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6"/>
  </p:notesMasterIdLst>
  <p:handoutMasterIdLst>
    <p:handoutMasterId r:id="rId47"/>
  </p:handoutMasterIdLst>
  <p:sldIdLst>
    <p:sldId id="267" r:id="rId2"/>
    <p:sldId id="259" r:id="rId3"/>
    <p:sldId id="294" r:id="rId4"/>
    <p:sldId id="318" r:id="rId5"/>
    <p:sldId id="455" r:id="rId6"/>
    <p:sldId id="458" r:id="rId7"/>
    <p:sldId id="456" r:id="rId8"/>
    <p:sldId id="457" r:id="rId9"/>
    <p:sldId id="460" r:id="rId10"/>
    <p:sldId id="349" r:id="rId11"/>
    <p:sldId id="464" r:id="rId12"/>
    <p:sldId id="465" r:id="rId13"/>
    <p:sldId id="466" r:id="rId14"/>
    <p:sldId id="468" r:id="rId15"/>
    <p:sldId id="470" r:id="rId16"/>
    <p:sldId id="471" r:id="rId17"/>
    <p:sldId id="472" r:id="rId18"/>
    <p:sldId id="473" r:id="rId19"/>
    <p:sldId id="474" r:id="rId20"/>
    <p:sldId id="475" r:id="rId21"/>
    <p:sldId id="476" r:id="rId22"/>
    <p:sldId id="477" r:id="rId23"/>
    <p:sldId id="479" r:id="rId24"/>
    <p:sldId id="480" r:id="rId25"/>
    <p:sldId id="481" r:id="rId26"/>
    <p:sldId id="482" r:id="rId27"/>
    <p:sldId id="483" r:id="rId28"/>
    <p:sldId id="484" r:id="rId29"/>
    <p:sldId id="485" r:id="rId30"/>
    <p:sldId id="486" r:id="rId31"/>
    <p:sldId id="487" r:id="rId32"/>
    <p:sldId id="488" r:id="rId33"/>
    <p:sldId id="491" r:id="rId34"/>
    <p:sldId id="492" r:id="rId35"/>
    <p:sldId id="493" r:id="rId36"/>
    <p:sldId id="494" r:id="rId37"/>
    <p:sldId id="442" r:id="rId38"/>
    <p:sldId id="495" r:id="rId39"/>
    <p:sldId id="461" r:id="rId40"/>
    <p:sldId id="288" r:id="rId41"/>
    <p:sldId id="321" r:id="rId42"/>
    <p:sldId id="462" r:id="rId43"/>
    <p:sldId id="348" r:id="rId44"/>
    <p:sldId id="352" r:id="rId4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69E20"/>
    <a:srgbClr val="C7E6A4"/>
    <a:srgbClr val="5DFFA6"/>
    <a:srgbClr val="2F2F2F"/>
    <a:srgbClr val="3030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1055" autoAdjust="0"/>
    <p:restoredTop sz="94686"/>
  </p:normalViewPr>
  <p:slideViewPr>
    <p:cSldViewPr snapToGrid="0" snapToObjects="1">
      <p:cViewPr>
        <p:scale>
          <a:sx n="100" d="100"/>
          <a:sy n="100" d="100"/>
        </p:scale>
        <p:origin x="1532" y="-16"/>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handoutMaster" Target="handoutMasters/handoutMaster1.xml"/><Relationship Id="rId50"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commentAuthors" Target="commentAuthors.xml"/><Relationship Id="rId8" Type="http://schemas.openxmlformats.org/officeDocument/2006/relationships/slide" Target="slides/slide7.xml"/><Relationship Id="rId5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6E56971-34C0-4D19-BB46-5A47BA80206F}" type="doc">
      <dgm:prSet loTypeId="urn:microsoft.com/office/officeart/2005/8/layout/cycle3" loCatId="cycle" qsTypeId="urn:microsoft.com/office/officeart/2005/8/quickstyle/simple1" qsCatId="simple" csTypeId="urn:microsoft.com/office/officeart/2005/8/colors/colorful1" csCatId="colorful" phldr="1"/>
      <dgm:spPr/>
      <dgm:t>
        <a:bodyPr/>
        <a:lstStyle/>
        <a:p>
          <a:endParaRPr lang="en-GB"/>
        </a:p>
      </dgm:t>
    </dgm:pt>
    <dgm:pt modelId="{D74E0DA6-562B-4716-8694-0AA209EE77CB}">
      <dgm:prSet phldrT="[Text]" custT="1"/>
      <dgm:spPr>
        <a:noFill/>
        <a:ln w="38100">
          <a:solidFill>
            <a:schemeClr val="accent2"/>
          </a:solidFill>
        </a:ln>
      </dgm:spPr>
      <dgm:t>
        <a:bodyPr/>
        <a:lstStyle/>
        <a:p>
          <a:r>
            <a:rPr lang="en-US" sz="1600" dirty="0">
              <a:solidFill>
                <a:schemeClr val="accent2"/>
              </a:solidFill>
            </a:rPr>
            <a:t>PS-MU:</a:t>
          </a:r>
        </a:p>
        <a:p>
          <a:r>
            <a:rPr lang="en-US" sz="1600" dirty="0">
              <a:solidFill>
                <a:schemeClr val="accent2"/>
              </a:solidFill>
            </a:rPr>
            <a:t>Magnetic modelling</a:t>
          </a:r>
          <a:endParaRPr lang="en-US" sz="1600" b="1" dirty="0">
            <a:solidFill>
              <a:schemeClr val="accent2"/>
            </a:solidFill>
          </a:endParaRPr>
        </a:p>
      </dgm:t>
    </dgm:pt>
    <dgm:pt modelId="{03699D8B-C5CC-48CF-9CED-DE927BFCF1DE}" type="parTrans" cxnId="{712FCCFA-2B7A-455F-B66B-DFB30CFCC606}">
      <dgm:prSet/>
      <dgm:spPr/>
      <dgm:t>
        <a:bodyPr/>
        <a:lstStyle/>
        <a:p>
          <a:endParaRPr lang="en-GB"/>
        </a:p>
      </dgm:t>
    </dgm:pt>
    <dgm:pt modelId="{300F4D0B-1322-4885-8011-E504CBDF21E4}" type="sibTrans" cxnId="{712FCCFA-2B7A-455F-B66B-DFB30CFCC606}">
      <dgm:prSet/>
      <dgm:spPr/>
      <dgm:t>
        <a:bodyPr/>
        <a:lstStyle/>
        <a:p>
          <a:endParaRPr lang="en-GB"/>
        </a:p>
      </dgm:t>
    </dgm:pt>
    <dgm:pt modelId="{36E3D47B-82A9-4BC9-9B32-E26F89EADE8E}">
      <dgm:prSet phldrT="[Text]" custT="1"/>
      <dgm:spPr>
        <a:noFill/>
        <a:ln w="38100">
          <a:solidFill>
            <a:schemeClr val="accent5"/>
          </a:solidFill>
        </a:ln>
      </dgm:spPr>
      <dgm:t>
        <a:bodyPr/>
        <a:lstStyle/>
        <a:p>
          <a:r>
            <a:rPr lang="en-US" sz="1600" dirty="0">
              <a:solidFill>
                <a:schemeClr val="accent5"/>
              </a:solidFill>
            </a:rPr>
            <a:t>PS-MU: </a:t>
          </a:r>
        </a:p>
        <a:p>
          <a:r>
            <a:rPr lang="en-US" sz="1600" dirty="0">
              <a:solidFill>
                <a:schemeClr val="accent5"/>
              </a:solidFill>
            </a:rPr>
            <a:t>optics modelling</a:t>
          </a:r>
          <a:endParaRPr lang="en-GB" sz="1600" dirty="0">
            <a:solidFill>
              <a:schemeClr val="accent5"/>
            </a:solidFill>
          </a:endParaRPr>
        </a:p>
      </dgm:t>
    </dgm:pt>
    <dgm:pt modelId="{D3E426A4-E7E0-4717-AF13-24EF45A62F8E}" type="parTrans" cxnId="{7A1D3FEB-066B-411C-9B77-95B858C924BB}">
      <dgm:prSet/>
      <dgm:spPr/>
      <dgm:t>
        <a:bodyPr/>
        <a:lstStyle/>
        <a:p>
          <a:endParaRPr lang="en-GB"/>
        </a:p>
      </dgm:t>
    </dgm:pt>
    <dgm:pt modelId="{A9EF54E0-CDB8-4412-A3F3-8C7AB88B716F}" type="sibTrans" cxnId="{7A1D3FEB-066B-411C-9B77-95B858C924BB}">
      <dgm:prSet/>
      <dgm:spPr/>
      <dgm:t>
        <a:bodyPr/>
        <a:lstStyle/>
        <a:p>
          <a:endParaRPr lang="en-GB"/>
        </a:p>
      </dgm:t>
    </dgm:pt>
    <dgm:pt modelId="{FC2A9E16-9F0E-4D1B-81A6-6C92E9601FAE}">
      <dgm:prSet phldrT="[Text]" custT="1"/>
      <dgm:spPr>
        <a:noFill/>
        <a:ln w="38100">
          <a:solidFill>
            <a:schemeClr val="accent3">
              <a:lumMod val="40000"/>
              <a:lumOff val="60000"/>
            </a:schemeClr>
          </a:solidFill>
        </a:ln>
      </dgm:spPr>
      <dgm:t>
        <a:bodyPr/>
        <a:lstStyle/>
        <a:p>
          <a:r>
            <a:rPr lang="en-US" sz="1600" b="0" dirty="0">
              <a:solidFill>
                <a:schemeClr val="accent3">
                  <a:lumMod val="40000"/>
                  <a:lumOff val="60000"/>
                </a:schemeClr>
              </a:solidFill>
            </a:rPr>
            <a:t>Optics </a:t>
          </a:r>
        </a:p>
        <a:p>
          <a:r>
            <a:rPr lang="en-US" sz="1600" b="0" dirty="0">
              <a:solidFill>
                <a:schemeClr val="accent3">
                  <a:lumMod val="40000"/>
                  <a:lumOff val="60000"/>
                </a:schemeClr>
              </a:solidFill>
            </a:rPr>
            <a:t>measurements</a:t>
          </a:r>
          <a:endParaRPr lang="en-GB" sz="1600" b="0" dirty="0">
            <a:solidFill>
              <a:schemeClr val="accent5"/>
            </a:solidFill>
          </a:endParaRPr>
        </a:p>
      </dgm:t>
    </dgm:pt>
    <dgm:pt modelId="{406F2FCE-B778-48C0-AD67-EDC1E800EE14}" type="parTrans" cxnId="{6DE0534E-F1A3-4FD5-B033-C9AA4885DC61}">
      <dgm:prSet/>
      <dgm:spPr/>
      <dgm:t>
        <a:bodyPr/>
        <a:lstStyle/>
        <a:p>
          <a:endParaRPr lang="en-GB"/>
        </a:p>
      </dgm:t>
    </dgm:pt>
    <dgm:pt modelId="{FE6A0776-22BA-4C78-8330-DCE4F67455B3}" type="sibTrans" cxnId="{6DE0534E-F1A3-4FD5-B033-C9AA4885DC61}">
      <dgm:prSet/>
      <dgm:spPr/>
      <dgm:t>
        <a:bodyPr/>
        <a:lstStyle/>
        <a:p>
          <a:endParaRPr lang="en-GB"/>
        </a:p>
      </dgm:t>
    </dgm:pt>
    <dgm:pt modelId="{BC039A33-86F8-4CA5-A9D5-C361A5089C3D}" type="pres">
      <dgm:prSet presAssocID="{C6E56971-34C0-4D19-BB46-5A47BA80206F}" presName="Name0" presStyleCnt="0">
        <dgm:presLayoutVars>
          <dgm:dir/>
          <dgm:resizeHandles val="exact"/>
        </dgm:presLayoutVars>
      </dgm:prSet>
      <dgm:spPr/>
    </dgm:pt>
    <dgm:pt modelId="{7D2A224D-A175-49D9-B5DE-53B79DD3E871}" type="pres">
      <dgm:prSet presAssocID="{C6E56971-34C0-4D19-BB46-5A47BA80206F}" presName="cycle" presStyleCnt="0"/>
      <dgm:spPr/>
    </dgm:pt>
    <dgm:pt modelId="{810DE217-75D5-4D64-9916-B6053A47832C}" type="pres">
      <dgm:prSet presAssocID="{D74E0DA6-562B-4716-8694-0AA209EE77CB}" presName="nodeFirstNode" presStyleLbl="node1" presStyleIdx="0" presStyleCnt="3">
        <dgm:presLayoutVars>
          <dgm:bulletEnabled val="1"/>
        </dgm:presLayoutVars>
      </dgm:prSet>
      <dgm:spPr/>
    </dgm:pt>
    <dgm:pt modelId="{591C49E0-6E7C-4E2E-8A43-472C80A8BC3B}" type="pres">
      <dgm:prSet presAssocID="{300F4D0B-1322-4885-8011-E504CBDF21E4}" presName="sibTransFirstNode" presStyleLbl="bgShp" presStyleIdx="0" presStyleCnt="1"/>
      <dgm:spPr/>
    </dgm:pt>
    <dgm:pt modelId="{E51E99FF-B89F-4596-ABD0-BA1424808E2F}" type="pres">
      <dgm:prSet presAssocID="{36E3D47B-82A9-4BC9-9B32-E26F89EADE8E}" presName="nodeFollowingNodes" presStyleLbl="node1" presStyleIdx="1" presStyleCnt="3">
        <dgm:presLayoutVars>
          <dgm:bulletEnabled val="1"/>
        </dgm:presLayoutVars>
      </dgm:prSet>
      <dgm:spPr/>
    </dgm:pt>
    <dgm:pt modelId="{A76870DE-3A05-412A-8486-CC808B347058}" type="pres">
      <dgm:prSet presAssocID="{FC2A9E16-9F0E-4D1B-81A6-6C92E9601FAE}" presName="nodeFollowingNodes" presStyleLbl="node1" presStyleIdx="2" presStyleCnt="3" custScaleX="102702">
        <dgm:presLayoutVars>
          <dgm:bulletEnabled val="1"/>
        </dgm:presLayoutVars>
      </dgm:prSet>
      <dgm:spPr/>
    </dgm:pt>
  </dgm:ptLst>
  <dgm:cxnLst>
    <dgm:cxn modelId="{410DFB1A-23C6-46C5-9D80-B27A31B783E9}" type="presOf" srcId="{36E3D47B-82A9-4BC9-9B32-E26F89EADE8E}" destId="{E51E99FF-B89F-4596-ABD0-BA1424808E2F}" srcOrd="0" destOrd="0" presId="urn:microsoft.com/office/officeart/2005/8/layout/cycle3"/>
    <dgm:cxn modelId="{62E54545-419B-40C6-B49B-565B608282C1}" type="presOf" srcId="{D74E0DA6-562B-4716-8694-0AA209EE77CB}" destId="{810DE217-75D5-4D64-9916-B6053A47832C}" srcOrd="0" destOrd="0" presId="urn:microsoft.com/office/officeart/2005/8/layout/cycle3"/>
    <dgm:cxn modelId="{6DE0534E-F1A3-4FD5-B033-C9AA4885DC61}" srcId="{C6E56971-34C0-4D19-BB46-5A47BA80206F}" destId="{FC2A9E16-9F0E-4D1B-81A6-6C92E9601FAE}" srcOrd="2" destOrd="0" parTransId="{406F2FCE-B778-48C0-AD67-EDC1E800EE14}" sibTransId="{FE6A0776-22BA-4C78-8330-DCE4F67455B3}"/>
    <dgm:cxn modelId="{220EF76E-E45B-4404-A3F2-F07F95785753}" type="presOf" srcId="{300F4D0B-1322-4885-8011-E504CBDF21E4}" destId="{591C49E0-6E7C-4E2E-8A43-472C80A8BC3B}" srcOrd="0" destOrd="0" presId="urn:microsoft.com/office/officeart/2005/8/layout/cycle3"/>
    <dgm:cxn modelId="{CE9A50B9-C512-44D2-8F6E-1197E233DC34}" type="presOf" srcId="{FC2A9E16-9F0E-4D1B-81A6-6C92E9601FAE}" destId="{A76870DE-3A05-412A-8486-CC808B347058}" srcOrd="0" destOrd="0" presId="urn:microsoft.com/office/officeart/2005/8/layout/cycle3"/>
    <dgm:cxn modelId="{8EF877D8-D8C2-40F6-BDF7-53934D5B269E}" type="presOf" srcId="{C6E56971-34C0-4D19-BB46-5A47BA80206F}" destId="{BC039A33-86F8-4CA5-A9D5-C361A5089C3D}" srcOrd="0" destOrd="0" presId="urn:microsoft.com/office/officeart/2005/8/layout/cycle3"/>
    <dgm:cxn modelId="{7A1D3FEB-066B-411C-9B77-95B858C924BB}" srcId="{C6E56971-34C0-4D19-BB46-5A47BA80206F}" destId="{36E3D47B-82A9-4BC9-9B32-E26F89EADE8E}" srcOrd="1" destOrd="0" parTransId="{D3E426A4-E7E0-4717-AF13-24EF45A62F8E}" sibTransId="{A9EF54E0-CDB8-4412-A3F3-8C7AB88B716F}"/>
    <dgm:cxn modelId="{712FCCFA-2B7A-455F-B66B-DFB30CFCC606}" srcId="{C6E56971-34C0-4D19-BB46-5A47BA80206F}" destId="{D74E0DA6-562B-4716-8694-0AA209EE77CB}" srcOrd="0" destOrd="0" parTransId="{03699D8B-C5CC-48CF-9CED-DE927BFCF1DE}" sibTransId="{300F4D0B-1322-4885-8011-E504CBDF21E4}"/>
    <dgm:cxn modelId="{5E849212-05EF-4EE1-8F67-67EFB663F897}" type="presParOf" srcId="{BC039A33-86F8-4CA5-A9D5-C361A5089C3D}" destId="{7D2A224D-A175-49D9-B5DE-53B79DD3E871}" srcOrd="0" destOrd="0" presId="urn:microsoft.com/office/officeart/2005/8/layout/cycle3"/>
    <dgm:cxn modelId="{D6875684-0855-4958-8FA6-61D39AB1E49B}" type="presParOf" srcId="{7D2A224D-A175-49D9-B5DE-53B79DD3E871}" destId="{810DE217-75D5-4D64-9916-B6053A47832C}" srcOrd="0" destOrd="0" presId="urn:microsoft.com/office/officeart/2005/8/layout/cycle3"/>
    <dgm:cxn modelId="{F6976BBC-64C8-4BF1-8875-AA43F71242BE}" type="presParOf" srcId="{7D2A224D-A175-49D9-B5DE-53B79DD3E871}" destId="{591C49E0-6E7C-4E2E-8A43-472C80A8BC3B}" srcOrd="1" destOrd="0" presId="urn:microsoft.com/office/officeart/2005/8/layout/cycle3"/>
    <dgm:cxn modelId="{79DAAACD-5626-4AEC-8FF6-ECC6DD36292F}" type="presParOf" srcId="{7D2A224D-A175-49D9-B5DE-53B79DD3E871}" destId="{E51E99FF-B89F-4596-ABD0-BA1424808E2F}" srcOrd="2" destOrd="0" presId="urn:microsoft.com/office/officeart/2005/8/layout/cycle3"/>
    <dgm:cxn modelId="{29DC17A9-B1E6-40DF-8EF1-512C2ACE2ED5}" type="presParOf" srcId="{7D2A224D-A175-49D9-B5DE-53B79DD3E871}" destId="{A76870DE-3A05-412A-8486-CC808B347058}" srcOrd="3" destOrd="0" presId="urn:microsoft.com/office/officeart/2005/8/layout/cycle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6E56971-34C0-4D19-BB46-5A47BA80206F}" type="doc">
      <dgm:prSet loTypeId="urn:microsoft.com/office/officeart/2005/8/layout/cycle3" loCatId="cycle" qsTypeId="urn:microsoft.com/office/officeart/2005/8/quickstyle/simple1" qsCatId="simple" csTypeId="urn:microsoft.com/office/officeart/2005/8/colors/colorful1" csCatId="colorful" phldr="1"/>
      <dgm:spPr/>
      <dgm:t>
        <a:bodyPr/>
        <a:lstStyle/>
        <a:p>
          <a:endParaRPr lang="en-GB"/>
        </a:p>
      </dgm:t>
    </dgm:pt>
    <dgm:pt modelId="{D74E0DA6-562B-4716-8694-0AA209EE77CB}">
      <dgm:prSet phldrT="[Text]" custT="1"/>
      <dgm:spPr>
        <a:noFill/>
        <a:ln w="38100">
          <a:solidFill>
            <a:schemeClr val="accent2"/>
          </a:solidFill>
        </a:ln>
      </dgm:spPr>
      <dgm:t>
        <a:bodyPr/>
        <a:lstStyle/>
        <a:p>
          <a:r>
            <a:rPr lang="en-US" sz="1600" dirty="0">
              <a:solidFill>
                <a:schemeClr val="accent2"/>
              </a:solidFill>
            </a:rPr>
            <a:t>PS-MU:</a:t>
          </a:r>
        </a:p>
        <a:p>
          <a:r>
            <a:rPr lang="en-US" sz="1600" dirty="0">
              <a:solidFill>
                <a:schemeClr val="accent2"/>
              </a:solidFill>
            </a:rPr>
            <a:t>Magnetic modelling</a:t>
          </a:r>
          <a:endParaRPr lang="en-US" sz="1600" b="1" dirty="0">
            <a:solidFill>
              <a:schemeClr val="accent2"/>
            </a:solidFill>
          </a:endParaRPr>
        </a:p>
      </dgm:t>
    </dgm:pt>
    <dgm:pt modelId="{03699D8B-C5CC-48CF-9CED-DE927BFCF1DE}" type="parTrans" cxnId="{712FCCFA-2B7A-455F-B66B-DFB30CFCC606}">
      <dgm:prSet/>
      <dgm:spPr/>
      <dgm:t>
        <a:bodyPr/>
        <a:lstStyle/>
        <a:p>
          <a:endParaRPr lang="en-GB"/>
        </a:p>
      </dgm:t>
    </dgm:pt>
    <dgm:pt modelId="{300F4D0B-1322-4885-8011-E504CBDF21E4}" type="sibTrans" cxnId="{712FCCFA-2B7A-455F-B66B-DFB30CFCC606}">
      <dgm:prSet/>
      <dgm:spPr/>
      <dgm:t>
        <a:bodyPr/>
        <a:lstStyle/>
        <a:p>
          <a:endParaRPr lang="en-GB"/>
        </a:p>
      </dgm:t>
    </dgm:pt>
    <dgm:pt modelId="{36E3D47B-82A9-4BC9-9B32-E26F89EADE8E}">
      <dgm:prSet phldrT="[Text]" custT="1"/>
      <dgm:spPr>
        <a:noFill/>
        <a:ln w="38100">
          <a:solidFill>
            <a:schemeClr val="accent5"/>
          </a:solidFill>
        </a:ln>
      </dgm:spPr>
      <dgm:t>
        <a:bodyPr/>
        <a:lstStyle/>
        <a:p>
          <a:r>
            <a:rPr lang="en-US" sz="1600" dirty="0">
              <a:solidFill>
                <a:schemeClr val="accent5"/>
              </a:solidFill>
            </a:rPr>
            <a:t>PS-MU: </a:t>
          </a:r>
        </a:p>
        <a:p>
          <a:r>
            <a:rPr lang="en-US" sz="1600" dirty="0">
              <a:solidFill>
                <a:schemeClr val="accent5"/>
              </a:solidFill>
            </a:rPr>
            <a:t>optics modelling</a:t>
          </a:r>
          <a:endParaRPr lang="en-GB" sz="1600" dirty="0">
            <a:solidFill>
              <a:schemeClr val="accent5"/>
            </a:solidFill>
          </a:endParaRPr>
        </a:p>
      </dgm:t>
    </dgm:pt>
    <dgm:pt modelId="{D3E426A4-E7E0-4717-AF13-24EF45A62F8E}" type="parTrans" cxnId="{7A1D3FEB-066B-411C-9B77-95B858C924BB}">
      <dgm:prSet/>
      <dgm:spPr/>
      <dgm:t>
        <a:bodyPr/>
        <a:lstStyle/>
        <a:p>
          <a:endParaRPr lang="en-GB"/>
        </a:p>
      </dgm:t>
    </dgm:pt>
    <dgm:pt modelId="{A9EF54E0-CDB8-4412-A3F3-8C7AB88B716F}" type="sibTrans" cxnId="{7A1D3FEB-066B-411C-9B77-95B858C924BB}">
      <dgm:prSet/>
      <dgm:spPr/>
      <dgm:t>
        <a:bodyPr/>
        <a:lstStyle/>
        <a:p>
          <a:endParaRPr lang="en-GB"/>
        </a:p>
      </dgm:t>
    </dgm:pt>
    <dgm:pt modelId="{FC2A9E16-9F0E-4D1B-81A6-6C92E9601FAE}">
      <dgm:prSet phldrT="[Text]" custT="1"/>
      <dgm:spPr>
        <a:noFill/>
        <a:ln w="38100">
          <a:solidFill>
            <a:schemeClr val="accent3">
              <a:lumMod val="40000"/>
              <a:lumOff val="60000"/>
            </a:schemeClr>
          </a:solidFill>
        </a:ln>
      </dgm:spPr>
      <dgm:t>
        <a:bodyPr/>
        <a:lstStyle/>
        <a:p>
          <a:r>
            <a:rPr lang="en-US" sz="1600" b="0" dirty="0">
              <a:solidFill>
                <a:schemeClr val="accent3">
                  <a:lumMod val="40000"/>
                  <a:lumOff val="60000"/>
                </a:schemeClr>
              </a:solidFill>
            </a:rPr>
            <a:t>Optics </a:t>
          </a:r>
        </a:p>
        <a:p>
          <a:r>
            <a:rPr lang="en-US" sz="1600" b="0" dirty="0">
              <a:solidFill>
                <a:schemeClr val="accent3">
                  <a:lumMod val="40000"/>
                  <a:lumOff val="60000"/>
                </a:schemeClr>
              </a:solidFill>
            </a:rPr>
            <a:t>measurements</a:t>
          </a:r>
          <a:endParaRPr lang="en-GB" sz="1600" b="0" dirty="0">
            <a:solidFill>
              <a:schemeClr val="accent5"/>
            </a:solidFill>
          </a:endParaRPr>
        </a:p>
      </dgm:t>
    </dgm:pt>
    <dgm:pt modelId="{406F2FCE-B778-48C0-AD67-EDC1E800EE14}" type="parTrans" cxnId="{6DE0534E-F1A3-4FD5-B033-C9AA4885DC61}">
      <dgm:prSet/>
      <dgm:spPr/>
      <dgm:t>
        <a:bodyPr/>
        <a:lstStyle/>
        <a:p>
          <a:endParaRPr lang="en-GB"/>
        </a:p>
      </dgm:t>
    </dgm:pt>
    <dgm:pt modelId="{FE6A0776-22BA-4C78-8330-DCE4F67455B3}" type="sibTrans" cxnId="{6DE0534E-F1A3-4FD5-B033-C9AA4885DC61}">
      <dgm:prSet/>
      <dgm:spPr/>
      <dgm:t>
        <a:bodyPr/>
        <a:lstStyle/>
        <a:p>
          <a:endParaRPr lang="en-GB"/>
        </a:p>
      </dgm:t>
    </dgm:pt>
    <dgm:pt modelId="{BC039A33-86F8-4CA5-A9D5-C361A5089C3D}" type="pres">
      <dgm:prSet presAssocID="{C6E56971-34C0-4D19-BB46-5A47BA80206F}" presName="Name0" presStyleCnt="0">
        <dgm:presLayoutVars>
          <dgm:dir/>
          <dgm:resizeHandles val="exact"/>
        </dgm:presLayoutVars>
      </dgm:prSet>
      <dgm:spPr/>
    </dgm:pt>
    <dgm:pt modelId="{7D2A224D-A175-49D9-B5DE-53B79DD3E871}" type="pres">
      <dgm:prSet presAssocID="{C6E56971-34C0-4D19-BB46-5A47BA80206F}" presName="cycle" presStyleCnt="0"/>
      <dgm:spPr/>
    </dgm:pt>
    <dgm:pt modelId="{810DE217-75D5-4D64-9916-B6053A47832C}" type="pres">
      <dgm:prSet presAssocID="{D74E0DA6-562B-4716-8694-0AA209EE77CB}" presName="nodeFirstNode" presStyleLbl="node1" presStyleIdx="0" presStyleCnt="3">
        <dgm:presLayoutVars>
          <dgm:bulletEnabled val="1"/>
        </dgm:presLayoutVars>
      </dgm:prSet>
      <dgm:spPr/>
    </dgm:pt>
    <dgm:pt modelId="{591C49E0-6E7C-4E2E-8A43-472C80A8BC3B}" type="pres">
      <dgm:prSet presAssocID="{300F4D0B-1322-4885-8011-E504CBDF21E4}" presName="sibTransFirstNode" presStyleLbl="bgShp" presStyleIdx="0" presStyleCnt="1"/>
      <dgm:spPr/>
    </dgm:pt>
    <dgm:pt modelId="{E51E99FF-B89F-4596-ABD0-BA1424808E2F}" type="pres">
      <dgm:prSet presAssocID="{36E3D47B-82A9-4BC9-9B32-E26F89EADE8E}" presName="nodeFollowingNodes" presStyleLbl="node1" presStyleIdx="1" presStyleCnt="3">
        <dgm:presLayoutVars>
          <dgm:bulletEnabled val="1"/>
        </dgm:presLayoutVars>
      </dgm:prSet>
      <dgm:spPr/>
    </dgm:pt>
    <dgm:pt modelId="{A76870DE-3A05-412A-8486-CC808B347058}" type="pres">
      <dgm:prSet presAssocID="{FC2A9E16-9F0E-4D1B-81A6-6C92E9601FAE}" presName="nodeFollowingNodes" presStyleLbl="node1" presStyleIdx="2" presStyleCnt="3" custScaleX="102702">
        <dgm:presLayoutVars>
          <dgm:bulletEnabled val="1"/>
        </dgm:presLayoutVars>
      </dgm:prSet>
      <dgm:spPr/>
    </dgm:pt>
  </dgm:ptLst>
  <dgm:cxnLst>
    <dgm:cxn modelId="{410DFB1A-23C6-46C5-9D80-B27A31B783E9}" type="presOf" srcId="{36E3D47B-82A9-4BC9-9B32-E26F89EADE8E}" destId="{E51E99FF-B89F-4596-ABD0-BA1424808E2F}" srcOrd="0" destOrd="0" presId="urn:microsoft.com/office/officeart/2005/8/layout/cycle3"/>
    <dgm:cxn modelId="{62E54545-419B-40C6-B49B-565B608282C1}" type="presOf" srcId="{D74E0DA6-562B-4716-8694-0AA209EE77CB}" destId="{810DE217-75D5-4D64-9916-B6053A47832C}" srcOrd="0" destOrd="0" presId="urn:microsoft.com/office/officeart/2005/8/layout/cycle3"/>
    <dgm:cxn modelId="{6DE0534E-F1A3-4FD5-B033-C9AA4885DC61}" srcId="{C6E56971-34C0-4D19-BB46-5A47BA80206F}" destId="{FC2A9E16-9F0E-4D1B-81A6-6C92E9601FAE}" srcOrd="2" destOrd="0" parTransId="{406F2FCE-B778-48C0-AD67-EDC1E800EE14}" sibTransId="{FE6A0776-22BA-4C78-8330-DCE4F67455B3}"/>
    <dgm:cxn modelId="{220EF76E-E45B-4404-A3F2-F07F95785753}" type="presOf" srcId="{300F4D0B-1322-4885-8011-E504CBDF21E4}" destId="{591C49E0-6E7C-4E2E-8A43-472C80A8BC3B}" srcOrd="0" destOrd="0" presId="urn:microsoft.com/office/officeart/2005/8/layout/cycle3"/>
    <dgm:cxn modelId="{CE9A50B9-C512-44D2-8F6E-1197E233DC34}" type="presOf" srcId="{FC2A9E16-9F0E-4D1B-81A6-6C92E9601FAE}" destId="{A76870DE-3A05-412A-8486-CC808B347058}" srcOrd="0" destOrd="0" presId="urn:microsoft.com/office/officeart/2005/8/layout/cycle3"/>
    <dgm:cxn modelId="{8EF877D8-D8C2-40F6-BDF7-53934D5B269E}" type="presOf" srcId="{C6E56971-34C0-4D19-BB46-5A47BA80206F}" destId="{BC039A33-86F8-4CA5-A9D5-C361A5089C3D}" srcOrd="0" destOrd="0" presId="urn:microsoft.com/office/officeart/2005/8/layout/cycle3"/>
    <dgm:cxn modelId="{7A1D3FEB-066B-411C-9B77-95B858C924BB}" srcId="{C6E56971-34C0-4D19-BB46-5A47BA80206F}" destId="{36E3D47B-82A9-4BC9-9B32-E26F89EADE8E}" srcOrd="1" destOrd="0" parTransId="{D3E426A4-E7E0-4717-AF13-24EF45A62F8E}" sibTransId="{A9EF54E0-CDB8-4412-A3F3-8C7AB88B716F}"/>
    <dgm:cxn modelId="{712FCCFA-2B7A-455F-B66B-DFB30CFCC606}" srcId="{C6E56971-34C0-4D19-BB46-5A47BA80206F}" destId="{D74E0DA6-562B-4716-8694-0AA209EE77CB}" srcOrd="0" destOrd="0" parTransId="{03699D8B-C5CC-48CF-9CED-DE927BFCF1DE}" sibTransId="{300F4D0B-1322-4885-8011-E504CBDF21E4}"/>
    <dgm:cxn modelId="{5E849212-05EF-4EE1-8F67-67EFB663F897}" type="presParOf" srcId="{BC039A33-86F8-4CA5-A9D5-C361A5089C3D}" destId="{7D2A224D-A175-49D9-B5DE-53B79DD3E871}" srcOrd="0" destOrd="0" presId="urn:microsoft.com/office/officeart/2005/8/layout/cycle3"/>
    <dgm:cxn modelId="{D6875684-0855-4958-8FA6-61D39AB1E49B}" type="presParOf" srcId="{7D2A224D-A175-49D9-B5DE-53B79DD3E871}" destId="{810DE217-75D5-4D64-9916-B6053A47832C}" srcOrd="0" destOrd="0" presId="urn:microsoft.com/office/officeart/2005/8/layout/cycle3"/>
    <dgm:cxn modelId="{F6976BBC-64C8-4BF1-8875-AA43F71242BE}" type="presParOf" srcId="{7D2A224D-A175-49D9-B5DE-53B79DD3E871}" destId="{591C49E0-6E7C-4E2E-8A43-472C80A8BC3B}" srcOrd="1" destOrd="0" presId="urn:microsoft.com/office/officeart/2005/8/layout/cycle3"/>
    <dgm:cxn modelId="{79DAAACD-5626-4AEC-8FF6-ECC6DD36292F}" type="presParOf" srcId="{7D2A224D-A175-49D9-B5DE-53B79DD3E871}" destId="{E51E99FF-B89F-4596-ABD0-BA1424808E2F}" srcOrd="2" destOrd="0" presId="urn:microsoft.com/office/officeart/2005/8/layout/cycle3"/>
    <dgm:cxn modelId="{29DC17A9-B1E6-40DF-8EF1-512C2ACE2ED5}" type="presParOf" srcId="{7D2A224D-A175-49D9-B5DE-53B79DD3E871}" destId="{A76870DE-3A05-412A-8486-CC808B347058}" srcOrd="3" destOrd="0" presId="urn:microsoft.com/office/officeart/2005/8/layout/cycle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6E56971-34C0-4D19-BB46-5A47BA80206F}" type="doc">
      <dgm:prSet loTypeId="urn:microsoft.com/office/officeart/2005/8/layout/cycle3" loCatId="cycle" qsTypeId="urn:microsoft.com/office/officeart/2005/8/quickstyle/simple1" qsCatId="simple" csTypeId="urn:microsoft.com/office/officeart/2005/8/colors/colorful1" csCatId="colorful" phldr="1"/>
      <dgm:spPr/>
      <dgm:t>
        <a:bodyPr/>
        <a:lstStyle/>
        <a:p>
          <a:endParaRPr lang="en-GB"/>
        </a:p>
      </dgm:t>
    </dgm:pt>
    <dgm:pt modelId="{D74E0DA6-562B-4716-8694-0AA209EE77CB}">
      <dgm:prSet phldrT="[Text]" custT="1"/>
      <dgm:spPr>
        <a:noFill/>
        <a:ln w="38100">
          <a:solidFill>
            <a:schemeClr val="accent2"/>
          </a:solidFill>
        </a:ln>
      </dgm:spPr>
      <dgm:t>
        <a:bodyPr/>
        <a:lstStyle/>
        <a:p>
          <a:r>
            <a:rPr lang="en-US" sz="1600" dirty="0">
              <a:solidFill>
                <a:schemeClr val="accent2"/>
              </a:solidFill>
            </a:rPr>
            <a:t>PS-MU:</a:t>
          </a:r>
        </a:p>
        <a:p>
          <a:r>
            <a:rPr lang="en-US" sz="1600" dirty="0">
              <a:solidFill>
                <a:schemeClr val="accent2"/>
              </a:solidFill>
            </a:rPr>
            <a:t>Magnetic modelling</a:t>
          </a:r>
          <a:endParaRPr lang="en-US" sz="1600" b="1" dirty="0">
            <a:solidFill>
              <a:schemeClr val="accent2"/>
            </a:solidFill>
          </a:endParaRPr>
        </a:p>
      </dgm:t>
    </dgm:pt>
    <dgm:pt modelId="{03699D8B-C5CC-48CF-9CED-DE927BFCF1DE}" type="parTrans" cxnId="{712FCCFA-2B7A-455F-B66B-DFB30CFCC606}">
      <dgm:prSet/>
      <dgm:spPr/>
      <dgm:t>
        <a:bodyPr/>
        <a:lstStyle/>
        <a:p>
          <a:endParaRPr lang="en-GB"/>
        </a:p>
      </dgm:t>
    </dgm:pt>
    <dgm:pt modelId="{300F4D0B-1322-4885-8011-E504CBDF21E4}" type="sibTrans" cxnId="{712FCCFA-2B7A-455F-B66B-DFB30CFCC606}">
      <dgm:prSet/>
      <dgm:spPr/>
      <dgm:t>
        <a:bodyPr/>
        <a:lstStyle/>
        <a:p>
          <a:endParaRPr lang="en-GB"/>
        </a:p>
      </dgm:t>
    </dgm:pt>
    <dgm:pt modelId="{36E3D47B-82A9-4BC9-9B32-E26F89EADE8E}">
      <dgm:prSet phldrT="[Text]" custT="1"/>
      <dgm:spPr>
        <a:noFill/>
        <a:ln w="38100">
          <a:solidFill>
            <a:schemeClr val="accent5"/>
          </a:solidFill>
        </a:ln>
      </dgm:spPr>
      <dgm:t>
        <a:bodyPr/>
        <a:lstStyle/>
        <a:p>
          <a:r>
            <a:rPr lang="en-US" sz="1600" dirty="0">
              <a:solidFill>
                <a:schemeClr val="accent5"/>
              </a:solidFill>
            </a:rPr>
            <a:t>PS-MU: </a:t>
          </a:r>
        </a:p>
        <a:p>
          <a:r>
            <a:rPr lang="en-US" sz="1600" dirty="0">
              <a:solidFill>
                <a:schemeClr val="accent5"/>
              </a:solidFill>
            </a:rPr>
            <a:t>optics modelling</a:t>
          </a:r>
          <a:endParaRPr lang="en-GB" sz="1600" dirty="0">
            <a:solidFill>
              <a:schemeClr val="accent5"/>
            </a:solidFill>
          </a:endParaRPr>
        </a:p>
      </dgm:t>
    </dgm:pt>
    <dgm:pt modelId="{D3E426A4-E7E0-4717-AF13-24EF45A62F8E}" type="parTrans" cxnId="{7A1D3FEB-066B-411C-9B77-95B858C924BB}">
      <dgm:prSet/>
      <dgm:spPr/>
      <dgm:t>
        <a:bodyPr/>
        <a:lstStyle/>
        <a:p>
          <a:endParaRPr lang="en-GB"/>
        </a:p>
      </dgm:t>
    </dgm:pt>
    <dgm:pt modelId="{A9EF54E0-CDB8-4412-A3F3-8C7AB88B716F}" type="sibTrans" cxnId="{7A1D3FEB-066B-411C-9B77-95B858C924BB}">
      <dgm:prSet/>
      <dgm:spPr/>
      <dgm:t>
        <a:bodyPr/>
        <a:lstStyle/>
        <a:p>
          <a:endParaRPr lang="en-GB"/>
        </a:p>
      </dgm:t>
    </dgm:pt>
    <dgm:pt modelId="{FC2A9E16-9F0E-4D1B-81A6-6C92E9601FAE}">
      <dgm:prSet phldrT="[Text]" custT="1"/>
      <dgm:spPr>
        <a:noFill/>
        <a:ln w="38100">
          <a:solidFill>
            <a:schemeClr val="accent3">
              <a:lumMod val="40000"/>
              <a:lumOff val="60000"/>
            </a:schemeClr>
          </a:solidFill>
        </a:ln>
      </dgm:spPr>
      <dgm:t>
        <a:bodyPr/>
        <a:lstStyle/>
        <a:p>
          <a:r>
            <a:rPr lang="en-US" sz="1600" b="0" dirty="0">
              <a:solidFill>
                <a:schemeClr val="accent3">
                  <a:lumMod val="40000"/>
                  <a:lumOff val="60000"/>
                </a:schemeClr>
              </a:solidFill>
            </a:rPr>
            <a:t>Optics </a:t>
          </a:r>
        </a:p>
        <a:p>
          <a:r>
            <a:rPr lang="en-US" sz="1600" b="0" dirty="0">
              <a:solidFill>
                <a:schemeClr val="accent3">
                  <a:lumMod val="40000"/>
                  <a:lumOff val="60000"/>
                </a:schemeClr>
              </a:solidFill>
            </a:rPr>
            <a:t>measurements</a:t>
          </a:r>
          <a:endParaRPr lang="en-GB" sz="1600" b="0" dirty="0">
            <a:solidFill>
              <a:schemeClr val="accent5"/>
            </a:solidFill>
          </a:endParaRPr>
        </a:p>
      </dgm:t>
    </dgm:pt>
    <dgm:pt modelId="{406F2FCE-B778-48C0-AD67-EDC1E800EE14}" type="parTrans" cxnId="{6DE0534E-F1A3-4FD5-B033-C9AA4885DC61}">
      <dgm:prSet/>
      <dgm:spPr/>
      <dgm:t>
        <a:bodyPr/>
        <a:lstStyle/>
        <a:p>
          <a:endParaRPr lang="en-GB"/>
        </a:p>
      </dgm:t>
    </dgm:pt>
    <dgm:pt modelId="{FE6A0776-22BA-4C78-8330-DCE4F67455B3}" type="sibTrans" cxnId="{6DE0534E-F1A3-4FD5-B033-C9AA4885DC61}">
      <dgm:prSet/>
      <dgm:spPr/>
      <dgm:t>
        <a:bodyPr/>
        <a:lstStyle/>
        <a:p>
          <a:endParaRPr lang="en-GB"/>
        </a:p>
      </dgm:t>
    </dgm:pt>
    <dgm:pt modelId="{BC039A33-86F8-4CA5-A9D5-C361A5089C3D}" type="pres">
      <dgm:prSet presAssocID="{C6E56971-34C0-4D19-BB46-5A47BA80206F}" presName="Name0" presStyleCnt="0">
        <dgm:presLayoutVars>
          <dgm:dir/>
          <dgm:resizeHandles val="exact"/>
        </dgm:presLayoutVars>
      </dgm:prSet>
      <dgm:spPr/>
    </dgm:pt>
    <dgm:pt modelId="{7D2A224D-A175-49D9-B5DE-53B79DD3E871}" type="pres">
      <dgm:prSet presAssocID="{C6E56971-34C0-4D19-BB46-5A47BA80206F}" presName="cycle" presStyleCnt="0"/>
      <dgm:spPr/>
    </dgm:pt>
    <dgm:pt modelId="{810DE217-75D5-4D64-9916-B6053A47832C}" type="pres">
      <dgm:prSet presAssocID="{D74E0DA6-562B-4716-8694-0AA209EE77CB}" presName="nodeFirstNode" presStyleLbl="node1" presStyleIdx="0" presStyleCnt="3">
        <dgm:presLayoutVars>
          <dgm:bulletEnabled val="1"/>
        </dgm:presLayoutVars>
      </dgm:prSet>
      <dgm:spPr/>
    </dgm:pt>
    <dgm:pt modelId="{591C49E0-6E7C-4E2E-8A43-472C80A8BC3B}" type="pres">
      <dgm:prSet presAssocID="{300F4D0B-1322-4885-8011-E504CBDF21E4}" presName="sibTransFirstNode" presStyleLbl="bgShp" presStyleIdx="0" presStyleCnt="1"/>
      <dgm:spPr/>
    </dgm:pt>
    <dgm:pt modelId="{E51E99FF-B89F-4596-ABD0-BA1424808E2F}" type="pres">
      <dgm:prSet presAssocID="{36E3D47B-82A9-4BC9-9B32-E26F89EADE8E}" presName="nodeFollowingNodes" presStyleLbl="node1" presStyleIdx="1" presStyleCnt="3">
        <dgm:presLayoutVars>
          <dgm:bulletEnabled val="1"/>
        </dgm:presLayoutVars>
      </dgm:prSet>
      <dgm:spPr/>
    </dgm:pt>
    <dgm:pt modelId="{A76870DE-3A05-412A-8486-CC808B347058}" type="pres">
      <dgm:prSet presAssocID="{FC2A9E16-9F0E-4D1B-81A6-6C92E9601FAE}" presName="nodeFollowingNodes" presStyleLbl="node1" presStyleIdx="2" presStyleCnt="3" custScaleX="102702">
        <dgm:presLayoutVars>
          <dgm:bulletEnabled val="1"/>
        </dgm:presLayoutVars>
      </dgm:prSet>
      <dgm:spPr/>
    </dgm:pt>
  </dgm:ptLst>
  <dgm:cxnLst>
    <dgm:cxn modelId="{410DFB1A-23C6-46C5-9D80-B27A31B783E9}" type="presOf" srcId="{36E3D47B-82A9-4BC9-9B32-E26F89EADE8E}" destId="{E51E99FF-B89F-4596-ABD0-BA1424808E2F}" srcOrd="0" destOrd="0" presId="urn:microsoft.com/office/officeart/2005/8/layout/cycle3"/>
    <dgm:cxn modelId="{62E54545-419B-40C6-B49B-565B608282C1}" type="presOf" srcId="{D74E0DA6-562B-4716-8694-0AA209EE77CB}" destId="{810DE217-75D5-4D64-9916-B6053A47832C}" srcOrd="0" destOrd="0" presId="urn:microsoft.com/office/officeart/2005/8/layout/cycle3"/>
    <dgm:cxn modelId="{6DE0534E-F1A3-4FD5-B033-C9AA4885DC61}" srcId="{C6E56971-34C0-4D19-BB46-5A47BA80206F}" destId="{FC2A9E16-9F0E-4D1B-81A6-6C92E9601FAE}" srcOrd="2" destOrd="0" parTransId="{406F2FCE-B778-48C0-AD67-EDC1E800EE14}" sibTransId="{FE6A0776-22BA-4C78-8330-DCE4F67455B3}"/>
    <dgm:cxn modelId="{220EF76E-E45B-4404-A3F2-F07F95785753}" type="presOf" srcId="{300F4D0B-1322-4885-8011-E504CBDF21E4}" destId="{591C49E0-6E7C-4E2E-8A43-472C80A8BC3B}" srcOrd="0" destOrd="0" presId="urn:microsoft.com/office/officeart/2005/8/layout/cycle3"/>
    <dgm:cxn modelId="{CE9A50B9-C512-44D2-8F6E-1197E233DC34}" type="presOf" srcId="{FC2A9E16-9F0E-4D1B-81A6-6C92E9601FAE}" destId="{A76870DE-3A05-412A-8486-CC808B347058}" srcOrd="0" destOrd="0" presId="urn:microsoft.com/office/officeart/2005/8/layout/cycle3"/>
    <dgm:cxn modelId="{8EF877D8-D8C2-40F6-BDF7-53934D5B269E}" type="presOf" srcId="{C6E56971-34C0-4D19-BB46-5A47BA80206F}" destId="{BC039A33-86F8-4CA5-A9D5-C361A5089C3D}" srcOrd="0" destOrd="0" presId="urn:microsoft.com/office/officeart/2005/8/layout/cycle3"/>
    <dgm:cxn modelId="{7A1D3FEB-066B-411C-9B77-95B858C924BB}" srcId="{C6E56971-34C0-4D19-BB46-5A47BA80206F}" destId="{36E3D47B-82A9-4BC9-9B32-E26F89EADE8E}" srcOrd="1" destOrd="0" parTransId="{D3E426A4-E7E0-4717-AF13-24EF45A62F8E}" sibTransId="{A9EF54E0-CDB8-4412-A3F3-8C7AB88B716F}"/>
    <dgm:cxn modelId="{712FCCFA-2B7A-455F-B66B-DFB30CFCC606}" srcId="{C6E56971-34C0-4D19-BB46-5A47BA80206F}" destId="{D74E0DA6-562B-4716-8694-0AA209EE77CB}" srcOrd="0" destOrd="0" parTransId="{03699D8B-C5CC-48CF-9CED-DE927BFCF1DE}" sibTransId="{300F4D0B-1322-4885-8011-E504CBDF21E4}"/>
    <dgm:cxn modelId="{5E849212-05EF-4EE1-8F67-67EFB663F897}" type="presParOf" srcId="{BC039A33-86F8-4CA5-A9D5-C361A5089C3D}" destId="{7D2A224D-A175-49D9-B5DE-53B79DD3E871}" srcOrd="0" destOrd="0" presId="urn:microsoft.com/office/officeart/2005/8/layout/cycle3"/>
    <dgm:cxn modelId="{D6875684-0855-4958-8FA6-61D39AB1E49B}" type="presParOf" srcId="{7D2A224D-A175-49D9-B5DE-53B79DD3E871}" destId="{810DE217-75D5-4D64-9916-B6053A47832C}" srcOrd="0" destOrd="0" presId="urn:microsoft.com/office/officeart/2005/8/layout/cycle3"/>
    <dgm:cxn modelId="{F6976BBC-64C8-4BF1-8875-AA43F71242BE}" type="presParOf" srcId="{7D2A224D-A175-49D9-B5DE-53B79DD3E871}" destId="{591C49E0-6E7C-4E2E-8A43-472C80A8BC3B}" srcOrd="1" destOrd="0" presId="urn:microsoft.com/office/officeart/2005/8/layout/cycle3"/>
    <dgm:cxn modelId="{79DAAACD-5626-4AEC-8FF6-ECC6DD36292F}" type="presParOf" srcId="{7D2A224D-A175-49D9-B5DE-53B79DD3E871}" destId="{E51E99FF-B89F-4596-ABD0-BA1424808E2F}" srcOrd="2" destOrd="0" presId="urn:microsoft.com/office/officeart/2005/8/layout/cycle3"/>
    <dgm:cxn modelId="{29DC17A9-B1E6-40DF-8EF1-512C2ACE2ED5}" type="presParOf" srcId="{7D2A224D-A175-49D9-B5DE-53B79DD3E871}" destId="{A76870DE-3A05-412A-8486-CC808B347058}" srcOrd="3" destOrd="0" presId="urn:microsoft.com/office/officeart/2005/8/layout/cycle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6E56971-34C0-4D19-BB46-5A47BA80206F}" type="doc">
      <dgm:prSet loTypeId="urn:microsoft.com/office/officeart/2005/8/layout/cycle3" loCatId="cycle" qsTypeId="urn:microsoft.com/office/officeart/2005/8/quickstyle/simple1" qsCatId="simple" csTypeId="urn:microsoft.com/office/officeart/2005/8/colors/colorful1" csCatId="colorful" phldr="1"/>
      <dgm:spPr/>
      <dgm:t>
        <a:bodyPr/>
        <a:lstStyle/>
        <a:p>
          <a:endParaRPr lang="en-GB"/>
        </a:p>
      </dgm:t>
    </dgm:pt>
    <dgm:pt modelId="{D74E0DA6-562B-4716-8694-0AA209EE77CB}">
      <dgm:prSet phldrT="[Text]" custT="1"/>
      <dgm:spPr>
        <a:noFill/>
        <a:ln w="38100">
          <a:solidFill>
            <a:schemeClr val="accent2"/>
          </a:solidFill>
        </a:ln>
      </dgm:spPr>
      <dgm:t>
        <a:bodyPr/>
        <a:lstStyle/>
        <a:p>
          <a:r>
            <a:rPr lang="en-US" sz="1600" dirty="0">
              <a:solidFill>
                <a:schemeClr val="accent2"/>
              </a:solidFill>
            </a:rPr>
            <a:t>PS-MU:</a:t>
          </a:r>
        </a:p>
        <a:p>
          <a:r>
            <a:rPr lang="en-US" sz="1600" dirty="0">
              <a:solidFill>
                <a:schemeClr val="accent2"/>
              </a:solidFill>
            </a:rPr>
            <a:t>Magnetic modelling</a:t>
          </a:r>
          <a:endParaRPr lang="en-US" sz="1600" b="1" dirty="0">
            <a:solidFill>
              <a:schemeClr val="accent2"/>
            </a:solidFill>
          </a:endParaRPr>
        </a:p>
      </dgm:t>
    </dgm:pt>
    <dgm:pt modelId="{03699D8B-C5CC-48CF-9CED-DE927BFCF1DE}" type="parTrans" cxnId="{712FCCFA-2B7A-455F-B66B-DFB30CFCC606}">
      <dgm:prSet/>
      <dgm:spPr/>
      <dgm:t>
        <a:bodyPr/>
        <a:lstStyle/>
        <a:p>
          <a:endParaRPr lang="en-GB"/>
        </a:p>
      </dgm:t>
    </dgm:pt>
    <dgm:pt modelId="{300F4D0B-1322-4885-8011-E504CBDF21E4}" type="sibTrans" cxnId="{712FCCFA-2B7A-455F-B66B-DFB30CFCC606}">
      <dgm:prSet/>
      <dgm:spPr/>
      <dgm:t>
        <a:bodyPr/>
        <a:lstStyle/>
        <a:p>
          <a:endParaRPr lang="en-GB"/>
        </a:p>
      </dgm:t>
    </dgm:pt>
    <dgm:pt modelId="{36E3D47B-82A9-4BC9-9B32-E26F89EADE8E}">
      <dgm:prSet phldrT="[Text]" custT="1"/>
      <dgm:spPr>
        <a:noFill/>
        <a:ln w="38100">
          <a:solidFill>
            <a:schemeClr val="accent5"/>
          </a:solidFill>
        </a:ln>
      </dgm:spPr>
      <dgm:t>
        <a:bodyPr/>
        <a:lstStyle/>
        <a:p>
          <a:r>
            <a:rPr lang="en-US" sz="1600" dirty="0">
              <a:solidFill>
                <a:schemeClr val="accent5"/>
              </a:solidFill>
            </a:rPr>
            <a:t>PS-MU: </a:t>
          </a:r>
        </a:p>
        <a:p>
          <a:r>
            <a:rPr lang="en-US" sz="1600" dirty="0">
              <a:solidFill>
                <a:schemeClr val="accent5"/>
              </a:solidFill>
            </a:rPr>
            <a:t>optics modelling</a:t>
          </a:r>
          <a:endParaRPr lang="en-GB" sz="1600" dirty="0">
            <a:solidFill>
              <a:schemeClr val="accent5"/>
            </a:solidFill>
          </a:endParaRPr>
        </a:p>
      </dgm:t>
    </dgm:pt>
    <dgm:pt modelId="{D3E426A4-E7E0-4717-AF13-24EF45A62F8E}" type="parTrans" cxnId="{7A1D3FEB-066B-411C-9B77-95B858C924BB}">
      <dgm:prSet/>
      <dgm:spPr/>
      <dgm:t>
        <a:bodyPr/>
        <a:lstStyle/>
        <a:p>
          <a:endParaRPr lang="en-GB"/>
        </a:p>
      </dgm:t>
    </dgm:pt>
    <dgm:pt modelId="{A9EF54E0-CDB8-4412-A3F3-8C7AB88B716F}" type="sibTrans" cxnId="{7A1D3FEB-066B-411C-9B77-95B858C924BB}">
      <dgm:prSet/>
      <dgm:spPr/>
      <dgm:t>
        <a:bodyPr/>
        <a:lstStyle/>
        <a:p>
          <a:endParaRPr lang="en-GB"/>
        </a:p>
      </dgm:t>
    </dgm:pt>
    <dgm:pt modelId="{FC2A9E16-9F0E-4D1B-81A6-6C92E9601FAE}">
      <dgm:prSet phldrT="[Text]" custT="1"/>
      <dgm:spPr>
        <a:noFill/>
        <a:ln w="38100">
          <a:solidFill>
            <a:schemeClr val="accent3">
              <a:lumMod val="40000"/>
              <a:lumOff val="60000"/>
            </a:schemeClr>
          </a:solidFill>
        </a:ln>
      </dgm:spPr>
      <dgm:t>
        <a:bodyPr/>
        <a:lstStyle/>
        <a:p>
          <a:r>
            <a:rPr lang="en-US" sz="1600" b="0" dirty="0">
              <a:solidFill>
                <a:schemeClr val="accent3">
                  <a:lumMod val="40000"/>
                  <a:lumOff val="60000"/>
                </a:schemeClr>
              </a:solidFill>
            </a:rPr>
            <a:t>Optics </a:t>
          </a:r>
        </a:p>
        <a:p>
          <a:r>
            <a:rPr lang="en-US" sz="1600" b="0" dirty="0">
              <a:solidFill>
                <a:schemeClr val="accent3">
                  <a:lumMod val="40000"/>
                  <a:lumOff val="60000"/>
                </a:schemeClr>
              </a:solidFill>
            </a:rPr>
            <a:t>measurements</a:t>
          </a:r>
          <a:endParaRPr lang="en-GB" sz="1600" b="0" dirty="0">
            <a:solidFill>
              <a:schemeClr val="accent5"/>
            </a:solidFill>
          </a:endParaRPr>
        </a:p>
      </dgm:t>
    </dgm:pt>
    <dgm:pt modelId="{406F2FCE-B778-48C0-AD67-EDC1E800EE14}" type="parTrans" cxnId="{6DE0534E-F1A3-4FD5-B033-C9AA4885DC61}">
      <dgm:prSet/>
      <dgm:spPr/>
      <dgm:t>
        <a:bodyPr/>
        <a:lstStyle/>
        <a:p>
          <a:endParaRPr lang="en-GB"/>
        </a:p>
      </dgm:t>
    </dgm:pt>
    <dgm:pt modelId="{FE6A0776-22BA-4C78-8330-DCE4F67455B3}" type="sibTrans" cxnId="{6DE0534E-F1A3-4FD5-B033-C9AA4885DC61}">
      <dgm:prSet/>
      <dgm:spPr/>
      <dgm:t>
        <a:bodyPr/>
        <a:lstStyle/>
        <a:p>
          <a:endParaRPr lang="en-GB"/>
        </a:p>
      </dgm:t>
    </dgm:pt>
    <dgm:pt modelId="{BC039A33-86F8-4CA5-A9D5-C361A5089C3D}" type="pres">
      <dgm:prSet presAssocID="{C6E56971-34C0-4D19-BB46-5A47BA80206F}" presName="Name0" presStyleCnt="0">
        <dgm:presLayoutVars>
          <dgm:dir/>
          <dgm:resizeHandles val="exact"/>
        </dgm:presLayoutVars>
      </dgm:prSet>
      <dgm:spPr/>
    </dgm:pt>
    <dgm:pt modelId="{7D2A224D-A175-49D9-B5DE-53B79DD3E871}" type="pres">
      <dgm:prSet presAssocID="{C6E56971-34C0-4D19-BB46-5A47BA80206F}" presName="cycle" presStyleCnt="0"/>
      <dgm:spPr/>
    </dgm:pt>
    <dgm:pt modelId="{810DE217-75D5-4D64-9916-B6053A47832C}" type="pres">
      <dgm:prSet presAssocID="{D74E0DA6-562B-4716-8694-0AA209EE77CB}" presName="nodeFirstNode" presStyleLbl="node1" presStyleIdx="0" presStyleCnt="3">
        <dgm:presLayoutVars>
          <dgm:bulletEnabled val="1"/>
        </dgm:presLayoutVars>
      </dgm:prSet>
      <dgm:spPr/>
    </dgm:pt>
    <dgm:pt modelId="{591C49E0-6E7C-4E2E-8A43-472C80A8BC3B}" type="pres">
      <dgm:prSet presAssocID="{300F4D0B-1322-4885-8011-E504CBDF21E4}" presName="sibTransFirstNode" presStyleLbl="bgShp" presStyleIdx="0" presStyleCnt="1"/>
      <dgm:spPr/>
    </dgm:pt>
    <dgm:pt modelId="{E51E99FF-B89F-4596-ABD0-BA1424808E2F}" type="pres">
      <dgm:prSet presAssocID="{36E3D47B-82A9-4BC9-9B32-E26F89EADE8E}" presName="nodeFollowingNodes" presStyleLbl="node1" presStyleIdx="1" presStyleCnt="3">
        <dgm:presLayoutVars>
          <dgm:bulletEnabled val="1"/>
        </dgm:presLayoutVars>
      </dgm:prSet>
      <dgm:spPr/>
    </dgm:pt>
    <dgm:pt modelId="{A76870DE-3A05-412A-8486-CC808B347058}" type="pres">
      <dgm:prSet presAssocID="{FC2A9E16-9F0E-4D1B-81A6-6C92E9601FAE}" presName="nodeFollowingNodes" presStyleLbl="node1" presStyleIdx="2" presStyleCnt="3" custScaleX="102702">
        <dgm:presLayoutVars>
          <dgm:bulletEnabled val="1"/>
        </dgm:presLayoutVars>
      </dgm:prSet>
      <dgm:spPr/>
    </dgm:pt>
  </dgm:ptLst>
  <dgm:cxnLst>
    <dgm:cxn modelId="{410DFB1A-23C6-46C5-9D80-B27A31B783E9}" type="presOf" srcId="{36E3D47B-82A9-4BC9-9B32-E26F89EADE8E}" destId="{E51E99FF-B89F-4596-ABD0-BA1424808E2F}" srcOrd="0" destOrd="0" presId="urn:microsoft.com/office/officeart/2005/8/layout/cycle3"/>
    <dgm:cxn modelId="{62E54545-419B-40C6-B49B-565B608282C1}" type="presOf" srcId="{D74E0DA6-562B-4716-8694-0AA209EE77CB}" destId="{810DE217-75D5-4D64-9916-B6053A47832C}" srcOrd="0" destOrd="0" presId="urn:microsoft.com/office/officeart/2005/8/layout/cycle3"/>
    <dgm:cxn modelId="{6DE0534E-F1A3-4FD5-B033-C9AA4885DC61}" srcId="{C6E56971-34C0-4D19-BB46-5A47BA80206F}" destId="{FC2A9E16-9F0E-4D1B-81A6-6C92E9601FAE}" srcOrd="2" destOrd="0" parTransId="{406F2FCE-B778-48C0-AD67-EDC1E800EE14}" sibTransId="{FE6A0776-22BA-4C78-8330-DCE4F67455B3}"/>
    <dgm:cxn modelId="{220EF76E-E45B-4404-A3F2-F07F95785753}" type="presOf" srcId="{300F4D0B-1322-4885-8011-E504CBDF21E4}" destId="{591C49E0-6E7C-4E2E-8A43-472C80A8BC3B}" srcOrd="0" destOrd="0" presId="urn:microsoft.com/office/officeart/2005/8/layout/cycle3"/>
    <dgm:cxn modelId="{CE9A50B9-C512-44D2-8F6E-1197E233DC34}" type="presOf" srcId="{FC2A9E16-9F0E-4D1B-81A6-6C92E9601FAE}" destId="{A76870DE-3A05-412A-8486-CC808B347058}" srcOrd="0" destOrd="0" presId="urn:microsoft.com/office/officeart/2005/8/layout/cycle3"/>
    <dgm:cxn modelId="{8EF877D8-D8C2-40F6-BDF7-53934D5B269E}" type="presOf" srcId="{C6E56971-34C0-4D19-BB46-5A47BA80206F}" destId="{BC039A33-86F8-4CA5-A9D5-C361A5089C3D}" srcOrd="0" destOrd="0" presId="urn:microsoft.com/office/officeart/2005/8/layout/cycle3"/>
    <dgm:cxn modelId="{7A1D3FEB-066B-411C-9B77-95B858C924BB}" srcId="{C6E56971-34C0-4D19-BB46-5A47BA80206F}" destId="{36E3D47B-82A9-4BC9-9B32-E26F89EADE8E}" srcOrd="1" destOrd="0" parTransId="{D3E426A4-E7E0-4717-AF13-24EF45A62F8E}" sibTransId="{A9EF54E0-CDB8-4412-A3F3-8C7AB88B716F}"/>
    <dgm:cxn modelId="{712FCCFA-2B7A-455F-B66B-DFB30CFCC606}" srcId="{C6E56971-34C0-4D19-BB46-5A47BA80206F}" destId="{D74E0DA6-562B-4716-8694-0AA209EE77CB}" srcOrd="0" destOrd="0" parTransId="{03699D8B-C5CC-48CF-9CED-DE927BFCF1DE}" sibTransId="{300F4D0B-1322-4885-8011-E504CBDF21E4}"/>
    <dgm:cxn modelId="{5E849212-05EF-4EE1-8F67-67EFB663F897}" type="presParOf" srcId="{BC039A33-86F8-4CA5-A9D5-C361A5089C3D}" destId="{7D2A224D-A175-49D9-B5DE-53B79DD3E871}" srcOrd="0" destOrd="0" presId="urn:microsoft.com/office/officeart/2005/8/layout/cycle3"/>
    <dgm:cxn modelId="{D6875684-0855-4958-8FA6-61D39AB1E49B}" type="presParOf" srcId="{7D2A224D-A175-49D9-B5DE-53B79DD3E871}" destId="{810DE217-75D5-4D64-9916-B6053A47832C}" srcOrd="0" destOrd="0" presId="urn:microsoft.com/office/officeart/2005/8/layout/cycle3"/>
    <dgm:cxn modelId="{F6976BBC-64C8-4BF1-8875-AA43F71242BE}" type="presParOf" srcId="{7D2A224D-A175-49D9-B5DE-53B79DD3E871}" destId="{591C49E0-6E7C-4E2E-8A43-472C80A8BC3B}" srcOrd="1" destOrd="0" presId="urn:microsoft.com/office/officeart/2005/8/layout/cycle3"/>
    <dgm:cxn modelId="{79DAAACD-5626-4AEC-8FF6-ECC6DD36292F}" type="presParOf" srcId="{7D2A224D-A175-49D9-B5DE-53B79DD3E871}" destId="{E51E99FF-B89F-4596-ABD0-BA1424808E2F}" srcOrd="2" destOrd="0" presId="urn:microsoft.com/office/officeart/2005/8/layout/cycle3"/>
    <dgm:cxn modelId="{29DC17A9-B1E6-40DF-8EF1-512C2ACE2ED5}" type="presParOf" srcId="{7D2A224D-A175-49D9-B5DE-53B79DD3E871}" destId="{A76870DE-3A05-412A-8486-CC808B347058}" srcOrd="3" destOrd="0" presId="urn:microsoft.com/office/officeart/2005/8/layout/cycle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6E56971-34C0-4D19-BB46-5A47BA80206F}" type="doc">
      <dgm:prSet loTypeId="urn:microsoft.com/office/officeart/2005/8/layout/cycle3" loCatId="cycle" qsTypeId="urn:microsoft.com/office/officeart/2005/8/quickstyle/simple1" qsCatId="simple" csTypeId="urn:microsoft.com/office/officeart/2005/8/colors/colorful1" csCatId="colorful" phldr="1"/>
      <dgm:spPr/>
      <dgm:t>
        <a:bodyPr/>
        <a:lstStyle/>
        <a:p>
          <a:endParaRPr lang="en-GB"/>
        </a:p>
      </dgm:t>
    </dgm:pt>
    <dgm:pt modelId="{D74E0DA6-562B-4716-8694-0AA209EE77CB}">
      <dgm:prSet phldrT="[Text]" custT="1"/>
      <dgm:spPr>
        <a:noFill/>
        <a:ln w="38100">
          <a:solidFill>
            <a:schemeClr val="accent2"/>
          </a:solidFill>
        </a:ln>
      </dgm:spPr>
      <dgm:t>
        <a:bodyPr/>
        <a:lstStyle/>
        <a:p>
          <a:r>
            <a:rPr lang="en-US" sz="1600" dirty="0">
              <a:solidFill>
                <a:schemeClr val="accent2"/>
              </a:solidFill>
            </a:rPr>
            <a:t>PS-MU:</a:t>
          </a:r>
        </a:p>
        <a:p>
          <a:r>
            <a:rPr lang="en-US" sz="1600" dirty="0">
              <a:solidFill>
                <a:schemeClr val="accent2"/>
              </a:solidFill>
            </a:rPr>
            <a:t>Magnetic modelling</a:t>
          </a:r>
          <a:endParaRPr lang="en-US" sz="1600" b="1" dirty="0">
            <a:solidFill>
              <a:schemeClr val="accent2"/>
            </a:solidFill>
          </a:endParaRPr>
        </a:p>
      </dgm:t>
    </dgm:pt>
    <dgm:pt modelId="{03699D8B-C5CC-48CF-9CED-DE927BFCF1DE}" type="parTrans" cxnId="{712FCCFA-2B7A-455F-B66B-DFB30CFCC606}">
      <dgm:prSet/>
      <dgm:spPr/>
      <dgm:t>
        <a:bodyPr/>
        <a:lstStyle/>
        <a:p>
          <a:endParaRPr lang="en-GB"/>
        </a:p>
      </dgm:t>
    </dgm:pt>
    <dgm:pt modelId="{300F4D0B-1322-4885-8011-E504CBDF21E4}" type="sibTrans" cxnId="{712FCCFA-2B7A-455F-B66B-DFB30CFCC606}">
      <dgm:prSet/>
      <dgm:spPr/>
      <dgm:t>
        <a:bodyPr/>
        <a:lstStyle/>
        <a:p>
          <a:endParaRPr lang="en-GB"/>
        </a:p>
      </dgm:t>
    </dgm:pt>
    <dgm:pt modelId="{36E3D47B-82A9-4BC9-9B32-E26F89EADE8E}">
      <dgm:prSet phldrT="[Text]" custT="1"/>
      <dgm:spPr>
        <a:noFill/>
        <a:ln w="38100">
          <a:solidFill>
            <a:schemeClr val="accent5"/>
          </a:solidFill>
        </a:ln>
      </dgm:spPr>
      <dgm:t>
        <a:bodyPr/>
        <a:lstStyle/>
        <a:p>
          <a:r>
            <a:rPr lang="en-US" sz="1600" dirty="0">
              <a:solidFill>
                <a:schemeClr val="accent5"/>
              </a:solidFill>
            </a:rPr>
            <a:t>PS-MU: </a:t>
          </a:r>
        </a:p>
        <a:p>
          <a:r>
            <a:rPr lang="en-US" sz="1600" dirty="0">
              <a:solidFill>
                <a:schemeClr val="accent5"/>
              </a:solidFill>
            </a:rPr>
            <a:t>optics modelling</a:t>
          </a:r>
          <a:endParaRPr lang="en-GB" sz="1600" dirty="0">
            <a:solidFill>
              <a:schemeClr val="accent5"/>
            </a:solidFill>
          </a:endParaRPr>
        </a:p>
      </dgm:t>
    </dgm:pt>
    <dgm:pt modelId="{D3E426A4-E7E0-4717-AF13-24EF45A62F8E}" type="parTrans" cxnId="{7A1D3FEB-066B-411C-9B77-95B858C924BB}">
      <dgm:prSet/>
      <dgm:spPr/>
      <dgm:t>
        <a:bodyPr/>
        <a:lstStyle/>
        <a:p>
          <a:endParaRPr lang="en-GB"/>
        </a:p>
      </dgm:t>
    </dgm:pt>
    <dgm:pt modelId="{A9EF54E0-CDB8-4412-A3F3-8C7AB88B716F}" type="sibTrans" cxnId="{7A1D3FEB-066B-411C-9B77-95B858C924BB}">
      <dgm:prSet/>
      <dgm:spPr/>
      <dgm:t>
        <a:bodyPr/>
        <a:lstStyle/>
        <a:p>
          <a:endParaRPr lang="en-GB"/>
        </a:p>
      </dgm:t>
    </dgm:pt>
    <dgm:pt modelId="{FC2A9E16-9F0E-4D1B-81A6-6C92E9601FAE}">
      <dgm:prSet phldrT="[Text]" custT="1"/>
      <dgm:spPr>
        <a:noFill/>
        <a:ln w="38100">
          <a:solidFill>
            <a:schemeClr val="accent3">
              <a:lumMod val="40000"/>
              <a:lumOff val="60000"/>
            </a:schemeClr>
          </a:solidFill>
        </a:ln>
      </dgm:spPr>
      <dgm:t>
        <a:bodyPr/>
        <a:lstStyle/>
        <a:p>
          <a:r>
            <a:rPr lang="en-US" sz="1600" b="0" dirty="0">
              <a:solidFill>
                <a:schemeClr val="accent3">
                  <a:lumMod val="40000"/>
                  <a:lumOff val="60000"/>
                </a:schemeClr>
              </a:solidFill>
            </a:rPr>
            <a:t>Optics </a:t>
          </a:r>
        </a:p>
        <a:p>
          <a:r>
            <a:rPr lang="en-US" sz="1600" b="0" dirty="0">
              <a:solidFill>
                <a:schemeClr val="accent3">
                  <a:lumMod val="40000"/>
                  <a:lumOff val="60000"/>
                </a:schemeClr>
              </a:solidFill>
            </a:rPr>
            <a:t>measurements</a:t>
          </a:r>
          <a:endParaRPr lang="en-GB" sz="1600" b="0" dirty="0">
            <a:solidFill>
              <a:schemeClr val="accent5"/>
            </a:solidFill>
          </a:endParaRPr>
        </a:p>
      </dgm:t>
    </dgm:pt>
    <dgm:pt modelId="{406F2FCE-B778-48C0-AD67-EDC1E800EE14}" type="parTrans" cxnId="{6DE0534E-F1A3-4FD5-B033-C9AA4885DC61}">
      <dgm:prSet/>
      <dgm:spPr/>
      <dgm:t>
        <a:bodyPr/>
        <a:lstStyle/>
        <a:p>
          <a:endParaRPr lang="en-GB"/>
        </a:p>
      </dgm:t>
    </dgm:pt>
    <dgm:pt modelId="{FE6A0776-22BA-4C78-8330-DCE4F67455B3}" type="sibTrans" cxnId="{6DE0534E-F1A3-4FD5-B033-C9AA4885DC61}">
      <dgm:prSet/>
      <dgm:spPr/>
      <dgm:t>
        <a:bodyPr/>
        <a:lstStyle/>
        <a:p>
          <a:endParaRPr lang="en-GB"/>
        </a:p>
      </dgm:t>
    </dgm:pt>
    <dgm:pt modelId="{BC039A33-86F8-4CA5-A9D5-C361A5089C3D}" type="pres">
      <dgm:prSet presAssocID="{C6E56971-34C0-4D19-BB46-5A47BA80206F}" presName="Name0" presStyleCnt="0">
        <dgm:presLayoutVars>
          <dgm:dir/>
          <dgm:resizeHandles val="exact"/>
        </dgm:presLayoutVars>
      </dgm:prSet>
      <dgm:spPr/>
    </dgm:pt>
    <dgm:pt modelId="{7D2A224D-A175-49D9-B5DE-53B79DD3E871}" type="pres">
      <dgm:prSet presAssocID="{C6E56971-34C0-4D19-BB46-5A47BA80206F}" presName="cycle" presStyleCnt="0"/>
      <dgm:spPr/>
    </dgm:pt>
    <dgm:pt modelId="{810DE217-75D5-4D64-9916-B6053A47832C}" type="pres">
      <dgm:prSet presAssocID="{D74E0DA6-562B-4716-8694-0AA209EE77CB}" presName="nodeFirstNode" presStyleLbl="node1" presStyleIdx="0" presStyleCnt="3">
        <dgm:presLayoutVars>
          <dgm:bulletEnabled val="1"/>
        </dgm:presLayoutVars>
      </dgm:prSet>
      <dgm:spPr/>
    </dgm:pt>
    <dgm:pt modelId="{591C49E0-6E7C-4E2E-8A43-472C80A8BC3B}" type="pres">
      <dgm:prSet presAssocID="{300F4D0B-1322-4885-8011-E504CBDF21E4}" presName="sibTransFirstNode" presStyleLbl="bgShp" presStyleIdx="0" presStyleCnt="1"/>
      <dgm:spPr/>
    </dgm:pt>
    <dgm:pt modelId="{E51E99FF-B89F-4596-ABD0-BA1424808E2F}" type="pres">
      <dgm:prSet presAssocID="{36E3D47B-82A9-4BC9-9B32-E26F89EADE8E}" presName="nodeFollowingNodes" presStyleLbl="node1" presStyleIdx="1" presStyleCnt="3">
        <dgm:presLayoutVars>
          <dgm:bulletEnabled val="1"/>
        </dgm:presLayoutVars>
      </dgm:prSet>
      <dgm:spPr/>
    </dgm:pt>
    <dgm:pt modelId="{A76870DE-3A05-412A-8486-CC808B347058}" type="pres">
      <dgm:prSet presAssocID="{FC2A9E16-9F0E-4D1B-81A6-6C92E9601FAE}" presName="nodeFollowingNodes" presStyleLbl="node1" presStyleIdx="2" presStyleCnt="3" custScaleX="102702">
        <dgm:presLayoutVars>
          <dgm:bulletEnabled val="1"/>
        </dgm:presLayoutVars>
      </dgm:prSet>
      <dgm:spPr/>
    </dgm:pt>
  </dgm:ptLst>
  <dgm:cxnLst>
    <dgm:cxn modelId="{410DFB1A-23C6-46C5-9D80-B27A31B783E9}" type="presOf" srcId="{36E3D47B-82A9-4BC9-9B32-E26F89EADE8E}" destId="{E51E99FF-B89F-4596-ABD0-BA1424808E2F}" srcOrd="0" destOrd="0" presId="urn:microsoft.com/office/officeart/2005/8/layout/cycle3"/>
    <dgm:cxn modelId="{62E54545-419B-40C6-B49B-565B608282C1}" type="presOf" srcId="{D74E0DA6-562B-4716-8694-0AA209EE77CB}" destId="{810DE217-75D5-4D64-9916-B6053A47832C}" srcOrd="0" destOrd="0" presId="urn:microsoft.com/office/officeart/2005/8/layout/cycle3"/>
    <dgm:cxn modelId="{6DE0534E-F1A3-4FD5-B033-C9AA4885DC61}" srcId="{C6E56971-34C0-4D19-BB46-5A47BA80206F}" destId="{FC2A9E16-9F0E-4D1B-81A6-6C92E9601FAE}" srcOrd="2" destOrd="0" parTransId="{406F2FCE-B778-48C0-AD67-EDC1E800EE14}" sibTransId="{FE6A0776-22BA-4C78-8330-DCE4F67455B3}"/>
    <dgm:cxn modelId="{220EF76E-E45B-4404-A3F2-F07F95785753}" type="presOf" srcId="{300F4D0B-1322-4885-8011-E504CBDF21E4}" destId="{591C49E0-6E7C-4E2E-8A43-472C80A8BC3B}" srcOrd="0" destOrd="0" presId="urn:microsoft.com/office/officeart/2005/8/layout/cycle3"/>
    <dgm:cxn modelId="{CE9A50B9-C512-44D2-8F6E-1197E233DC34}" type="presOf" srcId="{FC2A9E16-9F0E-4D1B-81A6-6C92E9601FAE}" destId="{A76870DE-3A05-412A-8486-CC808B347058}" srcOrd="0" destOrd="0" presId="urn:microsoft.com/office/officeart/2005/8/layout/cycle3"/>
    <dgm:cxn modelId="{8EF877D8-D8C2-40F6-BDF7-53934D5B269E}" type="presOf" srcId="{C6E56971-34C0-4D19-BB46-5A47BA80206F}" destId="{BC039A33-86F8-4CA5-A9D5-C361A5089C3D}" srcOrd="0" destOrd="0" presId="urn:microsoft.com/office/officeart/2005/8/layout/cycle3"/>
    <dgm:cxn modelId="{7A1D3FEB-066B-411C-9B77-95B858C924BB}" srcId="{C6E56971-34C0-4D19-BB46-5A47BA80206F}" destId="{36E3D47B-82A9-4BC9-9B32-E26F89EADE8E}" srcOrd="1" destOrd="0" parTransId="{D3E426A4-E7E0-4717-AF13-24EF45A62F8E}" sibTransId="{A9EF54E0-CDB8-4412-A3F3-8C7AB88B716F}"/>
    <dgm:cxn modelId="{712FCCFA-2B7A-455F-B66B-DFB30CFCC606}" srcId="{C6E56971-34C0-4D19-BB46-5A47BA80206F}" destId="{D74E0DA6-562B-4716-8694-0AA209EE77CB}" srcOrd="0" destOrd="0" parTransId="{03699D8B-C5CC-48CF-9CED-DE927BFCF1DE}" sibTransId="{300F4D0B-1322-4885-8011-E504CBDF21E4}"/>
    <dgm:cxn modelId="{5E849212-05EF-4EE1-8F67-67EFB663F897}" type="presParOf" srcId="{BC039A33-86F8-4CA5-A9D5-C361A5089C3D}" destId="{7D2A224D-A175-49D9-B5DE-53B79DD3E871}" srcOrd="0" destOrd="0" presId="urn:microsoft.com/office/officeart/2005/8/layout/cycle3"/>
    <dgm:cxn modelId="{D6875684-0855-4958-8FA6-61D39AB1E49B}" type="presParOf" srcId="{7D2A224D-A175-49D9-B5DE-53B79DD3E871}" destId="{810DE217-75D5-4D64-9916-B6053A47832C}" srcOrd="0" destOrd="0" presId="urn:microsoft.com/office/officeart/2005/8/layout/cycle3"/>
    <dgm:cxn modelId="{F6976BBC-64C8-4BF1-8875-AA43F71242BE}" type="presParOf" srcId="{7D2A224D-A175-49D9-B5DE-53B79DD3E871}" destId="{591C49E0-6E7C-4E2E-8A43-472C80A8BC3B}" srcOrd="1" destOrd="0" presId="urn:microsoft.com/office/officeart/2005/8/layout/cycle3"/>
    <dgm:cxn modelId="{79DAAACD-5626-4AEC-8FF6-ECC6DD36292F}" type="presParOf" srcId="{7D2A224D-A175-49D9-B5DE-53B79DD3E871}" destId="{E51E99FF-B89F-4596-ABD0-BA1424808E2F}" srcOrd="2" destOrd="0" presId="urn:microsoft.com/office/officeart/2005/8/layout/cycle3"/>
    <dgm:cxn modelId="{29DC17A9-B1E6-40DF-8EF1-512C2ACE2ED5}" type="presParOf" srcId="{7D2A224D-A175-49D9-B5DE-53B79DD3E871}" destId="{A76870DE-3A05-412A-8486-CC808B347058}" srcOrd="3" destOrd="0" presId="urn:microsoft.com/office/officeart/2005/8/layout/cycle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91C49E0-6E7C-4E2E-8A43-472C80A8BC3B}">
      <dsp:nvSpPr>
        <dsp:cNvPr id="0" name=""/>
        <dsp:cNvSpPr/>
      </dsp:nvSpPr>
      <dsp:spPr>
        <a:xfrm>
          <a:off x="497655" y="-37191"/>
          <a:ext cx="2374299" cy="2374299"/>
        </a:xfrm>
        <a:prstGeom prst="circularArrow">
          <a:avLst>
            <a:gd name="adj1" fmla="val 5689"/>
            <a:gd name="adj2" fmla="val 340510"/>
            <a:gd name="adj3" fmla="val 12753600"/>
            <a:gd name="adj4" fmla="val 18037834"/>
            <a:gd name="adj5" fmla="val 5908"/>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10DE217-75D5-4D64-9916-B6053A47832C}">
      <dsp:nvSpPr>
        <dsp:cNvPr id="0" name=""/>
        <dsp:cNvSpPr/>
      </dsp:nvSpPr>
      <dsp:spPr>
        <a:xfrm>
          <a:off x="910583" y="54347"/>
          <a:ext cx="1548442" cy="774221"/>
        </a:xfrm>
        <a:prstGeom prst="roundRect">
          <a:avLst/>
        </a:prstGeom>
        <a:noFill/>
        <a:ln w="38100" cap="flat" cmpd="sng" algn="ctr">
          <a:solidFill>
            <a:schemeClr val="accent2"/>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solidFill>
                <a:schemeClr val="accent2"/>
              </a:solidFill>
            </a:rPr>
            <a:t>PS-MU:</a:t>
          </a:r>
        </a:p>
        <a:p>
          <a:pPr marL="0" lvl="0" indent="0" algn="ctr" defTabSz="711200">
            <a:lnSpc>
              <a:spcPct val="90000"/>
            </a:lnSpc>
            <a:spcBef>
              <a:spcPct val="0"/>
            </a:spcBef>
            <a:spcAft>
              <a:spcPct val="35000"/>
            </a:spcAft>
            <a:buNone/>
          </a:pPr>
          <a:r>
            <a:rPr lang="en-US" sz="1600" kern="1200" dirty="0">
              <a:solidFill>
                <a:schemeClr val="accent2"/>
              </a:solidFill>
            </a:rPr>
            <a:t>Magnetic modelling</a:t>
          </a:r>
          <a:endParaRPr lang="en-US" sz="1600" b="1" kern="1200" dirty="0">
            <a:solidFill>
              <a:schemeClr val="accent2"/>
            </a:solidFill>
          </a:endParaRPr>
        </a:p>
      </dsp:txBody>
      <dsp:txXfrm>
        <a:off x="948377" y="92141"/>
        <a:ext cx="1472854" cy="698633"/>
      </dsp:txXfrm>
    </dsp:sp>
    <dsp:sp modelId="{E51E99FF-B89F-4596-ABD0-BA1424808E2F}">
      <dsp:nvSpPr>
        <dsp:cNvPr id="0" name=""/>
        <dsp:cNvSpPr/>
      </dsp:nvSpPr>
      <dsp:spPr>
        <a:xfrm>
          <a:off x="1810454" y="1612968"/>
          <a:ext cx="1548442" cy="774221"/>
        </a:xfrm>
        <a:prstGeom prst="roundRect">
          <a:avLst/>
        </a:prstGeom>
        <a:noFill/>
        <a:ln w="38100" cap="flat" cmpd="sng" algn="ctr">
          <a:solidFill>
            <a:schemeClr val="accent5"/>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solidFill>
                <a:schemeClr val="accent5"/>
              </a:solidFill>
            </a:rPr>
            <a:t>PS-MU: </a:t>
          </a:r>
        </a:p>
        <a:p>
          <a:pPr marL="0" lvl="0" indent="0" algn="ctr" defTabSz="711200">
            <a:lnSpc>
              <a:spcPct val="90000"/>
            </a:lnSpc>
            <a:spcBef>
              <a:spcPct val="0"/>
            </a:spcBef>
            <a:spcAft>
              <a:spcPct val="35000"/>
            </a:spcAft>
            <a:buNone/>
          </a:pPr>
          <a:r>
            <a:rPr lang="en-US" sz="1600" kern="1200" dirty="0">
              <a:solidFill>
                <a:schemeClr val="accent5"/>
              </a:solidFill>
            </a:rPr>
            <a:t>optics modelling</a:t>
          </a:r>
          <a:endParaRPr lang="en-GB" sz="1600" kern="1200" dirty="0">
            <a:solidFill>
              <a:schemeClr val="accent5"/>
            </a:solidFill>
          </a:endParaRPr>
        </a:p>
      </dsp:txBody>
      <dsp:txXfrm>
        <a:off x="1848248" y="1650762"/>
        <a:ext cx="1472854" cy="698633"/>
      </dsp:txXfrm>
    </dsp:sp>
    <dsp:sp modelId="{A76870DE-3A05-412A-8486-CC808B347058}">
      <dsp:nvSpPr>
        <dsp:cNvPr id="0" name=""/>
        <dsp:cNvSpPr/>
      </dsp:nvSpPr>
      <dsp:spPr>
        <a:xfrm>
          <a:off x="-10205" y="1612968"/>
          <a:ext cx="1590281" cy="774221"/>
        </a:xfrm>
        <a:prstGeom prst="roundRect">
          <a:avLst/>
        </a:prstGeom>
        <a:noFill/>
        <a:ln w="38100" cap="flat" cmpd="sng" algn="ctr">
          <a:solidFill>
            <a:schemeClr val="accent3">
              <a:lumMod val="40000"/>
              <a:lumOff val="60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0" kern="1200" dirty="0">
              <a:solidFill>
                <a:schemeClr val="accent3">
                  <a:lumMod val="40000"/>
                  <a:lumOff val="60000"/>
                </a:schemeClr>
              </a:solidFill>
            </a:rPr>
            <a:t>Optics </a:t>
          </a:r>
        </a:p>
        <a:p>
          <a:pPr marL="0" lvl="0" indent="0" algn="ctr" defTabSz="711200">
            <a:lnSpc>
              <a:spcPct val="90000"/>
            </a:lnSpc>
            <a:spcBef>
              <a:spcPct val="0"/>
            </a:spcBef>
            <a:spcAft>
              <a:spcPct val="35000"/>
            </a:spcAft>
            <a:buNone/>
          </a:pPr>
          <a:r>
            <a:rPr lang="en-US" sz="1600" b="0" kern="1200" dirty="0">
              <a:solidFill>
                <a:schemeClr val="accent3">
                  <a:lumMod val="40000"/>
                  <a:lumOff val="60000"/>
                </a:schemeClr>
              </a:solidFill>
            </a:rPr>
            <a:t>measurements</a:t>
          </a:r>
          <a:endParaRPr lang="en-GB" sz="1600" b="0" kern="1200" dirty="0">
            <a:solidFill>
              <a:schemeClr val="accent5"/>
            </a:solidFill>
          </a:endParaRPr>
        </a:p>
      </dsp:txBody>
      <dsp:txXfrm>
        <a:off x="27589" y="1650762"/>
        <a:ext cx="1514693" cy="69863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91C49E0-6E7C-4E2E-8A43-472C80A8BC3B}">
      <dsp:nvSpPr>
        <dsp:cNvPr id="0" name=""/>
        <dsp:cNvSpPr/>
      </dsp:nvSpPr>
      <dsp:spPr>
        <a:xfrm>
          <a:off x="497655" y="-37191"/>
          <a:ext cx="2374299" cy="2374299"/>
        </a:xfrm>
        <a:prstGeom prst="circularArrow">
          <a:avLst>
            <a:gd name="adj1" fmla="val 5689"/>
            <a:gd name="adj2" fmla="val 340510"/>
            <a:gd name="adj3" fmla="val 12753600"/>
            <a:gd name="adj4" fmla="val 18037834"/>
            <a:gd name="adj5" fmla="val 5908"/>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10DE217-75D5-4D64-9916-B6053A47832C}">
      <dsp:nvSpPr>
        <dsp:cNvPr id="0" name=""/>
        <dsp:cNvSpPr/>
      </dsp:nvSpPr>
      <dsp:spPr>
        <a:xfrm>
          <a:off x="910583" y="54347"/>
          <a:ext cx="1548442" cy="774221"/>
        </a:xfrm>
        <a:prstGeom prst="roundRect">
          <a:avLst/>
        </a:prstGeom>
        <a:noFill/>
        <a:ln w="38100" cap="flat" cmpd="sng" algn="ctr">
          <a:solidFill>
            <a:schemeClr val="accent2"/>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solidFill>
                <a:schemeClr val="accent2"/>
              </a:solidFill>
            </a:rPr>
            <a:t>PS-MU:</a:t>
          </a:r>
        </a:p>
        <a:p>
          <a:pPr marL="0" lvl="0" indent="0" algn="ctr" defTabSz="711200">
            <a:lnSpc>
              <a:spcPct val="90000"/>
            </a:lnSpc>
            <a:spcBef>
              <a:spcPct val="0"/>
            </a:spcBef>
            <a:spcAft>
              <a:spcPct val="35000"/>
            </a:spcAft>
            <a:buNone/>
          </a:pPr>
          <a:r>
            <a:rPr lang="en-US" sz="1600" kern="1200" dirty="0">
              <a:solidFill>
                <a:schemeClr val="accent2"/>
              </a:solidFill>
            </a:rPr>
            <a:t>Magnetic modelling</a:t>
          </a:r>
          <a:endParaRPr lang="en-US" sz="1600" b="1" kern="1200" dirty="0">
            <a:solidFill>
              <a:schemeClr val="accent2"/>
            </a:solidFill>
          </a:endParaRPr>
        </a:p>
      </dsp:txBody>
      <dsp:txXfrm>
        <a:off x="948377" y="92141"/>
        <a:ext cx="1472854" cy="698633"/>
      </dsp:txXfrm>
    </dsp:sp>
    <dsp:sp modelId="{E51E99FF-B89F-4596-ABD0-BA1424808E2F}">
      <dsp:nvSpPr>
        <dsp:cNvPr id="0" name=""/>
        <dsp:cNvSpPr/>
      </dsp:nvSpPr>
      <dsp:spPr>
        <a:xfrm>
          <a:off x="1810454" y="1612968"/>
          <a:ext cx="1548442" cy="774221"/>
        </a:xfrm>
        <a:prstGeom prst="roundRect">
          <a:avLst/>
        </a:prstGeom>
        <a:noFill/>
        <a:ln w="38100" cap="flat" cmpd="sng" algn="ctr">
          <a:solidFill>
            <a:schemeClr val="accent5"/>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solidFill>
                <a:schemeClr val="accent5"/>
              </a:solidFill>
            </a:rPr>
            <a:t>PS-MU: </a:t>
          </a:r>
        </a:p>
        <a:p>
          <a:pPr marL="0" lvl="0" indent="0" algn="ctr" defTabSz="711200">
            <a:lnSpc>
              <a:spcPct val="90000"/>
            </a:lnSpc>
            <a:spcBef>
              <a:spcPct val="0"/>
            </a:spcBef>
            <a:spcAft>
              <a:spcPct val="35000"/>
            </a:spcAft>
            <a:buNone/>
          </a:pPr>
          <a:r>
            <a:rPr lang="en-US" sz="1600" kern="1200" dirty="0">
              <a:solidFill>
                <a:schemeClr val="accent5"/>
              </a:solidFill>
            </a:rPr>
            <a:t>optics modelling</a:t>
          </a:r>
          <a:endParaRPr lang="en-GB" sz="1600" kern="1200" dirty="0">
            <a:solidFill>
              <a:schemeClr val="accent5"/>
            </a:solidFill>
          </a:endParaRPr>
        </a:p>
      </dsp:txBody>
      <dsp:txXfrm>
        <a:off x="1848248" y="1650762"/>
        <a:ext cx="1472854" cy="698633"/>
      </dsp:txXfrm>
    </dsp:sp>
    <dsp:sp modelId="{A76870DE-3A05-412A-8486-CC808B347058}">
      <dsp:nvSpPr>
        <dsp:cNvPr id="0" name=""/>
        <dsp:cNvSpPr/>
      </dsp:nvSpPr>
      <dsp:spPr>
        <a:xfrm>
          <a:off x="-10205" y="1612968"/>
          <a:ext cx="1590281" cy="774221"/>
        </a:xfrm>
        <a:prstGeom prst="roundRect">
          <a:avLst/>
        </a:prstGeom>
        <a:noFill/>
        <a:ln w="38100" cap="flat" cmpd="sng" algn="ctr">
          <a:solidFill>
            <a:schemeClr val="accent3">
              <a:lumMod val="40000"/>
              <a:lumOff val="60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0" kern="1200" dirty="0">
              <a:solidFill>
                <a:schemeClr val="accent3">
                  <a:lumMod val="40000"/>
                  <a:lumOff val="60000"/>
                </a:schemeClr>
              </a:solidFill>
            </a:rPr>
            <a:t>Optics </a:t>
          </a:r>
        </a:p>
        <a:p>
          <a:pPr marL="0" lvl="0" indent="0" algn="ctr" defTabSz="711200">
            <a:lnSpc>
              <a:spcPct val="90000"/>
            </a:lnSpc>
            <a:spcBef>
              <a:spcPct val="0"/>
            </a:spcBef>
            <a:spcAft>
              <a:spcPct val="35000"/>
            </a:spcAft>
            <a:buNone/>
          </a:pPr>
          <a:r>
            <a:rPr lang="en-US" sz="1600" b="0" kern="1200" dirty="0">
              <a:solidFill>
                <a:schemeClr val="accent3">
                  <a:lumMod val="40000"/>
                  <a:lumOff val="60000"/>
                </a:schemeClr>
              </a:solidFill>
            </a:rPr>
            <a:t>measurements</a:t>
          </a:r>
          <a:endParaRPr lang="en-GB" sz="1600" b="0" kern="1200" dirty="0">
            <a:solidFill>
              <a:schemeClr val="accent5"/>
            </a:solidFill>
          </a:endParaRPr>
        </a:p>
      </dsp:txBody>
      <dsp:txXfrm>
        <a:off x="27589" y="1650762"/>
        <a:ext cx="1514693" cy="69863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91C49E0-6E7C-4E2E-8A43-472C80A8BC3B}">
      <dsp:nvSpPr>
        <dsp:cNvPr id="0" name=""/>
        <dsp:cNvSpPr/>
      </dsp:nvSpPr>
      <dsp:spPr>
        <a:xfrm>
          <a:off x="497655" y="-37191"/>
          <a:ext cx="2374299" cy="2374299"/>
        </a:xfrm>
        <a:prstGeom prst="circularArrow">
          <a:avLst>
            <a:gd name="adj1" fmla="val 5689"/>
            <a:gd name="adj2" fmla="val 340510"/>
            <a:gd name="adj3" fmla="val 12753600"/>
            <a:gd name="adj4" fmla="val 18037834"/>
            <a:gd name="adj5" fmla="val 5908"/>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10DE217-75D5-4D64-9916-B6053A47832C}">
      <dsp:nvSpPr>
        <dsp:cNvPr id="0" name=""/>
        <dsp:cNvSpPr/>
      </dsp:nvSpPr>
      <dsp:spPr>
        <a:xfrm>
          <a:off x="910583" y="54347"/>
          <a:ext cx="1548442" cy="774221"/>
        </a:xfrm>
        <a:prstGeom prst="roundRect">
          <a:avLst/>
        </a:prstGeom>
        <a:noFill/>
        <a:ln w="38100" cap="flat" cmpd="sng" algn="ctr">
          <a:solidFill>
            <a:schemeClr val="accent2"/>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solidFill>
                <a:schemeClr val="accent2"/>
              </a:solidFill>
            </a:rPr>
            <a:t>PS-MU:</a:t>
          </a:r>
        </a:p>
        <a:p>
          <a:pPr marL="0" lvl="0" indent="0" algn="ctr" defTabSz="711200">
            <a:lnSpc>
              <a:spcPct val="90000"/>
            </a:lnSpc>
            <a:spcBef>
              <a:spcPct val="0"/>
            </a:spcBef>
            <a:spcAft>
              <a:spcPct val="35000"/>
            </a:spcAft>
            <a:buNone/>
          </a:pPr>
          <a:r>
            <a:rPr lang="en-US" sz="1600" kern="1200" dirty="0">
              <a:solidFill>
                <a:schemeClr val="accent2"/>
              </a:solidFill>
            </a:rPr>
            <a:t>Magnetic modelling</a:t>
          </a:r>
          <a:endParaRPr lang="en-US" sz="1600" b="1" kern="1200" dirty="0">
            <a:solidFill>
              <a:schemeClr val="accent2"/>
            </a:solidFill>
          </a:endParaRPr>
        </a:p>
      </dsp:txBody>
      <dsp:txXfrm>
        <a:off x="948377" y="92141"/>
        <a:ext cx="1472854" cy="698633"/>
      </dsp:txXfrm>
    </dsp:sp>
    <dsp:sp modelId="{E51E99FF-B89F-4596-ABD0-BA1424808E2F}">
      <dsp:nvSpPr>
        <dsp:cNvPr id="0" name=""/>
        <dsp:cNvSpPr/>
      </dsp:nvSpPr>
      <dsp:spPr>
        <a:xfrm>
          <a:off x="1810454" y="1612968"/>
          <a:ext cx="1548442" cy="774221"/>
        </a:xfrm>
        <a:prstGeom prst="roundRect">
          <a:avLst/>
        </a:prstGeom>
        <a:noFill/>
        <a:ln w="38100" cap="flat" cmpd="sng" algn="ctr">
          <a:solidFill>
            <a:schemeClr val="accent5"/>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solidFill>
                <a:schemeClr val="accent5"/>
              </a:solidFill>
            </a:rPr>
            <a:t>PS-MU: </a:t>
          </a:r>
        </a:p>
        <a:p>
          <a:pPr marL="0" lvl="0" indent="0" algn="ctr" defTabSz="711200">
            <a:lnSpc>
              <a:spcPct val="90000"/>
            </a:lnSpc>
            <a:spcBef>
              <a:spcPct val="0"/>
            </a:spcBef>
            <a:spcAft>
              <a:spcPct val="35000"/>
            </a:spcAft>
            <a:buNone/>
          </a:pPr>
          <a:r>
            <a:rPr lang="en-US" sz="1600" kern="1200" dirty="0">
              <a:solidFill>
                <a:schemeClr val="accent5"/>
              </a:solidFill>
            </a:rPr>
            <a:t>optics modelling</a:t>
          </a:r>
          <a:endParaRPr lang="en-GB" sz="1600" kern="1200" dirty="0">
            <a:solidFill>
              <a:schemeClr val="accent5"/>
            </a:solidFill>
          </a:endParaRPr>
        </a:p>
      </dsp:txBody>
      <dsp:txXfrm>
        <a:off x="1848248" y="1650762"/>
        <a:ext cx="1472854" cy="698633"/>
      </dsp:txXfrm>
    </dsp:sp>
    <dsp:sp modelId="{A76870DE-3A05-412A-8486-CC808B347058}">
      <dsp:nvSpPr>
        <dsp:cNvPr id="0" name=""/>
        <dsp:cNvSpPr/>
      </dsp:nvSpPr>
      <dsp:spPr>
        <a:xfrm>
          <a:off x="-10205" y="1612968"/>
          <a:ext cx="1590281" cy="774221"/>
        </a:xfrm>
        <a:prstGeom prst="roundRect">
          <a:avLst/>
        </a:prstGeom>
        <a:noFill/>
        <a:ln w="38100" cap="flat" cmpd="sng" algn="ctr">
          <a:solidFill>
            <a:schemeClr val="accent3">
              <a:lumMod val="40000"/>
              <a:lumOff val="60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0" kern="1200" dirty="0">
              <a:solidFill>
                <a:schemeClr val="accent3">
                  <a:lumMod val="40000"/>
                  <a:lumOff val="60000"/>
                </a:schemeClr>
              </a:solidFill>
            </a:rPr>
            <a:t>Optics </a:t>
          </a:r>
        </a:p>
        <a:p>
          <a:pPr marL="0" lvl="0" indent="0" algn="ctr" defTabSz="711200">
            <a:lnSpc>
              <a:spcPct val="90000"/>
            </a:lnSpc>
            <a:spcBef>
              <a:spcPct val="0"/>
            </a:spcBef>
            <a:spcAft>
              <a:spcPct val="35000"/>
            </a:spcAft>
            <a:buNone/>
          </a:pPr>
          <a:r>
            <a:rPr lang="en-US" sz="1600" b="0" kern="1200" dirty="0">
              <a:solidFill>
                <a:schemeClr val="accent3">
                  <a:lumMod val="40000"/>
                  <a:lumOff val="60000"/>
                </a:schemeClr>
              </a:solidFill>
            </a:rPr>
            <a:t>measurements</a:t>
          </a:r>
          <a:endParaRPr lang="en-GB" sz="1600" b="0" kern="1200" dirty="0">
            <a:solidFill>
              <a:schemeClr val="accent5"/>
            </a:solidFill>
          </a:endParaRPr>
        </a:p>
      </dsp:txBody>
      <dsp:txXfrm>
        <a:off x="27589" y="1650762"/>
        <a:ext cx="1514693" cy="69863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91C49E0-6E7C-4E2E-8A43-472C80A8BC3B}">
      <dsp:nvSpPr>
        <dsp:cNvPr id="0" name=""/>
        <dsp:cNvSpPr/>
      </dsp:nvSpPr>
      <dsp:spPr>
        <a:xfrm>
          <a:off x="497655" y="-37191"/>
          <a:ext cx="2374299" cy="2374299"/>
        </a:xfrm>
        <a:prstGeom prst="circularArrow">
          <a:avLst>
            <a:gd name="adj1" fmla="val 5689"/>
            <a:gd name="adj2" fmla="val 340510"/>
            <a:gd name="adj3" fmla="val 12753600"/>
            <a:gd name="adj4" fmla="val 18037834"/>
            <a:gd name="adj5" fmla="val 5908"/>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10DE217-75D5-4D64-9916-B6053A47832C}">
      <dsp:nvSpPr>
        <dsp:cNvPr id="0" name=""/>
        <dsp:cNvSpPr/>
      </dsp:nvSpPr>
      <dsp:spPr>
        <a:xfrm>
          <a:off x="910583" y="54347"/>
          <a:ext cx="1548442" cy="774221"/>
        </a:xfrm>
        <a:prstGeom prst="roundRect">
          <a:avLst/>
        </a:prstGeom>
        <a:noFill/>
        <a:ln w="38100" cap="flat" cmpd="sng" algn="ctr">
          <a:solidFill>
            <a:schemeClr val="accent2"/>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solidFill>
                <a:schemeClr val="accent2"/>
              </a:solidFill>
            </a:rPr>
            <a:t>PS-MU:</a:t>
          </a:r>
        </a:p>
        <a:p>
          <a:pPr marL="0" lvl="0" indent="0" algn="ctr" defTabSz="711200">
            <a:lnSpc>
              <a:spcPct val="90000"/>
            </a:lnSpc>
            <a:spcBef>
              <a:spcPct val="0"/>
            </a:spcBef>
            <a:spcAft>
              <a:spcPct val="35000"/>
            </a:spcAft>
            <a:buNone/>
          </a:pPr>
          <a:r>
            <a:rPr lang="en-US" sz="1600" kern="1200" dirty="0">
              <a:solidFill>
                <a:schemeClr val="accent2"/>
              </a:solidFill>
            </a:rPr>
            <a:t>Magnetic modelling</a:t>
          </a:r>
          <a:endParaRPr lang="en-US" sz="1600" b="1" kern="1200" dirty="0">
            <a:solidFill>
              <a:schemeClr val="accent2"/>
            </a:solidFill>
          </a:endParaRPr>
        </a:p>
      </dsp:txBody>
      <dsp:txXfrm>
        <a:off x="948377" y="92141"/>
        <a:ext cx="1472854" cy="698633"/>
      </dsp:txXfrm>
    </dsp:sp>
    <dsp:sp modelId="{E51E99FF-B89F-4596-ABD0-BA1424808E2F}">
      <dsp:nvSpPr>
        <dsp:cNvPr id="0" name=""/>
        <dsp:cNvSpPr/>
      </dsp:nvSpPr>
      <dsp:spPr>
        <a:xfrm>
          <a:off x="1810454" y="1612968"/>
          <a:ext cx="1548442" cy="774221"/>
        </a:xfrm>
        <a:prstGeom prst="roundRect">
          <a:avLst/>
        </a:prstGeom>
        <a:noFill/>
        <a:ln w="38100" cap="flat" cmpd="sng" algn="ctr">
          <a:solidFill>
            <a:schemeClr val="accent5"/>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solidFill>
                <a:schemeClr val="accent5"/>
              </a:solidFill>
            </a:rPr>
            <a:t>PS-MU: </a:t>
          </a:r>
        </a:p>
        <a:p>
          <a:pPr marL="0" lvl="0" indent="0" algn="ctr" defTabSz="711200">
            <a:lnSpc>
              <a:spcPct val="90000"/>
            </a:lnSpc>
            <a:spcBef>
              <a:spcPct val="0"/>
            </a:spcBef>
            <a:spcAft>
              <a:spcPct val="35000"/>
            </a:spcAft>
            <a:buNone/>
          </a:pPr>
          <a:r>
            <a:rPr lang="en-US" sz="1600" kern="1200" dirty="0">
              <a:solidFill>
                <a:schemeClr val="accent5"/>
              </a:solidFill>
            </a:rPr>
            <a:t>optics modelling</a:t>
          </a:r>
          <a:endParaRPr lang="en-GB" sz="1600" kern="1200" dirty="0">
            <a:solidFill>
              <a:schemeClr val="accent5"/>
            </a:solidFill>
          </a:endParaRPr>
        </a:p>
      </dsp:txBody>
      <dsp:txXfrm>
        <a:off x="1848248" y="1650762"/>
        <a:ext cx="1472854" cy="698633"/>
      </dsp:txXfrm>
    </dsp:sp>
    <dsp:sp modelId="{A76870DE-3A05-412A-8486-CC808B347058}">
      <dsp:nvSpPr>
        <dsp:cNvPr id="0" name=""/>
        <dsp:cNvSpPr/>
      </dsp:nvSpPr>
      <dsp:spPr>
        <a:xfrm>
          <a:off x="-10205" y="1612968"/>
          <a:ext cx="1590281" cy="774221"/>
        </a:xfrm>
        <a:prstGeom prst="roundRect">
          <a:avLst/>
        </a:prstGeom>
        <a:noFill/>
        <a:ln w="38100" cap="flat" cmpd="sng" algn="ctr">
          <a:solidFill>
            <a:schemeClr val="accent3">
              <a:lumMod val="40000"/>
              <a:lumOff val="60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0" kern="1200" dirty="0">
              <a:solidFill>
                <a:schemeClr val="accent3">
                  <a:lumMod val="40000"/>
                  <a:lumOff val="60000"/>
                </a:schemeClr>
              </a:solidFill>
            </a:rPr>
            <a:t>Optics </a:t>
          </a:r>
        </a:p>
        <a:p>
          <a:pPr marL="0" lvl="0" indent="0" algn="ctr" defTabSz="711200">
            <a:lnSpc>
              <a:spcPct val="90000"/>
            </a:lnSpc>
            <a:spcBef>
              <a:spcPct val="0"/>
            </a:spcBef>
            <a:spcAft>
              <a:spcPct val="35000"/>
            </a:spcAft>
            <a:buNone/>
          </a:pPr>
          <a:r>
            <a:rPr lang="en-US" sz="1600" b="0" kern="1200" dirty="0">
              <a:solidFill>
                <a:schemeClr val="accent3">
                  <a:lumMod val="40000"/>
                  <a:lumOff val="60000"/>
                </a:schemeClr>
              </a:solidFill>
            </a:rPr>
            <a:t>measurements</a:t>
          </a:r>
          <a:endParaRPr lang="en-GB" sz="1600" b="0" kern="1200" dirty="0">
            <a:solidFill>
              <a:schemeClr val="accent5"/>
            </a:solidFill>
          </a:endParaRPr>
        </a:p>
      </dsp:txBody>
      <dsp:txXfrm>
        <a:off x="27589" y="1650762"/>
        <a:ext cx="1514693" cy="698633"/>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91C49E0-6E7C-4E2E-8A43-472C80A8BC3B}">
      <dsp:nvSpPr>
        <dsp:cNvPr id="0" name=""/>
        <dsp:cNvSpPr/>
      </dsp:nvSpPr>
      <dsp:spPr>
        <a:xfrm>
          <a:off x="497655" y="-37191"/>
          <a:ext cx="2374299" cy="2374299"/>
        </a:xfrm>
        <a:prstGeom prst="circularArrow">
          <a:avLst>
            <a:gd name="adj1" fmla="val 5689"/>
            <a:gd name="adj2" fmla="val 340510"/>
            <a:gd name="adj3" fmla="val 12753600"/>
            <a:gd name="adj4" fmla="val 18037834"/>
            <a:gd name="adj5" fmla="val 5908"/>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10DE217-75D5-4D64-9916-B6053A47832C}">
      <dsp:nvSpPr>
        <dsp:cNvPr id="0" name=""/>
        <dsp:cNvSpPr/>
      </dsp:nvSpPr>
      <dsp:spPr>
        <a:xfrm>
          <a:off x="910583" y="54347"/>
          <a:ext cx="1548442" cy="774221"/>
        </a:xfrm>
        <a:prstGeom prst="roundRect">
          <a:avLst/>
        </a:prstGeom>
        <a:noFill/>
        <a:ln w="38100" cap="flat" cmpd="sng" algn="ctr">
          <a:solidFill>
            <a:schemeClr val="accent2"/>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solidFill>
                <a:schemeClr val="accent2"/>
              </a:solidFill>
            </a:rPr>
            <a:t>PS-MU:</a:t>
          </a:r>
        </a:p>
        <a:p>
          <a:pPr marL="0" lvl="0" indent="0" algn="ctr" defTabSz="711200">
            <a:lnSpc>
              <a:spcPct val="90000"/>
            </a:lnSpc>
            <a:spcBef>
              <a:spcPct val="0"/>
            </a:spcBef>
            <a:spcAft>
              <a:spcPct val="35000"/>
            </a:spcAft>
            <a:buNone/>
          </a:pPr>
          <a:r>
            <a:rPr lang="en-US" sz="1600" kern="1200" dirty="0">
              <a:solidFill>
                <a:schemeClr val="accent2"/>
              </a:solidFill>
            </a:rPr>
            <a:t>Magnetic modelling</a:t>
          </a:r>
          <a:endParaRPr lang="en-US" sz="1600" b="1" kern="1200" dirty="0">
            <a:solidFill>
              <a:schemeClr val="accent2"/>
            </a:solidFill>
          </a:endParaRPr>
        </a:p>
      </dsp:txBody>
      <dsp:txXfrm>
        <a:off x="948377" y="92141"/>
        <a:ext cx="1472854" cy="698633"/>
      </dsp:txXfrm>
    </dsp:sp>
    <dsp:sp modelId="{E51E99FF-B89F-4596-ABD0-BA1424808E2F}">
      <dsp:nvSpPr>
        <dsp:cNvPr id="0" name=""/>
        <dsp:cNvSpPr/>
      </dsp:nvSpPr>
      <dsp:spPr>
        <a:xfrm>
          <a:off x="1810454" y="1612968"/>
          <a:ext cx="1548442" cy="774221"/>
        </a:xfrm>
        <a:prstGeom prst="roundRect">
          <a:avLst/>
        </a:prstGeom>
        <a:noFill/>
        <a:ln w="38100" cap="flat" cmpd="sng" algn="ctr">
          <a:solidFill>
            <a:schemeClr val="accent5"/>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solidFill>
                <a:schemeClr val="accent5"/>
              </a:solidFill>
            </a:rPr>
            <a:t>PS-MU: </a:t>
          </a:r>
        </a:p>
        <a:p>
          <a:pPr marL="0" lvl="0" indent="0" algn="ctr" defTabSz="711200">
            <a:lnSpc>
              <a:spcPct val="90000"/>
            </a:lnSpc>
            <a:spcBef>
              <a:spcPct val="0"/>
            </a:spcBef>
            <a:spcAft>
              <a:spcPct val="35000"/>
            </a:spcAft>
            <a:buNone/>
          </a:pPr>
          <a:r>
            <a:rPr lang="en-US" sz="1600" kern="1200" dirty="0">
              <a:solidFill>
                <a:schemeClr val="accent5"/>
              </a:solidFill>
            </a:rPr>
            <a:t>optics modelling</a:t>
          </a:r>
          <a:endParaRPr lang="en-GB" sz="1600" kern="1200" dirty="0">
            <a:solidFill>
              <a:schemeClr val="accent5"/>
            </a:solidFill>
          </a:endParaRPr>
        </a:p>
      </dsp:txBody>
      <dsp:txXfrm>
        <a:off x="1848248" y="1650762"/>
        <a:ext cx="1472854" cy="698633"/>
      </dsp:txXfrm>
    </dsp:sp>
    <dsp:sp modelId="{A76870DE-3A05-412A-8486-CC808B347058}">
      <dsp:nvSpPr>
        <dsp:cNvPr id="0" name=""/>
        <dsp:cNvSpPr/>
      </dsp:nvSpPr>
      <dsp:spPr>
        <a:xfrm>
          <a:off x="-10205" y="1612968"/>
          <a:ext cx="1590281" cy="774221"/>
        </a:xfrm>
        <a:prstGeom prst="roundRect">
          <a:avLst/>
        </a:prstGeom>
        <a:noFill/>
        <a:ln w="38100" cap="flat" cmpd="sng" algn="ctr">
          <a:solidFill>
            <a:schemeClr val="accent3">
              <a:lumMod val="40000"/>
              <a:lumOff val="60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0" kern="1200" dirty="0">
              <a:solidFill>
                <a:schemeClr val="accent3">
                  <a:lumMod val="40000"/>
                  <a:lumOff val="60000"/>
                </a:schemeClr>
              </a:solidFill>
            </a:rPr>
            <a:t>Optics </a:t>
          </a:r>
        </a:p>
        <a:p>
          <a:pPr marL="0" lvl="0" indent="0" algn="ctr" defTabSz="711200">
            <a:lnSpc>
              <a:spcPct val="90000"/>
            </a:lnSpc>
            <a:spcBef>
              <a:spcPct val="0"/>
            </a:spcBef>
            <a:spcAft>
              <a:spcPct val="35000"/>
            </a:spcAft>
            <a:buNone/>
          </a:pPr>
          <a:r>
            <a:rPr lang="en-US" sz="1600" b="0" kern="1200" dirty="0">
              <a:solidFill>
                <a:schemeClr val="accent3">
                  <a:lumMod val="40000"/>
                  <a:lumOff val="60000"/>
                </a:schemeClr>
              </a:solidFill>
            </a:rPr>
            <a:t>measurements</a:t>
          </a:r>
          <a:endParaRPr lang="en-GB" sz="1600" b="0" kern="1200" dirty="0">
            <a:solidFill>
              <a:schemeClr val="accent5"/>
            </a:solidFill>
          </a:endParaRPr>
        </a:p>
      </dsp:txBody>
      <dsp:txXfrm>
        <a:off x="27589" y="1650762"/>
        <a:ext cx="1514693" cy="698633"/>
      </dsp:txXfrm>
    </dsp:sp>
  </dsp:spTree>
</dsp:drawing>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3.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4.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5.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3/26/2025</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3/26/2025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347925-AEBE-2CA4-A90E-AD2948A4F80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415BDBF-FC88-3244-697E-682734A17F4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18EE89B-1189-2C31-5EE6-CDF8E14E51FF}"/>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97FBB2EA-BE74-8149-1F6C-18195A1D1115}"/>
              </a:ext>
            </a:extLst>
          </p:cNvPr>
          <p:cNvSpPr>
            <a:spLocks noGrp="1"/>
          </p:cNvSpPr>
          <p:nvPr>
            <p:ph type="sldNum" sz="quarter" idx="5"/>
          </p:nvPr>
        </p:nvSpPr>
        <p:spPr/>
        <p:txBody>
          <a:bodyPr/>
          <a:lstStyle/>
          <a:p>
            <a:fld id="{27025CCD-BB7A-4E24-95E6-502FDC415D78}" type="slidenum">
              <a:rPr lang="it-IT" smtClean="0"/>
              <a:pPr/>
              <a:t>4</a:t>
            </a:fld>
            <a:endParaRPr lang="it-IT"/>
          </a:p>
        </p:txBody>
      </p:sp>
    </p:spTree>
    <p:extLst>
      <p:ext uri="{BB962C8B-B14F-4D97-AF65-F5344CB8AC3E}">
        <p14:creationId xmlns:p14="http://schemas.microsoft.com/office/powerpoint/2010/main" val="20989930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99E3D1-CD18-6CC6-030A-59FF62F84B6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1E7A97A-C8CD-C2D6-550F-C7BFD9A3832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A318DD3-444E-7EEF-F455-6824CFBB563B}"/>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B775C039-FC97-A459-2E0A-B90B606FEB34}"/>
              </a:ext>
            </a:extLst>
          </p:cNvPr>
          <p:cNvSpPr>
            <a:spLocks noGrp="1"/>
          </p:cNvSpPr>
          <p:nvPr>
            <p:ph type="sldNum" sz="quarter" idx="5"/>
          </p:nvPr>
        </p:nvSpPr>
        <p:spPr/>
        <p:txBody>
          <a:bodyPr/>
          <a:lstStyle/>
          <a:p>
            <a:fld id="{27025CCD-BB7A-4E24-95E6-502FDC415D78}" type="slidenum">
              <a:rPr lang="it-IT" smtClean="0"/>
              <a:pPr/>
              <a:t>5</a:t>
            </a:fld>
            <a:endParaRPr lang="it-IT"/>
          </a:p>
        </p:txBody>
      </p:sp>
    </p:spTree>
    <p:extLst>
      <p:ext uri="{BB962C8B-B14F-4D97-AF65-F5344CB8AC3E}">
        <p14:creationId xmlns:p14="http://schemas.microsoft.com/office/powerpoint/2010/main" val="28771966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8B0932-8DE1-C604-8B2C-C7FEC207250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105CF4C-D001-7386-3857-F826B5B7C1F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D29464A-E320-89AC-777E-A0F3AD46792E}"/>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4FE61077-4461-6ED2-DDD7-6409C4D8C35B}"/>
              </a:ext>
            </a:extLst>
          </p:cNvPr>
          <p:cNvSpPr>
            <a:spLocks noGrp="1"/>
          </p:cNvSpPr>
          <p:nvPr>
            <p:ph type="sldNum" sz="quarter" idx="5"/>
          </p:nvPr>
        </p:nvSpPr>
        <p:spPr/>
        <p:txBody>
          <a:bodyPr/>
          <a:lstStyle/>
          <a:p>
            <a:fld id="{27025CCD-BB7A-4E24-95E6-502FDC415D78}" type="slidenum">
              <a:rPr lang="it-IT" smtClean="0"/>
              <a:pPr/>
              <a:t>7</a:t>
            </a:fld>
            <a:endParaRPr lang="it-IT"/>
          </a:p>
        </p:txBody>
      </p:sp>
    </p:spTree>
    <p:extLst>
      <p:ext uri="{BB962C8B-B14F-4D97-AF65-F5344CB8AC3E}">
        <p14:creationId xmlns:p14="http://schemas.microsoft.com/office/powerpoint/2010/main" val="30982938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0A39C4-8C3C-E1AE-D301-5FAB4137A36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1D47691-1F6A-83FD-18ED-8DD2196F6C8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B61E9BF-B6A9-DF4A-7C1B-CE82BFB53A11}"/>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6B846353-1D85-C2AF-FBAA-FE295EA0D636}"/>
              </a:ext>
            </a:extLst>
          </p:cNvPr>
          <p:cNvSpPr>
            <a:spLocks noGrp="1"/>
          </p:cNvSpPr>
          <p:nvPr>
            <p:ph type="sldNum" sz="quarter" idx="5"/>
          </p:nvPr>
        </p:nvSpPr>
        <p:spPr/>
        <p:txBody>
          <a:bodyPr/>
          <a:lstStyle/>
          <a:p>
            <a:fld id="{27025CCD-BB7A-4E24-95E6-502FDC415D78}" type="slidenum">
              <a:rPr lang="it-IT" smtClean="0"/>
              <a:pPr/>
              <a:t>8</a:t>
            </a:fld>
            <a:endParaRPr lang="it-IT"/>
          </a:p>
        </p:txBody>
      </p:sp>
    </p:spTree>
    <p:extLst>
      <p:ext uri="{BB962C8B-B14F-4D97-AF65-F5344CB8AC3E}">
        <p14:creationId xmlns:p14="http://schemas.microsoft.com/office/powerpoint/2010/main" val="11669977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920D14-F400-93A3-EB91-48A6C4453F0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4BA2887-18AB-5692-8931-E1F06189729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82D376B-C039-6DD6-AD5C-B9459A547618}"/>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C7239419-F59D-2624-DA81-EBE20B2F16B8}"/>
              </a:ext>
            </a:extLst>
          </p:cNvPr>
          <p:cNvSpPr>
            <a:spLocks noGrp="1"/>
          </p:cNvSpPr>
          <p:nvPr>
            <p:ph type="sldNum" sz="quarter" idx="5"/>
          </p:nvPr>
        </p:nvSpPr>
        <p:spPr/>
        <p:txBody>
          <a:bodyPr/>
          <a:lstStyle/>
          <a:p>
            <a:fld id="{27025CCD-BB7A-4E24-95E6-502FDC415D78}" type="slidenum">
              <a:rPr lang="it-IT" smtClean="0"/>
              <a:pPr/>
              <a:t>39</a:t>
            </a:fld>
            <a:endParaRPr lang="it-IT"/>
          </a:p>
        </p:txBody>
      </p:sp>
    </p:spTree>
    <p:extLst>
      <p:ext uri="{BB962C8B-B14F-4D97-AF65-F5344CB8AC3E}">
        <p14:creationId xmlns:p14="http://schemas.microsoft.com/office/powerpoint/2010/main" val="3041696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89A83A09-9AFD-C14A-9C29-D6392D85326F}" type="datetime3">
              <a:rPr lang="en-US" smtClean="0"/>
              <a:t>26 March 2025</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F8AD99CC-CC35-2540-9734-9D7F73E48FC4}" type="datetime3">
              <a:rPr lang="en-US" smtClean="0"/>
              <a:t>26 March 2025</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D1BD7848-FBB4-4345-AA38-AE81003E421D}" type="datetime3">
              <a:rPr lang="en-US" smtClean="0"/>
              <a:t>26 March 2025</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fld id="{E386B3FD-B4E3-E84D-B775-AF72F11FC408}" type="datetime3">
              <a:rPr lang="en-US" smtClean="0"/>
              <a:t>26 March 2025</a:t>
            </a:fld>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6F10010C-F6F0-144E-BAF3-A429F55C618E}" type="datetime3">
              <a:rPr lang="en-US" smtClean="0"/>
              <a:t>26 March 2025</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8FB9380C-4B51-7241-B1C5-FEB689A995C2}" type="datetime3">
              <a:rPr lang="en-US" smtClean="0"/>
              <a:t>26 March 2025</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5B12E276-0EB9-0B47-B368-FA480A6A2BED}" type="datetime3">
              <a:rPr lang="en-US" smtClean="0"/>
              <a:t>26 March 2025</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7E56C087-DF20-6544-90B6-C842B78D52E8}" type="datetime3">
              <a:rPr lang="en-US" smtClean="0"/>
              <a:t>26 March 2025</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fld id="{73DE68DD-2BC1-C446-ADB7-76A3823DB7E7}" type="datetime3">
              <a:rPr lang="en-US" smtClean="0"/>
              <a:t>26 March 2025</a:t>
            </a:fld>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Presenter | Presentation Title</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fld id="{EE7C38F0-58D5-7848-A9A4-32D0F73A6EDD}" type="datetime3">
              <a:rPr lang="en-US" smtClean="0"/>
              <a:t>26 March 2025</a:t>
            </a:fld>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Presenter | Presentation Title</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fld id="{513309E1-6519-4041-842E-5879904EEBF6}" type="datetime3">
              <a:rPr lang="en-US" smtClean="0"/>
              <a:t>26 March 2025</a:t>
            </a:fld>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Presenter | Presentation Title</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fld id="{E7D69761-F68E-3B41-BA03-528973F27F26}" type="datetime3">
              <a:rPr lang="en-US" smtClean="0"/>
              <a:t>26 March 2025</a:t>
            </a:fld>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Presenter | Presentation Title</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piè di pagina 4"/>
          <p:cNvSpPr>
            <a:spLocks noGrp="1"/>
          </p:cNvSpPr>
          <p:nvPr>
            <p:ph type="ftr" sz="quarter" idx="11"/>
          </p:nvPr>
        </p:nvSpPr>
        <p:spPr/>
        <p:txBody>
          <a:bodyPr/>
          <a:lstStyle/>
          <a:p>
            <a:r>
              <a:rPr lang="it-IT"/>
              <a:t>Name Surname</a:t>
            </a:r>
          </a:p>
        </p:txBody>
      </p:sp>
      <p:sp>
        <p:nvSpPr>
          <p:cNvPr id="6" name="Segnaposto numero diapositiva 5"/>
          <p:cNvSpPr>
            <a:spLocks noGrp="1"/>
          </p:cNvSpPr>
          <p:nvPr>
            <p:ph type="sldNum" sz="quarter" idx="12"/>
          </p:nvPr>
        </p:nvSpPr>
        <p:spPr/>
        <p:txBody>
          <a:bodyPr/>
          <a:lstStyle/>
          <a:p>
            <a:fld id="{26848A72-3DD7-42C3-AB6C-2FF2861DA9F6}" type="slidenum">
              <a:rPr lang="it-IT" smtClean="0"/>
              <a:pPr/>
              <a:t>‹#›</a:t>
            </a:fld>
            <a:endParaRPr lang="it-IT"/>
          </a:p>
        </p:txBody>
      </p:sp>
    </p:spTree>
    <p:extLst>
      <p:ext uri="{BB962C8B-B14F-4D97-AF65-F5344CB8AC3E}">
        <p14:creationId xmlns:p14="http://schemas.microsoft.com/office/powerpoint/2010/main" val="22130334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B86E7441-B772-D048-9C1B-F8600B03CAE1}" type="datetime3">
              <a:rPr lang="en-US" smtClean="0"/>
              <a:t>26 March 2025</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312CAFC2-26B6-134E-85E5-5D171C2C5E12}" type="datetime3">
              <a:rPr lang="en-US" smtClean="0"/>
              <a:t>26 March 2025</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6F423E4A-8068-0C49-BC04-63A2AAFFE1E4}" type="datetime3">
              <a:rPr lang="en-US" smtClean="0"/>
              <a:t>26 March 2025</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351588"/>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52466"/>
            <a:ext cx="4116387" cy="6370820"/>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8F9162F9-973D-F640-93B7-064AFF6A55AE}" type="datetime3">
              <a:rPr lang="en-US" smtClean="0"/>
              <a:t>26 March 2025</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fld id="{BE2C9978-A0B0-5D47-B017-3DE9DCAF3819}" type="datetime3">
              <a:rPr lang="en-US" smtClean="0"/>
              <a:t>26 March 2025</a:t>
            </a:fld>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fld id="{E55A14D2-5EA4-D441-9B05-EA6BE2669C71}" type="datetime3">
              <a:rPr lang="en-US" smtClean="0"/>
              <a:t>26 March 2025</a:t>
            </a:fld>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Presenter | Presentation Title</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pic>
        <p:nvPicPr>
          <p:cNvPr id="5" name="Picture 4"/>
          <p:cNvPicPr>
            <a:picLocks noChangeAspect="1"/>
          </p:cNvPicPr>
          <p:nvPr userDrawn="1"/>
        </p:nvPicPr>
        <p:blipFill>
          <a:blip r:embed="rId24">
            <a:extLst>
              <a:ext uri="{28A0092B-C50C-407E-A947-70E740481C1C}">
                <a14:useLocalDpi xmlns:a14="http://schemas.microsoft.com/office/drawing/2010/main" val="0"/>
              </a:ext>
            </a:extLst>
          </a:blip>
          <a:stretch>
            <a:fillRect/>
          </a:stretch>
        </p:blipFill>
        <p:spPr>
          <a:xfrm>
            <a:off x="0" y="6315998"/>
            <a:ext cx="12192000" cy="542002"/>
          </a:xfrm>
          <a:prstGeom prst="rect">
            <a:avLst/>
          </a:prstGeom>
        </p:spPr>
      </p:pic>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2574099" y="6350851"/>
            <a:ext cx="1542289" cy="365125"/>
          </a:xfrm>
          <a:prstGeom prst="rect">
            <a:avLst/>
          </a:prstGeom>
        </p:spPr>
        <p:txBody>
          <a:bodyPr vert="horz" lIns="0" tIns="0" rIns="0" bIns="0" rtlCol="0" anchor="ctr"/>
          <a:lstStyle>
            <a:lvl1pPr algn="r">
              <a:defRPr sz="1000">
                <a:solidFill>
                  <a:schemeClr val="bg1"/>
                </a:solidFill>
              </a:defRPr>
            </a:lvl1pPr>
          </a:lstStyle>
          <a:p>
            <a:fld id="{3FCF6715-A2B5-A045-B72C-B503686710DB}" type="datetime3">
              <a:rPr lang="en-US" smtClean="0"/>
              <a:t>26 March 2025</a:t>
            </a:fld>
            <a:endParaRPr lang="en-US" dirty="0"/>
          </a:p>
        </p:txBody>
      </p:sp>
      <p:sp>
        <p:nvSpPr>
          <p:cNvPr id="6" name="Slide Number Placeholder 5"/>
          <p:cNvSpPr>
            <a:spLocks noGrp="1"/>
          </p:cNvSpPr>
          <p:nvPr>
            <p:ph type="sldNum" sz="quarter" idx="4"/>
          </p:nvPr>
        </p:nvSpPr>
        <p:spPr>
          <a:xfrm>
            <a:off x="11107546" y="6356350"/>
            <a:ext cx="681254" cy="365125"/>
          </a:xfrm>
          <a:prstGeom prst="rect">
            <a:avLst/>
          </a:prstGeom>
        </p:spPr>
        <p:txBody>
          <a:bodyPr vert="horz" lIns="0" tIns="0" rIns="0" bIns="0" rtlCol="0" anchor="ctr"/>
          <a:lstStyle>
            <a:lvl1pPr algn="r">
              <a:defRPr sz="1000">
                <a:solidFill>
                  <a:schemeClr val="bg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56350"/>
            <a:ext cx="6572221" cy="365125"/>
          </a:xfrm>
          <a:prstGeom prst="rect">
            <a:avLst/>
          </a:prstGeom>
        </p:spPr>
        <p:txBody>
          <a:bodyPr vert="horz" lIns="91440" tIns="45720" rIns="91440" bIns="45720" rtlCol="0" anchor="ctr"/>
          <a:lstStyle>
            <a:lvl1pPr algn="ctr">
              <a:defRPr sz="1200">
                <a:solidFill>
                  <a:schemeClr val="bg1"/>
                </a:solidFill>
              </a:defRPr>
            </a:lvl1pPr>
          </a:lstStyle>
          <a:p>
            <a:r>
              <a:rPr lang="en-US" dirty="0"/>
              <a:t>Presenter | Presentation Title</a:t>
            </a:r>
          </a:p>
        </p:txBody>
      </p:sp>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4" r:id="rId7"/>
    <p:sldLayoutId id="2147483652" r:id="rId8"/>
    <p:sldLayoutId id="2147483653" r:id="rId9"/>
    <p:sldLayoutId id="2147483661" r:id="rId10"/>
    <p:sldLayoutId id="2147483666" r:id="rId11"/>
    <p:sldLayoutId id="2147483667" r:id="rId12"/>
    <p:sldLayoutId id="2147483658" r:id="rId13"/>
    <p:sldLayoutId id="2147483659" r:id="rId14"/>
    <p:sldLayoutId id="2147483673" r:id="rId15"/>
    <p:sldLayoutId id="2147483660" r:id="rId16"/>
    <p:sldLayoutId id="2147483671" r:id="rId17"/>
    <p:sldLayoutId id="2147483651" r:id="rId18"/>
    <p:sldLayoutId id="2147483654" r:id="rId19"/>
    <p:sldLayoutId id="2147483669" r:id="rId20"/>
    <p:sldLayoutId id="2147483655" r:id="rId21"/>
    <p:sldLayoutId id="2147483675" r:id="rId22"/>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5.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1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32.png"/><Relationship Id="rId1" Type="http://schemas.openxmlformats.org/officeDocument/2006/relationships/slideLayout" Target="../slideLayouts/slideLayout5.xml"/><Relationship Id="rId6" Type="http://schemas.openxmlformats.org/officeDocument/2006/relationships/image" Target="../media/image31.png"/><Relationship Id="rId5" Type="http://schemas.openxmlformats.org/officeDocument/2006/relationships/image" Target="../media/image35.png"/><Relationship Id="rId4" Type="http://schemas.openxmlformats.org/officeDocument/2006/relationships/image" Target="../media/image30.png"/></Relationships>
</file>

<file path=ppt/slides/_rels/slide1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3.png"/><Relationship Id="rId1" Type="http://schemas.openxmlformats.org/officeDocument/2006/relationships/slideLayout" Target="../slideLayouts/slideLayout5.xml"/><Relationship Id="rId6" Type="http://schemas.openxmlformats.org/officeDocument/2006/relationships/image" Target="../media/image34.png"/><Relationship Id="rId5" Type="http://schemas.openxmlformats.org/officeDocument/2006/relationships/image" Target="../media/image40.png"/><Relationship Id="rId4" Type="http://schemas.openxmlformats.org/officeDocument/2006/relationships/image" Target="../media/image39.png"/></Relationships>
</file>

<file path=ppt/slides/_rels/slide1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3.png"/><Relationship Id="rId1" Type="http://schemas.openxmlformats.org/officeDocument/2006/relationships/slideLayout" Target="../slideLayouts/slideLayout5.xml"/><Relationship Id="rId5" Type="http://schemas.openxmlformats.org/officeDocument/2006/relationships/image" Target="../media/image42.png"/><Relationship Id="rId4" Type="http://schemas.openxmlformats.org/officeDocument/2006/relationships/image" Target="../media/image41.png"/></Relationships>
</file>

<file path=ppt/slides/_rels/slide1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3.png"/><Relationship Id="rId1" Type="http://schemas.openxmlformats.org/officeDocument/2006/relationships/slideLayout" Target="../slideLayouts/slideLayout5.xml"/><Relationship Id="rId5" Type="http://schemas.openxmlformats.org/officeDocument/2006/relationships/image" Target="../media/image43.png"/><Relationship Id="rId4" Type="http://schemas.openxmlformats.org/officeDocument/2006/relationships/image" Target="../media/image41.png"/></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4.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7.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45.png"/><Relationship Id="rId1" Type="http://schemas.openxmlformats.org/officeDocument/2006/relationships/slideLayout" Target="../slideLayouts/slideLayout5.xml"/><Relationship Id="rId4" Type="http://schemas.openxmlformats.org/officeDocument/2006/relationships/image" Target="../media/image44.png"/></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4.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5.png"/><Relationship Id="rId1" Type="http://schemas.openxmlformats.org/officeDocument/2006/relationships/slideLayout" Target="../slideLayouts/slideLayout3.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hyperlink" Target="https://it.wikipedia.org/wiki/Storia_di_Napoli" TargetMode="External"/></Relationships>
</file>

<file path=ppt/slides/_rels/slide20.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5.xml"/><Relationship Id="rId5" Type="http://schemas.openxmlformats.org/officeDocument/2006/relationships/image" Target="../media/image59.png"/><Relationship Id="rId4" Type="http://schemas.openxmlformats.org/officeDocument/2006/relationships/image" Target="../media/image56.png"/></Relationships>
</file>

<file path=ppt/slides/_rels/slide26.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5.xml"/><Relationship Id="rId4" Type="http://schemas.openxmlformats.org/officeDocument/2006/relationships/image" Target="../media/image60.png"/></Relationships>
</file>

<file path=ppt/slides/_rels/slide27.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5.xml"/><Relationship Id="rId4" Type="http://schemas.openxmlformats.org/officeDocument/2006/relationships/image" Target="../media/image57.png"/></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4.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9.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5.xml"/><Relationship Id="rId5" Type="http://schemas.openxmlformats.org/officeDocument/2006/relationships/image" Target="../media/image66.png"/><Relationship Id="rId4" Type="http://schemas.openxmlformats.org/officeDocument/2006/relationships/image" Target="../media/image6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slideLayout" Target="../slideLayouts/slideLayout5.xml"/><Relationship Id="rId5" Type="http://schemas.openxmlformats.org/officeDocument/2006/relationships/image" Target="../media/image71.png"/><Relationship Id="rId4" Type="http://schemas.openxmlformats.org/officeDocument/2006/relationships/image" Target="../media/image70.png"/></Relationships>
</file>

<file path=ppt/slides/_rels/slide32.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5.xml"/><Relationship Id="rId5" Type="http://schemas.openxmlformats.org/officeDocument/2006/relationships/image" Target="../media/image72.png"/><Relationship Id="rId4" Type="http://schemas.openxmlformats.org/officeDocument/2006/relationships/image" Target="../media/image34.png"/></Relationships>
</file>

<file path=ppt/slides/_rels/slide33.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73.png"/><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8" Type="http://schemas.openxmlformats.org/officeDocument/2006/relationships/hyperlink" Target="https://pixabay.com/en/sad-cry-tear-emotion-mood-face-1533965/" TargetMode="External"/><Relationship Id="rId3" Type="http://schemas.openxmlformats.org/officeDocument/2006/relationships/image" Target="../media/image76.png"/><Relationship Id="rId7" Type="http://schemas.openxmlformats.org/officeDocument/2006/relationships/image" Target="../media/image80.jpg"/><Relationship Id="rId2" Type="http://schemas.openxmlformats.org/officeDocument/2006/relationships/image" Target="../media/image75.png"/><Relationship Id="rId1" Type="http://schemas.openxmlformats.org/officeDocument/2006/relationships/slideLayout" Target="../slideLayouts/slideLayout5.xml"/><Relationship Id="rId6" Type="http://schemas.openxmlformats.org/officeDocument/2006/relationships/image" Target="../media/image79.png"/><Relationship Id="rId5" Type="http://schemas.openxmlformats.org/officeDocument/2006/relationships/image" Target="../media/image78.png"/><Relationship Id="rId4" Type="http://schemas.openxmlformats.org/officeDocument/2006/relationships/image" Target="../media/image77.png"/><Relationship Id="rId9" Type="http://schemas.openxmlformats.org/officeDocument/2006/relationships/image" Target="../media/image81.png"/></Relationships>
</file>

<file path=ppt/slides/_rels/slide35.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82.png"/><Relationship Id="rId1" Type="http://schemas.openxmlformats.org/officeDocument/2006/relationships/slideLayout" Target="../slideLayouts/slideLayout5.xml"/><Relationship Id="rId6" Type="http://schemas.openxmlformats.org/officeDocument/2006/relationships/image" Target="../media/image85.png"/><Relationship Id="rId5" Type="http://schemas.openxmlformats.org/officeDocument/2006/relationships/image" Target="../media/image84.png"/><Relationship Id="rId4" Type="http://schemas.openxmlformats.org/officeDocument/2006/relationships/image" Target="../media/image83.png"/></Relationships>
</file>

<file path=ppt/slides/_rels/slide36.xml.rels><?xml version="1.0" encoding="UTF-8" standalone="yes"?>
<Relationships xmlns="http://schemas.openxmlformats.org/package/2006/relationships"><Relationship Id="rId8" Type="http://schemas.openxmlformats.org/officeDocument/2006/relationships/image" Target="../media/image89.png"/><Relationship Id="rId3" Type="http://schemas.openxmlformats.org/officeDocument/2006/relationships/image" Target="../media/image75.png"/><Relationship Id="rId7" Type="http://schemas.openxmlformats.org/officeDocument/2006/relationships/image" Target="../media/image88.png"/><Relationship Id="rId2" Type="http://schemas.openxmlformats.org/officeDocument/2006/relationships/image" Target="../media/image82.png"/><Relationship Id="rId1" Type="http://schemas.openxmlformats.org/officeDocument/2006/relationships/slideLayout" Target="../slideLayouts/slideLayout5.xml"/><Relationship Id="rId6" Type="http://schemas.openxmlformats.org/officeDocument/2006/relationships/image" Target="../media/image87.png"/><Relationship Id="rId5" Type="http://schemas.openxmlformats.org/officeDocument/2006/relationships/image" Target="../media/image86.png"/><Relationship Id="rId4" Type="http://schemas.openxmlformats.org/officeDocument/2006/relationships/image" Target="../media/image85.png"/><Relationship Id="rId9" Type="http://schemas.openxmlformats.org/officeDocument/2006/relationships/hyperlink" Target="https://wikitravel.org/shared/File:Big_smile.png" TargetMode="External"/></Relationships>
</file>

<file path=ppt/slides/_rels/slide37.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4.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3" Type="http://schemas.openxmlformats.org/officeDocument/2006/relationships/hyperlink" Target="https://edms.cern.ch/ui/#!master/navigator/document?D:100416838:100416838:subDocs" TargetMode="External"/><Relationship Id="rId2" Type="http://schemas.openxmlformats.org/officeDocument/2006/relationships/notesSlide" Target="../notesSlides/notesSlide5.xml"/><Relationship Id="rId1" Type="http://schemas.openxmlformats.org/officeDocument/2006/relationships/slideLayout" Target="../slideLayouts/slideLayout22.xml"/><Relationship Id="rId5" Type="http://schemas.openxmlformats.org/officeDocument/2006/relationships/hyperlink" Target="https://www.rcnp.osaka-u.ac.jp/~sakemi/OPERA/ref-3d.pdf" TargetMode="External"/><Relationship Id="rId4" Type="http://schemas.openxmlformats.org/officeDocument/2006/relationships/hyperlink" Target="https://www.3ds.com/products/simulia/opera"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s://cds.cern.ch/images/CERN-GRAPHICS-2022-001-1" TargetMode="External"/><Relationship Id="rId2" Type="http://schemas.openxmlformats.org/officeDocument/2006/relationships/notesSlide" Target="../notesSlides/notesSlide1.xml"/><Relationship Id="rId1" Type="http://schemas.openxmlformats.org/officeDocument/2006/relationships/slideLayout" Target="../slideLayouts/slideLayout22.xml"/><Relationship Id="rId4" Type="http://schemas.openxmlformats.org/officeDocument/2006/relationships/image" Target="../media/image9.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2.xml.rels><?xml version="1.0" encoding="UTF-8" standalone="yes"?>
<Relationships xmlns="http://schemas.openxmlformats.org/package/2006/relationships"><Relationship Id="rId3" Type="http://schemas.openxmlformats.org/officeDocument/2006/relationships/image" Target="../media/image240.png"/><Relationship Id="rId2" Type="http://schemas.openxmlformats.org/officeDocument/2006/relationships/hyperlink" Target="https://edms.cern.ch/ui/#!master/search/view?objecttype=document&amp;query=593272&amp;latestversion=false&amp;hideobsolete=true&amp;dadvanced=false&amp;global=true" TargetMode="External"/><Relationship Id="rId1" Type="http://schemas.openxmlformats.org/officeDocument/2006/relationships/slideLayout" Target="../slideLayouts/slideLayout5.xml"/><Relationship Id="rId5" Type="http://schemas.openxmlformats.org/officeDocument/2006/relationships/image" Target="../media/image91.png"/><Relationship Id="rId4" Type="http://schemas.openxmlformats.org/officeDocument/2006/relationships/image" Target="../media/image90.png"/></Relationships>
</file>

<file path=ppt/slides/_rels/slide43.xml.rels><?xml version="1.0" encoding="UTF-8" standalone="yes"?>
<Relationships xmlns="http://schemas.openxmlformats.org/package/2006/relationships"><Relationship Id="rId8" Type="http://schemas.openxmlformats.org/officeDocument/2006/relationships/image" Target="../media/image95.png"/><Relationship Id="rId3" Type="http://schemas.openxmlformats.org/officeDocument/2006/relationships/image" Target="../media/image520.png"/><Relationship Id="rId7" Type="http://schemas.openxmlformats.org/officeDocument/2006/relationships/image" Target="../media/image94.png"/><Relationship Id="rId2" Type="http://schemas.openxmlformats.org/officeDocument/2006/relationships/image" Target="../media/image510.png"/><Relationship Id="rId1" Type="http://schemas.openxmlformats.org/officeDocument/2006/relationships/slideLayout" Target="../slideLayouts/slideLayout5.xml"/><Relationship Id="rId6" Type="http://schemas.openxmlformats.org/officeDocument/2006/relationships/image" Target="../media/image93.png"/><Relationship Id="rId5" Type="http://schemas.openxmlformats.org/officeDocument/2006/relationships/image" Target="../media/image540.png"/><Relationship Id="rId4" Type="http://schemas.openxmlformats.org/officeDocument/2006/relationships/image" Target="../media/image92.png"/></Relationships>
</file>

<file path=ppt/slides/_rels/slide44.xml.rels><?xml version="1.0" encoding="UTF-8" standalone="yes"?>
<Relationships xmlns="http://schemas.openxmlformats.org/package/2006/relationships"><Relationship Id="rId8" Type="http://schemas.openxmlformats.org/officeDocument/2006/relationships/image" Target="../media/image97.png"/><Relationship Id="rId3" Type="http://schemas.openxmlformats.org/officeDocument/2006/relationships/image" Target="../media/image510.png"/><Relationship Id="rId7" Type="http://schemas.openxmlformats.org/officeDocument/2006/relationships/image" Target="../media/image93.png"/><Relationship Id="rId2" Type="http://schemas.openxmlformats.org/officeDocument/2006/relationships/image" Target="../media/image96.png"/><Relationship Id="rId1" Type="http://schemas.openxmlformats.org/officeDocument/2006/relationships/slideLayout" Target="../slideLayouts/slideLayout5.xml"/><Relationship Id="rId6" Type="http://schemas.openxmlformats.org/officeDocument/2006/relationships/image" Target="../media/image600.png"/><Relationship Id="rId5" Type="http://schemas.openxmlformats.org/officeDocument/2006/relationships/image" Target="../media/image92.png"/><Relationship Id="rId4" Type="http://schemas.openxmlformats.org/officeDocument/2006/relationships/image" Target="../media/image590.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22.xml"/><Relationship Id="rId6" Type="http://schemas.openxmlformats.org/officeDocument/2006/relationships/image" Target="../media/image12.png"/><Relationship Id="rId5" Type="http://schemas.openxmlformats.org/officeDocument/2006/relationships/hyperlink" Target="https://www.enago.jp/academy/research-aims-and-objectives/" TargetMode="External"/><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22.xml"/><Relationship Id="rId6" Type="http://schemas.openxmlformats.org/officeDocument/2006/relationships/hyperlink" Target="https://cds.cern.ch/record/2423241" TargetMode="External"/><Relationship Id="rId5" Type="http://schemas.openxmlformats.org/officeDocument/2006/relationships/image" Target="../media/image15.png"/><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8" Type="http://schemas.openxmlformats.org/officeDocument/2006/relationships/hyperlink" Target="https://cds.cern.ch/record/2832176/files/MPS-Int-DL-63-13.pdf" TargetMode="External"/><Relationship Id="rId3" Type="http://schemas.openxmlformats.org/officeDocument/2006/relationships/image" Target="../media/image16.png"/><Relationship Id="rId7" Type="http://schemas.openxmlformats.org/officeDocument/2006/relationships/hyperlink" Target="https://cds.cern.ch/record/2194332/files/CERN-THESIS-2016-061.pdf" TargetMode="External"/><Relationship Id="rId2" Type="http://schemas.openxmlformats.org/officeDocument/2006/relationships/notesSlide" Target="../notesSlides/notesSlide4.xml"/><Relationship Id="rId1" Type="http://schemas.openxmlformats.org/officeDocument/2006/relationships/slideLayout" Target="../slideLayouts/slideLayout22.xml"/><Relationship Id="rId6" Type="http://schemas.openxmlformats.org/officeDocument/2006/relationships/image" Target="../media/image19.png"/><Relationship Id="rId5" Type="http://schemas.openxmlformats.org/officeDocument/2006/relationships/image" Target="../media/image18.png"/><Relationship Id="rId10" Type="http://schemas.openxmlformats.org/officeDocument/2006/relationships/image" Target="../media/image21.png"/><Relationship Id="rId4" Type="http://schemas.openxmlformats.org/officeDocument/2006/relationships/image" Target="../media/image17.png"/><Relationship Id="rId9" Type="http://schemas.openxmlformats.org/officeDocument/2006/relationships/image" Target="../media/image20.png"/></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0" name="Picture 6" descr="CERN Photowalk 2018 · CDS Videos · CERN">
            <a:extLst>
              <a:ext uri="{FF2B5EF4-FFF2-40B4-BE49-F238E27FC236}">
                <a16:creationId xmlns:a16="http://schemas.microsoft.com/office/drawing/2014/main" id="{FBDEDB62-2AEA-4086-990A-DF6C7DD9339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497101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07988" y="328241"/>
            <a:ext cx="11376025" cy="567109"/>
          </a:xfrm>
        </p:spPr>
        <p:txBody>
          <a:bodyPr/>
          <a:lstStyle/>
          <a:p>
            <a:r>
              <a:rPr lang="en-US" sz="3600" b="1" dirty="0">
                <a:solidFill>
                  <a:srgbClr val="060A9C"/>
                </a:solidFill>
                <a:latin typeface="Arial" panose="020B0604020202020204" pitchFamily="34" charset="0"/>
                <a:cs typeface="Arial" panose="020B0604020202020204" pitchFamily="34" charset="0"/>
              </a:rPr>
              <a:t>MU magnetic modelling: pre-existing model</a:t>
            </a:r>
            <a:endParaRPr lang="en-US" dirty="0"/>
          </a:p>
        </p:txBody>
      </p:sp>
      <p:sp>
        <p:nvSpPr>
          <p:cNvPr id="6" name="Content Placeholder 1">
            <a:extLst>
              <a:ext uri="{FF2B5EF4-FFF2-40B4-BE49-F238E27FC236}">
                <a16:creationId xmlns:a16="http://schemas.microsoft.com/office/drawing/2014/main" id="{F8E04337-CD38-084F-0FAF-E428EE056FD4}"/>
              </a:ext>
            </a:extLst>
          </p:cNvPr>
          <p:cNvSpPr>
            <a:spLocks noGrp="1"/>
          </p:cNvSpPr>
          <p:nvPr>
            <p:ph idx="1"/>
          </p:nvPr>
        </p:nvSpPr>
        <p:spPr>
          <a:xfrm>
            <a:off x="387349" y="1064881"/>
            <a:ext cx="11613754" cy="3934716"/>
          </a:xfrm>
        </p:spPr>
        <p:txBody>
          <a:bodyPr/>
          <a:lstStyle/>
          <a:p>
            <a:pPr marL="0" indent="0">
              <a:buNone/>
            </a:pPr>
            <a:r>
              <a:rPr lang="en-GB" sz="1600" dirty="0">
                <a:solidFill>
                  <a:schemeClr val="accent2"/>
                </a:solidFill>
                <a:latin typeface="Arial" panose="020B0604020202020204" pitchFamily="34" charset="0"/>
                <a:cs typeface="Arial" panose="020B0604020202020204" pitchFamily="34" charset="0"/>
                <a:sym typeface="Wingdings" panose="05000000000000000000" pitchFamily="2" charset="2"/>
              </a:rPr>
              <a:t>First task </a:t>
            </a:r>
            <a:r>
              <a:rPr lang="en-GB" sz="1600" b="0" dirty="0">
                <a:solidFill>
                  <a:schemeClr val="bg2">
                    <a:lumMod val="50000"/>
                  </a:schemeClr>
                </a:solidFill>
                <a:latin typeface="Arial" panose="020B0604020202020204" pitchFamily="34" charset="0"/>
                <a:cs typeface="Arial" panose="020B0604020202020204" pitchFamily="34" charset="0"/>
                <a:sym typeface="Wingdings" panose="05000000000000000000" pitchFamily="2" charset="2"/>
              </a:rPr>
              <a:t>undertaken in the thesis  to </a:t>
            </a:r>
            <a:r>
              <a:rPr lang="en-GB" sz="1600" dirty="0">
                <a:solidFill>
                  <a:schemeClr val="accent2"/>
                </a:solidFill>
                <a:latin typeface="Arial" panose="020B0604020202020204" pitchFamily="34" charset="0"/>
                <a:cs typeface="Arial" panose="020B0604020202020204" pitchFamily="34" charset="0"/>
                <a:sym typeface="Wingdings" panose="05000000000000000000" pitchFamily="2" charset="2"/>
              </a:rPr>
              <a:t>assess</a:t>
            </a:r>
            <a:r>
              <a:rPr lang="en-GB" sz="1600" b="0" dirty="0">
                <a:solidFill>
                  <a:schemeClr val="bg2">
                    <a:lumMod val="50000"/>
                  </a:schemeClr>
                </a:solidFill>
                <a:latin typeface="Arial" panose="020B0604020202020204" pitchFamily="34" charset="0"/>
                <a:cs typeface="Arial" panose="020B0604020202020204" pitchFamily="34" charset="0"/>
                <a:sym typeface="Wingdings" panose="05000000000000000000" pitchFamily="2" charset="2"/>
              </a:rPr>
              <a:t> the performance of the </a:t>
            </a:r>
            <a:r>
              <a:rPr lang="en-GB" sz="1600" dirty="0">
                <a:solidFill>
                  <a:schemeClr val="accent2"/>
                </a:solidFill>
                <a:latin typeface="Arial" panose="020B0604020202020204" pitchFamily="34" charset="0"/>
                <a:cs typeface="Arial" panose="020B0604020202020204" pitchFamily="34" charset="0"/>
                <a:sym typeface="Wingdings" panose="05000000000000000000" pitchFamily="2" charset="2"/>
              </a:rPr>
              <a:t>pre-existing MU magnetic model</a:t>
            </a:r>
            <a:r>
              <a:rPr lang="en-GB" sz="1600" b="0" dirty="0">
                <a:solidFill>
                  <a:schemeClr val="bg2">
                    <a:lumMod val="50000"/>
                  </a:schemeClr>
                </a:solidFill>
                <a:latin typeface="Arial" panose="020B0604020202020204" pitchFamily="34" charset="0"/>
                <a:cs typeface="Arial" panose="020B0604020202020204" pitchFamily="34" charset="0"/>
                <a:sym typeface="Wingdings" panose="05000000000000000000" pitchFamily="2" charset="2"/>
              </a:rPr>
              <a:t> [1]  critically evaluation of its effectiveness in delivering time-consistent results  </a:t>
            </a:r>
            <a:r>
              <a:rPr lang="en-GB" sz="1600" dirty="0">
                <a:solidFill>
                  <a:schemeClr val="accent2"/>
                </a:solidFill>
                <a:latin typeface="Arial" panose="020B0604020202020204" pitchFamily="34" charset="0"/>
                <a:cs typeface="Arial" panose="020B0604020202020204" pitchFamily="34" charset="0"/>
                <a:sym typeface="Wingdings" panose="05000000000000000000" pitchFamily="2" charset="2"/>
              </a:rPr>
              <a:t>identify limitations </a:t>
            </a:r>
            <a:r>
              <a:rPr lang="en-GB" sz="1600" b="0" dirty="0">
                <a:solidFill>
                  <a:schemeClr val="bg2">
                    <a:lumMod val="50000"/>
                  </a:schemeClr>
                </a:solidFill>
                <a:latin typeface="Arial" panose="020B0604020202020204" pitchFamily="34" charset="0"/>
                <a:cs typeface="Arial" panose="020B0604020202020204" pitchFamily="34" charset="0"/>
                <a:sym typeface="Wingdings" panose="05000000000000000000" pitchFamily="2" charset="2"/>
              </a:rPr>
              <a:t>in the reference model  </a:t>
            </a:r>
            <a:r>
              <a:rPr lang="en-GB" sz="1600" dirty="0">
                <a:solidFill>
                  <a:schemeClr val="accent2"/>
                </a:solidFill>
                <a:latin typeface="Arial" panose="020B0604020202020204" pitchFamily="34" charset="0"/>
                <a:cs typeface="Arial" panose="020B0604020202020204" pitchFamily="34" charset="0"/>
                <a:sym typeface="Wingdings" panose="05000000000000000000" pitchFamily="2" charset="2"/>
              </a:rPr>
              <a:t>Asses</a:t>
            </a:r>
            <a:r>
              <a:rPr lang="en-GB" sz="1600" b="0" dirty="0">
                <a:solidFill>
                  <a:schemeClr val="bg2">
                    <a:lumMod val="50000"/>
                  </a:schemeClr>
                </a:solidFill>
                <a:latin typeface="Arial" panose="020B0604020202020204" pitchFamily="34" charset="0"/>
                <a:cs typeface="Arial" panose="020B0604020202020204" pitchFamily="34" charset="0"/>
                <a:sym typeface="Wingdings" panose="05000000000000000000" pitchFamily="2" charset="2"/>
              </a:rPr>
              <a:t> the </a:t>
            </a:r>
            <a:r>
              <a:rPr lang="en-GB" sz="1600" dirty="0">
                <a:solidFill>
                  <a:schemeClr val="accent2"/>
                </a:solidFill>
                <a:latin typeface="Arial" panose="020B0604020202020204" pitchFamily="34" charset="0"/>
                <a:cs typeface="Arial" panose="020B0604020202020204" pitchFamily="34" charset="0"/>
                <a:sym typeface="Wingdings" panose="05000000000000000000" pitchFamily="2" charset="2"/>
              </a:rPr>
              <a:t>cause</a:t>
            </a:r>
            <a:r>
              <a:rPr lang="en-GB" sz="1600" b="0" dirty="0">
                <a:solidFill>
                  <a:schemeClr val="bg2">
                    <a:lumMod val="50000"/>
                  </a:schemeClr>
                </a:solidFill>
                <a:latin typeface="Arial" panose="020B0604020202020204" pitchFamily="34" charset="0"/>
                <a:cs typeface="Arial" panose="020B0604020202020204" pitchFamily="34" charset="0"/>
                <a:sym typeface="Wingdings" panose="05000000000000000000" pitchFamily="2" charset="2"/>
              </a:rPr>
              <a:t> of these limitations.</a:t>
            </a:r>
          </a:p>
          <a:p>
            <a:pPr marL="0" indent="0">
              <a:lnSpc>
                <a:spcPct val="100000"/>
              </a:lnSpc>
              <a:buNone/>
            </a:pPr>
            <a:r>
              <a:rPr lang="en-US" sz="1600" b="0" dirty="0">
                <a:solidFill>
                  <a:schemeClr val="bg2">
                    <a:lumMod val="50000"/>
                  </a:schemeClr>
                </a:solidFill>
                <a:latin typeface="Arial" panose="020B0604020202020204" pitchFamily="34" charset="0"/>
                <a:cs typeface="Arial" panose="020B0604020202020204" pitchFamily="34" charset="0"/>
                <a:sym typeface="Wingdings" panose="05000000000000000000" pitchFamily="2" charset="2"/>
              </a:rPr>
              <a:t>The modeling of the PS-MU is a significant </a:t>
            </a:r>
            <a:r>
              <a:rPr lang="en-US" sz="1600" dirty="0">
                <a:solidFill>
                  <a:schemeClr val="accent2"/>
                </a:solidFill>
                <a:latin typeface="Arial" panose="020B0604020202020204" pitchFamily="34" charset="0"/>
                <a:cs typeface="Arial" panose="020B0604020202020204" pitchFamily="34" charset="0"/>
                <a:sym typeface="Wingdings" panose="05000000000000000000" pitchFamily="2" charset="2"/>
              </a:rPr>
              <a:t>engineering challenge</a:t>
            </a:r>
            <a:r>
              <a:rPr lang="en-US" sz="1600" b="0" dirty="0">
                <a:solidFill>
                  <a:schemeClr val="bg2">
                    <a:lumMod val="50000"/>
                  </a:schemeClr>
                </a:solidFill>
                <a:latin typeface="Arial" panose="020B0604020202020204" pitchFamily="34" charset="0"/>
                <a:cs typeface="Arial" panose="020B0604020202020204" pitchFamily="34" charset="0"/>
                <a:sym typeface="Wingdings" panose="05000000000000000000" pitchFamily="2" charset="2"/>
              </a:rPr>
              <a:t>:</a:t>
            </a:r>
          </a:p>
          <a:p>
            <a:pPr lvl="1"/>
            <a:r>
              <a:rPr lang="en-US" sz="1400" dirty="0">
                <a:solidFill>
                  <a:schemeClr val="bg2">
                    <a:lumMod val="50000"/>
                  </a:schemeClr>
                </a:solidFill>
                <a:latin typeface="Arial" panose="020B0604020202020204" pitchFamily="34" charset="0"/>
                <a:cs typeface="Arial" panose="020B0604020202020204" pitchFamily="34" charset="0"/>
                <a:sym typeface="Wingdings" panose="05000000000000000000" pitchFamily="2" charset="2"/>
              </a:rPr>
              <a:t>complicated </a:t>
            </a:r>
            <a:r>
              <a:rPr lang="en-US" sz="1400" b="1" dirty="0">
                <a:solidFill>
                  <a:schemeClr val="accent3">
                    <a:lumMod val="60000"/>
                    <a:lumOff val="40000"/>
                  </a:schemeClr>
                </a:solidFill>
                <a:latin typeface="Arial" panose="020B0604020202020204" pitchFamily="34" charset="0"/>
                <a:cs typeface="Arial" panose="020B0604020202020204" pitchFamily="34" charset="0"/>
                <a:sym typeface="Wingdings" panose="05000000000000000000" pitchFamily="2" charset="2"/>
              </a:rPr>
              <a:t>pole shape </a:t>
            </a:r>
            <a:r>
              <a:rPr lang="en-US" sz="1400" dirty="0">
                <a:solidFill>
                  <a:schemeClr val="bg2">
                    <a:lumMod val="50000"/>
                  </a:schemeClr>
                </a:solidFill>
                <a:latin typeface="Arial" panose="020B0604020202020204" pitchFamily="34" charset="0"/>
                <a:cs typeface="Arial" panose="020B0604020202020204" pitchFamily="34" charset="0"/>
                <a:sym typeface="Wingdings" panose="05000000000000000000" pitchFamily="2" charset="2"/>
              </a:rPr>
              <a:t> error in designing hyperbolic pole would impact on the simulated field;</a:t>
            </a:r>
          </a:p>
          <a:p>
            <a:pPr lvl="1"/>
            <a:r>
              <a:rPr lang="en-US" sz="1400" dirty="0">
                <a:solidFill>
                  <a:schemeClr val="bg2">
                    <a:lumMod val="50000"/>
                  </a:schemeClr>
                </a:solidFill>
                <a:latin typeface="Arial" panose="020B0604020202020204" pitchFamily="34" charset="0"/>
                <a:cs typeface="Arial" panose="020B0604020202020204" pitchFamily="34" charset="0"/>
                <a:sym typeface="Wingdings" panose="05000000000000000000" pitchFamily="2" charset="2"/>
              </a:rPr>
              <a:t>presence of the </a:t>
            </a:r>
            <a:r>
              <a:rPr lang="en-US" sz="1400" b="1" dirty="0">
                <a:solidFill>
                  <a:schemeClr val="accent3">
                    <a:lumMod val="60000"/>
                    <a:lumOff val="40000"/>
                  </a:schemeClr>
                </a:solidFill>
                <a:latin typeface="Arial" panose="020B0604020202020204" pitchFamily="34" charset="0"/>
                <a:cs typeface="Arial" panose="020B0604020202020204" pitchFamily="34" charset="0"/>
                <a:sym typeface="Wingdings" panose="05000000000000000000" pitchFamily="2" charset="2"/>
              </a:rPr>
              <a:t>air gaps</a:t>
            </a:r>
            <a:r>
              <a:rPr lang="en-US" sz="1400" dirty="0">
                <a:solidFill>
                  <a:schemeClr val="bg2">
                    <a:lumMod val="50000"/>
                  </a:schemeClr>
                </a:solidFill>
                <a:latin typeface="Arial" panose="020B0604020202020204" pitchFamily="34" charset="0"/>
                <a:cs typeface="Arial" panose="020B0604020202020204" pitchFamily="34" charset="0"/>
                <a:sym typeface="Wingdings" panose="05000000000000000000" pitchFamily="2" charset="2"/>
              </a:rPr>
              <a:t>;</a:t>
            </a:r>
          </a:p>
          <a:p>
            <a:pPr lvl="1"/>
            <a:r>
              <a:rPr lang="en-US" sz="1400" b="1" dirty="0">
                <a:solidFill>
                  <a:schemeClr val="accent3">
                    <a:lumMod val="60000"/>
                    <a:lumOff val="40000"/>
                  </a:schemeClr>
                </a:solidFill>
                <a:latin typeface="Arial" panose="020B0604020202020204" pitchFamily="34" charset="0"/>
                <a:cs typeface="Arial" panose="020B0604020202020204" pitchFamily="34" charset="0"/>
                <a:sym typeface="Wingdings" panose="05000000000000000000" pitchFamily="2" charset="2"/>
              </a:rPr>
              <a:t>combined-function</a:t>
            </a:r>
            <a:r>
              <a:rPr lang="en-US" sz="1400" dirty="0">
                <a:solidFill>
                  <a:schemeClr val="bg2">
                    <a:lumMod val="50000"/>
                  </a:schemeClr>
                </a:solidFill>
                <a:latin typeface="Arial" panose="020B0604020202020204" pitchFamily="34" charset="0"/>
                <a:cs typeface="Arial" panose="020B0604020202020204" pitchFamily="34" charset="0"/>
                <a:sym typeface="Wingdings" panose="05000000000000000000" pitchFamily="2" charset="2"/>
              </a:rPr>
              <a:t> magnet  multipole harmonics to be predicted</a:t>
            </a:r>
            <a:r>
              <a:rPr lang="en-US" sz="1300" dirty="0">
                <a:solidFill>
                  <a:schemeClr val="bg2">
                    <a:lumMod val="50000"/>
                  </a:schemeClr>
                </a:solidFill>
                <a:latin typeface="Arial" panose="020B0604020202020204" pitchFamily="34" charset="0"/>
                <a:cs typeface="Arial" panose="020B0604020202020204" pitchFamily="34" charset="0"/>
                <a:sym typeface="Wingdings" panose="05000000000000000000" pitchFamily="2" charset="2"/>
              </a:rPr>
              <a:t>; </a:t>
            </a:r>
          </a:p>
        </p:txBody>
      </p:sp>
      <p:grpSp>
        <p:nvGrpSpPr>
          <p:cNvPr id="2" name="Group 1">
            <a:extLst>
              <a:ext uri="{FF2B5EF4-FFF2-40B4-BE49-F238E27FC236}">
                <a16:creationId xmlns:a16="http://schemas.microsoft.com/office/drawing/2014/main" id="{99787765-3A25-70F3-9E7F-6C81E16B2263}"/>
              </a:ext>
            </a:extLst>
          </p:cNvPr>
          <p:cNvGrpSpPr/>
          <p:nvPr/>
        </p:nvGrpSpPr>
        <p:grpSpPr>
          <a:xfrm>
            <a:off x="3367158" y="4042289"/>
            <a:ext cx="5457684" cy="1509330"/>
            <a:chOff x="1619672" y="2611934"/>
            <a:chExt cx="5904656" cy="1616494"/>
          </a:xfrm>
        </p:grpSpPr>
        <p:pic>
          <p:nvPicPr>
            <p:cNvPr id="7" name="Picture 6">
              <a:extLst>
                <a:ext uri="{FF2B5EF4-FFF2-40B4-BE49-F238E27FC236}">
                  <a16:creationId xmlns:a16="http://schemas.microsoft.com/office/drawing/2014/main" id="{4305AAF2-E7A8-C63D-A84D-5B5B13749D3C}"/>
                </a:ext>
              </a:extLst>
            </p:cNvPr>
            <p:cNvPicPr>
              <a:picLocks noChangeAspect="1"/>
            </p:cNvPicPr>
            <p:nvPr/>
          </p:nvPicPr>
          <p:blipFill>
            <a:blip r:embed="rId2"/>
            <a:stretch>
              <a:fillRect/>
            </a:stretch>
          </p:blipFill>
          <p:spPr>
            <a:xfrm>
              <a:off x="2004943" y="2611934"/>
              <a:ext cx="5134114" cy="1616494"/>
            </a:xfrm>
            <a:prstGeom prst="rect">
              <a:avLst/>
            </a:prstGeom>
          </p:spPr>
        </p:pic>
        <p:cxnSp>
          <p:nvCxnSpPr>
            <p:cNvPr id="9" name="Straight Arrow Connector 8">
              <a:extLst>
                <a:ext uri="{FF2B5EF4-FFF2-40B4-BE49-F238E27FC236}">
                  <a16:creationId xmlns:a16="http://schemas.microsoft.com/office/drawing/2014/main" id="{D9087085-3BC2-6532-5BCC-A081E90112AF}"/>
                </a:ext>
              </a:extLst>
            </p:cNvPr>
            <p:cNvCxnSpPr>
              <a:cxnSpLocks/>
            </p:cNvCxnSpPr>
            <p:nvPr/>
          </p:nvCxnSpPr>
          <p:spPr>
            <a:xfrm>
              <a:off x="1619672" y="3140968"/>
              <a:ext cx="5832648" cy="0"/>
            </a:xfrm>
            <a:prstGeom prst="straightConnector1">
              <a:avLst/>
            </a:prstGeom>
            <a:ln>
              <a:solidFill>
                <a:schemeClr val="bg2">
                  <a:lumMod val="50000"/>
                </a:schemeClr>
              </a:solidFill>
              <a:prstDash val="dash"/>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C0605EAC-36E8-BBE7-0601-D238787FA29E}"/>
                    </a:ext>
                  </a:extLst>
                </p:cNvPr>
                <p:cNvSpPr txBox="1"/>
                <p:nvPr/>
              </p:nvSpPr>
              <p:spPr>
                <a:xfrm>
                  <a:off x="7169806" y="3117846"/>
                  <a:ext cx="354522" cy="330083"/>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US" sz="1200" b="0" i="1" smtClean="0">
                            <a:solidFill>
                              <a:schemeClr val="bg2">
                                <a:lumMod val="50000"/>
                              </a:schemeClr>
                            </a:solidFill>
                            <a:latin typeface="Cambria Math" panose="02040503050406030204" pitchFamily="18" charset="0"/>
                          </a:rPr>
                          <m:t>𝑧</m:t>
                        </m:r>
                      </m:oMath>
                    </m:oMathPara>
                  </a14:m>
                  <a:endParaRPr lang="en-GB" dirty="0">
                    <a:solidFill>
                      <a:schemeClr val="bg2">
                        <a:lumMod val="50000"/>
                      </a:schemeClr>
                    </a:solidFill>
                  </a:endParaRPr>
                </a:p>
              </p:txBody>
            </p:sp>
          </mc:Choice>
          <mc:Fallback xmlns="">
            <p:sp>
              <p:nvSpPr>
                <p:cNvPr id="10" name="TextBox 9">
                  <a:extLst>
                    <a:ext uri="{FF2B5EF4-FFF2-40B4-BE49-F238E27FC236}">
                      <a16:creationId xmlns:a16="http://schemas.microsoft.com/office/drawing/2014/main" id="{C0605EAC-36E8-BBE7-0601-D238787FA29E}"/>
                    </a:ext>
                  </a:extLst>
                </p:cNvPr>
                <p:cNvSpPr txBox="1">
                  <a:spLocks noRot="1" noChangeAspect="1" noMove="1" noResize="1" noEditPoints="1" noAdjustHandles="1" noChangeArrowheads="1" noChangeShapeType="1" noTextEdit="1"/>
                </p:cNvSpPr>
                <p:nvPr/>
              </p:nvSpPr>
              <p:spPr>
                <a:xfrm>
                  <a:off x="7169806" y="3117846"/>
                  <a:ext cx="354522" cy="330083"/>
                </a:xfrm>
                <a:prstGeom prst="rect">
                  <a:avLst/>
                </a:prstGeom>
                <a:blipFill>
                  <a:blip r:embed="rId3"/>
                  <a:stretch>
                    <a:fillRect/>
                  </a:stretch>
                </a:blipFill>
              </p:spPr>
              <p:txBody>
                <a:bodyPr/>
                <a:lstStyle/>
                <a:p>
                  <a:r>
                    <a:rPr lang="en-GB">
                      <a:noFill/>
                    </a:rPr>
                    <a:t> </a:t>
                  </a:r>
                </a:p>
              </p:txBody>
            </p:sp>
          </mc:Fallback>
        </mc:AlternateContent>
      </p:grpSp>
      <p:sp>
        <p:nvSpPr>
          <p:cNvPr id="11" name="Segnaposto contenuto 2">
            <a:extLst>
              <a:ext uri="{FF2B5EF4-FFF2-40B4-BE49-F238E27FC236}">
                <a16:creationId xmlns:a16="http://schemas.microsoft.com/office/drawing/2014/main" id="{66FDCA5F-DF4A-73A0-152F-33793A48E794}"/>
              </a:ext>
            </a:extLst>
          </p:cNvPr>
          <p:cNvSpPr txBox="1">
            <a:spLocks/>
          </p:cNvSpPr>
          <p:nvPr/>
        </p:nvSpPr>
        <p:spPr>
          <a:xfrm>
            <a:off x="323527" y="3307121"/>
            <a:ext cx="11460486" cy="264413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1400" dirty="0">
                <a:solidFill>
                  <a:schemeClr val="bg2">
                    <a:lumMod val="50000"/>
                  </a:schemeClr>
                </a:solidFill>
                <a:latin typeface="Arial" panose="020B0604020202020204" pitchFamily="34" charset="0"/>
                <a:cs typeface="Arial" panose="020B0604020202020204" pitchFamily="34" charset="0"/>
                <a:sym typeface="Wingdings" panose="05000000000000000000" pitchFamily="2" charset="2"/>
              </a:rPr>
              <a:t>The finite-element (FE) MU magnetic model developed with </a:t>
            </a:r>
            <a:r>
              <a:rPr lang="en-US" sz="1400" b="1" dirty="0">
                <a:solidFill>
                  <a:schemeClr val="accent2"/>
                </a:solidFill>
                <a:latin typeface="Arial" panose="020B0604020202020204" pitchFamily="34" charset="0"/>
                <a:cs typeface="Arial" panose="020B0604020202020204" pitchFamily="34" charset="0"/>
                <a:sym typeface="Wingdings" panose="05000000000000000000" pitchFamily="2" charset="2"/>
              </a:rPr>
              <a:t>Opera 3D </a:t>
            </a:r>
            <a:r>
              <a:rPr lang="en-US" sz="1400" dirty="0">
                <a:solidFill>
                  <a:schemeClr val="bg2">
                    <a:lumMod val="50000"/>
                  </a:schemeClr>
                </a:solidFill>
                <a:latin typeface="Arial" panose="020B0604020202020204" pitchFamily="34" charset="0"/>
                <a:cs typeface="Arial" panose="020B0604020202020204" pitchFamily="34" charset="0"/>
                <a:sym typeface="Wingdings" panose="05000000000000000000" pitchFamily="2" charset="2"/>
              </a:rPr>
              <a:t>[2-3], </a:t>
            </a:r>
            <a:r>
              <a:rPr lang="en-GB" sz="1400" dirty="0">
                <a:solidFill>
                  <a:schemeClr val="bg2">
                    <a:lumMod val="50000"/>
                  </a:schemeClr>
                </a:solidFill>
                <a:latin typeface="Arial" panose="020B0604020202020204" pitchFamily="34" charset="0"/>
                <a:cs typeface="Arial" panose="020B0604020202020204" pitchFamily="34" charset="0"/>
                <a:sym typeface="Wingdings" panose="05000000000000000000" pitchFamily="2" charset="2"/>
              </a:rPr>
              <a:t>a widely adopted commercial software, extensively employed in accelerator magnet studies [4–6]. </a:t>
            </a:r>
          </a:p>
          <a:p>
            <a:pPr marL="0" indent="0">
              <a:buNone/>
            </a:pPr>
            <a:r>
              <a:rPr lang="en-GB" sz="1400" dirty="0">
                <a:solidFill>
                  <a:schemeClr val="bg2">
                    <a:lumMod val="50000"/>
                  </a:schemeClr>
                </a:solidFill>
                <a:latin typeface="Arial" panose="020B0604020202020204" pitchFamily="34" charset="0"/>
                <a:cs typeface="Arial" panose="020B0604020202020204" pitchFamily="34" charset="0"/>
                <a:sym typeface="Wingdings" panose="05000000000000000000" pitchFamily="2" charset="2"/>
              </a:rPr>
              <a:t>The PS-MU Opera 3D model is straight model, which includes the coils, iron and air.</a:t>
            </a:r>
            <a:endParaRPr lang="en-GB" sz="1400" b="1" dirty="0">
              <a:solidFill>
                <a:schemeClr val="bg2">
                  <a:lumMod val="50000"/>
                </a:schemeClr>
              </a:solidFill>
            </a:endParaRPr>
          </a:p>
          <a:p>
            <a:pPr marL="0" indent="0">
              <a:buNone/>
            </a:pPr>
            <a:endParaRPr lang="en-US" sz="1400" dirty="0">
              <a:solidFill>
                <a:schemeClr val="tx1">
                  <a:lumMod val="65000"/>
                  <a:lumOff val="35000"/>
                </a:schemeClr>
              </a:solidFill>
              <a:latin typeface="Arial" panose="020B0604020202020204" pitchFamily="34" charset="0"/>
              <a:cs typeface="Arial" panose="020B0604020202020204" pitchFamily="34" charset="0"/>
              <a:sym typeface="Wingdings" panose="05000000000000000000" pitchFamily="2" charset="2"/>
            </a:endParaRPr>
          </a:p>
        </p:txBody>
      </p:sp>
      <p:sp>
        <p:nvSpPr>
          <p:cNvPr id="14" name="Slide Number Placeholder 8">
            <a:extLst>
              <a:ext uri="{FF2B5EF4-FFF2-40B4-BE49-F238E27FC236}">
                <a16:creationId xmlns:a16="http://schemas.microsoft.com/office/drawing/2014/main" id="{E24EC443-1A34-3E12-A1F2-106BAE5C306B}"/>
              </a:ext>
            </a:extLst>
          </p:cNvPr>
          <p:cNvSpPr>
            <a:spLocks noGrp="1"/>
          </p:cNvSpPr>
          <p:nvPr>
            <p:ph type="sldNum" sz="quarter" idx="12"/>
          </p:nvPr>
        </p:nvSpPr>
        <p:spPr>
          <a:xfrm>
            <a:off x="11107546" y="6389802"/>
            <a:ext cx="681254" cy="365125"/>
          </a:xfrm>
        </p:spPr>
        <p:txBody>
          <a:bodyPr/>
          <a:lstStyle/>
          <a:p>
            <a:fld id="{36B5EA5A-BC32-A742-B11B-8E7414D5B535}" type="slidenum">
              <a:rPr lang="en-US" sz="1400" smtClean="0"/>
              <a:pPr/>
              <a:t>10</a:t>
            </a:fld>
            <a:endParaRPr lang="en-US" sz="1400" dirty="0"/>
          </a:p>
        </p:txBody>
      </p:sp>
      <p:sp>
        <p:nvSpPr>
          <p:cNvPr id="15" name="Footer Placeholder 4">
            <a:extLst>
              <a:ext uri="{FF2B5EF4-FFF2-40B4-BE49-F238E27FC236}">
                <a16:creationId xmlns:a16="http://schemas.microsoft.com/office/drawing/2014/main" id="{38A4B44E-3D1E-2438-036C-0F0607912659}"/>
              </a:ext>
            </a:extLst>
          </p:cNvPr>
          <p:cNvSpPr>
            <a:spLocks noGrp="1"/>
          </p:cNvSpPr>
          <p:nvPr>
            <p:ph type="ftr" sz="quarter" idx="11"/>
          </p:nvPr>
        </p:nvSpPr>
        <p:spPr>
          <a:xfrm>
            <a:off x="3539188" y="6389802"/>
            <a:ext cx="7292296" cy="365125"/>
          </a:xfrm>
        </p:spPr>
        <p:txBody>
          <a:bodyPr/>
          <a:lstStyle/>
          <a:p>
            <a:r>
              <a:rPr lang="en-US" sz="1400" dirty="0"/>
              <a:t>Vittorio Ferrentino – IPP Meeting              vittorio.ferrentino@cern.ch</a:t>
            </a:r>
          </a:p>
        </p:txBody>
      </p:sp>
      <p:sp>
        <p:nvSpPr>
          <p:cNvPr id="16" name="Date Placeholder 3">
            <a:extLst>
              <a:ext uri="{FF2B5EF4-FFF2-40B4-BE49-F238E27FC236}">
                <a16:creationId xmlns:a16="http://schemas.microsoft.com/office/drawing/2014/main" id="{03E50B5A-EA5D-3288-72D4-1AB925645B98}"/>
              </a:ext>
            </a:extLst>
          </p:cNvPr>
          <p:cNvSpPr txBox="1">
            <a:spLocks/>
          </p:cNvSpPr>
          <p:nvPr/>
        </p:nvSpPr>
        <p:spPr>
          <a:xfrm>
            <a:off x="1753960" y="6417641"/>
            <a:ext cx="1542289"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AE7510E-7CE3-EF42-A7A2-0B9C737939B5}" type="datetime3">
              <a:rPr lang="en-US" sz="1400" smtClean="0">
                <a:solidFill>
                  <a:schemeClr val="bg1"/>
                </a:solidFill>
              </a:rPr>
              <a:pPr/>
              <a:t>26 March 2025</a:t>
            </a:fld>
            <a:endParaRPr lang="en-US" sz="1400" dirty="0">
              <a:solidFill>
                <a:schemeClr val="bg1"/>
              </a:solidFill>
            </a:endParaRPr>
          </a:p>
        </p:txBody>
      </p:sp>
      <p:sp>
        <p:nvSpPr>
          <p:cNvPr id="4" name="TextBox 3">
            <a:extLst>
              <a:ext uri="{FF2B5EF4-FFF2-40B4-BE49-F238E27FC236}">
                <a16:creationId xmlns:a16="http://schemas.microsoft.com/office/drawing/2014/main" id="{A5FCCE4C-1D67-1754-5395-172691525E71}"/>
              </a:ext>
            </a:extLst>
          </p:cNvPr>
          <p:cNvSpPr txBox="1"/>
          <p:nvPr/>
        </p:nvSpPr>
        <p:spPr>
          <a:xfrm>
            <a:off x="1948396" y="5637990"/>
            <a:ext cx="8634600" cy="584775"/>
          </a:xfrm>
          <a:prstGeom prst="rect">
            <a:avLst/>
          </a:prstGeom>
          <a:noFill/>
        </p:spPr>
        <p:txBody>
          <a:bodyPr wrap="square">
            <a:spAutoFit/>
          </a:bodyPr>
          <a:lstStyle/>
          <a:p>
            <a:pPr algn="ctr"/>
            <a:r>
              <a:rPr lang="en-GB" sz="1600" dirty="0">
                <a:solidFill>
                  <a:schemeClr val="accent1">
                    <a:lumMod val="75000"/>
                  </a:schemeClr>
                </a:solidFill>
                <a:latin typeface="Arial" panose="020B0604020202020204" pitchFamily="34" charset="0"/>
                <a:cs typeface="Arial" panose="020B0604020202020204" pitchFamily="34" charset="0"/>
                <a:sym typeface="Wingdings" panose="05000000000000000000" pitchFamily="2" charset="2"/>
              </a:rPr>
              <a:t>This model, developed between 2010 and 2020, was maintained at CERN over the years, but not largely used for operational studies</a:t>
            </a:r>
            <a:r>
              <a:rPr lang="en-US" sz="1600" dirty="0">
                <a:solidFill>
                  <a:schemeClr val="accent1">
                    <a:lumMod val="75000"/>
                  </a:schemeClr>
                </a:solidFill>
                <a:latin typeface="Arial" panose="020B0604020202020204" pitchFamily="34" charset="0"/>
                <a:cs typeface="Arial" panose="020B0604020202020204" pitchFamily="34" charset="0"/>
                <a:sym typeface="Wingdings" panose="05000000000000000000" pitchFamily="2" charset="2"/>
              </a:rPr>
              <a:t>. </a:t>
            </a:r>
            <a:r>
              <a:rPr lang="en-US" sz="1600" b="1" dirty="0">
                <a:solidFill>
                  <a:srgbClr val="C00000"/>
                </a:solidFill>
                <a:latin typeface="Arial" panose="020B0604020202020204" pitchFamily="34" charset="0"/>
                <a:cs typeface="Arial" panose="020B0604020202020204" pitchFamily="34" charset="0"/>
                <a:sym typeface="Wingdings" panose="05000000000000000000" pitchFamily="2" charset="2"/>
              </a:rPr>
              <a:t>Why? </a:t>
            </a:r>
            <a:endParaRPr lang="en-GB" sz="1600" b="1" dirty="0">
              <a:solidFill>
                <a:srgbClr val="C00000"/>
              </a:solidFill>
            </a:endParaRPr>
          </a:p>
        </p:txBody>
      </p:sp>
    </p:spTree>
    <p:extLst>
      <p:ext uri="{BB962C8B-B14F-4D97-AF65-F5344CB8AC3E}">
        <p14:creationId xmlns:p14="http://schemas.microsoft.com/office/powerpoint/2010/main" val="13139655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Effect transition="in" filter="barn(inVertical)">
                                      <p:cBhvr>
                                        <p:cTn id="7" dur="500"/>
                                        <p:tgtEl>
                                          <p:spTgt spid="6">
                                            <p:txEl>
                                              <p:pRg st="1" end="1"/>
                                            </p:txEl>
                                          </p:spTgt>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6">
                                            <p:txEl>
                                              <p:pRg st="2" end="2"/>
                                            </p:txEl>
                                          </p:spTgt>
                                        </p:tgtEl>
                                        <p:attrNameLst>
                                          <p:attrName>style.visibility</p:attrName>
                                        </p:attrNameLst>
                                      </p:cBhvr>
                                      <p:to>
                                        <p:strVal val="visible"/>
                                      </p:to>
                                    </p:set>
                                    <p:animEffect transition="in" filter="barn(inVertical)">
                                      <p:cBhvr>
                                        <p:cTn id="10" dur="500"/>
                                        <p:tgtEl>
                                          <p:spTgt spid="6">
                                            <p:txEl>
                                              <p:pRg st="2" end="2"/>
                                            </p:txEl>
                                          </p:spTgt>
                                        </p:tgtEl>
                                      </p:cBhvr>
                                    </p:animEffect>
                                  </p:childTnLst>
                                </p:cTn>
                              </p:par>
                              <p:par>
                                <p:cTn id="11" presetID="16" presetClass="entr" presetSubtype="21" fill="hold" grpId="0" nodeType="withEffect">
                                  <p:stCondLst>
                                    <p:cond delay="0"/>
                                  </p:stCondLst>
                                  <p:childTnLst>
                                    <p:set>
                                      <p:cBhvr>
                                        <p:cTn id="12" dur="1" fill="hold">
                                          <p:stCondLst>
                                            <p:cond delay="0"/>
                                          </p:stCondLst>
                                        </p:cTn>
                                        <p:tgtEl>
                                          <p:spTgt spid="6">
                                            <p:txEl>
                                              <p:pRg st="3" end="3"/>
                                            </p:txEl>
                                          </p:spTgt>
                                        </p:tgtEl>
                                        <p:attrNameLst>
                                          <p:attrName>style.visibility</p:attrName>
                                        </p:attrNameLst>
                                      </p:cBhvr>
                                      <p:to>
                                        <p:strVal val="visible"/>
                                      </p:to>
                                    </p:set>
                                    <p:animEffect transition="in" filter="barn(inVertical)">
                                      <p:cBhvr>
                                        <p:cTn id="13" dur="500"/>
                                        <p:tgtEl>
                                          <p:spTgt spid="6">
                                            <p:txEl>
                                              <p:pRg st="3" end="3"/>
                                            </p:txEl>
                                          </p:spTgt>
                                        </p:tgtEl>
                                      </p:cBhvr>
                                    </p:animEffect>
                                  </p:childTnLst>
                                </p:cTn>
                              </p:par>
                              <p:par>
                                <p:cTn id="14" presetID="16" presetClass="entr" presetSubtype="21" fill="hold" grpId="0" nodeType="withEffect">
                                  <p:stCondLst>
                                    <p:cond delay="0"/>
                                  </p:stCondLst>
                                  <p:childTnLst>
                                    <p:set>
                                      <p:cBhvr>
                                        <p:cTn id="15" dur="1" fill="hold">
                                          <p:stCondLst>
                                            <p:cond delay="0"/>
                                          </p:stCondLst>
                                        </p:cTn>
                                        <p:tgtEl>
                                          <p:spTgt spid="6">
                                            <p:txEl>
                                              <p:pRg st="4" end="4"/>
                                            </p:txEl>
                                          </p:spTgt>
                                        </p:tgtEl>
                                        <p:attrNameLst>
                                          <p:attrName>style.visibility</p:attrName>
                                        </p:attrNameLst>
                                      </p:cBhvr>
                                      <p:to>
                                        <p:strVal val="visible"/>
                                      </p:to>
                                    </p:set>
                                    <p:animEffect transition="in" filter="barn(inVertical)">
                                      <p:cBhvr>
                                        <p:cTn id="16" dur="500"/>
                                        <p:tgtEl>
                                          <p:spTgt spid="6">
                                            <p:txEl>
                                              <p:pRg st="4" end="4"/>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6" presetClass="entr" presetSubtype="21" fill="hold" grpId="0" nodeType="click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barn(inVertical)">
                                      <p:cBhvr>
                                        <p:cTn id="21" dur="500"/>
                                        <p:tgtEl>
                                          <p:spTgt spid="11"/>
                                        </p:tgtEl>
                                      </p:cBhvr>
                                    </p:animEffect>
                                  </p:childTnLst>
                                </p:cTn>
                              </p:par>
                              <p:par>
                                <p:cTn id="22" presetID="16" presetClass="entr" presetSubtype="21" fill="hold" nodeType="with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barn(inVertical)">
                                      <p:cBhvr>
                                        <p:cTn id="24" dur="500"/>
                                        <p:tgtEl>
                                          <p:spTgt spid="2"/>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grpId="0" nodeType="click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wipe(down)">
                                      <p:cBhvr>
                                        <p:cTn id="2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P spid="11" grpId="0"/>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3806D0-F7DD-6211-E3AC-94334C3CCF60}"/>
            </a:ext>
          </a:extLst>
        </p:cNvPr>
        <p:cNvGrpSpPr/>
        <p:nvPr/>
      </p:nvGrpSpPr>
      <p:grpSpPr>
        <a:xfrm>
          <a:off x="0" y="0"/>
          <a:ext cx="0" cy="0"/>
          <a:chOff x="0" y="0"/>
          <a:chExt cx="0" cy="0"/>
        </a:xfrm>
      </p:grpSpPr>
      <p:pic>
        <p:nvPicPr>
          <p:cNvPr id="33" name="Picture 32">
            <a:extLst>
              <a:ext uri="{FF2B5EF4-FFF2-40B4-BE49-F238E27FC236}">
                <a16:creationId xmlns:a16="http://schemas.microsoft.com/office/drawing/2014/main" id="{7DFD59D8-F110-37CC-9838-A0E707F7BBE3}"/>
              </a:ext>
            </a:extLst>
          </p:cNvPr>
          <p:cNvPicPr>
            <a:picLocks noChangeAspect="1"/>
          </p:cNvPicPr>
          <p:nvPr/>
        </p:nvPicPr>
        <p:blipFill rotWithShape="1">
          <a:blip r:embed="rId2"/>
          <a:srcRect l="6968" t="5036" b="11347"/>
          <a:stretch/>
        </p:blipFill>
        <p:spPr>
          <a:xfrm>
            <a:off x="1315684" y="4140363"/>
            <a:ext cx="3792339" cy="1809057"/>
          </a:xfrm>
          <a:prstGeom prst="rect">
            <a:avLst/>
          </a:prstGeom>
        </p:spPr>
      </p:pic>
      <p:sp>
        <p:nvSpPr>
          <p:cNvPr id="3" name="Title 2">
            <a:extLst>
              <a:ext uri="{FF2B5EF4-FFF2-40B4-BE49-F238E27FC236}">
                <a16:creationId xmlns:a16="http://schemas.microsoft.com/office/drawing/2014/main" id="{FF636ED1-821D-6E7A-6D47-07029EE2DDD6}"/>
              </a:ext>
            </a:extLst>
          </p:cNvPr>
          <p:cNvSpPr>
            <a:spLocks noGrp="1"/>
          </p:cNvSpPr>
          <p:nvPr>
            <p:ph type="title"/>
          </p:nvPr>
        </p:nvSpPr>
        <p:spPr>
          <a:xfrm>
            <a:off x="407988" y="328241"/>
            <a:ext cx="11058193" cy="567109"/>
          </a:xfrm>
        </p:spPr>
        <p:txBody>
          <a:bodyPr/>
          <a:lstStyle/>
          <a:p>
            <a:r>
              <a:rPr lang="en-US" sz="3600" b="1" dirty="0">
                <a:solidFill>
                  <a:srgbClr val="060A9C"/>
                </a:solidFill>
                <a:latin typeface="Arial" panose="020B0604020202020204" pitchFamily="34" charset="0"/>
                <a:cs typeface="Arial" panose="020B0604020202020204" pitchFamily="34" charset="0"/>
              </a:rPr>
              <a:t>MU pre-existing magnetic model: limitations</a:t>
            </a:r>
            <a:endParaRPr lang="en-US" dirty="0"/>
          </a:p>
        </p:txBody>
      </p:sp>
      <p:sp>
        <p:nvSpPr>
          <p:cNvPr id="6" name="Content Placeholder 1">
            <a:extLst>
              <a:ext uri="{FF2B5EF4-FFF2-40B4-BE49-F238E27FC236}">
                <a16:creationId xmlns:a16="http://schemas.microsoft.com/office/drawing/2014/main" id="{ABB17D27-7D42-4A2A-5FF3-8B76BDCF7973}"/>
              </a:ext>
            </a:extLst>
          </p:cNvPr>
          <p:cNvSpPr>
            <a:spLocks noGrp="1"/>
          </p:cNvSpPr>
          <p:nvPr>
            <p:ph idx="1"/>
          </p:nvPr>
        </p:nvSpPr>
        <p:spPr>
          <a:xfrm>
            <a:off x="387348" y="1064882"/>
            <a:ext cx="11401451" cy="1787803"/>
          </a:xfrm>
        </p:spPr>
        <p:txBody>
          <a:bodyPr/>
          <a:lstStyle/>
          <a:p>
            <a:pPr marL="0" indent="0">
              <a:spcBef>
                <a:spcPts val="400"/>
              </a:spcBef>
              <a:buNone/>
            </a:pPr>
            <a:r>
              <a:rPr lang="en-GB" sz="1600" b="0" dirty="0">
                <a:solidFill>
                  <a:schemeClr val="bg2">
                    <a:lumMod val="50000"/>
                  </a:schemeClr>
                </a:solidFill>
                <a:latin typeface="Arial" panose="020B0604020202020204" pitchFamily="34" charset="0"/>
                <a:ea typeface="Calibri"/>
                <a:cs typeface="Arial" panose="020B0604020202020204" pitchFamily="34" charset="0"/>
              </a:rPr>
              <a:t>Initial simulations with old MU model </a:t>
            </a:r>
            <a:r>
              <a:rPr lang="en-US" sz="1600" b="0" dirty="0">
                <a:solidFill>
                  <a:schemeClr val="bg2">
                    <a:lumMod val="50000"/>
                  </a:schemeClr>
                </a:solidFill>
                <a:latin typeface="Arial" panose="020B0604020202020204" pitchFamily="34" charset="0"/>
                <a:cs typeface="Arial" panose="020B0604020202020204" pitchFamily="34" charset="0"/>
                <a:sym typeface="Wingdings" panose="05000000000000000000" pitchFamily="2" charset="2"/>
              </a:rPr>
              <a:t>showed</a:t>
            </a:r>
            <a:r>
              <a:rPr lang="en-US" sz="1600" dirty="0">
                <a:solidFill>
                  <a:schemeClr val="tx1">
                    <a:lumMod val="75000"/>
                    <a:lumOff val="25000"/>
                  </a:schemeClr>
                </a:solidFill>
                <a:latin typeface="Arial" panose="020B0604020202020204" pitchFamily="34" charset="0"/>
                <a:cs typeface="Arial" panose="020B0604020202020204" pitchFamily="34" charset="0"/>
                <a:sym typeface="Wingdings" panose="05000000000000000000" pitchFamily="2" charset="2"/>
              </a:rPr>
              <a:t> </a:t>
            </a:r>
            <a:r>
              <a:rPr lang="en-US" sz="1600" dirty="0">
                <a:solidFill>
                  <a:schemeClr val="accent2"/>
                </a:solidFill>
                <a:latin typeface="Arial" panose="020B0604020202020204" pitchFamily="34" charset="0"/>
                <a:cs typeface="Arial" panose="020B0604020202020204" pitchFamily="34" charset="0"/>
                <a:sym typeface="Wingdings" panose="05000000000000000000" pitchFamily="2" charset="2"/>
              </a:rPr>
              <a:t>key limitations </a:t>
            </a:r>
            <a:r>
              <a:rPr lang="en-GB" sz="1600" b="0" dirty="0">
                <a:solidFill>
                  <a:schemeClr val="bg2">
                    <a:lumMod val="50000"/>
                  </a:schemeClr>
                </a:solidFill>
                <a:latin typeface="Arial" panose="020B0604020202020204" pitchFamily="34" charset="0"/>
                <a:ea typeface="Calibri"/>
                <a:cs typeface="Arial" panose="020B0604020202020204" pitchFamily="34" charset="0"/>
              </a:rPr>
              <a:t>constraining their applicability</a:t>
            </a:r>
            <a:r>
              <a:rPr lang="en-US" sz="1600" b="0" dirty="0">
                <a:solidFill>
                  <a:schemeClr val="bg2">
                    <a:lumMod val="50000"/>
                  </a:schemeClr>
                </a:solidFill>
                <a:latin typeface="Arial" panose="020B0604020202020204" pitchFamily="34" charset="0"/>
                <a:cs typeface="Arial" panose="020B0604020202020204" pitchFamily="34" charset="0"/>
                <a:sym typeface="Wingdings" panose="05000000000000000000" pitchFamily="2" charset="2"/>
              </a:rPr>
              <a:t>:</a:t>
            </a:r>
          </a:p>
          <a:p>
            <a:pPr>
              <a:spcBef>
                <a:spcPts val="400"/>
              </a:spcBef>
            </a:pPr>
            <a:r>
              <a:rPr lang="en-GB" sz="1400" b="0" dirty="0">
                <a:solidFill>
                  <a:schemeClr val="bg2">
                    <a:lumMod val="50000"/>
                  </a:schemeClr>
                </a:solidFill>
                <a:latin typeface="Arial" panose="020B0604020202020204" pitchFamily="34" charset="0"/>
                <a:ea typeface="Calibri"/>
                <a:cs typeface="Arial" panose="020B0604020202020204" pitchFamily="34" charset="0"/>
              </a:rPr>
              <a:t>model</a:t>
            </a:r>
            <a:r>
              <a:rPr lang="en-GB" sz="1400" dirty="0">
                <a:solidFill>
                  <a:schemeClr val="tx1">
                    <a:lumMod val="75000"/>
                    <a:lumOff val="25000"/>
                  </a:schemeClr>
                </a:solidFill>
                <a:latin typeface="Arial" panose="020B0604020202020204" pitchFamily="34" charset="0"/>
                <a:ea typeface="Calibri"/>
                <a:cs typeface="Arial" panose="020B0604020202020204" pitchFamily="34" charset="0"/>
              </a:rPr>
              <a:t> </a:t>
            </a:r>
            <a:r>
              <a:rPr lang="en-GB" sz="1400" dirty="0">
                <a:solidFill>
                  <a:schemeClr val="accent3">
                    <a:lumMod val="60000"/>
                    <a:lumOff val="40000"/>
                  </a:schemeClr>
                </a:solidFill>
                <a:latin typeface="Arial" panose="020B0604020202020204" pitchFamily="34" charset="0"/>
                <a:ea typeface="Calibri"/>
                <a:cs typeface="Arial" panose="020B0604020202020204" pitchFamily="34" charset="0"/>
              </a:rPr>
              <a:t>extremely resource-intensive</a:t>
            </a:r>
            <a:r>
              <a:rPr lang="en-US" sz="1400" dirty="0">
                <a:solidFill>
                  <a:schemeClr val="accent5"/>
                </a:solidFill>
                <a:latin typeface="Arial" panose="020B0604020202020204" pitchFamily="34" charset="0"/>
                <a:cs typeface="Arial" panose="020B0604020202020204" pitchFamily="34" charset="0"/>
                <a:sym typeface="Wingdings" panose="05000000000000000000" pitchFamily="2" charset="2"/>
              </a:rPr>
              <a:t> </a:t>
            </a:r>
            <a:r>
              <a:rPr lang="en-GB" sz="1400" b="0" dirty="0">
                <a:solidFill>
                  <a:schemeClr val="bg2">
                    <a:lumMod val="50000"/>
                  </a:schemeClr>
                </a:solidFill>
                <a:latin typeface="Arial" panose="020B0604020202020204" pitchFamily="34" charset="0"/>
                <a:ea typeface="Calibri"/>
                <a:cs typeface="Arial" panose="020B0604020202020204" pitchFamily="34" charset="0"/>
              </a:rPr>
              <a:t>during the pre- and post-processing phases;</a:t>
            </a:r>
          </a:p>
          <a:p>
            <a:pPr lvl="1">
              <a:spcBef>
                <a:spcPts val="200"/>
              </a:spcBef>
              <a:spcAft>
                <a:spcPts val="200"/>
              </a:spcAft>
            </a:pPr>
            <a:r>
              <a:rPr lang="en-GB" sz="1200" b="1" dirty="0">
                <a:solidFill>
                  <a:schemeClr val="accent3">
                    <a:lumMod val="60000"/>
                    <a:lumOff val="40000"/>
                  </a:schemeClr>
                </a:solidFill>
                <a:latin typeface="Arial" panose="020B0604020202020204" pitchFamily="34" charset="0"/>
                <a:ea typeface="Calibri"/>
                <a:cs typeface="Arial" panose="020B0604020202020204" pitchFamily="34" charset="0"/>
              </a:rPr>
              <a:t>slowed down basic operations</a:t>
            </a:r>
            <a:r>
              <a:rPr lang="en-GB" sz="1200" dirty="0">
                <a:solidFill>
                  <a:schemeClr val="accent3">
                    <a:lumMod val="60000"/>
                    <a:lumOff val="40000"/>
                  </a:schemeClr>
                </a:solidFill>
                <a:latin typeface="Arial" panose="020B0604020202020204" pitchFamily="34" charset="0"/>
                <a:ea typeface="Calibri"/>
                <a:cs typeface="Arial" panose="020B0604020202020204" pitchFamily="34" charset="0"/>
              </a:rPr>
              <a:t> </a:t>
            </a:r>
            <a:r>
              <a:rPr lang="en-GB" sz="1200" dirty="0">
                <a:solidFill>
                  <a:schemeClr val="bg2">
                    <a:lumMod val="50000"/>
                  </a:schemeClr>
                </a:solidFill>
                <a:latin typeface="Arial" panose="020B0604020202020204" pitchFamily="34" charset="0"/>
                <a:ea typeface="Calibri"/>
                <a:cs typeface="Arial" panose="020B0604020202020204" pitchFamily="34" charset="0"/>
              </a:rPr>
              <a:t>(mesh generation, selection of specific cells, or to assign boundary conditions) </a:t>
            </a:r>
            <a:r>
              <a:rPr lang="en-GB" sz="1200" dirty="0">
                <a:solidFill>
                  <a:schemeClr val="bg2">
                    <a:lumMod val="50000"/>
                  </a:schemeClr>
                </a:solidFill>
                <a:latin typeface="Arial" panose="020B0604020202020204" pitchFamily="34" charset="0"/>
                <a:ea typeface="Calibri"/>
                <a:cs typeface="Arial" panose="020B0604020202020204" pitchFamily="34" charset="0"/>
                <a:sym typeface="Wingdings" panose="05000000000000000000" pitchFamily="2" charset="2"/>
              </a:rPr>
              <a:t> </a:t>
            </a:r>
            <a:r>
              <a:rPr lang="en-GB" sz="1200" b="1" dirty="0">
                <a:solidFill>
                  <a:schemeClr val="accent2"/>
                </a:solidFill>
                <a:latin typeface="Arial" panose="020B0604020202020204" pitchFamily="34" charset="0"/>
                <a:ea typeface="Calibri"/>
                <a:cs typeface="Arial" panose="020B0604020202020204" pitchFamily="34" charset="0"/>
              </a:rPr>
              <a:t>hindered efficiency;</a:t>
            </a:r>
            <a:endParaRPr lang="en-GB" sz="1200" dirty="0">
              <a:solidFill>
                <a:schemeClr val="accent2"/>
              </a:solidFill>
              <a:latin typeface="Arial" panose="020B0604020202020204" pitchFamily="34" charset="0"/>
              <a:ea typeface="Calibri"/>
              <a:cs typeface="Arial" panose="020B0604020202020204" pitchFamily="34" charset="0"/>
            </a:endParaRPr>
          </a:p>
          <a:p>
            <a:pPr lvl="1">
              <a:spcBef>
                <a:spcPts val="200"/>
              </a:spcBef>
              <a:spcAft>
                <a:spcPts val="200"/>
              </a:spcAft>
            </a:pPr>
            <a:r>
              <a:rPr lang="en-GB" sz="1200" b="1" dirty="0">
                <a:solidFill>
                  <a:schemeClr val="accent3">
                    <a:lumMod val="60000"/>
                    <a:lumOff val="40000"/>
                  </a:schemeClr>
                </a:solidFill>
                <a:latin typeface="Arial" panose="020B0604020202020204" pitchFamily="34" charset="0"/>
                <a:ea typeface="Calibri"/>
                <a:cs typeface="Arial" panose="020B0604020202020204" pitchFamily="34" charset="0"/>
              </a:rPr>
              <a:t>Impeding</a:t>
            </a:r>
            <a:r>
              <a:rPr lang="en-GB" sz="1200" dirty="0">
                <a:solidFill>
                  <a:schemeClr val="tx1">
                    <a:lumMod val="75000"/>
                    <a:lumOff val="25000"/>
                  </a:schemeClr>
                </a:solidFill>
                <a:latin typeface="Arial" panose="020B0604020202020204" pitchFamily="34" charset="0"/>
                <a:ea typeface="Calibri"/>
                <a:cs typeface="Arial" panose="020B0604020202020204" pitchFamily="34" charset="0"/>
              </a:rPr>
              <a:t> </a:t>
            </a:r>
            <a:r>
              <a:rPr lang="en-GB" sz="1200" dirty="0">
                <a:solidFill>
                  <a:schemeClr val="bg2">
                    <a:lumMod val="50000"/>
                  </a:schemeClr>
                </a:solidFill>
                <a:latin typeface="Arial" panose="020B0604020202020204" pitchFamily="34" charset="0"/>
                <a:ea typeface="Calibri"/>
                <a:cs typeface="Arial" panose="020B0604020202020204" pitchFamily="34" charset="0"/>
              </a:rPr>
              <a:t>to </a:t>
            </a:r>
            <a:r>
              <a:rPr lang="en-GB" sz="1200" b="1" dirty="0">
                <a:solidFill>
                  <a:schemeClr val="accent3">
                    <a:lumMod val="60000"/>
                    <a:lumOff val="40000"/>
                  </a:schemeClr>
                </a:solidFill>
                <a:latin typeface="Arial" panose="020B0604020202020204" pitchFamily="34" charset="0"/>
                <a:ea typeface="Calibri"/>
                <a:cs typeface="Arial" panose="020B0604020202020204" pitchFamily="34" charset="0"/>
              </a:rPr>
              <a:t>perform simulations</a:t>
            </a:r>
            <a:r>
              <a:rPr lang="en-GB" sz="1200" dirty="0">
                <a:solidFill>
                  <a:schemeClr val="accent3">
                    <a:lumMod val="60000"/>
                    <a:lumOff val="40000"/>
                  </a:schemeClr>
                </a:solidFill>
                <a:latin typeface="Arial" panose="020B0604020202020204" pitchFamily="34" charset="0"/>
                <a:ea typeface="Calibri"/>
                <a:cs typeface="Arial" panose="020B0604020202020204" pitchFamily="34" charset="0"/>
              </a:rPr>
              <a:t> </a:t>
            </a:r>
            <a:r>
              <a:rPr lang="en-GB" sz="1200" dirty="0">
                <a:solidFill>
                  <a:schemeClr val="bg2">
                    <a:lumMod val="50000"/>
                  </a:schemeClr>
                </a:solidFill>
                <a:latin typeface="Arial" panose="020B0604020202020204" pitchFamily="34" charset="0"/>
                <a:ea typeface="Calibri"/>
                <a:cs typeface="Arial" panose="020B0604020202020204" pitchFamily="34" charset="0"/>
              </a:rPr>
              <a:t>in a </a:t>
            </a:r>
            <a:r>
              <a:rPr lang="en-GB" sz="1200" b="1" dirty="0">
                <a:solidFill>
                  <a:schemeClr val="accent3">
                    <a:lumMod val="60000"/>
                    <a:lumOff val="40000"/>
                  </a:schemeClr>
                </a:solidFill>
                <a:latin typeface="Arial" panose="020B0604020202020204" pitchFamily="34" charset="0"/>
                <a:ea typeface="Calibri"/>
                <a:cs typeface="Arial" panose="020B0604020202020204" pitchFamily="34" charset="0"/>
              </a:rPr>
              <a:t>reasonable timeframe </a:t>
            </a:r>
            <a:r>
              <a:rPr lang="en-GB" sz="1200" dirty="0">
                <a:solidFill>
                  <a:schemeClr val="bg2">
                    <a:lumMod val="50000"/>
                  </a:schemeClr>
                </a:solidFill>
                <a:latin typeface="Arial" panose="020B0604020202020204" pitchFamily="34" charset="0"/>
                <a:ea typeface="Calibri"/>
                <a:cs typeface="Arial" panose="020B0604020202020204" pitchFamily="34" charset="0"/>
                <a:sym typeface="Wingdings" panose="05000000000000000000" pitchFamily="2" charset="2"/>
              </a:rPr>
              <a:t> </a:t>
            </a:r>
            <a:r>
              <a:rPr lang="en-GB" sz="1200" dirty="0">
                <a:solidFill>
                  <a:schemeClr val="bg2">
                    <a:lumMod val="50000"/>
                  </a:schemeClr>
                </a:solidFill>
                <a:latin typeface="Arial" panose="020B0604020202020204" pitchFamily="34" charset="0"/>
                <a:ea typeface="Calibri"/>
                <a:cs typeface="Arial" panose="020B0604020202020204" pitchFamily="34" charset="0"/>
              </a:rPr>
              <a:t>simulations extended to several days to complete </a:t>
            </a:r>
            <a:r>
              <a:rPr lang="en-GB" sz="1200" dirty="0">
                <a:solidFill>
                  <a:schemeClr val="bg2">
                    <a:lumMod val="50000"/>
                  </a:schemeClr>
                </a:solidFill>
                <a:latin typeface="Arial" panose="020B0604020202020204" pitchFamily="34" charset="0"/>
                <a:ea typeface="Calibri"/>
                <a:cs typeface="Arial" panose="020B0604020202020204" pitchFamily="34" charset="0"/>
                <a:sym typeface="Wingdings" panose="05000000000000000000" pitchFamily="2" charset="2"/>
              </a:rPr>
              <a:t></a:t>
            </a:r>
            <a:r>
              <a:rPr lang="en-GB" sz="1200" dirty="0">
                <a:solidFill>
                  <a:schemeClr val="bg2">
                    <a:lumMod val="50000"/>
                  </a:schemeClr>
                </a:solidFill>
                <a:latin typeface="Arial" panose="020B0604020202020204" pitchFamily="34" charset="0"/>
                <a:ea typeface="Calibri"/>
                <a:cs typeface="Arial" panose="020B0604020202020204" pitchFamily="34" charset="0"/>
              </a:rPr>
              <a:t> </a:t>
            </a:r>
            <a:r>
              <a:rPr lang="en-GB" sz="1200" b="1" dirty="0">
                <a:solidFill>
                  <a:schemeClr val="accent2"/>
                </a:solidFill>
                <a:latin typeface="Arial" panose="020B0604020202020204" pitchFamily="34" charset="0"/>
                <a:ea typeface="Calibri"/>
                <a:cs typeface="Arial" panose="020B0604020202020204" pitchFamily="34" charset="0"/>
              </a:rPr>
              <a:t>impacting</a:t>
            </a:r>
            <a:r>
              <a:rPr lang="en-GB" sz="1200" dirty="0">
                <a:solidFill>
                  <a:schemeClr val="tx1">
                    <a:lumMod val="75000"/>
                    <a:lumOff val="25000"/>
                  </a:schemeClr>
                </a:solidFill>
                <a:latin typeface="Arial" panose="020B0604020202020204" pitchFamily="34" charset="0"/>
                <a:ea typeface="Calibri"/>
                <a:cs typeface="Arial" panose="020B0604020202020204" pitchFamily="34" charset="0"/>
              </a:rPr>
              <a:t> </a:t>
            </a:r>
            <a:r>
              <a:rPr lang="en-GB" sz="1200" dirty="0">
                <a:solidFill>
                  <a:schemeClr val="bg2">
                    <a:lumMod val="50000"/>
                  </a:schemeClr>
                </a:solidFill>
                <a:latin typeface="Arial" panose="020B0604020202020204" pitchFamily="34" charset="0"/>
                <a:ea typeface="Calibri"/>
                <a:cs typeface="Arial" panose="020B0604020202020204" pitchFamily="34" charset="0"/>
              </a:rPr>
              <a:t>the</a:t>
            </a:r>
            <a:r>
              <a:rPr lang="en-GB" sz="1200" dirty="0">
                <a:solidFill>
                  <a:schemeClr val="tx1">
                    <a:lumMod val="75000"/>
                    <a:lumOff val="25000"/>
                  </a:schemeClr>
                </a:solidFill>
                <a:latin typeface="Arial" panose="020B0604020202020204" pitchFamily="34" charset="0"/>
                <a:ea typeface="Calibri"/>
                <a:cs typeface="Arial" panose="020B0604020202020204" pitchFamily="34" charset="0"/>
              </a:rPr>
              <a:t> </a:t>
            </a:r>
            <a:r>
              <a:rPr lang="en-GB" sz="1200" b="1" dirty="0">
                <a:solidFill>
                  <a:schemeClr val="accent2"/>
                </a:solidFill>
                <a:latin typeface="Arial" panose="020B0604020202020204" pitchFamily="34" charset="0"/>
                <a:ea typeface="Calibri"/>
                <a:cs typeface="Arial" panose="020B0604020202020204" pitchFamily="34" charset="0"/>
              </a:rPr>
              <a:t>practicality</a:t>
            </a:r>
            <a:r>
              <a:rPr lang="en-GB" sz="1200" dirty="0">
                <a:solidFill>
                  <a:schemeClr val="tx1">
                    <a:lumMod val="75000"/>
                    <a:lumOff val="25000"/>
                  </a:schemeClr>
                </a:solidFill>
                <a:latin typeface="Arial" panose="020B0604020202020204" pitchFamily="34" charset="0"/>
                <a:ea typeface="Calibri"/>
                <a:cs typeface="Arial" panose="020B0604020202020204" pitchFamily="34" charset="0"/>
              </a:rPr>
              <a:t> </a:t>
            </a:r>
            <a:r>
              <a:rPr lang="en-GB" sz="1200" dirty="0">
                <a:solidFill>
                  <a:schemeClr val="bg2">
                    <a:lumMod val="50000"/>
                  </a:schemeClr>
                </a:solidFill>
                <a:latin typeface="Arial" panose="020B0604020202020204" pitchFamily="34" charset="0"/>
                <a:ea typeface="Calibri"/>
                <a:cs typeface="Arial" panose="020B0604020202020204" pitchFamily="34" charset="0"/>
              </a:rPr>
              <a:t>of</a:t>
            </a:r>
            <a:r>
              <a:rPr lang="en-GB" sz="1200" dirty="0">
                <a:solidFill>
                  <a:schemeClr val="tx1">
                    <a:lumMod val="75000"/>
                    <a:lumOff val="25000"/>
                  </a:schemeClr>
                </a:solidFill>
                <a:latin typeface="Arial" panose="020B0604020202020204" pitchFamily="34" charset="0"/>
                <a:ea typeface="Calibri"/>
                <a:cs typeface="Arial" panose="020B0604020202020204" pitchFamily="34" charset="0"/>
              </a:rPr>
              <a:t> </a:t>
            </a:r>
            <a:r>
              <a:rPr lang="en-GB" sz="1200" b="1" dirty="0">
                <a:solidFill>
                  <a:schemeClr val="accent2"/>
                </a:solidFill>
                <a:latin typeface="Arial" panose="020B0604020202020204" pitchFamily="34" charset="0"/>
                <a:ea typeface="Calibri"/>
                <a:cs typeface="Arial" panose="020B0604020202020204" pitchFamily="34" charset="0"/>
              </a:rPr>
              <a:t>using</a:t>
            </a:r>
            <a:r>
              <a:rPr lang="en-GB" sz="1200" dirty="0">
                <a:solidFill>
                  <a:schemeClr val="tx1">
                    <a:lumMod val="75000"/>
                    <a:lumOff val="25000"/>
                  </a:schemeClr>
                </a:solidFill>
                <a:latin typeface="Arial" panose="020B0604020202020204" pitchFamily="34" charset="0"/>
                <a:ea typeface="Calibri"/>
                <a:cs typeface="Arial" panose="020B0604020202020204" pitchFamily="34" charset="0"/>
              </a:rPr>
              <a:t> </a:t>
            </a:r>
            <a:r>
              <a:rPr lang="en-GB" sz="1200" dirty="0">
                <a:solidFill>
                  <a:schemeClr val="bg2">
                    <a:lumMod val="50000"/>
                  </a:schemeClr>
                </a:solidFill>
                <a:latin typeface="Arial" panose="020B0604020202020204" pitchFamily="34" charset="0"/>
                <a:ea typeface="Calibri"/>
                <a:cs typeface="Arial" panose="020B0604020202020204" pitchFamily="34" charset="0"/>
              </a:rPr>
              <a:t>the model for routine analysis (operation ideally requires simulations to be completed within approximately 10 hours to allow operators to setup the machine).</a:t>
            </a:r>
          </a:p>
        </p:txBody>
      </p:sp>
      <p:sp>
        <p:nvSpPr>
          <p:cNvPr id="16" name="Footer Placeholder 4">
            <a:extLst>
              <a:ext uri="{FF2B5EF4-FFF2-40B4-BE49-F238E27FC236}">
                <a16:creationId xmlns:a16="http://schemas.microsoft.com/office/drawing/2014/main" id="{9DC400E9-437E-E588-E2F1-9E7624049704}"/>
              </a:ext>
            </a:extLst>
          </p:cNvPr>
          <p:cNvSpPr>
            <a:spLocks noGrp="1"/>
          </p:cNvSpPr>
          <p:nvPr>
            <p:ph type="ftr" sz="quarter" idx="11"/>
          </p:nvPr>
        </p:nvSpPr>
        <p:spPr>
          <a:xfrm>
            <a:off x="3539188" y="6389802"/>
            <a:ext cx="7292296" cy="365125"/>
          </a:xfrm>
        </p:spPr>
        <p:txBody>
          <a:bodyPr/>
          <a:lstStyle/>
          <a:p>
            <a:r>
              <a:rPr lang="en-US" sz="1400" dirty="0"/>
              <a:t>Vittorio Ferrentino – IPP Meeting              vittorio.ferrentino@cern.ch</a:t>
            </a:r>
          </a:p>
        </p:txBody>
      </p:sp>
      <p:sp>
        <p:nvSpPr>
          <p:cNvPr id="17" name="Date Placeholder 3">
            <a:extLst>
              <a:ext uri="{FF2B5EF4-FFF2-40B4-BE49-F238E27FC236}">
                <a16:creationId xmlns:a16="http://schemas.microsoft.com/office/drawing/2014/main" id="{0EFC1FF6-3F64-5FC5-8AC2-D290140B652C}"/>
              </a:ext>
            </a:extLst>
          </p:cNvPr>
          <p:cNvSpPr txBox="1">
            <a:spLocks/>
          </p:cNvSpPr>
          <p:nvPr/>
        </p:nvSpPr>
        <p:spPr>
          <a:xfrm>
            <a:off x="1753960" y="6417641"/>
            <a:ext cx="1542289"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AE7510E-7CE3-EF42-A7A2-0B9C737939B5}" type="datetime3">
              <a:rPr lang="en-US" sz="1400" smtClean="0">
                <a:solidFill>
                  <a:schemeClr val="bg1"/>
                </a:solidFill>
              </a:rPr>
              <a:pPr/>
              <a:t>26 March 2025</a:t>
            </a:fld>
            <a:endParaRPr lang="en-US" sz="1400" dirty="0">
              <a:solidFill>
                <a:schemeClr val="bg1"/>
              </a:solidFill>
            </a:endParaRPr>
          </a:p>
        </p:txBody>
      </p:sp>
      <p:grpSp>
        <p:nvGrpSpPr>
          <p:cNvPr id="4" name="Group 3">
            <a:extLst>
              <a:ext uri="{FF2B5EF4-FFF2-40B4-BE49-F238E27FC236}">
                <a16:creationId xmlns:a16="http://schemas.microsoft.com/office/drawing/2014/main" id="{539E0D94-8D5D-838A-8830-C40D701233CC}"/>
              </a:ext>
            </a:extLst>
          </p:cNvPr>
          <p:cNvGrpSpPr/>
          <p:nvPr/>
        </p:nvGrpSpPr>
        <p:grpSpPr>
          <a:xfrm>
            <a:off x="1517999" y="2365490"/>
            <a:ext cx="3756025" cy="487195"/>
            <a:chOff x="641804" y="3971350"/>
            <a:chExt cx="3756025" cy="487195"/>
          </a:xfrm>
        </p:grpSpPr>
        <p:pic>
          <p:nvPicPr>
            <p:cNvPr id="5" name="Picture 4">
              <a:extLst>
                <a:ext uri="{FF2B5EF4-FFF2-40B4-BE49-F238E27FC236}">
                  <a16:creationId xmlns:a16="http://schemas.microsoft.com/office/drawing/2014/main" id="{E266478A-A98C-B4B7-9D4C-F06690C68048}"/>
                </a:ext>
              </a:extLst>
            </p:cNvPr>
            <p:cNvPicPr>
              <a:picLocks noChangeAspect="1"/>
            </p:cNvPicPr>
            <p:nvPr/>
          </p:nvPicPr>
          <p:blipFill rotWithShape="1">
            <a:blip r:embed="rId3"/>
            <a:srcRect t="7528" r="1693"/>
            <a:stretch/>
          </p:blipFill>
          <p:spPr>
            <a:xfrm>
              <a:off x="641804" y="3971350"/>
              <a:ext cx="3756025" cy="487195"/>
            </a:xfrm>
            <a:prstGeom prst="rect">
              <a:avLst/>
            </a:prstGeom>
          </p:spPr>
        </p:pic>
        <p:sp>
          <p:nvSpPr>
            <p:cNvPr id="7" name="Rectangle: Rounded Corners 6">
              <a:extLst>
                <a:ext uri="{FF2B5EF4-FFF2-40B4-BE49-F238E27FC236}">
                  <a16:creationId xmlns:a16="http://schemas.microsoft.com/office/drawing/2014/main" id="{5A57EF1C-7A07-40D9-EAE7-91DA2A1C0355}"/>
                </a:ext>
              </a:extLst>
            </p:cNvPr>
            <p:cNvSpPr/>
            <p:nvPr/>
          </p:nvSpPr>
          <p:spPr>
            <a:xfrm>
              <a:off x="2385017" y="4053034"/>
              <a:ext cx="1224136" cy="288032"/>
            </a:xfrm>
            <a:prstGeom prst="roundRect">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8" name="TextBox 7">
            <a:extLst>
              <a:ext uri="{FF2B5EF4-FFF2-40B4-BE49-F238E27FC236}">
                <a16:creationId xmlns:a16="http://schemas.microsoft.com/office/drawing/2014/main" id="{259C7EC2-D81B-9960-70AE-58093DB78B5C}"/>
              </a:ext>
            </a:extLst>
          </p:cNvPr>
          <p:cNvSpPr txBox="1"/>
          <p:nvPr/>
        </p:nvSpPr>
        <p:spPr>
          <a:xfrm>
            <a:off x="328143" y="2819575"/>
            <a:ext cx="11637999" cy="1354217"/>
          </a:xfrm>
          <a:prstGeom prst="rect">
            <a:avLst/>
          </a:prstGeom>
          <a:noFill/>
        </p:spPr>
        <p:txBody>
          <a:bodyPr wrap="square">
            <a:spAutoFit/>
          </a:bodyPr>
          <a:lstStyle/>
          <a:p>
            <a:pPr>
              <a:spcBef>
                <a:spcPts val="200"/>
              </a:spcBef>
              <a:spcAft>
                <a:spcPts val="200"/>
              </a:spcAft>
            </a:pPr>
            <a:r>
              <a:rPr lang="en-GB" sz="1600" dirty="0">
                <a:solidFill>
                  <a:schemeClr val="bg2">
                    <a:lumMod val="50000"/>
                  </a:schemeClr>
                </a:solidFill>
                <a:latin typeface="Arial" panose="020B0604020202020204" pitchFamily="34" charset="0"/>
                <a:cs typeface="Arial" panose="020B0604020202020204" pitchFamily="34" charset="0"/>
              </a:rPr>
              <a:t>After thorough investigations and discussion with experts at CERN, it was determined that primary areas requiring improvement in the pre-existing MU magnetic model were: </a:t>
            </a:r>
          </a:p>
          <a:p>
            <a:pPr marL="285750" indent="-285750">
              <a:spcBef>
                <a:spcPts val="200"/>
              </a:spcBef>
              <a:spcAft>
                <a:spcPts val="200"/>
              </a:spcAft>
              <a:buFont typeface="Arial" panose="020B0604020202020204" pitchFamily="34" charset="0"/>
              <a:buChar char="•"/>
            </a:pPr>
            <a:r>
              <a:rPr lang="en-GB" sz="1400" dirty="0">
                <a:solidFill>
                  <a:schemeClr val="bg2">
                    <a:lumMod val="50000"/>
                  </a:schemeClr>
                </a:solidFill>
                <a:latin typeface="Arial" panose="020B0604020202020204" pitchFamily="34" charset="0"/>
                <a:cs typeface="Arial" panose="020B0604020202020204" pitchFamily="34" charset="0"/>
              </a:rPr>
              <a:t>the </a:t>
            </a:r>
            <a:r>
              <a:rPr lang="en-GB" sz="1400" b="1" dirty="0">
                <a:solidFill>
                  <a:schemeClr val="accent2"/>
                </a:solidFill>
                <a:latin typeface="Arial" panose="020B0604020202020204" pitchFamily="34" charset="0"/>
                <a:cs typeface="Arial" panose="020B0604020202020204" pitchFamily="34" charset="0"/>
              </a:rPr>
              <a:t>mesh type</a:t>
            </a:r>
            <a:r>
              <a:rPr lang="en-GB" sz="1400" dirty="0">
                <a:solidFill>
                  <a:schemeClr val="accent2"/>
                </a:solidFill>
                <a:latin typeface="Arial" panose="020B0604020202020204" pitchFamily="34" charset="0"/>
                <a:cs typeface="Arial" panose="020B0604020202020204" pitchFamily="34" charset="0"/>
              </a:rPr>
              <a:t> </a:t>
            </a:r>
            <a:r>
              <a:rPr lang="en-GB" sz="1400" dirty="0">
                <a:solidFill>
                  <a:schemeClr val="bg2">
                    <a:lumMod val="50000"/>
                  </a:schemeClr>
                </a:solidFill>
                <a:latin typeface="Arial" panose="020B0604020202020204" pitchFamily="34" charset="0"/>
                <a:cs typeface="Arial" panose="020B0604020202020204" pitchFamily="34" charset="0"/>
              </a:rPr>
              <a:t>(hexahedral) used in the model; </a:t>
            </a:r>
          </a:p>
          <a:p>
            <a:pPr marL="285750" indent="-285750">
              <a:spcBef>
                <a:spcPts val="200"/>
              </a:spcBef>
              <a:buFont typeface="Arial" panose="020B0604020202020204" pitchFamily="34" charset="0"/>
              <a:buChar char="•"/>
            </a:pPr>
            <a:r>
              <a:rPr lang="en-GB" sz="1400" dirty="0">
                <a:solidFill>
                  <a:schemeClr val="bg2">
                    <a:lumMod val="50000"/>
                  </a:schemeClr>
                </a:solidFill>
                <a:latin typeface="Arial" panose="020B0604020202020204" pitchFamily="34" charset="0"/>
                <a:cs typeface="Arial" panose="020B0604020202020204" pitchFamily="34" charset="0"/>
              </a:rPr>
              <a:t>inconsistent </a:t>
            </a:r>
            <a:r>
              <a:rPr lang="en-GB" sz="1400" b="1" dirty="0">
                <a:solidFill>
                  <a:schemeClr val="accent2"/>
                </a:solidFill>
                <a:latin typeface="Arial" panose="020B0604020202020204" pitchFamily="34" charset="0"/>
                <a:cs typeface="Arial" panose="020B0604020202020204" pitchFamily="34" charset="0"/>
              </a:rPr>
              <a:t>mesh element densities</a:t>
            </a:r>
            <a:r>
              <a:rPr lang="en-GB" sz="1400" dirty="0">
                <a:solidFill>
                  <a:schemeClr val="accent2"/>
                </a:solidFill>
                <a:latin typeface="Arial" panose="020B0604020202020204" pitchFamily="34" charset="0"/>
                <a:cs typeface="Arial" panose="020B0604020202020204" pitchFamily="34" charset="0"/>
              </a:rPr>
              <a:t> </a:t>
            </a:r>
            <a:r>
              <a:rPr lang="en-GB" sz="1400" dirty="0">
                <a:solidFill>
                  <a:schemeClr val="bg2">
                    <a:lumMod val="50000"/>
                  </a:schemeClr>
                </a:solidFill>
                <a:latin typeface="Arial" panose="020B0604020202020204" pitchFamily="34" charset="0"/>
                <a:cs typeface="Arial" panose="020B0604020202020204" pitchFamily="34" charset="0"/>
              </a:rPr>
              <a:t>between </a:t>
            </a:r>
            <a:r>
              <a:rPr lang="en-GB" sz="1400" dirty="0" err="1">
                <a:solidFill>
                  <a:schemeClr val="bg2">
                    <a:lumMod val="50000"/>
                  </a:schemeClr>
                </a:solidFill>
                <a:latin typeface="Arial" panose="020B0604020202020204" pitchFamily="34" charset="0"/>
                <a:cs typeface="Arial" panose="020B0604020202020204" pitchFamily="34" charset="0"/>
              </a:rPr>
              <a:t>neighboring</a:t>
            </a:r>
            <a:r>
              <a:rPr lang="en-GB" sz="1400" dirty="0">
                <a:solidFill>
                  <a:schemeClr val="bg2">
                    <a:lumMod val="50000"/>
                  </a:schemeClr>
                </a:solidFill>
                <a:latin typeface="Arial" panose="020B0604020202020204" pitchFamily="34" charset="0"/>
                <a:cs typeface="Arial" panose="020B0604020202020204" pitchFamily="34" charset="0"/>
              </a:rPr>
              <a:t> regions across the magnet pole;</a:t>
            </a:r>
          </a:p>
          <a:p>
            <a:pPr marL="742950" lvl="1" indent="-285750">
              <a:spcBef>
                <a:spcPts val="200"/>
              </a:spcBef>
              <a:spcAft>
                <a:spcPts val="200"/>
              </a:spcAft>
              <a:buFont typeface="Arial" panose="020B0604020202020204" pitchFamily="34" charset="0"/>
              <a:buChar char="•"/>
            </a:pPr>
            <a:r>
              <a:rPr lang="en-US" sz="1200" dirty="0">
                <a:solidFill>
                  <a:schemeClr val="tx2">
                    <a:lumMod val="75000"/>
                    <a:lumOff val="25000"/>
                  </a:schemeClr>
                </a:solidFill>
              </a:rPr>
              <a:t>This led to </a:t>
            </a:r>
            <a:r>
              <a:rPr lang="en-US" sz="1200" b="1" dirty="0">
                <a:solidFill>
                  <a:schemeClr val="accent3">
                    <a:lumMod val="60000"/>
                    <a:lumOff val="40000"/>
                  </a:schemeClr>
                </a:solidFill>
              </a:rPr>
              <a:t>very tiny angles </a:t>
            </a:r>
            <a:r>
              <a:rPr lang="en-US" sz="1200" dirty="0">
                <a:solidFill>
                  <a:schemeClr val="tx2">
                    <a:lumMod val="75000"/>
                    <a:lumOff val="25000"/>
                  </a:schemeClr>
                </a:solidFill>
              </a:rPr>
              <a:t>in the boundary region, which might make the solver slow</a:t>
            </a:r>
          </a:p>
        </p:txBody>
      </p:sp>
      <p:pic>
        <p:nvPicPr>
          <p:cNvPr id="9" name="Picture 8">
            <a:extLst>
              <a:ext uri="{FF2B5EF4-FFF2-40B4-BE49-F238E27FC236}">
                <a16:creationId xmlns:a16="http://schemas.microsoft.com/office/drawing/2014/main" id="{14037DE7-1AB4-FC76-9705-49064A1B6EED}"/>
              </a:ext>
            </a:extLst>
          </p:cNvPr>
          <p:cNvPicPr>
            <a:picLocks noChangeAspect="1"/>
          </p:cNvPicPr>
          <p:nvPr/>
        </p:nvPicPr>
        <p:blipFill>
          <a:blip r:embed="rId4"/>
          <a:stretch>
            <a:fillRect/>
          </a:stretch>
        </p:blipFill>
        <p:spPr>
          <a:xfrm>
            <a:off x="8275310" y="3712994"/>
            <a:ext cx="2416484" cy="1727743"/>
          </a:xfrm>
          <a:prstGeom prst="rect">
            <a:avLst/>
          </a:prstGeom>
        </p:spPr>
      </p:pic>
      <p:pic>
        <p:nvPicPr>
          <p:cNvPr id="10" name="Picture 9">
            <a:extLst>
              <a:ext uri="{FF2B5EF4-FFF2-40B4-BE49-F238E27FC236}">
                <a16:creationId xmlns:a16="http://schemas.microsoft.com/office/drawing/2014/main" id="{5685EC59-5415-310A-3203-45307AAF8044}"/>
              </a:ext>
            </a:extLst>
          </p:cNvPr>
          <p:cNvPicPr>
            <a:picLocks noChangeAspect="1"/>
          </p:cNvPicPr>
          <p:nvPr/>
        </p:nvPicPr>
        <p:blipFill>
          <a:blip r:embed="rId5"/>
          <a:stretch>
            <a:fillRect/>
          </a:stretch>
        </p:blipFill>
        <p:spPr>
          <a:xfrm>
            <a:off x="7390853" y="5488539"/>
            <a:ext cx="4027399" cy="473811"/>
          </a:xfrm>
          <a:prstGeom prst="rect">
            <a:avLst/>
          </a:prstGeom>
        </p:spPr>
      </p:pic>
      <p:sp>
        <p:nvSpPr>
          <p:cNvPr id="11" name="Rectangle: Rounded Corners 10">
            <a:extLst>
              <a:ext uri="{FF2B5EF4-FFF2-40B4-BE49-F238E27FC236}">
                <a16:creationId xmlns:a16="http://schemas.microsoft.com/office/drawing/2014/main" id="{4399CBCE-37ED-456B-A5EA-158A3C2EC3FD}"/>
              </a:ext>
            </a:extLst>
          </p:cNvPr>
          <p:cNvSpPr/>
          <p:nvPr/>
        </p:nvSpPr>
        <p:spPr>
          <a:xfrm>
            <a:off x="8250862" y="4153293"/>
            <a:ext cx="2465379" cy="190338"/>
          </a:xfrm>
          <a:prstGeom prst="roundRect">
            <a:avLst/>
          </a:prstGeom>
          <a:noFill/>
          <a:ln w="28575">
            <a:solidFill>
              <a:schemeClr val="accent1">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2" name="Connector: Curved 11">
            <a:extLst>
              <a:ext uri="{FF2B5EF4-FFF2-40B4-BE49-F238E27FC236}">
                <a16:creationId xmlns:a16="http://schemas.microsoft.com/office/drawing/2014/main" id="{8F9B0CF1-5702-6EEB-94C4-6D07F575E8E6}"/>
              </a:ext>
            </a:extLst>
          </p:cNvPr>
          <p:cNvCxnSpPr>
            <a:cxnSpLocks/>
            <a:stCxn id="11" idx="3"/>
            <a:endCxn id="10" idx="0"/>
          </p:cNvCxnSpPr>
          <p:nvPr/>
        </p:nvCxnSpPr>
        <p:spPr>
          <a:xfrm flipH="1">
            <a:off x="9404553" y="4248462"/>
            <a:ext cx="1311688" cy="1240077"/>
          </a:xfrm>
          <a:prstGeom prst="curvedConnector4">
            <a:avLst>
              <a:gd name="adj1" fmla="val -17428"/>
              <a:gd name="adj2" fmla="val 53837"/>
            </a:avLst>
          </a:prstGeom>
          <a:ln w="28575">
            <a:solidFill>
              <a:schemeClr val="accent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pic>
        <p:nvPicPr>
          <p:cNvPr id="2" name="Picture 1">
            <a:extLst>
              <a:ext uri="{FF2B5EF4-FFF2-40B4-BE49-F238E27FC236}">
                <a16:creationId xmlns:a16="http://schemas.microsoft.com/office/drawing/2014/main" id="{2AD209C9-15B9-6CF0-6546-49B8D22C358D}"/>
              </a:ext>
            </a:extLst>
          </p:cNvPr>
          <p:cNvPicPr>
            <a:picLocks noChangeAspect="1"/>
          </p:cNvPicPr>
          <p:nvPr/>
        </p:nvPicPr>
        <p:blipFill>
          <a:blip r:embed="rId6"/>
          <a:stretch>
            <a:fillRect/>
          </a:stretch>
        </p:blipFill>
        <p:spPr>
          <a:xfrm>
            <a:off x="6925458" y="2365490"/>
            <a:ext cx="3756025" cy="458444"/>
          </a:xfrm>
          <a:prstGeom prst="rect">
            <a:avLst/>
          </a:prstGeom>
        </p:spPr>
      </p:pic>
      <p:sp>
        <p:nvSpPr>
          <p:cNvPr id="13" name="Rectangle: Rounded Corners 12">
            <a:extLst>
              <a:ext uri="{FF2B5EF4-FFF2-40B4-BE49-F238E27FC236}">
                <a16:creationId xmlns:a16="http://schemas.microsoft.com/office/drawing/2014/main" id="{6635EE46-8125-913F-AF35-8C5B16CDC0F3}"/>
              </a:ext>
            </a:extLst>
          </p:cNvPr>
          <p:cNvSpPr/>
          <p:nvPr/>
        </p:nvSpPr>
        <p:spPr>
          <a:xfrm>
            <a:off x="8761467" y="2447174"/>
            <a:ext cx="1224136" cy="288032"/>
          </a:xfrm>
          <a:prstGeom prst="roundRect">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a:extLst>
              <a:ext uri="{FF2B5EF4-FFF2-40B4-BE49-F238E27FC236}">
                <a16:creationId xmlns:a16="http://schemas.microsoft.com/office/drawing/2014/main" id="{C46D4E1D-F6F1-2065-09E7-AA70850A4ACC}"/>
              </a:ext>
            </a:extLst>
          </p:cNvPr>
          <p:cNvSpPr txBox="1"/>
          <p:nvPr/>
        </p:nvSpPr>
        <p:spPr>
          <a:xfrm>
            <a:off x="324069" y="5915991"/>
            <a:ext cx="11124104" cy="461665"/>
          </a:xfrm>
          <a:prstGeom prst="rect">
            <a:avLst/>
          </a:prstGeom>
          <a:noFill/>
        </p:spPr>
        <p:txBody>
          <a:bodyPr wrap="square">
            <a:spAutoFit/>
          </a:bodyPr>
          <a:lstStyle/>
          <a:p>
            <a:pPr algn="ctr"/>
            <a:r>
              <a:rPr lang="en-US" sz="1200" dirty="0">
                <a:solidFill>
                  <a:schemeClr val="bg2">
                    <a:lumMod val="50000"/>
                  </a:schemeClr>
                </a:solidFill>
              </a:rPr>
              <a:t>To meet operational requirements predictions at multiple energy levels in multiple machine configuration (bare-machine and with F8L/PFW) </a:t>
            </a:r>
            <a:r>
              <a:rPr lang="en-US" sz="1200" b="1" dirty="0">
                <a:solidFill>
                  <a:srgbClr val="C00000"/>
                </a:solidFill>
                <a:sym typeface="Wingdings" panose="05000000000000000000" pitchFamily="2" charset="2"/>
              </a:rPr>
              <a:t> </a:t>
            </a:r>
          </a:p>
          <a:p>
            <a:pPr algn="ctr"/>
            <a:r>
              <a:rPr lang="en-US" sz="1200" b="1" dirty="0">
                <a:solidFill>
                  <a:srgbClr val="C00000"/>
                </a:solidFill>
              </a:rPr>
              <a:t>Refined magnetic model needed to perform multiple simulations</a:t>
            </a:r>
            <a:endParaRPr lang="en-GB" sz="1200" b="1" dirty="0"/>
          </a:p>
        </p:txBody>
      </p:sp>
      <p:sp>
        <p:nvSpPr>
          <p:cNvPr id="19" name="Slide Number Placeholder 8">
            <a:extLst>
              <a:ext uri="{FF2B5EF4-FFF2-40B4-BE49-F238E27FC236}">
                <a16:creationId xmlns:a16="http://schemas.microsoft.com/office/drawing/2014/main" id="{A81A808E-2357-03CA-7C34-B4CBC94E48D7}"/>
              </a:ext>
            </a:extLst>
          </p:cNvPr>
          <p:cNvSpPr>
            <a:spLocks noGrp="1"/>
          </p:cNvSpPr>
          <p:nvPr>
            <p:ph type="sldNum" sz="quarter" idx="12"/>
          </p:nvPr>
        </p:nvSpPr>
        <p:spPr>
          <a:xfrm>
            <a:off x="11107546" y="6389802"/>
            <a:ext cx="681254" cy="365125"/>
          </a:xfrm>
        </p:spPr>
        <p:txBody>
          <a:bodyPr/>
          <a:lstStyle/>
          <a:p>
            <a:fld id="{36B5EA5A-BC32-A742-B11B-8E7414D5B535}" type="slidenum">
              <a:rPr lang="en-US" sz="1400" smtClean="0"/>
              <a:pPr/>
              <a:t>11</a:t>
            </a:fld>
            <a:endParaRPr lang="en-US" sz="1400" dirty="0"/>
          </a:p>
        </p:txBody>
      </p:sp>
    </p:spTree>
    <p:extLst>
      <p:ext uri="{BB962C8B-B14F-4D97-AF65-F5344CB8AC3E}">
        <p14:creationId xmlns:p14="http://schemas.microsoft.com/office/powerpoint/2010/main" val="9024706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par>
                                <p:cTn id="8" presetID="16" presetClass="entr" presetSubtype="21"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arn(inVertical)">
                                      <p:cBhvr>
                                        <p:cTn id="10" dur="500"/>
                                        <p:tgtEl>
                                          <p:spTgt spid="4"/>
                                        </p:tgtEl>
                                      </p:cBhvr>
                                    </p:animEffect>
                                  </p:childTnLst>
                                </p:cTn>
                              </p:par>
                              <p:par>
                                <p:cTn id="11" presetID="16" presetClass="entr" presetSubtype="21"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barn(inVertical)">
                                      <p:cBhvr>
                                        <p:cTn id="13" dur="500"/>
                                        <p:tgtEl>
                                          <p:spTgt spid="13"/>
                                        </p:tgtEl>
                                      </p:cBhvr>
                                    </p:animEffect>
                                  </p:childTnLst>
                                </p:cTn>
                              </p:par>
                            </p:childTnLst>
                          </p:cTn>
                        </p:par>
                      </p:childTnLst>
                    </p:cTn>
                  </p:par>
                  <p:par>
                    <p:cTn id="14" fill="hold">
                      <p:stCondLst>
                        <p:cond delay="indefinite"/>
                      </p:stCondLst>
                      <p:childTnLst>
                        <p:par>
                          <p:cTn id="15" fill="hold">
                            <p:stCondLst>
                              <p:cond delay="0"/>
                            </p:stCondLst>
                            <p:childTnLst>
                              <p:par>
                                <p:cTn id="16" presetID="16" presetClass="entr" presetSubtype="21" fill="hold" nodeType="click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barn(inVertical)">
                                      <p:cBhvr>
                                        <p:cTn id="18" dur="500"/>
                                        <p:tgtEl>
                                          <p:spTgt spid="9"/>
                                        </p:tgtEl>
                                      </p:cBhvr>
                                    </p:animEffect>
                                  </p:childTnLst>
                                </p:cTn>
                              </p:par>
                              <p:par>
                                <p:cTn id="19" presetID="16" presetClass="entr" presetSubtype="21" fill="hold" nodeType="with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barn(inVertical)">
                                      <p:cBhvr>
                                        <p:cTn id="21" dur="500"/>
                                        <p:tgtEl>
                                          <p:spTgt spid="10"/>
                                        </p:tgtEl>
                                      </p:cBhvr>
                                    </p:animEffect>
                                  </p:childTnLst>
                                </p:cTn>
                              </p:par>
                              <p:par>
                                <p:cTn id="22" presetID="16" presetClass="entr" presetSubtype="21" fill="hold" grpId="0" nodeType="with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barn(inVertical)">
                                      <p:cBhvr>
                                        <p:cTn id="24" dur="500"/>
                                        <p:tgtEl>
                                          <p:spTgt spid="11"/>
                                        </p:tgtEl>
                                      </p:cBhvr>
                                    </p:animEffect>
                                  </p:childTnLst>
                                </p:cTn>
                              </p:par>
                              <p:par>
                                <p:cTn id="25" presetID="16" presetClass="entr" presetSubtype="21" fill="hold" nodeType="with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barn(inVertical)">
                                      <p:cBhvr>
                                        <p:cTn id="27" dur="500"/>
                                        <p:tgtEl>
                                          <p:spTgt spid="12"/>
                                        </p:tgtEl>
                                      </p:cBhvr>
                                    </p:animEffect>
                                  </p:childTnLst>
                                </p:cTn>
                              </p:par>
                              <p:par>
                                <p:cTn id="28" presetID="16" presetClass="entr" presetSubtype="21" fill="hold" grpId="0" nodeType="with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barn(inVertical)">
                                      <p:cBhvr>
                                        <p:cTn id="30" dur="500"/>
                                        <p:tgtEl>
                                          <p:spTgt spid="8"/>
                                        </p:tgtEl>
                                      </p:cBhvr>
                                    </p:animEffect>
                                  </p:childTnLst>
                                </p:cTn>
                              </p:par>
                              <p:par>
                                <p:cTn id="31" presetID="16" presetClass="entr" presetSubtype="21" fill="hold" nodeType="withEffect">
                                  <p:stCondLst>
                                    <p:cond delay="0"/>
                                  </p:stCondLst>
                                  <p:childTnLst>
                                    <p:set>
                                      <p:cBhvr>
                                        <p:cTn id="32" dur="1" fill="hold">
                                          <p:stCondLst>
                                            <p:cond delay="0"/>
                                          </p:stCondLst>
                                        </p:cTn>
                                        <p:tgtEl>
                                          <p:spTgt spid="33"/>
                                        </p:tgtEl>
                                        <p:attrNameLst>
                                          <p:attrName>style.visibility</p:attrName>
                                        </p:attrNameLst>
                                      </p:cBhvr>
                                      <p:to>
                                        <p:strVal val="visible"/>
                                      </p:to>
                                    </p:set>
                                    <p:animEffect transition="in" filter="barn(inVertical)">
                                      <p:cBhvr>
                                        <p:cTn id="33" dur="500"/>
                                        <p:tgtEl>
                                          <p:spTgt spid="33"/>
                                        </p:tgtEl>
                                      </p:cBhvr>
                                    </p:animEffect>
                                  </p:childTnLst>
                                </p:cTn>
                              </p:par>
                            </p:childTnLst>
                          </p:cTn>
                        </p:par>
                      </p:childTnLst>
                    </p:cTn>
                  </p:par>
                  <p:par>
                    <p:cTn id="34" fill="hold">
                      <p:stCondLst>
                        <p:cond delay="indefinite"/>
                      </p:stCondLst>
                      <p:childTnLst>
                        <p:par>
                          <p:cTn id="35" fill="hold">
                            <p:stCondLst>
                              <p:cond delay="0"/>
                            </p:stCondLst>
                            <p:childTnLst>
                              <p:par>
                                <p:cTn id="36" presetID="16" presetClass="entr" presetSubtype="21" fill="hold" grpId="0" nodeType="clickEffect">
                                  <p:stCondLst>
                                    <p:cond delay="0"/>
                                  </p:stCondLst>
                                  <p:childTnLst>
                                    <p:set>
                                      <p:cBhvr>
                                        <p:cTn id="37" dur="1" fill="hold">
                                          <p:stCondLst>
                                            <p:cond delay="0"/>
                                          </p:stCondLst>
                                        </p:cTn>
                                        <p:tgtEl>
                                          <p:spTgt spid="18"/>
                                        </p:tgtEl>
                                        <p:attrNameLst>
                                          <p:attrName>style.visibility</p:attrName>
                                        </p:attrNameLst>
                                      </p:cBhvr>
                                      <p:to>
                                        <p:strVal val="visible"/>
                                      </p:to>
                                    </p:set>
                                    <p:animEffect transition="in" filter="barn(inVertical)">
                                      <p:cBhvr>
                                        <p:cTn id="38"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animBg="1"/>
      <p:bldP spid="13" grpId="0" animBg="1"/>
      <p:bldP spid="1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129B12-E5AE-5A63-9689-F2067C9F7594}"/>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87EBA595-94C9-CE26-E16A-C3A2E613C418}"/>
              </a:ext>
            </a:extLst>
          </p:cNvPr>
          <p:cNvSpPr>
            <a:spLocks noGrp="1"/>
          </p:cNvSpPr>
          <p:nvPr>
            <p:ph type="title"/>
          </p:nvPr>
        </p:nvSpPr>
        <p:spPr>
          <a:xfrm>
            <a:off x="407988" y="328241"/>
            <a:ext cx="11604202" cy="567109"/>
          </a:xfrm>
        </p:spPr>
        <p:txBody>
          <a:bodyPr/>
          <a:lstStyle/>
          <a:p>
            <a:r>
              <a:rPr lang="en-US" sz="3600" b="1" dirty="0">
                <a:solidFill>
                  <a:srgbClr val="060A9C"/>
                </a:solidFill>
                <a:latin typeface="Arial" panose="020B0604020202020204" pitchFamily="34" charset="0"/>
                <a:cs typeface="Arial" panose="020B0604020202020204" pitchFamily="34" charset="0"/>
              </a:rPr>
              <a:t>Refined MU magnetic model: new meshing approach</a:t>
            </a:r>
            <a:endParaRPr lang="en-US" dirty="0"/>
          </a:p>
        </p:txBody>
      </p:sp>
      <mc:AlternateContent xmlns:mc="http://schemas.openxmlformats.org/markup-compatibility/2006" xmlns:a14="http://schemas.microsoft.com/office/drawing/2010/main">
        <mc:Choice Requires="a14">
          <p:sp>
            <p:nvSpPr>
              <p:cNvPr id="6" name="Content Placeholder 1">
                <a:extLst>
                  <a:ext uri="{FF2B5EF4-FFF2-40B4-BE49-F238E27FC236}">
                    <a16:creationId xmlns:a16="http://schemas.microsoft.com/office/drawing/2014/main" id="{5557EC4C-54AE-CC75-D993-C35E7C339B0F}"/>
                  </a:ext>
                </a:extLst>
              </p:cNvPr>
              <p:cNvSpPr>
                <a:spLocks noGrp="1"/>
              </p:cNvSpPr>
              <p:nvPr>
                <p:ph idx="1"/>
              </p:nvPr>
            </p:nvSpPr>
            <p:spPr>
              <a:xfrm>
                <a:off x="387349" y="1064882"/>
                <a:ext cx="5822677" cy="3020316"/>
              </a:xfrm>
            </p:spPr>
            <p:txBody>
              <a:bodyPr/>
              <a:lstStyle/>
              <a:p>
                <a:pPr marL="0" indent="0">
                  <a:spcBef>
                    <a:spcPts val="400"/>
                  </a:spcBef>
                  <a:buNone/>
                </a:pPr>
                <a:r>
                  <a:rPr lang="en-US" sz="1600" b="0" dirty="0">
                    <a:solidFill>
                      <a:schemeClr val="bg2">
                        <a:lumMod val="50000"/>
                      </a:schemeClr>
                    </a:solidFill>
                    <a:latin typeface="Arial" panose="020B0604020202020204" pitchFamily="34" charset="0"/>
                    <a:ea typeface="Calibri"/>
                    <a:cs typeface="Arial" panose="020B0604020202020204" pitchFamily="34" charset="0"/>
                  </a:rPr>
                  <a:t>In contrast with the pre-existing model, the refined MU magnetic model adopted a different meshing approach. </a:t>
                </a:r>
                <a:r>
                  <a:rPr lang="en-GB" sz="1600" dirty="0">
                    <a:solidFill>
                      <a:schemeClr val="accent2"/>
                    </a:solidFill>
                    <a:latin typeface="Arial" panose="020B0604020202020204" pitchFamily="34" charset="0"/>
                    <a:ea typeface="Calibri"/>
                    <a:cs typeface="Arial" panose="020B0604020202020204" pitchFamily="34" charset="0"/>
                  </a:rPr>
                  <a:t>New meshing structure </a:t>
                </a:r>
                <a:r>
                  <a:rPr lang="en-GB" sz="1600" b="0" dirty="0">
                    <a:solidFill>
                      <a:schemeClr val="bg2">
                        <a:lumMod val="50000"/>
                      </a:schemeClr>
                    </a:solidFill>
                    <a:latin typeface="Arial" panose="020B0604020202020204" pitchFamily="34" charset="0"/>
                    <a:ea typeface="Calibri"/>
                    <a:cs typeface="Arial" panose="020B0604020202020204" pitchFamily="34" charset="0"/>
                  </a:rPr>
                  <a:t>of </a:t>
                </a:r>
                <a14:m>
                  <m:oMath xmlns:m="http://schemas.openxmlformats.org/officeDocument/2006/math">
                    <m:r>
                      <a:rPr lang="en-US" sz="1600" b="0" i="1">
                        <a:solidFill>
                          <a:schemeClr val="bg2">
                            <a:lumMod val="50000"/>
                          </a:schemeClr>
                        </a:solidFill>
                        <a:latin typeface="Cambria Math" panose="02040503050406030204" pitchFamily="18" charset="0"/>
                        <a:ea typeface="Calibri"/>
                        <a:cs typeface="Arial" panose="020B0604020202020204" pitchFamily="34" charset="0"/>
                      </a:rPr>
                      <m:t>6.27⋅1</m:t>
                    </m:r>
                    <m:sSup>
                      <m:sSupPr>
                        <m:ctrlPr>
                          <a:rPr lang="en-US" sz="1600" b="0" i="1">
                            <a:solidFill>
                              <a:schemeClr val="bg2">
                                <a:lumMod val="50000"/>
                              </a:schemeClr>
                            </a:solidFill>
                            <a:latin typeface="Cambria Math" panose="02040503050406030204" pitchFamily="18" charset="0"/>
                            <a:ea typeface="Calibri"/>
                            <a:cs typeface="Arial" panose="020B0604020202020204" pitchFamily="34" charset="0"/>
                          </a:rPr>
                        </m:ctrlPr>
                      </m:sSupPr>
                      <m:e>
                        <m:r>
                          <a:rPr lang="en-US" sz="1600" b="0" i="1">
                            <a:solidFill>
                              <a:schemeClr val="bg2">
                                <a:lumMod val="50000"/>
                              </a:schemeClr>
                            </a:solidFill>
                            <a:latin typeface="Cambria Math" panose="02040503050406030204" pitchFamily="18" charset="0"/>
                            <a:ea typeface="Calibri"/>
                            <a:cs typeface="Arial" panose="020B0604020202020204" pitchFamily="34" charset="0"/>
                          </a:rPr>
                          <m:t>0</m:t>
                        </m:r>
                      </m:e>
                      <m:sup>
                        <m:r>
                          <a:rPr lang="en-US" sz="1600" b="0" i="1">
                            <a:solidFill>
                              <a:schemeClr val="bg2">
                                <a:lumMod val="50000"/>
                              </a:schemeClr>
                            </a:solidFill>
                            <a:latin typeface="Cambria Math" panose="02040503050406030204" pitchFamily="18" charset="0"/>
                            <a:ea typeface="Calibri"/>
                            <a:cs typeface="Arial" panose="020B0604020202020204" pitchFamily="34" charset="0"/>
                          </a:rPr>
                          <m:t>6</m:t>
                        </m:r>
                      </m:sup>
                    </m:sSup>
                  </m:oMath>
                </a14:m>
                <a:r>
                  <a:rPr lang="en-GB" sz="1600" b="0" dirty="0">
                    <a:solidFill>
                      <a:schemeClr val="bg2">
                        <a:lumMod val="50000"/>
                      </a:schemeClr>
                    </a:solidFill>
                    <a:latin typeface="Arial" panose="020B0604020202020204" pitchFamily="34" charset="0"/>
                    <a:ea typeface="Calibri"/>
                    <a:cs typeface="Arial" panose="020B0604020202020204" pitchFamily="34" charset="0"/>
                  </a:rPr>
                  <a:t> elements proposed:</a:t>
                </a:r>
                <a:endParaRPr lang="en-US" sz="1600" b="0" dirty="0">
                  <a:solidFill>
                    <a:schemeClr val="bg2">
                      <a:lumMod val="50000"/>
                    </a:schemeClr>
                  </a:solidFill>
                  <a:latin typeface="Arial" panose="020B0604020202020204" pitchFamily="34" charset="0"/>
                  <a:ea typeface="Calibri"/>
                  <a:cs typeface="Arial" panose="020B0604020202020204" pitchFamily="34" charset="0"/>
                </a:endParaRPr>
              </a:p>
              <a:p>
                <a:pPr>
                  <a:spcBef>
                    <a:spcPts val="400"/>
                  </a:spcBef>
                </a:pPr>
                <a:r>
                  <a:rPr lang="en-GB" sz="1600" b="0" dirty="0">
                    <a:solidFill>
                      <a:schemeClr val="bg2">
                        <a:lumMod val="50000"/>
                      </a:schemeClr>
                    </a:solidFill>
                    <a:latin typeface="Arial" panose="020B0604020202020204" pitchFamily="34" charset="0"/>
                    <a:ea typeface="Calibri"/>
                    <a:cs typeface="Arial" panose="020B0604020202020204" pitchFamily="34" charset="0"/>
                  </a:rPr>
                  <a:t>based on </a:t>
                </a:r>
                <a:r>
                  <a:rPr lang="en-GB" sz="1600" i="1" strike="sngStrike" dirty="0">
                    <a:solidFill>
                      <a:srgbClr val="C00000"/>
                    </a:solidFill>
                    <a:latin typeface="Arial" panose="020B0604020202020204" pitchFamily="34" charset="0"/>
                    <a:cs typeface="Arial" panose="020B0604020202020204" pitchFamily="34" charset="0"/>
                  </a:rPr>
                  <a:t>hexahedral</a:t>
                </a:r>
                <a:r>
                  <a:rPr lang="en-GB" sz="1600" dirty="0">
                    <a:solidFill>
                      <a:schemeClr val="bg2">
                        <a:lumMod val="50000"/>
                      </a:schemeClr>
                    </a:solidFill>
                    <a:latin typeface="Arial" panose="020B0604020202020204" pitchFamily="34" charset="0"/>
                    <a:cs typeface="Arial" panose="020B0604020202020204" pitchFamily="34" charset="0"/>
                  </a:rPr>
                  <a:t> </a:t>
                </a:r>
                <a:r>
                  <a:rPr lang="en-GB" sz="1600" dirty="0">
                    <a:solidFill>
                      <a:schemeClr val="accent2"/>
                    </a:solidFill>
                    <a:latin typeface="Arial" panose="020B0604020202020204" pitchFamily="34" charset="0"/>
                    <a:ea typeface="Calibri"/>
                    <a:cs typeface="Arial" panose="020B0604020202020204" pitchFamily="34" charset="0"/>
                  </a:rPr>
                  <a:t>tetrahedral elements</a:t>
                </a:r>
                <a:r>
                  <a:rPr lang="en-GB" sz="1600" b="0" dirty="0">
                    <a:solidFill>
                      <a:schemeClr val="bg2">
                        <a:lumMod val="50000"/>
                      </a:schemeClr>
                    </a:solidFill>
                    <a:latin typeface="Arial" panose="020B0604020202020204" pitchFamily="34" charset="0"/>
                    <a:ea typeface="Calibri"/>
                    <a:cs typeface="Arial" panose="020B0604020202020204" pitchFamily="34" charset="0"/>
                  </a:rPr>
                  <a:t>: </a:t>
                </a:r>
              </a:p>
              <a:p>
                <a:pPr lvl="1">
                  <a:spcBef>
                    <a:spcPts val="400"/>
                  </a:spcBef>
                  <a:spcAft>
                    <a:spcPts val="400"/>
                  </a:spcAft>
                </a:pPr>
                <a:r>
                  <a:rPr lang="en-GB" sz="1200" b="0" dirty="0">
                    <a:solidFill>
                      <a:schemeClr val="bg2">
                        <a:lumMod val="50000"/>
                      </a:schemeClr>
                    </a:solidFill>
                    <a:latin typeface="Arial" panose="020B0604020202020204" pitchFamily="34" charset="0"/>
                    <a:ea typeface="Calibri"/>
                    <a:cs typeface="Arial" panose="020B0604020202020204" pitchFamily="34" charset="0"/>
                  </a:rPr>
                  <a:t>These elements perform better when dealing with multi-sided facets and surfaces [</a:t>
                </a:r>
                <a:r>
                  <a:rPr lang="en-GB" sz="1200" dirty="0">
                    <a:solidFill>
                      <a:schemeClr val="bg2">
                        <a:lumMod val="50000"/>
                      </a:schemeClr>
                    </a:solidFill>
                    <a:latin typeface="Arial" panose="020B0604020202020204" pitchFamily="34" charset="0"/>
                    <a:ea typeface="Calibri"/>
                    <a:cs typeface="Arial" panose="020B0604020202020204" pitchFamily="34" charset="0"/>
                  </a:rPr>
                  <a:t>3</a:t>
                </a:r>
                <a:r>
                  <a:rPr lang="en-GB" sz="1200" b="0" dirty="0">
                    <a:solidFill>
                      <a:schemeClr val="bg2">
                        <a:lumMod val="50000"/>
                      </a:schemeClr>
                    </a:solidFill>
                    <a:latin typeface="Arial" panose="020B0604020202020204" pitchFamily="34" charset="0"/>
                    <a:ea typeface="Calibri"/>
                    <a:cs typeface="Arial" panose="020B0604020202020204" pitchFamily="34" charset="0"/>
                  </a:rPr>
                  <a:t>, 7], as is the case with the PS-MU poles;</a:t>
                </a:r>
              </a:p>
              <a:p>
                <a:pPr>
                  <a:spcBef>
                    <a:spcPts val="400"/>
                  </a:spcBef>
                </a:pPr>
                <a:r>
                  <a:rPr lang="en-GB" sz="1400" dirty="0">
                    <a:solidFill>
                      <a:schemeClr val="accent3">
                        <a:lumMod val="60000"/>
                        <a:lumOff val="40000"/>
                      </a:schemeClr>
                    </a:solidFill>
                    <a:latin typeface="Arial" panose="020B0604020202020204" pitchFamily="34" charset="0"/>
                    <a:ea typeface="Calibri"/>
                    <a:cs typeface="Arial" panose="020B0604020202020204" pitchFamily="34" charset="0"/>
                  </a:rPr>
                  <a:t>pre-existing</a:t>
                </a:r>
                <a:r>
                  <a:rPr lang="en-GB" sz="1400" dirty="0">
                    <a:solidFill>
                      <a:schemeClr val="accent2"/>
                    </a:solidFill>
                    <a:latin typeface="Arial" panose="020B0604020202020204" pitchFamily="34" charset="0"/>
                    <a:ea typeface="Calibri"/>
                    <a:cs typeface="Arial" panose="020B0604020202020204" pitchFamily="34" charset="0"/>
                  </a:rPr>
                  <a:t> </a:t>
                </a:r>
                <a:r>
                  <a:rPr lang="en-GB" sz="1400" dirty="0">
                    <a:solidFill>
                      <a:schemeClr val="accent3">
                        <a:lumMod val="60000"/>
                        <a:lumOff val="40000"/>
                      </a:schemeClr>
                    </a:solidFill>
                    <a:latin typeface="Arial" panose="020B0604020202020204" pitchFamily="34" charset="0"/>
                    <a:ea typeface="Calibri"/>
                    <a:cs typeface="Arial" panose="020B0604020202020204" pitchFamily="34" charset="0"/>
                  </a:rPr>
                  <a:t>model</a:t>
                </a:r>
                <a:r>
                  <a:rPr lang="en-GB" sz="1400" b="0" dirty="0">
                    <a:solidFill>
                      <a:schemeClr val="bg2">
                        <a:lumMod val="50000"/>
                      </a:schemeClr>
                    </a:solidFill>
                    <a:latin typeface="Arial" panose="020B0604020202020204" pitchFamily="34" charset="0"/>
                    <a:ea typeface="Calibri"/>
                    <a:cs typeface="Arial" panose="020B0604020202020204" pitchFamily="34" charset="0"/>
                  </a:rPr>
                  <a:t> employed the </a:t>
                </a:r>
                <a:r>
                  <a:rPr lang="en-GB" sz="1400" dirty="0">
                    <a:solidFill>
                      <a:schemeClr val="accent3">
                        <a:lumMod val="60000"/>
                        <a:lumOff val="40000"/>
                      </a:schemeClr>
                    </a:solidFill>
                    <a:latin typeface="Arial" panose="020B0604020202020204" pitchFamily="34" charset="0"/>
                    <a:ea typeface="Calibri"/>
                    <a:cs typeface="Arial" panose="020B0604020202020204" pitchFamily="34" charset="0"/>
                  </a:rPr>
                  <a:t>same mesh density </a:t>
                </a:r>
                <a:r>
                  <a:rPr lang="en-GB" sz="1400" b="0" dirty="0">
                    <a:solidFill>
                      <a:schemeClr val="bg2">
                        <a:lumMod val="50000"/>
                      </a:schemeClr>
                    </a:solidFill>
                    <a:latin typeface="Arial" panose="020B0604020202020204" pitchFamily="34" charset="0"/>
                    <a:ea typeface="Calibri"/>
                    <a:cs typeface="Arial" panose="020B0604020202020204" pitchFamily="34" charset="0"/>
                  </a:rPr>
                  <a:t>for both the </a:t>
                </a:r>
                <a:r>
                  <a:rPr lang="en-GB" sz="1400" dirty="0">
                    <a:solidFill>
                      <a:schemeClr val="accent3">
                        <a:lumMod val="60000"/>
                        <a:lumOff val="40000"/>
                      </a:schemeClr>
                    </a:solidFill>
                    <a:latin typeface="Arial" panose="020B0604020202020204" pitchFamily="34" charset="0"/>
                    <a:ea typeface="Calibri"/>
                    <a:cs typeface="Arial" panose="020B0604020202020204" pitchFamily="34" charset="0"/>
                  </a:rPr>
                  <a:t>closed</a:t>
                </a:r>
                <a:r>
                  <a:rPr lang="en-GB" sz="1400" b="0" dirty="0">
                    <a:solidFill>
                      <a:schemeClr val="bg2">
                        <a:lumMod val="50000"/>
                      </a:schemeClr>
                    </a:solidFill>
                    <a:latin typeface="Arial" panose="020B0604020202020204" pitchFamily="34" charset="0"/>
                    <a:ea typeface="Calibri"/>
                    <a:cs typeface="Arial" panose="020B0604020202020204" pitchFamily="34" charset="0"/>
                  </a:rPr>
                  <a:t> and </a:t>
                </a:r>
                <a:r>
                  <a:rPr lang="en-GB" sz="1400" dirty="0">
                    <a:solidFill>
                      <a:schemeClr val="accent3">
                        <a:lumMod val="60000"/>
                        <a:lumOff val="40000"/>
                      </a:schemeClr>
                    </a:solidFill>
                    <a:latin typeface="Arial" panose="020B0604020202020204" pitchFamily="34" charset="0"/>
                    <a:ea typeface="Calibri"/>
                    <a:cs typeface="Arial" panose="020B0604020202020204" pitchFamily="34" charset="0"/>
                  </a:rPr>
                  <a:t>open</a:t>
                </a:r>
                <a:r>
                  <a:rPr lang="en-GB" sz="1400" b="0" dirty="0">
                    <a:solidFill>
                      <a:schemeClr val="bg2">
                        <a:lumMod val="50000"/>
                      </a:schemeClr>
                    </a:solidFill>
                    <a:latin typeface="Arial" panose="020B0604020202020204" pitchFamily="34" charset="0"/>
                    <a:ea typeface="Calibri"/>
                    <a:cs typeface="Arial" panose="020B0604020202020204" pitchFamily="34" charset="0"/>
                  </a:rPr>
                  <a:t> pole </a:t>
                </a:r>
                <a:r>
                  <a:rPr lang="en-GB" sz="1400" dirty="0">
                    <a:solidFill>
                      <a:schemeClr val="accent3">
                        <a:lumMod val="60000"/>
                        <a:lumOff val="40000"/>
                      </a:schemeClr>
                    </a:solidFill>
                    <a:latin typeface="Arial" panose="020B0604020202020204" pitchFamily="34" charset="0"/>
                    <a:ea typeface="Calibri"/>
                    <a:cs typeface="Arial" panose="020B0604020202020204" pitchFamily="34" charset="0"/>
                  </a:rPr>
                  <a:t>faces</a:t>
                </a:r>
                <a:r>
                  <a:rPr lang="en-GB" sz="1400" b="0" dirty="0">
                    <a:solidFill>
                      <a:schemeClr val="bg2">
                        <a:lumMod val="50000"/>
                      </a:schemeClr>
                    </a:solidFill>
                    <a:latin typeface="Arial" panose="020B0604020202020204" pitchFamily="34" charset="0"/>
                    <a:ea typeface="Calibri"/>
                    <a:cs typeface="Arial" panose="020B0604020202020204" pitchFamily="34" charset="0"/>
                  </a:rPr>
                  <a:t> (highlighted in green and red in the picture on the right), applied uniformly across the closed and open pole half-units </a:t>
                </a:r>
                <a:r>
                  <a:rPr lang="en-GB" sz="1400" b="0" dirty="0">
                    <a:solidFill>
                      <a:schemeClr val="bg2">
                        <a:lumMod val="50000"/>
                      </a:schemeClr>
                    </a:solidFill>
                    <a:latin typeface="Arial" panose="020B0604020202020204" pitchFamily="34" charset="0"/>
                    <a:ea typeface="Calibri"/>
                    <a:cs typeface="Arial" panose="020B0604020202020204" pitchFamily="34" charset="0"/>
                    <a:sym typeface="Wingdings" panose="05000000000000000000" pitchFamily="2" charset="2"/>
                  </a:rPr>
                  <a:t> </a:t>
                </a:r>
                <a:r>
                  <a:rPr lang="en-GB" sz="1400" b="0" dirty="0">
                    <a:solidFill>
                      <a:schemeClr val="bg2">
                        <a:lumMod val="50000"/>
                      </a:schemeClr>
                    </a:solidFill>
                    <a:latin typeface="Arial" panose="020B0604020202020204" pitchFamily="34" charset="0"/>
                    <a:ea typeface="Calibri"/>
                    <a:cs typeface="Arial" panose="020B0604020202020204" pitchFamily="34" charset="0"/>
                  </a:rPr>
                  <a:t>meshing strategy resulted in </a:t>
                </a:r>
                <a:r>
                  <a:rPr lang="en-GB" sz="1400" dirty="0">
                    <a:solidFill>
                      <a:schemeClr val="accent3">
                        <a:lumMod val="60000"/>
                        <a:lumOff val="40000"/>
                      </a:schemeClr>
                    </a:solidFill>
                    <a:latin typeface="Arial" panose="020B0604020202020204" pitchFamily="34" charset="0"/>
                    <a:ea typeface="Calibri"/>
                    <a:cs typeface="Arial" panose="020B0604020202020204" pitchFamily="34" charset="0"/>
                  </a:rPr>
                  <a:t>unnecessary mesh domains</a:t>
                </a:r>
                <a:r>
                  <a:rPr lang="en-GB" sz="1400" b="0" dirty="0">
                    <a:solidFill>
                      <a:schemeClr val="bg2">
                        <a:lumMod val="50000"/>
                      </a:schemeClr>
                    </a:solidFill>
                    <a:latin typeface="Arial" panose="020B0604020202020204" pitchFamily="34" charset="0"/>
                    <a:ea typeface="Calibri"/>
                    <a:cs typeface="Arial" panose="020B0604020202020204" pitchFamily="34" charset="0"/>
                  </a:rPr>
                  <a:t> </a:t>
                </a:r>
                <a:r>
                  <a:rPr lang="en-GB" sz="1400" b="0" dirty="0">
                    <a:solidFill>
                      <a:schemeClr val="bg2">
                        <a:lumMod val="50000"/>
                      </a:schemeClr>
                    </a:solidFill>
                    <a:latin typeface="Arial" panose="020B0604020202020204" pitchFamily="34" charset="0"/>
                    <a:ea typeface="Calibri"/>
                    <a:cs typeface="Arial" panose="020B0604020202020204" pitchFamily="34" charset="0"/>
                    <a:sym typeface="Wingdings" panose="05000000000000000000" pitchFamily="2" charset="2"/>
                  </a:rPr>
                  <a:t> </a:t>
                </a:r>
                <a:r>
                  <a:rPr lang="en-GB" sz="1400" dirty="0">
                    <a:solidFill>
                      <a:schemeClr val="accent3">
                        <a:lumMod val="60000"/>
                        <a:lumOff val="40000"/>
                      </a:schemeClr>
                    </a:solidFill>
                    <a:latin typeface="Arial" panose="020B0604020202020204" pitchFamily="34" charset="0"/>
                    <a:ea typeface="Calibri"/>
                    <a:cs typeface="Arial" panose="020B0604020202020204" pitchFamily="34" charset="0"/>
                  </a:rPr>
                  <a:t>increased computational demands</a:t>
                </a:r>
                <a:r>
                  <a:rPr lang="en-GB" sz="1400" b="0" dirty="0">
                    <a:solidFill>
                      <a:schemeClr val="bg2">
                        <a:lumMod val="50000"/>
                      </a:schemeClr>
                    </a:solidFill>
                    <a:latin typeface="Arial" panose="020B0604020202020204" pitchFamily="34" charset="0"/>
                    <a:ea typeface="Calibri"/>
                    <a:cs typeface="Arial" panose="020B0604020202020204" pitchFamily="34" charset="0"/>
                  </a:rPr>
                  <a:t>. </a:t>
                </a:r>
                <a:r>
                  <a:rPr lang="en-GB" sz="1400" dirty="0">
                    <a:solidFill>
                      <a:schemeClr val="accent2"/>
                    </a:solidFill>
                    <a:latin typeface="Arial" panose="020B0604020202020204" pitchFamily="34" charset="0"/>
                    <a:ea typeface="Calibri"/>
                    <a:cs typeface="Arial" panose="020B0604020202020204" pitchFamily="34" charset="0"/>
                  </a:rPr>
                  <a:t>New meshing structure</a:t>
                </a:r>
                <a:r>
                  <a:rPr lang="en-GB" sz="1400" b="0" dirty="0">
                    <a:solidFill>
                      <a:schemeClr val="bg2">
                        <a:lumMod val="50000"/>
                      </a:schemeClr>
                    </a:solidFill>
                    <a:latin typeface="Arial" panose="020B0604020202020204" pitchFamily="34" charset="0"/>
                    <a:ea typeface="Calibri"/>
                    <a:cs typeface="Arial" panose="020B0604020202020204" pitchFamily="34" charset="0"/>
                  </a:rPr>
                  <a:t> defines only </a:t>
                </a:r>
                <a:r>
                  <a:rPr lang="en-GB" sz="1400" dirty="0">
                    <a:solidFill>
                      <a:schemeClr val="accent2"/>
                    </a:solidFill>
                    <a:latin typeface="Arial" panose="020B0604020202020204" pitchFamily="34" charset="0"/>
                    <a:ea typeface="Calibri"/>
                    <a:cs typeface="Arial" panose="020B0604020202020204" pitchFamily="34" charset="0"/>
                  </a:rPr>
                  <a:t>one pole profile</a:t>
                </a:r>
                <a:r>
                  <a:rPr lang="en-GB" sz="1400" b="0" dirty="0">
                    <a:solidFill>
                      <a:schemeClr val="bg2">
                        <a:lumMod val="50000"/>
                      </a:schemeClr>
                    </a:solidFill>
                    <a:latin typeface="Arial" panose="020B0604020202020204" pitchFamily="34" charset="0"/>
                    <a:ea typeface="Calibri"/>
                    <a:cs typeface="Arial" panose="020B0604020202020204" pitchFamily="34" charset="0"/>
                  </a:rPr>
                  <a:t> </a:t>
                </a:r>
                <a:r>
                  <a:rPr lang="en-GB" sz="1400" b="0" dirty="0">
                    <a:solidFill>
                      <a:schemeClr val="bg2">
                        <a:lumMod val="50000"/>
                      </a:schemeClr>
                    </a:solidFill>
                    <a:latin typeface="Arial" panose="020B0604020202020204" pitchFamily="34" charset="0"/>
                    <a:ea typeface="Calibri"/>
                    <a:cs typeface="Arial" panose="020B0604020202020204" pitchFamily="34" charset="0"/>
                    <a:sym typeface="Wingdings" panose="05000000000000000000" pitchFamily="2" charset="2"/>
                  </a:rPr>
                  <a:t> </a:t>
                </a:r>
                <a:r>
                  <a:rPr lang="en-GB" sz="1400" b="0" dirty="0">
                    <a:solidFill>
                      <a:schemeClr val="bg2">
                        <a:lumMod val="50000"/>
                      </a:schemeClr>
                    </a:solidFill>
                    <a:latin typeface="Arial" panose="020B0604020202020204" pitchFamily="34" charset="0"/>
                    <a:ea typeface="Calibri"/>
                    <a:cs typeface="Arial" panose="020B0604020202020204" pitchFamily="34" charset="0"/>
                  </a:rPr>
                  <a:t>significantly </a:t>
                </a:r>
                <a:r>
                  <a:rPr lang="en-GB" sz="1400" dirty="0">
                    <a:solidFill>
                      <a:schemeClr val="accent2"/>
                    </a:solidFill>
                    <a:latin typeface="Arial" panose="020B0604020202020204" pitchFamily="34" charset="0"/>
                    <a:ea typeface="Calibri"/>
                    <a:cs typeface="Arial" panose="020B0604020202020204" pitchFamily="34" charset="0"/>
                  </a:rPr>
                  <a:t>decreased</a:t>
                </a:r>
                <a:r>
                  <a:rPr lang="en-GB" sz="1400" b="0" dirty="0">
                    <a:solidFill>
                      <a:schemeClr val="bg2">
                        <a:lumMod val="50000"/>
                      </a:schemeClr>
                    </a:solidFill>
                    <a:latin typeface="Arial" panose="020B0604020202020204" pitchFamily="34" charset="0"/>
                    <a:ea typeface="Calibri"/>
                    <a:cs typeface="Arial" panose="020B0604020202020204" pitchFamily="34" charset="0"/>
                  </a:rPr>
                  <a:t> the </a:t>
                </a:r>
                <a:r>
                  <a:rPr lang="en-GB" sz="1400" dirty="0">
                    <a:solidFill>
                      <a:schemeClr val="accent2"/>
                    </a:solidFill>
                    <a:latin typeface="Arial" panose="020B0604020202020204" pitchFamily="34" charset="0"/>
                    <a:ea typeface="Calibri"/>
                    <a:cs typeface="Arial" panose="020B0604020202020204" pitchFamily="34" charset="0"/>
                  </a:rPr>
                  <a:t>number</a:t>
                </a:r>
                <a:r>
                  <a:rPr lang="en-GB" sz="1400" b="0" dirty="0">
                    <a:solidFill>
                      <a:schemeClr val="bg2">
                        <a:lumMod val="50000"/>
                      </a:schemeClr>
                    </a:solidFill>
                    <a:latin typeface="Arial" panose="020B0604020202020204" pitchFamily="34" charset="0"/>
                    <a:ea typeface="Calibri"/>
                    <a:cs typeface="Arial" panose="020B0604020202020204" pitchFamily="34" charset="0"/>
                  </a:rPr>
                  <a:t> of </a:t>
                </a:r>
                <a:r>
                  <a:rPr lang="en-GB" sz="1400" dirty="0">
                    <a:solidFill>
                      <a:schemeClr val="accent2"/>
                    </a:solidFill>
                    <a:latin typeface="Arial" panose="020B0604020202020204" pitchFamily="34" charset="0"/>
                    <a:ea typeface="Calibri"/>
                    <a:cs typeface="Arial" panose="020B0604020202020204" pitchFamily="34" charset="0"/>
                  </a:rPr>
                  <a:t>mesh</a:t>
                </a:r>
                <a:r>
                  <a:rPr lang="en-GB" sz="1400" b="0" dirty="0">
                    <a:solidFill>
                      <a:schemeClr val="bg2">
                        <a:lumMod val="50000"/>
                      </a:schemeClr>
                    </a:solidFill>
                    <a:latin typeface="Arial" panose="020B0604020202020204" pitchFamily="34" charset="0"/>
                    <a:ea typeface="Calibri"/>
                    <a:cs typeface="Arial" panose="020B0604020202020204" pitchFamily="34" charset="0"/>
                  </a:rPr>
                  <a:t> </a:t>
                </a:r>
                <a:r>
                  <a:rPr lang="en-GB" sz="1400" dirty="0">
                    <a:solidFill>
                      <a:schemeClr val="accent2"/>
                    </a:solidFill>
                    <a:latin typeface="Arial" panose="020B0604020202020204" pitchFamily="34" charset="0"/>
                    <a:ea typeface="Calibri"/>
                    <a:cs typeface="Arial" panose="020B0604020202020204" pitchFamily="34" charset="0"/>
                  </a:rPr>
                  <a:t>domains</a:t>
                </a:r>
                <a:r>
                  <a:rPr lang="en-GB" sz="1400" b="0" dirty="0">
                    <a:solidFill>
                      <a:schemeClr val="bg2">
                        <a:lumMod val="50000"/>
                      </a:schemeClr>
                    </a:solidFill>
                    <a:latin typeface="Arial" panose="020B0604020202020204" pitchFamily="34" charset="0"/>
                    <a:ea typeface="Calibri"/>
                    <a:cs typeface="Arial" panose="020B0604020202020204" pitchFamily="34" charset="0"/>
                  </a:rPr>
                  <a:t> within the model volume </a:t>
                </a:r>
                <a:r>
                  <a:rPr lang="en-GB" sz="1400" b="0" dirty="0">
                    <a:solidFill>
                      <a:schemeClr val="bg2">
                        <a:lumMod val="50000"/>
                      </a:schemeClr>
                    </a:solidFill>
                    <a:latin typeface="Arial" panose="020B0604020202020204" pitchFamily="34" charset="0"/>
                    <a:ea typeface="Calibri"/>
                    <a:cs typeface="Arial" panose="020B0604020202020204" pitchFamily="34" charset="0"/>
                    <a:sym typeface="Wingdings" panose="05000000000000000000" pitchFamily="2" charset="2"/>
                  </a:rPr>
                  <a:t> </a:t>
                </a:r>
                <a:r>
                  <a:rPr lang="en-GB" sz="1400" dirty="0">
                    <a:solidFill>
                      <a:schemeClr val="accent2"/>
                    </a:solidFill>
                    <a:latin typeface="Arial" panose="020B0604020202020204" pitchFamily="34" charset="0"/>
                    <a:ea typeface="Calibri"/>
                    <a:cs typeface="Arial" panose="020B0604020202020204" pitchFamily="34" charset="0"/>
                  </a:rPr>
                  <a:t>reducing computational load</a:t>
                </a:r>
                <a:endParaRPr lang="en-GB" sz="1200" dirty="0">
                  <a:solidFill>
                    <a:schemeClr val="accent2"/>
                  </a:solidFill>
                  <a:latin typeface="Arial" panose="020B0604020202020204" pitchFamily="34" charset="0"/>
                  <a:ea typeface="Calibri"/>
                  <a:cs typeface="Arial" panose="020B0604020202020204" pitchFamily="34" charset="0"/>
                </a:endParaRPr>
              </a:p>
            </p:txBody>
          </p:sp>
        </mc:Choice>
        <mc:Fallback xmlns="">
          <p:sp>
            <p:nvSpPr>
              <p:cNvPr id="6" name="Content Placeholder 1">
                <a:extLst>
                  <a:ext uri="{FF2B5EF4-FFF2-40B4-BE49-F238E27FC236}">
                    <a16:creationId xmlns:a16="http://schemas.microsoft.com/office/drawing/2014/main" id="{5557EC4C-54AE-CC75-D993-C35E7C339B0F}"/>
                  </a:ext>
                </a:extLst>
              </p:cNvPr>
              <p:cNvSpPr>
                <a:spLocks noGrp="1" noRot="1" noChangeAspect="1" noMove="1" noResize="1" noEditPoints="1" noAdjustHandles="1" noChangeArrowheads="1" noChangeShapeType="1" noTextEdit="1"/>
              </p:cNvSpPr>
              <p:nvPr>
                <p:ph idx="1"/>
              </p:nvPr>
            </p:nvSpPr>
            <p:spPr>
              <a:xfrm>
                <a:off x="387349" y="1064882"/>
                <a:ext cx="5822677" cy="3020316"/>
              </a:xfrm>
              <a:blipFill>
                <a:blip r:embed="rId2"/>
                <a:stretch>
                  <a:fillRect l="-2199" t="-3030" r="-1885" b="-5859"/>
                </a:stretch>
              </a:blipFill>
            </p:spPr>
            <p:txBody>
              <a:bodyPr/>
              <a:lstStyle/>
              <a:p>
                <a:r>
                  <a:rPr lang="en-GB">
                    <a:noFill/>
                  </a:rPr>
                  <a:t> </a:t>
                </a:r>
              </a:p>
            </p:txBody>
          </p:sp>
        </mc:Fallback>
      </mc:AlternateContent>
      <p:sp>
        <p:nvSpPr>
          <p:cNvPr id="15" name="Slide Number Placeholder 8">
            <a:extLst>
              <a:ext uri="{FF2B5EF4-FFF2-40B4-BE49-F238E27FC236}">
                <a16:creationId xmlns:a16="http://schemas.microsoft.com/office/drawing/2014/main" id="{45FD15A6-5CA4-2A43-9E27-4E6424C228E8}"/>
              </a:ext>
            </a:extLst>
          </p:cNvPr>
          <p:cNvSpPr>
            <a:spLocks noGrp="1"/>
          </p:cNvSpPr>
          <p:nvPr>
            <p:ph type="sldNum" sz="quarter" idx="12"/>
          </p:nvPr>
        </p:nvSpPr>
        <p:spPr>
          <a:xfrm>
            <a:off x="11107546" y="6389802"/>
            <a:ext cx="681254" cy="365125"/>
          </a:xfrm>
        </p:spPr>
        <p:txBody>
          <a:bodyPr/>
          <a:lstStyle/>
          <a:p>
            <a:fld id="{36B5EA5A-BC32-A742-B11B-8E7414D5B535}" type="slidenum">
              <a:rPr lang="en-US" sz="1400" smtClean="0"/>
              <a:pPr/>
              <a:t>12</a:t>
            </a:fld>
            <a:endParaRPr lang="en-US" sz="1400" dirty="0"/>
          </a:p>
        </p:txBody>
      </p:sp>
      <p:sp>
        <p:nvSpPr>
          <p:cNvPr id="16" name="Footer Placeholder 4">
            <a:extLst>
              <a:ext uri="{FF2B5EF4-FFF2-40B4-BE49-F238E27FC236}">
                <a16:creationId xmlns:a16="http://schemas.microsoft.com/office/drawing/2014/main" id="{CE94D16B-BD6B-89AA-5115-CD3C2FB3A3A6}"/>
              </a:ext>
            </a:extLst>
          </p:cNvPr>
          <p:cNvSpPr>
            <a:spLocks noGrp="1"/>
          </p:cNvSpPr>
          <p:nvPr>
            <p:ph type="ftr" sz="quarter" idx="11"/>
          </p:nvPr>
        </p:nvSpPr>
        <p:spPr>
          <a:xfrm>
            <a:off x="3539188" y="6389802"/>
            <a:ext cx="7292296" cy="365125"/>
          </a:xfrm>
        </p:spPr>
        <p:txBody>
          <a:bodyPr/>
          <a:lstStyle/>
          <a:p>
            <a:r>
              <a:rPr lang="en-US" sz="1400" dirty="0"/>
              <a:t>Vittorio Ferrentino – IPP Meeting              vittorio.ferrentino@cern.ch</a:t>
            </a:r>
          </a:p>
        </p:txBody>
      </p:sp>
      <p:sp>
        <p:nvSpPr>
          <p:cNvPr id="17" name="Date Placeholder 3">
            <a:extLst>
              <a:ext uri="{FF2B5EF4-FFF2-40B4-BE49-F238E27FC236}">
                <a16:creationId xmlns:a16="http://schemas.microsoft.com/office/drawing/2014/main" id="{C5C8EC73-7861-6D01-2019-CD1AA1685004}"/>
              </a:ext>
            </a:extLst>
          </p:cNvPr>
          <p:cNvSpPr txBox="1">
            <a:spLocks/>
          </p:cNvSpPr>
          <p:nvPr/>
        </p:nvSpPr>
        <p:spPr>
          <a:xfrm>
            <a:off x="1753960" y="6417641"/>
            <a:ext cx="1542289"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AE7510E-7CE3-EF42-A7A2-0B9C737939B5}" type="datetime3">
              <a:rPr lang="en-US" sz="1400" smtClean="0">
                <a:solidFill>
                  <a:schemeClr val="bg1"/>
                </a:solidFill>
              </a:rPr>
              <a:pPr/>
              <a:t>26 March 2025</a:t>
            </a:fld>
            <a:endParaRPr lang="en-US" sz="1400" dirty="0">
              <a:solidFill>
                <a:schemeClr val="bg1"/>
              </a:solidFill>
            </a:endParaRPr>
          </a:p>
        </p:txBody>
      </p:sp>
      <p:grpSp>
        <p:nvGrpSpPr>
          <p:cNvPr id="38" name="Group 37">
            <a:extLst>
              <a:ext uri="{FF2B5EF4-FFF2-40B4-BE49-F238E27FC236}">
                <a16:creationId xmlns:a16="http://schemas.microsoft.com/office/drawing/2014/main" id="{574D4328-0817-0FA8-207C-2A16C03E9EFC}"/>
              </a:ext>
            </a:extLst>
          </p:cNvPr>
          <p:cNvGrpSpPr/>
          <p:nvPr/>
        </p:nvGrpSpPr>
        <p:grpSpPr>
          <a:xfrm>
            <a:off x="4140980" y="4461944"/>
            <a:ext cx="2069046" cy="1258491"/>
            <a:chOff x="7996288" y="4519745"/>
            <a:chExt cx="3268638" cy="1698397"/>
          </a:xfrm>
        </p:grpSpPr>
        <p:pic>
          <p:nvPicPr>
            <p:cNvPr id="30" name="Picture 29">
              <a:extLst>
                <a:ext uri="{FF2B5EF4-FFF2-40B4-BE49-F238E27FC236}">
                  <a16:creationId xmlns:a16="http://schemas.microsoft.com/office/drawing/2014/main" id="{50A88D94-AB2C-1971-A753-F81490CDD4FF}"/>
                </a:ext>
              </a:extLst>
            </p:cNvPr>
            <p:cNvPicPr>
              <a:picLocks noChangeAspect="1"/>
            </p:cNvPicPr>
            <p:nvPr/>
          </p:nvPicPr>
          <p:blipFill>
            <a:blip r:embed="rId3"/>
            <a:srcRect b="5625"/>
            <a:stretch/>
          </p:blipFill>
          <p:spPr>
            <a:xfrm>
              <a:off x="7996288" y="4519745"/>
              <a:ext cx="3268638" cy="1698397"/>
            </a:xfrm>
            <a:prstGeom prst="rect">
              <a:avLst/>
            </a:prstGeom>
          </p:spPr>
        </p:pic>
        <p:sp>
          <p:nvSpPr>
            <p:cNvPr id="31" name="Rectangle: Rounded Corners 30">
              <a:extLst>
                <a:ext uri="{FF2B5EF4-FFF2-40B4-BE49-F238E27FC236}">
                  <a16:creationId xmlns:a16="http://schemas.microsoft.com/office/drawing/2014/main" id="{0DB9912F-6A51-9E2F-9A01-1B512D9AA642}"/>
                </a:ext>
              </a:extLst>
            </p:cNvPr>
            <p:cNvSpPr/>
            <p:nvPr/>
          </p:nvSpPr>
          <p:spPr>
            <a:xfrm>
              <a:off x="8425204" y="5797190"/>
              <a:ext cx="1205403" cy="279928"/>
            </a:xfrm>
            <a:prstGeom prst="roundRect">
              <a:avLst/>
            </a:prstGeom>
            <a:noFill/>
            <a:ln w="28575">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Rectangle: Rounded Corners 31">
              <a:extLst>
                <a:ext uri="{FF2B5EF4-FFF2-40B4-BE49-F238E27FC236}">
                  <a16:creationId xmlns:a16="http://schemas.microsoft.com/office/drawing/2014/main" id="{42E7B47E-41F9-091A-C876-F27148A50F71}"/>
                </a:ext>
              </a:extLst>
            </p:cNvPr>
            <p:cNvSpPr/>
            <p:nvPr/>
          </p:nvSpPr>
          <p:spPr>
            <a:xfrm>
              <a:off x="9650833" y="5797190"/>
              <a:ext cx="1205403" cy="279928"/>
            </a:xfrm>
            <a:prstGeom prst="round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47" name="Picture 46" descr="A screenshot of a computer game&#10;&#10;AI-generated content may be incorrect.">
            <a:extLst>
              <a:ext uri="{FF2B5EF4-FFF2-40B4-BE49-F238E27FC236}">
                <a16:creationId xmlns:a16="http://schemas.microsoft.com/office/drawing/2014/main" id="{F24489A3-8A35-3CF5-DB49-9CC9D39D1E78}"/>
              </a:ext>
            </a:extLst>
          </p:cNvPr>
          <p:cNvPicPr>
            <a:picLocks noChangeAspect="1"/>
          </p:cNvPicPr>
          <p:nvPr/>
        </p:nvPicPr>
        <p:blipFill>
          <a:blip r:embed="rId4"/>
          <a:stretch>
            <a:fillRect/>
          </a:stretch>
        </p:blipFill>
        <p:spPr>
          <a:xfrm>
            <a:off x="316751" y="4197948"/>
            <a:ext cx="3415796" cy="2051266"/>
          </a:xfrm>
          <a:prstGeom prst="rect">
            <a:avLst/>
          </a:prstGeom>
        </p:spPr>
      </p:pic>
      <mc:AlternateContent xmlns:mc="http://schemas.openxmlformats.org/markup-compatibility/2006" xmlns:a14="http://schemas.microsoft.com/office/drawing/2010/main">
        <mc:Choice Requires="a14">
          <p:sp>
            <p:nvSpPr>
              <p:cNvPr id="49" name="TextBox 48">
                <a:extLst>
                  <a:ext uri="{FF2B5EF4-FFF2-40B4-BE49-F238E27FC236}">
                    <a16:creationId xmlns:a16="http://schemas.microsoft.com/office/drawing/2014/main" id="{99D0AE8F-A724-7944-AC99-ECC989435280}"/>
                  </a:ext>
                </a:extLst>
              </p:cNvPr>
              <p:cNvSpPr txBox="1"/>
              <p:nvPr/>
            </p:nvSpPr>
            <p:spPr>
              <a:xfrm>
                <a:off x="6215778" y="1005551"/>
                <a:ext cx="5822677" cy="4421723"/>
              </a:xfrm>
              <a:prstGeom prst="rect">
                <a:avLst/>
              </a:prstGeom>
              <a:noFill/>
            </p:spPr>
            <p:txBody>
              <a:bodyPr wrap="square">
                <a:spAutoFit/>
              </a:bodyPr>
              <a:lstStyle/>
              <a:p>
                <a:pPr marL="285750" indent="-285750">
                  <a:spcBef>
                    <a:spcPts val="400"/>
                  </a:spcBef>
                  <a:spcAft>
                    <a:spcPts val="400"/>
                  </a:spcAft>
                  <a:buFont typeface="Arial" panose="020B0604020202020204" pitchFamily="34" charset="0"/>
                  <a:buChar char="•"/>
                </a:pPr>
                <a:r>
                  <a:rPr lang="en-GB" sz="1600" dirty="0">
                    <a:solidFill>
                      <a:schemeClr val="bg2">
                        <a:lumMod val="50000"/>
                      </a:schemeClr>
                    </a:solidFill>
                  </a:rPr>
                  <a:t>New meshing structure specifically </a:t>
                </a:r>
                <a:r>
                  <a:rPr lang="en-GB" sz="1600" b="1" dirty="0">
                    <a:solidFill>
                      <a:schemeClr val="accent2"/>
                    </a:solidFill>
                  </a:rPr>
                  <a:t>optimized</a:t>
                </a:r>
                <a:r>
                  <a:rPr lang="en-GB" sz="1600" dirty="0">
                    <a:solidFill>
                      <a:schemeClr val="bg2">
                        <a:lumMod val="50000"/>
                      </a:schemeClr>
                    </a:solidFill>
                  </a:rPr>
                  <a:t> for </a:t>
                </a:r>
                <a:r>
                  <a:rPr lang="en-GB" sz="1600" b="1" dirty="0">
                    <a:solidFill>
                      <a:schemeClr val="accent2"/>
                    </a:solidFill>
                  </a:rPr>
                  <a:t>harmonics</a:t>
                </a:r>
                <a:r>
                  <a:rPr lang="en-GB" sz="1600" dirty="0">
                    <a:solidFill>
                      <a:schemeClr val="bg2">
                        <a:lumMod val="50000"/>
                      </a:schemeClr>
                    </a:solidFill>
                  </a:rPr>
                  <a:t> computation within a </a:t>
                </a:r>
                <a:r>
                  <a:rPr lang="en-GB" sz="1600" b="1" dirty="0">
                    <a:solidFill>
                      <a:schemeClr val="accent2"/>
                    </a:solidFill>
                  </a:rPr>
                  <a:t>reference radius </a:t>
                </a:r>
                <a:r>
                  <a:rPr lang="en-GB" sz="1600" dirty="0">
                    <a:solidFill>
                      <a:schemeClr val="bg2">
                        <a:lumMod val="50000"/>
                      </a:schemeClr>
                    </a:solidFill>
                  </a:rPr>
                  <a:t>of </a:t>
                </a:r>
                <a:r>
                  <a:rPr lang="en-GB" sz="1600" b="1" dirty="0">
                    <a:solidFill>
                      <a:schemeClr val="accent2"/>
                    </a:solidFill>
                  </a:rPr>
                  <a:t>35 mm</a:t>
                </a:r>
                <a:r>
                  <a:rPr lang="en-GB" sz="1600" b="1" dirty="0">
                    <a:solidFill>
                      <a:schemeClr val="bg2">
                        <a:lumMod val="50000"/>
                      </a:schemeClr>
                    </a:solidFill>
                  </a:rPr>
                  <a:t>:</a:t>
                </a:r>
                <a:endParaRPr lang="en-GB" sz="1600" dirty="0">
                  <a:solidFill>
                    <a:schemeClr val="bg2">
                      <a:lumMod val="50000"/>
                    </a:schemeClr>
                  </a:solidFill>
                </a:endParaRPr>
              </a:p>
              <a:p>
                <a:pPr marL="742950" lvl="1" indent="-285750">
                  <a:spcBef>
                    <a:spcPts val="400"/>
                  </a:spcBef>
                  <a:spcAft>
                    <a:spcPts val="400"/>
                  </a:spcAft>
                  <a:buFont typeface="Arial" panose="020B0604020202020204" pitchFamily="34" charset="0"/>
                  <a:buChar char="•"/>
                </a:pPr>
                <a:r>
                  <a:rPr lang="en-GB" sz="1400" b="1" dirty="0">
                    <a:solidFill>
                      <a:schemeClr val="accent2"/>
                    </a:solidFill>
                  </a:rPr>
                  <a:t>highest mesh</a:t>
                </a:r>
                <a:r>
                  <a:rPr lang="en-GB" sz="1400" dirty="0">
                    <a:solidFill>
                      <a:schemeClr val="bg2">
                        <a:lumMod val="50000"/>
                      </a:schemeClr>
                    </a:solidFill>
                  </a:rPr>
                  <a:t> element </a:t>
                </a:r>
                <a:r>
                  <a:rPr lang="en-GB" sz="1400" b="1" dirty="0">
                    <a:solidFill>
                      <a:schemeClr val="accent2"/>
                    </a:solidFill>
                  </a:rPr>
                  <a:t>density</a:t>
                </a:r>
                <a:r>
                  <a:rPr lang="en-GB" sz="1400" dirty="0">
                    <a:solidFill>
                      <a:schemeClr val="bg2">
                        <a:lumMod val="50000"/>
                      </a:schemeClr>
                    </a:solidFill>
                  </a:rPr>
                  <a:t> is concentrated in the magnet </a:t>
                </a:r>
                <a:r>
                  <a:rPr lang="en-GB" sz="1400" b="1" dirty="0" err="1">
                    <a:solidFill>
                      <a:schemeClr val="accent2"/>
                    </a:solidFill>
                  </a:rPr>
                  <a:t>center</a:t>
                </a:r>
                <a:r>
                  <a:rPr lang="en-GB" sz="1400" dirty="0">
                    <a:solidFill>
                      <a:schemeClr val="bg2">
                        <a:lumMod val="50000"/>
                      </a:schemeClr>
                    </a:solidFill>
                  </a:rPr>
                  <a:t> (highlighted in light blue);</a:t>
                </a:r>
              </a:p>
              <a:p>
                <a:pPr marL="1200150" lvl="2" indent="-285750">
                  <a:spcBef>
                    <a:spcPts val="400"/>
                  </a:spcBef>
                  <a:spcAft>
                    <a:spcPts val="400"/>
                  </a:spcAft>
                  <a:buFont typeface="Arial" panose="020B0604020202020204" pitchFamily="34" charset="0"/>
                  <a:buChar char="•"/>
                </a:pPr>
                <a:r>
                  <a:rPr lang="en-GB" sz="1200" dirty="0">
                    <a:solidFill>
                      <a:schemeClr val="bg2">
                        <a:lumMod val="50000"/>
                      </a:schemeClr>
                    </a:solidFill>
                  </a:rPr>
                  <a:t>This ensures precise harmonic calculations in the </a:t>
                </a:r>
                <a:r>
                  <a:rPr lang="en-GB" sz="1200" b="1" dirty="0">
                    <a:solidFill>
                      <a:schemeClr val="accent2"/>
                    </a:solidFill>
                  </a:rPr>
                  <a:t>region traversed</a:t>
                </a:r>
                <a:r>
                  <a:rPr lang="en-GB" sz="1200" dirty="0">
                    <a:solidFill>
                      <a:schemeClr val="bg2">
                        <a:lumMod val="50000"/>
                      </a:schemeClr>
                    </a:solidFill>
                  </a:rPr>
                  <a:t> by the </a:t>
                </a:r>
                <a:r>
                  <a:rPr lang="en-GB" sz="1200" b="1" dirty="0">
                    <a:solidFill>
                      <a:schemeClr val="accent2"/>
                    </a:solidFill>
                  </a:rPr>
                  <a:t>beam</a:t>
                </a:r>
                <a:r>
                  <a:rPr lang="en-GB" sz="1200" dirty="0">
                    <a:solidFill>
                      <a:schemeClr val="bg2">
                        <a:lumMod val="50000"/>
                      </a:schemeClr>
                    </a:solidFill>
                  </a:rPr>
                  <a:t>;</a:t>
                </a:r>
              </a:p>
              <a:p>
                <a:pPr marL="285750" indent="-285750">
                  <a:spcBef>
                    <a:spcPts val="400"/>
                  </a:spcBef>
                  <a:spcAft>
                    <a:spcPts val="400"/>
                  </a:spcAft>
                  <a:buFont typeface="Arial" panose="020B0604020202020204" pitchFamily="34" charset="0"/>
                  <a:buChar char="•"/>
                </a:pPr>
                <a:r>
                  <a:rPr lang="en-GB" sz="1600" dirty="0">
                    <a:solidFill>
                      <a:schemeClr val="bg2">
                        <a:lumMod val="50000"/>
                      </a:schemeClr>
                    </a:solidFill>
                  </a:rPr>
                  <a:t>interest in the optics model in the distribution of the </a:t>
                </a:r>
                <a:r>
                  <a:rPr lang="en-GB" sz="1600" b="1" dirty="0">
                    <a:solidFill>
                      <a:schemeClr val="accent2"/>
                    </a:solidFill>
                  </a:rPr>
                  <a:t>harmonics</a:t>
                </a:r>
                <a:r>
                  <a:rPr lang="en-GB" sz="1600" dirty="0">
                    <a:solidFill>
                      <a:schemeClr val="bg2">
                        <a:lumMod val="50000"/>
                      </a:schemeClr>
                    </a:solidFill>
                  </a:rPr>
                  <a:t> at the </a:t>
                </a:r>
                <a:r>
                  <a:rPr lang="en-GB" sz="1600" b="1" dirty="0">
                    <a:solidFill>
                      <a:schemeClr val="accent2"/>
                    </a:solidFill>
                  </a:rPr>
                  <a:t>fringe fields </a:t>
                </a:r>
                <a:r>
                  <a:rPr lang="en-GB" sz="1600" dirty="0">
                    <a:solidFill>
                      <a:schemeClr val="bg2">
                        <a:lumMod val="50000"/>
                      </a:schemeClr>
                    </a:solidFill>
                    <a:sym typeface="Wingdings" panose="05000000000000000000" pitchFamily="2" charset="2"/>
                  </a:rPr>
                  <a:t> </a:t>
                </a:r>
                <a:r>
                  <a:rPr lang="en-GB" sz="1600" dirty="0">
                    <a:solidFill>
                      <a:schemeClr val="bg2">
                        <a:lumMod val="50000"/>
                      </a:schemeClr>
                    </a:solidFill>
                  </a:rPr>
                  <a:t>demand for sufficiently </a:t>
                </a:r>
                <a:r>
                  <a:rPr lang="en-GB" sz="1600" b="1" dirty="0">
                    <a:solidFill>
                      <a:schemeClr val="accent2"/>
                    </a:solidFill>
                  </a:rPr>
                  <a:t>dense mesh</a:t>
                </a:r>
                <a:r>
                  <a:rPr lang="en-GB" sz="1600" dirty="0">
                    <a:solidFill>
                      <a:schemeClr val="bg2">
                        <a:lumMod val="50000"/>
                      </a:schemeClr>
                    </a:solidFill>
                  </a:rPr>
                  <a:t> at the </a:t>
                </a:r>
                <a:r>
                  <a:rPr lang="en-GB" sz="1600" b="1" dirty="0">
                    <a:solidFill>
                      <a:schemeClr val="accent2"/>
                    </a:solidFill>
                  </a:rPr>
                  <a:t>magnet extremities</a:t>
                </a:r>
                <a:r>
                  <a:rPr lang="en-GB" sz="1600" dirty="0">
                    <a:solidFill>
                      <a:schemeClr val="bg2">
                        <a:lumMod val="50000"/>
                      </a:schemeClr>
                    </a:solidFill>
                  </a:rPr>
                  <a:t>;</a:t>
                </a:r>
              </a:p>
              <a:p>
                <a:pPr marL="742950" lvl="1" indent="-285750">
                  <a:spcBef>
                    <a:spcPts val="400"/>
                  </a:spcBef>
                  <a:spcAft>
                    <a:spcPts val="400"/>
                  </a:spcAft>
                  <a:buFont typeface="Arial" panose="020B0604020202020204" pitchFamily="34" charset="0"/>
                  <a:buChar char="•"/>
                </a:pPr>
                <a:r>
                  <a:rPr lang="en-GB" sz="1400" dirty="0">
                    <a:solidFill>
                      <a:schemeClr val="bg2">
                        <a:lumMod val="50000"/>
                      </a:schemeClr>
                    </a:solidFill>
                  </a:rPr>
                  <a:t>fine mesh generated outside the MU iron (highlighted in white) to ensure accurate computation of higher-order harmonics. </a:t>
                </a:r>
              </a:p>
              <a:p>
                <a:pPr marL="1200150" lvl="2" indent="-285750">
                  <a:spcBef>
                    <a:spcPts val="400"/>
                  </a:spcBef>
                  <a:spcAft>
                    <a:spcPts val="400"/>
                  </a:spcAft>
                  <a:buFont typeface="Arial" panose="020B0604020202020204" pitchFamily="34" charset="0"/>
                  <a:buChar char="•"/>
                </a:pPr>
                <a:r>
                  <a:rPr lang="en-GB" sz="1200" dirty="0">
                    <a:solidFill>
                      <a:schemeClr val="bg2">
                        <a:lumMod val="50000"/>
                      </a:schemeClr>
                    </a:solidFill>
                  </a:rPr>
                  <a:t>longitudinal extremities of the regions used for fringe field computation determined based on the requirement to capture fields down to the one per mill level </a:t>
                </a:r>
                <a:r>
                  <a:rPr lang="en-GB" sz="1200" dirty="0">
                    <a:solidFill>
                      <a:schemeClr val="bg2">
                        <a:lumMod val="50000"/>
                      </a:schemeClr>
                    </a:solidFill>
                    <a:sym typeface="Wingdings" panose="05000000000000000000" pitchFamily="2" charset="2"/>
                  </a:rPr>
                  <a:t> </a:t>
                </a:r>
                <a:r>
                  <a:rPr lang="en-GB" sz="1200" dirty="0">
                    <a:solidFill>
                      <a:schemeClr val="bg2">
                        <a:lumMod val="50000"/>
                      </a:schemeClr>
                    </a:solidFill>
                  </a:rPr>
                  <a:t>Examination of the longitudinal evolution of the fringe fields </a:t>
                </a:r>
                <a:r>
                  <a:rPr lang="en-GB" sz="1200" dirty="0">
                    <a:solidFill>
                      <a:schemeClr val="bg2">
                        <a:lumMod val="50000"/>
                      </a:schemeClr>
                    </a:solidFill>
                    <a:sym typeface="Wingdings" panose="05000000000000000000" pitchFamily="2" charset="2"/>
                  </a:rPr>
                  <a:t></a:t>
                </a:r>
                <a:r>
                  <a:rPr lang="en-GB" sz="1200" dirty="0">
                    <a:solidFill>
                      <a:schemeClr val="bg2">
                        <a:lumMod val="50000"/>
                      </a:schemeClr>
                    </a:solidFill>
                  </a:rPr>
                  <a:t> fringe fields drop below the one per mill threshold beyond </a:t>
                </a:r>
                <a14:m>
                  <m:oMath xmlns:m="http://schemas.openxmlformats.org/officeDocument/2006/math">
                    <m:r>
                      <a:rPr lang="en-US" sz="1200" b="0" i="1" smtClean="0">
                        <a:solidFill>
                          <a:schemeClr val="bg2">
                            <a:lumMod val="50000"/>
                          </a:schemeClr>
                        </a:solidFill>
                        <a:latin typeface="Cambria Math" panose="02040503050406030204" pitchFamily="18" charset="0"/>
                      </a:rPr>
                      <m:t>𝑧</m:t>
                    </m:r>
                    <m:r>
                      <a:rPr lang="en-US" sz="1200" b="0" i="1" smtClean="0">
                        <a:solidFill>
                          <a:schemeClr val="bg2">
                            <a:lumMod val="50000"/>
                          </a:schemeClr>
                        </a:solidFill>
                        <a:latin typeface="Cambria Math" panose="02040503050406030204" pitchFamily="18" charset="0"/>
                      </a:rPr>
                      <m:t>=±2.8</m:t>
                    </m:r>
                  </m:oMath>
                </a14:m>
                <a:r>
                  <a:rPr lang="en-GB" sz="1200" dirty="0">
                    <a:solidFill>
                      <a:schemeClr val="bg2">
                        <a:lumMod val="50000"/>
                      </a:schemeClr>
                    </a:solidFill>
                  </a:rPr>
                  <a:t> m in the two half-units.</a:t>
                </a:r>
              </a:p>
            </p:txBody>
          </p:sp>
        </mc:Choice>
        <mc:Fallback xmlns="">
          <p:sp>
            <p:nvSpPr>
              <p:cNvPr id="49" name="TextBox 48">
                <a:extLst>
                  <a:ext uri="{FF2B5EF4-FFF2-40B4-BE49-F238E27FC236}">
                    <a16:creationId xmlns:a16="http://schemas.microsoft.com/office/drawing/2014/main" id="{99D0AE8F-A724-7944-AC99-ECC989435280}"/>
                  </a:ext>
                </a:extLst>
              </p:cNvPr>
              <p:cNvSpPr txBox="1">
                <a:spLocks noRot="1" noChangeAspect="1" noMove="1" noResize="1" noEditPoints="1" noAdjustHandles="1" noChangeArrowheads="1" noChangeShapeType="1" noTextEdit="1"/>
              </p:cNvSpPr>
              <p:nvPr/>
            </p:nvSpPr>
            <p:spPr>
              <a:xfrm>
                <a:off x="6215778" y="1005551"/>
                <a:ext cx="5822677" cy="4421723"/>
              </a:xfrm>
              <a:prstGeom prst="rect">
                <a:avLst/>
              </a:prstGeom>
              <a:blipFill>
                <a:blip r:embed="rId5"/>
                <a:stretch>
                  <a:fillRect l="-419" t="-414" r="-838" b="-138"/>
                </a:stretch>
              </a:blipFill>
            </p:spPr>
            <p:txBody>
              <a:bodyPr/>
              <a:lstStyle/>
              <a:p>
                <a:r>
                  <a:rPr lang="en-GB">
                    <a:noFill/>
                  </a:rPr>
                  <a:t> </a:t>
                </a:r>
              </a:p>
            </p:txBody>
          </p:sp>
        </mc:Fallback>
      </mc:AlternateContent>
      <p:pic>
        <p:nvPicPr>
          <p:cNvPr id="51" name="Picture 50" descr="A close-up of a screen&#10;&#10;AI-generated content may be incorrect.">
            <a:extLst>
              <a:ext uri="{FF2B5EF4-FFF2-40B4-BE49-F238E27FC236}">
                <a16:creationId xmlns:a16="http://schemas.microsoft.com/office/drawing/2014/main" id="{7E0A342E-23A6-BFAA-54CA-4A04B7D556AB}"/>
              </a:ext>
            </a:extLst>
          </p:cNvPr>
          <p:cNvPicPr>
            <a:picLocks noChangeAspect="1"/>
          </p:cNvPicPr>
          <p:nvPr/>
        </p:nvPicPr>
        <p:blipFill>
          <a:blip r:embed="rId6"/>
          <a:stretch>
            <a:fillRect/>
          </a:stretch>
        </p:blipFill>
        <p:spPr>
          <a:xfrm>
            <a:off x="7358007" y="5344419"/>
            <a:ext cx="4042661" cy="904795"/>
          </a:xfrm>
          <a:prstGeom prst="rect">
            <a:avLst/>
          </a:prstGeom>
        </p:spPr>
      </p:pic>
    </p:spTree>
    <p:extLst>
      <p:ext uri="{BB962C8B-B14F-4D97-AF65-F5344CB8AC3E}">
        <p14:creationId xmlns:p14="http://schemas.microsoft.com/office/powerpoint/2010/main" val="5788276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9">
                                            <p:txEl>
                                              <p:pRg st="0" end="0"/>
                                            </p:txEl>
                                          </p:spTgt>
                                        </p:tgtEl>
                                        <p:attrNameLst>
                                          <p:attrName>style.visibility</p:attrName>
                                        </p:attrNameLst>
                                      </p:cBhvr>
                                      <p:to>
                                        <p:strVal val="visible"/>
                                      </p:to>
                                    </p:set>
                                    <p:animEffect transition="in" filter="barn(inVertical)">
                                      <p:cBhvr>
                                        <p:cTn id="7" dur="500"/>
                                        <p:tgtEl>
                                          <p:spTgt spid="49">
                                            <p:txEl>
                                              <p:pRg st="0" end="0"/>
                                            </p:txEl>
                                          </p:spTgt>
                                        </p:tgtEl>
                                      </p:cBhvr>
                                    </p:animEffect>
                                  </p:childTnLst>
                                </p:cTn>
                              </p:par>
                              <p:par>
                                <p:cTn id="8" presetID="16" presetClass="entr" presetSubtype="21" fill="hold" nodeType="withEffect">
                                  <p:stCondLst>
                                    <p:cond delay="0"/>
                                  </p:stCondLst>
                                  <p:childTnLst>
                                    <p:set>
                                      <p:cBhvr>
                                        <p:cTn id="9" dur="1" fill="hold">
                                          <p:stCondLst>
                                            <p:cond delay="0"/>
                                          </p:stCondLst>
                                        </p:cTn>
                                        <p:tgtEl>
                                          <p:spTgt spid="49">
                                            <p:txEl>
                                              <p:pRg st="1" end="1"/>
                                            </p:txEl>
                                          </p:spTgt>
                                        </p:tgtEl>
                                        <p:attrNameLst>
                                          <p:attrName>style.visibility</p:attrName>
                                        </p:attrNameLst>
                                      </p:cBhvr>
                                      <p:to>
                                        <p:strVal val="visible"/>
                                      </p:to>
                                    </p:set>
                                    <p:animEffect transition="in" filter="barn(inVertical)">
                                      <p:cBhvr>
                                        <p:cTn id="10" dur="500"/>
                                        <p:tgtEl>
                                          <p:spTgt spid="49">
                                            <p:txEl>
                                              <p:pRg st="1" end="1"/>
                                            </p:txEl>
                                          </p:spTgt>
                                        </p:tgtEl>
                                      </p:cBhvr>
                                    </p:animEffect>
                                  </p:childTnLst>
                                </p:cTn>
                              </p:par>
                              <p:par>
                                <p:cTn id="11" presetID="16" presetClass="entr" presetSubtype="21" fill="hold" nodeType="withEffect">
                                  <p:stCondLst>
                                    <p:cond delay="0"/>
                                  </p:stCondLst>
                                  <p:childTnLst>
                                    <p:set>
                                      <p:cBhvr>
                                        <p:cTn id="12" dur="1" fill="hold">
                                          <p:stCondLst>
                                            <p:cond delay="0"/>
                                          </p:stCondLst>
                                        </p:cTn>
                                        <p:tgtEl>
                                          <p:spTgt spid="49">
                                            <p:txEl>
                                              <p:pRg st="2" end="2"/>
                                            </p:txEl>
                                          </p:spTgt>
                                        </p:tgtEl>
                                        <p:attrNameLst>
                                          <p:attrName>style.visibility</p:attrName>
                                        </p:attrNameLst>
                                      </p:cBhvr>
                                      <p:to>
                                        <p:strVal val="visible"/>
                                      </p:to>
                                    </p:set>
                                    <p:animEffect transition="in" filter="barn(inVertical)">
                                      <p:cBhvr>
                                        <p:cTn id="13" dur="500"/>
                                        <p:tgtEl>
                                          <p:spTgt spid="49">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6" presetClass="entr" presetSubtype="21" fill="hold" nodeType="clickEffect">
                                  <p:stCondLst>
                                    <p:cond delay="0"/>
                                  </p:stCondLst>
                                  <p:childTnLst>
                                    <p:set>
                                      <p:cBhvr>
                                        <p:cTn id="17" dur="1" fill="hold">
                                          <p:stCondLst>
                                            <p:cond delay="0"/>
                                          </p:stCondLst>
                                        </p:cTn>
                                        <p:tgtEl>
                                          <p:spTgt spid="49">
                                            <p:txEl>
                                              <p:pRg st="3" end="3"/>
                                            </p:txEl>
                                          </p:spTgt>
                                        </p:tgtEl>
                                        <p:attrNameLst>
                                          <p:attrName>style.visibility</p:attrName>
                                        </p:attrNameLst>
                                      </p:cBhvr>
                                      <p:to>
                                        <p:strVal val="visible"/>
                                      </p:to>
                                    </p:set>
                                    <p:animEffect transition="in" filter="barn(inVertical)">
                                      <p:cBhvr>
                                        <p:cTn id="18" dur="500"/>
                                        <p:tgtEl>
                                          <p:spTgt spid="49">
                                            <p:txEl>
                                              <p:pRg st="3" end="3"/>
                                            </p:txEl>
                                          </p:spTgt>
                                        </p:tgtEl>
                                      </p:cBhvr>
                                    </p:animEffect>
                                  </p:childTnLst>
                                </p:cTn>
                              </p:par>
                              <p:par>
                                <p:cTn id="19" presetID="16" presetClass="entr" presetSubtype="21" fill="hold" nodeType="withEffect">
                                  <p:stCondLst>
                                    <p:cond delay="0"/>
                                  </p:stCondLst>
                                  <p:childTnLst>
                                    <p:set>
                                      <p:cBhvr>
                                        <p:cTn id="20" dur="1" fill="hold">
                                          <p:stCondLst>
                                            <p:cond delay="0"/>
                                          </p:stCondLst>
                                        </p:cTn>
                                        <p:tgtEl>
                                          <p:spTgt spid="49">
                                            <p:txEl>
                                              <p:pRg st="4" end="4"/>
                                            </p:txEl>
                                          </p:spTgt>
                                        </p:tgtEl>
                                        <p:attrNameLst>
                                          <p:attrName>style.visibility</p:attrName>
                                        </p:attrNameLst>
                                      </p:cBhvr>
                                      <p:to>
                                        <p:strVal val="visible"/>
                                      </p:to>
                                    </p:set>
                                    <p:animEffect transition="in" filter="barn(inVertical)">
                                      <p:cBhvr>
                                        <p:cTn id="21" dur="500"/>
                                        <p:tgtEl>
                                          <p:spTgt spid="49">
                                            <p:txEl>
                                              <p:pRg st="4" end="4"/>
                                            </p:txEl>
                                          </p:spTgt>
                                        </p:tgtEl>
                                      </p:cBhvr>
                                    </p:animEffect>
                                  </p:childTnLst>
                                </p:cTn>
                              </p:par>
                              <p:par>
                                <p:cTn id="22" presetID="16" presetClass="entr" presetSubtype="21" fill="hold" nodeType="withEffect">
                                  <p:stCondLst>
                                    <p:cond delay="0"/>
                                  </p:stCondLst>
                                  <p:childTnLst>
                                    <p:set>
                                      <p:cBhvr>
                                        <p:cTn id="23" dur="1" fill="hold">
                                          <p:stCondLst>
                                            <p:cond delay="0"/>
                                          </p:stCondLst>
                                        </p:cTn>
                                        <p:tgtEl>
                                          <p:spTgt spid="49">
                                            <p:txEl>
                                              <p:pRg st="5" end="5"/>
                                            </p:txEl>
                                          </p:spTgt>
                                        </p:tgtEl>
                                        <p:attrNameLst>
                                          <p:attrName>style.visibility</p:attrName>
                                        </p:attrNameLst>
                                      </p:cBhvr>
                                      <p:to>
                                        <p:strVal val="visible"/>
                                      </p:to>
                                    </p:set>
                                    <p:animEffect transition="in" filter="barn(inVertical)">
                                      <p:cBhvr>
                                        <p:cTn id="24" dur="500"/>
                                        <p:tgtEl>
                                          <p:spTgt spid="49">
                                            <p:txEl>
                                              <p:pRg st="5" end="5"/>
                                            </p:txEl>
                                          </p:spTgt>
                                        </p:tgtEl>
                                      </p:cBhvr>
                                    </p:animEffect>
                                  </p:childTnLst>
                                </p:cTn>
                              </p:par>
                              <p:par>
                                <p:cTn id="25" presetID="16" presetClass="entr" presetSubtype="21" fill="hold" nodeType="withEffect">
                                  <p:stCondLst>
                                    <p:cond delay="0"/>
                                  </p:stCondLst>
                                  <p:childTnLst>
                                    <p:set>
                                      <p:cBhvr>
                                        <p:cTn id="26" dur="1" fill="hold">
                                          <p:stCondLst>
                                            <p:cond delay="0"/>
                                          </p:stCondLst>
                                        </p:cTn>
                                        <p:tgtEl>
                                          <p:spTgt spid="51"/>
                                        </p:tgtEl>
                                        <p:attrNameLst>
                                          <p:attrName>style.visibility</p:attrName>
                                        </p:attrNameLst>
                                      </p:cBhvr>
                                      <p:to>
                                        <p:strVal val="visible"/>
                                      </p:to>
                                    </p:set>
                                    <p:animEffect transition="in" filter="barn(inVertical)">
                                      <p:cBhvr>
                                        <p:cTn id="27"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B32118-52B9-843B-2159-EE18A8D14947}"/>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9C8D7A7C-F2CD-1247-5D25-D61B07CDDF16}"/>
              </a:ext>
            </a:extLst>
          </p:cNvPr>
          <p:cNvSpPr>
            <a:spLocks noGrp="1"/>
          </p:cNvSpPr>
          <p:nvPr>
            <p:ph type="title"/>
          </p:nvPr>
        </p:nvSpPr>
        <p:spPr>
          <a:xfrm>
            <a:off x="407988" y="328241"/>
            <a:ext cx="11604202" cy="567109"/>
          </a:xfrm>
        </p:spPr>
        <p:txBody>
          <a:bodyPr/>
          <a:lstStyle/>
          <a:p>
            <a:r>
              <a:rPr lang="en-US" sz="3600" b="1" dirty="0">
                <a:solidFill>
                  <a:srgbClr val="060A9C"/>
                </a:solidFill>
                <a:latin typeface="Arial" panose="020B0604020202020204" pitchFamily="34" charset="0"/>
                <a:cs typeface="Arial" panose="020B0604020202020204" pitchFamily="34" charset="0"/>
              </a:rPr>
              <a:t>Refined MU magnetic model: performance/validation</a:t>
            </a:r>
            <a:endParaRPr lang="en-US" dirty="0"/>
          </a:p>
        </p:txBody>
      </p:sp>
      <p:sp>
        <p:nvSpPr>
          <p:cNvPr id="6" name="Content Placeholder 1">
            <a:extLst>
              <a:ext uri="{FF2B5EF4-FFF2-40B4-BE49-F238E27FC236}">
                <a16:creationId xmlns:a16="http://schemas.microsoft.com/office/drawing/2014/main" id="{E99B7A7D-E1D9-0093-8160-F91BFF50BBD6}"/>
              </a:ext>
            </a:extLst>
          </p:cNvPr>
          <p:cNvSpPr>
            <a:spLocks noGrp="1"/>
          </p:cNvSpPr>
          <p:nvPr>
            <p:ph idx="1"/>
          </p:nvPr>
        </p:nvSpPr>
        <p:spPr>
          <a:xfrm>
            <a:off x="387349" y="1064882"/>
            <a:ext cx="11624841" cy="1092839"/>
          </a:xfrm>
        </p:spPr>
        <p:txBody>
          <a:bodyPr/>
          <a:lstStyle/>
          <a:p>
            <a:pPr>
              <a:spcBef>
                <a:spcPts val="400"/>
              </a:spcBef>
            </a:pPr>
            <a:r>
              <a:rPr lang="en-US" sz="1600" b="0" dirty="0">
                <a:solidFill>
                  <a:schemeClr val="bg2">
                    <a:lumMod val="50000"/>
                  </a:schemeClr>
                </a:solidFill>
                <a:latin typeface="Arial" panose="020B0604020202020204" pitchFamily="34" charset="0"/>
                <a:ea typeface="Calibri"/>
                <a:cs typeface="Arial" panose="020B0604020202020204" pitchFamily="34" charset="0"/>
              </a:rPr>
              <a:t>Refined MU magnetic model revealed to be much </a:t>
            </a:r>
            <a:r>
              <a:rPr lang="en-US" sz="1600" dirty="0">
                <a:solidFill>
                  <a:schemeClr val="accent2"/>
                </a:solidFill>
                <a:latin typeface="Arial" panose="020B0604020202020204" pitchFamily="34" charset="0"/>
                <a:ea typeface="Calibri"/>
                <a:cs typeface="Arial" panose="020B0604020202020204" pitchFamily="34" charset="0"/>
              </a:rPr>
              <a:t>lighter</a:t>
            </a:r>
            <a:r>
              <a:rPr lang="en-US" sz="1600" b="0" dirty="0">
                <a:solidFill>
                  <a:schemeClr val="bg2">
                    <a:lumMod val="50000"/>
                  </a:schemeClr>
                </a:solidFill>
                <a:latin typeface="Arial" panose="020B0604020202020204" pitchFamily="34" charset="0"/>
                <a:ea typeface="Calibri"/>
                <a:cs typeface="Arial" panose="020B0604020202020204" pitchFamily="34" charset="0"/>
              </a:rPr>
              <a:t>, </a:t>
            </a:r>
            <a:r>
              <a:rPr lang="en-US" sz="1600" dirty="0">
                <a:solidFill>
                  <a:schemeClr val="accent2"/>
                </a:solidFill>
                <a:latin typeface="Arial" panose="020B0604020202020204" pitchFamily="34" charset="0"/>
                <a:ea typeface="Calibri"/>
                <a:cs typeface="Arial" panose="020B0604020202020204" pitchFamily="34" charset="0"/>
              </a:rPr>
              <a:t>manageable</a:t>
            </a:r>
            <a:r>
              <a:rPr lang="en-US" sz="1600" b="0" dirty="0">
                <a:solidFill>
                  <a:schemeClr val="bg2">
                    <a:lumMod val="50000"/>
                  </a:schemeClr>
                </a:solidFill>
                <a:latin typeface="Arial" panose="020B0604020202020204" pitchFamily="34" charset="0"/>
                <a:ea typeface="Calibri"/>
                <a:cs typeface="Arial" panose="020B0604020202020204" pitchFamily="34" charset="0"/>
              </a:rPr>
              <a:t> and </a:t>
            </a:r>
            <a:r>
              <a:rPr lang="en-US" sz="1600" dirty="0">
                <a:solidFill>
                  <a:schemeClr val="accent2"/>
                </a:solidFill>
                <a:latin typeface="Arial" panose="020B0604020202020204" pitchFamily="34" charset="0"/>
                <a:ea typeface="Calibri"/>
                <a:cs typeface="Arial" panose="020B0604020202020204" pitchFamily="34" charset="0"/>
              </a:rPr>
              <a:t>resource-efficient</a:t>
            </a:r>
            <a:r>
              <a:rPr lang="en-US" sz="1600" b="0" dirty="0">
                <a:solidFill>
                  <a:schemeClr val="bg2">
                    <a:lumMod val="50000"/>
                  </a:schemeClr>
                </a:solidFill>
                <a:latin typeface="Arial" panose="020B0604020202020204" pitchFamily="34" charset="0"/>
                <a:ea typeface="Calibri"/>
                <a:cs typeface="Arial" panose="020B0604020202020204" pitchFamily="34" charset="0"/>
              </a:rPr>
              <a:t>;</a:t>
            </a:r>
          </a:p>
          <a:p>
            <a:pPr>
              <a:spcBef>
                <a:spcPts val="400"/>
              </a:spcBef>
            </a:pPr>
            <a:r>
              <a:rPr lang="en-US" sz="1600" dirty="0">
                <a:solidFill>
                  <a:schemeClr val="accent2"/>
                </a:solidFill>
                <a:latin typeface="Arial" panose="020B0604020202020204" pitchFamily="34" charset="0"/>
                <a:ea typeface="Calibri"/>
                <a:cs typeface="Arial" panose="020B0604020202020204" pitchFamily="34" charset="0"/>
              </a:rPr>
              <a:t>Computation times </a:t>
            </a:r>
            <a:r>
              <a:rPr lang="en-US" sz="1600" b="0" dirty="0">
                <a:solidFill>
                  <a:schemeClr val="bg2">
                    <a:lumMod val="50000"/>
                  </a:schemeClr>
                </a:solidFill>
                <a:latin typeface="Arial" panose="020B0604020202020204" pitchFamily="34" charset="0"/>
                <a:ea typeface="Calibri"/>
                <a:cs typeface="Arial" panose="020B0604020202020204" pitchFamily="34" charset="0"/>
              </a:rPr>
              <a:t>reduced to </a:t>
            </a:r>
            <a:r>
              <a:rPr lang="en-US" sz="1600" dirty="0">
                <a:solidFill>
                  <a:schemeClr val="accent2"/>
                </a:solidFill>
                <a:latin typeface="Arial" panose="020B0604020202020204" pitchFamily="34" charset="0"/>
                <a:ea typeface="Calibri"/>
                <a:cs typeface="Arial" panose="020B0604020202020204" pitchFamily="34" charset="0"/>
              </a:rPr>
              <a:t>6-8 hours </a:t>
            </a:r>
            <a:r>
              <a:rPr lang="en-US" sz="1600" b="0" dirty="0">
                <a:solidFill>
                  <a:schemeClr val="bg2">
                    <a:lumMod val="50000"/>
                  </a:schemeClr>
                </a:solidFill>
                <a:latin typeface="Arial" panose="020B0604020202020204" pitchFamily="34" charset="0"/>
                <a:ea typeface="Calibri"/>
                <a:cs typeface="Arial" panose="020B0604020202020204" pitchFamily="34" charset="0"/>
              </a:rPr>
              <a:t>in contrast to the ~50 needed by the previous model, depending on the current level (using same current level and machine for the simulation);</a:t>
            </a:r>
          </a:p>
        </p:txBody>
      </p:sp>
      <p:sp>
        <p:nvSpPr>
          <p:cNvPr id="15" name="Slide Number Placeholder 8">
            <a:extLst>
              <a:ext uri="{FF2B5EF4-FFF2-40B4-BE49-F238E27FC236}">
                <a16:creationId xmlns:a16="http://schemas.microsoft.com/office/drawing/2014/main" id="{432E2714-A3B7-84A8-7A8F-5B9412D8404E}"/>
              </a:ext>
            </a:extLst>
          </p:cNvPr>
          <p:cNvSpPr>
            <a:spLocks noGrp="1"/>
          </p:cNvSpPr>
          <p:nvPr>
            <p:ph type="sldNum" sz="quarter" idx="12"/>
          </p:nvPr>
        </p:nvSpPr>
        <p:spPr>
          <a:xfrm>
            <a:off x="11107546" y="6389802"/>
            <a:ext cx="681254" cy="365125"/>
          </a:xfrm>
        </p:spPr>
        <p:txBody>
          <a:bodyPr/>
          <a:lstStyle/>
          <a:p>
            <a:fld id="{36B5EA5A-BC32-A742-B11B-8E7414D5B535}" type="slidenum">
              <a:rPr lang="en-US" sz="1400" smtClean="0"/>
              <a:pPr/>
              <a:t>13</a:t>
            </a:fld>
            <a:endParaRPr lang="en-US" sz="1400" dirty="0"/>
          </a:p>
        </p:txBody>
      </p:sp>
      <p:sp>
        <p:nvSpPr>
          <p:cNvPr id="16" name="Footer Placeholder 4">
            <a:extLst>
              <a:ext uri="{FF2B5EF4-FFF2-40B4-BE49-F238E27FC236}">
                <a16:creationId xmlns:a16="http://schemas.microsoft.com/office/drawing/2014/main" id="{41DFDECC-A04F-63CB-FD14-4402B3B832AC}"/>
              </a:ext>
            </a:extLst>
          </p:cNvPr>
          <p:cNvSpPr>
            <a:spLocks noGrp="1"/>
          </p:cNvSpPr>
          <p:nvPr>
            <p:ph type="ftr" sz="quarter" idx="11"/>
          </p:nvPr>
        </p:nvSpPr>
        <p:spPr>
          <a:xfrm>
            <a:off x="3539188" y="6389802"/>
            <a:ext cx="7292296" cy="365125"/>
          </a:xfrm>
        </p:spPr>
        <p:txBody>
          <a:bodyPr/>
          <a:lstStyle/>
          <a:p>
            <a:r>
              <a:rPr lang="en-US" sz="1400" dirty="0"/>
              <a:t>Vittorio Ferrentino – IPP Meeting              vittorio.ferrentino@cern.ch</a:t>
            </a:r>
          </a:p>
        </p:txBody>
      </p:sp>
      <p:sp>
        <p:nvSpPr>
          <p:cNvPr id="17" name="Date Placeholder 3">
            <a:extLst>
              <a:ext uri="{FF2B5EF4-FFF2-40B4-BE49-F238E27FC236}">
                <a16:creationId xmlns:a16="http://schemas.microsoft.com/office/drawing/2014/main" id="{8B36D4A2-982E-16B9-ED24-96009022027B}"/>
              </a:ext>
            </a:extLst>
          </p:cNvPr>
          <p:cNvSpPr txBox="1">
            <a:spLocks/>
          </p:cNvSpPr>
          <p:nvPr/>
        </p:nvSpPr>
        <p:spPr>
          <a:xfrm>
            <a:off x="1753960" y="6417641"/>
            <a:ext cx="1542289"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AE7510E-7CE3-EF42-A7A2-0B9C737939B5}" type="datetime3">
              <a:rPr lang="en-US" sz="1400" smtClean="0">
                <a:solidFill>
                  <a:schemeClr val="bg1"/>
                </a:solidFill>
              </a:rPr>
              <a:pPr/>
              <a:t>26 March 2025</a:t>
            </a:fld>
            <a:endParaRPr lang="en-US" sz="1400" dirty="0">
              <a:solidFill>
                <a:schemeClr val="bg1"/>
              </a:solidFill>
            </a:endParaRPr>
          </a:p>
        </p:txBody>
      </p:sp>
      <p:sp>
        <p:nvSpPr>
          <p:cNvPr id="8" name="Content Placeholder 1">
            <a:extLst>
              <a:ext uri="{FF2B5EF4-FFF2-40B4-BE49-F238E27FC236}">
                <a16:creationId xmlns:a16="http://schemas.microsoft.com/office/drawing/2014/main" id="{924708DA-8389-3129-0A35-7E7D0EA2A410}"/>
              </a:ext>
            </a:extLst>
          </p:cNvPr>
          <p:cNvSpPr txBox="1">
            <a:spLocks/>
          </p:cNvSpPr>
          <p:nvPr/>
        </p:nvSpPr>
        <p:spPr>
          <a:xfrm>
            <a:off x="5321940" y="1984533"/>
            <a:ext cx="6617887" cy="1719641"/>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spcBef>
                <a:spcPts val="400"/>
              </a:spcBef>
              <a:buNone/>
            </a:pPr>
            <a:r>
              <a:rPr lang="en-GB" sz="1400" b="0" dirty="0">
                <a:solidFill>
                  <a:schemeClr val="bg2">
                    <a:lumMod val="50000"/>
                  </a:schemeClr>
                </a:solidFill>
                <a:latin typeface="Arial" panose="020B0604020202020204" pitchFamily="34" charset="0"/>
                <a:ea typeface="Calibri"/>
                <a:cs typeface="Arial" panose="020B0604020202020204" pitchFamily="34" charset="0"/>
              </a:rPr>
              <a:t>How was this achieved?</a:t>
            </a:r>
          </a:p>
          <a:p>
            <a:pPr marL="0" indent="0">
              <a:spcBef>
                <a:spcPts val="400"/>
              </a:spcBef>
              <a:buNone/>
            </a:pPr>
            <a:r>
              <a:rPr lang="en-GB" sz="1400" b="0" dirty="0">
                <a:solidFill>
                  <a:schemeClr val="bg2">
                    <a:lumMod val="50000"/>
                  </a:schemeClr>
                </a:solidFill>
                <a:latin typeface="Arial" panose="020B0604020202020204" pitchFamily="34" charset="0"/>
                <a:ea typeface="Calibri"/>
                <a:cs typeface="Arial" panose="020B0604020202020204" pitchFamily="34" charset="0"/>
              </a:rPr>
              <a:t>Significant gain in computational efficiency </a:t>
            </a:r>
            <a:r>
              <a:rPr lang="en-GB" sz="1400" dirty="0">
                <a:solidFill>
                  <a:srgbClr val="C00000"/>
                </a:solidFill>
                <a:latin typeface="Arial" panose="020B0604020202020204" pitchFamily="34" charset="0"/>
                <a:ea typeface="Calibri"/>
                <a:cs typeface="Arial" panose="020B0604020202020204" pitchFamily="34" charset="0"/>
              </a:rPr>
              <a:t>was not achieved by drastically reducing the number of mesh elements</a:t>
            </a:r>
            <a:r>
              <a:rPr lang="en-GB" sz="1400" b="0" dirty="0">
                <a:solidFill>
                  <a:schemeClr val="bg2">
                    <a:lumMod val="50000"/>
                  </a:schemeClr>
                </a:solidFill>
                <a:latin typeface="Arial" panose="020B0604020202020204" pitchFamily="34" charset="0"/>
                <a:ea typeface="Calibri"/>
                <a:cs typeface="Arial" panose="020B0604020202020204" pitchFamily="34" charset="0"/>
              </a:rPr>
              <a:t>. Rather, it </a:t>
            </a:r>
            <a:r>
              <a:rPr lang="en-GB" sz="1400" dirty="0">
                <a:solidFill>
                  <a:srgbClr val="92D050"/>
                </a:solidFill>
                <a:latin typeface="Arial" panose="020B0604020202020204" pitchFamily="34" charset="0"/>
                <a:ea typeface="Calibri"/>
                <a:cs typeface="Arial" panose="020B0604020202020204" pitchFamily="34" charset="0"/>
              </a:rPr>
              <a:t>was driven by the strategic selection of tetrahedral mesh elements and the careful placement of high-density domains only where necessary throughout the model</a:t>
            </a:r>
            <a:r>
              <a:rPr lang="en-GB" sz="1400" b="0" dirty="0">
                <a:solidFill>
                  <a:schemeClr val="bg2">
                    <a:lumMod val="50000"/>
                  </a:schemeClr>
                </a:solidFill>
                <a:latin typeface="Arial" panose="020B0604020202020204" pitchFamily="34" charset="0"/>
                <a:ea typeface="Calibri"/>
                <a:cs typeface="Arial" panose="020B0604020202020204" pitchFamily="34" charset="0"/>
              </a:rPr>
              <a:t>. </a:t>
            </a:r>
          </a:p>
          <a:p>
            <a:pPr marL="0" indent="0">
              <a:spcBef>
                <a:spcPts val="400"/>
              </a:spcBef>
              <a:buNone/>
            </a:pPr>
            <a:r>
              <a:rPr lang="en-GB" sz="1400" b="0" dirty="0">
                <a:solidFill>
                  <a:schemeClr val="bg2">
                    <a:lumMod val="50000"/>
                  </a:schemeClr>
                </a:solidFill>
                <a:latin typeface="Arial" panose="020B0604020202020204" pitchFamily="34" charset="0"/>
                <a:ea typeface="Calibri"/>
                <a:cs typeface="Arial" panose="020B0604020202020204" pitchFamily="34" charset="0"/>
              </a:rPr>
              <a:t>This approach ensured that the model maintains a high level of detail and accuracy, while significantly reducing the computational load.</a:t>
            </a:r>
            <a:endParaRPr lang="en-US" sz="1400" b="0" dirty="0">
              <a:solidFill>
                <a:schemeClr val="bg2">
                  <a:lumMod val="50000"/>
                </a:schemeClr>
              </a:solidFill>
              <a:latin typeface="Arial" panose="020B0604020202020204" pitchFamily="34" charset="0"/>
              <a:ea typeface="Calibri"/>
              <a:cs typeface="Arial" panose="020B0604020202020204" pitchFamily="34" charset="0"/>
            </a:endParaRPr>
          </a:p>
        </p:txBody>
      </p:sp>
      <p:grpSp>
        <p:nvGrpSpPr>
          <p:cNvPr id="11" name="Group 10">
            <a:extLst>
              <a:ext uri="{FF2B5EF4-FFF2-40B4-BE49-F238E27FC236}">
                <a16:creationId xmlns:a16="http://schemas.microsoft.com/office/drawing/2014/main" id="{1425CA12-AF00-7AB7-4B12-D70963511D73}"/>
              </a:ext>
            </a:extLst>
          </p:cNvPr>
          <p:cNvGrpSpPr/>
          <p:nvPr/>
        </p:nvGrpSpPr>
        <p:grpSpPr>
          <a:xfrm>
            <a:off x="718338" y="1961755"/>
            <a:ext cx="4272613" cy="565018"/>
            <a:chOff x="1402881" y="2543393"/>
            <a:chExt cx="4272613" cy="565018"/>
          </a:xfrm>
        </p:grpSpPr>
        <p:pic>
          <p:nvPicPr>
            <p:cNvPr id="10" name="Picture 9">
              <a:extLst>
                <a:ext uri="{FF2B5EF4-FFF2-40B4-BE49-F238E27FC236}">
                  <a16:creationId xmlns:a16="http://schemas.microsoft.com/office/drawing/2014/main" id="{10D2CA92-C8E2-2F62-C7E6-E1599561F4CD}"/>
                </a:ext>
              </a:extLst>
            </p:cNvPr>
            <p:cNvPicPr>
              <a:picLocks noChangeAspect="1"/>
            </p:cNvPicPr>
            <p:nvPr/>
          </p:nvPicPr>
          <p:blipFill>
            <a:blip r:embed="rId2"/>
            <a:stretch>
              <a:fillRect/>
            </a:stretch>
          </p:blipFill>
          <p:spPr>
            <a:xfrm>
              <a:off x="1402881" y="2543393"/>
              <a:ext cx="4272613" cy="565018"/>
            </a:xfrm>
            <a:prstGeom prst="rect">
              <a:avLst/>
            </a:prstGeom>
          </p:spPr>
        </p:pic>
        <p:sp>
          <p:nvSpPr>
            <p:cNvPr id="5" name="Rectangle: Rounded Corners 4">
              <a:extLst>
                <a:ext uri="{FF2B5EF4-FFF2-40B4-BE49-F238E27FC236}">
                  <a16:creationId xmlns:a16="http://schemas.microsoft.com/office/drawing/2014/main" id="{E743BEA1-F1B0-6822-15B2-E49E0A831C54}"/>
                </a:ext>
              </a:extLst>
            </p:cNvPr>
            <p:cNvSpPr/>
            <p:nvPr/>
          </p:nvSpPr>
          <p:spPr>
            <a:xfrm>
              <a:off x="3539188" y="2681886"/>
              <a:ext cx="1224136" cy="288032"/>
            </a:xfrm>
            <a:prstGeom prst="roundRect">
              <a:avLst/>
            </a:prstGeom>
            <a:noFill/>
            <a:ln w="28575">
              <a:solidFill>
                <a:srgbClr val="92D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mc:AlternateContent xmlns:mc="http://schemas.openxmlformats.org/markup-compatibility/2006" xmlns:a14="http://schemas.microsoft.com/office/drawing/2010/main">
        <mc:Choice Requires="a14">
          <p:graphicFrame>
            <p:nvGraphicFramePr>
              <p:cNvPr id="12" name="Table 11">
                <a:extLst>
                  <a:ext uri="{FF2B5EF4-FFF2-40B4-BE49-F238E27FC236}">
                    <a16:creationId xmlns:a16="http://schemas.microsoft.com/office/drawing/2014/main" id="{36244893-5405-AFFC-0D0C-48CA073735B6}"/>
                  </a:ext>
                </a:extLst>
              </p:cNvPr>
              <p:cNvGraphicFramePr>
                <a:graphicFrameLocks noGrp="1"/>
              </p:cNvGraphicFramePr>
              <p:nvPr>
                <p:extLst>
                  <p:ext uri="{D42A27DB-BD31-4B8C-83A1-F6EECF244321}">
                    <p14:modId xmlns:p14="http://schemas.microsoft.com/office/powerpoint/2010/main" val="189126402"/>
                  </p:ext>
                </p:extLst>
              </p:nvPr>
            </p:nvGraphicFramePr>
            <p:xfrm>
              <a:off x="1135779" y="2667405"/>
              <a:ext cx="3437730" cy="914400"/>
            </p:xfrm>
            <a:graphic>
              <a:graphicData uri="http://schemas.openxmlformats.org/drawingml/2006/table">
                <a:tbl>
                  <a:tblPr firstRow="1" bandRow="1">
                    <a:tableStyleId>{8EC20E35-A176-4012-BC5E-935CFFF8708E}</a:tableStyleId>
                  </a:tblPr>
                  <a:tblGrid>
                    <a:gridCol w="1145910">
                      <a:extLst>
                        <a:ext uri="{9D8B030D-6E8A-4147-A177-3AD203B41FA5}">
                          <a16:colId xmlns:a16="http://schemas.microsoft.com/office/drawing/2014/main" val="1370780494"/>
                        </a:ext>
                      </a:extLst>
                    </a:gridCol>
                    <a:gridCol w="1145910">
                      <a:extLst>
                        <a:ext uri="{9D8B030D-6E8A-4147-A177-3AD203B41FA5}">
                          <a16:colId xmlns:a16="http://schemas.microsoft.com/office/drawing/2014/main" val="2289625518"/>
                        </a:ext>
                      </a:extLst>
                    </a:gridCol>
                    <a:gridCol w="1145910">
                      <a:extLst>
                        <a:ext uri="{9D8B030D-6E8A-4147-A177-3AD203B41FA5}">
                          <a16:colId xmlns:a16="http://schemas.microsoft.com/office/drawing/2014/main" val="4000023425"/>
                        </a:ext>
                      </a:extLst>
                    </a:gridCol>
                  </a:tblGrid>
                  <a:tr h="296705">
                    <a:tc>
                      <a:txBody>
                        <a:bodyPr/>
                        <a:lstStyle/>
                        <a:p>
                          <a:pPr algn="ctr"/>
                          <a:r>
                            <a:rPr lang="en-US" sz="1400" dirty="0"/>
                            <a:t>Model</a:t>
                          </a:r>
                          <a:endParaRPr lang="en-GB" sz="1400" dirty="0"/>
                        </a:p>
                      </a:txBody>
                      <a:tcPr/>
                    </a:tc>
                    <a:tc>
                      <a:txBody>
                        <a:bodyPr/>
                        <a:lstStyle/>
                        <a:p>
                          <a:pPr/>
                          <a14:m>
                            <m:oMathPara xmlns:m="http://schemas.openxmlformats.org/officeDocument/2006/math">
                              <m:oMathParaPr>
                                <m:jc m:val="centerGroup"/>
                              </m:oMathParaPr>
                              <m:oMath xmlns:m="http://schemas.openxmlformats.org/officeDocument/2006/math">
                                <m:sSub>
                                  <m:sSubPr>
                                    <m:ctrlPr>
                                      <a:rPr lang="en-US" sz="1400" b="1" i="1" smtClean="0">
                                        <a:latin typeface="Cambria Math" panose="02040503050406030204" pitchFamily="18" charset="0"/>
                                      </a:rPr>
                                    </m:ctrlPr>
                                  </m:sSubPr>
                                  <m:e>
                                    <m:r>
                                      <a:rPr lang="en-US" sz="1400" b="1" i="1" smtClean="0">
                                        <a:latin typeface="Cambria Math" panose="02040503050406030204" pitchFamily="18" charset="0"/>
                                      </a:rPr>
                                      <m:t>𝒏</m:t>
                                    </m:r>
                                  </m:e>
                                  <m:sub>
                                    <m:r>
                                      <a:rPr lang="en-US" sz="1400" b="1" i="1" smtClean="0">
                                        <a:latin typeface="Cambria Math" panose="02040503050406030204" pitchFamily="18" charset="0"/>
                                      </a:rPr>
                                      <m:t>𝒆𝒍𝒆𝒎𝒆𝒏𝒕𝒔</m:t>
                                    </m:r>
                                  </m:sub>
                                </m:sSub>
                              </m:oMath>
                            </m:oMathPara>
                          </a14:m>
                          <a:endParaRPr lang="en-GB" sz="14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sSub>
                                <m:sSubPr>
                                  <m:ctrlPr>
                                    <a:rPr lang="en-US" sz="1400" b="1" i="1" smtClean="0">
                                      <a:latin typeface="Cambria Math" panose="02040503050406030204" pitchFamily="18" charset="0"/>
                                    </a:rPr>
                                  </m:ctrlPr>
                                </m:sSubPr>
                                <m:e>
                                  <m:r>
                                    <a:rPr lang="en-US" sz="1400" b="1" i="1" smtClean="0">
                                      <a:latin typeface="Cambria Math" panose="02040503050406030204" pitchFamily="18" charset="0"/>
                                    </a:rPr>
                                    <m:t>𝒕</m:t>
                                  </m:r>
                                </m:e>
                                <m:sub>
                                  <m:r>
                                    <a:rPr lang="en-US" sz="1400" b="1" i="1" smtClean="0">
                                      <a:latin typeface="Cambria Math" panose="02040503050406030204" pitchFamily="18" charset="0"/>
                                    </a:rPr>
                                    <m:t>𝒔𝒊𝒎</m:t>
                                  </m:r>
                                </m:sub>
                              </m:sSub>
                            </m:oMath>
                          </a14:m>
                          <a:r>
                            <a:rPr lang="en-GB" sz="1400" dirty="0"/>
                            <a:t> [h]</a:t>
                          </a:r>
                        </a:p>
                      </a:txBody>
                      <a:tcPr/>
                    </a:tc>
                    <a:extLst>
                      <a:ext uri="{0D108BD9-81ED-4DB2-BD59-A6C34878D82A}">
                        <a16:rowId xmlns:a16="http://schemas.microsoft.com/office/drawing/2014/main" val="1539778023"/>
                      </a:ext>
                    </a:extLst>
                  </a:tr>
                  <a:tr h="296705">
                    <a:tc>
                      <a:txBody>
                        <a:bodyPr/>
                        <a:lstStyle/>
                        <a:p>
                          <a:pPr algn="ctr"/>
                          <a:r>
                            <a:rPr lang="en-US" sz="1400" dirty="0"/>
                            <a:t>Pre-existing</a:t>
                          </a:r>
                          <a:endParaRPr lang="en-GB" sz="1400" dirty="0"/>
                        </a:p>
                      </a:txBody>
                      <a:tcPr/>
                    </a:tc>
                    <a:tc>
                      <a:txBody>
                        <a:bodyPr/>
                        <a:lstStyle/>
                        <a:p>
                          <a:pPr/>
                          <a14:m>
                            <m:oMathPara xmlns:m="http://schemas.openxmlformats.org/officeDocument/2006/math">
                              <m:oMathParaPr>
                                <m:jc m:val="centerGroup"/>
                              </m:oMathParaPr>
                              <m:oMath xmlns:m="http://schemas.openxmlformats.org/officeDocument/2006/math">
                                <m:r>
                                  <a:rPr lang="en-US" sz="1200" b="0" i="1" smtClean="0">
                                    <a:solidFill>
                                      <a:schemeClr val="accent1"/>
                                    </a:solidFill>
                                    <a:latin typeface="Cambria Math" panose="02040503050406030204" pitchFamily="18" charset="0"/>
                                    <a:ea typeface="Calibri"/>
                                    <a:cs typeface="Arial" panose="020B0604020202020204" pitchFamily="34" charset="0"/>
                                  </a:rPr>
                                  <m:t>6.26⋅1</m:t>
                                </m:r>
                                <m:sSup>
                                  <m:sSupPr>
                                    <m:ctrlPr>
                                      <a:rPr lang="en-US" sz="1200" b="0" i="1">
                                        <a:solidFill>
                                          <a:schemeClr val="accent1"/>
                                        </a:solidFill>
                                        <a:latin typeface="Cambria Math" panose="02040503050406030204" pitchFamily="18" charset="0"/>
                                        <a:ea typeface="Calibri"/>
                                        <a:cs typeface="Arial" panose="020B0604020202020204" pitchFamily="34" charset="0"/>
                                      </a:rPr>
                                    </m:ctrlPr>
                                  </m:sSupPr>
                                  <m:e>
                                    <m:r>
                                      <a:rPr lang="en-US" sz="1200" b="0" i="1">
                                        <a:solidFill>
                                          <a:schemeClr val="accent1"/>
                                        </a:solidFill>
                                        <a:latin typeface="Cambria Math" panose="02040503050406030204" pitchFamily="18" charset="0"/>
                                        <a:ea typeface="Calibri"/>
                                        <a:cs typeface="Arial" panose="020B0604020202020204" pitchFamily="34" charset="0"/>
                                      </a:rPr>
                                      <m:t>0</m:t>
                                    </m:r>
                                  </m:e>
                                  <m:sup>
                                    <m:r>
                                      <a:rPr lang="en-US" sz="1200" b="0" i="1">
                                        <a:solidFill>
                                          <a:schemeClr val="accent1"/>
                                        </a:solidFill>
                                        <a:latin typeface="Cambria Math" panose="02040503050406030204" pitchFamily="18" charset="0"/>
                                        <a:ea typeface="Calibri"/>
                                        <a:cs typeface="Arial" panose="020B0604020202020204" pitchFamily="34" charset="0"/>
                                      </a:rPr>
                                      <m:t>6</m:t>
                                    </m:r>
                                  </m:sup>
                                </m:sSup>
                              </m:oMath>
                            </m:oMathPara>
                          </a14:m>
                          <a:endParaRPr lang="en-GB" sz="1200" dirty="0"/>
                        </a:p>
                      </a:txBody>
                      <a:tcPr/>
                    </a:tc>
                    <a:tc>
                      <a:txBody>
                        <a:bodyPr/>
                        <a:lstStyle/>
                        <a:p>
                          <a:pPr algn="ctr"/>
                          <a:r>
                            <a:rPr lang="en-US" sz="1200" dirty="0"/>
                            <a:t>&gt;50</a:t>
                          </a:r>
                          <a:endParaRPr lang="en-GB" sz="1200" dirty="0"/>
                        </a:p>
                      </a:txBody>
                      <a:tcPr/>
                    </a:tc>
                    <a:extLst>
                      <a:ext uri="{0D108BD9-81ED-4DB2-BD59-A6C34878D82A}">
                        <a16:rowId xmlns:a16="http://schemas.microsoft.com/office/drawing/2014/main" val="3855791924"/>
                      </a:ext>
                    </a:extLst>
                  </a:tr>
                  <a:tr h="296705">
                    <a:tc>
                      <a:txBody>
                        <a:bodyPr/>
                        <a:lstStyle/>
                        <a:p>
                          <a:pPr algn="ctr"/>
                          <a:r>
                            <a:rPr lang="en-US" sz="1400" dirty="0"/>
                            <a:t>New</a:t>
                          </a:r>
                          <a:endParaRPr lang="en-GB" sz="1400" dirty="0"/>
                        </a:p>
                      </a:txBody>
                      <a:tcPr/>
                    </a:tc>
                    <a:tc>
                      <a:txBody>
                        <a:bodyPr/>
                        <a:lstStyle/>
                        <a:p>
                          <a:pPr/>
                          <a14:m>
                            <m:oMathPara xmlns:m="http://schemas.openxmlformats.org/officeDocument/2006/math">
                              <m:oMathParaPr>
                                <m:jc m:val="centerGroup"/>
                              </m:oMathParaPr>
                              <m:oMath xmlns:m="http://schemas.openxmlformats.org/officeDocument/2006/math">
                                <m:r>
                                  <a:rPr lang="en-US" sz="1200" b="0" i="1" smtClean="0">
                                    <a:solidFill>
                                      <a:schemeClr val="accent1"/>
                                    </a:solidFill>
                                    <a:latin typeface="Cambria Math" panose="02040503050406030204" pitchFamily="18" charset="0"/>
                                    <a:ea typeface="Calibri"/>
                                    <a:cs typeface="Arial" panose="020B0604020202020204" pitchFamily="34" charset="0"/>
                                  </a:rPr>
                                  <m:t>6.27⋅1</m:t>
                                </m:r>
                                <m:sSup>
                                  <m:sSupPr>
                                    <m:ctrlPr>
                                      <a:rPr lang="en-US" sz="1200" b="0" i="1">
                                        <a:solidFill>
                                          <a:schemeClr val="accent1"/>
                                        </a:solidFill>
                                        <a:latin typeface="Cambria Math" panose="02040503050406030204" pitchFamily="18" charset="0"/>
                                        <a:ea typeface="Calibri"/>
                                        <a:cs typeface="Arial" panose="020B0604020202020204" pitchFamily="34" charset="0"/>
                                      </a:rPr>
                                    </m:ctrlPr>
                                  </m:sSupPr>
                                  <m:e>
                                    <m:r>
                                      <a:rPr lang="en-US" sz="1200" b="0" i="1">
                                        <a:solidFill>
                                          <a:schemeClr val="accent1"/>
                                        </a:solidFill>
                                        <a:latin typeface="Cambria Math" panose="02040503050406030204" pitchFamily="18" charset="0"/>
                                        <a:ea typeface="Calibri"/>
                                        <a:cs typeface="Arial" panose="020B0604020202020204" pitchFamily="34" charset="0"/>
                                      </a:rPr>
                                      <m:t>0</m:t>
                                    </m:r>
                                  </m:e>
                                  <m:sup>
                                    <m:r>
                                      <a:rPr lang="en-US" sz="1200" b="0" i="1">
                                        <a:solidFill>
                                          <a:schemeClr val="accent1"/>
                                        </a:solidFill>
                                        <a:latin typeface="Cambria Math" panose="02040503050406030204" pitchFamily="18" charset="0"/>
                                        <a:ea typeface="Calibri"/>
                                        <a:cs typeface="Arial" panose="020B0604020202020204" pitchFamily="34" charset="0"/>
                                      </a:rPr>
                                      <m:t>6</m:t>
                                    </m:r>
                                  </m:sup>
                                </m:sSup>
                              </m:oMath>
                            </m:oMathPara>
                          </a14:m>
                          <a:endParaRPr lang="en-GB" sz="1200" dirty="0">
                            <a:solidFill>
                              <a:schemeClr val="accent1"/>
                            </a:solidFill>
                          </a:endParaRPr>
                        </a:p>
                      </a:txBody>
                      <a:tcPr/>
                    </a:tc>
                    <a:tc>
                      <a:txBody>
                        <a:bodyPr/>
                        <a:lstStyle/>
                        <a:p>
                          <a:pPr algn="ctr"/>
                          <a:r>
                            <a:rPr lang="en-US" sz="1200" dirty="0"/>
                            <a:t>6-8</a:t>
                          </a:r>
                          <a:endParaRPr lang="en-GB" sz="1200" dirty="0"/>
                        </a:p>
                      </a:txBody>
                      <a:tcPr/>
                    </a:tc>
                    <a:extLst>
                      <a:ext uri="{0D108BD9-81ED-4DB2-BD59-A6C34878D82A}">
                        <a16:rowId xmlns:a16="http://schemas.microsoft.com/office/drawing/2014/main" val="1639220306"/>
                      </a:ext>
                    </a:extLst>
                  </a:tr>
                </a:tbl>
              </a:graphicData>
            </a:graphic>
          </p:graphicFrame>
        </mc:Choice>
        <mc:Fallback xmlns="">
          <p:graphicFrame>
            <p:nvGraphicFramePr>
              <p:cNvPr id="12" name="Table 11">
                <a:extLst>
                  <a:ext uri="{FF2B5EF4-FFF2-40B4-BE49-F238E27FC236}">
                    <a16:creationId xmlns:a16="http://schemas.microsoft.com/office/drawing/2014/main" id="{36244893-5405-AFFC-0D0C-48CA073735B6}"/>
                  </a:ext>
                </a:extLst>
              </p:cNvPr>
              <p:cNvGraphicFramePr>
                <a:graphicFrameLocks noGrp="1"/>
              </p:cNvGraphicFramePr>
              <p:nvPr>
                <p:extLst>
                  <p:ext uri="{D42A27DB-BD31-4B8C-83A1-F6EECF244321}">
                    <p14:modId xmlns:p14="http://schemas.microsoft.com/office/powerpoint/2010/main" val="189126402"/>
                  </p:ext>
                </p:extLst>
              </p:nvPr>
            </p:nvGraphicFramePr>
            <p:xfrm>
              <a:off x="1135779" y="2667405"/>
              <a:ext cx="3437730" cy="914400"/>
            </p:xfrm>
            <a:graphic>
              <a:graphicData uri="http://schemas.openxmlformats.org/drawingml/2006/table">
                <a:tbl>
                  <a:tblPr firstRow="1" bandRow="1">
                    <a:tableStyleId>{8EC20E35-A176-4012-BC5E-935CFFF8708E}</a:tableStyleId>
                  </a:tblPr>
                  <a:tblGrid>
                    <a:gridCol w="1145910">
                      <a:extLst>
                        <a:ext uri="{9D8B030D-6E8A-4147-A177-3AD203B41FA5}">
                          <a16:colId xmlns:a16="http://schemas.microsoft.com/office/drawing/2014/main" val="1370780494"/>
                        </a:ext>
                      </a:extLst>
                    </a:gridCol>
                    <a:gridCol w="1145910">
                      <a:extLst>
                        <a:ext uri="{9D8B030D-6E8A-4147-A177-3AD203B41FA5}">
                          <a16:colId xmlns:a16="http://schemas.microsoft.com/office/drawing/2014/main" val="2289625518"/>
                        </a:ext>
                      </a:extLst>
                    </a:gridCol>
                    <a:gridCol w="1145910">
                      <a:extLst>
                        <a:ext uri="{9D8B030D-6E8A-4147-A177-3AD203B41FA5}">
                          <a16:colId xmlns:a16="http://schemas.microsoft.com/office/drawing/2014/main" val="4000023425"/>
                        </a:ext>
                      </a:extLst>
                    </a:gridCol>
                  </a:tblGrid>
                  <a:tr h="304800">
                    <a:tc>
                      <a:txBody>
                        <a:bodyPr/>
                        <a:lstStyle/>
                        <a:p>
                          <a:pPr algn="ctr"/>
                          <a:r>
                            <a:rPr lang="en-US" sz="1400" dirty="0"/>
                            <a:t>Model</a:t>
                          </a:r>
                          <a:endParaRPr lang="en-GB" sz="1400" dirty="0"/>
                        </a:p>
                      </a:txBody>
                      <a:tcPr/>
                    </a:tc>
                    <a:tc>
                      <a:txBody>
                        <a:bodyPr/>
                        <a:lstStyle/>
                        <a:p>
                          <a:endParaRPr lang="en-US"/>
                        </a:p>
                      </a:txBody>
                      <a:tcPr>
                        <a:blipFill>
                          <a:blip r:embed="rId3"/>
                          <a:stretch>
                            <a:fillRect l="-99471" t="-4000" r="-100529" b="-222000"/>
                          </a:stretch>
                        </a:blipFill>
                      </a:tcPr>
                    </a:tc>
                    <a:tc>
                      <a:txBody>
                        <a:bodyPr/>
                        <a:lstStyle/>
                        <a:p>
                          <a:endParaRPr lang="en-US"/>
                        </a:p>
                      </a:txBody>
                      <a:tcPr>
                        <a:blipFill>
                          <a:blip r:embed="rId3"/>
                          <a:stretch>
                            <a:fillRect l="-200532" t="-4000" r="-1064" b="-222000"/>
                          </a:stretch>
                        </a:blipFill>
                      </a:tcPr>
                    </a:tc>
                    <a:extLst>
                      <a:ext uri="{0D108BD9-81ED-4DB2-BD59-A6C34878D82A}">
                        <a16:rowId xmlns:a16="http://schemas.microsoft.com/office/drawing/2014/main" val="1539778023"/>
                      </a:ext>
                    </a:extLst>
                  </a:tr>
                  <a:tr h="304800">
                    <a:tc>
                      <a:txBody>
                        <a:bodyPr/>
                        <a:lstStyle/>
                        <a:p>
                          <a:pPr algn="ctr"/>
                          <a:r>
                            <a:rPr lang="en-US" sz="1400" dirty="0"/>
                            <a:t>Pre-existing</a:t>
                          </a:r>
                          <a:endParaRPr lang="en-GB" sz="1400" dirty="0"/>
                        </a:p>
                      </a:txBody>
                      <a:tcPr/>
                    </a:tc>
                    <a:tc>
                      <a:txBody>
                        <a:bodyPr/>
                        <a:lstStyle/>
                        <a:p>
                          <a:endParaRPr lang="en-US"/>
                        </a:p>
                      </a:txBody>
                      <a:tcPr>
                        <a:blipFill>
                          <a:blip r:embed="rId3"/>
                          <a:stretch>
                            <a:fillRect l="-99471" t="-101961" r="-100529" b="-117647"/>
                          </a:stretch>
                        </a:blipFill>
                      </a:tcPr>
                    </a:tc>
                    <a:tc>
                      <a:txBody>
                        <a:bodyPr/>
                        <a:lstStyle/>
                        <a:p>
                          <a:pPr algn="ctr"/>
                          <a:r>
                            <a:rPr lang="en-US" sz="1200" dirty="0"/>
                            <a:t>&gt;50</a:t>
                          </a:r>
                          <a:endParaRPr lang="en-GB" sz="1200" dirty="0"/>
                        </a:p>
                      </a:txBody>
                      <a:tcPr/>
                    </a:tc>
                    <a:extLst>
                      <a:ext uri="{0D108BD9-81ED-4DB2-BD59-A6C34878D82A}">
                        <a16:rowId xmlns:a16="http://schemas.microsoft.com/office/drawing/2014/main" val="3855791924"/>
                      </a:ext>
                    </a:extLst>
                  </a:tr>
                  <a:tr h="304800">
                    <a:tc>
                      <a:txBody>
                        <a:bodyPr/>
                        <a:lstStyle/>
                        <a:p>
                          <a:pPr algn="ctr"/>
                          <a:r>
                            <a:rPr lang="en-US" sz="1400" dirty="0"/>
                            <a:t>New</a:t>
                          </a:r>
                          <a:endParaRPr lang="en-GB" sz="1400" dirty="0"/>
                        </a:p>
                      </a:txBody>
                      <a:tcPr/>
                    </a:tc>
                    <a:tc>
                      <a:txBody>
                        <a:bodyPr/>
                        <a:lstStyle/>
                        <a:p>
                          <a:endParaRPr lang="en-US"/>
                        </a:p>
                      </a:txBody>
                      <a:tcPr>
                        <a:blipFill>
                          <a:blip r:embed="rId3"/>
                          <a:stretch>
                            <a:fillRect l="-99471" t="-206000" r="-100529" b="-20000"/>
                          </a:stretch>
                        </a:blipFill>
                      </a:tcPr>
                    </a:tc>
                    <a:tc>
                      <a:txBody>
                        <a:bodyPr/>
                        <a:lstStyle/>
                        <a:p>
                          <a:pPr algn="ctr"/>
                          <a:r>
                            <a:rPr lang="en-US" sz="1200" dirty="0"/>
                            <a:t>6-8</a:t>
                          </a:r>
                          <a:endParaRPr lang="en-GB" sz="1200" dirty="0"/>
                        </a:p>
                      </a:txBody>
                      <a:tcPr/>
                    </a:tc>
                    <a:extLst>
                      <a:ext uri="{0D108BD9-81ED-4DB2-BD59-A6C34878D82A}">
                        <a16:rowId xmlns:a16="http://schemas.microsoft.com/office/drawing/2014/main" val="1639220306"/>
                      </a:ext>
                    </a:extLst>
                  </a:tr>
                </a:tbl>
              </a:graphicData>
            </a:graphic>
          </p:graphicFrame>
        </mc:Fallback>
      </mc:AlternateContent>
      <mc:AlternateContent xmlns:mc="http://schemas.openxmlformats.org/markup-compatibility/2006" xmlns:a14="http://schemas.microsoft.com/office/drawing/2010/main">
        <mc:Choice Requires="a14">
          <p:sp>
            <p:nvSpPr>
              <p:cNvPr id="13" name="Content Placeholder 1">
                <a:extLst>
                  <a:ext uri="{FF2B5EF4-FFF2-40B4-BE49-F238E27FC236}">
                    <a16:creationId xmlns:a16="http://schemas.microsoft.com/office/drawing/2014/main" id="{DD342FD3-4FD0-856C-BC6D-29154A50060B}"/>
                  </a:ext>
                </a:extLst>
              </p:cNvPr>
              <p:cNvSpPr txBox="1">
                <a:spLocks/>
              </p:cNvSpPr>
              <p:nvPr/>
            </p:nvSpPr>
            <p:spPr>
              <a:xfrm>
                <a:off x="407988" y="3900717"/>
                <a:ext cx="5058677" cy="2026437"/>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spcBef>
                    <a:spcPts val="400"/>
                  </a:spcBef>
                </a:pPr>
                <a:r>
                  <a:rPr lang="en-GB" sz="1600" b="0" dirty="0">
                    <a:solidFill>
                      <a:schemeClr val="bg2">
                        <a:lumMod val="50000"/>
                      </a:schemeClr>
                    </a:solidFill>
                    <a:latin typeface="Arial" panose="020B0604020202020204" pitchFamily="34" charset="0"/>
                    <a:ea typeface="Calibri"/>
                    <a:cs typeface="Arial" panose="020B0604020202020204" pitchFamily="34" charset="0"/>
                  </a:rPr>
                  <a:t>New magnetic model has been benchmarked against magnetic field measurements: </a:t>
                </a:r>
              </a:p>
              <a:p>
                <a:pPr lvl="1">
                  <a:spcBef>
                    <a:spcPts val="400"/>
                  </a:spcBef>
                </a:pPr>
                <a14:m>
                  <m:oMath xmlns:m="http://schemas.openxmlformats.org/officeDocument/2006/math">
                    <m:r>
                      <a:rPr lang="en-US" sz="1400" b="0" i="1" smtClean="0">
                        <a:solidFill>
                          <a:schemeClr val="bg2">
                            <a:lumMod val="50000"/>
                          </a:schemeClr>
                        </a:solidFill>
                        <a:latin typeface="Cambria Math" panose="02040503050406030204" pitchFamily="18" charset="0"/>
                        <a:ea typeface="Calibri"/>
                        <a:cs typeface="Arial" panose="020B0604020202020204" pitchFamily="34" charset="0"/>
                      </a:rPr>
                      <m:t>𝑝</m:t>
                    </m:r>
                  </m:oMath>
                </a14:m>
                <a:r>
                  <a:rPr lang="en-US" sz="1400" b="0" dirty="0">
                    <a:solidFill>
                      <a:schemeClr val="bg2">
                        <a:lumMod val="50000"/>
                      </a:schemeClr>
                    </a:solidFill>
                    <a:latin typeface="Arial" panose="020B0604020202020204" pitchFamily="34" charset="0"/>
                    <a:ea typeface="Calibri"/>
                    <a:cs typeface="Arial" panose="020B0604020202020204" pitchFamily="34" charset="0"/>
                  </a:rPr>
                  <a:t> </a:t>
                </a:r>
                <a:r>
                  <a:rPr lang="en-US" sz="1400" b="0" dirty="0">
                    <a:solidFill>
                      <a:schemeClr val="bg2">
                        <a:lumMod val="50000"/>
                      </a:schemeClr>
                    </a:solidFill>
                    <a:latin typeface="Arial" panose="020B0604020202020204" pitchFamily="34" charset="0"/>
                    <a:ea typeface="Calibri"/>
                    <a:cs typeface="Arial" panose="020B0604020202020204" pitchFamily="34" charset="0"/>
                    <a:sym typeface="Wingdings" panose="05000000000000000000" pitchFamily="2" charset="2"/>
                  </a:rPr>
                  <a:t> designed momentum from LSA;</a:t>
                </a:r>
              </a:p>
              <a:p>
                <a:pPr lvl="1">
                  <a:spcBef>
                    <a:spcPts val="400"/>
                  </a:spcBef>
                </a:pPr>
                <a14:m>
                  <m:oMath xmlns:m="http://schemas.openxmlformats.org/officeDocument/2006/math">
                    <m:sSub>
                      <m:sSubPr>
                        <m:ctrlPr>
                          <a:rPr lang="en-US" sz="1400" b="0" i="1" smtClean="0">
                            <a:solidFill>
                              <a:schemeClr val="bg2">
                                <a:lumMod val="50000"/>
                              </a:schemeClr>
                            </a:solidFill>
                            <a:latin typeface="Cambria Math" panose="02040503050406030204" pitchFamily="18" charset="0"/>
                            <a:ea typeface="Calibri"/>
                            <a:cs typeface="Arial" panose="020B0604020202020204" pitchFamily="34" charset="0"/>
                          </a:rPr>
                        </m:ctrlPr>
                      </m:sSubPr>
                      <m:e>
                        <m:r>
                          <a:rPr lang="en-US" sz="1400" b="0" i="1" smtClean="0">
                            <a:solidFill>
                              <a:schemeClr val="bg2">
                                <a:lumMod val="50000"/>
                              </a:schemeClr>
                            </a:solidFill>
                            <a:latin typeface="Cambria Math" panose="02040503050406030204" pitchFamily="18" charset="0"/>
                            <a:ea typeface="Calibri"/>
                            <a:cs typeface="Arial" panose="020B0604020202020204" pitchFamily="34" charset="0"/>
                          </a:rPr>
                          <m:t>𝐼</m:t>
                        </m:r>
                      </m:e>
                      <m:sub>
                        <m:r>
                          <a:rPr lang="en-US" sz="1400" b="0" i="1" smtClean="0">
                            <a:solidFill>
                              <a:schemeClr val="bg2">
                                <a:lumMod val="50000"/>
                              </a:schemeClr>
                            </a:solidFill>
                            <a:latin typeface="Cambria Math" panose="02040503050406030204" pitchFamily="18" charset="0"/>
                            <a:ea typeface="Calibri"/>
                            <a:cs typeface="Arial" panose="020B0604020202020204" pitchFamily="34" charset="0"/>
                          </a:rPr>
                          <m:t>𝑀𝐶</m:t>
                        </m:r>
                      </m:sub>
                    </m:sSub>
                  </m:oMath>
                </a14:m>
                <a:r>
                  <a:rPr lang="en-US" sz="1400" b="0" dirty="0">
                    <a:solidFill>
                      <a:schemeClr val="bg2">
                        <a:lumMod val="50000"/>
                      </a:schemeClr>
                    </a:solidFill>
                    <a:latin typeface="Arial" panose="020B0604020202020204" pitchFamily="34" charset="0"/>
                    <a:ea typeface="Calibri"/>
                    <a:cs typeface="Arial" panose="020B0604020202020204" pitchFamily="34" charset="0"/>
                  </a:rPr>
                  <a:t> </a:t>
                </a:r>
                <a:r>
                  <a:rPr lang="en-US" sz="1400" b="0" dirty="0">
                    <a:solidFill>
                      <a:schemeClr val="bg2">
                        <a:lumMod val="50000"/>
                      </a:schemeClr>
                    </a:solidFill>
                    <a:latin typeface="Arial" panose="020B0604020202020204" pitchFamily="34" charset="0"/>
                    <a:ea typeface="Calibri"/>
                    <a:cs typeface="Arial" panose="020B0604020202020204" pitchFamily="34" charset="0"/>
                    <a:sym typeface="Wingdings" panose="05000000000000000000" pitchFamily="2" charset="2"/>
                  </a:rPr>
                  <a:t> measured current in the main coil from </a:t>
                </a:r>
                <a:r>
                  <a:rPr lang="en-US" sz="1400" b="0" dirty="0" err="1">
                    <a:solidFill>
                      <a:schemeClr val="bg2">
                        <a:lumMod val="50000"/>
                      </a:schemeClr>
                    </a:solidFill>
                    <a:latin typeface="Arial" panose="020B0604020202020204" pitchFamily="34" charset="0"/>
                    <a:ea typeface="Calibri"/>
                    <a:cs typeface="Arial" panose="020B0604020202020204" pitchFamily="34" charset="0"/>
                    <a:sym typeface="Wingdings" panose="05000000000000000000" pitchFamily="2" charset="2"/>
                  </a:rPr>
                  <a:t>PowerSpy</a:t>
                </a:r>
                <a:endParaRPr lang="en-US" sz="1400" b="0" dirty="0">
                  <a:solidFill>
                    <a:schemeClr val="bg2">
                      <a:lumMod val="50000"/>
                    </a:schemeClr>
                  </a:solidFill>
                  <a:latin typeface="Arial" panose="020B0604020202020204" pitchFamily="34" charset="0"/>
                  <a:ea typeface="Calibri"/>
                  <a:cs typeface="Arial" panose="020B0604020202020204" pitchFamily="34" charset="0"/>
                  <a:sym typeface="Wingdings" panose="05000000000000000000" pitchFamily="2" charset="2"/>
                </a:endParaRPr>
              </a:p>
              <a:p>
                <a:pPr lvl="1">
                  <a:spcBef>
                    <a:spcPts val="400"/>
                  </a:spcBef>
                </a:pPr>
                <a14:m>
                  <m:oMath xmlns:m="http://schemas.openxmlformats.org/officeDocument/2006/math">
                    <m:sSub>
                      <m:sSubPr>
                        <m:ctrlPr>
                          <a:rPr lang="en-US" sz="1300" i="1">
                            <a:solidFill>
                              <a:schemeClr val="bg2">
                                <a:lumMod val="50000"/>
                              </a:schemeClr>
                            </a:solidFill>
                            <a:latin typeface="Cambria Math" panose="02040503050406030204" pitchFamily="18" charset="0"/>
                            <a:ea typeface="Calibri"/>
                            <a:cs typeface="Arial" panose="020B0604020202020204" pitchFamily="34" charset="0"/>
                          </a:rPr>
                        </m:ctrlPr>
                      </m:sSubPr>
                      <m:e>
                        <m:r>
                          <a:rPr lang="en-US" sz="1300" b="0" i="1" smtClean="0">
                            <a:solidFill>
                              <a:schemeClr val="bg2">
                                <a:lumMod val="50000"/>
                              </a:schemeClr>
                            </a:solidFill>
                            <a:latin typeface="Cambria Math" panose="02040503050406030204" pitchFamily="18" charset="0"/>
                            <a:ea typeface="Calibri"/>
                            <a:cs typeface="Arial" panose="020B0604020202020204" pitchFamily="34" charset="0"/>
                          </a:rPr>
                          <m:t>𝐵</m:t>
                        </m:r>
                      </m:e>
                      <m:sub>
                        <m:r>
                          <a:rPr lang="en-US" sz="1300" b="0" i="1" smtClean="0">
                            <a:solidFill>
                              <a:schemeClr val="bg2">
                                <a:lumMod val="50000"/>
                              </a:schemeClr>
                            </a:solidFill>
                            <a:latin typeface="Cambria Math" panose="02040503050406030204" pitchFamily="18" charset="0"/>
                            <a:ea typeface="Calibri"/>
                            <a:cs typeface="Arial" panose="020B0604020202020204" pitchFamily="34" charset="0"/>
                          </a:rPr>
                          <m:t>𝑚𝑒𝑎𝑠</m:t>
                        </m:r>
                      </m:sub>
                    </m:sSub>
                  </m:oMath>
                </a14:m>
                <a:r>
                  <a:rPr lang="en-US" sz="1300" b="0" dirty="0">
                    <a:solidFill>
                      <a:schemeClr val="bg2">
                        <a:lumMod val="50000"/>
                      </a:schemeClr>
                    </a:solidFill>
                    <a:latin typeface="Arial" panose="020B0604020202020204" pitchFamily="34" charset="0"/>
                    <a:ea typeface="Calibri"/>
                    <a:cs typeface="Arial" panose="020B0604020202020204" pitchFamily="34" charset="0"/>
                    <a:sym typeface="Wingdings" panose="05000000000000000000" pitchFamily="2" charset="2"/>
                  </a:rPr>
                  <a:t>  measured field with the B-train system</a:t>
                </a:r>
                <a:r>
                  <a:rPr lang="en-US" sz="1300" dirty="0">
                    <a:solidFill>
                      <a:schemeClr val="bg2">
                        <a:lumMod val="50000"/>
                      </a:schemeClr>
                    </a:solidFill>
                    <a:latin typeface="Arial" panose="020B0604020202020204" pitchFamily="34" charset="0"/>
                    <a:ea typeface="Calibri"/>
                    <a:cs typeface="Arial" panose="020B0604020202020204" pitchFamily="34" charset="0"/>
                    <a:sym typeface="Wingdings" panose="05000000000000000000" pitchFamily="2" charset="2"/>
                  </a:rPr>
                  <a:t> from </a:t>
                </a:r>
                <a:r>
                  <a:rPr lang="en-US" sz="1300" dirty="0" err="1">
                    <a:solidFill>
                      <a:schemeClr val="bg2">
                        <a:lumMod val="50000"/>
                      </a:schemeClr>
                    </a:solidFill>
                    <a:latin typeface="Arial" panose="020B0604020202020204" pitchFamily="34" charset="0"/>
                    <a:ea typeface="Calibri"/>
                    <a:cs typeface="Arial" panose="020B0604020202020204" pitchFamily="34" charset="0"/>
                    <a:sym typeface="Wingdings" panose="05000000000000000000" pitchFamily="2" charset="2"/>
                  </a:rPr>
                  <a:t>PowerSpy</a:t>
                </a:r>
                <a:r>
                  <a:rPr lang="en-US" sz="1300" dirty="0">
                    <a:solidFill>
                      <a:schemeClr val="bg2">
                        <a:lumMod val="50000"/>
                      </a:schemeClr>
                    </a:solidFill>
                    <a:latin typeface="Arial" panose="020B0604020202020204" pitchFamily="34" charset="0"/>
                    <a:ea typeface="Calibri"/>
                    <a:cs typeface="Arial" panose="020B0604020202020204" pitchFamily="34" charset="0"/>
                    <a:sym typeface="Wingdings" panose="05000000000000000000" pitchFamily="2" charset="2"/>
                  </a:rPr>
                  <a:t>, computed as following:</a:t>
                </a:r>
                <a:endParaRPr lang="en-US" sz="1400" dirty="0">
                  <a:solidFill>
                    <a:schemeClr val="tx2">
                      <a:lumMod val="75000"/>
                      <a:lumOff val="25000"/>
                    </a:schemeClr>
                  </a:solidFill>
                  <a:sym typeface="Wingdings" panose="05000000000000000000" pitchFamily="2" charset="2"/>
                </a:endParaRPr>
              </a:p>
              <a:p>
                <a:pPr marL="366712" lvl="1" indent="0">
                  <a:spcBef>
                    <a:spcPts val="400"/>
                  </a:spcBef>
                  <a:buNone/>
                </a:pPr>
                <a14:m>
                  <m:oMathPara xmlns:m="http://schemas.openxmlformats.org/officeDocument/2006/math">
                    <m:oMathParaPr>
                      <m:jc m:val="centerGroup"/>
                    </m:oMathParaPr>
                    <m:oMath xmlns:m="http://schemas.openxmlformats.org/officeDocument/2006/math">
                      <m:sSub>
                        <m:sSubPr>
                          <m:ctrlPr>
                            <a:rPr lang="en-US" sz="1400" i="1">
                              <a:solidFill>
                                <a:schemeClr val="tx2">
                                  <a:lumMod val="75000"/>
                                  <a:lumOff val="25000"/>
                                </a:schemeClr>
                              </a:solidFill>
                              <a:latin typeface="Cambria Math" panose="02040503050406030204" pitchFamily="18" charset="0"/>
                            </a:rPr>
                          </m:ctrlPr>
                        </m:sSubPr>
                        <m:e>
                          <m:r>
                            <a:rPr lang="en-US" sz="1400" i="1">
                              <a:solidFill>
                                <a:schemeClr val="tx2">
                                  <a:lumMod val="75000"/>
                                  <a:lumOff val="25000"/>
                                </a:schemeClr>
                              </a:solidFill>
                              <a:latin typeface="Cambria Math" panose="02040503050406030204" pitchFamily="18" charset="0"/>
                            </a:rPr>
                            <m:t>𝐵</m:t>
                          </m:r>
                        </m:e>
                        <m:sub>
                          <m:r>
                            <a:rPr lang="en-US" sz="1400" i="1">
                              <a:solidFill>
                                <a:schemeClr val="tx2">
                                  <a:lumMod val="75000"/>
                                  <a:lumOff val="25000"/>
                                </a:schemeClr>
                              </a:solidFill>
                              <a:latin typeface="Cambria Math" panose="02040503050406030204" pitchFamily="18" charset="0"/>
                            </a:rPr>
                            <m:t>𝑚𝑒𝑎𝑠</m:t>
                          </m:r>
                          <m:r>
                            <a:rPr lang="en-US" sz="1400" i="1">
                              <a:solidFill>
                                <a:schemeClr val="tx2">
                                  <a:lumMod val="75000"/>
                                  <a:lumOff val="25000"/>
                                </a:schemeClr>
                              </a:solidFill>
                              <a:latin typeface="Cambria Math" panose="02040503050406030204" pitchFamily="18" charset="0"/>
                            </a:rPr>
                            <m:t>,   </m:t>
                          </m:r>
                          <m:r>
                            <a:rPr lang="en-US" sz="1400" i="1">
                              <a:solidFill>
                                <a:schemeClr val="tx2">
                                  <a:lumMod val="75000"/>
                                  <a:lumOff val="25000"/>
                                </a:schemeClr>
                              </a:solidFill>
                              <a:latin typeface="Cambria Math" panose="02040503050406030204" pitchFamily="18" charset="0"/>
                            </a:rPr>
                            <m:t>𝑡𝑜𝑡</m:t>
                          </m:r>
                        </m:sub>
                      </m:sSub>
                      <m:r>
                        <a:rPr lang="en-US" sz="1400" i="1">
                          <a:solidFill>
                            <a:schemeClr val="tx2">
                              <a:lumMod val="75000"/>
                              <a:lumOff val="25000"/>
                            </a:schemeClr>
                          </a:solidFill>
                          <a:latin typeface="Cambria Math" panose="02040503050406030204" pitchFamily="18" charset="0"/>
                        </a:rPr>
                        <m:t>=0.5</m:t>
                      </m:r>
                      <m:r>
                        <a:rPr lang="en-US" sz="1400" i="1">
                          <a:solidFill>
                            <a:schemeClr val="tx2">
                              <a:lumMod val="75000"/>
                              <a:lumOff val="25000"/>
                            </a:schemeClr>
                          </a:solidFill>
                          <a:latin typeface="Cambria Math" panose="02040503050406030204" pitchFamily="18" charset="0"/>
                          <a:ea typeface="Cambria Math" panose="02040503050406030204" pitchFamily="18" charset="0"/>
                        </a:rPr>
                        <m:t>∙1.09353∙</m:t>
                      </m:r>
                      <m:sSub>
                        <m:sSubPr>
                          <m:ctrlPr>
                            <a:rPr lang="en-US" sz="1400" i="1">
                              <a:solidFill>
                                <a:schemeClr val="tx2">
                                  <a:lumMod val="75000"/>
                                  <a:lumOff val="25000"/>
                                </a:schemeClr>
                              </a:solidFill>
                              <a:latin typeface="Cambria Math" panose="02040503050406030204" pitchFamily="18" charset="0"/>
                              <a:ea typeface="Cambria Math" panose="02040503050406030204" pitchFamily="18" charset="0"/>
                            </a:rPr>
                          </m:ctrlPr>
                        </m:sSubPr>
                        <m:e>
                          <m:r>
                            <a:rPr lang="en-US" sz="1400" i="1">
                              <a:solidFill>
                                <a:schemeClr val="tx2">
                                  <a:lumMod val="75000"/>
                                  <a:lumOff val="25000"/>
                                </a:schemeClr>
                              </a:solidFill>
                              <a:latin typeface="Cambria Math" panose="02040503050406030204" pitchFamily="18" charset="0"/>
                              <a:ea typeface="Cambria Math" panose="02040503050406030204" pitchFamily="18" charset="0"/>
                            </a:rPr>
                            <m:t>𝐵</m:t>
                          </m:r>
                        </m:e>
                        <m:sub>
                          <m:r>
                            <a:rPr lang="en-US" sz="1400" i="1">
                              <a:solidFill>
                                <a:schemeClr val="tx2">
                                  <a:lumMod val="75000"/>
                                  <a:lumOff val="25000"/>
                                </a:schemeClr>
                              </a:solidFill>
                              <a:latin typeface="Cambria Math" panose="02040503050406030204" pitchFamily="18" charset="0"/>
                              <a:ea typeface="Cambria Math" panose="02040503050406030204" pitchFamily="18" charset="0"/>
                            </a:rPr>
                            <m:t>𝐹</m:t>
                          </m:r>
                        </m:sub>
                      </m:sSub>
                      <m:r>
                        <a:rPr lang="en-US" sz="1400" i="1">
                          <a:solidFill>
                            <a:schemeClr val="tx2">
                              <a:lumMod val="75000"/>
                              <a:lumOff val="25000"/>
                            </a:schemeClr>
                          </a:solidFill>
                          <a:latin typeface="Cambria Math" panose="02040503050406030204" pitchFamily="18" charset="0"/>
                          <a:ea typeface="Cambria Math" panose="02040503050406030204" pitchFamily="18" charset="0"/>
                        </a:rPr>
                        <m:t>+0.5∙0.90533∙</m:t>
                      </m:r>
                      <m:sSub>
                        <m:sSubPr>
                          <m:ctrlPr>
                            <a:rPr lang="en-US" sz="1400" i="1">
                              <a:solidFill>
                                <a:schemeClr val="tx2">
                                  <a:lumMod val="75000"/>
                                  <a:lumOff val="25000"/>
                                </a:schemeClr>
                              </a:solidFill>
                              <a:latin typeface="Cambria Math" panose="02040503050406030204" pitchFamily="18" charset="0"/>
                              <a:ea typeface="Cambria Math" panose="02040503050406030204" pitchFamily="18" charset="0"/>
                            </a:rPr>
                          </m:ctrlPr>
                        </m:sSubPr>
                        <m:e>
                          <m:r>
                            <a:rPr lang="en-US" sz="1400" i="1">
                              <a:solidFill>
                                <a:schemeClr val="tx2">
                                  <a:lumMod val="75000"/>
                                  <a:lumOff val="25000"/>
                                </a:schemeClr>
                              </a:solidFill>
                              <a:latin typeface="Cambria Math" panose="02040503050406030204" pitchFamily="18" charset="0"/>
                              <a:ea typeface="Cambria Math" panose="02040503050406030204" pitchFamily="18" charset="0"/>
                            </a:rPr>
                            <m:t>𝐵</m:t>
                          </m:r>
                        </m:e>
                        <m:sub>
                          <m:r>
                            <a:rPr lang="en-US" sz="1400" i="1">
                              <a:solidFill>
                                <a:schemeClr val="tx2">
                                  <a:lumMod val="75000"/>
                                  <a:lumOff val="25000"/>
                                </a:schemeClr>
                              </a:solidFill>
                              <a:latin typeface="Cambria Math" panose="02040503050406030204" pitchFamily="18" charset="0"/>
                              <a:ea typeface="Cambria Math" panose="02040503050406030204" pitchFamily="18" charset="0"/>
                            </a:rPr>
                            <m:t>𝐷𝐹</m:t>
                          </m:r>
                        </m:sub>
                      </m:sSub>
                    </m:oMath>
                  </m:oMathPara>
                </a14:m>
                <a:endParaRPr lang="en-US" sz="1400" dirty="0">
                  <a:solidFill>
                    <a:schemeClr val="tx2">
                      <a:lumMod val="75000"/>
                      <a:lumOff val="25000"/>
                    </a:schemeClr>
                  </a:solidFill>
                </a:endParaRPr>
              </a:p>
              <a:p>
                <a:pPr lvl="1">
                  <a:spcBef>
                    <a:spcPts val="400"/>
                  </a:spcBef>
                </a:pPr>
                <a:endParaRPr lang="en-US" sz="1300" b="0" dirty="0">
                  <a:solidFill>
                    <a:schemeClr val="bg2">
                      <a:lumMod val="50000"/>
                    </a:schemeClr>
                  </a:solidFill>
                  <a:latin typeface="Arial" panose="020B0604020202020204" pitchFamily="34" charset="0"/>
                  <a:ea typeface="Calibri"/>
                  <a:cs typeface="Arial" panose="020B0604020202020204" pitchFamily="34" charset="0"/>
                </a:endParaRPr>
              </a:p>
            </p:txBody>
          </p:sp>
        </mc:Choice>
        <mc:Fallback xmlns="">
          <p:sp>
            <p:nvSpPr>
              <p:cNvPr id="13" name="Content Placeholder 1">
                <a:extLst>
                  <a:ext uri="{FF2B5EF4-FFF2-40B4-BE49-F238E27FC236}">
                    <a16:creationId xmlns:a16="http://schemas.microsoft.com/office/drawing/2014/main" id="{DD342FD3-4FD0-856C-BC6D-29154A50060B}"/>
                  </a:ext>
                </a:extLst>
              </p:cNvPr>
              <p:cNvSpPr txBox="1">
                <a:spLocks noRot="1" noChangeAspect="1" noMove="1" noResize="1" noEditPoints="1" noAdjustHandles="1" noChangeArrowheads="1" noChangeShapeType="1" noTextEdit="1"/>
              </p:cNvSpPr>
              <p:nvPr/>
            </p:nvSpPr>
            <p:spPr>
              <a:xfrm>
                <a:off x="407988" y="3900717"/>
                <a:ext cx="5058677" cy="2026437"/>
              </a:xfrm>
              <a:prstGeom prst="rect">
                <a:avLst/>
              </a:prstGeom>
              <a:blipFill>
                <a:blip r:embed="rId4"/>
                <a:stretch>
                  <a:fillRect l="-2289" t="-4518" r="-1566"/>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graphicFrame>
            <p:nvGraphicFramePr>
              <p:cNvPr id="14" name="Table 13">
                <a:extLst>
                  <a:ext uri="{FF2B5EF4-FFF2-40B4-BE49-F238E27FC236}">
                    <a16:creationId xmlns:a16="http://schemas.microsoft.com/office/drawing/2014/main" id="{469E1D68-149C-61E9-46BD-717449616523}"/>
                  </a:ext>
                </a:extLst>
              </p:cNvPr>
              <p:cNvGraphicFramePr>
                <a:graphicFrameLocks noGrp="1"/>
              </p:cNvGraphicFramePr>
              <p:nvPr>
                <p:extLst>
                  <p:ext uri="{D42A27DB-BD31-4B8C-83A1-F6EECF244321}">
                    <p14:modId xmlns:p14="http://schemas.microsoft.com/office/powerpoint/2010/main" val="326720313"/>
                  </p:ext>
                </p:extLst>
              </p:nvPr>
            </p:nvGraphicFramePr>
            <p:xfrm>
              <a:off x="5598233" y="3949708"/>
              <a:ext cx="3011821" cy="2194560"/>
            </p:xfrm>
            <a:graphic>
              <a:graphicData uri="http://schemas.openxmlformats.org/drawingml/2006/table">
                <a:tbl>
                  <a:tblPr firstRow="1" bandRow="1">
                    <a:tableStyleId>{8EC20E35-A176-4012-BC5E-935CFFF8708E}</a:tableStyleId>
                  </a:tblPr>
                  <a:tblGrid>
                    <a:gridCol w="1267497">
                      <a:extLst>
                        <a:ext uri="{9D8B030D-6E8A-4147-A177-3AD203B41FA5}">
                          <a16:colId xmlns:a16="http://schemas.microsoft.com/office/drawing/2014/main" val="3895523855"/>
                        </a:ext>
                      </a:extLst>
                    </a:gridCol>
                    <a:gridCol w="815435">
                      <a:extLst>
                        <a:ext uri="{9D8B030D-6E8A-4147-A177-3AD203B41FA5}">
                          <a16:colId xmlns:a16="http://schemas.microsoft.com/office/drawing/2014/main" val="1107479384"/>
                        </a:ext>
                      </a:extLst>
                    </a:gridCol>
                    <a:gridCol w="928889">
                      <a:extLst>
                        <a:ext uri="{9D8B030D-6E8A-4147-A177-3AD203B41FA5}">
                          <a16:colId xmlns:a16="http://schemas.microsoft.com/office/drawing/2014/main" val="3197301564"/>
                        </a:ext>
                      </a:extLst>
                    </a:gridCol>
                  </a:tblGrid>
                  <a:tr h="273116">
                    <a:tc>
                      <a:txBody>
                        <a:bodyPr/>
                        <a:lstStyle/>
                        <a:p>
                          <a:pPr algn="ctr"/>
                          <a14:m>
                            <m:oMath xmlns:m="http://schemas.openxmlformats.org/officeDocument/2006/math">
                              <m:r>
                                <a:rPr lang="en-US" sz="1200" b="1" i="1" smtClean="0">
                                  <a:latin typeface="Cambria Math" panose="02040503050406030204" pitchFamily="18" charset="0"/>
                                </a:rPr>
                                <m:t>𝒑</m:t>
                              </m:r>
                            </m:oMath>
                          </a14:m>
                          <a:r>
                            <a:rPr lang="en-US" sz="1200" dirty="0"/>
                            <a:t> [GeV/c]</a:t>
                          </a:r>
                          <a:endParaRPr lang="en-GB" sz="12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14:m>
                            <m:oMath xmlns:m="http://schemas.openxmlformats.org/officeDocument/2006/math">
                              <m:sSub>
                                <m:sSubPr>
                                  <m:ctrlPr>
                                    <a:rPr lang="en-US" sz="1200" b="1" i="1" smtClean="0">
                                      <a:latin typeface="Cambria Math" panose="02040503050406030204" pitchFamily="18" charset="0"/>
                                    </a:rPr>
                                  </m:ctrlPr>
                                </m:sSubPr>
                                <m:e>
                                  <m:r>
                                    <a:rPr lang="en-US" sz="1200" b="1" i="1" smtClean="0">
                                      <a:latin typeface="Cambria Math" panose="02040503050406030204" pitchFamily="18" charset="0"/>
                                    </a:rPr>
                                    <m:t>𝑰</m:t>
                                  </m:r>
                                </m:e>
                                <m:sub>
                                  <m:r>
                                    <a:rPr lang="en-US" sz="1200" b="1" i="1" smtClean="0">
                                      <a:latin typeface="Cambria Math" panose="02040503050406030204" pitchFamily="18" charset="0"/>
                                    </a:rPr>
                                    <m:t>𝑴𝑪</m:t>
                                  </m:r>
                                </m:sub>
                              </m:sSub>
                            </m:oMath>
                          </a14:m>
                          <a:r>
                            <a:rPr lang="en-GB" sz="1200" dirty="0"/>
                            <a:t> [A]</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14:m>
                            <m:oMath xmlns:m="http://schemas.openxmlformats.org/officeDocument/2006/math">
                              <m:sSub>
                                <m:sSubPr>
                                  <m:ctrlPr>
                                    <a:rPr lang="en-US" sz="1200" b="1" i="1" smtClean="0">
                                      <a:latin typeface="Cambria Math" panose="02040503050406030204" pitchFamily="18" charset="0"/>
                                    </a:rPr>
                                  </m:ctrlPr>
                                </m:sSubPr>
                                <m:e>
                                  <m:r>
                                    <a:rPr lang="en-US" sz="1200" b="1" i="1" smtClean="0">
                                      <a:latin typeface="Cambria Math" panose="02040503050406030204" pitchFamily="18" charset="0"/>
                                    </a:rPr>
                                    <m:t>𝑩</m:t>
                                  </m:r>
                                </m:e>
                                <m:sub>
                                  <m:r>
                                    <a:rPr lang="en-US" sz="1200" b="1" i="1" smtClean="0">
                                      <a:latin typeface="Cambria Math" panose="02040503050406030204" pitchFamily="18" charset="0"/>
                                    </a:rPr>
                                    <m:t>𝒎𝒆𝒂𝒔</m:t>
                                  </m:r>
                                </m:sub>
                              </m:sSub>
                            </m:oMath>
                          </a14:m>
                          <a:r>
                            <a:rPr lang="en-GB" sz="1200" dirty="0"/>
                            <a:t> [T]</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236442"/>
                      </a:ext>
                    </a:extLst>
                  </a:tr>
                  <a:tr h="265084">
                    <a:tc>
                      <a:txBody>
                        <a:bodyPr/>
                        <a:lstStyle/>
                        <a:p>
                          <a:pPr algn="ctr"/>
                          <a:r>
                            <a:rPr lang="en-US" sz="1200" b="1" dirty="0"/>
                            <a:t>2.79</a:t>
                          </a:r>
                          <a:endParaRPr lang="en-GB" sz="1200" b="1"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b="1" dirty="0"/>
                            <a:t>531.6</a:t>
                          </a:r>
                          <a:endParaRPr lang="en-GB" sz="1200" b="1"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t>0.1329</a:t>
                          </a:r>
                          <a:endParaRPr lang="en-GB" sz="12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007041097"/>
                      </a:ext>
                    </a:extLst>
                  </a:tr>
                  <a:tr h="265084">
                    <a:tc>
                      <a:txBody>
                        <a:bodyPr/>
                        <a:lstStyle/>
                        <a:p>
                          <a:pPr algn="ctr"/>
                          <a:r>
                            <a:rPr lang="en-US" sz="1200" b="1" dirty="0"/>
                            <a:t>5.25</a:t>
                          </a:r>
                          <a:endParaRPr lang="en-GB" sz="1200" b="1"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b="1" dirty="0"/>
                            <a:t>998.5</a:t>
                          </a:r>
                          <a:endParaRPr lang="en-GB" sz="1200" b="1"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t>0.2500</a:t>
                          </a:r>
                          <a:endParaRPr lang="en-GB" sz="12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94127824"/>
                      </a:ext>
                    </a:extLst>
                  </a:tr>
                  <a:tr h="265084">
                    <a:tc>
                      <a:txBody>
                        <a:bodyPr/>
                        <a:lstStyle/>
                        <a:p>
                          <a:pPr algn="ctr"/>
                          <a:r>
                            <a:rPr lang="en-US" sz="1200" b="1" dirty="0"/>
                            <a:t>7.00</a:t>
                          </a:r>
                          <a:endParaRPr lang="en-GB" sz="1200" b="1"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b="1" dirty="0"/>
                            <a:t>1329.5</a:t>
                          </a:r>
                          <a:endParaRPr lang="en-GB" sz="1200" b="1"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t>0.3332</a:t>
                          </a:r>
                          <a:endParaRPr lang="en-GB" sz="12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251014319"/>
                      </a:ext>
                    </a:extLst>
                  </a:tr>
                  <a:tr h="265084">
                    <a:tc>
                      <a:txBody>
                        <a:bodyPr/>
                        <a:lstStyle/>
                        <a:p>
                          <a:pPr algn="ctr"/>
                          <a:r>
                            <a:rPr lang="en-US" sz="1200" b="1" dirty="0"/>
                            <a:t>10.14</a:t>
                          </a:r>
                          <a:endParaRPr lang="en-GB" sz="1200" b="1"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b="1" dirty="0"/>
                            <a:t>1925.3</a:t>
                          </a:r>
                          <a:endParaRPr lang="en-GB" sz="1200" b="1"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t>0.4827</a:t>
                          </a:r>
                          <a:endParaRPr lang="en-GB" sz="12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973347694"/>
                      </a:ext>
                    </a:extLst>
                  </a:tr>
                  <a:tr h="265084">
                    <a:tc>
                      <a:txBody>
                        <a:bodyPr/>
                        <a:lstStyle/>
                        <a:p>
                          <a:pPr algn="ctr"/>
                          <a:r>
                            <a:rPr lang="en-US" sz="1200" b="1" dirty="0"/>
                            <a:t>14.04</a:t>
                          </a:r>
                          <a:endParaRPr lang="en-GB" sz="1200" b="1"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b="1" dirty="0"/>
                            <a:t>2668.5</a:t>
                          </a:r>
                          <a:endParaRPr lang="en-GB" sz="1200" b="1"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t>0.6684</a:t>
                          </a:r>
                          <a:endParaRPr lang="en-GB" sz="12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536103553"/>
                      </a:ext>
                    </a:extLst>
                  </a:tr>
                  <a:tr h="265084">
                    <a:tc>
                      <a:txBody>
                        <a:bodyPr/>
                        <a:lstStyle/>
                        <a:p>
                          <a:pPr algn="ctr"/>
                          <a:r>
                            <a:rPr lang="en-US" sz="1200" b="1" dirty="0"/>
                            <a:t>18.00</a:t>
                          </a:r>
                          <a:endParaRPr lang="en-GB" sz="1200" b="1"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b="1" dirty="0"/>
                            <a:t>3428.0</a:t>
                          </a:r>
                          <a:endParaRPr lang="en-GB" sz="1200" b="1"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t>0.8570</a:t>
                          </a:r>
                          <a:endParaRPr lang="en-GB" sz="12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02799756"/>
                      </a:ext>
                    </a:extLst>
                  </a:tr>
                  <a:tr h="265084">
                    <a:tc>
                      <a:txBody>
                        <a:bodyPr/>
                        <a:lstStyle/>
                        <a:p>
                          <a:pPr algn="ctr"/>
                          <a:r>
                            <a:rPr lang="en-US" sz="1200" b="1" dirty="0"/>
                            <a:t>23.11</a:t>
                          </a:r>
                          <a:endParaRPr lang="en-GB" sz="1200" b="1"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b="1" dirty="0"/>
                            <a:t>4443.6</a:t>
                          </a:r>
                          <a:endParaRPr lang="en-GB" sz="1200" b="1"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t>1.1000</a:t>
                          </a:r>
                          <a:endParaRPr lang="en-GB" sz="12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0503163"/>
                      </a:ext>
                    </a:extLst>
                  </a:tr>
                </a:tbl>
              </a:graphicData>
            </a:graphic>
          </p:graphicFrame>
        </mc:Choice>
        <mc:Fallback xmlns="">
          <p:graphicFrame>
            <p:nvGraphicFramePr>
              <p:cNvPr id="14" name="Table 13">
                <a:extLst>
                  <a:ext uri="{FF2B5EF4-FFF2-40B4-BE49-F238E27FC236}">
                    <a16:creationId xmlns:a16="http://schemas.microsoft.com/office/drawing/2014/main" id="{469E1D68-149C-61E9-46BD-717449616523}"/>
                  </a:ext>
                </a:extLst>
              </p:cNvPr>
              <p:cNvGraphicFramePr>
                <a:graphicFrameLocks noGrp="1"/>
              </p:cNvGraphicFramePr>
              <p:nvPr>
                <p:extLst>
                  <p:ext uri="{D42A27DB-BD31-4B8C-83A1-F6EECF244321}">
                    <p14:modId xmlns:p14="http://schemas.microsoft.com/office/powerpoint/2010/main" val="326720313"/>
                  </p:ext>
                </p:extLst>
              </p:nvPr>
            </p:nvGraphicFramePr>
            <p:xfrm>
              <a:off x="5598233" y="3949708"/>
              <a:ext cx="3011821" cy="2194560"/>
            </p:xfrm>
            <a:graphic>
              <a:graphicData uri="http://schemas.openxmlformats.org/drawingml/2006/table">
                <a:tbl>
                  <a:tblPr firstRow="1" bandRow="1">
                    <a:tableStyleId>{8EC20E35-A176-4012-BC5E-935CFFF8708E}</a:tableStyleId>
                  </a:tblPr>
                  <a:tblGrid>
                    <a:gridCol w="1267497">
                      <a:extLst>
                        <a:ext uri="{9D8B030D-6E8A-4147-A177-3AD203B41FA5}">
                          <a16:colId xmlns:a16="http://schemas.microsoft.com/office/drawing/2014/main" val="3895523855"/>
                        </a:ext>
                      </a:extLst>
                    </a:gridCol>
                    <a:gridCol w="815435">
                      <a:extLst>
                        <a:ext uri="{9D8B030D-6E8A-4147-A177-3AD203B41FA5}">
                          <a16:colId xmlns:a16="http://schemas.microsoft.com/office/drawing/2014/main" val="1107479384"/>
                        </a:ext>
                      </a:extLst>
                    </a:gridCol>
                    <a:gridCol w="928889">
                      <a:extLst>
                        <a:ext uri="{9D8B030D-6E8A-4147-A177-3AD203B41FA5}">
                          <a16:colId xmlns:a16="http://schemas.microsoft.com/office/drawing/2014/main" val="3197301564"/>
                        </a:ext>
                      </a:extLst>
                    </a:gridCol>
                  </a:tblGrid>
                  <a:tr h="274320">
                    <a:tc>
                      <a:txBody>
                        <a:bodyPr/>
                        <a:lstStyle/>
                        <a:p>
                          <a:endParaRPr 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blipFill>
                          <a:blip r:embed="rId5"/>
                          <a:stretch>
                            <a:fillRect t="-2222" r="-137981" b="-717778"/>
                          </a:stretch>
                        </a:blipFill>
                      </a:tcPr>
                    </a:tc>
                    <a:tc>
                      <a:txBody>
                        <a:bodyPr/>
                        <a:lstStyle/>
                        <a:p>
                          <a:endParaRPr 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blipFill>
                          <a:blip r:embed="rId5"/>
                          <a:stretch>
                            <a:fillRect l="-155224" t="-2222" r="-114179" b="-717778"/>
                          </a:stretch>
                        </a:blipFill>
                      </a:tcPr>
                    </a:tc>
                    <a:tc>
                      <a:txBody>
                        <a:bodyPr/>
                        <a:lstStyle/>
                        <a:p>
                          <a:endParaRPr 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blipFill>
                          <a:blip r:embed="rId5"/>
                          <a:stretch>
                            <a:fillRect l="-223529" t="-2222" b="-717778"/>
                          </a:stretch>
                        </a:blipFill>
                      </a:tcPr>
                    </a:tc>
                    <a:extLst>
                      <a:ext uri="{0D108BD9-81ED-4DB2-BD59-A6C34878D82A}">
                        <a16:rowId xmlns:a16="http://schemas.microsoft.com/office/drawing/2014/main" val="467236442"/>
                      </a:ext>
                    </a:extLst>
                  </a:tr>
                  <a:tr h="274320">
                    <a:tc>
                      <a:txBody>
                        <a:bodyPr/>
                        <a:lstStyle/>
                        <a:p>
                          <a:pPr algn="ctr"/>
                          <a:r>
                            <a:rPr lang="en-US" sz="1200" b="1" dirty="0"/>
                            <a:t>2.79</a:t>
                          </a:r>
                          <a:endParaRPr lang="en-GB" sz="1200" b="1"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b="1" dirty="0"/>
                            <a:t>531.6</a:t>
                          </a:r>
                          <a:endParaRPr lang="en-GB" sz="1200" b="1"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t>0.1329</a:t>
                          </a:r>
                          <a:endParaRPr lang="en-GB" sz="12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007041097"/>
                      </a:ext>
                    </a:extLst>
                  </a:tr>
                  <a:tr h="274320">
                    <a:tc>
                      <a:txBody>
                        <a:bodyPr/>
                        <a:lstStyle/>
                        <a:p>
                          <a:pPr algn="ctr"/>
                          <a:r>
                            <a:rPr lang="en-US" sz="1200" b="1" dirty="0"/>
                            <a:t>5.25</a:t>
                          </a:r>
                          <a:endParaRPr lang="en-GB" sz="1200" b="1"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b="1" dirty="0"/>
                            <a:t>998.5</a:t>
                          </a:r>
                          <a:endParaRPr lang="en-GB" sz="1200" b="1"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t>0.2500</a:t>
                          </a:r>
                          <a:endParaRPr lang="en-GB" sz="12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94127824"/>
                      </a:ext>
                    </a:extLst>
                  </a:tr>
                  <a:tr h="274320">
                    <a:tc>
                      <a:txBody>
                        <a:bodyPr/>
                        <a:lstStyle/>
                        <a:p>
                          <a:pPr algn="ctr"/>
                          <a:r>
                            <a:rPr lang="en-US" sz="1200" b="1" dirty="0"/>
                            <a:t>7.00</a:t>
                          </a:r>
                          <a:endParaRPr lang="en-GB" sz="1200" b="1"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b="1" dirty="0"/>
                            <a:t>1329.5</a:t>
                          </a:r>
                          <a:endParaRPr lang="en-GB" sz="1200" b="1"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t>0.3332</a:t>
                          </a:r>
                          <a:endParaRPr lang="en-GB" sz="12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251014319"/>
                      </a:ext>
                    </a:extLst>
                  </a:tr>
                  <a:tr h="274320">
                    <a:tc>
                      <a:txBody>
                        <a:bodyPr/>
                        <a:lstStyle/>
                        <a:p>
                          <a:pPr algn="ctr"/>
                          <a:r>
                            <a:rPr lang="en-US" sz="1200" b="1" dirty="0"/>
                            <a:t>10.14</a:t>
                          </a:r>
                          <a:endParaRPr lang="en-GB" sz="1200" b="1"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b="1" dirty="0"/>
                            <a:t>1925.3</a:t>
                          </a:r>
                          <a:endParaRPr lang="en-GB" sz="1200" b="1"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t>0.4827</a:t>
                          </a:r>
                          <a:endParaRPr lang="en-GB" sz="12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973347694"/>
                      </a:ext>
                    </a:extLst>
                  </a:tr>
                  <a:tr h="274320">
                    <a:tc>
                      <a:txBody>
                        <a:bodyPr/>
                        <a:lstStyle/>
                        <a:p>
                          <a:pPr algn="ctr"/>
                          <a:r>
                            <a:rPr lang="en-US" sz="1200" b="1" dirty="0"/>
                            <a:t>14.04</a:t>
                          </a:r>
                          <a:endParaRPr lang="en-GB" sz="1200" b="1"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b="1" dirty="0"/>
                            <a:t>2668.5</a:t>
                          </a:r>
                          <a:endParaRPr lang="en-GB" sz="1200" b="1"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t>0.6684</a:t>
                          </a:r>
                          <a:endParaRPr lang="en-GB" sz="12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536103553"/>
                      </a:ext>
                    </a:extLst>
                  </a:tr>
                  <a:tr h="274320">
                    <a:tc>
                      <a:txBody>
                        <a:bodyPr/>
                        <a:lstStyle/>
                        <a:p>
                          <a:pPr algn="ctr"/>
                          <a:r>
                            <a:rPr lang="en-US" sz="1200" b="1" dirty="0"/>
                            <a:t>18.00</a:t>
                          </a:r>
                          <a:endParaRPr lang="en-GB" sz="1200" b="1"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b="1" dirty="0"/>
                            <a:t>3428.0</a:t>
                          </a:r>
                          <a:endParaRPr lang="en-GB" sz="1200" b="1"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t>0.8570</a:t>
                          </a:r>
                          <a:endParaRPr lang="en-GB" sz="12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02799756"/>
                      </a:ext>
                    </a:extLst>
                  </a:tr>
                  <a:tr h="274320">
                    <a:tc>
                      <a:txBody>
                        <a:bodyPr/>
                        <a:lstStyle/>
                        <a:p>
                          <a:pPr algn="ctr"/>
                          <a:r>
                            <a:rPr lang="en-US" sz="1200" b="1" dirty="0"/>
                            <a:t>23.11</a:t>
                          </a:r>
                          <a:endParaRPr lang="en-GB" sz="1200" b="1"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b="1" dirty="0"/>
                            <a:t>4443.6</a:t>
                          </a:r>
                          <a:endParaRPr lang="en-GB" sz="1200" b="1"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t>1.1000</a:t>
                          </a:r>
                          <a:endParaRPr lang="en-GB" sz="12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0503163"/>
                      </a:ext>
                    </a:extLst>
                  </a:tr>
                </a:tbl>
              </a:graphicData>
            </a:graphic>
          </p:graphicFrame>
        </mc:Fallback>
      </mc:AlternateContent>
      <p:pic>
        <p:nvPicPr>
          <p:cNvPr id="4" name="Picture 3" descr="A diagram of a diagram&#10;&#10;AI-generated content may be incorrect.">
            <a:extLst>
              <a:ext uri="{FF2B5EF4-FFF2-40B4-BE49-F238E27FC236}">
                <a16:creationId xmlns:a16="http://schemas.microsoft.com/office/drawing/2014/main" id="{ACAA9634-51D4-3642-CDE3-3CD23E10A665}"/>
              </a:ext>
            </a:extLst>
          </p:cNvPr>
          <p:cNvPicPr>
            <a:picLocks noChangeAspect="1"/>
          </p:cNvPicPr>
          <p:nvPr/>
        </p:nvPicPr>
        <p:blipFill>
          <a:blip r:embed="rId6"/>
          <a:stretch>
            <a:fillRect/>
          </a:stretch>
        </p:blipFill>
        <p:spPr>
          <a:xfrm>
            <a:off x="8928007" y="4321017"/>
            <a:ext cx="3011820" cy="1323876"/>
          </a:xfrm>
          <a:prstGeom prst="rect">
            <a:avLst/>
          </a:prstGeom>
        </p:spPr>
      </p:pic>
    </p:spTree>
    <p:extLst>
      <p:ext uri="{BB962C8B-B14F-4D97-AF65-F5344CB8AC3E}">
        <p14:creationId xmlns:p14="http://schemas.microsoft.com/office/powerpoint/2010/main" val="38489877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13">
                                            <p:txEl>
                                              <p:pRg st="0" end="0"/>
                                            </p:txEl>
                                          </p:spTgt>
                                        </p:tgtEl>
                                        <p:attrNameLst>
                                          <p:attrName>style.visibility</p:attrName>
                                        </p:attrNameLst>
                                      </p:cBhvr>
                                      <p:to>
                                        <p:strVal val="visible"/>
                                      </p:to>
                                    </p:set>
                                    <p:animEffect transition="in" filter="barn(inVertical)">
                                      <p:cBhvr>
                                        <p:cTn id="12" dur="500"/>
                                        <p:tgtEl>
                                          <p:spTgt spid="13">
                                            <p:txEl>
                                              <p:pRg st="0" end="0"/>
                                            </p:txEl>
                                          </p:spTgt>
                                        </p:tgtEl>
                                      </p:cBhvr>
                                    </p:animEffect>
                                  </p:childTnLst>
                                </p:cTn>
                              </p:par>
                              <p:par>
                                <p:cTn id="13" presetID="16" presetClass="entr" presetSubtype="21" fill="hold" grpId="0" nodeType="withEffect">
                                  <p:stCondLst>
                                    <p:cond delay="0"/>
                                  </p:stCondLst>
                                  <p:childTnLst>
                                    <p:set>
                                      <p:cBhvr>
                                        <p:cTn id="14" dur="1" fill="hold">
                                          <p:stCondLst>
                                            <p:cond delay="0"/>
                                          </p:stCondLst>
                                        </p:cTn>
                                        <p:tgtEl>
                                          <p:spTgt spid="13">
                                            <p:txEl>
                                              <p:pRg st="1" end="1"/>
                                            </p:txEl>
                                          </p:spTgt>
                                        </p:tgtEl>
                                        <p:attrNameLst>
                                          <p:attrName>style.visibility</p:attrName>
                                        </p:attrNameLst>
                                      </p:cBhvr>
                                      <p:to>
                                        <p:strVal val="visible"/>
                                      </p:to>
                                    </p:set>
                                    <p:animEffect transition="in" filter="barn(inVertical)">
                                      <p:cBhvr>
                                        <p:cTn id="15" dur="500"/>
                                        <p:tgtEl>
                                          <p:spTgt spid="13">
                                            <p:txEl>
                                              <p:pRg st="1" end="1"/>
                                            </p:txEl>
                                          </p:spTgt>
                                        </p:tgtEl>
                                      </p:cBhvr>
                                    </p:animEffect>
                                  </p:childTnLst>
                                </p:cTn>
                              </p:par>
                              <p:par>
                                <p:cTn id="16" presetID="16" presetClass="entr" presetSubtype="21" fill="hold" grpId="0" nodeType="withEffect">
                                  <p:stCondLst>
                                    <p:cond delay="0"/>
                                  </p:stCondLst>
                                  <p:childTnLst>
                                    <p:set>
                                      <p:cBhvr>
                                        <p:cTn id="17" dur="1" fill="hold">
                                          <p:stCondLst>
                                            <p:cond delay="0"/>
                                          </p:stCondLst>
                                        </p:cTn>
                                        <p:tgtEl>
                                          <p:spTgt spid="13">
                                            <p:txEl>
                                              <p:pRg st="2" end="2"/>
                                            </p:txEl>
                                          </p:spTgt>
                                        </p:tgtEl>
                                        <p:attrNameLst>
                                          <p:attrName>style.visibility</p:attrName>
                                        </p:attrNameLst>
                                      </p:cBhvr>
                                      <p:to>
                                        <p:strVal val="visible"/>
                                      </p:to>
                                    </p:set>
                                    <p:animEffect transition="in" filter="barn(inVertical)">
                                      <p:cBhvr>
                                        <p:cTn id="18" dur="500"/>
                                        <p:tgtEl>
                                          <p:spTgt spid="13">
                                            <p:txEl>
                                              <p:pRg st="2" end="2"/>
                                            </p:txEl>
                                          </p:spTgt>
                                        </p:tgtEl>
                                      </p:cBhvr>
                                    </p:animEffect>
                                  </p:childTnLst>
                                </p:cTn>
                              </p:par>
                              <p:par>
                                <p:cTn id="19" presetID="16" presetClass="entr" presetSubtype="21" fill="hold" grpId="0" nodeType="withEffect">
                                  <p:stCondLst>
                                    <p:cond delay="0"/>
                                  </p:stCondLst>
                                  <p:childTnLst>
                                    <p:set>
                                      <p:cBhvr>
                                        <p:cTn id="20" dur="1" fill="hold">
                                          <p:stCondLst>
                                            <p:cond delay="0"/>
                                          </p:stCondLst>
                                        </p:cTn>
                                        <p:tgtEl>
                                          <p:spTgt spid="13">
                                            <p:txEl>
                                              <p:pRg st="3" end="3"/>
                                            </p:txEl>
                                          </p:spTgt>
                                        </p:tgtEl>
                                        <p:attrNameLst>
                                          <p:attrName>style.visibility</p:attrName>
                                        </p:attrNameLst>
                                      </p:cBhvr>
                                      <p:to>
                                        <p:strVal val="visible"/>
                                      </p:to>
                                    </p:set>
                                    <p:animEffect transition="in" filter="barn(inVertical)">
                                      <p:cBhvr>
                                        <p:cTn id="21" dur="500"/>
                                        <p:tgtEl>
                                          <p:spTgt spid="13">
                                            <p:txEl>
                                              <p:pRg st="3" end="3"/>
                                            </p:txEl>
                                          </p:spTgt>
                                        </p:tgtEl>
                                      </p:cBhvr>
                                    </p:animEffect>
                                  </p:childTnLst>
                                </p:cTn>
                              </p:par>
                              <p:par>
                                <p:cTn id="22" presetID="16" presetClass="entr" presetSubtype="21" fill="hold" grpId="0" nodeType="withEffect">
                                  <p:stCondLst>
                                    <p:cond delay="0"/>
                                  </p:stCondLst>
                                  <p:childTnLst>
                                    <p:set>
                                      <p:cBhvr>
                                        <p:cTn id="23" dur="1" fill="hold">
                                          <p:stCondLst>
                                            <p:cond delay="0"/>
                                          </p:stCondLst>
                                        </p:cTn>
                                        <p:tgtEl>
                                          <p:spTgt spid="13">
                                            <p:txEl>
                                              <p:pRg st="4" end="4"/>
                                            </p:txEl>
                                          </p:spTgt>
                                        </p:tgtEl>
                                        <p:attrNameLst>
                                          <p:attrName>style.visibility</p:attrName>
                                        </p:attrNameLst>
                                      </p:cBhvr>
                                      <p:to>
                                        <p:strVal val="visible"/>
                                      </p:to>
                                    </p:set>
                                    <p:animEffect transition="in" filter="barn(inVertical)">
                                      <p:cBhvr>
                                        <p:cTn id="24" dur="500"/>
                                        <p:tgtEl>
                                          <p:spTgt spid="13">
                                            <p:txEl>
                                              <p:pRg st="4" end="4"/>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nodeType="click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barn(inVertical)">
                                      <p:cBhvr>
                                        <p:cTn id="29" dur="500"/>
                                        <p:tgtEl>
                                          <p:spTgt spid="14"/>
                                        </p:tgtEl>
                                      </p:cBhvr>
                                    </p:animEffect>
                                  </p:childTnLst>
                                </p:cTn>
                              </p:par>
                            </p:childTnLst>
                          </p:cTn>
                        </p:par>
                      </p:childTnLst>
                    </p:cTn>
                  </p:par>
                  <p:par>
                    <p:cTn id="30" fill="hold">
                      <p:stCondLst>
                        <p:cond delay="indefinite"/>
                      </p:stCondLst>
                      <p:childTnLst>
                        <p:par>
                          <p:cTn id="31" fill="hold">
                            <p:stCondLst>
                              <p:cond delay="0"/>
                            </p:stCondLst>
                            <p:childTnLst>
                              <p:par>
                                <p:cTn id="32" presetID="16" presetClass="entr" presetSubtype="21" fill="hold" nodeType="clickEffect">
                                  <p:stCondLst>
                                    <p:cond delay="0"/>
                                  </p:stCondLst>
                                  <p:childTnLst>
                                    <p:set>
                                      <p:cBhvr>
                                        <p:cTn id="33" dur="1" fill="hold">
                                          <p:stCondLst>
                                            <p:cond delay="0"/>
                                          </p:stCondLst>
                                        </p:cTn>
                                        <p:tgtEl>
                                          <p:spTgt spid="4"/>
                                        </p:tgtEl>
                                        <p:attrNameLst>
                                          <p:attrName>style.visibility</p:attrName>
                                        </p:attrNameLst>
                                      </p:cBhvr>
                                      <p:to>
                                        <p:strVal val="visible"/>
                                      </p:to>
                                    </p:set>
                                    <p:animEffect transition="in" filter="barn(inVertical)">
                                      <p:cBhvr>
                                        <p:cTn id="3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9DB889-0885-0D15-07DC-19E6EF0CDA00}"/>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328941C7-1B1D-84DA-3086-7B1A4526FA2C}"/>
              </a:ext>
            </a:extLst>
          </p:cNvPr>
          <p:cNvSpPr>
            <a:spLocks noGrp="1"/>
          </p:cNvSpPr>
          <p:nvPr>
            <p:ph type="title"/>
          </p:nvPr>
        </p:nvSpPr>
        <p:spPr>
          <a:xfrm>
            <a:off x="407988" y="328241"/>
            <a:ext cx="11604202" cy="567109"/>
          </a:xfrm>
        </p:spPr>
        <p:txBody>
          <a:bodyPr/>
          <a:lstStyle/>
          <a:p>
            <a:r>
              <a:rPr lang="en-US" sz="3600" b="1" dirty="0">
                <a:solidFill>
                  <a:srgbClr val="060A9C"/>
                </a:solidFill>
                <a:latin typeface="Arial" panose="020B0604020202020204" pitchFamily="34" charset="0"/>
                <a:cs typeface="Arial" panose="020B0604020202020204" pitchFamily="34" charset="0"/>
              </a:rPr>
              <a:t>Refined MU magnetic model: performance/validation</a:t>
            </a:r>
            <a:endParaRPr lang="en-US" dirty="0"/>
          </a:p>
        </p:txBody>
      </p:sp>
      <p:sp>
        <p:nvSpPr>
          <p:cNvPr id="6" name="Content Placeholder 1">
            <a:extLst>
              <a:ext uri="{FF2B5EF4-FFF2-40B4-BE49-F238E27FC236}">
                <a16:creationId xmlns:a16="http://schemas.microsoft.com/office/drawing/2014/main" id="{4C7422B9-8969-FC21-B09C-298B2D63616B}"/>
              </a:ext>
            </a:extLst>
          </p:cNvPr>
          <p:cNvSpPr>
            <a:spLocks noGrp="1"/>
          </p:cNvSpPr>
          <p:nvPr>
            <p:ph idx="1"/>
          </p:nvPr>
        </p:nvSpPr>
        <p:spPr>
          <a:xfrm>
            <a:off x="387349" y="1064882"/>
            <a:ext cx="11624841" cy="1092839"/>
          </a:xfrm>
        </p:spPr>
        <p:txBody>
          <a:bodyPr/>
          <a:lstStyle/>
          <a:p>
            <a:pPr>
              <a:spcBef>
                <a:spcPts val="400"/>
              </a:spcBef>
            </a:pPr>
            <a:r>
              <a:rPr lang="en-US" sz="1600" b="0" dirty="0">
                <a:solidFill>
                  <a:schemeClr val="bg2">
                    <a:lumMod val="50000"/>
                  </a:schemeClr>
                </a:solidFill>
                <a:latin typeface="Arial" panose="020B0604020202020204" pitchFamily="34" charset="0"/>
                <a:ea typeface="Calibri"/>
                <a:cs typeface="Arial" panose="020B0604020202020204" pitchFamily="34" charset="0"/>
              </a:rPr>
              <a:t>Refined MU magnetic model revealed to be much </a:t>
            </a:r>
            <a:r>
              <a:rPr lang="en-US" sz="1600" dirty="0">
                <a:solidFill>
                  <a:schemeClr val="accent2"/>
                </a:solidFill>
                <a:latin typeface="Arial" panose="020B0604020202020204" pitchFamily="34" charset="0"/>
                <a:ea typeface="Calibri"/>
                <a:cs typeface="Arial" panose="020B0604020202020204" pitchFamily="34" charset="0"/>
              </a:rPr>
              <a:t>lighter</a:t>
            </a:r>
            <a:r>
              <a:rPr lang="en-US" sz="1600" b="0" dirty="0">
                <a:solidFill>
                  <a:schemeClr val="bg2">
                    <a:lumMod val="50000"/>
                  </a:schemeClr>
                </a:solidFill>
                <a:latin typeface="Arial" panose="020B0604020202020204" pitchFamily="34" charset="0"/>
                <a:ea typeface="Calibri"/>
                <a:cs typeface="Arial" panose="020B0604020202020204" pitchFamily="34" charset="0"/>
              </a:rPr>
              <a:t>, </a:t>
            </a:r>
            <a:r>
              <a:rPr lang="en-US" sz="1600" dirty="0">
                <a:solidFill>
                  <a:schemeClr val="accent2"/>
                </a:solidFill>
                <a:latin typeface="Arial" panose="020B0604020202020204" pitchFamily="34" charset="0"/>
                <a:ea typeface="Calibri"/>
                <a:cs typeface="Arial" panose="020B0604020202020204" pitchFamily="34" charset="0"/>
              </a:rPr>
              <a:t>manageable</a:t>
            </a:r>
            <a:r>
              <a:rPr lang="en-US" sz="1600" b="0" dirty="0">
                <a:solidFill>
                  <a:schemeClr val="bg2">
                    <a:lumMod val="50000"/>
                  </a:schemeClr>
                </a:solidFill>
                <a:latin typeface="Arial" panose="020B0604020202020204" pitchFamily="34" charset="0"/>
                <a:ea typeface="Calibri"/>
                <a:cs typeface="Arial" panose="020B0604020202020204" pitchFamily="34" charset="0"/>
              </a:rPr>
              <a:t> and </a:t>
            </a:r>
            <a:r>
              <a:rPr lang="en-US" sz="1600" dirty="0">
                <a:solidFill>
                  <a:schemeClr val="accent2"/>
                </a:solidFill>
                <a:latin typeface="Arial" panose="020B0604020202020204" pitchFamily="34" charset="0"/>
                <a:ea typeface="Calibri"/>
                <a:cs typeface="Arial" panose="020B0604020202020204" pitchFamily="34" charset="0"/>
              </a:rPr>
              <a:t>resource-efficient</a:t>
            </a:r>
            <a:r>
              <a:rPr lang="en-US" sz="1600" b="0" dirty="0">
                <a:solidFill>
                  <a:schemeClr val="bg2">
                    <a:lumMod val="50000"/>
                  </a:schemeClr>
                </a:solidFill>
                <a:latin typeface="Arial" panose="020B0604020202020204" pitchFamily="34" charset="0"/>
                <a:ea typeface="Calibri"/>
                <a:cs typeface="Arial" panose="020B0604020202020204" pitchFamily="34" charset="0"/>
              </a:rPr>
              <a:t>;</a:t>
            </a:r>
          </a:p>
          <a:p>
            <a:pPr>
              <a:spcBef>
                <a:spcPts val="400"/>
              </a:spcBef>
            </a:pPr>
            <a:r>
              <a:rPr lang="en-US" sz="1600" dirty="0">
                <a:solidFill>
                  <a:schemeClr val="accent2"/>
                </a:solidFill>
                <a:latin typeface="Arial" panose="020B0604020202020204" pitchFamily="34" charset="0"/>
                <a:ea typeface="Calibri"/>
                <a:cs typeface="Arial" panose="020B0604020202020204" pitchFamily="34" charset="0"/>
              </a:rPr>
              <a:t>Computation times </a:t>
            </a:r>
            <a:r>
              <a:rPr lang="en-US" sz="1600" b="0" dirty="0">
                <a:solidFill>
                  <a:schemeClr val="bg2">
                    <a:lumMod val="50000"/>
                  </a:schemeClr>
                </a:solidFill>
                <a:latin typeface="Arial" panose="020B0604020202020204" pitchFamily="34" charset="0"/>
                <a:ea typeface="Calibri"/>
                <a:cs typeface="Arial" panose="020B0604020202020204" pitchFamily="34" charset="0"/>
              </a:rPr>
              <a:t>reduced to </a:t>
            </a:r>
            <a:r>
              <a:rPr lang="en-US" sz="1600" dirty="0">
                <a:solidFill>
                  <a:schemeClr val="accent2"/>
                </a:solidFill>
                <a:latin typeface="Arial" panose="020B0604020202020204" pitchFamily="34" charset="0"/>
                <a:ea typeface="Calibri"/>
                <a:cs typeface="Arial" panose="020B0604020202020204" pitchFamily="34" charset="0"/>
              </a:rPr>
              <a:t>6-8 hours </a:t>
            </a:r>
            <a:r>
              <a:rPr lang="en-US" sz="1600" b="0" dirty="0">
                <a:solidFill>
                  <a:schemeClr val="bg2">
                    <a:lumMod val="50000"/>
                  </a:schemeClr>
                </a:solidFill>
                <a:latin typeface="Arial" panose="020B0604020202020204" pitchFamily="34" charset="0"/>
                <a:ea typeface="Calibri"/>
                <a:cs typeface="Arial" panose="020B0604020202020204" pitchFamily="34" charset="0"/>
              </a:rPr>
              <a:t>in contrast to the ~50 needed by the previous model, depending on the current level (using same current level and machine for the simulation);</a:t>
            </a:r>
          </a:p>
        </p:txBody>
      </p:sp>
      <p:sp>
        <p:nvSpPr>
          <p:cNvPr id="15" name="Slide Number Placeholder 8">
            <a:extLst>
              <a:ext uri="{FF2B5EF4-FFF2-40B4-BE49-F238E27FC236}">
                <a16:creationId xmlns:a16="http://schemas.microsoft.com/office/drawing/2014/main" id="{BA1A421A-2959-8962-34C5-B61B55FCB34A}"/>
              </a:ext>
            </a:extLst>
          </p:cNvPr>
          <p:cNvSpPr>
            <a:spLocks noGrp="1"/>
          </p:cNvSpPr>
          <p:nvPr>
            <p:ph type="sldNum" sz="quarter" idx="12"/>
          </p:nvPr>
        </p:nvSpPr>
        <p:spPr>
          <a:xfrm>
            <a:off x="11107546" y="6389802"/>
            <a:ext cx="681254" cy="365125"/>
          </a:xfrm>
        </p:spPr>
        <p:txBody>
          <a:bodyPr/>
          <a:lstStyle/>
          <a:p>
            <a:fld id="{36B5EA5A-BC32-A742-B11B-8E7414D5B535}" type="slidenum">
              <a:rPr lang="en-US" sz="1400" smtClean="0"/>
              <a:pPr/>
              <a:t>14</a:t>
            </a:fld>
            <a:endParaRPr lang="en-US" sz="1400" dirty="0"/>
          </a:p>
        </p:txBody>
      </p:sp>
      <p:sp>
        <p:nvSpPr>
          <p:cNvPr id="16" name="Footer Placeholder 4">
            <a:extLst>
              <a:ext uri="{FF2B5EF4-FFF2-40B4-BE49-F238E27FC236}">
                <a16:creationId xmlns:a16="http://schemas.microsoft.com/office/drawing/2014/main" id="{94AE3CED-AB1A-4CC1-344F-2E320DA11E08}"/>
              </a:ext>
            </a:extLst>
          </p:cNvPr>
          <p:cNvSpPr>
            <a:spLocks noGrp="1"/>
          </p:cNvSpPr>
          <p:nvPr>
            <p:ph type="ftr" sz="quarter" idx="11"/>
          </p:nvPr>
        </p:nvSpPr>
        <p:spPr>
          <a:xfrm>
            <a:off x="3539188" y="6389802"/>
            <a:ext cx="7292296" cy="365125"/>
          </a:xfrm>
        </p:spPr>
        <p:txBody>
          <a:bodyPr/>
          <a:lstStyle/>
          <a:p>
            <a:r>
              <a:rPr lang="en-US" sz="1400" dirty="0"/>
              <a:t>Vittorio Ferrentino – IPP Meeting              vittorio.ferrentino@cern.ch</a:t>
            </a:r>
          </a:p>
        </p:txBody>
      </p:sp>
      <p:sp>
        <p:nvSpPr>
          <p:cNvPr id="17" name="Date Placeholder 3">
            <a:extLst>
              <a:ext uri="{FF2B5EF4-FFF2-40B4-BE49-F238E27FC236}">
                <a16:creationId xmlns:a16="http://schemas.microsoft.com/office/drawing/2014/main" id="{76FE7328-F528-05CD-39C2-5E3A013AE793}"/>
              </a:ext>
            </a:extLst>
          </p:cNvPr>
          <p:cNvSpPr txBox="1">
            <a:spLocks/>
          </p:cNvSpPr>
          <p:nvPr/>
        </p:nvSpPr>
        <p:spPr>
          <a:xfrm>
            <a:off x="1753960" y="6417641"/>
            <a:ext cx="1542289"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AE7510E-7CE3-EF42-A7A2-0B9C737939B5}" type="datetime3">
              <a:rPr lang="en-US" sz="1400" smtClean="0">
                <a:solidFill>
                  <a:schemeClr val="bg1"/>
                </a:solidFill>
              </a:rPr>
              <a:pPr/>
              <a:t>26 March 2025</a:t>
            </a:fld>
            <a:endParaRPr lang="en-US" sz="1400" dirty="0">
              <a:solidFill>
                <a:schemeClr val="bg1"/>
              </a:solidFill>
            </a:endParaRPr>
          </a:p>
        </p:txBody>
      </p:sp>
      <p:sp>
        <p:nvSpPr>
          <p:cNvPr id="8" name="Content Placeholder 1">
            <a:extLst>
              <a:ext uri="{FF2B5EF4-FFF2-40B4-BE49-F238E27FC236}">
                <a16:creationId xmlns:a16="http://schemas.microsoft.com/office/drawing/2014/main" id="{6E2CDC0D-8AF8-834B-F295-D0A36D13D97A}"/>
              </a:ext>
            </a:extLst>
          </p:cNvPr>
          <p:cNvSpPr txBox="1">
            <a:spLocks/>
          </p:cNvSpPr>
          <p:nvPr/>
        </p:nvSpPr>
        <p:spPr>
          <a:xfrm>
            <a:off x="5321940" y="1984533"/>
            <a:ext cx="6617887" cy="2614486"/>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spcBef>
                <a:spcPts val="400"/>
              </a:spcBef>
              <a:buNone/>
            </a:pPr>
            <a:r>
              <a:rPr lang="en-GB" sz="1400" b="0" dirty="0">
                <a:solidFill>
                  <a:schemeClr val="bg2">
                    <a:lumMod val="50000"/>
                  </a:schemeClr>
                </a:solidFill>
                <a:latin typeface="Arial" panose="020B0604020202020204" pitchFamily="34" charset="0"/>
                <a:ea typeface="Calibri"/>
                <a:cs typeface="Arial" panose="020B0604020202020204" pitchFamily="34" charset="0"/>
              </a:rPr>
              <a:t>How was this achieved?</a:t>
            </a:r>
          </a:p>
          <a:p>
            <a:pPr marL="0" indent="0">
              <a:spcBef>
                <a:spcPts val="400"/>
              </a:spcBef>
              <a:buNone/>
            </a:pPr>
            <a:r>
              <a:rPr lang="en-GB" sz="1400" b="0" dirty="0">
                <a:solidFill>
                  <a:schemeClr val="bg2">
                    <a:lumMod val="50000"/>
                  </a:schemeClr>
                </a:solidFill>
                <a:latin typeface="Arial" panose="020B0604020202020204" pitchFamily="34" charset="0"/>
                <a:ea typeface="Calibri"/>
                <a:cs typeface="Arial" panose="020B0604020202020204" pitchFamily="34" charset="0"/>
              </a:rPr>
              <a:t>Significant gain in computational efficiency </a:t>
            </a:r>
            <a:r>
              <a:rPr lang="en-GB" sz="1400" dirty="0">
                <a:solidFill>
                  <a:srgbClr val="C00000"/>
                </a:solidFill>
                <a:latin typeface="Arial" panose="020B0604020202020204" pitchFamily="34" charset="0"/>
                <a:ea typeface="Calibri"/>
                <a:cs typeface="Arial" panose="020B0604020202020204" pitchFamily="34" charset="0"/>
              </a:rPr>
              <a:t>was not achieved by drastically reducing the number of mesh elements</a:t>
            </a:r>
            <a:r>
              <a:rPr lang="en-GB" sz="1400" b="0" dirty="0">
                <a:solidFill>
                  <a:schemeClr val="bg2">
                    <a:lumMod val="50000"/>
                  </a:schemeClr>
                </a:solidFill>
                <a:latin typeface="Arial" panose="020B0604020202020204" pitchFamily="34" charset="0"/>
                <a:ea typeface="Calibri"/>
                <a:cs typeface="Arial" panose="020B0604020202020204" pitchFamily="34" charset="0"/>
              </a:rPr>
              <a:t>. Rather, it </a:t>
            </a:r>
            <a:r>
              <a:rPr lang="en-GB" sz="1400" dirty="0">
                <a:solidFill>
                  <a:srgbClr val="92D050"/>
                </a:solidFill>
                <a:latin typeface="Arial" panose="020B0604020202020204" pitchFamily="34" charset="0"/>
                <a:ea typeface="Calibri"/>
                <a:cs typeface="Arial" panose="020B0604020202020204" pitchFamily="34" charset="0"/>
              </a:rPr>
              <a:t>was driven by the strategic selection of tetrahedral mesh elements and the careful placement of high-density domains only where necessary throughout the model</a:t>
            </a:r>
            <a:r>
              <a:rPr lang="en-GB" sz="1400" b="0" dirty="0">
                <a:solidFill>
                  <a:schemeClr val="bg2">
                    <a:lumMod val="50000"/>
                  </a:schemeClr>
                </a:solidFill>
                <a:latin typeface="Arial" panose="020B0604020202020204" pitchFamily="34" charset="0"/>
                <a:ea typeface="Calibri"/>
                <a:cs typeface="Arial" panose="020B0604020202020204" pitchFamily="34" charset="0"/>
              </a:rPr>
              <a:t>. </a:t>
            </a:r>
          </a:p>
          <a:p>
            <a:pPr marL="0" indent="0">
              <a:spcBef>
                <a:spcPts val="400"/>
              </a:spcBef>
              <a:buNone/>
            </a:pPr>
            <a:r>
              <a:rPr lang="en-GB" sz="1400" b="0" dirty="0">
                <a:solidFill>
                  <a:schemeClr val="bg2">
                    <a:lumMod val="50000"/>
                  </a:schemeClr>
                </a:solidFill>
                <a:latin typeface="Arial" panose="020B0604020202020204" pitchFamily="34" charset="0"/>
                <a:ea typeface="Calibri"/>
                <a:cs typeface="Arial" panose="020B0604020202020204" pitchFamily="34" charset="0"/>
              </a:rPr>
              <a:t>This approach ensured that the model maintains a high level of detail and accuracy, while significantly reducing the computational load.</a:t>
            </a:r>
            <a:endParaRPr lang="en-US" sz="1400" b="0" dirty="0">
              <a:solidFill>
                <a:schemeClr val="bg2">
                  <a:lumMod val="50000"/>
                </a:schemeClr>
              </a:solidFill>
              <a:latin typeface="Arial" panose="020B0604020202020204" pitchFamily="34" charset="0"/>
              <a:ea typeface="Calibri"/>
              <a:cs typeface="Arial" panose="020B0604020202020204" pitchFamily="34" charset="0"/>
            </a:endParaRPr>
          </a:p>
        </p:txBody>
      </p:sp>
      <p:grpSp>
        <p:nvGrpSpPr>
          <p:cNvPr id="11" name="Group 10">
            <a:extLst>
              <a:ext uri="{FF2B5EF4-FFF2-40B4-BE49-F238E27FC236}">
                <a16:creationId xmlns:a16="http://schemas.microsoft.com/office/drawing/2014/main" id="{9D0730C1-E7C7-BDD9-CCB3-63061AECDBB4}"/>
              </a:ext>
            </a:extLst>
          </p:cNvPr>
          <p:cNvGrpSpPr/>
          <p:nvPr/>
        </p:nvGrpSpPr>
        <p:grpSpPr>
          <a:xfrm>
            <a:off x="718338" y="1961755"/>
            <a:ext cx="4272613" cy="565018"/>
            <a:chOff x="1402881" y="2543393"/>
            <a:chExt cx="4272613" cy="565018"/>
          </a:xfrm>
        </p:grpSpPr>
        <p:pic>
          <p:nvPicPr>
            <p:cNvPr id="10" name="Picture 9">
              <a:extLst>
                <a:ext uri="{FF2B5EF4-FFF2-40B4-BE49-F238E27FC236}">
                  <a16:creationId xmlns:a16="http://schemas.microsoft.com/office/drawing/2014/main" id="{B51BD4D4-073D-E3DE-C76A-6AF0BD6D6D31}"/>
                </a:ext>
              </a:extLst>
            </p:cNvPr>
            <p:cNvPicPr>
              <a:picLocks noChangeAspect="1"/>
            </p:cNvPicPr>
            <p:nvPr/>
          </p:nvPicPr>
          <p:blipFill>
            <a:blip r:embed="rId2"/>
            <a:stretch>
              <a:fillRect/>
            </a:stretch>
          </p:blipFill>
          <p:spPr>
            <a:xfrm>
              <a:off x="1402881" y="2543393"/>
              <a:ext cx="4272613" cy="565018"/>
            </a:xfrm>
            <a:prstGeom prst="rect">
              <a:avLst/>
            </a:prstGeom>
          </p:spPr>
        </p:pic>
        <p:sp>
          <p:nvSpPr>
            <p:cNvPr id="5" name="Rectangle: Rounded Corners 4">
              <a:extLst>
                <a:ext uri="{FF2B5EF4-FFF2-40B4-BE49-F238E27FC236}">
                  <a16:creationId xmlns:a16="http://schemas.microsoft.com/office/drawing/2014/main" id="{A3A17B9F-6BDD-D18C-8759-70D4B0FB7D12}"/>
                </a:ext>
              </a:extLst>
            </p:cNvPr>
            <p:cNvSpPr/>
            <p:nvPr/>
          </p:nvSpPr>
          <p:spPr>
            <a:xfrm>
              <a:off x="3539188" y="2681886"/>
              <a:ext cx="1224136" cy="288032"/>
            </a:xfrm>
            <a:prstGeom prst="roundRect">
              <a:avLst/>
            </a:prstGeom>
            <a:noFill/>
            <a:ln w="28575">
              <a:solidFill>
                <a:srgbClr val="92D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mc:AlternateContent xmlns:mc="http://schemas.openxmlformats.org/markup-compatibility/2006" xmlns:a14="http://schemas.microsoft.com/office/drawing/2010/main">
        <mc:Choice Requires="a14">
          <p:graphicFrame>
            <p:nvGraphicFramePr>
              <p:cNvPr id="12" name="Table 11">
                <a:extLst>
                  <a:ext uri="{FF2B5EF4-FFF2-40B4-BE49-F238E27FC236}">
                    <a16:creationId xmlns:a16="http://schemas.microsoft.com/office/drawing/2014/main" id="{1DC47C6E-716F-E970-90E8-12F7728C255C}"/>
                  </a:ext>
                </a:extLst>
              </p:cNvPr>
              <p:cNvGraphicFramePr>
                <a:graphicFrameLocks noGrp="1"/>
              </p:cNvGraphicFramePr>
              <p:nvPr/>
            </p:nvGraphicFramePr>
            <p:xfrm>
              <a:off x="1135779" y="2667405"/>
              <a:ext cx="3437730" cy="914400"/>
            </p:xfrm>
            <a:graphic>
              <a:graphicData uri="http://schemas.openxmlformats.org/drawingml/2006/table">
                <a:tbl>
                  <a:tblPr firstRow="1" bandRow="1">
                    <a:tableStyleId>{8EC20E35-A176-4012-BC5E-935CFFF8708E}</a:tableStyleId>
                  </a:tblPr>
                  <a:tblGrid>
                    <a:gridCol w="1145910">
                      <a:extLst>
                        <a:ext uri="{9D8B030D-6E8A-4147-A177-3AD203B41FA5}">
                          <a16:colId xmlns:a16="http://schemas.microsoft.com/office/drawing/2014/main" val="1370780494"/>
                        </a:ext>
                      </a:extLst>
                    </a:gridCol>
                    <a:gridCol w="1145910">
                      <a:extLst>
                        <a:ext uri="{9D8B030D-6E8A-4147-A177-3AD203B41FA5}">
                          <a16:colId xmlns:a16="http://schemas.microsoft.com/office/drawing/2014/main" val="2289625518"/>
                        </a:ext>
                      </a:extLst>
                    </a:gridCol>
                    <a:gridCol w="1145910">
                      <a:extLst>
                        <a:ext uri="{9D8B030D-6E8A-4147-A177-3AD203B41FA5}">
                          <a16:colId xmlns:a16="http://schemas.microsoft.com/office/drawing/2014/main" val="4000023425"/>
                        </a:ext>
                      </a:extLst>
                    </a:gridCol>
                  </a:tblGrid>
                  <a:tr h="296705">
                    <a:tc>
                      <a:txBody>
                        <a:bodyPr/>
                        <a:lstStyle/>
                        <a:p>
                          <a:pPr algn="ctr"/>
                          <a:r>
                            <a:rPr lang="en-US" sz="1400" dirty="0"/>
                            <a:t>Model</a:t>
                          </a:r>
                          <a:endParaRPr lang="en-GB" sz="1400" dirty="0"/>
                        </a:p>
                      </a:txBody>
                      <a:tcPr/>
                    </a:tc>
                    <a:tc>
                      <a:txBody>
                        <a:bodyPr/>
                        <a:lstStyle/>
                        <a:p>
                          <a:pPr/>
                          <a14:m>
                            <m:oMathPara xmlns:m="http://schemas.openxmlformats.org/officeDocument/2006/math">
                              <m:oMathParaPr>
                                <m:jc m:val="centerGroup"/>
                              </m:oMathParaPr>
                              <m:oMath xmlns:m="http://schemas.openxmlformats.org/officeDocument/2006/math">
                                <m:sSub>
                                  <m:sSubPr>
                                    <m:ctrlPr>
                                      <a:rPr lang="en-US" sz="1400" b="1" i="1" smtClean="0">
                                        <a:latin typeface="Cambria Math" panose="02040503050406030204" pitchFamily="18" charset="0"/>
                                      </a:rPr>
                                    </m:ctrlPr>
                                  </m:sSubPr>
                                  <m:e>
                                    <m:r>
                                      <a:rPr lang="en-US" sz="1400" b="1" i="1" smtClean="0">
                                        <a:latin typeface="Cambria Math" panose="02040503050406030204" pitchFamily="18" charset="0"/>
                                      </a:rPr>
                                      <m:t>𝒏</m:t>
                                    </m:r>
                                  </m:e>
                                  <m:sub>
                                    <m:r>
                                      <a:rPr lang="en-US" sz="1400" b="1" i="1" smtClean="0">
                                        <a:latin typeface="Cambria Math" panose="02040503050406030204" pitchFamily="18" charset="0"/>
                                      </a:rPr>
                                      <m:t>𝒆𝒍𝒆𝒎𝒆𝒏𝒕𝒔</m:t>
                                    </m:r>
                                  </m:sub>
                                </m:sSub>
                              </m:oMath>
                            </m:oMathPara>
                          </a14:m>
                          <a:endParaRPr lang="en-GB" sz="14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sSub>
                                <m:sSubPr>
                                  <m:ctrlPr>
                                    <a:rPr lang="en-US" sz="1400" b="1" i="1" smtClean="0">
                                      <a:latin typeface="Cambria Math" panose="02040503050406030204" pitchFamily="18" charset="0"/>
                                    </a:rPr>
                                  </m:ctrlPr>
                                </m:sSubPr>
                                <m:e>
                                  <m:r>
                                    <a:rPr lang="en-US" sz="1400" b="1" i="1" smtClean="0">
                                      <a:latin typeface="Cambria Math" panose="02040503050406030204" pitchFamily="18" charset="0"/>
                                    </a:rPr>
                                    <m:t>𝒕</m:t>
                                  </m:r>
                                </m:e>
                                <m:sub>
                                  <m:r>
                                    <a:rPr lang="en-US" sz="1400" b="1" i="1" smtClean="0">
                                      <a:latin typeface="Cambria Math" panose="02040503050406030204" pitchFamily="18" charset="0"/>
                                    </a:rPr>
                                    <m:t>𝒔𝒊𝒎</m:t>
                                  </m:r>
                                </m:sub>
                              </m:sSub>
                            </m:oMath>
                          </a14:m>
                          <a:r>
                            <a:rPr lang="en-GB" sz="1400" dirty="0"/>
                            <a:t> [h]</a:t>
                          </a:r>
                        </a:p>
                      </a:txBody>
                      <a:tcPr/>
                    </a:tc>
                    <a:extLst>
                      <a:ext uri="{0D108BD9-81ED-4DB2-BD59-A6C34878D82A}">
                        <a16:rowId xmlns:a16="http://schemas.microsoft.com/office/drawing/2014/main" val="1539778023"/>
                      </a:ext>
                    </a:extLst>
                  </a:tr>
                  <a:tr h="296705">
                    <a:tc>
                      <a:txBody>
                        <a:bodyPr/>
                        <a:lstStyle/>
                        <a:p>
                          <a:pPr algn="ctr"/>
                          <a:r>
                            <a:rPr lang="en-US" sz="1400" dirty="0"/>
                            <a:t>Pre-existing</a:t>
                          </a:r>
                          <a:endParaRPr lang="en-GB" sz="1400" dirty="0"/>
                        </a:p>
                      </a:txBody>
                      <a:tcPr/>
                    </a:tc>
                    <a:tc>
                      <a:txBody>
                        <a:bodyPr/>
                        <a:lstStyle/>
                        <a:p>
                          <a:pPr/>
                          <a14:m>
                            <m:oMathPara xmlns:m="http://schemas.openxmlformats.org/officeDocument/2006/math">
                              <m:oMathParaPr>
                                <m:jc m:val="centerGroup"/>
                              </m:oMathParaPr>
                              <m:oMath xmlns:m="http://schemas.openxmlformats.org/officeDocument/2006/math">
                                <m:r>
                                  <a:rPr lang="en-US" sz="1200" b="0" i="1" smtClean="0">
                                    <a:solidFill>
                                      <a:schemeClr val="accent1"/>
                                    </a:solidFill>
                                    <a:latin typeface="Cambria Math" panose="02040503050406030204" pitchFamily="18" charset="0"/>
                                    <a:ea typeface="Calibri"/>
                                    <a:cs typeface="Arial" panose="020B0604020202020204" pitchFamily="34" charset="0"/>
                                  </a:rPr>
                                  <m:t>6.26⋅1</m:t>
                                </m:r>
                                <m:sSup>
                                  <m:sSupPr>
                                    <m:ctrlPr>
                                      <a:rPr lang="en-US" sz="1200" b="0" i="1">
                                        <a:solidFill>
                                          <a:schemeClr val="accent1"/>
                                        </a:solidFill>
                                        <a:latin typeface="Cambria Math" panose="02040503050406030204" pitchFamily="18" charset="0"/>
                                        <a:ea typeface="Calibri"/>
                                        <a:cs typeface="Arial" panose="020B0604020202020204" pitchFamily="34" charset="0"/>
                                      </a:rPr>
                                    </m:ctrlPr>
                                  </m:sSupPr>
                                  <m:e>
                                    <m:r>
                                      <a:rPr lang="en-US" sz="1200" b="0" i="1">
                                        <a:solidFill>
                                          <a:schemeClr val="accent1"/>
                                        </a:solidFill>
                                        <a:latin typeface="Cambria Math" panose="02040503050406030204" pitchFamily="18" charset="0"/>
                                        <a:ea typeface="Calibri"/>
                                        <a:cs typeface="Arial" panose="020B0604020202020204" pitchFamily="34" charset="0"/>
                                      </a:rPr>
                                      <m:t>0</m:t>
                                    </m:r>
                                  </m:e>
                                  <m:sup>
                                    <m:r>
                                      <a:rPr lang="en-US" sz="1200" b="0" i="1">
                                        <a:solidFill>
                                          <a:schemeClr val="accent1"/>
                                        </a:solidFill>
                                        <a:latin typeface="Cambria Math" panose="02040503050406030204" pitchFamily="18" charset="0"/>
                                        <a:ea typeface="Calibri"/>
                                        <a:cs typeface="Arial" panose="020B0604020202020204" pitchFamily="34" charset="0"/>
                                      </a:rPr>
                                      <m:t>6</m:t>
                                    </m:r>
                                  </m:sup>
                                </m:sSup>
                              </m:oMath>
                            </m:oMathPara>
                          </a14:m>
                          <a:endParaRPr lang="en-GB" sz="1200" dirty="0"/>
                        </a:p>
                      </a:txBody>
                      <a:tcPr/>
                    </a:tc>
                    <a:tc>
                      <a:txBody>
                        <a:bodyPr/>
                        <a:lstStyle/>
                        <a:p>
                          <a:pPr algn="ctr"/>
                          <a:r>
                            <a:rPr lang="en-US" sz="1200" dirty="0"/>
                            <a:t>&gt;50</a:t>
                          </a:r>
                          <a:endParaRPr lang="en-GB" sz="1200" dirty="0"/>
                        </a:p>
                      </a:txBody>
                      <a:tcPr/>
                    </a:tc>
                    <a:extLst>
                      <a:ext uri="{0D108BD9-81ED-4DB2-BD59-A6C34878D82A}">
                        <a16:rowId xmlns:a16="http://schemas.microsoft.com/office/drawing/2014/main" val="3855791924"/>
                      </a:ext>
                    </a:extLst>
                  </a:tr>
                  <a:tr h="296705">
                    <a:tc>
                      <a:txBody>
                        <a:bodyPr/>
                        <a:lstStyle/>
                        <a:p>
                          <a:pPr algn="ctr"/>
                          <a:r>
                            <a:rPr lang="en-US" sz="1400" dirty="0"/>
                            <a:t>New</a:t>
                          </a:r>
                          <a:endParaRPr lang="en-GB" sz="1400" dirty="0"/>
                        </a:p>
                      </a:txBody>
                      <a:tcPr/>
                    </a:tc>
                    <a:tc>
                      <a:txBody>
                        <a:bodyPr/>
                        <a:lstStyle/>
                        <a:p>
                          <a:pPr/>
                          <a14:m>
                            <m:oMathPara xmlns:m="http://schemas.openxmlformats.org/officeDocument/2006/math">
                              <m:oMathParaPr>
                                <m:jc m:val="centerGroup"/>
                              </m:oMathParaPr>
                              <m:oMath xmlns:m="http://schemas.openxmlformats.org/officeDocument/2006/math">
                                <m:r>
                                  <a:rPr lang="en-US" sz="1200" b="0" i="1" smtClean="0">
                                    <a:solidFill>
                                      <a:schemeClr val="accent1"/>
                                    </a:solidFill>
                                    <a:latin typeface="Cambria Math" panose="02040503050406030204" pitchFamily="18" charset="0"/>
                                    <a:ea typeface="Calibri"/>
                                    <a:cs typeface="Arial" panose="020B0604020202020204" pitchFamily="34" charset="0"/>
                                  </a:rPr>
                                  <m:t>6.27⋅1</m:t>
                                </m:r>
                                <m:sSup>
                                  <m:sSupPr>
                                    <m:ctrlPr>
                                      <a:rPr lang="en-US" sz="1200" b="0" i="1">
                                        <a:solidFill>
                                          <a:schemeClr val="accent1"/>
                                        </a:solidFill>
                                        <a:latin typeface="Cambria Math" panose="02040503050406030204" pitchFamily="18" charset="0"/>
                                        <a:ea typeface="Calibri"/>
                                        <a:cs typeface="Arial" panose="020B0604020202020204" pitchFamily="34" charset="0"/>
                                      </a:rPr>
                                    </m:ctrlPr>
                                  </m:sSupPr>
                                  <m:e>
                                    <m:r>
                                      <a:rPr lang="en-US" sz="1200" b="0" i="1">
                                        <a:solidFill>
                                          <a:schemeClr val="accent1"/>
                                        </a:solidFill>
                                        <a:latin typeface="Cambria Math" panose="02040503050406030204" pitchFamily="18" charset="0"/>
                                        <a:ea typeface="Calibri"/>
                                        <a:cs typeface="Arial" panose="020B0604020202020204" pitchFamily="34" charset="0"/>
                                      </a:rPr>
                                      <m:t>0</m:t>
                                    </m:r>
                                  </m:e>
                                  <m:sup>
                                    <m:r>
                                      <a:rPr lang="en-US" sz="1200" b="0" i="1">
                                        <a:solidFill>
                                          <a:schemeClr val="accent1"/>
                                        </a:solidFill>
                                        <a:latin typeface="Cambria Math" panose="02040503050406030204" pitchFamily="18" charset="0"/>
                                        <a:ea typeface="Calibri"/>
                                        <a:cs typeface="Arial" panose="020B0604020202020204" pitchFamily="34" charset="0"/>
                                      </a:rPr>
                                      <m:t>6</m:t>
                                    </m:r>
                                  </m:sup>
                                </m:sSup>
                              </m:oMath>
                            </m:oMathPara>
                          </a14:m>
                          <a:endParaRPr lang="en-GB" sz="1200" dirty="0">
                            <a:solidFill>
                              <a:schemeClr val="accent1"/>
                            </a:solidFill>
                          </a:endParaRPr>
                        </a:p>
                      </a:txBody>
                      <a:tcPr/>
                    </a:tc>
                    <a:tc>
                      <a:txBody>
                        <a:bodyPr/>
                        <a:lstStyle/>
                        <a:p>
                          <a:pPr algn="ctr"/>
                          <a:r>
                            <a:rPr lang="en-US" sz="1200" dirty="0"/>
                            <a:t>6-8</a:t>
                          </a:r>
                          <a:endParaRPr lang="en-GB" sz="1200" dirty="0"/>
                        </a:p>
                      </a:txBody>
                      <a:tcPr/>
                    </a:tc>
                    <a:extLst>
                      <a:ext uri="{0D108BD9-81ED-4DB2-BD59-A6C34878D82A}">
                        <a16:rowId xmlns:a16="http://schemas.microsoft.com/office/drawing/2014/main" val="1639220306"/>
                      </a:ext>
                    </a:extLst>
                  </a:tr>
                </a:tbl>
              </a:graphicData>
            </a:graphic>
          </p:graphicFrame>
        </mc:Choice>
        <mc:Fallback xmlns="">
          <p:graphicFrame>
            <p:nvGraphicFramePr>
              <p:cNvPr id="12" name="Table 11">
                <a:extLst>
                  <a:ext uri="{FF2B5EF4-FFF2-40B4-BE49-F238E27FC236}">
                    <a16:creationId xmlns:a16="http://schemas.microsoft.com/office/drawing/2014/main" id="{1DC47C6E-716F-E970-90E8-12F7728C255C}"/>
                  </a:ext>
                </a:extLst>
              </p:cNvPr>
              <p:cNvGraphicFramePr>
                <a:graphicFrameLocks noGrp="1"/>
              </p:cNvGraphicFramePr>
              <p:nvPr/>
            </p:nvGraphicFramePr>
            <p:xfrm>
              <a:off x="1135779" y="2667405"/>
              <a:ext cx="3437730" cy="914400"/>
            </p:xfrm>
            <a:graphic>
              <a:graphicData uri="http://schemas.openxmlformats.org/drawingml/2006/table">
                <a:tbl>
                  <a:tblPr firstRow="1" bandRow="1">
                    <a:tableStyleId>{8EC20E35-A176-4012-BC5E-935CFFF8708E}</a:tableStyleId>
                  </a:tblPr>
                  <a:tblGrid>
                    <a:gridCol w="1145910">
                      <a:extLst>
                        <a:ext uri="{9D8B030D-6E8A-4147-A177-3AD203B41FA5}">
                          <a16:colId xmlns:a16="http://schemas.microsoft.com/office/drawing/2014/main" val="1370780494"/>
                        </a:ext>
                      </a:extLst>
                    </a:gridCol>
                    <a:gridCol w="1145910">
                      <a:extLst>
                        <a:ext uri="{9D8B030D-6E8A-4147-A177-3AD203B41FA5}">
                          <a16:colId xmlns:a16="http://schemas.microsoft.com/office/drawing/2014/main" val="2289625518"/>
                        </a:ext>
                      </a:extLst>
                    </a:gridCol>
                    <a:gridCol w="1145910">
                      <a:extLst>
                        <a:ext uri="{9D8B030D-6E8A-4147-A177-3AD203B41FA5}">
                          <a16:colId xmlns:a16="http://schemas.microsoft.com/office/drawing/2014/main" val="4000023425"/>
                        </a:ext>
                      </a:extLst>
                    </a:gridCol>
                  </a:tblGrid>
                  <a:tr h="304800">
                    <a:tc>
                      <a:txBody>
                        <a:bodyPr/>
                        <a:lstStyle/>
                        <a:p>
                          <a:pPr algn="ctr"/>
                          <a:r>
                            <a:rPr lang="en-US" sz="1400" dirty="0"/>
                            <a:t>Model</a:t>
                          </a:r>
                          <a:endParaRPr lang="en-GB" sz="1400" dirty="0"/>
                        </a:p>
                      </a:txBody>
                      <a:tcPr/>
                    </a:tc>
                    <a:tc>
                      <a:txBody>
                        <a:bodyPr/>
                        <a:lstStyle/>
                        <a:p>
                          <a:endParaRPr lang="en-US"/>
                        </a:p>
                      </a:txBody>
                      <a:tcPr>
                        <a:blipFill>
                          <a:blip r:embed="rId3"/>
                          <a:stretch>
                            <a:fillRect l="-99471" t="-4000" r="-100529" b="-222000"/>
                          </a:stretch>
                        </a:blipFill>
                      </a:tcPr>
                    </a:tc>
                    <a:tc>
                      <a:txBody>
                        <a:bodyPr/>
                        <a:lstStyle/>
                        <a:p>
                          <a:endParaRPr lang="en-US"/>
                        </a:p>
                      </a:txBody>
                      <a:tcPr>
                        <a:blipFill>
                          <a:blip r:embed="rId3"/>
                          <a:stretch>
                            <a:fillRect l="-200532" t="-4000" r="-1064" b="-222000"/>
                          </a:stretch>
                        </a:blipFill>
                      </a:tcPr>
                    </a:tc>
                    <a:extLst>
                      <a:ext uri="{0D108BD9-81ED-4DB2-BD59-A6C34878D82A}">
                        <a16:rowId xmlns:a16="http://schemas.microsoft.com/office/drawing/2014/main" val="1539778023"/>
                      </a:ext>
                    </a:extLst>
                  </a:tr>
                  <a:tr h="304800">
                    <a:tc>
                      <a:txBody>
                        <a:bodyPr/>
                        <a:lstStyle/>
                        <a:p>
                          <a:pPr algn="ctr"/>
                          <a:r>
                            <a:rPr lang="en-US" sz="1400" dirty="0"/>
                            <a:t>Pre-existing</a:t>
                          </a:r>
                          <a:endParaRPr lang="en-GB" sz="1400" dirty="0"/>
                        </a:p>
                      </a:txBody>
                      <a:tcPr/>
                    </a:tc>
                    <a:tc>
                      <a:txBody>
                        <a:bodyPr/>
                        <a:lstStyle/>
                        <a:p>
                          <a:endParaRPr lang="en-US"/>
                        </a:p>
                      </a:txBody>
                      <a:tcPr>
                        <a:blipFill>
                          <a:blip r:embed="rId3"/>
                          <a:stretch>
                            <a:fillRect l="-99471" t="-101961" r="-100529" b="-117647"/>
                          </a:stretch>
                        </a:blipFill>
                      </a:tcPr>
                    </a:tc>
                    <a:tc>
                      <a:txBody>
                        <a:bodyPr/>
                        <a:lstStyle/>
                        <a:p>
                          <a:pPr algn="ctr"/>
                          <a:r>
                            <a:rPr lang="en-US" sz="1200" dirty="0"/>
                            <a:t>&gt;50</a:t>
                          </a:r>
                          <a:endParaRPr lang="en-GB" sz="1200" dirty="0"/>
                        </a:p>
                      </a:txBody>
                      <a:tcPr/>
                    </a:tc>
                    <a:extLst>
                      <a:ext uri="{0D108BD9-81ED-4DB2-BD59-A6C34878D82A}">
                        <a16:rowId xmlns:a16="http://schemas.microsoft.com/office/drawing/2014/main" val="3855791924"/>
                      </a:ext>
                    </a:extLst>
                  </a:tr>
                  <a:tr h="304800">
                    <a:tc>
                      <a:txBody>
                        <a:bodyPr/>
                        <a:lstStyle/>
                        <a:p>
                          <a:pPr algn="ctr"/>
                          <a:r>
                            <a:rPr lang="en-US" sz="1400" dirty="0"/>
                            <a:t>New</a:t>
                          </a:r>
                          <a:endParaRPr lang="en-GB" sz="1400" dirty="0"/>
                        </a:p>
                      </a:txBody>
                      <a:tcPr/>
                    </a:tc>
                    <a:tc>
                      <a:txBody>
                        <a:bodyPr/>
                        <a:lstStyle/>
                        <a:p>
                          <a:endParaRPr lang="en-US"/>
                        </a:p>
                      </a:txBody>
                      <a:tcPr>
                        <a:blipFill>
                          <a:blip r:embed="rId3"/>
                          <a:stretch>
                            <a:fillRect l="-99471" t="-206000" r="-100529" b="-20000"/>
                          </a:stretch>
                        </a:blipFill>
                      </a:tcPr>
                    </a:tc>
                    <a:tc>
                      <a:txBody>
                        <a:bodyPr/>
                        <a:lstStyle/>
                        <a:p>
                          <a:pPr algn="ctr"/>
                          <a:r>
                            <a:rPr lang="en-US" sz="1200" dirty="0"/>
                            <a:t>6-8</a:t>
                          </a:r>
                          <a:endParaRPr lang="en-GB" sz="1200" dirty="0"/>
                        </a:p>
                      </a:txBody>
                      <a:tcPr/>
                    </a:tc>
                    <a:extLst>
                      <a:ext uri="{0D108BD9-81ED-4DB2-BD59-A6C34878D82A}">
                        <a16:rowId xmlns:a16="http://schemas.microsoft.com/office/drawing/2014/main" val="1639220306"/>
                      </a:ext>
                    </a:extLst>
                  </a:tr>
                </a:tbl>
              </a:graphicData>
            </a:graphic>
          </p:graphicFrame>
        </mc:Fallback>
      </mc:AlternateContent>
      <mc:AlternateContent xmlns:mc="http://schemas.openxmlformats.org/markup-compatibility/2006" xmlns:a14="http://schemas.microsoft.com/office/drawing/2010/main">
        <mc:Choice Requires="a14">
          <p:sp>
            <p:nvSpPr>
              <p:cNvPr id="13" name="Content Placeholder 1">
                <a:extLst>
                  <a:ext uri="{FF2B5EF4-FFF2-40B4-BE49-F238E27FC236}">
                    <a16:creationId xmlns:a16="http://schemas.microsoft.com/office/drawing/2014/main" id="{F688CCD0-3EB8-2F23-4C26-2C1BE3D5C96C}"/>
                  </a:ext>
                </a:extLst>
              </p:cNvPr>
              <p:cNvSpPr txBox="1">
                <a:spLocks/>
              </p:cNvSpPr>
              <p:nvPr/>
            </p:nvSpPr>
            <p:spPr>
              <a:xfrm>
                <a:off x="407988" y="3900717"/>
                <a:ext cx="5117882" cy="2026437"/>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spcBef>
                    <a:spcPts val="400"/>
                  </a:spcBef>
                </a:pPr>
                <a:r>
                  <a:rPr lang="en-GB" sz="1600" b="0" dirty="0">
                    <a:solidFill>
                      <a:schemeClr val="bg2">
                        <a:lumMod val="50000"/>
                      </a:schemeClr>
                    </a:solidFill>
                    <a:latin typeface="Arial" panose="020B0604020202020204" pitchFamily="34" charset="0"/>
                    <a:ea typeface="Calibri"/>
                    <a:cs typeface="Arial" panose="020B0604020202020204" pitchFamily="34" charset="0"/>
                  </a:rPr>
                  <a:t>New magnetic model has been benchmarked against magnetic field measurements: </a:t>
                </a:r>
              </a:p>
              <a:p>
                <a:pPr lvl="1">
                  <a:spcBef>
                    <a:spcPts val="400"/>
                  </a:spcBef>
                </a:pPr>
                <a14:m>
                  <m:oMath xmlns:m="http://schemas.openxmlformats.org/officeDocument/2006/math">
                    <m:r>
                      <a:rPr lang="en-US" sz="1400" b="0" i="1" smtClean="0">
                        <a:solidFill>
                          <a:schemeClr val="bg2">
                            <a:lumMod val="50000"/>
                          </a:schemeClr>
                        </a:solidFill>
                        <a:latin typeface="Cambria Math" panose="02040503050406030204" pitchFamily="18" charset="0"/>
                        <a:ea typeface="Calibri"/>
                        <a:cs typeface="Arial" panose="020B0604020202020204" pitchFamily="34" charset="0"/>
                      </a:rPr>
                      <m:t>𝑝</m:t>
                    </m:r>
                  </m:oMath>
                </a14:m>
                <a:r>
                  <a:rPr lang="en-US" sz="1400" b="0" dirty="0">
                    <a:solidFill>
                      <a:schemeClr val="bg2">
                        <a:lumMod val="50000"/>
                      </a:schemeClr>
                    </a:solidFill>
                    <a:latin typeface="Arial" panose="020B0604020202020204" pitchFamily="34" charset="0"/>
                    <a:ea typeface="Calibri"/>
                    <a:cs typeface="Arial" panose="020B0604020202020204" pitchFamily="34" charset="0"/>
                  </a:rPr>
                  <a:t> </a:t>
                </a:r>
                <a:r>
                  <a:rPr lang="en-US" sz="1400" b="0" dirty="0">
                    <a:solidFill>
                      <a:schemeClr val="bg2">
                        <a:lumMod val="50000"/>
                      </a:schemeClr>
                    </a:solidFill>
                    <a:latin typeface="Arial" panose="020B0604020202020204" pitchFamily="34" charset="0"/>
                    <a:ea typeface="Calibri"/>
                    <a:cs typeface="Arial" panose="020B0604020202020204" pitchFamily="34" charset="0"/>
                    <a:sym typeface="Wingdings" panose="05000000000000000000" pitchFamily="2" charset="2"/>
                  </a:rPr>
                  <a:t> designed momentum from LSA;</a:t>
                </a:r>
              </a:p>
              <a:p>
                <a:pPr lvl="1">
                  <a:spcBef>
                    <a:spcPts val="400"/>
                  </a:spcBef>
                </a:pPr>
                <a14:m>
                  <m:oMath xmlns:m="http://schemas.openxmlformats.org/officeDocument/2006/math">
                    <m:sSub>
                      <m:sSubPr>
                        <m:ctrlPr>
                          <a:rPr lang="en-US" sz="1400" b="0" i="1" smtClean="0">
                            <a:solidFill>
                              <a:schemeClr val="bg2">
                                <a:lumMod val="50000"/>
                              </a:schemeClr>
                            </a:solidFill>
                            <a:latin typeface="Cambria Math" panose="02040503050406030204" pitchFamily="18" charset="0"/>
                            <a:ea typeface="Calibri"/>
                            <a:cs typeface="Arial" panose="020B0604020202020204" pitchFamily="34" charset="0"/>
                          </a:rPr>
                        </m:ctrlPr>
                      </m:sSubPr>
                      <m:e>
                        <m:r>
                          <a:rPr lang="en-US" sz="1400" b="0" i="1" smtClean="0">
                            <a:solidFill>
                              <a:schemeClr val="bg2">
                                <a:lumMod val="50000"/>
                              </a:schemeClr>
                            </a:solidFill>
                            <a:latin typeface="Cambria Math" panose="02040503050406030204" pitchFamily="18" charset="0"/>
                            <a:ea typeface="Calibri"/>
                            <a:cs typeface="Arial" panose="020B0604020202020204" pitchFamily="34" charset="0"/>
                          </a:rPr>
                          <m:t>𝐼</m:t>
                        </m:r>
                      </m:e>
                      <m:sub>
                        <m:r>
                          <a:rPr lang="en-US" sz="1400" b="0" i="1" smtClean="0">
                            <a:solidFill>
                              <a:schemeClr val="bg2">
                                <a:lumMod val="50000"/>
                              </a:schemeClr>
                            </a:solidFill>
                            <a:latin typeface="Cambria Math" panose="02040503050406030204" pitchFamily="18" charset="0"/>
                            <a:ea typeface="Calibri"/>
                            <a:cs typeface="Arial" panose="020B0604020202020204" pitchFamily="34" charset="0"/>
                          </a:rPr>
                          <m:t>𝑀𝐶</m:t>
                        </m:r>
                      </m:sub>
                    </m:sSub>
                  </m:oMath>
                </a14:m>
                <a:r>
                  <a:rPr lang="en-US" sz="1400" b="0" dirty="0">
                    <a:solidFill>
                      <a:schemeClr val="bg2">
                        <a:lumMod val="50000"/>
                      </a:schemeClr>
                    </a:solidFill>
                    <a:latin typeface="Arial" panose="020B0604020202020204" pitchFamily="34" charset="0"/>
                    <a:ea typeface="Calibri"/>
                    <a:cs typeface="Arial" panose="020B0604020202020204" pitchFamily="34" charset="0"/>
                  </a:rPr>
                  <a:t> </a:t>
                </a:r>
                <a:r>
                  <a:rPr lang="en-US" sz="1400" b="0" dirty="0">
                    <a:solidFill>
                      <a:schemeClr val="bg2">
                        <a:lumMod val="50000"/>
                      </a:schemeClr>
                    </a:solidFill>
                    <a:latin typeface="Arial" panose="020B0604020202020204" pitchFamily="34" charset="0"/>
                    <a:ea typeface="Calibri"/>
                    <a:cs typeface="Arial" panose="020B0604020202020204" pitchFamily="34" charset="0"/>
                    <a:sym typeface="Wingdings" panose="05000000000000000000" pitchFamily="2" charset="2"/>
                  </a:rPr>
                  <a:t> measured current in the main coil from </a:t>
                </a:r>
                <a:r>
                  <a:rPr lang="en-US" sz="1400" b="0" dirty="0" err="1">
                    <a:solidFill>
                      <a:schemeClr val="bg2">
                        <a:lumMod val="50000"/>
                      </a:schemeClr>
                    </a:solidFill>
                    <a:latin typeface="Arial" panose="020B0604020202020204" pitchFamily="34" charset="0"/>
                    <a:ea typeface="Calibri"/>
                    <a:cs typeface="Arial" panose="020B0604020202020204" pitchFamily="34" charset="0"/>
                    <a:sym typeface="Wingdings" panose="05000000000000000000" pitchFamily="2" charset="2"/>
                  </a:rPr>
                  <a:t>PowerSpy</a:t>
                </a:r>
                <a:endParaRPr lang="en-US" sz="1400" b="0" dirty="0">
                  <a:solidFill>
                    <a:schemeClr val="bg2">
                      <a:lumMod val="50000"/>
                    </a:schemeClr>
                  </a:solidFill>
                  <a:latin typeface="Arial" panose="020B0604020202020204" pitchFamily="34" charset="0"/>
                  <a:ea typeface="Calibri"/>
                  <a:cs typeface="Arial" panose="020B0604020202020204" pitchFamily="34" charset="0"/>
                  <a:sym typeface="Wingdings" panose="05000000000000000000" pitchFamily="2" charset="2"/>
                </a:endParaRPr>
              </a:p>
              <a:p>
                <a:pPr lvl="1">
                  <a:spcBef>
                    <a:spcPts val="400"/>
                  </a:spcBef>
                </a:pPr>
                <a14:m>
                  <m:oMath xmlns:m="http://schemas.openxmlformats.org/officeDocument/2006/math">
                    <m:sSub>
                      <m:sSubPr>
                        <m:ctrlPr>
                          <a:rPr lang="en-US" sz="1300" i="1">
                            <a:solidFill>
                              <a:schemeClr val="bg2">
                                <a:lumMod val="50000"/>
                              </a:schemeClr>
                            </a:solidFill>
                            <a:latin typeface="Cambria Math" panose="02040503050406030204" pitchFamily="18" charset="0"/>
                            <a:ea typeface="Calibri"/>
                            <a:cs typeface="Arial" panose="020B0604020202020204" pitchFamily="34" charset="0"/>
                          </a:rPr>
                        </m:ctrlPr>
                      </m:sSubPr>
                      <m:e>
                        <m:r>
                          <a:rPr lang="en-US" sz="1300" b="0" i="1" smtClean="0">
                            <a:solidFill>
                              <a:schemeClr val="bg2">
                                <a:lumMod val="50000"/>
                              </a:schemeClr>
                            </a:solidFill>
                            <a:latin typeface="Cambria Math" panose="02040503050406030204" pitchFamily="18" charset="0"/>
                            <a:ea typeface="Calibri"/>
                            <a:cs typeface="Arial" panose="020B0604020202020204" pitchFamily="34" charset="0"/>
                          </a:rPr>
                          <m:t>𝐵</m:t>
                        </m:r>
                      </m:e>
                      <m:sub>
                        <m:r>
                          <a:rPr lang="en-US" sz="1300" b="0" i="1" smtClean="0">
                            <a:solidFill>
                              <a:schemeClr val="bg2">
                                <a:lumMod val="50000"/>
                              </a:schemeClr>
                            </a:solidFill>
                            <a:latin typeface="Cambria Math" panose="02040503050406030204" pitchFamily="18" charset="0"/>
                            <a:ea typeface="Calibri"/>
                            <a:cs typeface="Arial" panose="020B0604020202020204" pitchFamily="34" charset="0"/>
                          </a:rPr>
                          <m:t>𝑚𝑒𝑎𝑠</m:t>
                        </m:r>
                      </m:sub>
                    </m:sSub>
                  </m:oMath>
                </a14:m>
                <a:r>
                  <a:rPr lang="en-US" sz="1300" b="0" dirty="0">
                    <a:solidFill>
                      <a:schemeClr val="bg2">
                        <a:lumMod val="50000"/>
                      </a:schemeClr>
                    </a:solidFill>
                    <a:latin typeface="Arial" panose="020B0604020202020204" pitchFamily="34" charset="0"/>
                    <a:ea typeface="Calibri"/>
                    <a:cs typeface="Arial" panose="020B0604020202020204" pitchFamily="34" charset="0"/>
                    <a:sym typeface="Wingdings" panose="05000000000000000000" pitchFamily="2" charset="2"/>
                  </a:rPr>
                  <a:t>  measured field with the B-train system</a:t>
                </a:r>
                <a:r>
                  <a:rPr lang="en-US" sz="1300" dirty="0">
                    <a:solidFill>
                      <a:schemeClr val="bg2">
                        <a:lumMod val="50000"/>
                      </a:schemeClr>
                    </a:solidFill>
                    <a:latin typeface="Arial" panose="020B0604020202020204" pitchFamily="34" charset="0"/>
                    <a:ea typeface="Calibri"/>
                    <a:cs typeface="Arial" panose="020B0604020202020204" pitchFamily="34" charset="0"/>
                    <a:sym typeface="Wingdings" panose="05000000000000000000" pitchFamily="2" charset="2"/>
                  </a:rPr>
                  <a:t> from </a:t>
                </a:r>
                <a:r>
                  <a:rPr lang="en-US" sz="1300" dirty="0" err="1">
                    <a:solidFill>
                      <a:schemeClr val="bg2">
                        <a:lumMod val="50000"/>
                      </a:schemeClr>
                    </a:solidFill>
                    <a:latin typeface="Arial" panose="020B0604020202020204" pitchFamily="34" charset="0"/>
                    <a:ea typeface="Calibri"/>
                    <a:cs typeface="Arial" panose="020B0604020202020204" pitchFamily="34" charset="0"/>
                    <a:sym typeface="Wingdings" panose="05000000000000000000" pitchFamily="2" charset="2"/>
                  </a:rPr>
                  <a:t>PowerSpy</a:t>
                </a:r>
                <a:r>
                  <a:rPr lang="en-US" sz="1300" dirty="0">
                    <a:solidFill>
                      <a:schemeClr val="bg2">
                        <a:lumMod val="50000"/>
                      </a:schemeClr>
                    </a:solidFill>
                    <a:latin typeface="Arial" panose="020B0604020202020204" pitchFamily="34" charset="0"/>
                    <a:ea typeface="Calibri"/>
                    <a:cs typeface="Arial" panose="020B0604020202020204" pitchFamily="34" charset="0"/>
                    <a:sym typeface="Wingdings" panose="05000000000000000000" pitchFamily="2" charset="2"/>
                  </a:rPr>
                  <a:t>, computed as following:</a:t>
                </a:r>
                <a:endParaRPr lang="en-US" sz="1300" b="0" dirty="0">
                  <a:solidFill>
                    <a:schemeClr val="bg2">
                      <a:lumMod val="50000"/>
                    </a:schemeClr>
                  </a:solidFill>
                  <a:latin typeface="Arial" panose="020B0604020202020204" pitchFamily="34" charset="0"/>
                  <a:ea typeface="Calibri"/>
                  <a:cs typeface="Arial" panose="020B0604020202020204" pitchFamily="34" charset="0"/>
                  <a:sym typeface="Wingdings" panose="05000000000000000000" pitchFamily="2" charset="2"/>
                </a:endParaRPr>
              </a:p>
              <a:p>
                <a:pPr marL="366712" lvl="1" indent="0">
                  <a:spcBef>
                    <a:spcPts val="400"/>
                  </a:spcBef>
                  <a:buNone/>
                </a:pPr>
                <a14:m>
                  <m:oMathPara xmlns:m="http://schemas.openxmlformats.org/officeDocument/2006/math">
                    <m:oMathParaPr>
                      <m:jc m:val="center"/>
                    </m:oMathParaPr>
                    <m:oMath xmlns:m="http://schemas.openxmlformats.org/officeDocument/2006/math">
                      <m:sSub>
                        <m:sSubPr>
                          <m:ctrlPr>
                            <a:rPr lang="en-US" sz="1400" i="1">
                              <a:solidFill>
                                <a:schemeClr val="tx2">
                                  <a:lumMod val="75000"/>
                                  <a:lumOff val="25000"/>
                                </a:schemeClr>
                              </a:solidFill>
                              <a:latin typeface="Cambria Math" panose="02040503050406030204" pitchFamily="18" charset="0"/>
                            </a:rPr>
                          </m:ctrlPr>
                        </m:sSubPr>
                        <m:e>
                          <m:r>
                            <a:rPr lang="en-US" sz="1400" i="1">
                              <a:solidFill>
                                <a:schemeClr val="tx2">
                                  <a:lumMod val="75000"/>
                                  <a:lumOff val="25000"/>
                                </a:schemeClr>
                              </a:solidFill>
                              <a:latin typeface="Cambria Math" panose="02040503050406030204" pitchFamily="18" charset="0"/>
                            </a:rPr>
                            <m:t>𝐵</m:t>
                          </m:r>
                        </m:e>
                        <m:sub>
                          <m:r>
                            <a:rPr lang="en-US" sz="1400" i="1">
                              <a:solidFill>
                                <a:schemeClr val="tx2">
                                  <a:lumMod val="75000"/>
                                  <a:lumOff val="25000"/>
                                </a:schemeClr>
                              </a:solidFill>
                              <a:latin typeface="Cambria Math" panose="02040503050406030204" pitchFamily="18" charset="0"/>
                            </a:rPr>
                            <m:t>𝑚𝑒𝑎𝑠</m:t>
                          </m:r>
                          <m:r>
                            <a:rPr lang="en-US" sz="1400" i="1">
                              <a:solidFill>
                                <a:schemeClr val="tx2">
                                  <a:lumMod val="75000"/>
                                  <a:lumOff val="25000"/>
                                </a:schemeClr>
                              </a:solidFill>
                              <a:latin typeface="Cambria Math" panose="02040503050406030204" pitchFamily="18" charset="0"/>
                            </a:rPr>
                            <m:t>,   </m:t>
                          </m:r>
                          <m:r>
                            <a:rPr lang="en-US" sz="1400" i="1">
                              <a:solidFill>
                                <a:schemeClr val="tx2">
                                  <a:lumMod val="75000"/>
                                  <a:lumOff val="25000"/>
                                </a:schemeClr>
                              </a:solidFill>
                              <a:latin typeface="Cambria Math" panose="02040503050406030204" pitchFamily="18" charset="0"/>
                            </a:rPr>
                            <m:t>𝑡𝑜𝑡</m:t>
                          </m:r>
                        </m:sub>
                      </m:sSub>
                      <m:r>
                        <a:rPr lang="en-US" sz="1400" i="1">
                          <a:solidFill>
                            <a:schemeClr val="tx2">
                              <a:lumMod val="75000"/>
                              <a:lumOff val="25000"/>
                            </a:schemeClr>
                          </a:solidFill>
                          <a:latin typeface="Cambria Math" panose="02040503050406030204" pitchFamily="18" charset="0"/>
                        </a:rPr>
                        <m:t>=0.5</m:t>
                      </m:r>
                      <m:r>
                        <a:rPr lang="en-US" sz="1400" i="1">
                          <a:solidFill>
                            <a:schemeClr val="tx2">
                              <a:lumMod val="75000"/>
                              <a:lumOff val="25000"/>
                            </a:schemeClr>
                          </a:solidFill>
                          <a:latin typeface="Cambria Math" panose="02040503050406030204" pitchFamily="18" charset="0"/>
                          <a:ea typeface="Cambria Math" panose="02040503050406030204" pitchFamily="18" charset="0"/>
                        </a:rPr>
                        <m:t>∙1.09353∙</m:t>
                      </m:r>
                      <m:sSub>
                        <m:sSubPr>
                          <m:ctrlPr>
                            <a:rPr lang="en-US" sz="1400" i="1">
                              <a:solidFill>
                                <a:schemeClr val="tx2">
                                  <a:lumMod val="75000"/>
                                  <a:lumOff val="25000"/>
                                </a:schemeClr>
                              </a:solidFill>
                              <a:latin typeface="Cambria Math" panose="02040503050406030204" pitchFamily="18" charset="0"/>
                              <a:ea typeface="Cambria Math" panose="02040503050406030204" pitchFamily="18" charset="0"/>
                            </a:rPr>
                          </m:ctrlPr>
                        </m:sSubPr>
                        <m:e>
                          <m:r>
                            <a:rPr lang="en-US" sz="1400" i="1">
                              <a:solidFill>
                                <a:schemeClr val="tx2">
                                  <a:lumMod val="75000"/>
                                  <a:lumOff val="25000"/>
                                </a:schemeClr>
                              </a:solidFill>
                              <a:latin typeface="Cambria Math" panose="02040503050406030204" pitchFamily="18" charset="0"/>
                              <a:ea typeface="Cambria Math" panose="02040503050406030204" pitchFamily="18" charset="0"/>
                            </a:rPr>
                            <m:t>𝐵</m:t>
                          </m:r>
                        </m:e>
                        <m:sub>
                          <m:r>
                            <a:rPr lang="en-US" sz="1400" i="1">
                              <a:solidFill>
                                <a:schemeClr val="tx2">
                                  <a:lumMod val="75000"/>
                                  <a:lumOff val="25000"/>
                                </a:schemeClr>
                              </a:solidFill>
                              <a:latin typeface="Cambria Math" panose="02040503050406030204" pitchFamily="18" charset="0"/>
                              <a:ea typeface="Cambria Math" panose="02040503050406030204" pitchFamily="18" charset="0"/>
                            </a:rPr>
                            <m:t>𝐹</m:t>
                          </m:r>
                        </m:sub>
                      </m:sSub>
                      <m:r>
                        <a:rPr lang="en-US" sz="1400" i="1">
                          <a:solidFill>
                            <a:schemeClr val="tx2">
                              <a:lumMod val="75000"/>
                              <a:lumOff val="25000"/>
                            </a:schemeClr>
                          </a:solidFill>
                          <a:latin typeface="Cambria Math" panose="02040503050406030204" pitchFamily="18" charset="0"/>
                          <a:ea typeface="Cambria Math" panose="02040503050406030204" pitchFamily="18" charset="0"/>
                        </a:rPr>
                        <m:t>+0.5∙0.90533∙</m:t>
                      </m:r>
                      <m:sSub>
                        <m:sSubPr>
                          <m:ctrlPr>
                            <a:rPr lang="en-US" sz="1400" i="1">
                              <a:solidFill>
                                <a:schemeClr val="tx2">
                                  <a:lumMod val="75000"/>
                                  <a:lumOff val="25000"/>
                                </a:schemeClr>
                              </a:solidFill>
                              <a:latin typeface="Cambria Math" panose="02040503050406030204" pitchFamily="18" charset="0"/>
                              <a:ea typeface="Cambria Math" panose="02040503050406030204" pitchFamily="18" charset="0"/>
                            </a:rPr>
                          </m:ctrlPr>
                        </m:sSubPr>
                        <m:e>
                          <m:r>
                            <a:rPr lang="en-US" sz="1400" i="1">
                              <a:solidFill>
                                <a:schemeClr val="tx2">
                                  <a:lumMod val="75000"/>
                                  <a:lumOff val="25000"/>
                                </a:schemeClr>
                              </a:solidFill>
                              <a:latin typeface="Cambria Math" panose="02040503050406030204" pitchFamily="18" charset="0"/>
                              <a:ea typeface="Cambria Math" panose="02040503050406030204" pitchFamily="18" charset="0"/>
                            </a:rPr>
                            <m:t>𝐵</m:t>
                          </m:r>
                        </m:e>
                        <m:sub>
                          <m:r>
                            <a:rPr lang="en-US" sz="1400" i="1">
                              <a:solidFill>
                                <a:schemeClr val="tx2">
                                  <a:lumMod val="75000"/>
                                  <a:lumOff val="25000"/>
                                </a:schemeClr>
                              </a:solidFill>
                              <a:latin typeface="Cambria Math" panose="02040503050406030204" pitchFamily="18" charset="0"/>
                              <a:ea typeface="Cambria Math" panose="02040503050406030204" pitchFamily="18" charset="0"/>
                            </a:rPr>
                            <m:t>𝐷𝐹</m:t>
                          </m:r>
                        </m:sub>
                      </m:sSub>
                    </m:oMath>
                  </m:oMathPara>
                </a14:m>
                <a:endParaRPr lang="en-US" sz="1400" dirty="0">
                  <a:solidFill>
                    <a:schemeClr val="tx2">
                      <a:lumMod val="75000"/>
                      <a:lumOff val="25000"/>
                    </a:schemeClr>
                  </a:solidFill>
                </a:endParaRPr>
              </a:p>
              <a:p>
                <a:pPr lvl="1">
                  <a:spcBef>
                    <a:spcPts val="400"/>
                  </a:spcBef>
                </a:pPr>
                <a14:m>
                  <m:oMath xmlns:m="http://schemas.openxmlformats.org/officeDocument/2006/math">
                    <m:sSub>
                      <m:sSubPr>
                        <m:ctrlPr>
                          <a:rPr lang="en-US" sz="1400" i="1">
                            <a:solidFill>
                              <a:schemeClr val="bg2">
                                <a:lumMod val="50000"/>
                              </a:schemeClr>
                            </a:solidFill>
                            <a:latin typeface="Cambria Math" panose="02040503050406030204" pitchFamily="18" charset="0"/>
                            <a:ea typeface="Calibri"/>
                            <a:cs typeface="Arial" panose="020B0604020202020204" pitchFamily="34" charset="0"/>
                          </a:rPr>
                        </m:ctrlPr>
                      </m:sSubPr>
                      <m:e>
                        <m:r>
                          <a:rPr lang="en-US" sz="1400" i="1">
                            <a:solidFill>
                              <a:schemeClr val="bg2">
                                <a:lumMod val="50000"/>
                              </a:schemeClr>
                            </a:solidFill>
                            <a:latin typeface="Cambria Math" panose="02040503050406030204" pitchFamily="18" charset="0"/>
                            <a:ea typeface="Calibri"/>
                            <a:cs typeface="Arial" panose="020B0604020202020204" pitchFamily="34" charset="0"/>
                          </a:rPr>
                          <m:t>𝐵</m:t>
                        </m:r>
                      </m:e>
                      <m:sub>
                        <m:r>
                          <a:rPr lang="en-US" sz="1400" b="0" i="1" smtClean="0">
                            <a:solidFill>
                              <a:schemeClr val="bg2">
                                <a:lumMod val="50000"/>
                              </a:schemeClr>
                            </a:solidFill>
                            <a:latin typeface="Cambria Math" panose="02040503050406030204" pitchFamily="18" charset="0"/>
                            <a:ea typeface="Calibri"/>
                            <a:cs typeface="Arial" panose="020B0604020202020204" pitchFamily="34" charset="0"/>
                          </a:rPr>
                          <m:t>𝑠𝑖𝑚</m:t>
                        </m:r>
                      </m:sub>
                    </m:sSub>
                  </m:oMath>
                </a14:m>
                <a:r>
                  <a:rPr lang="en-US" sz="1400" dirty="0">
                    <a:solidFill>
                      <a:schemeClr val="tx2">
                        <a:lumMod val="75000"/>
                        <a:lumOff val="25000"/>
                      </a:schemeClr>
                    </a:solidFill>
                  </a:rPr>
                  <a:t> </a:t>
                </a:r>
                <a:r>
                  <a:rPr lang="en-US" sz="1400" dirty="0">
                    <a:solidFill>
                      <a:schemeClr val="tx2">
                        <a:lumMod val="75000"/>
                        <a:lumOff val="25000"/>
                      </a:schemeClr>
                    </a:solidFill>
                    <a:sym typeface="Wingdings" panose="05000000000000000000" pitchFamily="2" charset="2"/>
                  </a:rPr>
                  <a:t> B-train-like simulated field</a:t>
                </a:r>
                <a:endParaRPr lang="en-US" sz="1400" dirty="0">
                  <a:solidFill>
                    <a:schemeClr val="tx2">
                      <a:lumMod val="75000"/>
                      <a:lumOff val="25000"/>
                    </a:schemeClr>
                  </a:solidFill>
                </a:endParaRPr>
              </a:p>
              <a:p>
                <a:pPr lvl="1">
                  <a:spcBef>
                    <a:spcPts val="400"/>
                  </a:spcBef>
                </a:pPr>
                <a:endParaRPr lang="en-US" sz="1300" b="0" dirty="0">
                  <a:solidFill>
                    <a:schemeClr val="bg2">
                      <a:lumMod val="50000"/>
                    </a:schemeClr>
                  </a:solidFill>
                  <a:latin typeface="Arial" panose="020B0604020202020204" pitchFamily="34" charset="0"/>
                  <a:ea typeface="Calibri"/>
                  <a:cs typeface="Arial" panose="020B0604020202020204" pitchFamily="34" charset="0"/>
                </a:endParaRPr>
              </a:p>
            </p:txBody>
          </p:sp>
        </mc:Choice>
        <mc:Fallback xmlns="">
          <p:sp>
            <p:nvSpPr>
              <p:cNvPr id="13" name="Content Placeholder 1">
                <a:extLst>
                  <a:ext uri="{FF2B5EF4-FFF2-40B4-BE49-F238E27FC236}">
                    <a16:creationId xmlns:a16="http://schemas.microsoft.com/office/drawing/2014/main" id="{F688CCD0-3EB8-2F23-4C26-2C1BE3D5C96C}"/>
                  </a:ext>
                </a:extLst>
              </p:cNvPr>
              <p:cNvSpPr txBox="1">
                <a:spLocks noRot="1" noChangeAspect="1" noMove="1" noResize="1" noEditPoints="1" noAdjustHandles="1" noChangeArrowheads="1" noChangeShapeType="1" noTextEdit="1"/>
              </p:cNvSpPr>
              <p:nvPr/>
            </p:nvSpPr>
            <p:spPr>
              <a:xfrm>
                <a:off x="407988" y="3900717"/>
                <a:ext cx="5117882" cy="2026437"/>
              </a:xfrm>
              <a:prstGeom prst="rect">
                <a:avLst/>
              </a:prstGeom>
              <a:blipFill>
                <a:blip r:embed="rId4"/>
                <a:stretch>
                  <a:fillRect l="-2265" t="-4518" r="-477" b="-963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graphicFrame>
            <p:nvGraphicFramePr>
              <p:cNvPr id="2" name="Table 1">
                <a:extLst>
                  <a:ext uri="{FF2B5EF4-FFF2-40B4-BE49-F238E27FC236}">
                    <a16:creationId xmlns:a16="http://schemas.microsoft.com/office/drawing/2014/main" id="{4C34E6B2-EB31-005C-6F4C-DA8907B20096}"/>
                  </a:ext>
                </a:extLst>
              </p:cNvPr>
              <p:cNvGraphicFramePr>
                <a:graphicFrameLocks noGrp="1"/>
              </p:cNvGraphicFramePr>
              <p:nvPr>
                <p:extLst>
                  <p:ext uri="{D42A27DB-BD31-4B8C-83A1-F6EECF244321}">
                    <p14:modId xmlns:p14="http://schemas.microsoft.com/office/powerpoint/2010/main" val="3103892348"/>
                  </p:ext>
                </p:extLst>
              </p:nvPr>
            </p:nvGraphicFramePr>
            <p:xfrm>
              <a:off x="5598233" y="3949708"/>
              <a:ext cx="3763442" cy="2194560"/>
            </p:xfrm>
            <a:graphic>
              <a:graphicData uri="http://schemas.openxmlformats.org/drawingml/2006/table">
                <a:tbl>
                  <a:tblPr firstRow="1" bandRow="1">
                    <a:tableStyleId>{8EC20E35-A176-4012-BC5E-935CFFF8708E}</a:tableStyleId>
                  </a:tblPr>
                  <a:tblGrid>
                    <a:gridCol w="1267497">
                      <a:extLst>
                        <a:ext uri="{9D8B030D-6E8A-4147-A177-3AD203B41FA5}">
                          <a16:colId xmlns:a16="http://schemas.microsoft.com/office/drawing/2014/main" val="3895523855"/>
                        </a:ext>
                      </a:extLst>
                    </a:gridCol>
                    <a:gridCol w="815435">
                      <a:extLst>
                        <a:ext uri="{9D8B030D-6E8A-4147-A177-3AD203B41FA5}">
                          <a16:colId xmlns:a16="http://schemas.microsoft.com/office/drawing/2014/main" val="1107479384"/>
                        </a:ext>
                      </a:extLst>
                    </a:gridCol>
                    <a:gridCol w="928889">
                      <a:extLst>
                        <a:ext uri="{9D8B030D-6E8A-4147-A177-3AD203B41FA5}">
                          <a16:colId xmlns:a16="http://schemas.microsoft.com/office/drawing/2014/main" val="3197301564"/>
                        </a:ext>
                      </a:extLst>
                    </a:gridCol>
                    <a:gridCol w="751621">
                      <a:extLst>
                        <a:ext uri="{9D8B030D-6E8A-4147-A177-3AD203B41FA5}">
                          <a16:colId xmlns:a16="http://schemas.microsoft.com/office/drawing/2014/main" val="2555014156"/>
                        </a:ext>
                      </a:extLst>
                    </a:gridCol>
                  </a:tblGrid>
                  <a:tr h="273116">
                    <a:tc>
                      <a:txBody>
                        <a:bodyPr/>
                        <a:lstStyle/>
                        <a:p>
                          <a:pPr algn="ctr"/>
                          <a14:m>
                            <m:oMath xmlns:m="http://schemas.openxmlformats.org/officeDocument/2006/math">
                              <m:r>
                                <a:rPr lang="en-US" sz="1200" b="1" i="1" smtClean="0">
                                  <a:latin typeface="Cambria Math" panose="02040503050406030204" pitchFamily="18" charset="0"/>
                                </a:rPr>
                                <m:t>𝒑</m:t>
                              </m:r>
                            </m:oMath>
                          </a14:m>
                          <a:r>
                            <a:rPr lang="en-US" sz="1200" dirty="0"/>
                            <a:t> [GeV/c]</a:t>
                          </a:r>
                          <a:endParaRPr lang="en-GB" sz="12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14:m>
                            <m:oMath xmlns:m="http://schemas.openxmlformats.org/officeDocument/2006/math">
                              <m:sSub>
                                <m:sSubPr>
                                  <m:ctrlPr>
                                    <a:rPr lang="en-US" sz="1200" b="1" i="1" smtClean="0">
                                      <a:latin typeface="Cambria Math" panose="02040503050406030204" pitchFamily="18" charset="0"/>
                                    </a:rPr>
                                  </m:ctrlPr>
                                </m:sSubPr>
                                <m:e>
                                  <m:r>
                                    <a:rPr lang="en-US" sz="1200" b="1" i="1" smtClean="0">
                                      <a:latin typeface="Cambria Math" panose="02040503050406030204" pitchFamily="18" charset="0"/>
                                    </a:rPr>
                                    <m:t>𝑰</m:t>
                                  </m:r>
                                </m:e>
                                <m:sub>
                                  <m:r>
                                    <a:rPr lang="en-US" sz="1200" b="1" i="1" smtClean="0">
                                      <a:latin typeface="Cambria Math" panose="02040503050406030204" pitchFamily="18" charset="0"/>
                                    </a:rPr>
                                    <m:t>𝑴𝑪</m:t>
                                  </m:r>
                                </m:sub>
                              </m:sSub>
                            </m:oMath>
                          </a14:m>
                          <a:r>
                            <a:rPr lang="en-GB" sz="1200" dirty="0"/>
                            <a:t> [A]</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14:m>
                            <m:oMath xmlns:m="http://schemas.openxmlformats.org/officeDocument/2006/math">
                              <m:sSub>
                                <m:sSubPr>
                                  <m:ctrlPr>
                                    <a:rPr lang="en-US" sz="1200" b="1" i="1" smtClean="0">
                                      <a:latin typeface="Cambria Math" panose="02040503050406030204" pitchFamily="18" charset="0"/>
                                    </a:rPr>
                                  </m:ctrlPr>
                                </m:sSubPr>
                                <m:e>
                                  <m:r>
                                    <a:rPr lang="en-US" sz="1200" b="1" i="1" smtClean="0">
                                      <a:latin typeface="Cambria Math" panose="02040503050406030204" pitchFamily="18" charset="0"/>
                                    </a:rPr>
                                    <m:t>𝑩</m:t>
                                  </m:r>
                                </m:e>
                                <m:sub>
                                  <m:r>
                                    <a:rPr lang="en-US" sz="1200" b="1" i="1" smtClean="0">
                                      <a:latin typeface="Cambria Math" panose="02040503050406030204" pitchFamily="18" charset="0"/>
                                    </a:rPr>
                                    <m:t>𝒎𝒆𝒂𝒔</m:t>
                                  </m:r>
                                </m:sub>
                              </m:sSub>
                            </m:oMath>
                          </a14:m>
                          <a:r>
                            <a:rPr lang="en-GB" sz="1200" dirty="0"/>
                            <a:t> [T]</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14:m>
                            <m:oMath xmlns:m="http://schemas.openxmlformats.org/officeDocument/2006/math">
                              <m:sSub>
                                <m:sSubPr>
                                  <m:ctrlPr>
                                    <a:rPr lang="en-US" sz="1200" b="1" i="1" smtClean="0">
                                      <a:latin typeface="Cambria Math" panose="02040503050406030204" pitchFamily="18" charset="0"/>
                                    </a:rPr>
                                  </m:ctrlPr>
                                </m:sSubPr>
                                <m:e>
                                  <m:r>
                                    <a:rPr lang="en-US" sz="1200" b="1" i="1" smtClean="0">
                                      <a:latin typeface="Cambria Math" panose="02040503050406030204" pitchFamily="18" charset="0"/>
                                    </a:rPr>
                                    <m:t>𝑩</m:t>
                                  </m:r>
                                </m:e>
                                <m:sub>
                                  <m:r>
                                    <a:rPr lang="en-US" sz="1200" b="1" i="1" smtClean="0">
                                      <a:latin typeface="Cambria Math" panose="02040503050406030204" pitchFamily="18" charset="0"/>
                                    </a:rPr>
                                    <m:t>𝒔𝒊𝒎</m:t>
                                  </m:r>
                                </m:sub>
                              </m:sSub>
                            </m:oMath>
                          </a14:m>
                          <a:r>
                            <a:rPr lang="en-GB" sz="1200" dirty="0"/>
                            <a:t> [T]</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236442"/>
                      </a:ext>
                    </a:extLst>
                  </a:tr>
                  <a:tr h="265084">
                    <a:tc>
                      <a:txBody>
                        <a:bodyPr/>
                        <a:lstStyle/>
                        <a:p>
                          <a:pPr algn="ctr"/>
                          <a:r>
                            <a:rPr lang="en-US" sz="1200" b="1" dirty="0"/>
                            <a:t>2.79</a:t>
                          </a:r>
                          <a:endParaRPr lang="en-GB" sz="1200" b="1"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b="1" dirty="0"/>
                            <a:t>531.6</a:t>
                          </a:r>
                          <a:endParaRPr lang="en-GB" sz="1200" b="1"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t>0.1329</a:t>
                          </a:r>
                          <a:endParaRPr lang="en-GB" sz="12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t>0.1320</a:t>
                          </a:r>
                          <a:endParaRPr lang="en-GB" sz="12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007041097"/>
                      </a:ext>
                    </a:extLst>
                  </a:tr>
                  <a:tr h="265084">
                    <a:tc>
                      <a:txBody>
                        <a:bodyPr/>
                        <a:lstStyle/>
                        <a:p>
                          <a:pPr algn="ctr"/>
                          <a:r>
                            <a:rPr lang="en-US" sz="1200" b="1" dirty="0"/>
                            <a:t>5.25</a:t>
                          </a:r>
                          <a:endParaRPr lang="en-GB" sz="1200" b="1"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b="1" dirty="0"/>
                            <a:t>998.5</a:t>
                          </a:r>
                          <a:endParaRPr lang="en-GB" sz="1200" b="1"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t>0.2500</a:t>
                          </a:r>
                          <a:endParaRPr lang="en-GB" sz="12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t>0.2487</a:t>
                          </a:r>
                          <a:endParaRPr lang="en-GB" sz="12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94127824"/>
                      </a:ext>
                    </a:extLst>
                  </a:tr>
                  <a:tr h="265084">
                    <a:tc>
                      <a:txBody>
                        <a:bodyPr/>
                        <a:lstStyle/>
                        <a:p>
                          <a:pPr algn="ctr"/>
                          <a:r>
                            <a:rPr lang="en-US" sz="1200" b="1" dirty="0"/>
                            <a:t>7.00</a:t>
                          </a:r>
                          <a:endParaRPr lang="en-GB" sz="1200" b="1"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b="1" dirty="0"/>
                            <a:t>1329.5</a:t>
                          </a:r>
                          <a:endParaRPr lang="en-GB" sz="1200" b="1"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t>0.3332</a:t>
                          </a:r>
                          <a:endParaRPr lang="en-GB" sz="12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t>0.3314</a:t>
                          </a:r>
                          <a:endParaRPr lang="en-GB" sz="12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251014319"/>
                      </a:ext>
                    </a:extLst>
                  </a:tr>
                  <a:tr h="265084">
                    <a:tc>
                      <a:txBody>
                        <a:bodyPr/>
                        <a:lstStyle/>
                        <a:p>
                          <a:pPr algn="ctr"/>
                          <a:r>
                            <a:rPr lang="en-US" sz="1200" b="1" dirty="0"/>
                            <a:t>10.14</a:t>
                          </a:r>
                          <a:endParaRPr lang="en-GB" sz="1200" b="1"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b="1" dirty="0"/>
                            <a:t>1925.3</a:t>
                          </a:r>
                          <a:endParaRPr lang="en-GB" sz="1200" b="1"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t>0.4827</a:t>
                          </a:r>
                          <a:endParaRPr lang="en-GB" sz="12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t>0.4803</a:t>
                          </a:r>
                          <a:endParaRPr lang="en-GB" sz="12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973347694"/>
                      </a:ext>
                    </a:extLst>
                  </a:tr>
                  <a:tr h="265084">
                    <a:tc>
                      <a:txBody>
                        <a:bodyPr/>
                        <a:lstStyle/>
                        <a:p>
                          <a:pPr algn="ctr"/>
                          <a:r>
                            <a:rPr lang="en-US" sz="1200" b="1" dirty="0"/>
                            <a:t>14.04</a:t>
                          </a:r>
                          <a:endParaRPr lang="en-GB" sz="1200" b="1"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b="1" dirty="0"/>
                            <a:t>2668.5</a:t>
                          </a:r>
                          <a:endParaRPr lang="en-GB" sz="1200" b="1"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t>0.6684</a:t>
                          </a:r>
                          <a:endParaRPr lang="en-GB" sz="12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t>0.6655</a:t>
                          </a:r>
                          <a:endParaRPr lang="en-GB" sz="12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536103553"/>
                      </a:ext>
                    </a:extLst>
                  </a:tr>
                  <a:tr h="265084">
                    <a:tc>
                      <a:txBody>
                        <a:bodyPr/>
                        <a:lstStyle/>
                        <a:p>
                          <a:pPr algn="ctr"/>
                          <a:r>
                            <a:rPr lang="en-US" sz="1200" b="1" dirty="0"/>
                            <a:t>18.00</a:t>
                          </a:r>
                          <a:endParaRPr lang="en-GB" sz="1200" b="1"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b="1" dirty="0"/>
                            <a:t>3428.0</a:t>
                          </a:r>
                          <a:endParaRPr lang="en-GB" sz="1200" b="1"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t>0.8570</a:t>
                          </a:r>
                          <a:endParaRPr lang="en-GB" sz="12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t>0.8537</a:t>
                          </a:r>
                          <a:endParaRPr lang="en-GB" sz="12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02799756"/>
                      </a:ext>
                    </a:extLst>
                  </a:tr>
                  <a:tr h="265084">
                    <a:tc>
                      <a:txBody>
                        <a:bodyPr/>
                        <a:lstStyle/>
                        <a:p>
                          <a:pPr algn="ctr"/>
                          <a:r>
                            <a:rPr lang="en-US" sz="1200" b="1" dirty="0"/>
                            <a:t>23.11</a:t>
                          </a:r>
                          <a:endParaRPr lang="en-GB" sz="1200" b="1"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b="1" dirty="0"/>
                            <a:t>4443.6</a:t>
                          </a:r>
                          <a:endParaRPr lang="en-GB" sz="1200" b="1"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t>1.1000</a:t>
                          </a:r>
                          <a:endParaRPr lang="en-GB" sz="12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t>1.0965</a:t>
                          </a:r>
                          <a:endParaRPr lang="en-GB" sz="12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0503163"/>
                      </a:ext>
                    </a:extLst>
                  </a:tr>
                </a:tbl>
              </a:graphicData>
            </a:graphic>
          </p:graphicFrame>
        </mc:Choice>
        <mc:Fallback xmlns="">
          <p:graphicFrame>
            <p:nvGraphicFramePr>
              <p:cNvPr id="2" name="Table 1">
                <a:extLst>
                  <a:ext uri="{FF2B5EF4-FFF2-40B4-BE49-F238E27FC236}">
                    <a16:creationId xmlns:a16="http://schemas.microsoft.com/office/drawing/2014/main" id="{4C34E6B2-EB31-005C-6F4C-DA8907B20096}"/>
                  </a:ext>
                </a:extLst>
              </p:cNvPr>
              <p:cNvGraphicFramePr>
                <a:graphicFrameLocks noGrp="1"/>
              </p:cNvGraphicFramePr>
              <p:nvPr>
                <p:extLst>
                  <p:ext uri="{D42A27DB-BD31-4B8C-83A1-F6EECF244321}">
                    <p14:modId xmlns:p14="http://schemas.microsoft.com/office/powerpoint/2010/main" val="3103892348"/>
                  </p:ext>
                </p:extLst>
              </p:nvPr>
            </p:nvGraphicFramePr>
            <p:xfrm>
              <a:off x="5598233" y="3949708"/>
              <a:ext cx="3763442" cy="2194560"/>
            </p:xfrm>
            <a:graphic>
              <a:graphicData uri="http://schemas.openxmlformats.org/drawingml/2006/table">
                <a:tbl>
                  <a:tblPr firstRow="1" bandRow="1">
                    <a:tableStyleId>{8EC20E35-A176-4012-BC5E-935CFFF8708E}</a:tableStyleId>
                  </a:tblPr>
                  <a:tblGrid>
                    <a:gridCol w="1267497">
                      <a:extLst>
                        <a:ext uri="{9D8B030D-6E8A-4147-A177-3AD203B41FA5}">
                          <a16:colId xmlns:a16="http://schemas.microsoft.com/office/drawing/2014/main" val="3895523855"/>
                        </a:ext>
                      </a:extLst>
                    </a:gridCol>
                    <a:gridCol w="815435">
                      <a:extLst>
                        <a:ext uri="{9D8B030D-6E8A-4147-A177-3AD203B41FA5}">
                          <a16:colId xmlns:a16="http://schemas.microsoft.com/office/drawing/2014/main" val="1107479384"/>
                        </a:ext>
                      </a:extLst>
                    </a:gridCol>
                    <a:gridCol w="928889">
                      <a:extLst>
                        <a:ext uri="{9D8B030D-6E8A-4147-A177-3AD203B41FA5}">
                          <a16:colId xmlns:a16="http://schemas.microsoft.com/office/drawing/2014/main" val="3197301564"/>
                        </a:ext>
                      </a:extLst>
                    </a:gridCol>
                    <a:gridCol w="751621">
                      <a:extLst>
                        <a:ext uri="{9D8B030D-6E8A-4147-A177-3AD203B41FA5}">
                          <a16:colId xmlns:a16="http://schemas.microsoft.com/office/drawing/2014/main" val="2555014156"/>
                        </a:ext>
                      </a:extLst>
                    </a:gridCol>
                  </a:tblGrid>
                  <a:tr h="274320">
                    <a:tc>
                      <a:txBody>
                        <a:bodyPr/>
                        <a:lstStyle/>
                        <a:p>
                          <a:endParaRPr 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blipFill>
                          <a:blip r:embed="rId5"/>
                          <a:stretch>
                            <a:fillRect t="-2222" r="-197115" b="-717778"/>
                          </a:stretch>
                        </a:blipFill>
                      </a:tcPr>
                    </a:tc>
                    <a:tc>
                      <a:txBody>
                        <a:bodyPr/>
                        <a:lstStyle/>
                        <a:p>
                          <a:endParaRPr 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blipFill>
                          <a:blip r:embed="rId5"/>
                          <a:stretch>
                            <a:fillRect l="-155224" t="-2222" r="-205970" b="-717778"/>
                          </a:stretch>
                        </a:blipFill>
                      </a:tcPr>
                    </a:tc>
                    <a:tc>
                      <a:txBody>
                        <a:bodyPr/>
                        <a:lstStyle/>
                        <a:p>
                          <a:endParaRPr 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blipFill>
                          <a:blip r:embed="rId5"/>
                          <a:stretch>
                            <a:fillRect l="-223529" t="-2222" r="-80392" b="-717778"/>
                          </a:stretch>
                        </a:blipFill>
                      </a:tcPr>
                    </a:tc>
                    <a:tc>
                      <a:txBody>
                        <a:bodyPr/>
                        <a:lstStyle/>
                        <a:p>
                          <a:endParaRPr 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blipFill>
                          <a:blip r:embed="rId5"/>
                          <a:stretch>
                            <a:fillRect l="-402439" t="-2222" b="-717778"/>
                          </a:stretch>
                        </a:blipFill>
                      </a:tcPr>
                    </a:tc>
                    <a:extLst>
                      <a:ext uri="{0D108BD9-81ED-4DB2-BD59-A6C34878D82A}">
                        <a16:rowId xmlns:a16="http://schemas.microsoft.com/office/drawing/2014/main" val="467236442"/>
                      </a:ext>
                    </a:extLst>
                  </a:tr>
                  <a:tr h="274320">
                    <a:tc>
                      <a:txBody>
                        <a:bodyPr/>
                        <a:lstStyle/>
                        <a:p>
                          <a:pPr algn="ctr"/>
                          <a:r>
                            <a:rPr lang="en-US" sz="1200" b="1" dirty="0"/>
                            <a:t>2.79</a:t>
                          </a:r>
                          <a:endParaRPr lang="en-GB" sz="1200" b="1"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b="1" dirty="0"/>
                            <a:t>531.6</a:t>
                          </a:r>
                          <a:endParaRPr lang="en-GB" sz="1200" b="1"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t>0.1329</a:t>
                          </a:r>
                          <a:endParaRPr lang="en-GB" sz="12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t>0.1320</a:t>
                          </a:r>
                          <a:endParaRPr lang="en-GB" sz="12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007041097"/>
                      </a:ext>
                    </a:extLst>
                  </a:tr>
                  <a:tr h="274320">
                    <a:tc>
                      <a:txBody>
                        <a:bodyPr/>
                        <a:lstStyle/>
                        <a:p>
                          <a:pPr algn="ctr"/>
                          <a:r>
                            <a:rPr lang="en-US" sz="1200" b="1" dirty="0"/>
                            <a:t>5.25</a:t>
                          </a:r>
                          <a:endParaRPr lang="en-GB" sz="1200" b="1"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b="1" dirty="0"/>
                            <a:t>998.5</a:t>
                          </a:r>
                          <a:endParaRPr lang="en-GB" sz="1200" b="1"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t>0.2500</a:t>
                          </a:r>
                          <a:endParaRPr lang="en-GB" sz="12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t>0.2487</a:t>
                          </a:r>
                          <a:endParaRPr lang="en-GB" sz="12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94127824"/>
                      </a:ext>
                    </a:extLst>
                  </a:tr>
                  <a:tr h="274320">
                    <a:tc>
                      <a:txBody>
                        <a:bodyPr/>
                        <a:lstStyle/>
                        <a:p>
                          <a:pPr algn="ctr"/>
                          <a:r>
                            <a:rPr lang="en-US" sz="1200" b="1" dirty="0"/>
                            <a:t>7.00</a:t>
                          </a:r>
                          <a:endParaRPr lang="en-GB" sz="1200" b="1"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b="1" dirty="0"/>
                            <a:t>1329.5</a:t>
                          </a:r>
                          <a:endParaRPr lang="en-GB" sz="1200" b="1"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t>0.3332</a:t>
                          </a:r>
                          <a:endParaRPr lang="en-GB" sz="12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t>0.3314</a:t>
                          </a:r>
                          <a:endParaRPr lang="en-GB" sz="12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251014319"/>
                      </a:ext>
                    </a:extLst>
                  </a:tr>
                  <a:tr h="274320">
                    <a:tc>
                      <a:txBody>
                        <a:bodyPr/>
                        <a:lstStyle/>
                        <a:p>
                          <a:pPr algn="ctr"/>
                          <a:r>
                            <a:rPr lang="en-US" sz="1200" b="1" dirty="0"/>
                            <a:t>10.14</a:t>
                          </a:r>
                          <a:endParaRPr lang="en-GB" sz="1200" b="1"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b="1" dirty="0"/>
                            <a:t>1925.3</a:t>
                          </a:r>
                          <a:endParaRPr lang="en-GB" sz="1200" b="1"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t>0.4827</a:t>
                          </a:r>
                          <a:endParaRPr lang="en-GB" sz="12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t>0.4803</a:t>
                          </a:r>
                          <a:endParaRPr lang="en-GB" sz="12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973347694"/>
                      </a:ext>
                    </a:extLst>
                  </a:tr>
                  <a:tr h="274320">
                    <a:tc>
                      <a:txBody>
                        <a:bodyPr/>
                        <a:lstStyle/>
                        <a:p>
                          <a:pPr algn="ctr"/>
                          <a:r>
                            <a:rPr lang="en-US" sz="1200" b="1" dirty="0"/>
                            <a:t>14.04</a:t>
                          </a:r>
                          <a:endParaRPr lang="en-GB" sz="1200" b="1"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b="1" dirty="0"/>
                            <a:t>2668.5</a:t>
                          </a:r>
                          <a:endParaRPr lang="en-GB" sz="1200" b="1"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t>0.6684</a:t>
                          </a:r>
                          <a:endParaRPr lang="en-GB" sz="12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t>0.6655</a:t>
                          </a:r>
                          <a:endParaRPr lang="en-GB" sz="12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536103553"/>
                      </a:ext>
                    </a:extLst>
                  </a:tr>
                  <a:tr h="274320">
                    <a:tc>
                      <a:txBody>
                        <a:bodyPr/>
                        <a:lstStyle/>
                        <a:p>
                          <a:pPr algn="ctr"/>
                          <a:r>
                            <a:rPr lang="en-US" sz="1200" b="1" dirty="0"/>
                            <a:t>18.00</a:t>
                          </a:r>
                          <a:endParaRPr lang="en-GB" sz="1200" b="1"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b="1" dirty="0"/>
                            <a:t>3428.0</a:t>
                          </a:r>
                          <a:endParaRPr lang="en-GB" sz="1200" b="1"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t>0.8570</a:t>
                          </a:r>
                          <a:endParaRPr lang="en-GB" sz="12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t>0.8537</a:t>
                          </a:r>
                          <a:endParaRPr lang="en-GB" sz="12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02799756"/>
                      </a:ext>
                    </a:extLst>
                  </a:tr>
                  <a:tr h="274320">
                    <a:tc>
                      <a:txBody>
                        <a:bodyPr/>
                        <a:lstStyle/>
                        <a:p>
                          <a:pPr algn="ctr"/>
                          <a:r>
                            <a:rPr lang="en-US" sz="1200" b="1" dirty="0"/>
                            <a:t>23.11</a:t>
                          </a:r>
                          <a:endParaRPr lang="en-GB" sz="1200" b="1"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b="1" dirty="0"/>
                            <a:t>4443.6</a:t>
                          </a:r>
                          <a:endParaRPr lang="en-GB" sz="1200" b="1"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t>1.1000</a:t>
                          </a:r>
                          <a:endParaRPr lang="en-GB" sz="12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t>1.0965</a:t>
                          </a:r>
                          <a:endParaRPr lang="en-GB" sz="12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0503163"/>
                      </a:ext>
                    </a:extLst>
                  </a:tr>
                </a:tbl>
              </a:graphicData>
            </a:graphic>
          </p:graphicFrame>
        </mc:Fallback>
      </mc:AlternateContent>
    </p:spTree>
    <p:extLst>
      <p:ext uri="{BB962C8B-B14F-4D97-AF65-F5344CB8AC3E}">
        <p14:creationId xmlns:p14="http://schemas.microsoft.com/office/powerpoint/2010/main" val="3938513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FAF89C-06EE-A237-B1F8-A43F771A97AE}"/>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05BB8CBA-262E-2C99-95AC-93FBE0CC96E5}"/>
              </a:ext>
            </a:extLst>
          </p:cNvPr>
          <p:cNvSpPr>
            <a:spLocks noGrp="1"/>
          </p:cNvSpPr>
          <p:nvPr>
            <p:ph type="title"/>
          </p:nvPr>
        </p:nvSpPr>
        <p:spPr>
          <a:xfrm>
            <a:off x="407988" y="328241"/>
            <a:ext cx="11604202" cy="567109"/>
          </a:xfrm>
        </p:spPr>
        <p:txBody>
          <a:bodyPr/>
          <a:lstStyle/>
          <a:p>
            <a:r>
              <a:rPr lang="en-US" sz="3600" b="1" dirty="0">
                <a:solidFill>
                  <a:srgbClr val="060A9C"/>
                </a:solidFill>
                <a:latin typeface="Arial" panose="020B0604020202020204" pitchFamily="34" charset="0"/>
                <a:cs typeface="Arial" panose="020B0604020202020204" pitchFamily="34" charset="0"/>
              </a:rPr>
              <a:t>Refined MU magnetic model: performance/validation</a:t>
            </a:r>
            <a:endParaRPr lang="en-US" dirty="0"/>
          </a:p>
        </p:txBody>
      </p:sp>
      <p:sp>
        <p:nvSpPr>
          <p:cNvPr id="6" name="Content Placeholder 1">
            <a:extLst>
              <a:ext uri="{FF2B5EF4-FFF2-40B4-BE49-F238E27FC236}">
                <a16:creationId xmlns:a16="http://schemas.microsoft.com/office/drawing/2014/main" id="{F1ABE9E1-31E3-FEF5-3139-10564CF3C0FE}"/>
              </a:ext>
            </a:extLst>
          </p:cNvPr>
          <p:cNvSpPr>
            <a:spLocks noGrp="1"/>
          </p:cNvSpPr>
          <p:nvPr>
            <p:ph idx="1"/>
          </p:nvPr>
        </p:nvSpPr>
        <p:spPr>
          <a:xfrm>
            <a:off x="387349" y="1064882"/>
            <a:ext cx="11624841" cy="1092839"/>
          </a:xfrm>
        </p:spPr>
        <p:txBody>
          <a:bodyPr/>
          <a:lstStyle/>
          <a:p>
            <a:pPr>
              <a:spcBef>
                <a:spcPts val="400"/>
              </a:spcBef>
            </a:pPr>
            <a:r>
              <a:rPr lang="en-US" sz="1600" b="0" dirty="0">
                <a:solidFill>
                  <a:schemeClr val="bg2">
                    <a:lumMod val="50000"/>
                  </a:schemeClr>
                </a:solidFill>
                <a:latin typeface="Arial" panose="020B0604020202020204" pitchFamily="34" charset="0"/>
                <a:ea typeface="Calibri"/>
                <a:cs typeface="Arial" panose="020B0604020202020204" pitchFamily="34" charset="0"/>
              </a:rPr>
              <a:t>Refined MU magnetic model revealed to be much </a:t>
            </a:r>
            <a:r>
              <a:rPr lang="en-US" sz="1600" dirty="0">
                <a:solidFill>
                  <a:schemeClr val="accent2"/>
                </a:solidFill>
                <a:latin typeface="Arial" panose="020B0604020202020204" pitchFamily="34" charset="0"/>
                <a:ea typeface="Calibri"/>
                <a:cs typeface="Arial" panose="020B0604020202020204" pitchFamily="34" charset="0"/>
              </a:rPr>
              <a:t>lighter</a:t>
            </a:r>
            <a:r>
              <a:rPr lang="en-US" sz="1600" b="0" dirty="0">
                <a:solidFill>
                  <a:schemeClr val="bg2">
                    <a:lumMod val="50000"/>
                  </a:schemeClr>
                </a:solidFill>
                <a:latin typeface="Arial" panose="020B0604020202020204" pitchFamily="34" charset="0"/>
                <a:ea typeface="Calibri"/>
                <a:cs typeface="Arial" panose="020B0604020202020204" pitchFamily="34" charset="0"/>
              </a:rPr>
              <a:t>, </a:t>
            </a:r>
            <a:r>
              <a:rPr lang="en-US" sz="1600" dirty="0">
                <a:solidFill>
                  <a:schemeClr val="accent2"/>
                </a:solidFill>
                <a:latin typeface="Arial" panose="020B0604020202020204" pitchFamily="34" charset="0"/>
                <a:ea typeface="Calibri"/>
                <a:cs typeface="Arial" panose="020B0604020202020204" pitchFamily="34" charset="0"/>
              </a:rPr>
              <a:t>manageable</a:t>
            </a:r>
            <a:r>
              <a:rPr lang="en-US" sz="1600" b="0" dirty="0">
                <a:solidFill>
                  <a:schemeClr val="bg2">
                    <a:lumMod val="50000"/>
                  </a:schemeClr>
                </a:solidFill>
                <a:latin typeface="Arial" panose="020B0604020202020204" pitchFamily="34" charset="0"/>
                <a:ea typeface="Calibri"/>
                <a:cs typeface="Arial" panose="020B0604020202020204" pitchFamily="34" charset="0"/>
              </a:rPr>
              <a:t> and </a:t>
            </a:r>
            <a:r>
              <a:rPr lang="en-US" sz="1600" dirty="0">
                <a:solidFill>
                  <a:schemeClr val="accent2"/>
                </a:solidFill>
                <a:latin typeface="Arial" panose="020B0604020202020204" pitchFamily="34" charset="0"/>
                <a:ea typeface="Calibri"/>
                <a:cs typeface="Arial" panose="020B0604020202020204" pitchFamily="34" charset="0"/>
              </a:rPr>
              <a:t>resource-efficient</a:t>
            </a:r>
            <a:r>
              <a:rPr lang="en-US" sz="1600" b="0" dirty="0">
                <a:solidFill>
                  <a:schemeClr val="bg2">
                    <a:lumMod val="50000"/>
                  </a:schemeClr>
                </a:solidFill>
                <a:latin typeface="Arial" panose="020B0604020202020204" pitchFamily="34" charset="0"/>
                <a:ea typeface="Calibri"/>
                <a:cs typeface="Arial" panose="020B0604020202020204" pitchFamily="34" charset="0"/>
              </a:rPr>
              <a:t>;</a:t>
            </a:r>
          </a:p>
          <a:p>
            <a:pPr>
              <a:spcBef>
                <a:spcPts val="400"/>
              </a:spcBef>
            </a:pPr>
            <a:r>
              <a:rPr lang="en-US" sz="1600" dirty="0">
                <a:solidFill>
                  <a:schemeClr val="accent2"/>
                </a:solidFill>
                <a:latin typeface="Arial" panose="020B0604020202020204" pitchFamily="34" charset="0"/>
                <a:ea typeface="Calibri"/>
                <a:cs typeface="Arial" panose="020B0604020202020204" pitchFamily="34" charset="0"/>
              </a:rPr>
              <a:t>Computation times </a:t>
            </a:r>
            <a:r>
              <a:rPr lang="en-US" sz="1600" b="0" dirty="0">
                <a:solidFill>
                  <a:schemeClr val="bg2">
                    <a:lumMod val="50000"/>
                  </a:schemeClr>
                </a:solidFill>
                <a:latin typeface="Arial" panose="020B0604020202020204" pitchFamily="34" charset="0"/>
                <a:ea typeface="Calibri"/>
                <a:cs typeface="Arial" panose="020B0604020202020204" pitchFamily="34" charset="0"/>
              </a:rPr>
              <a:t>reduced to </a:t>
            </a:r>
            <a:r>
              <a:rPr lang="en-US" sz="1600" dirty="0">
                <a:solidFill>
                  <a:schemeClr val="accent2"/>
                </a:solidFill>
                <a:latin typeface="Arial" panose="020B0604020202020204" pitchFamily="34" charset="0"/>
                <a:ea typeface="Calibri"/>
                <a:cs typeface="Arial" panose="020B0604020202020204" pitchFamily="34" charset="0"/>
              </a:rPr>
              <a:t>6-8 hours </a:t>
            </a:r>
            <a:r>
              <a:rPr lang="en-US" sz="1600" b="0" dirty="0">
                <a:solidFill>
                  <a:schemeClr val="bg2">
                    <a:lumMod val="50000"/>
                  </a:schemeClr>
                </a:solidFill>
                <a:latin typeface="Arial" panose="020B0604020202020204" pitchFamily="34" charset="0"/>
                <a:ea typeface="Calibri"/>
                <a:cs typeface="Arial" panose="020B0604020202020204" pitchFamily="34" charset="0"/>
              </a:rPr>
              <a:t>in contrast to the ~50 needed by the previous model, depending on the current level (using same current level and machine for the simulation);</a:t>
            </a:r>
          </a:p>
        </p:txBody>
      </p:sp>
      <p:sp>
        <p:nvSpPr>
          <p:cNvPr id="15" name="Slide Number Placeholder 8">
            <a:extLst>
              <a:ext uri="{FF2B5EF4-FFF2-40B4-BE49-F238E27FC236}">
                <a16:creationId xmlns:a16="http://schemas.microsoft.com/office/drawing/2014/main" id="{0C9812FF-A81A-A8B8-2C55-4BD3ACD10213}"/>
              </a:ext>
            </a:extLst>
          </p:cNvPr>
          <p:cNvSpPr>
            <a:spLocks noGrp="1"/>
          </p:cNvSpPr>
          <p:nvPr>
            <p:ph type="sldNum" sz="quarter" idx="12"/>
          </p:nvPr>
        </p:nvSpPr>
        <p:spPr>
          <a:xfrm>
            <a:off x="11107546" y="6389802"/>
            <a:ext cx="681254" cy="365125"/>
          </a:xfrm>
        </p:spPr>
        <p:txBody>
          <a:bodyPr/>
          <a:lstStyle/>
          <a:p>
            <a:fld id="{36B5EA5A-BC32-A742-B11B-8E7414D5B535}" type="slidenum">
              <a:rPr lang="en-US" sz="1400" smtClean="0"/>
              <a:pPr/>
              <a:t>15</a:t>
            </a:fld>
            <a:endParaRPr lang="en-US" sz="1400" dirty="0"/>
          </a:p>
        </p:txBody>
      </p:sp>
      <p:sp>
        <p:nvSpPr>
          <p:cNvPr id="16" name="Footer Placeholder 4">
            <a:extLst>
              <a:ext uri="{FF2B5EF4-FFF2-40B4-BE49-F238E27FC236}">
                <a16:creationId xmlns:a16="http://schemas.microsoft.com/office/drawing/2014/main" id="{EF1B6F7C-9B7D-0272-D24D-808106342A45}"/>
              </a:ext>
            </a:extLst>
          </p:cNvPr>
          <p:cNvSpPr>
            <a:spLocks noGrp="1"/>
          </p:cNvSpPr>
          <p:nvPr>
            <p:ph type="ftr" sz="quarter" idx="11"/>
          </p:nvPr>
        </p:nvSpPr>
        <p:spPr>
          <a:xfrm>
            <a:off x="3539188" y="6389802"/>
            <a:ext cx="7292296" cy="365125"/>
          </a:xfrm>
        </p:spPr>
        <p:txBody>
          <a:bodyPr/>
          <a:lstStyle/>
          <a:p>
            <a:r>
              <a:rPr lang="en-US" sz="1400" dirty="0"/>
              <a:t>Vittorio Ferrentino – IPP Meeting              vittorio.ferrentino@cern.ch</a:t>
            </a:r>
          </a:p>
        </p:txBody>
      </p:sp>
      <p:sp>
        <p:nvSpPr>
          <p:cNvPr id="17" name="Date Placeholder 3">
            <a:extLst>
              <a:ext uri="{FF2B5EF4-FFF2-40B4-BE49-F238E27FC236}">
                <a16:creationId xmlns:a16="http://schemas.microsoft.com/office/drawing/2014/main" id="{687265FE-6F87-8962-E8EB-A6327EE59CA3}"/>
              </a:ext>
            </a:extLst>
          </p:cNvPr>
          <p:cNvSpPr txBox="1">
            <a:spLocks/>
          </p:cNvSpPr>
          <p:nvPr/>
        </p:nvSpPr>
        <p:spPr>
          <a:xfrm>
            <a:off x="1753960" y="6417641"/>
            <a:ext cx="1542289"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AE7510E-7CE3-EF42-A7A2-0B9C737939B5}" type="datetime3">
              <a:rPr lang="en-US" sz="1400" smtClean="0">
                <a:solidFill>
                  <a:schemeClr val="bg1"/>
                </a:solidFill>
              </a:rPr>
              <a:pPr/>
              <a:t>26 March 2025</a:t>
            </a:fld>
            <a:endParaRPr lang="en-US" sz="1400" dirty="0">
              <a:solidFill>
                <a:schemeClr val="bg1"/>
              </a:solidFill>
            </a:endParaRPr>
          </a:p>
        </p:txBody>
      </p:sp>
      <p:sp>
        <p:nvSpPr>
          <p:cNvPr id="8" name="Content Placeholder 1">
            <a:extLst>
              <a:ext uri="{FF2B5EF4-FFF2-40B4-BE49-F238E27FC236}">
                <a16:creationId xmlns:a16="http://schemas.microsoft.com/office/drawing/2014/main" id="{0802681D-4F15-3972-E2FC-0D6805E221DA}"/>
              </a:ext>
            </a:extLst>
          </p:cNvPr>
          <p:cNvSpPr txBox="1">
            <a:spLocks/>
          </p:cNvSpPr>
          <p:nvPr/>
        </p:nvSpPr>
        <p:spPr>
          <a:xfrm>
            <a:off x="5321940" y="1984533"/>
            <a:ext cx="6617887" cy="2614486"/>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spcBef>
                <a:spcPts val="400"/>
              </a:spcBef>
              <a:buNone/>
            </a:pPr>
            <a:r>
              <a:rPr lang="en-GB" sz="1400" b="0" dirty="0">
                <a:solidFill>
                  <a:schemeClr val="bg2">
                    <a:lumMod val="50000"/>
                  </a:schemeClr>
                </a:solidFill>
                <a:latin typeface="Arial" panose="020B0604020202020204" pitchFamily="34" charset="0"/>
                <a:ea typeface="Calibri"/>
                <a:cs typeface="Arial" panose="020B0604020202020204" pitchFamily="34" charset="0"/>
              </a:rPr>
              <a:t>How was this achieved?</a:t>
            </a:r>
          </a:p>
          <a:p>
            <a:pPr marL="0" indent="0">
              <a:spcBef>
                <a:spcPts val="400"/>
              </a:spcBef>
              <a:buNone/>
            </a:pPr>
            <a:r>
              <a:rPr lang="en-GB" sz="1400" b="0" dirty="0">
                <a:solidFill>
                  <a:schemeClr val="bg2">
                    <a:lumMod val="50000"/>
                  </a:schemeClr>
                </a:solidFill>
                <a:latin typeface="Arial" panose="020B0604020202020204" pitchFamily="34" charset="0"/>
                <a:ea typeface="Calibri"/>
                <a:cs typeface="Arial" panose="020B0604020202020204" pitchFamily="34" charset="0"/>
              </a:rPr>
              <a:t>Significant gain in computational efficiency </a:t>
            </a:r>
            <a:r>
              <a:rPr lang="en-GB" sz="1400" dirty="0">
                <a:solidFill>
                  <a:srgbClr val="C00000"/>
                </a:solidFill>
                <a:latin typeface="Arial" panose="020B0604020202020204" pitchFamily="34" charset="0"/>
                <a:ea typeface="Calibri"/>
                <a:cs typeface="Arial" panose="020B0604020202020204" pitchFamily="34" charset="0"/>
              </a:rPr>
              <a:t>was not achieved by drastically reducing the number of mesh elements</a:t>
            </a:r>
            <a:r>
              <a:rPr lang="en-GB" sz="1400" b="0" dirty="0">
                <a:solidFill>
                  <a:schemeClr val="bg2">
                    <a:lumMod val="50000"/>
                  </a:schemeClr>
                </a:solidFill>
                <a:latin typeface="Arial" panose="020B0604020202020204" pitchFamily="34" charset="0"/>
                <a:ea typeface="Calibri"/>
                <a:cs typeface="Arial" panose="020B0604020202020204" pitchFamily="34" charset="0"/>
              </a:rPr>
              <a:t>. Rather, it </a:t>
            </a:r>
            <a:r>
              <a:rPr lang="en-GB" sz="1400" dirty="0">
                <a:solidFill>
                  <a:srgbClr val="92D050"/>
                </a:solidFill>
                <a:latin typeface="Arial" panose="020B0604020202020204" pitchFamily="34" charset="0"/>
                <a:ea typeface="Calibri"/>
                <a:cs typeface="Arial" panose="020B0604020202020204" pitchFamily="34" charset="0"/>
              </a:rPr>
              <a:t>was driven by the strategic selection of tetrahedral mesh elements and the careful placement of high-density domains only where necessary throughout the model</a:t>
            </a:r>
            <a:r>
              <a:rPr lang="en-GB" sz="1400" b="0" dirty="0">
                <a:solidFill>
                  <a:schemeClr val="bg2">
                    <a:lumMod val="50000"/>
                  </a:schemeClr>
                </a:solidFill>
                <a:latin typeface="Arial" panose="020B0604020202020204" pitchFamily="34" charset="0"/>
                <a:ea typeface="Calibri"/>
                <a:cs typeface="Arial" panose="020B0604020202020204" pitchFamily="34" charset="0"/>
              </a:rPr>
              <a:t>. </a:t>
            </a:r>
          </a:p>
          <a:p>
            <a:pPr marL="0" indent="0">
              <a:spcBef>
                <a:spcPts val="400"/>
              </a:spcBef>
              <a:buNone/>
            </a:pPr>
            <a:r>
              <a:rPr lang="en-GB" sz="1400" b="0" dirty="0">
                <a:solidFill>
                  <a:schemeClr val="bg2">
                    <a:lumMod val="50000"/>
                  </a:schemeClr>
                </a:solidFill>
                <a:latin typeface="Arial" panose="020B0604020202020204" pitchFamily="34" charset="0"/>
                <a:ea typeface="Calibri"/>
                <a:cs typeface="Arial" panose="020B0604020202020204" pitchFamily="34" charset="0"/>
              </a:rPr>
              <a:t>This approach ensured that the model maintains a high level of detail and accuracy, while significantly reducing the computational load.</a:t>
            </a:r>
            <a:endParaRPr lang="en-US" sz="1400" b="0" dirty="0">
              <a:solidFill>
                <a:schemeClr val="bg2">
                  <a:lumMod val="50000"/>
                </a:schemeClr>
              </a:solidFill>
              <a:latin typeface="Arial" panose="020B0604020202020204" pitchFamily="34" charset="0"/>
              <a:ea typeface="Calibri"/>
              <a:cs typeface="Arial" panose="020B0604020202020204" pitchFamily="34" charset="0"/>
            </a:endParaRPr>
          </a:p>
        </p:txBody>
      </p:sp>
      <p:grpSp>
        <p:nvGrpSpPr>
          <p:cNvPr id="11" name="Group 10">
            <a:extLst>
              <a:ext uri="{FF2B5EF4-FFF2-40B4-BE49-F238E27FC236}">
                <a16:creationId xmlns:a16="http://schemas.microsoft.com/office/drawing/2014/main" id="{4532E4D6-4D37-7BD8-ED85-14C012DE7F4D}"/>
              </a:ext>
            </a:extLst>
          </p:cNvPr>
          <p:cNvGrpSpPr/>
          <p:nvPr/>
        </p:nvGrpSpPr>
        <p:grpSpPr>
          <a:xfrm>
            <a:off x="718338" y="1961755"/>
            <a:ext cx="4272613" cy="565018"/>
            <a:chOff x="1402881" y="2543393"/>
            <a:chExt cx="4272613" cy="565018"/>
          </a:xfrm>
        </p:grpSpPr>
        <p:pic>
          <p:nvPicPr>
            <p:cNvPr id="10" name="Picture 9">
              <a:extLst>
                <a:ext uri="{FF2B5EF4-FFF2-40B4-BE49-F238E27FC236}">
                  <a16:creationId xmlns:a16="http://schemas.microsoft.com/office/drawing/2014/main" id="{D9A237E8-97CE-BE80-7B9F-0877E305E0AB}"/>
                </a:ext>
              </a:extLst>
            </p:cNvPr>
            <p:cNvPicPr>
              <a:picLocks noChangeAspect="1"/>
            </p:cNvPicPr>
            <p:nvPr/>
          </p:nvPicPr>
          <p:blipFill>
            <a:blip r:embed="rId2"/>
            <a:stretch>
              <a:fillRect/>
            </a:stretch>
          </p:blipFill>
          <p:spPr>
            <a:xfrm>
              <a:off x="1402881" y="2543393"/>
              <a:ext cx="4272613" cy="565018"/>
            </a:xfrm>
            <a:prstGeom prst="rect">
              <a:avLst/>
            </a:prstGeom>
          </p:spPr>
        </p:pic>
        <p:sp>
          <p:nvSpPr>
            <p:cNvPr id="5" name="Rectangle: Rounded Corners 4">
              <a:extLst>
                <a:ext uri="{FF2B5EF4-FFF2-40B4-BE49-F238E27FC236}">
                  <a16:creationId xmlns:a16="http://schemas.microsoft.com/office/drawing/2014/main" id="{6AB65AEA-79A6-1ABE-7B64-FD092D2FE870}"/>
                </a:ext>
              </a:extLst>
            </p:cNvPr>
            <p:cNvSpPr/>
            <p:nvPr/>
          </p:nvSpPr>
          <p:spPr>
            <a:xfrm>
              <a:off x="3539188" y="2681886"/>
              <a:ext cx="1224136" cy="288032"/>
            </a:xfrm>
            <a:prstGeom prst="roundRect">
              <a:avLst/>
            </a:prstGeom>
            <a:noFill/>
            <a:ln w="28575">
              <a:solidFill>
                <a:srgbClr val="92D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mc:AlternateContent xmlns:mc="http://schemas.openxmlformats.org/markup-compatibility/2006" xmlns:a14="http://schemas.microsoft.com/office/drawing/2010/main">
        <mc:Choice Requires="a14">
          <p:graphicFrame>
            <p:nvGraphicFramePr>
              <p:cNvPr id="12" name="Table 11">
                <a:extLst>
                  <a:ext uri="{FF2B5EF4-FFF2-40B4-BE49-F238E27FC236}">
                    <a16:creationId xmlns:a16="http://schemas.microsoft.com/office/drawing/2014/main" id="{DC080ACF-183C-718B-3C7E-285513681AEB}"/>
                  </a:ext>
                </a:extLst>
              </p:cNvPr>
              <p:cNvGraphicFramePr>
                <a:graphicFrameLocks noGrp="1"/>
              </p:cNvGraphicFramePr>
              <p:nvPr/>
            </p:nvGraphicFramePr>
            <p:xfrm>
              <a:off x="1135779" y="2667405"/>
              <a:ext cx="3437730" cy="914400"/>
            </p:xfrm>
            <a:graphic>
              <a:graphicData uri="http://schemas.openxmlformats.org/drawingml/2006/table">
                <a:tbl>
                  <a:tblPr firstRow="1" bandRow="1">
                    <a:tableStyleId>{8EC20E35-A176-4012-BC5E-935CFFF8708E}</a:tableStyleId>
                  </a:tblPr>
                  <a:tblGrid>
                    <a:gridCol w="1145910">
                      <a:extLst>
                        <a:ext uri="{9D8B030D-6E8A-4147-A177-3AD203B41FA5}">
                          <a16:colId xmlns:a16="http://schemas.microsoft.com/office/drawing/2014/main" val="1370780494"/>
                        </a:ext>
                      </a:extLst>
                    </a:gridCol>
                    <a:gridCol w="1145910">
                      <a:extLst>
                        <a:ext uri="{9D8B030D-6E8A-4147-A177-3AD203B41FA5}">
                          <a16:colId xmlns:a16="http://schemas.microsoft.com/office/drawing/2014/main" val="2289625518"/>
                        </a:ext>
                      </a:extLst>
                    </a:gridCol>
                    <a:gridCol w="1145910">
                      <a:extLst>
                        <a:ext uri="{9D8B030D-6E8A-4147-A177-3AD203B41FA5}">
                          <a16:colId xmlns:a16="http://schemas.microsoft.com/office/drawing/2014/main" val="4000023425"/>
                        </a:ext>
                      </a:extLst>
                    </a:gridCol>
                  </a:tblGrid>
                  <a:tr h="296705">
                    <a:tc>
                      <a:txBody>
                        <a:bodyPr/>
                        <a:lstStyle/>
                        <a:p>
                          <a:pPr algn="ctr"/>
                          <a:r>
                            <a:rPr lang="en-US" sz="1400" dirty="0"/>
                            <a:t>Model</a:t>
                          </a:r>
                          <a:endParaRPr lang="en-GB" sz="1400" dirty="0"/>
                        </a:p>
                      </a:txBody>
                      <a:tcPr/>
                    </a:tc>
                    <a:tc>
                      <a:txBody>
                        <a:bodyPr/>
                        <a:lstStyle/>
                        <a:p>
                          <a:pPr/>
                          <a14:m>
                            <m:oMathPara xmlns:m="http://schemas.openxmlformats.org/officeDocument/2006/math">
                              <m:oMathParaPr>
                                <m:jc m:val="centerGroup"/>
                              </m:oMathParaPr>
                              <m:oMath xmlns:m="http://schemas.openxmlformats.org/officeDocument/2006/math">
                                <m:sSub>
                                  <m:sSubPr>
                                    <m:ctrlPr>
                                      <a:rPr lang="en-US" sz="1400" b="1" i="1" smtClean="0">
                                        <a:latin typeface="Cambria Math" panose="02040503050406030204" pitchFamily="18" charset="0"/>
                                      </a:rPr>
                                    </m:ctrlPr>
                                  </m:sSubPr>
                                  <m:e>
                                    <m:r>
                                      <a:rPr lang="en-US" sz="1400" b="1" i="1" smtClean="0">
                                        <a:latin typeface="Cambria Math" panose="02040503050406030204" pitchFamily="18" charset="0"/>
                                      </a:rPr>
                                      <m:t>𝒏</m:t>
                                    </m:r>
                                  </m:e>
                                  <m:sub>
                                    <m:r>
                                      <a:rPr lang="en-US" sz="1400" b="1" i="1" smtClean="0">
                                        <a:latin typeface="Cambria Math" panose="02040503050406030204" pitchFamily="18" charset="0"/>
                                      </a:rPr>
                                      <m:t>𝒆𝒍𝒆𝒎𝒆𝒏𝒕𝒔</m:t>
                                    </m:r>
                                  </m:sub>
                                </m:sSub>
                              </m:oMath>
                            </m:oMathPara>
                          </a14:m>
                          <a:endParaRPr lang="en-GB" sz="14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sSub>
                                <m:sSubPr>
                                  <m:ctrlPr>
                                    <a:rPr lang="en-US" sz="1400" b="1" i="1" smtClean="0">
                                      <a:latin typeface="Cambria Math" panose="02040503050406030204" pitchFamily="18" charset="0"/>
                                    </a:rPr>
                                  </m:ctrlPr>
                                </m:sSubPr>
                                <m:e>
                                  <m:r>
                                    <a:rPr lang="en-US" sz="1400" b="1" i="1" smtClean="0">
                                      <a:latin typeface="Cambria Math" panose="02040503050406030204" pitchFamily="18" charset="0"/>
                                    </a:rPr>
                                    <m:t>𝒕</m:t>
                                  </m:r>
                                </m:e>
                                <m:sub>
                                  <m:r>
                                    <a:rPr lang="en-US" sz="1400" b="1" i="1" smtClean="0">
                                      <a:latin typeface="Cambria Math" panose="02040503050406030204" pitchFamily="18" charset="0"/>
                                    </a:rPr>
                                    <m:t>𝒔𝒊𝒎</m:t>
                                  </m:r>
                                </m:sub>
                              </m:sSub>
                            </m:oMath>
                          </a14:m>
                          <a:r>
                            <a:rPr lang="en-GB" sz="1400" dirty="0"/>
                            <a:t> [h]</a:t>
                          </a:r>
                        </a:p>
                      </a:txBody>
                      <a:tcPr/>
                    </a:tc>
                    <a:extLst>
                      <a:ext uri="{0D108BD9-81ED-4DB2-BD59-A6C34878D82A}">
                        <a16:rowId xmlns:a16="http://schemas.microsoft.com/office/drawing/2014/main" val="1539778023"/>
                      </a:ext>
                    </a:extLst>
                  </a:tr>
                  <a:tr h="296705">
                    <a:tc>
                      <a:txBody>
                        <a:bodyPr/>
                        <a:lstStyle/>
                        <a:p>
                          <a:pPr algn="ctr"/>
                          <a:r>
                            <a:rPr lang="en-US" sz="1400" dirty="0"/>
                            <a:t>Pre-existing</a:t>
                          </a:r>
                          <a:endParaRPr lang="en-GB" sz="1400" dirty="0"/>
                        </a:p>
                      </a:txBody>
                      <a:tcPr/>
                    </a:tc>
                    <a:tc>
                      <a:txBody>
                        <a:bodyPr/>
                        <a:lstStyle/>
                        <a:p>
                          <a:pPr/>
                          <a14:m>
                            <m:oMathPara xmlns:m="http://schemas.openxmlformats.org/officeDocument/2006/math">
                              <m:oMathParaPr>
                                <m:jc m:val="centerGroup"/>
                              </m:oMathParaPr>
                              <m:oMath xmlns:m="http://schemas.openxmlformats.org/officeDocument/2006/math">
                                <m:r>
                                  <a:rPr lang="en-US" sz="1200" b="0" i="1" smtClean="0">
                                    <a:solidFill>
                                      <a:schemeClr val="accent1"/>
                                    </a:solidFill>
                                    <a:latin typeface="Cambria Math" panose="02040503050406030204" pitchFamily="18" charset="0"/>
                                    <a:ea typeface="Calibri"/>
                                    <a:cs typeface="Arial" panose="020B0604020202020204" pitchFamily="34" charset="0"/>
                                  </a:rPr>
                                  <m:t>6.26⋅1</m:t>
                                </m:r>
                                <m:sSup>
                                  <m:sSupPr>
                                    <m:ctrlPr>
                                      <a:rPr lang="en-US" sz="1200" b="0" i="1">
                                        <a:solidFill>
                                          <a:schemeClr val="accent1"/>
                                        </a:solidFill>
                                        <a:latin typeface="Cambria Math" panose="02040503050406030204" pitchFamily="18" charset="0"/>
                                        <a:ea typeface="Calibri"/>
                                        <a:cs typeface="Arial" panose="020B0604020202020204" pitchFamily="34" charset="0"/>
                                      </a:rPr>
                                    </m:ctrlPr>
                                  </m:sSupPr>
                                  <m:e>
                                    <m:r>
                                      <a:rPr lang="en-US" sz="1200" b="0" i="1">
                                        <a:solidFill>
                                          <a:schemeClr val="accent1"/>
                                        </a:solidFill>
                                        <a:latin typeface="Cambria Math" panose="02040503050406030204" pitchFamily="18" charset="0"/>
                                        <a:ea typeface="Calibri"/>
                                        <a:cs typeface="Arial" panose="020B0604020202020204" pitchFamily="34" charset="0"/>
                                      </a:rPr>
                                      <m:t>0</m:t>
                                    </m:r>
                                  </m:e>
                                  <m:sup>
                                    <m:r>
                                      <a:rPr lang="en-US" sz="1200" b="0" i="1">
                                        <a:solidFill>
                                          <a:schemeClr val="accent1"/>
                                        </a:solidFill>
                                        <a:latin typeface="Cambria Math" panose="02040503050406030204" pitchFamily="18" charset="0"/>
                                        <a:ea typeface="Calibri"/>
                                        <a:cs typeface="Arial" panose="020B0604020202020204" pitchFamily="34" charset="0"/>
                                      </a:rPr>
                                      <m:t>6</m:t>
                                    </m:r>
                                  </m:sup>
                                </m:sSup>
                              </m:oMath>
                            </m:oMathPara>
                          </a14:m>
                          <a:endParaRPr lang="en-GB" sz="1200" dirty="0"/>
                        </a:p>
                      </a:txBody>
                      <a:tcPr/>
                    </a:tc>
                    <a:tc>
                      <a:txBody>
                        <a:bodyPr/>
                        <a:lstStyle/>
                        <a:p>
                          <a:pPr algn="ctr"/>
                          <a:r>
                            <a:rPr lang="en-US" sz="1200" dirty="0"/>
                            <a:t>&gt;50</a:t>
                          </a:r>
                          <a:endParaRPr lang="en-GB" sz="1200" dirty="0"/>
                        </a:p>
                      </a:txBody>
                      <a:tcPr/>
                    </a:tc>
                    <a:extLst>
                      <a:ext uri="{0D108BD9-81ED-4DB2-BD59-A6C34878D82A}">
                        <a16:rowId xmlns:a16="http://schemas.microsoft.com/office/drawing/2014/main" val="3855791924"/>
                      </a:ext>
                    </a:extLst>
                  </a:tr>
                  <a:tr h="296705">
                    <a:tc>
                      <a:txBody>
                        <a:bodyPr/>
                        <a:lstStyle/>
                        <a:p>
                          <a:pPr algn="ctr"/>
                          <a:r>
                            <a:rPr lang="en-US" sz="1400" dirty="0"/>
                            <a:t>New</a:t>
                          </a:r>
                          <a:endParaRPr lang="en-GB" sz="1400" dirty="0"/>
                        </a:p>
                      </a:txBody>
                      <a:tcPr/>
                    </a:tc>
                    <a:tc>
                      <a:txBody>
                        <a:bodyPr/>
                        <a:lstStyle/>
                        <a:p>
                          <a:pPr/>
                          <a14:m>
                            <m:oMathPara xmlns:m="http://schemas.openxmlformats.org/officeDocument/2006/math">
                              <m:oMathParaPr>
                                <m:jc m:val="centerGroup"/>
                              </m:oMathParaPr>
                              <m:oMath xmlns:m="http://schemas.openxmlformats.org/officeDocument/2006/math">
                                <m:r>
                                  <a:rPr lang="en-US" sz="1200" b="0" i="1" smtClean="0">
                                    <a:solidFill>
                                      <a:schemeClr val="accent1"/>
                                    </a:solidFill>
                                    <a:latin typeface="Cambria Math" panose="02040503050406030204" pitchFamily="18" charset="0"/>
                                    <a:ea typeface="Calibri"/>
                                    <a:cs typeface="Arial" panose="020B0604020202020204" pitchFamily="34" charset="0"/>
                                  </a:rPr>
                                  <m:t>6.27⋅1</m:t>
                                </m:r>
                                <m:sSup>
                                  <m:sSupPr>
                                    <m:ctrlPr>
                                      <a:rPr lang="en-US" sz="1200" b="0" i="1">
                                        <a:solidFill>
                                          <a:schemeClr val="accent1"/>
                                        </a:solidFill>
                                        <a:latin typeface="Cambria Math" panose="02040503050406030204" pitchFamily="18" charset="0"/>
                                        <a:ea typeface="Calibri"/>
                                        <a:cs typeface="Arial" panose="020B0604020202020204" pitchFamily="34" charset="0"/>
                                      </a:rPr>
                                    </m:ctrlPr>
                                  </m:sSupPr>
                                  <m:e>
                                    <m:r>
                                      <a:rPr lang="en-US" sz="1200" b="0" i="1">
                                        <a:solidFill>
                                          <a:schemeClr val="accent1"/>
                                        </a:solidFill>
                                        <a:latin typeface="Cambria Math" panose="02040503050406030204" pitchFamily="18" charset="0"/>
                                        <a:ea typeface="Calibri"/>
                                        <a:cs typeface="Arial" panose="020B0604020202020204" pitchFamily="34" charset="0"/>
                                      </a:rPr>
                                      <m:t>0</m:t>
                                    </m:r>
                                  </m:e>
                                  <m:sup>
                                    <m:r>
                                      <a:rPr lang="en-US" sz="1200" b="0" i="1">
                                        <a:solidFill>
                                          <a:schemeClr val="accent1"/>
                                        </a:solidFill>
                                        <a:latin typeface="Cambria Math" panose="02040503050406030204" pitchFamily="18" charset="0"/>
                                        <a:ea typeface="Calibri"/>
                                        <a:cs typeface="Arial" panose="020B0604020202020204" pitchFamily="34" charset="0"/>
                                      </a:rPr>
                                      <m:t>6</m:t>
                                    </m:r>
                                  </m:sup>
                                </m:sSup>
                              </m:oMath>
                            </m:oMathPara>
                          </a14:m>
                          <a:endParaRPr lang="en-GB" sz="1200" dirty="0">
                            <a:solidFill>
                              <a:schemeClr val="accent1"/>
                            </a:solidFill>
                          </a:endParaRPr>
                        </a:p>
                      </a:txBody>
                      <a:tcPr/>
                    </a:tc>
                    <a:tc>
                      <a:txBody>
                        <a:bodyPr/>
                        <a:lstStyle/>
                        <a:p>
                          <a:pPr algn="ctr"/>
                          <a:r>
                            <a:rPr lang="en-US" sz="1200" dirty="0"/>
                            <a:t>6-8</a:t>
                          </a:r>
                          <a:endParaRPr lang="en-GB" sz="1200" dirty="0"/>
                        </a:p>
                      </a:txBody>
                      <a:tcPr/>
                    </a:tc>
                    <a:extLst>
                      <a:ext uri="{0D108BD9-81ED-4DB2-BD59-A6C34878D82A}">
                        <a16:rowId xmlns:a16="http://schemas.microsoft.com/office/drawing/2014/main" val="1639220306"/>
                      </a:ext>
                    </a:extLst>
                  </a:tr>
                </a:tbl>
              </a:graphicData>
            </a:graphic>
          </p:graphicFrame>
        </mc:Choice>
        <mc:Fallback xmlns="">
          <p:graphicFrame>
            <p:nvGraphicFramePr>
              <p:cNvPr id="12" name="Table 11">
                <a:extLst>
                  <a:ext uri="{FF2B5EF4-FFF2-40B4-BE49-F238E27FC236}">
                    <a16:creationId xmlns:a16="http://schemas.microsoft.com/office/drawing/2014/main" id="{DC080ACF-183C-718B-3C7E-285513681AEB}"/>
                  </a:ext>
                </a:extLst>
              </p:cNvPr>
              <p:cNvGraphicFramePr>
                <a:graphicFrameLocks noGrp="1"/>
              </p:cNvGraphicFramePr>
              <p:nvPr/>
            </p:nvGraphicFramePr>
            <p:xfrm>
              <a:off x="1135779" y="2667405"/>
              <a:ext cx="3437730" cy="914400"/>
            </p:xfrm>
            <a:graphic>
              <a:graphicData uri="http://schemas.openxmlformats.org/drawingml/2006/table">
                <a:tbl>
                  <a:tblPr firstRow="1" bandRow="1">
                    <a:tableStyleId>{8EC20E35-A176-4012-BC5E-935CFFF8708E}</a:tableStyleId>
                  </a:tblPr>
                  <a:tblGrid>
                    <a:gridCol w="1145910">
                      <a:extLst>
                        <a:ext uri="{9D8B030D-6E8A-4147-A177-3AD203B41FA5}">
                          <a16:colId xmlns:a16="http://schemas.microsoft.com/office/drawing/2014/main" val="1370780494"/>
                        </a:ext>
                      </a:extLst>
                    </a:gridCol>
                    <a:gridCol w="1145910">
                      <a:extLst>
                        <a:ext uri="{9D8B030D-6E8A-4147-A177-3AD203B41FA5}">
                          <a16:colId xmlns:a16="http://schemas.microsoft.com/office/drawing/2014/main" val="2289625518"/>
                        </a:ext>
                      </a:extLst>
                    </a:gridCol>
                    <a:gridCol w="1145910">
                      <a:extLst>
                        <a:ext uri="{9D8B030D-6E8A-4147-A177-3AD203B41FA5}">
                          <a16:colId xmlns:a16="http://schemas.microsoft.com/office/drawing/2014/main" val="4000023425"/>
                        </a:ext>
                      </a:extLst>
                    </a:gridCol>
                  </a:tblGrid>
                  <a:tr h="304800">
                    <a:tc>
                      <a:txBody>
                        <a:bodyPr/>
                        <a:lstStyle/>
                        <a:p>
                          <a:pPr algn="ctr"/>
                          <a:r>
                            <a:rPr lang="en-US" sz="1400" dirty="0"/>
                            <a:t>Model</a:t>
                          </a:r>
                          <a:endParaRPr lang="en-GB" sz="1400" dirty="0"/>
                        </a:p>
                      </a:txBody>
                      <a:tcPr/>
                    </a:tc>
                    <a:tc>
                      <a:txBody>
                        <a:bodyPr/>
                        <a:lstStyle/>
                        <a:p>
                          <a:endParaRPr lang="en-US"/>
                        </a:p>
                      </a:txBody>
                      <a:tcPr>
                        <a:blipFill>
                          <a:blip r:embed="rId3"/>
                          <a:stretch>
                            <a:fillRect l="-99471" t="-4000" r="-100529" b="-222000"/>
                          </a:stretch>
                        </a:blipFill>
                      </a:tcPr>
                    </a:tc>
                    <a:tc>
                      <a:txBody>
                        <a:bodyPr/>
                        <a:lstStyle/>
                        <a:p>
                          <a:endParaRPr lang="en-US"/>
                        </a:p>
                      </a:txBody>
                      <a:tcPr>
                        <a:blipFill>
                          <a:blip r:embed="rId3"/>
                          <a:stretch>
                            <a:fillRect l="-200532" t="-4000" r="-1064" b="-222000"/>
                          </a:stretch>
                        </a:blipFill>
                      </a:tcPr>
                    </a:tc>
                    <a:extLst>
                      <a:ext uri="{0D108BD9-81ED-4DB2-BD59-A6C34878D82A}">
                        <a16:rowId xmlns:a16="http://schemas.microsoft.com/office/drawing/2014/main" val="1539778023"/>
                      </a:ext>
                    </a:extLst>
                  </a:tr>
                  <a:tr h="304800">
                    <a:tc>
                      <a:txBody>
                        <a:bodyPr/>
                        <a:lstStyle/>
                        <a:p>
                          <a:pPr algn="ctr"/>
                          <a:r>
                            <a:rPr lang="en-US" sz="1400" dirty="0"/>
                            <a:t>Pre-existing</a:t>
                          </a:r>
                          <a:endParaRPr lang="en-GB" sz="1400" dirty="0"/>
                        </a:p>
                      </a:txBody>
                      <a:tcPr/>
                    </a:tc>
                    <a:tc>
                      <a:txBody>
                        <a:bodyPr/>
                        <a:lstStyle/>
                        <a:p>
                          <a:endParaRPr lang="en-US"/>
                        </a:p>
                      </a:txBody>
                      <a:tcPr>
                        <a:blipFill>
                          <a:blip r:embed="rId3"/>
                          <a:stretch>
                            <a:fillRect l="-99471" t="-101961" r="-100529" b="-117647"/>
                          </a:stretch>
                        </a:blipFill>
                      </a:tcPr>
                    </a:tc>
                    <a:tc>
                      <a:txBody>
                        <a:bodyPr/>
                        <a:lstStyle/>
                        <a:p>
                          <a:pPr algn="ctr"/>
                          <a:r>
                            <a:rPr lang="en-US" sz="1200" dirty="0"/>
                            <a:t>&gt;50</a:t>
                          </a:r>
                          <a:endParaRPr lang="en-GB" sz="1200" dirty="0"/>
                        </a:p>
                      </a:txBody>
                      <a:tcPr/>
                    </a:tc>
                    <a:extLst>
                      <a:ext uri="{0D108BD9-81ED-4DB2-BD59-A6C34878D82A}">
                        <a16:rowId xmlns:a16="http://schemas.microsoft.com/office/drawing/2014/main" val="3855791924"/>
                      </a:ext>
                    </a:extLst>
                  </a:tr>
                  <a:tr h="304800">
                    <a:tc>
                      <a:txBody>
                        <a:bodyPr/>
                        <a:lstStyle/>
                        <a:p>
                          <a:pPr algn="ctr"/>
                          <a:r>
                            <a:rPr lang="en-US" sz="1400" dirty="0"/>
                            <a:t>New</a:t>
                          </a:r>
                          <a:endParaRPr lang="en-GB" sz="1400" dirty="0"/>
                        </a:p>
                      </a:txBody>
                      <a:tcPr/>
                    </a:tc>
                    <a:tc>
                      <a:txBody>
                        <a:bodyPr/>
                        <a:lstStyle/>
                        <a:p>
                          <a:endParaRPr lang="en-US"/>
                        </a:p>
                      </a:txBody>
                      <a:tcPr>
                        <a:blipFill>
                          <a:blip r:embed="rId3"/>
                          <a:stretch>
                            <a:fillRect l="-99471" t="-206000" r="-100529" b="-20000"/>
                          </a:stretch>
                        </a:blipFill>
                      </a:tcPr>
                    </a:tc>
                    <a:tc>
                      <a:txBody>
                        <a:bodyPr/>
                        <a:lstStyle/>
                        <a:p>
                          <a:pPr algn="ctr"/>
                          <a:r>
                            <a:rPr lang="en-US" sz="1200" dirty="0"/>
                            <a:t>6-8</a:t>
                          </a:r>
                          <a:endParaRPr lang="en-GB" sz="1200" dirty="0"/>
                        </a:p>
                      </a:txBody>
                      <a:tcPr/>
                    </a:tc>
                    <a:extLst>
                      <a:ext uri="{0D108BD9-81ED-4DB2-BD59-A6C34878D82A}">
                        <a16:rowId xmlns:a16="http://schemas.microsoft.com/office/drawing/2014/main" val="1639220306"/>
                      </a:ext>
                    </a:extLst>
                  </a:tr>
                </a:tbl>
              </a:graphicData>
            </a:graphic>
          </p:graphicFrame>
        </mc:Fallback>
      </mc:AlternateContent>
      <mc:AlternateContent xmlns:mc="http://schemas.openxmlformats.org/markup-compatibility/2006" xmlns:a14="http://schemas.microsoft.com/office/drawing/2010/main">
        <mc:Choice Requires="a14">
          <p:sp>
            <p:nvSpPr>
              <p:cNvPr id="13" name="Content Placeholder 1">
                <a:extLst>
                  <a:ext uri="{FF2B5EF4-FFF2-40B4-BE49-F238E27FC236}">
                    <a16:creationId xmlns:a16="http://schemas.microsoft.com/office/drawing/2014/main" id="{D9B67CDA-89A6-D46A-E82F-038EB01B77F0}"/>
                  </a:ext>
                </a:extLst>
              </p:cNvPr>
              <p:cNvSpPr txBox="1">
                <a:spLocks/>
              </p:cNvSpPr>
              <p:nvPr/>
            </p:nvSpPr>
            <p:spPr>
              <a:xfrm>
                <a:off x="407988" y="3900717"/>
                <a:ext cx="5117882" cy="2026437"/>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spcBef>
                    <a:spcPts val="400"/>
                  </a:spcBef>
                </a:pPr>
                <a:r>
                  <a:rPr lang="en-GB" sz="1600" b="0" dirty="0">
                    <a:solidFill>
                      <a:schemeClr val="bg2">
                        <a:lumMod val="50000"/>
                      </a:schemeClr>
                    </a:solidFill>
                    <a:latin typeface="Arial" panose="020B0604020202020204" pitchFamily="34" charset="0"/>
                    <a:ea typeface="Calibri"/>
                    <a:cs typeface="Arial" panose="020B0604020202020204" pitchFamily="34" charset="0"/>
                  </a:rPr>
                  <a:t>New magnetic model has been benchmarked against magnetic field measurements: </a:t>
                </a:r>
              </a:p>
              <a:p>
                <a:pPr lvl="1">
                  <a:spcBef>
                    <a:spcPts val="400"/>
                  </a:spcBef>
                </a:pPr>
                <a14:m>
                  <m:oMath xmlns:m="http://schemas.openxmlformats.org/officeDocument/2006/math">
                    <m:r>
                      <a:rPr lang="en-US" sz="1400" b="0" i="1" smtClean="0">
                        <a:solidFill>
                          <a:schemeClr val="bg2">
                            <a:lumMod val="50000"/>
                          </a:schemeClr>
                        </a:solidFill>
                        <a:latin typeface="Cambria Math" panose="02040503050406030204" pitchFamily="18" charset="0"/>
                        <a:ea typeface="Calibri"/>
                        <a:cs typeface="Arial" panose="020B0604020202020204" pitchFamily="34" charset="0"/>
                      </a:rPr>
                      <m:t>𝑝</m:t>
                    </m:r>
                  </m:oMath>
                </a14:m>
                <a:r>
                  <a:rPr lang="en-US" sz="1400" b="0" dirty="0">
                    <a:solidFill>
                      <a:schemeClr val="bg2">
                        <a:lumMod val="50000"/>
                      </a:schemeClr>
                    </a:solidFill>
                    <a:latin typeface="Arial" panose="020B0604020202020204" pitchFamily="34" charset="0"/>
                    <a:ea typeface="Calibri"/>
                    <a:cs typeface="Arial" panose="020B0604020202020204" pitchFamily="34" charset="0"/>
                  </a:rPr>
                  <a:t> </a:t>
                </a:r>
                <a:r>
                  <a:rPr lang="en-US" sz="1400" b="0" dirty="0">
                    <a:solidFill>
                      <a:schemeClr val="bg2">
                        <a:lumMod val="50000"/>
                      </a:schemeClr>
                    </a:solidFill>
                    <a:latin typeface="Arial" panose="020B0604020202020204" pitchFamily="34" charset="0"/>
                    <a:ea typeface="Calibri"/>
                    <a:cs typeface="Arial" panose="020B0604020202020204" pitchFamily="34" charset="0"/>
                    <a:sym typeface="Wingdings" panose="05000000000000000000" pitchFamily="2" charset="2"/>
                  </a:rPr>
                  <a:t> designed momentum from LSA;</a:t>
                </a:r>
              </a:p>
              <a:p>
                <a:pPr lvl="1">
                  <a:spcBef>
                    <a:spcPts val="400"/>
                  </a:spcBef>
                </a:pPr>
                <a14:m>
                  <m:oMath xmlns:m="http://schemas.openxmlformats.org/officeDocument/2006/math">
                    <m:sSub>
                      <m:sSubPr>
                        <m:ctrlPr>
                          <a:rPr lang="en-US" sz="1400" b="0" i="1" smtClean="0">
                            <a:solidFill>
                              <a:schemeClr val="bg2">
                                <a:lumMod val="50000"/>
                              </a:schemeClr>
                            </a:solidFill>
                            <a:latin typeface="Cambria Math" panose="02040503050406030204" pitchFamily="18" charset="0"/>
                            <a:ea typeface="Calibri"/>
                            <a:cs typeface="Arial" panose="020B0604020202020204" pitchFamily="34" charset="0"/>
                          </a:rPr>
                        </m:ctrlPr>
                      </m:sSubPr>
                      <m:e>
                        <m:r>
                          <a:rPr lang="en-US" sz="1400" b="0" i="1" smtClean="0">
                            <a:solidFill>
                              <a:schemeClr val="bg2">
                                <a:lumMod val="50000"/>
                              </a:schemeClr>
                            </a:solidFill>
                            <a:latin typeface="Cambria Math" panose="02040503050406030204" pitchFamily="18" charset="0"/>
                            <a:ea typeface="Calibri"/>
                            <a:cs typeface="Arial" panose="020B0604020202020204" pitchFamily="34" charset="0"/>
                          </a:rPr>
                          <m:t>𝐼</m:t>
                        </m:r>
                      </m:e>
                      <m:sub>
                        <m:r>
                          <a:rPr lang="en-US" sz="1400" b="0" i="1" smtClean="0">
                            <a:solidFill>
                              <a:schemeClr val="bg2">
                                <a:lumMod val="50000"/>
                              </a:schemeClr>
                            </a:solidFill>
                            <a:latin typeface="Cambria Math" panose="02040503050406030204" pitchFamily="18" charset="0"/>
                            <a:ea typeface="Calibri"/>
                            <a:cs typeface="Arial" panose="020B0604020202020204" pitchFamily="34" charset="0"/>
                          </a:rPr>
                          <m:t>𝑀𝐶</m:t>
                        </m:r>
                      </m:sub>
                    </m:sSub>
                  </m:oMath>
                </a14:m>
                <a:r>
                  <a:rPr lang="en-US" sz="1400" b="0" dirty="0">
                    <a:solidFill>
                      <a:schemeClr val="bg2">
                        <a:lumMod val="50000"/>
                      </a:schemeClr>
                    </a:solidFill>
                    <a:latin typeface="Arial" panose="020B0604020202020204" pitchFamily="34" charset="0"/>
                    <a:ea typeface="Calibri"/>
                    <a:cs typeface="Arial" panose="020B0604020202020204" pitchFamily="34" charset="0"/>
                  </a:rPr>
                  <a:t> </a:t>
                </a:r>
                <a:r>
                  <a:rPr lang="en-US" sz="1400" b="0" dirty="0">
                    <a:solidFill>
                      <a:schemeClr val="bg2">
                        <a:lumMod val="50000"/>
                      </a:schemeClr>
                    </a:solidFill>
                    <a:latin typeface="Arial" panose="020B0604020202020204" pitchFamily="34" charset="0"/>
                    <a:ea typeface="Calibri"/>
                    <a:cs typeface="Arial" panose="020B0604020202020204" pitchFamily="34" charset="0"/>
                    <a:sym typeface="Wingdings" panose="05000000000000000000" pitchFamily="2" charset="2"/>
                  </a:rPr>
                  <a:t> measured current in the main coil from </a:t>
                </a:r>
                <a:r>
                  <a:rPr lang="en-US" sz="1400" b="0" dirty="0" err="1">
                    <a:solidFill>
                      <a:schemeClr val="bg2">
                        <a:lumMod val="50000"/>
                      </a:schemeClr>
                    </a:solidFill>
                    <a:latin typeface="Arial" panose="020B0604020202020204" pitchFamily="34" charset="0"/>
                    <a:ea typeface="Calibri"/>
                    <a:cs typeface="Arial" panose="020B0604020202020204" pitchFamily="34" charset="0"/>
                    <a:sym typeface="Wingdings" panose="05000000000000000000" pitchFamily="2" charset="2"/>
                  </a:rPr>
                  <a:t>PowerSpy</a:t>
                </a:r>
                <a:endParaRPr lang="en-US" sz="1400" b="0" dirty="0">
                  <a:solidFill>
                    <a:schemeClr val="bg2">
                      <a:lumMod val="50000"/>
                    </a:schemeClr>
                  </a:solidFill>
                  <a:latin typeface="Arial" panose="020B0604020202020204" pitchFamily="34" charset="0"/>
                  <a:ea typeface="Calibri"/>
                  <a:cs typeface="Arial" panose="020B0604020202020204" pitchFamily="34" charset="0"/>
                  <a:sym typeface="Wingdings" panose="05000000000000000000" pitchFamily="2" charset="2"/>
                </a:endParaRPr>
              </a:p>
              <a:p>
                <a:pPr lvl="1">
                  <a:spcBef>
                    <a:spcPts val="400"/>
                  </a:spcBef>
                </a:pPr>
                <a14:m>
                  <m:oMath xmlns:m="http://schemas.openxmlformats.org/officeDocument/2006/math">
                    <m:sSub>
                      <m:sSubPr>
                        <m:ctrlPr>
                          <a:rPr lang="en-US" sz="1300" i="1">
                            <a:solidFill>
                              <a:schemeClr val="bg2">
                                <a:lumMod val="50000"/>
                              </a:schemeClr>
                            </a:solidFill>
                            <a:latin typeface="Cambria Math" panose="02040503050406030204" pitchFamily="18" charset="0"/>
                            <a:ea typeface="Calibri"/>
                            <a:cs typeface="Arial" panose="020B0604020202020204" pitchFamily="34" charset="0"/>
                          </a:rPr>
                        </m:ctrlPr>
                      </m:sSubPr>
                      <m:e>
                        <m:r>
                          <a:rPr lang="en-US" sz="1300" b="0" i="1" smtClean="0">
                            <a:solidFill>
                              <a:schemeClr val="bg2">
                                <a:lumMod val="50000"/>
                              </a:schemeClr>
                            </a:solidFill>
                            <a:latin typeface="Cambria Math" panose="02040503050406030204" pitchFamily="18" charset="0"/>
                            <a:ea typeface="Calibri"/>
                            <a:cs typeface="Arial" panose="020B0604020202020204" pitchFamily="34" charset="0"/>
                          </a:rPr>
                          <m:t>𝐵</m:t>
                        </m:r>
                      </m:e>
                      <m:sub>
                        <m:r>
                          <a:rPr lang="en-US" sz="1300" b="0" i="1" smtClean="0">
                            <a:solidFill>
                              <a:schemeClr val="bg2">
                                <a:lumMod val="50000"/>
                              </a:schemeClr>
                            </a:solidFill>
                            <a:latin typeface="Cambria Math" panose="02040503050406030204" pitchFamily="18" charset="0"/>
                            <a:ea typeface="Calibri"/>
                            <a:cs typeface="Arial" panose="020B0604020202020204" pitchFamily="34" charset="0"/>
                          </a:rPr>
                          <m:t>𝑚𝑒𝑎𝑠</m:t>
                        </m:r>
                      </m:sub>
                    </m:sSub>
                  </m:oMath>
                </a14:m>
                <a:r>
                  <a:rPr lang="en-US" sz="1300" b="0" dirty="0">
                    <a:solidFill>
                      <a:schemeClr val="bg2">
                        <a:lumMod val="50000"/>
                      </a:schemeClr>
                    </a:solidFill>
                    <a:latin typeface="Arial" panose="020B0604020202020204" pitchFamily="34" charset="0"/>
                    <a:ea typeface="Calibri"/>
                    <a:cs typeface="Arial" panose="020B0604020202020204" pitchFamily="34" charset="0"/>
                    <a:sym typeface="Wingdings" panose="05000000000000000000" pitchFamily="2" charset="2"/>
                  </a:rPr>
                  <a:t>  measured field with the B-train system</a:t>
                </a:r>
                <a:r>
                  <a:rPr lang="en-US" sz="1300" dirty="0">
                    <a:solidFill>
                      <a:schemeClr val="bg2">
                        <a:lumMod val="50000"/>
                      </a:schemeClr>
                    </a:solidFill>
                    <a:latin typeface="Arial" panose="020B0604020202020204" pitchFamily="34" charset="0"/>
                    <a:ea typeface="Calibri"/>
                    <a:cs typeface="Arial" panose="020B0604020202020204" pitchFamily="34" charset="0"/>
                    <a:sym typeface="Wingdings" panose="05000000000000000000" pitchFamily="2" charset="2"/>
                  </a:rPr>
                  <a:t> from </a:t>
                </a:r>
                <a:r>
                  <a:rPr lang="en-US" sz="1300" dirty="0" err="1">
                    <a:solidFill>
                      <a:schemeClr val="bg2">
                        <a:lumMod val="50000"/>
                      </a:schemeClr>
                    </a:solidFill>
                    <a:latin typeface="Arial" panose="020B0604020202020204" pitchFamily="34" charset="0"/>
                    <a:ea typeface="Calibri"/>
                    <a:cs typeface="Arial" panose="020B0604020202020204" pitchFamily="34" charset="0"/>
                    <a:sym typeface="Wingdings" panose="05000000000000000000" pitchFamily="2" charset="2"/>
                  </a:rPr>
                  <a:t>PowerSpy</a:t>
                </a:r>
                <a:r>
                  <a:rPr lang="en-US" sz="1300" dirty="0">
                    <a:solidFill>
                      <a:schemeClr val="bg2">
                        <a:lumMod val="50000"/>
                      </a:schemeClr>
                    </a:solidFill>
                    <a:latin typeface="Arial" panose="020B0604020202020204" pitchFamily="34" charset="0"/>
                    <a:ea typeface="Calibri"/>
                    <a:cs typeface="Arial" panose="020B0604020202020204" pitchFamily="34" charset="0"/>
                    <a:sym typeface="Wingdings" panose="05000000000000000000" pitchFamily="2" charset="2"/>
                  </a:rPr>
                  <a:t>, computed as following:</a:t>
                </a:r>
                <a:endParaRPr lang="en-US" sz="1300" b="0" dirty="0">
                  <a:solidFill>
                    <a:schemeClr val="bg2">
                      <a:lumMod val="50000"/>
                    </a:schemeClr>
                  </a:solidFill>
                  <a:latin typeface="Arial" panose="020B0604020202020204" pitchFamily="34" charset="0"/>
                  <a:ea typeface="Calibri"/>
                  <a:cs typeface="Arial" panose="020B0604020202020204" pitchFamily="34" charset="0"/>
                  <a:sym typeface="Wingdings" panose="05000000000000000000" pitchFamily="2" charset="2"/>
                </a:endParaRPr>
              </a:p>
              <a:p>
                <a:pPr marL="366712" lvl="1" indent="0">
                  <a:spcBef>
                    <a:spcPts val="400"/>
                  </a:spcBef>
                  <a:buNone/>
                </a:pPr>
                <a14:m>
                  <m:oMathPara xmlns:m="http://schemas.openxmlformats.org/officeDocument/2006/math">
                    <m:oMathParaPr>
                      <m:jc m:val="center"/>
                    </m:oMathParaPr>
                    <m:oMath xmlns:m="http://schemas.openxmlformats.org/officeDocument/2006/math">
                      <m:sSub>
                        <m:sSubPr>
                          <m:ctrlPr>
                            <a:rPr lang="en-US" sz="1400" i="1">
                              <a:solidFill>
                                <a:schemeClr val="tx2">
                                  <a:lumMod val="75000"/>
                                  <a:lumOff val="25000"/>
                                </a:schemeClr>
                              </a:solidFill>
                              <a:latin typeface="Cambria Math" panose="02040503050406030204" pitchFamily="18" charset="0"/>
                            </a:rPr>
                          </m:ctrlPr>
                        </m:sSubPr>
                        <m:e>
                          <m:r>
                            <a:rPr lang="en-US" sz="1400" i="1">
                              <a:solidFill>
                                <a:schemeClr val="tx2">
                                  <a:lumMod val="75000"/>
                                  <a:lumOff val="25000"/>
                                </a:schemeClr>
                              </a:solidFill>
                              <a:latin typeface="Cambria Math" panose="02040503050406030204" pitchFamily="18" charset="0"/>
                            </a:rPr>
                            <m:t>𝐵</m:t>
                          </m:r>
                        </m:e>
                        <m:sub>
                          <m:r>
                            <a:rPr lang="en-US" sz="1400" i="1">
                              <a:solidFill>
                                <a:schemeClr val="tx2">
                                  <a:lumMod val="75000"/>
                                  <a:lumOff val="25000"/>
                                </a:schemeClr>
                              </a:solidFill>
                              <a:latin typeface="Cambria Math" panose="02040503050406030204" pitchFamily="18" charset="0"/>
                            </a:rPr>
                            <m:t>𝑚𝑒𝑎𝑠</m:t>
                          </m:r>
                          <m:r>
                            <a:rPr lang="en-US" sz="1400" i="1">
                              <a:solidFill>
                                <a:schemeClr val="tx2">
                                  <a:lumMod val="75000"/>
                                  <a:lumOff val="25000"/>
                                </a:schemeClr>
                              </a:solidFill>
                              <a:latin typeface="Cambria Math" panose="02040503050406030204" pitchFamily="18" charset="0"/>
                            </a:rPr>
                            <m:t>,   </m:t>
                          </m:r>
                          <m:r>
                            <a:rPr lang="en-US" sz="1400" i="1">
                              <a:solidFill>
                                <a:schemeClr val="tx2">
                                  <a:lumMod val="75000"/>
                                  <a:lumOff val="25000"/>
                                </a:schemeClr>
                              </a:solidFill>
                              <a:latin typeface="Cambria Math" panose="02040503050406030204" pitchFamily="18" charset="0"/>
                            </a:rPr>
                            <m:t>𝑡𝑜𝑡</m:t>
                          </m:r>
                        </m:sub>
                      </m:sSub>
                      <m:r>
                        <a:rPr lang="en-US" sz="1400" i="1">
                          <a:solidFill>
                            <a:schemeClr val="tx2">
                              <a:lumMod val="75000"/>
                              <a:lumOff val="25000"/>
                            </a:schemeClr>
                          </a:solidFill>
                          <a:latin typeface="Cambria Math" panose="02040503050406030204" pitchFamily="18" charset="0"/>
                        </a:rPr>
                        <m:t>=0.5</m:t>
                      </m:r>
                      <m:r>
                        <a:rPr lang="en-US" sz="1400" i="1">
                          <a:solidFill>
                            <a:schemeClr val="tx2">
                              <a:lumMod val="75000"/>
                              <a:lumOff val="25000"/>
                            </a:schemeClr>
                          </a:solidFill>
                          <a:latin typeface="Cambria Math" panose="02040503050406030204" pitchFamily="18" charset="0"/>
                          <a:ea typeface="Cambria Math" panose="02040503050406030204" pitchFamily="18" charset="0"/>
                        </a:rPr>
                        <m:t>∙1.09353∙</m:t>
                      </m:r>
                      <m:sSub>
                        <m:sSubPr>
                          <m:ctrlPr>
                            <a:rPr lang="en-US" sz="1400" i="1">
                              <a:solidFill>
                                <a:schemeClr val="tx2">
                                  <a:lumMod val="75000"/>
                                  <a:lumOff val="25000"/>
                                </a:schemeClr>
                              </a:solidFill>
                              <a:latin typeface="Cambria Math" panose="02040503050406030204" pitchFamily="18" charset="0"/>
                              <a:ea typeface="Cambria Math" panose="02040503050406030204" pitchFamily="18" charset="0"/>
                            </a:rPr>
                          </m:ctrlPr>
                        </m:sSubPr>
                        <m:e>
                          <m:r>
                            <a:rPr lang="en-US" sz="1400" i="1">
                              <a:solidFill>
                                <a:schemeClr val="tx2">
                                  <a:lumMod val="75000"/>
                                  <a:lumOff val="25000"/>
                                </a:schemeClr>
                              </a:solidFill>
                              <a:latin typeface="Cambria Math" panose="02040503050406030204" pitchFamily="18" charset="0"/>
                              <a:ea typeface="Cambria Math" panose="02040503050406030204" pitchFamily="18" charset="0"/>
                            </a:rPr>
                            <m:t>𝐵</m:t>
                          </m:r>
                        </m:e>
                        <m:sub>
                          <m:r>
                            <a:rPr lang="en-US" sz="1400" i="1">
                              <a:solidFill>
                                <a:schemeClr val="tx2">
                                  <a:lumMod val="75000"/>
                                  <a:lumOff val="25000"/>
                                </a:schemeClr>
                              </a:solidFill>
                              <a:latin typeface="Cambria Math" panose="02040503050406030204" pitchFamily="18" charset="0"/>
                              <a:ea typeface="Cambria Math" panose="02040503050406030204" pitchFamily="18" charset="0"/>
                            </a:rPr>
                            <m:t>𝐹</m:t>
                          </m:r>
                        </m:sub>
                      </m:sSub>
                      <m:r>
                        <a:rPr lang="en-US" sz="1400" i="1">
                          <a:solidFill>
                            <a:schemeClr val="tx2">
                              <a:lumMod val="75000"/>
                              <a:lumOff val="25000"/>
                            </a:schemeClr>
                          </a:solidFill>
                          <a:latin typeface="Cambria Math" panose="02040503050406030204" pitchFamily="18" charset="0"/>
                          <a:ea typeface="Cambria Math" panose="02040503050406030204" pitchFamily="18" charset="0"/>
                        </a:rPr>
                        <m:t>+0.5∙0.90533∙</m:t>
                      </m:r>
                      <m:sSub>
                        <m:sSubPr>
                          <m:ctrlPr>
                            <a:rPr lang="en-US" sz="1400" i="1">
                              <a:solidFill>
                                <a:schemeClr val="tx2">
                                  <a:lumMod val="75000"/>
                                  <a:lumOff val="25000"/>
                                </a:schemeClr>
                              </a:solidFill>
                              <a:latin typeface="Cambria Math" panose="02040503050406030204" pitchFamily="18" charset="0"/>
                              <a:ea typeface="Cambria Math" panose="02040503050406030204" pitchFamily="18" charset="0"/>
                            </a:rPr>
                          </m:ctrlPr>
                        </m:sSubPr>
                        <m:e>
                          <m:r>
                            <a:rPr lang="en-US" sz="1400" i="1">
                              <a:solidFill>
                                <a:schemeClr val="tx2">
                                  <a:lumMod val="75000"/>
                                  <a:lumOff val="25000"/>
                                </a:schemeClr>
                              </a:solidFill>
                              <a:latin typeface="Cambria Math" panose="02040503050406030204" pitchFamily="18" charset="0"/>
                              <a:ea typeface="Cambria Math" panose="02040503050406030204" pitchFamily="18" charset="0"/>
                            </a:rPr>
                            <m:t>𝐵</m:t>
                          </m:r>
                        </m:e>
                        <m:sub>
                          <m:r>
                            <a:rPr lang="en-US" sz="1400" i="1">
                              <a:solidFill>
                                <a:schemeClr val="tx2">
                                  <a:lumMod val="75000"/>
                                  <a:lumOff val="25000"/>
                                </a:schemeClr>
                              </a:solidFill>
                              <a:latin typeface="Cambria Math" panose="02040503050406030204" pitchFamily="18" charset="0"/>
                              <a:ea typeface="Cambria Math" panose="02040503050406030204" pitchFamily="18" charset="0"/>
                            </a:rPr>
                            <m:t>𝐷𝐹</m:t>
                          </m:r>
                        </m:sub>
                      </m:sSub>
                    </m:oMath>
                  </m:oMathPara>
                </a14:m>
                <a:endParaRPr lang="en-US" sz="1400" dirty="0">
                  <a:solidFill>
                    <a:schemeClr val="tx2">
                      <a:lumMod val="75000"/>
                      <a:lumOff val="25000"/>
                    </a:schemeClr>
                  </a:solidFill>
                </a:endParaRPr>
              </a:p>
              <a:p>
                <a:pPr lvl="1">
                  <a:spcBef>
                    <a:spcPts val="400"/>
                  </a:spcBef>
                </a:pPr>
                <a14:m>
                  <m:oMath xmlns:m="http://schemas.openxmlformats.org/officeDocument/2006/math">
                    <m:sSub>
                      <m:sSubPr>
                        <m:ctrlPr>
                          <a:rPr lang="en-US" sz="1400" i="1">
                            <a:solidFill>
                              <a:schemeClr val="bg2">
                                <a:lumMod val="50000"/>
                              </a:schemeClr>
                            </a:solidFill>
                            <a:latin typeface="Cambria Math" panose="02040503050406030204" pitchFamily="18" charset="0"/>
                            <a:ea typeface="Calibri"/>
                            <a:cs typeface="Arial" panose="020B0604020202020204" pitchFamily="34" charset="0"/>
                          </a:rPr>
                        </m:ctrlPr>
                      </m:sSubPr>
                      <m:e>
                        <m:r>
                          <a:rPr lang="en-US" sz="1400" i="1">
                            <a:solidFill>
                              <a:schemeClr val="bg2">
                                <a:lumMod val="50000"/>
                              </a:schemeClr>
                            </a:solidFill>
                            <a:latin typeface="Cambria Math" panose="02040503050406030204" pitchFamily="18" charset="0"/>
                            <a:ea typeface="Calibri"/>
                            <a:cs typeface="Arial" panose="020B0604020202020204" pitchFamily="34" charset="0"/>
                          </a:rPr>
                          <m:t>𝐵</m:t>
                        </m:r>
                      </m:e>
                      <m:sub>
                        <m:r>
                          <a:rPr lang="en-US" sz="1400" b="0" i="1" smtClean="0">
                            <a:solidFill>
                              <a:schemeClr val="bg2">
                                <a:lumMod val="50000"/>
                              </a:schemeClr>
                            </a:solidFill>
                            <a:latin typeface="Cambria Math" panose="02040503050406030204" pitchFamily="18" charset="0"/>
                            <a:ea typeface="Calibri"/>
                            <a:cs typeface="Arial" panose="020B0604020202020204" pitchFamily="34" charset="0"/>
                          </a:rPr>
                          <m:t>𝑠𝑖𝑚</m:t>
                        </m:r>
                      </m:sub>
                    </m:sSub>
                  </m:oMath>
                </a14:m>
                <a:r>
                  <a:rPr lang="en-US" sz="1400" dirty="0">
                    <a:solidFill>
                      <a:schemeClr val="tx2">
                        <a:lumMod val="75000"/>
                        <a:lumOff val="25000"/>
                      </a:schemeClr>
                    </a:solidFill>
                  </a:rPr>
                  <a:t> </a:t>
                </a:r>
                <a:r>
                  <a:rPr lang="en-US" sz="1400" dirty="0">
                    <a:solidFill>
                      <a:schemeClr val="tx2">
                        <a:lumMod val="75000"/>
                        <a:lumOff val="25000"/>
                      </a:schemeClr>
                    </a:solidFill>
                    <a:sym typeface="Wingdings" panose="05000000000000000000" pitchFamily="2" charset="2"/>
                  </a:rPr>
                  <a:t> B-train-like simulated field</a:t>
                </a:r>
                <a:endParaRPr lang="en-US" sz="1400" dirty="0">
                  <a:solidFill>
                    <a:schemeClr val="tx2">
                      <a:lumMod val="75000"/>
                      <a:lumOff val="25000"/>
                    </a:schemeClr>
                  </a:solidFill>
                </a:endParaRPr>
              </a:p>
              <a:p>
                <a:pPr lvl="1">
                  <a:spcBef>
                    <a:spcPts val="400"/>
                  </a:spcBef>
                </a:pPr>
                <a:endParaRPr lang="en-US" sz="1300" b="0" dirty="0">
                  <a:solidFill>
                    <a:schemeClr val="bg2">
                      <a:lumMod val="50000"/>
                    </a:schemeClr>
                  </a:solidFill>
                  <a:latin typeface="Arial" panose="020B0604020202020204" pitchFamily="34" charset="0"/>
                  <a:ea typeface="Calibri"/>
                  <a:cs typeface="Arial" panose="020B0604020202020204" pitchFamily="34" charset="0"/>
                </a:endParaRPr>
              </a:p>
            </p:txBody>
          </p:sp>
        </mc:Choice>
        <mc:Fallback xmlns="">
          <p:sp>
            <p:nvSpPr>
              <p:cNvPr id="13" name="Content Placeholder 1">
                <a:extLst>
                  <a:ext uri="{FF2B5EF4-FFF2-40B4-BE49-F238E27FC236}">
                    <a16:creationId xmlns:a16="http://schemas.microsoft.com/office/drawing/2014/main" id="{D9B67CDA-89A6-D46A-E82F-038EB01B77F0}"/>
                  </a:ext>
                </a:extLst>
              </p:cNvPr>
              <p:cNvSpPr txBox="1">
                <a:spLocks noRot="1" noChangeAspect="1" noMove="1" noResize="1" noEditPoints="1" noAdjustHandles="1" noChangeArrowheads="1" noChangeShapeType="1" noTextEdit="1"/>
              </p:cNvSpPr>
              <p:nvPr/>
            </p:nvSpPr>
            <p:spPr>
              <a:xfrm>
                <a:off x="407988" y="3900717"/>
                <a:ext cx="5117882" cy="2026437"/>
              </a:xfrm>
              <a:prstGeom prst="rect">
                <a:avLst/>
              </a:prstGeom>
              <a:blipFill>
                <a:blip r:embed="rId4"/>
                <a:stretch>
                  <a:fillRect l="-2265" t="-4518" r="-477" b="-963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graphicFrame>
            <p:nvGraphicFramePr>
              <p:cNvPr id="4" name="Table 3">
                <a:extLst>
                  <a:ext uri="{FF2B5EF4-FFF2-40B4-BE49-F238E27FC236}">
                    <a16:creationId xmlns:a16="http://schemas.microsoft.com/office/drawing/2014/main" id="{DE236536-4B1A-6F03-940B-A8BD40694509}"/>
                  </a:ext>
                </a:extLst>
              </p:cNvPr>
              <p:cNvGraphicFramePr>
                <a:graphicFrameLocks noGrp="1"/>
              </p:cNvGraphicFramePr>
              <p:nvPr>
                <p:extLst>
                  <p:ext uri="{D42A27DB-BD31-4B8C-83A1-F6EECF244321}">
                    <p14:modId xmlns:p14="http://schemas.microsoft.com/office/powerpoint/2010/main" val="4251712257"/>
                  </p:ext>
                </p:extLst>
              </p:nvPr>
            </p:nvGraphicFramePr>
            <p:xfrm>
              <a:off x="5598233" y="3949708"/>
              <a:ext cx="5940307" cy="2194560"/>
            </p:xfrm>
            <a:graphic>
              <a:graphicData uri="http://schemas.openxmlformats.org/drawingml/2006/table">
                <a:tbl>
                  <a:tblPr firstRow="1" bandRow="1">
                    <a:tableStyleId>{8EC20E35-A176-4012-BC5E-935CFFF8708E}</a:tableStyleId>
                  </a:tblPr>
                  <a:tblGrid>
                    <a:gridCol w="1267497">
                      <a:extLst>
                        <a:ext uri="{9D8B030D-6E8A-4147-A177-3AD203B41FA5}">
                          <a16:colId xmlns:a16="http://schemas.microsoft.com/office/drawing/2014/main" val="3895523855"/>
                        </a:ext>
                      </a:extLst>
                    </a:gridCol>
                    <a:gridCol w="815435">
                      <a:extLst>
                        <a:ext uri="{9D8B030D-6E8A-4147-A177-3AD203B41FA5}">
                          <a16:colId xmlns:a16="http://schemas.microsoft.com/office/drawing/2014/main" val="1107479384"/>
                        </a:ext>
                      </a:extLst>
                    </a:gridCol>
                    <a:gridCol w="928889">
                      <a:extLst>
                        <a:ext uri="{9D8B030D-6E8A-4147-A177-3AD203B41FA5}">
                          <a16:colId xmlns:a16="http://schemas.microsoft.com/office/drawing/2014/main" val="3197301564"/>
                        </a:ext>
                      </a:extLst>
                    </a:gridCol>
                    <a:gridCol w="751621">
                      <a:extLst>
                        <a:ext uri="{9D8B030D-6E8A-4147-A177-3AD203B41FA5}">
                          <a16:colId xmlns:a16="http://schemas.microsoft.com/office/drawing/2014/main" val="2555014156"/>
                        </a:ext>
                      </a:extLst>
                    </a:gridCol>
                    <a:gridCol w="914709">
                      <a:extLst>
                        <a:ext uri="{9D8B030D-6E8A-4147-A177-3AD203B41FA5}">
                          <a16:colId xmlns:a16="http://schemas.microsoft.com/office/drawing/2014/main" val="3045436551"/>
                        </a:ext>
                      </a:extLst>
                    </a:gridCol>
                    <a:gridCol w="1262156">
                      <a:extLst>
                        <a:ext uri="{9D8B030D-6E8A-4147-A177-3AD203B41FA5}">
                          <a16:colId xmlns:a16="http://schemas.microsoft.com/office/drawing/2014/main" val="3418120072"/>
                        </a:ext>
                      </a:extLst>
                    </a:gridCol>
                  </a:tblGrid>
                  <a:tr h="273116">
                    <a:tc>
                      <a:txBody>
                        <a:bodyPr/>
                        <a:lstStyle/>
                        <a:p>
                          <a:pPr algn="ctr"/>
                          <a14:m>
                            <m:oMath xmlns:m="http://schemas.openxmlformats.org/officeDocument/2006/math">
                              <m:r>
                                <a:rPr lang="en-US" sz="1200" b="1" i="1" smtClean="0">
                                  <a:latin typeface="Cambria Math" panose="02040503050406030204" pitchFamily="18" charset="0"/>
                                </a:rPr>
                                <m:t>𝒑</m:t>
                              </m:r>
                            </m:oMath>
                          </a14:m>
                          <a:r>
                            <a:rPr lang="en-US" sz="1200" dirty="0"/>
                            <a:t> [GeV/c]</a:t>
                          </a:r>
                          <a:endParaRPr lang="en-GB" sz="12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14:m>
                            <m:oMath xmlns:m="http://schemas.openxmlformats.org/officeDocument/2006/math">
                              <m:sSub>
                                <m:sSubPr>
                                  <m:ctrlPr>
                                    <a:rPr lang="en-US" sz="1200" b="1" i="1" smtClean="0">
                                      <a:latin typeface="Cambria Math" panose="02040503050406030204" pitchFamily="18" charset="0"/>
                                    </a:rPr>
                                  </m:ctrlPr>
                                </m:sSubPr>
                                <m:e>
                                  <m:r>
                                    <a:rPr lang="en-US" sz="1200" b="1" i="1" smtClean="0">
                                      <a:latin typeface="Cambria Math" panose="02040503050406030204" pitchFamily="18" charset="0"/>
                                    </a:rPr>
                                    <m:t>𝑰</m:t>
                                  </m:r>
                                </m:e>
                                <m:sub>
                                  <m:r>
                                    <a:rPr lang="en-US" sz="1200" b="1" i="1" smtClean="0">
                                      <a:latin typeface="Cambria Math" panose="02040503050406030204" pitchFamily="18" charset="0"/>
                                    </a:rPr>
                                    <m:t>𝑴𝑪</m:t>
                                  </m:r>
                                </m:sub>
                              </m:sSub>
                            </m:oMath>
                          </a14:m>
                          <a:r>
                            <a:rPr lang="en-GB" sz="1200" dirty="0"/>
                            <a:t> [A]</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14:m>
                            <m:oMath xmlns:m="http://schemas.openxmlformats.org/officeDocument/2006/math">
                              <m:sSub>
                                <m:sSubPr>
                                  <m:ctrlPr>
                                    <a:rPr lang="en-US" sz="1200" b="1" i="1" smtClean="0">
                                      <a:latin typeface="Cambria Math" panose="02040503050406030204" pitchFamily="18" charset="0"/>
                                    </a:rPr>
                                  </m:ctrlPr>
                                </m:sSubPr>
                                <m:e>
                                  <m:r>
                                    <a:rPr lang="en-US" sz="1200" b="1" i="1" smtClean="0">
                                      <a:latin typeface="Cambria Math" panose="02040503050406030204" pitchFamily="18" charset="0"/>
                                    </a:rPr>
                                    <m:t>𝑩</m:t>
                                  </m:r>
                                </m:e>
                                <m:sub>
                                  <m:r>
                                    <a:rPr lang="en-US" sz="1200" b="1" i="1" smtClean="0">
                                      <a:latin typeface="Cambria Math" panose="02040503050406030204" pitchFamily="18" charset="0"/>
                                    </a:rPr>
                                    <m:t>𝒎𝒆𝒂𝒔</m:t>
                                  </m:r>
                                </m:sub>
                              </m:sSub>
                            </m:oMath>
                          </a14:m>
                          <a:r>
                            <a:rPr lang="en-GB" sz="1200" dirty="0"/>
                            <a:t> [T]</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14:m>
                            <m:oMath xmlns:m="http://schemas.openxmlformats.org/officeDocument/2006/math">
                              <m:sSub>
                                <m:sSubPr>
                                  <m:ctrlPr>
                                    <a:rPr lang="en-US" sz="1200" b="1" i="1" smtClean="0">
                                      <a:latin typeface="Cambria Math" panose="02040503050406030204" pitchFamily="18" charset="0"/>
                                    </a:rPr>
                                  </m:ctrlPr>
                                </m:sSubPr>
                                <m:e>
                                  <m:r>
                                    <a:rPr lang="en-US" sz="1200" b="1" i="1" smtClean="0">
                                      <a:latin typeface="Cambria Math" panose="02040503050406030204" pitchFamily="18" charset="0"/>
                                    </a:rPr>
                                    <m:t>𝑩</m:t>
                                  </m:r>
                                </m:e>
                                <m:sub>
                                  <m:r>
                                    <a:rPr lang="en-US" sz="1200" b="1" i="1" smtClean="0">
                                      <a:latin typeface="Cambria Math" panose="02040503050406030204" pitchFamily="18" charset="0"/>
                                    </a:rPr>
                                    <m:t>𝒔𝒊𝒎</m:t>
                                  </m:r>
                                </m:sub>
                              </m:sSub>
                            </m:oMath>
                          </a14:m>
                          <a:r>
                            <a:rPr lang="en-GB" sz="1200" dirty="0"/>
                            <a:t> [T]</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14:m>
                            <m:oMath xmlns:m="http://schemas.openxmlformats.org/officeDocument/2006/math">
                              <m:r>
                                <a:rPr lang="en-US" sz="1200" b="1" i="1" smtClean="0">
                                  <a:latin typeface="Cambria Math" panose="02040503050406030204" pitchFamily="18" charset="0"/>
                                </a:rPr>
                                <m:t>𝜟</m:t>
                              </m:r>
                              <m:r>
                                <a:rPr lang="en-US" sz="1200" b="1" i="1" smtClean="0">
                                  <a:latin typeface="Cambria Math" panose="02040503050406030204" pitchFamily="18" charset="0"/>
                                </a:rPr>
                                <m:t>𝑩</m:t>
                              </m:r>
                            </m:oMath>
                          </a14:m>
                          <a:r>
                            <a:rPr lang="en-GB" sz="1200" i="0" dirty="0"/>
                            <a:t> [</a:t>
                          </a:r>
                          <a:r>
                            <a:rPr lang="en-GB" sz="1200" i="0" dirty="0" err="1"/>
                            <a:t>mT</a:t>
                          </a:r>
                          <a:r>
                            <a:rPr lang="en-GB" sz="1200" i="0" dirty="0"/>
                            <a:t>]</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14:m>
                            <m:oMath xmlns:m="http://schemas.openxmlformats.org/officeDocument/2006/math">
                              <m:r>
                                <a:rPr lang="en-US" sz="1200" b="1" i="1" smtClean="0">
                                  <a:latin typeface="Cambria Math" panose="02040503050406030204" pitchFamily="18" charset="0"/>
                                </a:rPr>
                                <m:t>𝜟</m:t>
                              </m:r>
                              <m:r>
                                <a:rPr lang="en-US" sz="1200" b="1" i="1" smtClean="0">
                                  <a:latin typeface="Cambria Math" panose="02040503050406030204" pitchFamily="18" charset="0"/>
                                </a:rPr>
                                <m:t>𝑩</m:t>
                              </m:r>
                              <m:r>
                                <a:rPr lang="en-US" sz="1200" b="1" i="1" smtClean="0">
                                  <a:latin typeface="Cambria Math" panose="02040503050406030204" pitchFamily="18" charset="0"/>
                                </a:rPr>
                                <m:t>/</m:t>
                              </m:r>
                              <m:sSub>
                                <m:sSubPr>
                                  <m:ctrlPr>
                                    <a:rPr lang="en-US" sz="1200" b="1" i="1" smtClean="0">
                                      <a:latin typeface="Cambria Math" panose="02040503050406030204" pitchFamily="18" charset="0"/>
                                    </a:rPr>
                                  </m:ctrlPr>
                                </m:sSubPr>
                                <m:e>
                                  <m:r>
                                    <a:rPr lang="en-US" sz="1200" b="1" i="1" smtClean="0">
                                      <a:latin typeface="Cambria Math" panose="02040503050406030204" pitchFamily="18" charset="0"/>
                                    </a:rPr>
                                    <m:t>𝑩</m:t>
                                  </m:r>
                                </m:e>
                                <m:sub>
                                  <m:r>
                                    <a:rPr lang="en-US" sz="1200" b="1" i="1" smtClean="0">
                                      <a:latin typeface="Cambria Math" panose="02040503050406030204" pitchFamily="18" charset="0"/>
                                    </a:rPr>
                                    <m:t>𝒎𝒆𝒂𝒔</m:t>
                                  </m:r>
                                </m:sub>
                              </m:sSub>
                            </m:oMath>
                          </a14:m>
                          <a:r>
                            <a:rPr lang="en-GB" sz="1200" i="1" dirty="0"/>
                            <a:t> </a:t>
                          </a:r>
                          <a:r>
                            <a:rPr lang="en-GB" sz="1200" i="0" dirty="0"/>
                            <a:t>[%]</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236442"/>
                      </a:ext>
                    </a:extLst>
                  </a:tr>
                  <a:tr h="265084">
                    <a:tc>
                      <a:txBody>
                        <a:bodyPr/>
                        <a:lstStyle/>
                        <a:p>
                          <a:pPr algn="ctr"/>
                          <a:r>
                            <a:rPr lang="en-US" sz="1200" b="1" dirty="0"/>
                            <a:t>2.79</a:t>
                          </a:r>
                          <a:endParaRPr lang="en-GB" sz="1200" b="1"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b="1" dirty="0"/>
                            <a:t>531.6</a:t>
                          </a:r>
                          <a:endParaRPr lang="en-GB" sz="1200" b="1"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t>0.1329</a:t>
                          </a:r>
                          <a:endParaRPr lang="en-GB" sz="12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t>0.1320</a:t>
                          </a:r>
                          <a:endParaRPr lang="en-GB" sz="12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solidFill>
                                <a:schemeClr val="accent2"/>
                              </a:solidFill>
                            </a:rPr>
                            <a:t>0.9</a:t>
                          </a:r>
                          <a:endParaRPr lang="en-GB" sz="1200" dirty="0">
                            <a:solidFill>
                              <a:schemeClr val="accent2"/>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solidFill>
                                <a:schemeClr val="accent3">
                                  <a:lumMod val="60000"/>
                                  <a:lumOff val="40000"/>
                                </a:schemeClr>
                              </a:solidFill>
                            </a:rPr>
                            <a:t>0.67</a:t>
                          </a:r>
                          <a:endParaRPr lang="en-GB" sz="1200" dirty="0">
                            <a:solidFill>
                              <a:schemeClr val="accent3">
                                <a:lumMod val="60000"/>
                                <a:lumOff val="40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007041097"/>
                      </a:ext>
                    </a:extLst>
                  </a:tr>
                  <a:tr h="265084">
                    <a:tc>
                      <a:txBody>
                        <a:bodyPr/>
                        <a:lstStyle/>
                        <a:p>
                          <a:pPr algn="ctr"/>
                          <a:r>
                            <a:rPr lang="en-US" sz="1200" b="1" dirty="0"/>
                            <a:t>5.25</a:t>
                          </a:r>
                          <a:endParaRPr lang="en-GB" sz="1200" b="1"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b="1" dirty="0"/>
                            <a:t>998.5</a:t>
                          </a:r>
                          <a:endParaRPr lang="en-GB" sz="1200" b="1"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t>0.2500</a:t>
                          </a:r>
                          <a:endParaRPr lang="en-GB" sz="12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t>0.2487</a:t>
                          </a:r>
                          <a:endParaRPr lang="en-GB" sz="12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solidFill>
                                <a:schemeClr val="accent2"/>
                              </a:solidFill>
                            </a:rPr>
                            <a:t>1.3</a:t>
                          </a:r>
                          <a:endParaRPr lang="en-GB" sz="1200" dirty="0">
                            <a:solidFill>
                              <a:schemeClr val="accent2"/>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solidFill>
                                <a:schemeClr val="accent3">
                                  <a:lumMod val="60000"/>
                                  <a:lumOff val="40000"/>
                                </a:schemeClr>
                              </a:solidFill>
                            </a:rPr>
                            <a:t>0.52</a:t>
                          </a:r>
                          <a:endParaRPr lang="en-GB" sz="1200" dirty="0">
                            <a:solidFill>
                              <a:schemeClr val="accent3">
                                <a:lumMod val="60000"/>
                                <a:lumOff val="40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94127824"/>
                      </a:ext>
                    </a:extLst>
                  </a:tr>
                  <a:tr h="265084">
                    <a:tc>
                      <a:txBody>
                        <a:bodyPr/>
                        <a:lstStyle/>
                        <a:p>
                          <a:pPr algn="ctr"/>
                          <a:r>
                            <a:rPr lang="en-US" sz="1200" b="1" dirty="0"/>
                            <a:t>7.00</a:t>
                          </a:r>
                          <a:endParaRPr lang="en-GB" sz="1200" b="1"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b="1" dirty="0"/>
                            <a:t>1329.5</a:t>
                          </a:r>
                          <a:endParaRPr lang="en-GB" sz="1200" b="1"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t>0.3332</a:t>
                          </a:r>
                          <a:endParaRPr lang="en-GB" sz="12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t>0.3314</a:t>
                          </a:r>
                          <a:endParaRPr lang="en-GB" sz="12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solidFill>
                                <a:schemeClr val="accent2"/>
                              </a:solidFill>
                            </a:rPr>
                            <a:t>1.8</a:t>
                          </a:r>
                          <a:endParaRPr lang="en-GB" sz="1200" dirty="0">
                            <a:solidFill>
                              <a:schemeClr val="accent2"/>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solidFill>
                                <a:schemeClr val="accent3">
                                  <a:lumMod val="60000"/>
                                  <a:lumOff val="40000"/>
                                </a:schemeClr>
                              </a:solidFill>
                            </a:rPr>
                            <a:t>0.54</a:t>
                          </a:r>
                          <a:endParaRPr lang="en-GB" sz="1200" dirty="0">
                            <a:solidFill>
                              <a:schemeClr val="accent3">
                                <a:lumMod val="60000"/>
                                <a:lumOff val="40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251014319"/>
                      </a:ext>
                    </a:extLst>
                  </a:tr>
                  <a:tr h="265084">
                    <a:tc>
                      <a:txBody>
                        <a:bodyPr/>
                        <a:lstStyle/>
                        <a:p>
                          <a:pPr algn="ctr"/>
                          <a:r>
                            <a:rPr lang="en-US" sz="1200" b="1" dirty="0"/>
                            <a:t>10.14</a:t>
                          </a:r>
                          <a:endParaRPr lang="en-GB" sz="1200" b="1"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b="1" dirty="0"/>
                            <a:t>1925.3</a:t>
                          </a:r>
                          <a:endParaRPr lang="en-GB" sz="1200" b="1"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t>0.4827</a:t>
                          </a:r>
                          <a:endParaRPr lang="en-GB" sz="12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t>0.4803</a:t>
                          </a:r>
                          <a:endParaRPr lang="en-GB" sz="12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solidFill>
                                <a:schemeClr val="accent2"/>
                              </a:solidFill>
                            </a:rPr>
                            <a:t>2.4</a:t>
                          </a:r>
                          <a:endParaRPr lang="en-GB" sz="1200" dirty="0">
                            <a:solidFill>
                              <a:schemeClr val="accent2"/>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solidFill>
                                <a:schemeClr val="accent3">
                                  <a:lumMod val="60000"/>
                                  <a:lumOff val="40000"/>
                                </a:schemeClr>
                              </a:solidFill>
                            </a:rPr>
                            <a:t>0.50</a:t>
                          </a:r>
                          <a:endParaRPr lang="en-GB" sz="1200" dirty="0">
                            <a:solidFill>
                              <a:schemeClr val="accent3">
                                <a:lumMod val="60000"/>
                                <a:lumOff val="40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973347694"/>
                      </a:ext>
                    </a:extLst>
                  </a:tr>
                  <a:tr h="265084">
                    <a:tc>
                      <a:txBody>
                        <a:bodyPr/>
                        <a:lstStyle/>
                        <a:p>
                          <a:pPr algn="ctr"/>
                          <a:r>
                            <a:rPr lang="en-US" sz="1200" b="1" dirty="0"/>
                            <a:t>14.04</a:t>
                          </a:r>
                          <a:endParaRPr lang="en-GB" sz="1200" b="1"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b="1" dirty="0"/>
                            <a:t>2668.5</a:t>
                          </a:r>
                          <a:endParaRPr lang="en-GB" sz="1200" b="1"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t>0.6684</a:t>
                          </a:r>
                          <a:endParaRPr lang="en-GB" sz="12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t>0.6655</a:t>
                          </a:r>
                          <a:endParaRPr lang="en-GB" sz="12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solidFill>
                                <a:schemeClr val="accent2"/>
                              </a:solidFill>
                            </a:rPr>
                            <a:t>2.9</a:t>
                          </a:r>
                          <a:endParaRPr lang="en-GB" sz="1200" dirty="0">
                            <a:solidFill>
                              <a:schemeClr val="accent2"/>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solidFill>
                                <a:schemeClr val="accent3">
                                  <a:lumMod val="60000"/>
                                  <a:lumOff val="40000"/>
                                </a:schemeClr>
                              </a:solidFill>
                            </a:rPr>
                            <a:t>0.43</a:t>
                          </a:r>
                          <a:endParaRPr lang="en-GB" sz="1200" dirty="0">
                            <a:solidFill>
                              <a:schemeClr val="accent3">
                                <a:lumMod val="60000"/>
                                <a:lumOff val="40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536103553"/>
                      </a:ext>
                    </a:extLst>
                  </a:tr>
                  <a:tr h="265084">
                    <a:tc>
                      <a:txBody>
                        <a:bodyPr/>
                        <a:lstStyle/>
                        <a:p>
                          <a:pPr algn="ctr"/>
                          <a:r>
                            <a:rPr lang="en-US" sz="1200" b="1" dirty="0"/>
                            <a:t>18.00</a:t>
                          </a:r>
                          <a:endParaRPr lang="en-GB" sz="1200" b="1"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b="1" dirty="0"/>
                            <a:t>3428.0</a:t>
                          </a:r>
                          <a:endParaRPr lang="en-GB" sz="1200" b="1"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t>0.8570</a:t>
                          </a:r>
                          <a:endParaRPr lang="en-GB" sz="12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t>0.8537</a:t>
                          </a:r>
                          <a:endParaRPr lang="en-GB" sz="12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solidFill>
                                <a:schemeClr val="accent2"/>
                              </a:solidFill>
                            </a:rPr>
                            <a:t>3.3</a:t>
                          </a:r>
                          <a:endParaRPr lang="en-GB" sz="1200" dirty="0">
                            <a:solidFill>
                              <a:schemeClr val="accent2"/>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solidFill>
                                <a:schemeClr val="accent3">
                                  <a:lumMod val="60000"/>
                                  <a:lumOff val="40000"/>
                                </a:schemeClr>
                              </a:solidFill>
                            </a:rPr>
                            <a:t>0.39</a:t>
                          </a:r>
                          <a:endParaRPr lang="en-GB" sz="1200" dirty="0">
                            <a:solidFill>
                              <a:schemeClr val="accent3">
                                <a:lumMod val="60000"/>
                                <a:lumOff val="40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02799756"/>
                      </a:ext>
                    </a:extLst>
                  </a:tr>
                  <a:tr h="265084">
                    <a:tc>
                      <a:txBody>
                        <a:bodyPr/>
                        <a:lstStyle/>
                        <a:p>
                          <a:pPr algn="ctr"/>
                          <a:r>
                            <a:rPr lang="en-US" sz="1200" b="1" dirty="0"/>
                            <a:t>23.11</a:t>
                          </a:r>
                          <a:endParaRPr lang="en-GB" sz="1200" b="1"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b="1" dirty="0"/>
                            <a:t>4443.6</a:t>
                          </a:r>
                          <a:endParaRPr lang="en-GB" sz="1200" b="1"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t>1.1000</a:t>
                          </a:r>
                          <a:endParaRPr lang="en-GB" sz="12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t>1.0965</a:t>
                          </a:r>
                          <a:endParaRPr lang="en-GB" sz="12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solidFill>
                                <a:schemeClr val="accent2"/>
                              </a:solidFill>
                            </a:rPr>
                            <a:t>3.5</a:t>
                          </a:r>
                          <a:endParaRPr lang="en-GB" sz="1200" dirty="0">
                            <a:solidFill>
                              <a:schemeClr val="accent2"/>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solidFill>
                                <a:schemeClr val="accent3">
                                  <a:lumMod val="60000"/>
                                  <a:lumOff val="40000"/>
                                </a:schemeClr>
                              </a:solidFill>
                            </a:rPr>
                            <a:t>0.32</a:t>
                          </a:r>
                          <a:endParaRPr lang="en-GB" sz="1200" dirty="0">
                            <a:solidFill>
                              <a:schemeClr val="accent3">
                                <a:lumMod val="60000"/>
                                <a:lumOff val="40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0503163"/>
                      </a:ext>
                    </a:extLst>
                  </a:tr>
                </a:tbl>
              </a:graphicData>
            </a:graphic>
          </p:graphicFrame>
        </mc:Choice>
        <mc:Fallback xmlns="">
          <p:graphicFrame>
            <p:nvGraphicFramePr>
              <p:cNvPr id="4" name="Table 3">
                <a:extLst>
                  <a:ext uri="{FF2B5EF4-FFF2-40B4-BE49-F238E27FC236}">
                    <a16:creationId xmlns:a16="http://schemas.microsoft.com/office/drawing/2014/main" id="{DE236536-4B1A-6F03-940B-A8BD40694509}"/>
                  </a:ext>
                </a:extLst>
              </p:cNvPr>
              <p:cNvGraphicFramePr>
                <a:graphicFrameLocks noGrp="1"/>
              </p:cNvGraphicFramePr>
              <p:nvPr>
                <p:extLst>
                  <p:ext uri="{D42A27DB-BD31-4B8C-83A1-F6EECF244321}">
                    <p14:modId xmlns:p14="http://schemas.microsoft.com/office/powerpoint/2010/main" val="4251712257"/>
                  </p:ext>
                </p:extLst>
              </p:nvPr>
            </p:nvGraphicFramePr>
            <p:xfrm>
              <a:off x="5598233" y="3949708"/>
              <a:ext cx="5940307" cy="2194560"/>
            </p:xfrm>
            <a:graphic>
              <a:graphicData uri="http://schemas.openxmlformats.org/drawingml/2006/table">
                <a:tbl>
                  <a:tblPr firstRow="1" bandRow="1">
                    <a:tableStyleId>{8EC20E35-A176-4012-BC5E-935CFFF8708E}</a:tableStyleId>
                  </a:tblPr>
                  <a:tblGrid>
                    <a:gridCol w="1267497">
                      <a:extLst>
                        <a:ext uri="{9D8B030D-6E8A-4147-A177-3AD203B41FA5}">
                          <a16:colId xmlns:a16="http://schemas.microsoft.com/office/drawing/2014/main" val="3895523855"/>
                        </a:ext>
                      </a:extLst>
                    </a:gridCol>
                    <a:gridCol w="815435">
                      <a:extLst>
                        <a:ext uri="{9D8B030D-6E8A-4147-A177-3AD203B41FA5}">
                          <a16:colId xmlns:a16="http://schemas.microsoft.com/office/drawing/2014/main" val="1107479384"/>
                        </a:ext>
                      </a:extLst>
                    </a:gridCol>
                    <a:gridCol w="928889">
                      <a:extLst>
                        <a:ext uri="{9D8B030D-6E8A-4147-A177-3AD203B41FA5}">
                          <a16:colId xmlns:a16="http://schemas.microsoft.com/office/drawing/2014/main" val="3197301564"/>
                        </a:ext>
                      </a:extLst>
                    </a:gridCol>
                    <a:gridCol w="751621">
                      <a:extLst>
                        <a:ext uri="{9D8B030D-6E8A-4147-A177-3AD203B41FA5}">
                          <a16:colId xmlns:a16="http://schemas.microsoft.com/office/drawing/2014/main" val="2555014156"/>
                        </a:ext>
                      </a:extLst>
                    </a:gridCol>
                    <a:gridCol w="914709">
                      <a:extLst>
                        <a:ext uri="{9D8B030D-6E8A-4147-A177-3AD203B41FA5}">
                          <a16:colId xmlns:a16="http://schemas.microsoft.com/office/drawing/2014/main" val="3045436551"/>
                        </a:ext>
                      </a:extLst>
                    </a:gridCol>
                    <a:gridCol w="1262156">
                      <a:extLst>
                        <a:ext uri="{9D8B030D-6E8A-4147-A177-3AD203B41FA5}">
                          <a16:colId xmlns:a16="http://schemas.microsoft.com/office/drawing/2014/main" val="3418120072"/>
                        </a:ext>
                      </a:extLst>
                    </a:gridCol>
                  </a:tblGrid>
                  <a:tr h="274320">
                    <a:tc>
                      <a:txBody>
                        <a:bodyPr/>
                        <a:lstStyle/>
                        <a:p>
                          <a:endParaRPr 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blipFill>
                          <a:blip r:embed="rId5"/>
                          <a:stretch>
                            <a:fillRect t="-2222" r="-368750" b="-717778"/>
                          </a:stretch>
                        </a:blipFill>
                      </a:tcPr>
                    </a:tc>
                    <a:tc>
                      <a:txBody>
                        <a:bodyPr/>
                        <a:lstStyle/>
                        <a:p>
                          <a:endParaRPr 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blipFill>
                          <a:blip r:embed="rId5"/>
                          <a:stretch>
                            <a:fillRect l="-155224" t="-2222" r="-472388" b="-717778"/>
                          </a:stretch>
                        </a:blipFill>
                      </a:tcPr>
                    </a:tc>
                    <a:tc>
                      <a:txBody>
                        <a:bodyPr/>
                        <a:lstStyle/>
                        <a:p>
                          <a:endParaRPr 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blipFill>
                          <a:blip r:embed="rId5"/>
                          <a:stretch>
                            <a:fillRect l="-225000" t="-2222" r="-316447" b="-717778"/>
                          </a:stretch>
                        </a:blipFill>
                      </a:tcPr>
                    </a:tc>
                    <a:tc>
                      <a:txBody>
                        <a:bodyPr/>
                        <a:lstStyle/>
                        <a:p>
                          <a:endParaRPr 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blipFill>
                          <a:blip r:embed="rId5"/>
                          <a:stretch>
                            <a:fillRect l="-398387" t="-2222" r="-287903" b="-717778"/>
                          </a:stretch>
                        </a:blipFill>
                      </a:tcPr>
                    </a:tc>
                    <a:tc>
                      <a:txBody>
                        <a:bodyPr/>
                        <a:lstStyle/>
                        <a:p>
                          <a:endParaRPr 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blipFill>
                          <a:blip r:embed="rId5"/>
                          <a:stretch>
                            <a:fillRect l="-412000" t="-2222" r="-138000" b="-717778"/>
                          </a:stretch>
                        </a:blipFill>
                      </a:tcPr>
                    </a:tc>
                    <a:tc>
                      <a:txBody>
                        <a:bodyPr/>
                        <a:lstStyle/>
                        <a:p>
                          <a:endParaRPr 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blipFill>
                          <a:blip r:embed="rId5"/>
                          <a:stretch>
                            <a:fillRect l="-371014" t="-2222" b="-717778"/>
                          </a:stretch>
                        </a:blipFill>
                      </a:tcPr>
                    </a:tc>
                    <a:extLst>
                      <a:ext uri="{0D108BD9-81ED-4DB2-BD59-A6C34878D82A}">
                        <a16:rowId xmlns:a16="http://schemas.microsoft.com/office/drawing/2014/main" val="467236442"/>
                      </a:ext>
                    </a:extLst>
                  </a:tr>
                  <a:tr h="274320">
                    <a:tc>
                      <a:txBody>
                        <a:bodyPr/>
                        <a:lstStyle/>
                        <a:p>
                          <a:pPr algn="ctr"/>
                          <a:r>
                            <a:rPr lang="en-US" sz="1200" b="1" dirty="0"/>
                            <a:t>2.79</a:t>
                          </a:r>
                          <a:endParaRPr lang="en-GB" sz="1200" b="1"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b="1" dirty="0"/>
                            <a:t>531.6</a:t>
                          </a:r>
                          <a:endParaRPr lang="en-GB" sz="1200" b="1"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t>0.1329</a:t>
                          </a:r>
                          <a:endParaRPr lang="en-GB" sz="12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t>0.1320</a:t>
                          </a:r>
                          <a:endParaRPr lang="en-GB" sz="12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solidFill>
                                <a:schemeClr val="accent2"/>
                              </a:solidFill>
                            </a:rPr>
                            <a:t>0.9</a:t>
                          </a:r>
                          <a:endParaRPr lang="en-GB" sz="1200" dirty="0">
                            <a:solidFill>
                              <a:schemeClr val="accent2"/>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solidFill>
                                <a:schemeClr val="accent3">
                                  <a:lumMod val="60000"/>
                                  <a:lumOff val="40000"/>
                                </a:schemeClr>
                              </a:solidFill>
                            </a:rPr>
                            <a:t>0.67</a:t>
                          </a:r>
                          <a:endParaRPr lang="en-GB" sz="1200" dirty="0">
                            <a:solidFill>
                              <a:schemeClr val="accent3">
                                <a:lumMod val="60000"/>
                                <a:lumOff val="40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007041097"/>
                      </a:ext>
                    </a:extLst>
                  </a:tr>
                  <a:tr h="274320">
                    <a:tc>
                      <a:txBody>
                        <a:bodyPr/>
                        <a:lstStyle/>
                        <a:p>
                          <a:pPr algn="ctr"/>
                          <a:r>
                            <a:rPr lang="en-US" sz="1200" b="1" dirty="0"/>
                            <a:t>5.25</a:t>
                          </a:r>
                          <a:endParaRPr lang="en-GB" sz="1200" b="1"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b="1" dirty="0"/>
                            <a:t>998.5</a:t>
                          </a:r>
                          <a:endParaRPr lang="en-GB" sz="1200" b="1"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t>0.2500</a:t>
                          </a:r>
                          <a:endParaRPr lang="en-GB" sz="12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t>0.2487</a:t>
                          </a:r>
                          <a:endParaRPr lang="en-GB" sz="12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solidFill>
                                <a:schemeClr val="accent2"/>
                              </a:solidFill>
                            </a:rPr>
                            <a:t>1.3</a:t>
                          </a:r>
                          <a:endParaRPr lang="en-GB" sz="1200" dirty="0">
                            <a:solidFill>
                              <a:schemeClr val="accent2"/>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solidFill>
                                <a:schemeClr val="accent3">
                                  <a:lumMod val="60000"/>
                                  <a:lumOff val="40000"/>
                                </a:schemeClr>
                              </a:solidFill>
                            </a:rPr>
                            <a:t>0.52</a:t>
                          </a:r>
                          <a:endParaRPr lang="en-GB" sz="1200" dirty="0">
                            <a:solidFill>
                              <a:schemeClr val="accent3">
                                <a:lumMod val="60000"/>
                                <a:lumOff val="40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94127824"/>
                      </a:ext>
                    </a:extLst>
                  </a:tr>
                  <a:tr h="274320">
                    <a:tc>
                      <a:txBody>
                        <a:bodyPr/>
                        <a:lstStyle/>
                        <a:p>
                          <a:pPr algn="ctr"/>
                          <a:r>
                            <a:rPr lang="en-US" sz="1200" b="1" dirty="0"/>
                            <a:t>7.00</a:t>
                          </a:r>
                          <a:endParaRPr lang="en-GB" sz="1200" b="1"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b="1" dirty="0"/>
                            <a:t>1329.5</a:t>
                          </a:r>
                          <a:endParaRPr lang="en-GB" sz="1200" b="1"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t>0.3332</a:t>
                          </a:r>
                          <a:endParaRPr lang="en-GB" sz="12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t>0.3314</a:t>
                          </a:r>
                          <a:endParaRPr lang="en-GB" sz="12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solidFill>
                                <a:schemeClr val="accent2"/>
                              </a:solidFill>
                            </a:rPr>
                            <a:t>1.8</a:t>
                          </a:r>
                          <a:endParaRPr lang="en-GB" sz="1200" dirty="0">
                            <a:solidFill>
                              <a:schemeClr val="accent2"/>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solidFill>
                                <a:schemeClr val="accent3">
                                  <a:lumMod val="60000"/>
                                  <a:lumOff val="40000"/>
                                </a:schemeClr>
                              </a:solidFill>
                            </a:rPr>
                            <a:t>0.54</a:t>
                          </a:r>
                          <a:endParaRPr lang="en-GB" sz="1200" dirty="0">
                            <a:solidFill>
                              <a:schemeClr val="accent3">
                                <a:lumMod val="60000"/>
                                <a:lumOff val="40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251014319"/>
                      </a:ext>
                    </a:extLst>
                  </a:tr>
                  <a:tr h="274320">
                    <a:tc>
                      <a:txBody>
                        <a:bodyPr/>
                        <a:lstStyle/>
                        <a:p>
                          <a:pPr algn="ctr"/>
                          <a:r>
                            <a:rPr lang="en-US" sz="1200" b="1" dirty="0"/>
                            <a:t>10.14</a:t>
                          </a:r>
                          <a:endParaRPr lang="en-GB" sz="1200" b="1"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b="1" dirty="0"/>
                            <a:t>1925.3</a:t>
                          </a:r>
                          <a:endParaRPr lang="en-GB" sz="1200" b="1"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t>0.4827</a:t>
                          </a:r>
                          <a:endParaRPr lang="en-GB" sz="12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t>0.4803</a:t>
                          </a:r>
                          <a:endParaRPr lang="en-GB" sz="12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solidFill>
                                <a:schemeClr val="accent2"/>
                              </a:solidFill>
                            </a:rPr>
                            <a:t>2.4</a:t>
                          </a:r>
                          <a:endParaRPr lang="en-GB" sz="1200" dirty="0">
                            <a:solidFill>
                              <a:schemeClr val="accent2"/>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solidFill>
                                <a:schemeClr val="accent3">
                                  <a:lumMod val="60000"/>
                                  <a:lumOff val="40000"/>
                                </a:schemeClr>
                              </a:solidFill>
                            </a:rPr>
                            <a:t>0.50</a:t>
                          </a:r>
                          <a:endParaRPr lang="en-GB" sz="1200" dirty="0">
                            <a:solidFill>
                              <a:schemeClr val="accent3">
                                <a:lumMod val="60000"/>
                                <a:lumOff val="40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973347694"/>
                      </a:ext>
                    </a:extLst>
                  </a:tr>
                  <a:tr h="274320">
                    <a:tc>
                      <a:txBody>
                        <a:bodyPr/>
                        <a:lstStyle/>
                        <a:p>
                          <a:pPr algn="ctr"/>
                          <a:r>
                            <a:rPr lang="en-US" sz="1200" b="1" dirty="0"/>
                            <a:t>14.04</a:t>
                          </a:r>
                          <a:endParaRPr lang="en-GB" sz="1200" b="1"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b="1" dirty="0"/>
                            <a:t>2668.5</a:t>
                          </a:r>
                          <a:endParaRPr lang="en-GB" sz="1200" b="1"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t>0.6684</a:t>
                          </a:r>
                          <a:endParaRPr lang="en-GB" sz="12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t>0.6655</a:t>
                          </a:r>
                          <a:endParaRPr lang="en-GB" sz="12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solidFill>
                                <a:schemeClr val="accent2"/>
                              </a:solidFill>
                            </a:rPr>
                            <a:t>2.9</a:t>
                          </a:r>
                          <a:endParaRPr lang="en-GB" sz="1200" dirty="0">
                            <a:solidFill>
                              <a:schemeClr val="accent2"/>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solidFill>
                                <a:schemeClr val="accent3">
                                  <a:lumMod val="60000"/>
                                  <a:lumOff val="40000"/>
                                </a:schemeClr>
                              </a:solidFill>
                            </a:rPr>
                            <a:t>0.43</a:t>
                          </a:r>
                          <a:endParaRPr lang="en-GB" sz="1200" dirty="0">
                            <a:solidFill>
                              <a:schemeClr val="accent3">
                                <a:lumMod val="60000"/>
                                <a:lumOff val="40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536103553"/>
                      </a:ext>
                    </a:extLst>
                  </a:tr>
                  <a:tr h="274320">
                    <a:tc>
                      <a:txBody>
                        <a:bodyPr/>
                        <a:lstStyle/>
                        <a:p>
                          <a:pPr algn="ctr"/>
                          <a:r>
                            <a:rPr lang="en-US" sz="1200" b="1" dirty="0"/>
                            <a:t>18.00</a:t>
                          </a:r>
                          <a:endParaRPr lang="en-GB" sz="1200" b="1"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b="1" dirty="0"/>
                            <a:t>3428.0</a:t>
                          </a:r>
                          <a:endParaRPr lang="en-GB" sz="1200" b="1"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t>0.8570</a:t>
                          </a:r>
                          <a:endParaRPr lang="en-GB" sz="12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t>0.8537</a:t>
                          </a:r>
                          <a:endParaRPr lang="en-GB" sz="12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solidFill>
                                <a:schemeClr val="accent2"/>
                              </a:solidFill>
                            </a:rPr>
                            <a:t>3.3</a:t>
                          </a:r>
                          <a:endParaRPr lang="en-GB" sz="1200" dirty="0">
                            <a:solidFill>
                              <a:schemeClr val="accent2"/>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solidFill>
                                <a:schemeClr val="accent3">
                                  <a:lumMod val="60000"/>
                                  <a:lumOff val="40000"/>
                                </a:schemeClr>
                              </a:solidFill>
                            </a:rPr>
                            <a:t>0.39</a:t>
                          </a:r>
                          <a:endParaRPr lang="en-GB" sz="1200" dirty="0">
                            <a:solidFill>
                              <a:schemeClr val="accent3">
                                <a:lumMod val="60000"/>
                                <a:lumOff val="40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02799756"/>
                      </a:ext>
                    </a:extLst>
                  </a:tr>
                  <a:tr h="274320">
                    <a:tc>
                      <a:txBody>
                        <a:bodyPr/>
                        <a:lstStyle/>
                        <a:p>
                          <a:pPr algn="ctr"/>
                          <a:r>
                            <a:rPr lang="en-US" sz="1200" b="1" dirty="0"/>
                            <a:t>23.11</a:t>
                          </a:r>
                          <a:endParaRPr lang="en-GB" sz="1200" b="1"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b="1" dirty="0"/>
                            <a:t>4443.6</a:t>
                          </a:r>
                          <a:endParaRPr lang="en-GB" sz="1200" b="1"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t>1.1000</a:t>
                          </a:r>
                          <a:endParaRPr lang="en-GB" sz="12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t>1.0965</a:t>
                          </a:r>
                          <a:endParaRPr lang="en-GB" sz="12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solidFill>
                                <a:schemeClr val="accent2"/>
                              </a:solidFill>
                            </a:rPr>
                            <a:t>3.5</a:t>
                          </a:r>
                          <a:endParaRPr lang="en-GB" sz="1200" dirty="0">
                            <a:solidFill>
                              <a:schemeClr val="accent2"/>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solidFill>
                                <a:schemeClr val="accent3">
                                  <a:lumMod val="60000"/>
                                  <a:lumOff val="40000"/>
                                </a:schemeClr>
                              </a:solidFill>
                            </a:rPr>
                            <a:t>0.32</a:t>
                          </a:r>
                          <a:endParaRPr lang="en-GB" sz="1200" dirty="0">
                            <a:solidFill>
                              <a:schemeClr val="accent3">
                                <a:lumMod val="60000"/>
                                <a:lumOff val="40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0503163"/>
                      </a:ext>
                    </a:extLst>
                  </a:tr>
                </a:tbl>
              </a:graphicData>
            </a:graphic>
          </p:graphicFrame>
        </mc:Fallback>
      </mc:AlternateContent>
    </p:spTree>
    <p:extLst>
      <p:ext uri="{BB962C8B-B14F-4D97-AF65-F5344CB8AC3E}">
        <p14:creationId xmlns:p14="http://schemas.microsoft.com/office/powerpoint/2010/main" val="2589696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684902-DD05-CA4E-9FFF-F987856441F5}"/>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9FB4E0C-A2AC-D188-193D-348C6EDD2DC5}"/>
              </a:ext>
            </a:extLst>
          </p:cNvPr>
          <p:cNvSpPr>
            <a:spLocks noGrp="1"/>
          </p:cNvSpPr>
          <p:nvPr>
            <p:ph idx="1"/>
          </p:nvPr>
        </p:nvSpPr>
        <p:spPr>
          <a:xfrm>
            <a:off x="629662" y="995435"/>
            <a:ext cx="10059986" cy="4608512"/>
          </a:xfrm>
        </p:spPr>
        <p:txBody>
          <a:bodyPr/>
          <a:lstStyle/>
          <a:p>
            <a:pPr lvl="1">
              <a:lnSpc>
                <a:spcPct val="150000"/>
              </a:lnSpc>
            </a:pPr>
            <a:r>
              <a:rPr lang="en-US" sz="2400" dirty="0">
                <a:solidFill>
                  <a:schemeClr val="tx2">
                    <a:lumMod val="75000"/>
                    <a:lumOff val="25000"/>
                  </a:schemeClr>
                </a:solidFill>
              </a:rPr>
              <a:t>Introduction: context and scope</a:t>
            </a:r>
          </a:p>
          <a:p>
            <a:pPr lvl="1">
              <a:lnSpc>
                <a:spcPct val="150000"/>
              </a:lnSpc>
            </a:pPr>
            <a:r>
              <a:rPr lang="en-US" sz="2400" dirty="0">
                <a:solidFill>
                  <a:schemeClr val="tx2">
                    <a:lumMod val="75000"/>
                    <a:lumOff val="25000"/>
                  </a:schemeClr>
                </a:solidFill>
              </a:rPr>
              <a:t>CERN Proton Synchrotron and its main magnetic units: overview</a:t>
            </a:r>
          </a:p>
          <a:p>
            <a:pPr lvl="1">
              <a:lnSpc>
                <a:spcPct val="150000"/>
              </a:lnSpc>
            </a:pPr>
            <a:r>
              <a:rPr lang="en-US" sz="2400" dirty="0">
                <a:solidFill>
                  <a:schemeClr val="tx2">
                    <a:lumMod val="75000"/>
                    <a:lumOff val="25000"/>
                  </a:schemeClr>
                </a:solidFill>
              </a:rPr>
              <a:t>PS-MU magnetic modelling</a:t>
            </a:r>
          </a:p>
          <a:p>
            <a:pPr lvl="1">
              <a:lnSpc>
                <a:spcPct val="150000"/>
              </a:lnSpc>
            </a:pPr>
            <a:r>
              <a:rPr lang="en-US" sz="2400" b="1" dirty="0">
                <a:solidFill>
                  <a:schemeClr val="tx2">
                    <a:lumMod val="75000"/>
                    <a:lumOff val="25000"/>
                  </a:schemeClr>
                </a:solidFill>
              </a:rPr>
              <a:t>PS-MU optics modelling</a:t>
            </a:r>
          </a:p>
          <a:p>
            <a:pPr lvl="1">
              <a:lnSpc>
                <a:spcPct val="150000"/>
              </a:lnSpc>
            </a:pPr>
            <a:r>
              <a:rPr lang="en-US" sz="2400" dirty="0">
                <a:solidFill>
                  <a:schemeClr val="tx2">
                    <a:lumMod val="75000"/>
                    <a:lumOff val="25000"/>
                  </a:schemeClr>
                </a:solidFill>
              </a:rPr>
              <a:t>Beam-based measurements and models validation</a:t>
            </a:r>
          </a:p>
          <a:p>
            <a:pPr lvl="1">
              <a:lnSpc>
                <a:spcPct val="150000"/>
              </a:lnSpc>
            </a:pPr>
            <a:r>
              <a:rPr lang="en-US" sz="2400" dirty="0">
                <a:solidFill>
                  <a:schemeClr val="tx2">
                    <a:lumMod val="75000"/>
                    <a:lumOff val="25000"/>
                  </a:schemeClr>
                </a:solidFill>
              </a:rPr>
              <a:t>Conclusion and next steps</a:t>
            </a:r>
          </a:p>
          <a:p>
            <a:pPr lvl="1">
              <a:lnSpc>
                <a:spcPct val="150000"/>
              </a:lnSpc>
            </a:pPr>
            <a:endParaRPr lang="en-US" sz="2400" dirty="0">
              <a:solidFill>
                <a:schemeClr val="tx2">
                  <a:lumMod val="75000"/>
                  <a:lumOff val="25000"/>
                </a:schemeClr>
              </a:solidFill>
            </a:endParaRPr>
          </a:p>
        </p:txBody>
      </p:sp>
      <p:sp>
        <p:nvSpPr>
          <p:cNvPr id="3" name="Title 2">
            <a:extLst>
              <a:ext uri="{FF2B5EF4-FFF2-40B4-BE49-F238E27FC236}">
                <a16:creationId xmlns:a16="http://schemas.microsoft.com/office/drawing/2014/main" id="{8AC52B8C-45D5-0A8A-D435-57A9ED08B40F}"/>
              </a:ext>
            </a:extLst>
          </p:cNvPr>
          <p:cNvSpPr>
            <a:spLocks noGrp="1"/>
          </p:cNvSpPr>
          <p:nvPr>
            <p:ph type="title"/>
          </p:nvPr>
        </p:nvSpPr>
        <p:spPr/>
        <p:txBody>
          <a:bodyPr/>
          <a:lstStyle/>
          <a:p>
            <a:r>
              <a:rPr lang="en-US" dirty="0"/>
              <a:t>Contents</a:t>
            </a:r>
          </a:p>
        </p:txBody>
      </p:sp>
      <p:sp>
        <p:nvSpPr>
          <p:cNvPr id="7" name="Slide Number Placeholder 8">
            <a:extLst>
              <a:ext uri="{FF2B5EF4-FFF2-40B4-BE49-F238E27FC236}">
                <a16:creationId xmlns:a16="http://schemas.microsoft.com/office/drawing/2014/main" id="{526ADECF-FC25-38F1-4C96-3FA03C758E11}"/>
              </a:ext>
            </a:extLst>
          </p:cNvPr>
          <p:cNvSpPr>
            <a:spLocks noGrp="1"/>
          </p:cNvSpPr>
          <p:nvPr>
            <p:ph type="sldNum" sz="quarter" idx="12"/>
          </p:nvPr>
        </p:nvSpPr>
        <p:spPr>
          <a:xfrm>
            <a:off x="11107546" y="6389802"/>
            <a:ext cx="681254" cy="365125"/>
          </a:xfrm>
        </p:spPr>
        <p:txBody>
          <a:bodyPr/>
          <a:lstStyle/>
          <a:p>
            <a:fld id="{36B5EA5A-BC32-A742-B11B-8E7414D5B535}" type="slidenum">
              <a:rPr lang="en-US" sz="1400" smtClean="0"/>
              <a:pPr/>
              <a:t>16</a:t>
            </a:fld>
            <a:endParaRPr lang="en-US" sz="1400" dirty="0"/>
          </a:p>
        </p:txBody>
      </p:sp>
      <p:sp>
        <p:nvSpPr>
          <p:cNvPr id="5" name="Footer Placeholder 4">
            <a:extLst>
              <a:ext uri="{FF2B5EF4-FFF2-40B4-BE49-F238E27FC236}">
                <a16:creationId xmlns:a16="http://schemas.microsoft.com/office/drawing/2014/main" id="{CBE40B27-65B1-38D0-A49A-1B4C485AA9FC}"/>
              </a:ext>
            </a:extLst>
          </p:cNvPr>
          <p:cNvSpPr>
            <a:spLocks noGrp="1"/>
          </p:cNvSpPr>
          <p:nvPr>
            <p:ph type="ftr" sz="quarter" idx="11"/>
          </p:nvPr>
        </p:nvSpPr>
        <p:spPr>
          <a:xfrm>
            <a:off x="3539188" y="6389802"/>
            <a:ext cx="7292296" cy="365125"/>
          </a:xfrm>
        </p:spPr>
        <p:txBody>
          <a:bodyPr/>
          <a:lstStyle/>
          <a:p>
            <a:r>
              <a:rPr lang="en-US" sz="1400" dirty="0"/>
              <a:t>Vittorio Ferrentino – IPP Meeting              vittorio.ferrentino@cern.ch</a:t>
            </a:r>
          </a:p>
        </p:txBody>
      </p:sp>
      <p:sp>
        <p:nvSpPr>
          <p:cNvPr id="6" name="Date Placeholder 3">
            <a:extLst>
              <a:ext uri="{FF2B5EF4-FFF2-40B4-BE49-F238E27FC236}">
                <a16:creationId xmlns:a16="http://schemas.microsoft.com/office/drawing/2014/main" id="{F755A850-D829-4773-4870-D97733300969}"/>
              </a:ext>
            </a:extLst>
          </p:cNvPr>
          <p:cNvSpPr txBox="1">
            <a:spLocks/>
          </p:cNvSpPr>
          <p:nvPr/>
        </p:nvSpPr>
        <p:spPr>
          <a:xfrm>
            <a:off x="1753960" y="6417641"/>
            <a:ext cx="1542289"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AE7510E-7CE3-EF42-A7A2-0B9C737939B5}" type="datetime3">
              <a:rPr lang="en-US" sz="1400" smtClean="0">
                <a:solidFill>
                  <a:schemeClr val="bg1"/>
                </a:solidFill>
              </a:rPr>
              <a:pPr/>
              <a:t>26 March 2025</a:t>
            </a:fld>
            <a:endParaRPr lang="en-US" sz="1400" dirty="0">
              <a:solidFill>
                <a:schemeClr val="bg1"/>
              </a:solidFill>
            </a:endParaRPr>
          </a:p>
        </p:txBody>
      </p:sp>
      <p:graphicFrame>
        <p:nvGraphicFramePr>
          <p:cNvPr id="4" name="Diagram 3">
            <a:extLst>
              <a:ext uri="{FF2B5EF4-FFF2-40B4-BE49-F238E27FC236}">
                <a16:creationId xmlns:a16="http://schemas.microsoft.com/office/drawing/2014/main" id="{FF0454FB-219D-9953-DE74-D5E3AA9254D0}"/>
              </a:ext>
            </a:extLst>
          </p:cNvPr>
          <p:cNvGraphicFramePr/>
          <p:nvPr>
            <p:extLst>
              <p:ext uri="{D42A27DB-BD31-4B8C-83A1-F6EECF244321}">
                <p14:modId xmlns:p14="http://schemas.microsoft.com/office/powerpoint/2010/main" val="2472453686"/>
              </p:ext>
            </p:extLst>
          </p:nvPr>
        </p:nvGraphicFramePr>
        <p:xfrm>
          <a:off x="8611148" y="2300872"/>
          <a:ext cx="3348691" cy="24415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5841968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45F71A-4519-CAF7-2A74-3C57C529B646}"/>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7A1699AB-F519-D026-E335-83B27806380E}"/>
              </a:ext>
            </a:extLst>
          </p:cNvPr>
          <p:cNvSpPr>
            <a:spLocks noGrp="1"/>
          </p:cNvSpPr>
          <p:nvPr>
            <p:ph type="title"/>
          </p:nvPr>
        </p:nvSpPr>
        <p:spPr>
          <a:xfrm>
            <a:off x="407988" y="328241"/>
            <a:ext cx="11604202" cy="567109"/>
          </a:xfrm>
        </p:spPr>
        <p:txBody>
          <a:bodyPr/>
          <a:lstStyle/>
          <a:p>
            <a:r>
              <a:rPr lang="en-US" sz="3600" b="1" dirty="0">
                <a:solidFill>
                  <a:srgbClr val="060A9C"/>
                </a:solidFill>
                <a:latin typeface="Arial" panose="020B0604020202020204" pitchFamily="34" charset="0"/>
                <a:cs typeface="Arial" panose="020B0604020202020204" pitchFamily="34" charset="0"/>
              </a:rPr>
              <a:t>MU pre-existing optics model</a:t>
            </a:r>
            <a:endParaRPr lang="en-US" dirty="0"/>
          </a:p>
        </p:txBody>
      </p:sp>
      <p:sp>
        <p:nvSpPr>
          <p:cNvPr id="6" name="Content Placeholder 1">
            <a:extLst>
              <a:ext uri="{FF2B5EF4-FFF2-40B4-BE49-F238E27FC236}">
                <a16:creationId xmlns:a16="http://schemas.microsoft.com/office/drawing/2014/main" id="{C070942C-A45A-91F3-EAFB-40DA979241E7}"/>
              </a:ext>
            </a:extLst>
          </p:cNvPr>
          <p:cNvSpPr>
            <a:spLocks noGrp="1"/>
          </p:cNvSpPr>
          <p:nvPr>
            <p:ph idx="1"/>
          </p:nvPr>
        </p:nvSpPr>
        <p:spPr>
          <a:xfrm>
            <a:off x="387349" y="1064882"/>
            <a:ext cx="11624841" cy="2947953"/>
          </a:xfrm>
        </p:spPr>
        <p:txBody>
          <a:bodyPr/>
          <a:lstStyle/>
          <a:p>
            <a:pPr marL="0" indent="0">
              <a:spcBef>
                <a:spcPts val="400"/>
              </a:spcBef>
              <a:buNone/>
            </a:pPr>
            <a:r>
              <a:rPr lang="en-GB" sz="1600" b="0" dirty="0">
                <a:solidFill>
                  <a:schemeClr val="bg2">
                    <a:lumMod val="50000"/>
                  </a:schemeClr>
                </a:solidFill>
                <a:latin typeface="Arial" panose="020B0604020202020204" pitchFamily="34" charset="0"/>
                <a:ea typeface="Calibri"/>
                <a:cs typeface="Arial" panose="020B0604020202020204" pitchFamily="34" charset="0"/>
              </a:rPr>
              <a:t>PS-MU </a:t>
            </a:r>
            <a:r>
              <a:rPr lang="en-GB" sz="1600" dirty="0">
                <a:solidFill>
                  <a:schemeClr val="accent2"/>
                </a:solidFill>
                <a:latin typeface="Arial" panose="020B0604020202020204" pitchFamily="34" charset="0"/>
                <a:ea typeface="Calibri"/>
                <a:cs typeface="Arial" panose="020B0604020202020204" pitchFamily="34" charset="0"/>
              </a:rPr>
              <a:t>pre-existing optics model</a:t>
            </a:r>
            <a:r>
              <a:rPr lang="en-GB" sz="1600" b="0" dirty="0">
                <a:solidFill>
                  <a:schemeClr val="bg2">
                    <a:lumMod val="50000"/>
                  </a:schemeClr>
                </a:solidFill>
                <a:latin typeface="Arial" panose="020B0604020202020204" pitchFamily="34" charset="0"/>
                <a:ea typeface="Calibri"/>
                <a:cs typeface="Arial" panose="020B0604020202020204" pitchFamily="34" charset="0"/>
              </a:rPr>
              <a:t> represent an </a:t>
            </a:r>
            <a:r>
              <a:rPr lang="en-GB" sz="1600" dirty="0">
                <a:solidFill>
                  <a:schemeClr val="accent2"/>
                </a:solidFill>
                <a:latin typeface="Arial" panose="020B0604020202020204" pitchFamily="34" charset="0"/>
                <a:ea typeface="Calibri"/>
                <a:cs typeface="Arial" panose="020B0604020202020204" pitchFamily="34" charset="0"/>
              </a:rPr>
              <a:t>effective</a:t>
            </a:r>
            <a:r>
              <a:rPr lang="en-GB" sz="1600" b="0" dirty="0">
                <a:solidFill>
                  <a:schemeClr val="bg2">
                    <a:lumMod val="50000"/>
                  </a:schemeClr>
                </a:solidFill>
                <a:latin typeface="Arial" panose="020B0604020202020204" pitchFamily="34" charset="0"/>
                <a:ea typeface="Calibri"/>
                <a:cs typeface="Arial" panose="020B0604020202020204" pitchFamily="34" charset="0"/>
              </a:rPr>
              <a:t> or </a:t>
            </a:r>
            <a:r>
              <a:rPr lang="en-GB" sz="1600" dirty="0">
                <a:solidFill>
                  <a:schemeClr val="accent2"/>
                </a:solidFill>
                <a:latin typeface="Arial" panose="020B0604020202020204" pitchFamily="34" charset="0"/>
                <a:ea typeface="Calibri"/>
                <a:cs typeface="Arial" panose="020B0604020202020204" pitchFamily="34" charset="0"/>
              </a:rPr>
              <a:t>matched</a:t>
            </a:r>
            <a:r>
              <a:rPr lang="en-GB" sz="1600" b="0" dirty="0">
                <a:solidFill>
                  <a:schemeClr val="bg2">
                    <a:lumMod val="50000"/>
                  </a:schemeClr>
                </a:solidFill>
                <a:latin typeface="Arial" panose="020B0604020202020204" pitchFamily="34" charset="0"/>
                <a:ea typeface="Calibri"/>
                <a:cs typeface="Arial" panose="020B0604020202020204" pitchFamily="34" charset="0"/>
              </a:rPr>
              <a:t> model: </a:t>
            </a:r>
          </a:p>
          <a:p>
            <a:pPr>
              <a:spcBef>
                <a:spcPts val="400"/>
              </a:spcBef>
            </a:pPr>
            <a:r>
              <a:rPr lang="en-GB" sz="1600" b="0" dirty="0">
                <a:solidFill>
                  <a:schemeClr val="bg2">
                    <a:lumMod val="50000"/>
                  </a:schemeClr>
                </a:solidFill>
                <a:latin typeface="Arial" panose="020B0604020202020204" pitchFamily="34" charset="0"/>
                <a:ea typeface="Calibri"/>
                <a:cs typeface="Arial" panose="020B0604020202020204" pitchFamily="34" charset="0"/>
              </a:rPr>
              <a:t>magnet strengths are not defined according to true settings applied in the machine, but rather are </a:t>
            </a:r>
            <a:r>
              <a:rPr lang="en-GB" sz="1600" dirty="0">
                <a:solidFill>
                  <a:schemeClr val="accent2"/>
                </a:solidFill>
                <a:latin typeface="Arial" panose="020B0604020202020204" pitchFamily="34" charset="0"/>
                <a:ea typeface="Calibri"/>
                <a:cs typeface="Arial" panose="020B0604020202020204" pitchFamily="34" charset="0"/>
              </a:rPr>
              <a:t>tuned to replicate beam-based measurements</a:t>
            </a:r>
            <a:r>
              <a:rPr lang="en-GB" sz="1600" b="0" dirty="0">
                <a:solidFill>
                  <a:schemeClr val="bg2">
                    <a:lumMod val="50000"/>
                  </a:schemeClr>
                </a:solidFill>
                <a:latin typeface="Arial" panose="020B0604020202020204" pitchFamily="34" charset="0"/>
                <a:ea typeface="Calibri"/>
                <a:cs typeface="Arial" panose="020B0604020202020204" pitchFamily="34" charset="0"/>
              </a:rPr>
              <a:t> or </a:t>
            </a:r>
            <a:r>
              <a:rPr lang="en-GB" sz="1600" dirty="0">
                <a:solidFill>
                  <a:schemeClr val="accent2"/>
                </a:solidFill>
                <a:latin typeface="Arial" panose="020B0604020202020204" pitchFamily="34" charset="0"/>
                <a:ea typeface="Calibri"/>
                <a:cs typeface="Arial" panose="020B0604020202020204" pitchFamily="34" charset="0"/>
              </a:rPr>
              <a:t>desired beam-parameters</a:t>
            </a:r>
            <a:r>
              <a:rPr lang="en-GB" sz="1600" b="0" dirty="0">
                <a:solidFill>
                  <a:schemeClr val="bg2">
                    <a:lumMod val="50000"/>
                  </a:schemeClr>
                </a:solidFill>
                <a:latin typeface="Arial" panose="020B0604020202020204" pitchFamily="34" charset="0"/>
                <a:ea typeface="Calibri"/>
                <a:cs typeface="Arial" panose="020B0604020202020204" pitchFamily="34" charset="0"/>
              </a:rPr>
              <a:t>;</a:t>
            </a:r>
          </a:p>
          <a:p>
            <a:pPr lvl="1">
              <a:spcBef>
                <a:spcPts val="400"/>
              </a:spcBef>
            </a:pPr>
            <a:r>
              <a:rPr lang="en-GB" sz="1400" b="1" dirty="0">
                <a:solidFill>
                  <a:schemeClr val="accent2"/>
                </a:solidFill>
                <a:latin typeface="Arial" panose="020B0604020202020204" pitchFamily="34" charset="0"/>
                <a:ea typeface="Calibri"/>
                <a:cs typeface="Arial" panose="020B0604020202020204" pitchFamily="34" charset="0"/>
              </a:rPr>
              <a:t>quadrupolar</a:t>
            </a:r>
            <a:r>
              <a:rPr lang="en-GB" sz="1400" b="0" dirty="0">
                <a:solidFill>
                  <a:schemeClr val="bg2">
                    <a:lumMod val="50000"/>
                  </a:schemeClr>
                </a:solidFill>
                <a:latin typeface="Arial" panose="020B0604020202020204" pitchFamily="34" charset="0"/>
                <a:ea typeface="Calibri"/>
                <a:cs typeface="Arial" panose="020B0604020202020204" pitchFamily="34" charset="0"/>
              </a:rPr>
              <a:t> and </a:t>
            </a:r>
            <a:r>
              <a:rPr lang="en-GB" sz="1400" b="1" dirty="0" err="1">
                <a:solidFill>
                  <a:schemeClr val="accent2"/>
                </a:solidFill>
                <a:latin typeface="Arial" panose="020B0604020202020204" pitchFamily="34" charset="0"/>
                <a:ea typeface="Calibri"/>
                <a:cs typeface="Arial" panose="020B0604020202020204" pitchFamily="34" charset="0"/>
              </a:rPr>
              <a:t>sextupolar</a:t>
            </a:r>
            <a:r>
              <a:rPr lang="en-GB" sz="1400" b="0" dirty="0">
                <a:solidFill>
                  <a:schemeClr val="bg2">
                    <a:lumMod val="50000"/>
                  </a:schemeClr>
                </a:solidFill>
                <a:latin typeface="Arial" panose="020B0604020202020204" pitchFamily="34" charset="0"/>
                <a:ea typeface="Calibri"/>
                <a:cs typeface="Arial" panose="020B0604020202020204" pitchFamily="34" charset="0"/>
              </a:rPr>
              <a:t> components of the SBENDs were matched via the MAD-X matching module to </a:t>
            </a:r>
            <a:r>
              <a:rPr lang="en-GB" sz="1400" b="1" dirty="0">
                <a:solidFill>
                  <a:schemeClr val="accent2"/>
                </a:solidFill>
                <a:latin typeface="Arial" panose="020B0604020202020204" pitchFamily="34" charset="0"/>
                <a:ea typeface="Calibri"/>
                <a:cs typeface="Arial" panose="020B0604020202020204" pitchFamily="34" charset="0"/>
              </a:rPr>
              <a:t>replicate</a:t>
            </a:r>
            <a:r>
              <a:rPr lang="en-GB" sz="1400" b="0" dirty="0">
                <a:solidFill>
                  <a:schemeClr val="bg2">
                    <a:lumMod val="50000"/>
                  </a:schemeClr>
                </a:solidFill>
                <a:latin typeface="Arial" panose="020B0604020202020204" pitchFamily="34" charset="0"/>
                <a:ea typeface="Calibri"/>
                <a:cs typeface="Arial" panose="020B0604020202020204" pitchFamily="34" charset="0"/>
              </a:rPr>
              <a:t> </a:t>
            </a:r>
            <a:r>
              <a:rPr lang="en-GB" sz="1400" b="1" dirty="0">
                <a:solidFill>
                  <a:schemeClr val="accent2"/>
                </a:solidFill>
                <a:latin typeface="Arial" panose="020B0604020202020204" pitchFamily="34" charset="0"/>
                <a:ea typeface="Calibri"/>
                <a:cs typeface="Arial" panose="020B0604020202020204" pitchFamily="34" charset="0"/>
              </a:rPr>
              <a:t>measured tunes </a:t>
            </a:r>
            <a:r>
              <a:rPr lang="en-GB" sz="1400" b="0" dirty="0">
                <a:solidFill>
                  <a:schemeClr val="bg2">
                    <a:lumMod val="50000"/>
                  </a:schemeClr>
                </a:solidFill>
                <a:latin typeface="Arial" panose="020B0604020202020204" pitchFamily="34" charset="0"/>
                <a:ea typeface="Calibri"/>
                <a:cs typeface="Arial" panose="020B0604020202020204" pitchFamily="34" charset="0"/>
              </a:rPr>
              <a:t>and </a:t>
            </a:r>
            <a:r>
              <a:rPr lang="en-GB" sz="1400" b="1" dirty="0" err="1">
                <a:solidFill>
                  <a:schemeClr val="accent2"/>
                </a:solidFill>
                <a:latin typeface="Arial" panose="020B0604020202020204" pitchFamily="34" charset="0"/>
                <a:ea typeface="Calibri"/>
                <a:cs typeface="Arial" panose="020B0604020202020204" pitchFamily="34" charset="0"/>
              </a:rPr>
              <a:t>chromaticities</a:t>
            </a:r>
            <a:r>
              <a:rPr lang="en-GB" sz="1400" b="0" dirty="0">
                <a:solidFill>
                  <a:schemeClr val="bg2">
                    <a:lumMod val="50000"/>
                  </a:schemeClr>
                </a:solidFill>
                <a:latin typeface="Arial" panose="020B0604020202020204" pitchFamily="34" charset="0"/>
                <a:ea typeface="Calibri"/>
                <a:cs typeface="Arial" panose="020B0604020202020204" pitchFamily="34" charset="0"/>
              </a:rPr>
              <a:t> at injection in the bare machine</a:t>
            </a:r>
            <a:r>
              <a:rPr lang="en-GB" sz="1400" dirty="0">
                <a:solidFill>
                  <a:schemeClr val="bg2">
                    <a:lumMod val="50000"/>
                  </a:schemeClr>
                </a:solidFill>
                <a:latin typeface="Arial" panose="020B0604020202020204" pitchFamily="34" charset="0"/>
                <a:ea typeface="Calibri"/>
                <a:cs typeface="Arial" panose="020B0604020202020204" pitchFamily="34" charset="0"/>
              </a:rPr>
              <a:t>;</a:t>
            </a:r>
          </a:p>
          <a:p>
            <a:pPr lvl="2">
              <a:spcBef>
                <a:spcPts val="400"/>
              </a:spcBef>
            </a:pPr>
            <a:r>
              <a:rPr lang="en-GB" sz="1200" b="0" dirty="0">
                <a:solidFill>
                  <a:schemeClr val="bg2">
                    <a:lumMod val="50000"/>
                  </a:schemeClr>
                </a:solidFill>
                <a:latin typeface="Arial" panose="020B0604020202020204" pitchFamily="34" charset="0"/>
                <a:ea typeface="Calibri"/>
                <a:cs typeface="Arial" panose="020B0604020202020204" pitchFamily="34" charset="0"/>
              </a:rPr>
              <a:t>no account for the magnetic saturation of the MU is made;</a:t>
            </a:r>
          </a:p>
          <a:p>
            <a:pPr lvl="1">
              <a:spcBef>
                <a:spcPts val="400"/>
              </a:spcBef>
            </a:pPr>
            <a:r>
              <a:rPr lang="en-GB" sz="1300" b="0" dirty="0">
                <a:solidFill>
                  <a:schemeClr val="bg2">
                    <a:lumMod val="50000"/>
                  </a:schemeClr>
                </a:solidFill>
                <a:latin typeface="Arial" panose="020B0604020202020204" pitchFamily="34" charset="0"/>
                <a:ea typeface="Calibri"/>
                <a:cs typeface="Arial" panose="020B0604020202020204" pitchFamily="34" charset="0"/>
              </a:rPr>
              <a:t>models for different working points or use cases generated by replacing the desired beam parameters and using the matching module on the SBEND's quadrupolar and </a:t>
            </a:r>
            <a:r>
              <a:rPr lang="en-GB" sz="1300" b="0" dirty="0" err="1">
                <a:solidFill>
                  <a:schemeClr val="bg2">
                    <a:lumMod val="50000"/>
                  </a:schemeClr>
                </a:solidFill>
                <a:latin typeface="Arial" panose="020B0604020202020204" pitchFamily="34" charset="0"/>
                <a:ea typeface="Calibri"/>
                <a:cs typeface="Arial" panose="020B0604020202020204" pitchFamily="34" charset="0"/>
              </a:rPr>
              <a:t>sextupolar</a:t>
            </a:r>
            <a:r>
              <a:rPr lang="en-GB" sz="1300" b="0" dirty="0">
                <a:solidFill>
                  <a:schemeClr val="bg2">
                    <a:lumMod val="50000"/>
                  </a:schemeClr>
                </a:solidFill>
                <a:latin typeface="Arial" panose="020B0604020202020204" pitchFamily="34" charset="0"/>
                <a:ea typeface="Calibri"/>
                <a:cs typeface="Arial" panose="020B0604020202020204" pitchFamily="34" charset="0"/>
              </a:rPr>
              <a:t> strengths. </a:t>
            </a:r>
          </a:p>
          <a:p>
            <a:pPr lvl="1">
              <a:spcBef>
                <a:spcPts val="400"/>
              </a:spcBef>
            </a:pPr>
            <a:r>
              <a:rPr lang="en-GB" sz="1300" b="0" dirty="0">
                <a:solidFill>
                  <a:schemeClr val="bg2">
                    <a:lumMod val="50000"/>
                  </a:schemeClr>
                </a:solidFill>
                <a:latin typeface="Arial" panose="020B0604020202020204" pitchFamily="34" charset="0"/>
                <a:ea typeface="Calibri"/>
                <a:cs typeface="Arial" panose="020B0604020202020204" pitchFamily="34" charset="0"/>
              </a:rPr>
              <a:t>empirical approach renders the pre-existing optics model an effective model </a:t>
            </a:r>
            <a:r>
              <a:rPr lang="en-GB" sz="1300" b="0" dirty="0">
                <a:solidFill>
                  <a:schemeClr val="bg2">
                    <a:lumMod val="50000"/>
                  </a:schemeClr>
                </a:solidFill>
                <a:latin typeface="Arial" panose="020B0604020202020204" pitchFamily="34" charset="0"/>
                <a:ea typeface="Calibri"/>
                <a:cs typeface="Arial" panose="020B0604020202020204" pitchFamily="34" charset="0"/>
                <a:sym typeface="Wingdings" panose="05000000000000000000" pitchFamily="2" charset="2"/>
              </a:rPr>
              <a:t></a:t>
            </a:r>
            <a:r>
              <a:rPr lang="en-GB" sz="1300" b="0" dirty="0">
                <a:solidFill>
                  <a:schemeClr val="bg2">
                    <a:lumMod val="50000"/>
                  </a:schemeClr>
                </a:solidFill>
                <a:latin typeface="Arial" panose="020B0604020202020204" pitchFamily="34" charset="0"/>
                <a:ea typeface="Calibri"/>
                <a:cs typeface="Arial" panose="020B0604020202020204" pitchFamily="34" charset="0"/>
              </a:rPr>
              <a:t> </a:t>
            </a:r>
            <a:r>
              <a:rPr lang="en-GB" sz="1300" b="1" dirty="0">
                <a:solidFill>
                  <a:schemeClr val="accent3">
                    <a:lumMod val="60000"/>
                    <a:lumOff val="40000"/>
                  </a:schemeClr>
                </a:solidFill>
                <a:latin typeface="Arial" panose="020B0604020202020204" pitchFamily="34" charset="0"/>
                <a:ea typeface="Calibri"/>
                <a:cs typeface="Arial" panose="020B0604020202020204" pitchFamily="34" charset="0"/>
              </a:rPr>
              <a:t>lack of predictive power</a:t>
            </a:r>
            <a:r>
              <a:rPr lang="en-GB" sz="1300" b="0" dirty="0">
                <a:solidFill>
                  <a:schemeClr val="bg2">
                    <a:lumMod val="50000"/>
                  </a:schemeClr>
                </a:solidFill>
                <a:latin typeface="Arial" panose="020B0604020202020204" pitchFamily="34" charset="0"/>
                <a:ea typeface="Calibri"/>
                <a:cs typeface="Arial" panose="020B0604020202020204" pitchFamily="34" charset="0"/>
              </a:rPr>
              <a:t>, limiting its application for making operational decisions </a:t>
            </a:r>
            <a:r>
              <a:rPr lang="en-GB" sz="1300" dirty="0">
                <a:solidFill>
                  <a:schemeClr val="bg2">
                    <a:lumMod val="50000"/>
                  </a:schemeClr>
                </a:solidFill>
                <a:latin typeface="Arial" panose="020B0604020202020204" pitchFamily="34" charset="0"/>
                <a:ea typeface="Calibri"/>
                <a:cs typeface="Arial" panose="020B0604020202020204" pitchFamily="34" charset="0"/>
                <a:sym typeface="Wingdings" panose="05000000000000000000" pitchFamily="2" charset="2"/>
              </a:rPr>
              <a:t>  This limitation highlighted the </a:t>
            </a:r>
            <a:r>
              <a:rPr lang="en-GB" sz="1300" b="1" dirty="0">
                <a:solidFill>
                  <a:schemeClr val="accent2"/>
                </a:solidFill>
                <a:latin typeface="Arial" panose="020B0604020202020204" pitchFamily="34" charset="0"/>
                <a:ea typeface="Calibri"/>
                <a:cs typeface="Arial" panose="020B0604020202020204" pitchFamily="34" charset="0"/>
                <a:sym typeface="Wingdings" panose="05000000000000000000" pitchFamily="2" charset="2"/>
              </a:rPr>
              <a:t>necessity for a new optics model</a:t>
            </a:r>
            <a:r>
              <a:rPr lang="en-GB" sz="1300" dirty="0">
                <a:solidFill>
                  <a:schemeClr val="bg2">
                    <a:lumMod val="50000"/>
                  </a:schemeClr>
                </a:solidFill>
                <a:latin typeface="Arial" panose="020B0604020202020204" pitchFamily="34" charset="0"/>
                <a:ea typeface="Calibri"/>
                <a:cs typeface="Arial" panose="020B0604020202020204" pitchFamily="34" charset="0"/>
                <a:sym typeface="Wingdings" panose="05000000000000000000" pitchFamily="2" charset="2"/>
              </a:rPr>
              <a:t> that adopts a different approach compared to the pre-existing matched optics model of the MU</a:t>
            </a:r>
            <a:r>
              <a:rPr lang="en-GB" sz="1300" dirty="0">
                <a:solidFill>
                  <a:schemeClr val="bg2">
                    <a:lumMod val="50000"/>
                  </a:schemeClr>
                </a:solidFill>
                <a:latin typeface="Arial" panose="020B0604020202020204" pitchFamily="34" charset="0"/>
                <a:ea typeface="Calibri"/>
                <a:cs typeface="Arial" panose="020B0604020202020204" pitchFamily="34" charset="0"/>
              </a:rPr>
              <a:t>;</a:t>
            </a:r>
            <a:endParaRPr lang="en-US" sz="1300" b="0" dirty="0">
              <a:solidFill>
                <a:schemeClr val="bg2">
                  <a:lumMod val="50000"/>
                </a:schemeClr>
              </a:solidFill>
              <a:latin typeface="Arial" panose="020B0604020202020204" pitchFamily="34" charset="0"/>
              <a:ea typeface="Calibri"/>
              <a:cs typeface="Arial" panose="020B0604020202020204" pitchFamily="34" charset="0"/>
            </a:endParaRPr>
          </a:p>
        </p:txBody>
      </p:sp>
      <p:sp>
        <p:nvSpPr>
          <p:cNvPr id="15" name="Slide Number Placeholder 8">
            <a:extLst>
              <a:ext uri="{FF2B5EF4-FFF2-40B4-BE49-F238E27FC236}">
                <a16:creationId xmlns:a16="http://schemas.microsoft.com/office/drawing/2014/main" id="{47082C4B-2605-8954-AA3E-005E5E07B7CF}"/>
              </a:ext>
            </a:extLst>
          </p:cNvPr>
          <p:cNvSpPr>
            <a:spLocks noGrp="1"/>
          </p:cNvSpPr>
          <p:nvPr>
            <p:ph type="sldNum" sz="quarter" idx="12"/>
          </p:nvPr>
        </p:nvSpPr>
        <p:spPr>
          <a:xfrm>
            <a:off x="11107546" y="6389802"/>
            <a:ext cx="681254" cy="365125"/>
          </a:xfrm>
        </p:spPr>
        <p:txBody>
          <a:bodyPr/>
          <a:lstStyle/>
          <a:p>
            <a:fld id="{36B5EA5A-BC32-A742-B11B-8E7414D5B535}" type="slidenum">
              <a:rPr lang="en-US" sz="1400" smtClean="0"/>
              <a:pPr/>
              <a:t>17</a:t>
            </a:fld>
            <a:endParaRPr lang="en-US" sz="1400" dirty="0"/>
          </a:p>
        </p:txBody>
      </p:sp>
      <p:sp>
        <p:nvSpPr>
          <p:cNvPr id="16" name="Footer Placeholder 4">
            <a:extLst>
              <a:ext uri="{FF2B5EF4-FFF2-40B4-BE49-F238E27FC236}">
                <a16:creationId xmlns:a16="http://schemas.microsoft.com/office/drawing/2014/main" id="{F0CAB05C-4E1C-2DEB-EF00-E9FEFEABA4FA}"/>
              </a:ext>
            </a:extLst>
          </p:cNvPr>
          <p:cNvSpPr>
            <a:spLocks noGrp="1"/>
          </p:cNvSpPr>
          <p:nvPr>
            <p:ph type="ftr" sz="quarter" idx="11"/>
          </p:nvPr>
        </p:nvSpPr>
        <p:spPr>
          <a:xfrm>
            <a:off x="3539188" y="6389802"/>
            <a:ext cx="7292296" cy="365125"/>
          </a:xfrm>
        </p:spPr>
        <p:txBody>
          <a:bodyPr/>
          <a:lstStyle/>
          <a:p>
            <a:r>
              <a:rPr lang="en-US" sz="1400" dirty="0"/>
              <a:t>Vittorio Ferrentino – IPP Meeting              vittorio.ferrentino@cern.ch</a:t>
            </a:r>
          </a:p>
        </p:txBody>
      </p:sp>
      <p:sp>
        <p:nvSpPr>
          <p:cNvPr id="17" name="Date Placeholder 3">
            <a:extLst>
              <a:ext uri="{FF2B5EF4-FFF2-40B4-BE49-F238E27FC236}">
                <a16:creationId xmlns:a16="http://schemas.microsoft.com/office/drawing/2014/main" id="{CB7DA91C-6DC3-0718-DFC2-C8A661A2D445}"/>
              </a:ext>
            </a:extLst>
          </p:cNvPr>
          <p:cNvSpPr txBox="1">
            <a:spLocks/>
          </p:cNvSpPr>
          <p:nvPr/>
        </p:nvSpPr>
        <p:spPr>
          <a:xfrm>
            <a:off x="1753960" y="6417641"/>
            <a:ext cx="1542289"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AE7510E-7CE3-EF42-A7A2-0B9C737939B5}" type="datetime3">
              <a:rPr lang="en-US" sz="1400" smtClean="0">
                <a:solidFill>
                  <a:schemeClr val="bg1"/>
                </a:solidFill>
              </a:rPr>
              <a:pPr/>
              <a:t>26 March 2025</a:t>
            </a:fld>
            <a:endParaRPr lang="en-US" sz="1400" dirty="0">
              <a:solidFill>
                <a:schemeClr val="bg1"/>
              </a:solidFill>
            </a:endParaRPr>
          </a:p>
        </p:txBody>
      </p:sp>
      <p:pic>
        <p:nvPicPr>
          <p:cNvPr id="7" name="Picture 6" descr="A diagram of a circle&#10;&#10;AI-generated content may be incorrect.">
            <a:extLst>
              <a:ext uri="{FF2B5EF4-FFF2-40B4-BE49-F238E27FC236}">
                <a16:creationId xmlns:a16="http://schemas.microsoft.com/office/drawing/2014/main" id="{5F611014-E2DD-6FF9-F04D-D5BCDBB8AEF7}"/>
              </a:ext>
            </a:extLst>
          </p:cNvPr>
          <p:cNvPicPr>
            <a:picLocks noChangeAspect="1"/>
          </p:cNvPicPr>
          <p:nvPr/>
        </p:nvPicPr>
        <p:blipFill>
          <a:blip r:embed="rId2"/>
          <a:stretch>
            <a:fillRect/>
          </a:stretch>
        </p:blipFill>
        <p:spPr>
          <a:xfrm>
            <a:off x="4056205" y="3795747"/>
            <a:ext cx="4079589" cy="2357351"/>
          </a:xfrm>
          <a:prstGeom prst="rect">
            <a:avLst/>
          </a:prstGeom>
        </p:spPr>
      </p:pic>
    </p:spTree>
    <p:extLst>
      <p:ext uri="{BB962C8B-B14F-4D97-AF65-F5344CB8AC3E}">
        <p14:creationId xmlns:p14="http://schemas.microsoft.com/office/powerpoint/2010/main" val="12212648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Effect transition="in" filter="barn(inVertical)">
                                      <p:cBhvr>
                                        <p:cTn id="7" dur="500"/>
                                        <p:tgtEl>
                                          <p:spTgt spid="6">
                                            <p:txEl>
                                              <p:pRg st="1" end="1"/>
                                            </p:txEl>
                                          </p:spTgt>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6">
                                            <p:txEl>
                                              <p:pRg st="2" end="2"/>
                                            </p:txEl>
                                          </p:spTgt>
                                        </p:tgtEl>
                                        <p:attrNameLst>
                                          <p:attrName>style.visibility</p:attrName>
                                        </p:attrNameLst>
                                      </p:cBhvr>
                                      <p:to>
                                        <p:strVal val="visible"/>
                                      </p:to>
                                    </p:set>
                                    <p:animEffect transition="in" filter="barn(inVertical)">
                                      <p:cBhvr>
                                        <p:cTn id="10" dur="500"/>
                                        <p:tgtEl>
                                          <p:spTgt spid="6">
                                            <p:txEl>
                                              <p:pRg st="2" end="2"/>
                                            </p:txEl>
                                          </p:spTgt>
                                        </p:tgtEl>
                                      </p:cBhvr>
                                    </p:animEffect>
                                  </p:childTnLst>
                                </p:cTn>
                              </p:par>
                              <p:par>
                                <p:cTn id="11" presetID="16" presetClass="entr" presetSubtype="21" fill="hold" grpId="0" nodeType="withEffect">
                                  <p:stCondLst>
                                    <p:cond delay="0"/>
                                  </p:stCondLst>
                                  <p:childTnLst>
                                    <p:set>
                                      <p:cBhvr>
                                        <p:cTn id="12" dur="1" fill="hold">
                                          <p:stCondLst>
                                            <p:cond delay="0"/>
                                          </p:stCondLst>
                                        </p:cTn>
                                        <p:tgtEl>
                                          <p:spTgt spid="6">
                                            <p:txEl>
                                              <p:pRg st="3" end="3"/>
                                            </p:txEl>
                                          </p:spTgt>
                                        </p:tgtEl>
                                        <p:attrNameLst>
                                          <p:attrName>style.visibility</p:attrName>
                                        </p:attrNameLst>
                                      </p:cBhvr>
                                      <p:to>
                                        <p:strVal val="visible"/>
                                      </p:to>
                                    </p:set>
                                    <p:animEffect transition="in" filter="barn(inVertical)">
                                      <p:cBhvr>
                                        <p:cTn id="13" dur="500"/>
                                        <p:tgtEl>
                                          <p:spTgt spid="6">
                                            <p:txEl>
                                              <p:pRg st="3" end="3"/>
                                            </p:txEl>
                                          </p:spTgt>
                                        </p:tgtEl>
                                      </p:cBhvr>
                                    </p:animEffect>
                                  </p:childTnLst>
                                </p:cTn>
                              </p:par>
                              <p:par>
                                <p:cTn id="14" presetID="16" presetClass="entr" presetSubtype="21" fill="hold" grpId="0" nodeType="withEffect">
                                  <p:stCondLst>
                                    <p:cond delay="0"/>
                                  </p:stCondLst>
                                  <p:childTnLst>
                                    <p:set>
                                      <p:cBhvr>
                                        <p:cTn id="15" dur="1" fill="hold">
                                          <p:stCondLst>
                                            <p:cond delay="0"/>
                                          </p:stCondLst>
                                        </p:cTn>
                                        <p:tgtEl>
                                          <p:spTgt spid="6">
                                            <p:txEl>
                                              <p:pRg st="4" end="4"/>
                                            </p:txEl>
                                          </p:spTgt>
                                        </p:tgtEl>
                                        <p:attrNameLst>
                                          <p:attrName>style.visibility</p:attrName>
                                        </p:attrNameLst>
                                      </p:cBhvr>
                                      <p:to>
                                        <p:strVal val="visible"/>
                                      </p:to>
                                    </p:set>
                                    <p:animEffect transition="in" filter="barn(inVertical)">
                                      <p:cBhvr>
                                        <p:cTn id="16" dur="500"/>
                                        <p:tgtEl>
                                          <p:spTgt spid="6">
                                            <p:txEl>
                                              <p:pRg st="4" end="4"/>
                                            </p:txEl>
                                          </p:spTgt>
                                        </p:tgtEl>
                                      </p:cBhvr>
                                    </p:animEffect>
                                  </p:childTnLst>
                                </p:cTn>
                              </p:par>
                              <p:par>
                                <p:cTn id="17" presetID="16" presetClass="entr" presetSubtype="21" fill="hold" grpId="0" nodeType="withEffect">
                                  <p:stCondLst>
                                    <p:cond delay="0"/>
                                  </p:stCondLst>
                                  <p:childTnLst>
                                    <p:set>
                                      <p:cBhvr>
                                        <p:cTn id="18" dur="1" fill="hold">
                                          <p:stCondLst>
                                            <p:cond delay="0"/>
                                          </p:stCondLst>
                                        </p:cTn>
                                        <p:tgtEl>
                                          <p:spTgt spid="6">
                                            <p:txEl>
                                              <p:pRg st="5" end="5"/>
                                            </p:txEl>
                                          </p:spTgt>
                                        </p:tgtEl>
                                        <p:attrNameLst>
                                          <p:attrName>style.visibility</p:attrName>
                                        </p:attrNameLst>
                                      </p:cBhvr>
                                      <p:to>
                                        <p:strVal val="visible"/>
                                      </p:to>
                                    </p:set>
                                    <p:animEffect transition="in" filter="barn(inVertical)">
                                      <p:cBhvr>
                                        <p:cTn id="19" dur="500"/>
                                        <p:tgtEl>
                                          <p:spTgt spid="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240091-8149-67C1-D31D-34FF288B5818}"/>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6F8721A3-AF54-4D26-07B5-CF1047C1DD25}"/>
              </a:ext>
            </a:extLst>
          </p:cNvPr>
          <p:cNvSpPr>
            <a:spLocks noGrp="1"/>
          </p:cNvSpPr>
          <p:nvPr>
            <p:ph type="title"/>
          </p:nvPr>
        </p:nvSpPr>
        <p:spPr>
          <a:xfrm>
            <a:off x="407988" y="328241"/>
            <a:ext cx="11604202" cy="567109"/>
          </a:xfrm>
        </p:spPr>
        <p:txBody>
          <a:bodyPr/>
          <a:lstStyle/>
          <a:p>
            <a:r>
              <a:rPr lang="en-US" sz="3600" b="1" dirty="0">
                <a:solidFill>
                  <a:srgbClr val="060A9C"/>
                </a:solidFill>
                <a:latin typeface="Arial" panose="020B0604020202020204" pitchFamily="34" charset="0"/>
                <a:cs typeface="Arial" panose="020B0604020202020204" pitchFamily="34" charset="0"/>
              </a:rPr>
              <a:t>New MU optics model</a:t>
            </a:r>
            <a:endParaRPr lang="en-US" dirty="0"/>
          </a:p>
        </p:txBody>
      </p:sp>
      <mc:AlternateContent xmlns:mc="http://schemas.openxmlformats.org/markup-compatibility/2006" xmlns:a14="http://schemas.microsoft.com/office/drawing/2010/main">
        <mc:Choice Requires="a14">
          <p:sp>
            <p:nvSpPr>
              <p:cNvPr id="6" name="Content Placeholder 1">
                <a:extLst>
                  <a:ext uri="{FF2B5EF4-FFF2-40B4-BE49-F238E27FC236}">
                    <a16:creationId xmlns:a16="http://schemas.microsoft.com/office/drawing/2014/main" id="{677E915C-A150-71CB-8BE5-EB6F86C5DA08}"/>
                  </a:ext>
                </a:extLst>
              </p:cNvPr>
              <p:cNvSpPr>
                <a:spLocks noGrp="1"/>
              </p:cNvSpPr>
              <p:nvPr>
                <p:ph idx="1"/>
              </p:nvPr>
            </p:nvSpPr>
            <p:spPr>
              <a:xfrm>
                <a:off x="387349" y="1064882"/>
                <a:ext cx="11703782" cy="1323083"/>
              </a:xfrm>
            </p:spPr>
            <p:txBody>
              <a:bodyPr/>
              <a:lstStyle/>
              <a:p>
                <a:pPr marL="0" indent="0">
                  <a:spcBef>
                    <a:spcPts val="400"/>
                  </a:spcBef>
                  <a:buNone/>
                </a:pPr>
                <a:r>
                  <a:rPr lang="en-GB" sz="1600" dirty="0">
                    <a:solidFill>
                      <a:srgbClr val="C7E6A4"/>
                    </a:solidFill>
                    <a:latin typeface="Arial" panose="020B0604020202020204" pitchFamily="34" charset="0"/>
                    <a:ea typeface="Calibri"/>
                    <a:cs typeface="Arial" panose="020B0604020202020204" pitchFamily="34" charset="0"/>
                  </a:rPr>
                  <a:t>Aim</a:t>
                </a:r>
                <a:r>
                  <a:rPr lang="en-GB" sz="1600" b="0" dirty="0">
                    <a:solidFill>
                      <a:schemeClr val="bg2">
                        <a:lumMod val="50000"/>
                      </a:schemeClr>
                    </a:solidFill>
                    <a:latin typeface="Arial" panose="020B0604020202020204" pitchFamily="34" charset="0"/>
                    <a:ea typeface="Calibri"/>
                    <a:cs typeface="Arial" panose="020B0604020202020204" pitchFamily="34" charset="0"/>
                  </a:rPr>
                  <a:t> </a:t>
                </a:r>
                <a:r>
                  <a:rPr lang="en-GB" sz="1600" dirty="0">
                    <a:solidFill>
                      <a:srgbClr val="C7E6A4"/>
                    </a:solidFill>
                    <a:latin typeface="Arial" panose="020B0604020202020204" pitchFamily="34" charset="0"/>
                    <a:ea typeface="Calibri"/>
                    <a:cs typeface="Arial" panose="020B0604020202020204" pitchFamily="34" charset="0"/>
                  </a:rPr>
                  <a:t>of</a:t>
                </a:r>
                <a:r>
                  <a:rPr lang="en-GB" sz="1600" b="0" dirty="0">
                    <a:solidFill>
                      <a:srgbClr val="C7E6A4"/>
                    </a:solidFill>
                    <a:latin typeface="Arial" panose="020B0604020202020204" pitchFamily="34" charset="0"/>
                    <a:ea typeface="Calibri"/>
                    <a:cs typeface="Arial" panose="020B0604020202020204" pitchFamily="34" charset="0"/>
                  </a:rPr>
                  <a:t> </a:t>
                </a:r>
                <a:r>
                  <a:rPr lang="en-GB" sz="1600" dirty="0">
                    <a:solidFill>
                      <a:srgbClr val="C7E6A4"/>
                    </a:solidFill>
                    <a:latin typeface="Arial" panose="020B0604020202020204" pitchFamily="34" charset="0"/>
                    <a:ea typeface="Calibri"/>
                    <a:cs typeface="Arial" panose="020B0604020202020204" pitchFamily="34" charset="0"/>
                  </a:rPr>
                  <a:t>new MU optics model</a:t>
                </a:r>
                <a:r>
                  <a:rPr lang="en-GB" sz="1600" b="0" dirty="0">
                    <a:solidFill>
                      <a:schemeClr val="bg2">
                        <a:lumMod val="50000"/>
                      </a:schemeClr>
                    </a:solidFill>
                    <a:latin typeface="Arial" panose="020B0604020202020204" pitchFamily="34" charset="0"/>
                    <a:ea typeface="Calibri"/>
                    <a:cs typeface="Arial" panose="020B0604020202020204" pitchFamily="34" charset="0"/>
                  </a:rPr>
                  <a:t>: </a:t>
                </a:r>
                <a:r>
                  <a:rPr lang="en-GB" sz="1600" dirty="0">
                    <a:solidFill>
                      <a:schemeClr val="accent2"/>
                    </a:solidFill>
                    <a:latin typeface="Arial" panose="020B0604020202020204" pitchFamily="34" charset="0"/>
                    <a:ea typeface="Calibri"/>
                    <a:cs typeface="Arial" panose="020B0604020202020204" pitchFamily="34" charset="0"/>
                  </a:rPr>
                  <a:t>predicting the dependence of beam optics on energy in bare-machine, or other operational scenarios: </a:t>
                </a:r>
              </a:p>
              <a:p>
                <a:pPr>
                  <a:spcBef>
                    <a:spcPts val="400"/>
                  </a:spcBef>
                </a:pPr>
                <a:r>
                  <a:rPr lang="en-GB" sz="1600" b="0" dirty="0">
                    <a:solidFill>
                      <a:schemeClr val="bg2">
                        <a:lumMod val="50000"/>
                      </a:schemeClr>
                    </a:solidFill>
                    <a:latin typeface="Arial" panose="020B0604020202020204" pitchFamily="34" charset="0"/>
                    <a:ea typeface="Calibri"/>
                    <a:cs typeface="Arial" panose="020B0604020202020204" pitchFamily="34" charset="0"/>
                  </a:rPr>
                  <a:t>rather than defining magnet strengths to align with beam-based measurements, is based on predicted harmonics derived from the new Opera model</a:t>
                </a:r>
              </a:p>
              <a:p>
                <a:pPr lvl="1">
                  <a:spcBef>
                    <a:spcPts val="400"/>
                  </a:spcBef>
                </a:pPr>
                <a:r>
                  <a:rPr lang="en-GB" sz="1200" dirty="0">
                    <a:solidFill>
                      <a:schemeClr val="bg2">
                        <a:lumMod val="50000"/>
                      </a:schemeClr>
                    </a:solidFill>
                    <a:latin typeface="Arial" panose="020B0604020202020204" pitchFamily="34" charset="0"/>
                    <a:ea typeface="Calibri"/>
                    <a:cs typeface="Arial" panose="020B0604020202020204" pitchFamily="34" charset="0"/>
                  </a:rPr>
                  <a:t>integrated field harmonics </a:t>
                </a:r>
                <a14:m>
                  <m:oMath xmlns:m="http://schemas.openxmlformats.org/officeDocument/2006/math">
                    <m:sSub>
                      <m:sSubPr>
                        <m:ctrlPr>
                          <a:rPr lang="en-US" sz="1200" b="0" i="1" smtClean="0">
                            <a:solidFill>
                              <a:schemeClr val="bg2">
                                <a:lumMod val="50000"/>
                              </a:schemeClr>
                            </a:solidFill>
                            <a:latin typeface="Cambria Math" panose="02040503050406030204" pitchFamily="18" charset="0"/>
                            <a:ea typeface="Calibri"/>
                            <a:cs typeface="Arial" panose="020B0604020202020204" pitchFamily="34" charset="0"/>
                          </a:rPr>
                        </m:ctrlPr>
                      </m:sSubPr>
                      <m:e>
                        <m:r>
                          <a:rPr lang="en-US" sz="1200" b="0" i="1" smtClean="0">
                            <a:solidFill>
                              <a:schemeClr val="bg2">
                                <a:lumMod val="50000"/>
                              </a:schemeClr>
                            </a:solidFill>
                            <a:latin typeface="Cambria Math" panose="02040503050406030204" pitchFamily="18" charset="0"/>
                            <a:ea typeface="Calibri"/>
                            <a:cs typeface="Arial" panose="020B0604020202020204" pitchFamily="34" charset="0"/>
                          </a:rPr>
                          <m:t>𝐵</m:t>
                        </m:r>
                      </m:e>
                      <m:sub>
                        <m:r>
                          <a:rPr lang="en-US" sz="1200" b="0" i="1" smtClean="0">
                            <a:solidFill>
                              <a:schemeClr val="bg2">
                                <a:lumMod val="50000"/>
                              </a:schemeClr>
                            </a:solidFill>
                            <a:latin typeface="Cambria Math" panose="02040503050406030204" pitchFamily="18" charset="0"/>
                            <a:ea typeface="Calibri"/>
                            <a:cs typeface="Arial" panose="020B0604020202020204" pitchFamily="34" charset="0"/>
                          </a:rPr>
                          <m:t>𝑛</m:t>
                        </m:r>
                      </m:sub>
                    </m:sSub>
                  </m:oMath>
                </a14:m>
                <a:r>
                  <a:rPr lang="en-GB" sz="1200" dirty="0">
                    <a:solidFill>
                      <a:schemeClr val="bg2">
                        <a:lumMod val="50000"/>
                      </a:schemeClr>
                    </a:solidFill>
                    <a:latin typeface="Arial" panose="020B0604020202020204" pitchFamily="34" charset="0"/>
                    <a:ea typeface="Calibri"/>
                    <a:cs typeface="Arial" panose="020B0604020202020204" pitchFamily="34" charset="0"/>
                  </a:rPr>
                  <a:t> evaluated at a reference radius (</a:t>
                </a:r>
                <a14:m>
                  <m:oMath xmlns:m="http://schemas.openxmlformats.org/officeDocument/2006/math">
                    <m:sSub>
                      <m:sSubPr>
                        <m:ctrlPr>
                          <a:rPr lang="en-US" sz="1200" b="0" i="1" smtClean="0">
                            <a:solidFill>
                              <a:schemeClr val="bg2">
                                <a:lumMod val="50000"/>
                              </a:schemeClr>
                            </a:solidFill>
                            <a:latin typeface="Cambria Math" panose="02040503050406030204" pitchFamily="18" charset="0"/>
                            <a:ea typeface="Calibri"/>
                            <a:cs typeface="Arial" panose="020B0604020202020204" pitchFamily="34" charset="0"/>
                          </a:rPr>
                        </m:ctrlPr>
                      </m:sSubPr>
                      <m:e>
                        <m:r>
                          <a:rPr lang="en-US" sz="1200" b="0" i="1" smtClean="0">
                            <a:solidFill>
                              <a:schemeClr val="bg2">
                                <a:lumMod val="50000"/>
                              </a:schemeClr>
                            </a:solidFill>
                            <a:latin typeface="Cambria Math" panose="02040503050406030204" pitchFamily="18" charset="0"/>
                            <a:ea typeface="Calibri"/>
                            <a:cs typeface="Arial" panose="020B0604020202020204" pitchFamily="34" charset="0"/>
                          </a:rPr>
                          <m:t>𝑅</m:t>
                        </m:r>
                      </m:e>
                      <m:sub>
                        <m:r>
                          <a:rPr lang="en-US" sz="1200" b="0" i="1" smtClean="0">
                            <a:solidFill>
                              <a:schemeClr val="bg2">
                                <a:lumMod val="50000"/>
                              </a:schemeClr>
                            </a:solidFill>
                            <a:latin typeface="Cambria Math" panose="02040503050406030204" pitchFamily="18" charset="0"/>
                            <a:ea typeface="Calibri"/>
                            <a:cs typeface="Arial" panose="020B0604020202020204" pitchFamily="34" charset="0"/>
                          </a:rPr>
                          <m:t>𝑟𝑒𝑓</m:t>
                        </m:r>
                      </m:sub>
                    </m:sSub>
                    <m:r>
                      <a:rPr lang="en-US" sz="1200" b="0" i="1" smtClean="0">
                        <a:solidFill>
                          <a:schemeClr val="bg2">
                            <a:lumMod val="50000"/>
                          </a:schemeClr>
                        </a:solidFill>
                        <a:latin typeface="Cambria Math" panose="02040503050406030204" pitchFamily="18" charset="0"/>
                        <a:ea typeface="Calibri"/>
                        <a:cs typeface="Arial" panose="020B0604020202020204" pitchFamily="34" charset="0"/>
                      </a:rPr>
                      <m:t>=35</m:t>
                    </m:r>
                  </m:oMath>
                </a14:m>
                <a:r>
                  <a:rPr lang="en-GB" sz="1200" dirty="0">
                    <a:solidFill>
                      <a:schemeClr val="bg2">
                        <a:lumMod val="50000"/>
                      </a:schemeClr>
                    </a:solidFill>
                    <a:latin typeface="Arial" panose="020B0604020202020204" pitchFamily="34" charset="0"/>
                    <a:ea typeface="Calibri"/>
                    <a:cs typeface="Arial" panose="020B0604020202020204" pitchFamily="34" charset="0"/>
                  </a:rPr>
                  <a:t> mm) are computed in Opera throughout cylindrical surfaces </a:t>
                </a:r>
                <a:r>
                  <a:rPr lang="en-GB" sz="1200" dirty="0">
                    <a:solidFill>
                      <a:schemeClr val="bg2">
                        <a:lumMod val="50000"/>
                      </a:schemeClr>
                    </a:solidFill>
                    <a:latin typeface="Arial" panose="020B0604020202020204" pitchFamily="34" charset="0"/>
                    <a:ea typeface="Calibri"/>
                    <a:cs typeface="Arial" panose="020B0604020202020204" pitchFamily="34" charset="0"/>
                    <a:sym typeface="Wingdings" panose="05000000000000000000" pitchFamily="2" charset="2"/>
                  </a:rPr>
                  <a:t> </a:t>
                </a:r>
                <a:r>
                  <a:rPr lang="en-GB" sz="1200" dirty="0">
                    <a:solidFill>
                      <a:schemeClr val="bg2">
                        <a:lumMod val="50000"/>
                      </a:schemeClr>
                    </a:solidFill>
                    <a:latin typeface="Arial" panose="020B0604020202020204" pitchFamily="34" charset="0"/>
                    <a:ea typeface="Calibri"/>
                    <a:cs typeface="Arial" panose="020B0604020202020204" pitchFamily="34" charset="0"/>
                  </a:rPr>
                  <a:t>later converted into magnet strengths </a:t>
                </a:r>
                <a14:m>
                  <m:oMath xmlns:m="http://schemas.openxmlformats.org/officeDocument/2006/math">
                    <m:sSub>
                      <m:sSubPr>
                        <m:ctrlPr>
                          <a:rPr lang="en-US" sz="1200" b="0" i="1" smtClean="0">
                            <a:solidFill>
                              <a:schemeClr val="bg2">
                                <a:lumMod val="50000"/>
                              </a:schemeClr>
                            </a:solidFill>
                            <a:latin typeface="Cambria Math" panose="02040503050406030204" pitchFamily="18" charset="0"/>
                            <a:ea typeface="Calibri"/>
                            <a:cs typeface="Arial" panose="020B0604020202020204" pitchFamily="34" charset="0"/>
                          </a:rPr>
                        </m:ctrlPr>
                      </m:sSubPr>
                      <m:e>
                        <m:r>
                          <a:rPr lang="en-US" sz="1200" b="0" i="1" smtClean="0">
                            <a:solidFill>
                              <a:schemeClr val="bg2">
                                <a:lumMod val="50000"/>
                              </a:schemeClr>
                            </a:solidFill>
                            <a:latin typeface="Cambria Math" panose="02040503050406030204" pitchFamily="18" charset="0"/>
                            <a:ea typeface="Calibri"/>
                            <a:cs typeface="Arial" panose="020B0604020202020204" pitchFamily="34" charset="0"/>
                          </a:rPr>
                          <m:t>𝑘</m:t>
                        </m:r>
                      </m:e>
                      <m:sub>
                        <m:r>
                          <a:rPr lang="en-US" sz="1200" b="0" i="1" smtClean="0">
                            <a:solidFill>
                              <a:schemeClr val="bg2">
                                <a:lumMod val="50000"/>
                              </a:schemeClr>
                            </a:solidFill>
                            <a:latin typeface="Cambria Math" panose="02040503050406030204" pitchFamily="18" charset="0"/>
                            <a:ea typeface="Calibri"/>
                            <a:cs typeface="Arial" panose="020B0604020202020204" pitchFamily="34" charset="0"/>
                          </a:rPr>
                          <m:t>𝑛</m:t>
                        </m:r>
                        <m:r>
                          <a:rPr lang="en-US" sz="1200" b="0" i="1" smtClean="0">
                            <a:solidFill>
                              <a:schemeClr val="bg2">
                                <a:lumMod val="50000"/>
                              </a:schemeClr>
                            </a:solidFill>
                            <a:latin typeface="Cambria Math" panose="02040503050406030204" pitchFamily="18" charset="0"/>
                            <a:ea typeface="Calibri"/>
                            <a:cs typeface="Arial" panose="020B0604020202020204" pitchFamily="34" charset="0"/>
                          </a:rPr>
                          <m:t>−1</m:t>
                        </m:r>
                      </m:sub>
                    </m:sSub>
                  </m:oMath>
                </a14:m>
                <a:r>
                  <a:rPr lang="en-GB" sz="1200" dirty="0">
                    <a:solidFill>
                      <a:schemeClr val="bg2">
                        <a:lumMod val="50000"/>
                      </a:schemeClr>
                    </a:solidFill>
                    <a:latin typeface="Arial" panose="020B0604020202020204" pitchFamily="34" charset="0"/>
                    <a:ea typeface="Calibri"/>
                    <a:cs typeface="Arial" panose="020B0604020202020204" pitchFamily="34" charset="0"/>
                  </a:rPr>
                  <a:t>; </a:t>
                </a:r>
              </a:p>
              <a:p>
                <a:pPr lvl="1">
                  <a:spcBef>
                    <a:spcPts val="400"/>
                  </a:spcBef>
                </a:pPr>
                <a:r>
                  <a:rPr lang="en-GB" sz="1200" dirty="0">
                    <a:solidFill>
                      <a:schemeClr val="bg2">
                        <a:lumMod val="50000"/>
                      </a:schemeClr>
                    </a:solidFill>
                    <a:latin typeface="Arial" panose="020B0604020202020204" pitchFamily="34" charset="0"/>
                    <a:ea typeface="Calibri"/>
                    <a:cs typeface="Arial" panose="020B0604020202020204" pitchFamily="34" charset="0"/>
                  </a:rPr>
                  <a:t>Harmonics computed in the two half-units cores (</a:t>
                </a:r>
                <a:r>
                  <a:rPr lang="en-GB" sz="1200" dirty="0" err="1">
                    <a:solidFill>
                      <a:schemeClr val="bg2">
                        <a:lumMod val="50000"/>
                      </a:schemeClr>
                    </a:solidFill>
                    <a:latin typeface="Arial" panose="020B0604020202020204" pitchFamily="34" charset="0"/>
                    <a:ea typeface="Calibri"/>
                    <a:cs typeface="Arial" panose="020B0604020202020204" pitchFamily="34" charset="0"/>
                  </a:rPr>
                  <a:t>gray</a:t>
                </a:r>
                <a:r>
                  <a:rPr lang="en-GB" sz="1200" dirty="0">
                    <a:solidFill>
                      <a:schemeClr val="bg2">
                        <a:lumMod val="50000"/>
                      </a:schemeClr>
                    </a:solidFill>
                    <a:latin typeface="Arial" panose="020B0604020202020204" pitchFamily="34" charset="0"/>
                    <a:ea typeface="Calibri"/>
                    <a:cs typeface="Arial" panose="020B0604020202020204" pitchFamily="34" charset="0"/>
                  </a:rPr>
                  <a:t> cylinders) are incorporated in the SBENDs in MAD-X; by con-</a:t>
                </a:r>
                <a:r>
                  <a:rPr lang="en-GB" sz="1200" dirty="0" err="1">
                    <a:solidFill>
                      <a:schemeClr val="bg2">
                        <a:lumMod val="50000"/>
                      </a:schemeClr>
                    </a:solidFill>
                    <a:latin typeface="Arial" panose="020B0604020202020204" pitchFamily="34" charset="0"/>
                    <a:ea typeface="Calibri"/>
                    <a:cs typeface="Arial" panose="020B0604020202020204" pitchFamily="34" charset="0"/>
                  </a:rPr>
                  <a:t>trast</a:t>
                </a:r>
                <a:r>
                  <a:rPr lang="en-GB" sz="1200" dirty="0">
                    <a:solidFill>
                      <a:schemeClr val="bg2">
                        <a:lumMod val="50000"/>
                      </a:schemeClr>
                    </a:solidFill>
                    <a:latin typeface="Arial" panose="020B0604020202020204" pitchFamily="34" charset="0"/>
                    <a:ea typeface="Calibri"/>
                    <a:cs typeface="Arial" panose="020B0604020202020204" pitchFamily="34" charset="0"/>
                  </a:rPr>
                  <a:t>, those computed at the fringe fields and in the F-D transition area (turquoise cylinders) are incorporated in the MULTIPOLE elements. </a:t>
                </a:r>
              </a:p>
              <a:p>
                <a:pPr lvl="1">
                  <a:spcBef>
                    <a:spcPts val="400"/>
                  </a:spcBef>
                </a:pPr>
                <a:r>
                  <a:rPr lang="en-GB" sz="1200" dirty="0">
                    <a:solidFill>
                      <a:schemeClr val="bg2">
                        <a:lumMod val="50000"/>
                      </a:schemeClr>
                    </a:solidFill>
                    <a:latin typeface="Arial" panose="020B0604020202020204" pitchFamily="34" charset="0"/>
                    <a:ea typeface="Calibri"/>
                    <a:cs typeface="Arial" panose="020B0604020202020204" pitchFamily="34" charset="0"/>
                  </a:rPr>
                  <a:t>structure of the new MU optics model itself was modified with respect to the MAD-X construct of the pre-existing model, as the new optics model includes quadrupolar component in the MULTIPOLEs at the extremities of the magnets and in the F/D transition area (</a:t>
                </a:r>
                <a14:m>
                  <m:oMath xmlns:m="http://schemas.openxmlformats.org/officeDocument/2006/math">
                    <m:sSub>
                      <m:sSubPr>
                        <m:ctrlPr>
                          <a:rPr lang="en-US" sz="1200" b="0" i="1" smtClean="0">
                            <a:solidFill>
                              <a:schemeClr val="bg2">
                                <a:lumMod val="50000"/>
                              </a:schemeClr>
                            </a:solidFill>
                            <a:latin typeface="Cambria Math" panose="02040503050406030204" pitchFamily="18" charset="0"/>
                            <a:ea typeface="Calibri"/>
                            <a:cs typeface="Arial" panose="020B0604020202020204" pitchFamily="34" charset="0"/>
                          </a:rPr>
                        </m:ctrlPr>
                      </m:sSubPr>
                      <m:e>
                        <m:r>
                          <a:rPr lang="en-US" sz="1200" b="0" i="1" smtClean="0">
                            <a:solidFill>
                              <a:schemeClr val="bg2">
                                <a:lumMod val="50000"/>
                              </a:schemeClr>
                            </a:solidFill>
                            <a:latin typeface="Cambria Math" panose="02040503050406030204" pitchFamily="18" charset="0"/>
                            <a:ea typeface="Calibri"/>
                            <a:cs typeface="Arial" panose="020B0604020202020204" pitchFamily="34" charset="0"/>
                          </a:rPr>
                          <m:t>𝑘</m:t>
                        </m:r>
                      </m:e>
                      <m:sub>
                        <m:r>
                          <a:rPr lang="en-US" sz="1200" b="0" i="1" smtClean="0">
                            <a:solidFill>
                              <a:schemeClr val="bg2">
                                <a:lumMod val="50000"/>
                              </a:schemeClr>
                            </a:solidFill>
                            <a:latin typeface="Cambria Math" panose="02040503050406030204" pitchFamily="18" charset="0"/>
                            <a:ea typeface="Calibri"/>
                            <a:cs typeface="Arial" panose="020B0604020202020204" pitchFamily="34" charset="0"/>
                          </a:rPr>
                          <m:t>𝑛</m:t>
                        </m:r>
                        <m:r>
                          <a:rPr lang="en-US" sz="1200" b="0" i="1" smtClean="0">
                            <a:solidFill>
                              <a:schemeClr val="bg2">
                                <a:lumMod val="50000"/>
                              </a:schemeClr>
                            </a:solidFill>
                            <a:latin typeface="Cambria Math" panose="02040503050406030204" pitchFamily="18" charset="0"/>
                            <a:ea typeface="Calibri"/>
                            <a:cs typeface="Arial" panose="020B0604020202020204" pitchFamily="34" charset="0"/>
                          </a:rPr>
                          <m:t>, </m:t>
                        </m:r>
                        <m:r>
                          <a:rPr lang="en-US" sz="1200" b="0" i="1" smtClean="0">
                            <a:solidFill>
                              <a:schemeClr val="bg2">
                                <a:lumMod val="50000"/>
                              </a:schemeClr>
                            </a:solidFill>
                            <a:latin typeface="Cambria Math" panose="02040503050406030204" pitchFamily="18" charset="0"/>
                            <a:ea typeface="Calibri"/>
                            <a:cs typeface="Arial" panose="020B0604020202020204" pitchFamily="34" charset="0"/>
                          </a:rPr>
                          <m:t>𝐹</m:t>
                        </m:r>
                        <m:r>
                          <a:rPr lang="en-US" sz="1200" b="0" i="1" smtClean="0">
                            <a:solidFill>
                              <a:schemeClr val="bg2">
                                <a:lumMod val="50000"/>
                              </a:schemeClr>
                            </a:solidFill>
                            <a:latin typeface="Cambria Math" panose="02040503050406030204" pitchFamily="18" charset="0"/>
                            <a:ea typeface="Calibri"/>
                            <a:cs typeface="Arial" panose="020B0604020202020204" pitchFamily="34" charset="0"/>
                          </a:rPr>
                          <m:t>,</m:t>
                        </m:r>
                        <m:r>
                          <a:rPr lang="en-US" sz="1200" b="0" i="1" smtClean="0">
                            <a:solidFill>
                              <a:schemeClr val="bg2">
                                <a:lumMod val="50000"/>
                              </a:schemeClr>
                            </a:solidFill>
                            <a:latin typeface="Cambria Math" panose="02040503050406030204" pitchFamily="18" charset="0"/>
                            <a:ea typeface="Calibri"/>
                            <a:cs typeface="Arial" panose="020B0604020202020204" pitchFamily="34" charset="0"/>
                          </a:rPr>
                          <m:t>𝐹</m:t>
                        </m:r>
                      </m:sub>
                    </m:sSub>
                  </m:oMath>
                </a14:m>
                <a:r>
                  <a:rPr lang="en-GB" sz="1200" dirty="0">
                    <a:solidFill>
                      <a:schemeClr val="bg2">
                        <a:lumMod val="50000"/>
                      </a:schemeClr>
                    </a:solidFill>
                    <a:latin typeface="Arial" panose="020B0604020202020204" pitchFamily="34" charset="0"/>
                    <a:ea typeface="Calibri"/>
                    <a:cs typeface="Arial" panose="020B0604020202020204" pitchFamily="34" charset="0"/>
                  </a:rPr>
                  <a:t>, </a:t>
                </a:r>
                <a14:m>
                  <m:oMath xmlns:m="http://schemas.openxmlformats.org/officeDocument/2006/math">
                    <m:sSub>
                      <m:sSubPr>
                        <m:ctrlPr>
                          <a:rPr lang="en-US" sz="1200" i="1">
                            <a:solidFill>
                              <a:schemeClr val="bg2">
                                <a:lumMod val="50000"/>
                              </a:schemeClr>
                            </a:solidFill>
                            <a:latin typeface="Cambria Math" panose="02040503050406030204" pitchFamily="18" charset="0"/>
                            <a:ea typeface="Calibri"/>
                            <a:cs typeface="Arial" panose="020B0604020202020204" pitchFamily="34" charset="0"/>
                          </a:rPr>
                        </m:ctrlPr>
                      </m:sSubPr>
                      <m:e>
                        <m:r>
                          <a:rPr lang="en-US" sz="1200" i="1">
                            <a:solidFill>
                              <a:schemeClr val="bg2">
                                <a:lumMod val="50000"/>
                              </a:schemeClr>
                            </a:solidFill>
                            <a:latin typeface="Cambria Math" panose="02040503050406030204" pitchFamily="18" charset="0"/>
                            <a:ea typeface="Calibri"/>
                            <a:cs typeface="Arial" panose="020B0604020202020204" pitchFamily="34" charset="0"/>
                          </a:rPr>
                          <m:t>𝑘</m:t>
                        </m:r>
                      </m:e>
                      <m:sub>
                        <m:r>
                          <a:rPr lang="en-US" sz="1200" i="1">
                            <a:solidFill>
                              <a:schemeClr val="bg2">
                                <a:lumMod val="50000"/>
                              </a:schemeClr>
                            </a:solidFill>
                            <a:latin typeface="Cambria Math" panose="02040503050406030204" pitchFamily="18" charset="0"/>
                            <a:ea typeface="Calibri"/>
                            <a:cs typeface="Arial" panose="020B0604020202020204" pitchFamily="34" charset="0"/>
                          </a:rPr>
                          <m:t>𝑛</m:t>
                        </m:r>
                        <m:r>
                          <a:rPr lang="en-US" sz="1200" i="1">
                            <a:solidFill>
                              <a:schemeClr val="bg2">
                                <a:lumMod val="50000"/>
                              </a:schemeClr>
                            </a:solidFill>
                            <a:latin typeface="Cambria Math" panose="02040503050406030204" pitchFamily="18" charset="0"/>
                            <a:ea typeface="Calibri"/>
                            <a:cs typeface="Arial" panose="020B0604020202020204" pitchFamily="34" charset="0"/>
                          </a:rPr>
                          <m:t>, </m:t>
                        </m:r>
                        <m:r>
                          <a:rPr lang="en-US" sz="1200" i="1">
                            <a:solidFill>
                              <a:schemeClr val="bg2">
                                <a:lumMod val="50000"/>
                              </a:schemeClr>
                            </a:solidFill>
                            <a:latin typeface="Cambria Math" panose="02040503050406030204" pitchFamily="18" charset="0"/>
                            <a:ea typeface="Calibri"/>
                            <a:cs typeface="Arial" panose="020B0604020202020204" pitchFamily="34" charset="0"/>
                          </a:rPr>
                          <m:t>𝐹</m:t>
                        </m:r>
                        <m:r>
                          <a:rPr lang="en-US" sz="1200" i="1">
                            <a:solidFill>
                              <a:schemeClr val="bg2">
                                <a:lumMod val="50000"/>
                              </a:schemeClr>
                            </a:solidFill>
                            <a:latin typeface="Cambria Math" panose="02040503050406030204" pitchFamily="18" charset="0"/>
                            <a:ea typeface="Calibri"/>
                            <a:cs typeface="Arial" panose="020B0604020202020204" pitchFamily="34" charset="0"/>
                          </a:rPr>
                          <m:t>,</m:t>
                        </m:r>
                        <m:r>
                          <a:rPr lang="en-US" sz="1200" b="0" i="1" smtClean="0">
                            <a:solidFill>
                              <a:schemeClr val="bg2">
                                <a:lumMod val="50000"/>
                              </a:schemeClr>
                            </a:solidFill>
                            <a:latin typeface="Cambria Math" panose="02040503050406030204" pitchFamily="18" charset="0"/>
                            <a:ea typeface="Calibri"/>
                            <a:cs typeface="Arial" panose="020B0604020202020204" pitchFamily="34" charset="0"/>
                          </a:rPr>
                          <m:t>𝐷</m:t>
                        </m:r>
                      </m:sub>
                    </m:sSub>
                  </m:oMath>
                </a14:m>
                <a:r>
                  <a:rPr lang="en-GB" sz="1200" dirty="0">
                    <a:solidFill>
                      <a:schemeClr val="bg2">
                        <a:lumMod val="50000"/>
                      </a:schemeClr>
                    </a:solidFill>
                    <a:latin typeface="Arial" panose="020B0604020202020204" pitchFamily="34" charset="0"/>
                    <a:ea typeface="Calibri"/>
                    <a:cs typeface="Arial" panose="020B0604020202020204" pitchFamily="34" charset="0"/>
                  </a:rPr>
                  <a:t>, and </a:t>
                </a:r>
                <a14:m>
                  <m:oMath xmlns:m="http://schemas.openxmlformats.org/officeDocument/2006/math">
                    <m:sSub>
                      <m:sSubPr>
                        <m:ctrlPr>
                          <a:rPr lang="en-US" sz="1200" i="1">
                            <a:solidFill>
                              <a:schemeClr val="bg2">
                                <a:lumMod val="50000"/>
                              </a:schemeClr>
                            </a:solidFill>
                            <a:latin typeface="Cambria Math" panose="02040503050406030204" pitchFamily="18" charset="0"/>
                            <a:ea typeface="Calibri"/>
                            <a:cs typeface="Arial" panose="020B0604020202020204" pitchFamily="34" charset="0"/>
                          </a:rPr>
                        </m:ctrlPr>
                      </m:sSubPr>
                      <m:e>
                        <m:r>
                          <a:rPr lang="en-US" sz="1200" i="1">
                            <a:solidFill>
                              <a:schemeClr val="bg2">
                                <a:lumMod val="50000"/>
                              </a:schemeClr>
                            </a:solidFill>
                            <a:latin typeface="Cambria Math" panose="02040503050406030204" pitchFamily="18" charset="0"/>
                            <a:ea typeface="Calibri"/>
                            <a:cs typeface="Arial" panose="020B0604020202020204" pitchFamily="34" charset="0"/>
                          </a:rPr>
                          <m:t>𝑘</m:t>
                        </m:r>
                      </m:e>
                      <m:sub>
                        <m:r>
                          <a:rPr lang="en-US" sz="1200" i="1">
                            <a:solidFill>
                              <a:schemeClr val="bg2">
                                <a:lumMod val="50000"/>
                              </a:schemeClr>
                            </a:solidFill>
                            <a:latin typeface="Cambria Math" panose="02040503050406030204" pitchFamily="18" charset="0"/>
                            <a:ea typeface="Calibri"/>
                            <a:cs typeface="Arial" panose="020B0604020202020204" pitchFamily="34" charset="0"/>
                          </a:rPr>
                          <m:t>𝑛</m:t>
                        </m:r>
                        <m:r>
                          <a:rPr lang="en-US" sz="1200" i="1">
                            <a:solidFill>
                              <a:schemeClr val="bg2">
                                <a:lumMod val="50000"/>
                              </a:schemeClr>
                            </a:solidFill>
                            <a:latin typeface="Cambria Math" panose="02040503050406030204" pitchFamily="18" charset="0"/>
                            <a:ea typeface="Calibri"/>
                            <a:cs typeface="Arial" panose="020B0604020202020204" pitchFamily="34" charset="0"/>
                          </a:rPr>
                          <m:t>, </m:t>
                        </m:r>
                        <m:r>
                          <a:rPr lang="en-US" sz="1200" i="1">
                            <a:solidFill>
                              <a:schemeClr val="bg2">
                                <a:lumMod val="50000"/>
                              </a:schemeClr>
                            </a:solidFill>
                            <a:latin typeface="Cambria Math" panose="02040503050406030204" pitchFamily="18" charset="0"/>
                            <a:ea typeface="Calibri"/>
                            <a:cs typeface="Arial" panose="020B0604020202020204" pitchFamily="34" charset="0"/>
                          </a:rPr>
                          <m:t>𝐹𝐷</m:t>
                        </m:r>
                      </m:sub>
                    </m:sSub>
                  </m:oMath>
                </a14:m>
                <a:r>
                  <a:rPr lang="en-GB" sz="1200" dirty="0">
                    <a:solidFill>
                      <a:schemeClr val="bg2">
                        <a:lumMod val="50000"/>
                      </a:schemeClr>
                    </a:solidFill>
                    <a:latin typeface="Arial" panose="020B0604020202020204" pitchFamily="34" charset="0"/>
                    <a:ea typeface="Calibri"/>
                    <a:cs typeface="Arial" panose="020B0604020202020204" pitchFamily="34" charset="0"/>
                  </a:rPr>
                  <a:t> respectively) </a:t>
                </a:r>
                <a:r>
                  <a:rPr lang="en-GB" sz="1200" dirty="0">
                    <a:solidFill>
                      <a:schemeClr val="bg2">
                        <a:lumMod val="50000"/>
                      </a:schemeClr>
                    </a:solidFill>
                    <a:latin typeface="Arial" panose="020B0604020202020204" pitchFamily="34" charset="0"/>
                    <a:ea typeface="Calibri"/>
                    <a:cs typeface="Arial" panose="020B0604020202020204" pitchFamily="34" charset="0"/>
                    <a:sym typeface="Wingdings" panose="05000000000000000000" pitchFamily="2" charset="2"/>
                  </a:rPr>
                  <a:t> </a:t>
                </a:r>
                <a:r>
                  <a:rPr lang="en-GB" sz="1200" dirty="0">
                    <a:solidFill>
                      <a:schemeClr val="bg2">
                        <a:lumMod val="50000"/>
                      </a:schemeClr>
                    </a:solidFill>
                    <a:latin typeface="Arial" panose="020B0604020202020204" pitchFamily="34" charset="0"/>
                    <a:ea typeface="Calibri"/>
                    <a:cs typeface="Arial" panose="020B0604020202020204" pitchFamily="34" charset="0"/>
                  </a:rPr>
                  <a:t>the pre-existing model concentrated the global quadrupolar component generated by the MU within the two SBENDs, this modification aims to account for the longitudinal distribution of the field, particularly in the fringe fields and the F/D transition region</a:t>
                </a:r>
                <a:endParaRPr lang="en-US" sz="1600" dirty="0">
                  <a:solidFill>
                    <a:schemeClr val="accent2"/>
                  </a:solidFill>
                  <a:latin typeface="Arial" panose="020B0604020202020204" pitchFamily="34" charset="0"/>
                  <a:ea typeface="Calibri"/>
                  <a:cs typeface="Arial" panose="020B0604020202020204" pitchFamily="34" charset="0"/>
                </a:endParaRPr>
              </a:p>
            </p:txBody>
          </p:sp>
        </mc:Choice>
        <mc:Fallback xmlns="">
          <p:sp>
            <p:nvSpPr>
              <p:cNvPr id="6" name="Content Placeholder 1">
                <a:extLst>
                  <a:ext uri="{FF2B5EF4-FFF2-40B4-BE49-F238E27FC236}">
                    <a16:creationId xmlns:a16="http://schemas.microsoft.com/office/drawing/2014/main" id="{677E915C-A150-71CB-8BE5-EB6F86C5DA08}"/>
                  </a:ext>
                </a:extLst>
              </p:cNvPr>
              <p:cNvSpPr>
                <a:spLocks noGrp="1" noRot="1" noChangeAspect="1" noMove="1" noResize="1" noEditPoints="1" noAdjustHandles="1" noChangeArrowheads="1" noChangeShapeType="1" noTextEdit="1"/>
              </p:cNvSpPr>
              <p:nvPr>
                <p:ph idx="1"/>
              </p:nvPr>
            </p:nvSpPr>
            <p:spPr>
              <a:xfrm>
                <a:off x="387349" y="1064882"/>
                <a:ext cx="11703782" cy="1323083"/>
              </a:xfrm>
              <a:blipFill>
                <a:blip r:embed="rId2"/>
                <a:stretch>
                  <a:fillRect l="-1094" t="-6912" r="-1251" b="-114286"/>
                </a:stretch>
              </a:blipFill>
            </p:spPr>
            <p:txBody>
              <a:bodyPr/>
              <a:lstStyle/>
              <a:p>
                <a:r>
                  <a:rPr lang="en-GB">
                    <a:noFill/>
                  </a:rPr>
                  <a:t> </a:t>
                </a:r>
              </a:p>
            </p:txBody>
          </p:sp>
        </mc:Fallback>
      </mc:AlternateContent>
      <p:sp>
        <p:nvSpPr>
          <p:cNvPr id="15" name="Slide Number Placeholder 8">
            <a:extLst>
              <a:ext uri="{FF2B5EF4-FFF2-40B4-BE49-F238E27FC236}">
                <a16:creationId xmlns:a16="http://schemas.microsoft.com/office/drawing/2014/main" id="{33CCD5DC-2FE1-7959-7747-0569AE0F14EE}"/>
              </a:ext>
            </a:extLst>
          </p:cNvPr>
          <p:cNvSpPr>
            <a:spLocks noGrp="1"/>
          </p:cNvSpPr>
          <p:nvPr>
            <p:ph type="sldNum" sz="quarter" idx="12"/>
          </p:nvPr>
        </p:nvSpPr>
        <p:spPr>
          <a:xfrm>
            <a:off x="11107546" y="6389802"/>
            <a:ext cx="681254" cy="365125"/>
          </a:xfrm>
        </p:spPr>
        <p:txBody>
          <a:bodyPr/>
          <a:lstStyle/>
          <a:p>
            <a:fld id="{36B5EA5A-BC32-A742-B11B-8E7414D5B535}" type="slidenum">
              <a:rPr lang="en-US" sz="1400" smtClean="0"/>
              <a:pPr/>
              <a:t>18</a:t>
            </a:fld>
            <a:endParaRPr lang="en-US" sz="1400" dirty="0"/>
          </a:p>
        </p:txBody>
      </p:sp>
      <p:sp>
        <p:nvSpPr>
          <p:cNvPr id="16" name="Footer Placeholder 4">
            <a:extLst>
              <a:ext uri="{FF2B5EF4-FFF2-40B4-BE49-F238E27FC236}">
                <a16:creationId xmlns:a16="http://schemas.microsoft.com/office/drawing/2014/main" id="{0853FC31-DE1B-635A-DF3D-E42EBBEED301}"/>
              </a:ext>
            </a:extLst>
          </p:cNvPr>
          <p:cNvSpPr>
            <a:spLocks noGrp="1"/>
          </p:cNvSpPr>
          <p:nvPr>
            <p:ph type="ftr" sz="quarter" idx="11"/>
          </p:nvPr>
        </p:nvSpPr>
        <p:spPr>
          <a:xfrm>
            <a:off x="3539188" y="6389802"/>
            <a:ext cx="7292296" cy="365125"/>
          </a:xfrm>
        </p:spPr>
        <p:txBody>
          <a:bodyPr/>
          <a:lstStyle/>
          <a:p>
            <a:r>
              <a:rPr lang="en-US" sz="1400" dirty="0"/>
              <a:t>Vittorio Ferrentino – IPP Meeting              vittorio.ferrentino@cern.ch</a:t>
            </a:r>
          </a:p>
        </p:txBody>
      </p:sp>
      <p:sp>
        <p:nvSpPr>
          <p:cNvPr id="17" name="Date Placeholder 3">
            <a:extLst>
              <a:ext uri="{FF2B5EF4-FFF2-40B4-BE49-F238E27FC236}">
                <a16:creationId xmlns:a16="http://schemas.microsoft.com/office/drawing/2014/main" id="{233F02F6-8497-8BC0-FF6A-EE8925FBFDCA}"/>
              </a:ext>
            </a:extLst>
          </p:cNvPr>
          <p:cNvSpPr txBox="1">
            <a:spLocks/>
          </p:cNvSpPr>
          <p:nvPr/>
        </p:nvSpPr>
        <p:spPr>
          <a:xfrm>
            <a:off x="1753960" y="6417641"/>
            <a:ext cx="1542289"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AE7510E-7CE3-EF42-A7A2-0B9C737939B5}" type="datetime3">
              <a:rPr lang="en-US" sz="1400" smtClean="0">
                <a:solidFill>
                  <a:schemeClr val="bg1"/>
                </a:solidFill>
              </a:rPr>
              <a:pPr/>
              <a:t>26 March 2025</a:t>
            </a:fld>
            <a:endParaRPr lang="en-US" sz="1400" dirty="0">
              <a:solidFill>
                <a:schemeClr val="bg1"/>
              </a:solidFill>
            </a:endParaRPr>
          </a:p>
        </p:txBody>
      </p:sp>
      <p:grpSp>
        <p:nvGrpSpPr>
          <p:cNvPr id="10" name="Group 9">
            <a:extLst>
              <a:ext uri="{FF2B5EF4-FFF2-40B4-BE49-F238E27FC236}">
                <a16:creationId xmlns:a16="http://schemas.microsoft.com/office/drawing/2014/main" id="{7AF43C2C-5C7F-246E-B598-0D78AF26AEC1}"/>
              </a:ext>
            </a:extLst>
          </p:cNvPr>
          <p:cNvGrpSpPr/>
          <p:nvPr/>
        </p:nvGrpSpPr>
        <p:grpSpPr>
          <a:xfrm>
            <a:off x="1263434" y="3966786"/>
            <a:ext cx="4551508" cy="2211425"/>
            <a:chOff x="1869027" y="3989544"/>
            <a:chExt cx="4370213" cy="2096569"/>
          </a:xfrm>
        </p:grpSpPr>
        <p:pic>
          <p:nvPicPr>
            <p:cNvPr id="4" name="Picture 3" descr="A screenshot of a computer&#10;&#10;AI-generated content may be incorrect.">
              <a:extLst>
                <a:ext uri="{FF2B5EF4-FFF2-40B4-BE49-F238E27FC236}">
                  <a16:creationId xmlns:a16="http://schemas.microsoft.com/office/drawing/2014/main" id="{0FFE94DD-612F-EE87-BF44-4732C806EAFD}"/>
                </a:ext>
              </a:extLst>
            </p:cNvPr>
            <p:cNvPicPr>
              <a:picLocks noChangeAspect="1"/>
            </p:cNvPicPr>
            <p:nvPr/>
          </p:nvPicPr>
          <p:blipFill>
            <a:blip r:embed="rId3"/>
            <a:stretch>
              <a:fillRect/>
            </a:stretch>
          </p:blipFill>
          <p:spPr>
            <a:xfrm>
              <a:off x="1869027" y="3989544"/>
              <a:ext cx="4370213" cy="2096569"/>
            </a:xfrm>
            <a:prstGeom prst="rect">
              <a:avLst/>
            </a:prstGeom>
          </p:spPr>
        </p:pic>
        <p:sp>
          <p:nvSpPr>
            <p:cNvPr id="5" name="Oval 4">
              <a:extLst>
                <a:ext uri="{FF2B5EF4-FFF2-40B4-BE49-F238E27FC236}">
                  <a16:creationId xmlns:a16="http://schemas.microsoft.com/office/drawing/2014/main" id="{AA1B946A-963E-78E7-76EF-1E248B192175}"/>
                </a:ext>
              </a:extLst>
            </p:cNvPr>
            <p:cNvSpPr/>
            <p:nvPr/>
          </p:nvSpPr>
          <p:spPr>
            <a:xfrm>
              <a:off x="2464714" y="5438709"/>
              <a:ext cx="427597" cy="243401"/>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a:extLst>
                <a:ext uri="{FF2B5EF4-FFF2-40B4-BE49-F238E27FC236}">
                  <a16:creationId xmlns:a16="http://schemas.microsoft.com/office/drawing/2014/main" id="{03485C2F-739C-7022-4B51-2391A36F8D25}"/>
                </a:ext>
              </a:extLst>
            </p:cNvPr>
            <p:cNvSpPr/>
            <p:nvPr/>
          </p:nvSpPr>
          <p:spPr>
            <a:xfrm>
              <a:off x="3840334" y="5469133"/>
              <a:ext cx="427597" cy="243401"/>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Oval 8">
              <a:extLst>
                <a:ext uri="{FF2B5EF4-FFF2-40B4-BE49-F238E27FC236}">
                  <a16:creationId xmlns:a16="http://schemas.microsoft.com/office/drawing/2014/main" id="{DA29BDD2-C8AE-C16F-8F9D-A444DAAF7D2E}"/>
                </a:ext>
              </a:extLst>
            </p:cNvPr>
            <p:cNvSpPr/>
            <p:nvPr/>
          </p:nvSpPr>
          <p:spPr>
            <a:xfrm>
              <a:off x="5138840" y="5469133"/>
              <a:ext cx="427597" cy="243401"/>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14" name="Picture 13">
            <a:extLst>
              <a:ext uri="{FF2B5EF4-FFF2-40B4-BE49-F238E27FC236}">
                <a16:creationId xmlns:a16="http://schemas.microsoft.com/office/drawing/2014/main" id="{58E79FB8-60F4-FCA9-69F1-4ACB11BED77D}"/>
              </a:ext>
            </a:extLst>
          </p:cNvPr>
          <p:cNvPicPr>
            <a:picLocks noChangeAspect="1"/>
          </p:cNvPicPr>
          <p:nvPr/>
        </p:nvPicPr>
        <p:blipFill>
          <a:blip r:embed="rId4"/>
          <a:stretch>
            <a:fillRect/>
          </a:stretch>
        </p:blipFill>
        <p:spPr>
          <a:xfrm>
            <a:off x="7018402" y="4159332"/>
            <a:ext cx="4429771" cy="1826332"/>
          </a:xfrm>
          <a:prstGeom prst="rect">
            <a:avLst/>
          </a:prstGeom>
        </p:spPr>
      </p:pic>
    </p:spTree>
    <p:extLst>
      <p:ext uri="{BB962C8B-B14F-4D97-AF65-F5344CB8AC3E}">
        <p14:creationId xmlns:p14="http://schemas.microsoft.com/office/powerpoint/2010/main" val="12135516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Effect transition="in" filter="barn(inVertical)">
                                      <p:cBhvr>
                                        <p:cTn id="7" dur="500"/>
                                        <p:tgtEl>
                                          <p:spTgt spid="6">
                                            <p:txEl>
                                              <p:pRg st="1" end="1"/>
                                            </p:txEl>
                                          </p:spTgt>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6">
                                            <p:txEl>
                                              <p:pRg st="2" end="2"/>
                                            </p:txEl>
                                          </p:spTgt>
                                        </p:tgtEl>
                                        <p:attrNameLst>
                                          <p:attrName>style.visibility</p:attrName>
                                        </p:attrNameLst>
                                      </p:cBhvr>
                                      <p:to>
                                        <p:strVal val="visible"/>
                                      </p:to>
                                    </p:set>
                                    <p:animEffect transition="in" filter="barn(inVertical)">
                                      <p:cBhvr>
                                        <p:cTn id="10" dur="500"/>
                                        <p:tgtEl>
                                          <p:spTgt spid="6">
                                            <p:txEl>
                                              <p:pRg st="2" end="2"/>
                                            </p:txEl>
                                          </p:spTgt>
                                        </p:tgtEl>
                                      </p:cBhvr>
                                    </p:animEffect>
                                  </p:childTnLst>
                                </p:cTn>
                              </p:par>
                              <p:par>
                                <p:cTn id="11" presetID="16" presetClass="entr" presetSubtype="21" fill="hold" grpId="0" nodeType="withEffect">
                                  <p:stCondLst>
                                    <p:cond delay="0"/>
                                  </p:stCondLst>
                                  <p:childTnLst>
                                    <p:set>
                                      <p:cBhvr>
                                        <p:cTn id="12" dur="1" fill="hold">
                                          <p:stCondLst>
                                            <p:cond delay="0"/>
                                          </p:stCondLst>
                                        </p:cTn>
                                        <p:tgtEl>
                                          <p:spTgt spid="6">
                                            <p:txEl>
                                              <p:pRg st="3" end="3"/>
                                            </p:txEl>
                                          </p:spTgt>
                                        </p:tgtEl>
                                        <p:attrNameLst>
                                          <p:attrName>style.visibility</p:attrName>
                                        </p:attrNameLst>
                                      </p:cBhvr>
                                      <p:to>
                                        <p:strVal val="visible"/>
                                      </p:to>
                                    </p:set>
                                    <p:animEffect transition="in" filter="barn(inVertical)">
                                      <p:cBhvr>
                                        <p:cTn id="13" dur="500"/>
                                        <p:tgtEl>
                                          <p:spTgt spid="6">
                                            <p:txEl>
                                              <p:pRg st="3" end="3"/>
                                            </p:txEl>
                                          </p:spTgt>
                                        </p:tgtEl>
                                      </p:cBhvr>
                                    </p:animEffect>
                                  </p:childTnLst>
                                </p:cTn>
                              </p:par>
                              <p:par>
                                <p:cTn id="14" presetID="16" presetClass="entr" presetSubtype="21" fill="hold" grpId="0" nodeType="withEffect">
                                  <p:stCondLst>
                                    <p:cond delay="0"/>
                                  </p:stCondLst>
                                  <p:childTnLst>
                                    <p:set>
                                      <p:cBhvr>
                                        <p:cTn id="15" dur="1" fill="hold">
                                          <p:stCondLst>
                                            <p:cond delay="0"/>
                                          </p:stCondLst>
                                        </p:cTn>
                                        <p:tgtEl>
                                          <p:spTgt spid="6">
                                            <p:txEl>
                                              <p:pRg st="4" end="4"/>
                                            </p:txEl>
                                          </p:spTgt>
                                        </p:tgtEl>
                                        <p:attrNameLst>
                                          <p:attrName>style.visibility</p:attrName>
                                        </p:attrNameLst>
                                      </p:cBhvr>
                                      <p:to>
                                        <p:strVal val="visible"/>
                                      </p:to>
                                    </p:set>
                                    <p:animEffect transition="in" filter="barn(inVertical)">
                                      <p:cBhvr>
                                        <p:cTn id="16" dur="500"/>
                                        <p:tgtEl>
                                          <p:spTgt spid="6">
                                            <p:txEl>
                                              <p:pRg st="4" end="4"/>
                                            </p:txEl>
                                          </p:spTgt>
                                        </p:tgtEl>
                                      </p:cBhvr>
                                    </p:animEffect>
                                  </p:childTnLst>
                                </p:cTn>
                              </p:par>
                              <p:par>
                                <p:cTn id="17" presetID="16" presetClass="entr" presetSubtype="21" fill="hold"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barn(inVertical)">
                                      <p:cBhvr>
                                        <p:cTn id="19" dur="500"/>
                                        <p:tgtEl>
                                          <p:spTgt spid="10"/>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nodeType="click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barn(inVertical)">
                                      <p:cBhvr>
                                        <p:cTn id="2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5F34AE-0B7C-31BC-51C9-50DA75ABAC4C}"/>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3A5B4C5-9E06-0C45-C122-981C5240460B}"/>
              </a:ext>
            </a:extLst>
          </p:cNvPr>
          <p:cNvSpPr>
            <a:spLocks noGrp="1"/>
          </p:cNvSpPr>
          <p:nvPr>
            <p:ph idx="1"/>
          </p:nvPr>
        </p:nvSpPr>
        <p:spPr>
          <a:xfrm>
            <a:off x="629662" y="995435"/>
            <a:ext cx="10059986" cy="4608512"/>
          </a:xfrm>
        </p:spPr>
        <p:txBody>
          <a:bodyPr/>
          <a:lstStyle/>
          <a:p>
            <a:pPr lvl="1">
              <a:lnSpc>
                <a:spcPct val="150000"/>
              </a:lnSpc>
            </a:pPr>
            <a:r>
              <a:rPr lang="en-US" sz="2400" dirty="0">
                <a:solidFill>
                  <a:schemeClr val="tx2">
                    <a:lumMod val="75000"/>
                    <a:lumOff val="25000"/>
                  </a:schemeClr>
                </a:solidFill>
              </a:rPr>
              <a:t>Introduction: context and scope</a:t>
            </a:r>
          </a:p>
          <a:p>
            <a:pPr lvl="1">
              <a:lnSpc>
                <a:spcPct val="150000"/>
              </a:lnSpc>
            </a:pPr>
            <a:r>
              <a:rPr lang="en-US" sz="2400" dirty="0">
                <a:solidFill>
                  <a:schemeClr val="tx2">
                    <a:lumMod val="75000"/>
                    <a:lumOff val="25000"/>
                  </a:schemeClr>
                </a:solidFill>
              </a:rPr>
              <a:t>CERN Proton Synchrotron and its main magnetic units: overview</a:t>
            </a:r>
          </a:p>
          <a:p>
            <a:pPr lvl="1">
              <a:lnSpc>
                <a:spcPct val="150000"/>
              </a:lnSpc>
            </a:pPr>
            <a:r>
              <a:rPr lang="en-US" sz="2400" dirty="0">
                <a:solidFill>
                  <a:schemeClr val="tx2">
                    <a:lumMod val="75000"/>
                    <a:lumOff val="25000"/>
                  </a:schemeClr>
                </a:solidFill>
              </a:rPr>
              <a:t>PS-MU magnetic modelling</a:t>
            </a:r>
          </a:p>
          <a:p>
            <a:pPr lvl="1">
              <a:lnSpc>
                <a:spcPct val="150000"/>
              </a:lnSpc>
            </a:pPr>
            <a:r>
              <a:rPr lang="en-US" sz="2400" dirty="0">
                <a:solidFill>
                  <a:schemeClr val="tx2">
                    <a:lumMod val="75000"/>
                    <a:lumOff val="25000"/>
                  </a:schemeClr>
                </a:solidFill>
              </a:rPr>
              <a:t>PS-MU optics modelling</a:t>
            </a:r>
          </a:p>
          <a:p>
            <a:pPr lvl="1">
              <a:lnSpc>
                <a:spcPct val="150000"/>
              </a:lnSpc>
            </a:pPr>
            <a:r>
              <a:rPr lang="en-US" sz="2400" b="1" dirty="0">
                <a:solidFill>
                  <a:schemeClr val="tx2">
                    <a:lumMod val="75000"/>
                    <a:lumOff val="25000"/>
                  </a:schemeClr>
                </a:solidFill>
              </a:rPr>
              <a:t>Beam-based measurements and models validation</a:t>
            </a:r>
          </a:p>
          <a:p>
            <a:pPr lvl="1">
              <a:lnSpc>
                <a:spcPct val="150000"/>
              </a:lnSpc>
            </a:pPr>
            <a:r>
              <a:rPr lang="en-US" sz="2400" dirty="0">
                <a:solidFill>
                  <a:schemeClr val="tx2">
                    <a:lumMod val="75000"/>
                    <a:lumOff val="25000"/>
                  </a:schemeClr>
                </a:solidFill>
              </a:rPr>
              <a:t>Conclusion and next steps</a:t>
            </a:r>
          </a:p>
          <a:p>
            <a:pPr lvl="1">
              <a:lnSpc>
                <a:spcPct val="150000"/>
              </a:lnSpc>
            </a:pPr>
            <a:endParaRPr lang="en-US" sz="2400" dirty="0">
              <a:solidFill>
                <a:schemeClr val="tx2">
                  <a:lumMod val="75000"/>
                  <a:lumOff val="25000"/>
                </a:schemeClr>
              </a:solidFill>
            </a:endParaRPr>
          </a:p>
        </p:txBody>
      </p:sp>
      <p:sp>
        <p:nvSpPr>
          <p:cNvPr id="3" name="Title 2">
            <a:extLst>
              <a:ext uri="{FF2B5EF4-FFF2-40B4-BE49-F238E27FC236}">
                <a16:creationId xmlns:a16="http://schemas.microsoft.com/office/drawing/2014/main" id="{C693231C-872E-BBB4-9135-6C32FEAC9ACB}"/>
              </a:ext>
            </a:extLst>
          </p:cNvPr>
          <p:cNvSpPr>
            <a:spLocks noGrp="1"/>
          </p:cNvSpPr>
          <p:nvPr>
            <p:ph type="title"/>
          </p:nvPr>
        </p:nvSpPr>
        <p:spPr/>
        <p:txBody>
          <a:bodyPr/>
          <a:lstStyle/>
          <a:p>
            <a:r>
              <a:rPr lang="en-US" dirty="0"/>
              <a:t>Contents</a:t>
            </a:r>
          </a:p>
        </p:txBody>
      </p:sp>
      <p:sp>
        <p:nvSpPr>
          <p:cNvPr id="7" name="Slide Number Placeholder 8">
            <a:extLst>
              <a:ext uri="{FF2B5EF4-FFF2-40B4-BE49-F238E27FC236}">
                <a16:creationId xmlns:a16="http://schemas.microsoft.com/office/drawing/2014/main" id="{F1ACD5D3-755B-21FA-51BD-FBA0277E4BC7}"/>
              </a:ext>
            </a:extLst>
          </p:cNvPr>
          <p:cNvSpPr>
            <a:spLocks noGrp="1"/>
          </p:cNvSpPr>
          <p:nvPr>
            <p:ph type="sldNum" sz="quarter" idx="12"/>
          </p:nvPr>
        </p:nvSpPr>
        <p:spPr>
          <a:xfrm>
            <a:off x="11107546" y="6389802"/>
            <a:ext cx="681254" cy="365125"/>
          </a:xfrm>
        </p:spPr>
        <p:txBody>
          <a:bodyPr/>
          <a:lstStyle/>
          <a:p>
            <a:fld id="{36B5EA5A-BC32-A742-B11B-8E7414D5B535}" type="slidenum">
              <a:rPr lang="en-US" sz="1400" smtClean="0"/>
              <a:pPr/>
              <a:t>19</a:t>
            </a:fld>
            <a:endParaRPr lang="en-US" sz="1400" dirty="0"/>
          </a:p>
        </p:txBody>
      </p:sp>
      <p:sp>
        <p:nvSpPr>
          <p:cNvPr id="5" name="Footer Placeholder 4">
            <a:extLst>
              <a:ext uri="{FF2B5EF4-FFF2-40B4-BE49-F238E27FC236}">
                <a16:creationId xmlns:a16="http://schemas.microsoft.com/office/drawing/2014/main" id="{CE11DED6-AF7E-E517-172C-6BE7A748D3A9}"/>
              </a:ext>
            </a:extLst>
          </p:cNvPr>
          <p:cNvSpPr>
            <a:spLocks noGrp="1"/>
          </p:cNvSpPr>
          <p:nvPr>
            <p:ph type="ftr" sz="quarter" idx="11"/>
          </p:nvPr>
        </p:nvSpPr>
        <p:spPr>
          <a:xfrm>
            <a:off x="3539188" y="6389802"/>
            <a:ext cx="7292296" cy="365125"/>
          </a:xfrm>
        </p:spPr>
        <p:txBody>
          <a:bodyPr/>
          <a:lstStyle/>
          <a:p>
            <a:r>
              <a:rPr lang="en-US" sz="1400" dirty="0"/>
              <a:t>Vittorio Ferrentino – IPP Meeting              vittorio.ferrentino@cern.ch</a:t>
            </a:r>
          </a:p>
        </p:txBody>
      </p:sp>
      <p:sp>
        <p:nvSpPr>
          <p:cNvPr id="6" name="Date Placeholder 3">
            <a:extLst>
              <a:ext uri="{FF2B5EF4-FFF2-40B4-BE49-F238E27FC236}">
                <a16:creationId xmlns:a16="http://schemas.microsoft.com/office/drawing/2014/main" id="{DAD890EA-074C-0436-39D8-FFAB92CC1A8D}"/>
              </a:ext>
            </a:extLst>
          </p:cNvPr>
          <p:cNvSpPr txBox="1">
            <a:spLocks/>
          </p:cNvSpPr>
          <p:nvPr/>
        </p:nvSpPr>
        <p:spPr>
          <a:xfrm>
            <a:off x="1753960" y="6417641"/>
            <a:ext cx="1542289"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AE7510E-7CE3-EF42-A7A2-0B9C737939B5}" type="datetime3">
              <a:rPr lang="en-US" sz="1400" smtClean="0">
                <a:solidFill>
                  <a:schemeClr val="bg1"/>
                </a:solidFill>
              </a:rPr>
              <a:pPr/>
              <a:t>26 March 2025</a:t>
            </a:fld>
            <a:endParaRPr lang="en-US" sz="1400" dirty="0">
              <a:solidFill>
                <a:schemeClr val="bg1"/>
              </a:solidFill>
            </a:endParaRPr>
          </a:p>
        </p:txBody>
      </p:sp>
      <p:graphicFrame>
        <p:nvGraphicFramePr>
          <p:cNvPr id="4" name="Diagram 3">
            <a:extLst>
              <a:ext uri="{FF2B5EF4-FFF2-40B4-BE49-F238E27FC236}">
                <a16:creationId xmlns:a16="http://schemas.microsoft.com/office/drawing/2014/main" id="{7A61FDD4-7CDE-E2A8-8F8E-5ACB4FF95428}"/>
              </a:ext>
            </a:extLst>
          </p:cNvPr>
          <p:cNvGraphicFramePr/>
          <p:nvPr/>
        </p:nvGraphicFramePr>
        <p:xfrm>
          <a:off x="8611148" y="2300872"/>
          <a:ext cx="3348691" cy="24415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45108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E51C5-3272-6249-822A-715EFFE0DFFD}"/>
              </a:ext>
            </a:extLst>
          </p:cNvPr>
          <p:cNvSpPr>
            <a:spLocks noGrp="1"/>
          </p:cNvSpPr>
          <p:nvPr>
            <p:ph type="ctrTitle"/>
          </p:nvPr>
        </p:nvSpPr>
        <p:spPr>
          <a:xfrm>
            <a:off x="406432" y="3302290"/>
            <a:ext cx="11652667" cy="2153265"/>
          </a:xfrm>
        </p:spPr>
        <p:txBody>
          <a:bodyPr/>
          <a:lstStyle/>
          <a:p>
            <a:r>
              <a:rPr lang="en-US" sz="4800" dirty="0"/>
              <a:t>Magnetic and optics modelling of the CERN PS-MU and beam-based measurements</a:t>
            </a:r>
          </a:p>
        </p:txBody>
      </p:sp>
      <p:sp>
        <p:nvSpPr>
          <p:cNvPr id="3" name="Subtitle 2">
            <a:extLst>
              <a:ext uri="{FF2B5EF4-FFF2-40B4-BE49-F238E27FC236}">
                <a16:creationId xmlns:a16="http://schemas.microsoft.com/office/drawing/2014/main" id="{BB999459-0238-C64F-8F4D-7EA35945354F}"/>
              </a:ext>
            </a:extLst>
          </p:cNvPr>
          <p:cNvSpPr>
            <a:spLocks noGrp="1"/>
          </p:cNvSpPr>
          <p:nvPr>
            <p:ph type="subTitle" idx="1"/>
          </p:nvPr>
        </p:nvSpPr>
        <p:spPr>
          <a:xfrm>
            <a:off x="407988" y="5700252"/>
            <a:ext cx="5611812" cy="803787"/>
          </a:xfrm>
        </p:spPr>
        <p:txBody>
          <a:bodyPr/>
          <a:lstStyle/>
          <a:p>
            <a:pPr algn="l"/>
            <a:r>
              <a:rPr lang="en-US" sz="1800" b="1" dirty="0"/>
              <a:t>Presenter: </a:t>
            </a:r>
            <a:r>
              <a:rPr lang="en-US" sz="1800" dirty="0"/>
              <a:t>Vittorio Ferrentino</a:t>
            </a:r>
          </a:p>
          <a:p>
            <a:pPr algn="l"/>
            <a:r>
              <a:rPr lang="en-US" sz="1800" b="1" dirty="0"/>
              <a:t>Date</a:t>
            </a:r>
            <a:r>
              <a:rPr lang="en-US" sz="1800" dirty="0"/>
              <a:t>: 28.03.2025</a:t>
            </a:r>
          </a:p>
        </p:txBody>
      </p:sp>
      <p:pic>
        <p:nvPicPr>
          <p:cNvPr id="10" name="Picture 9">
            <a:extLst>
              <a:ext uri="{FF2B5EF4-FFF2-40B4-BE49-F238E27FC236}">
                <a16:creationId xmlns:a16="http://schemas.microsoft.com/office/drawing/2014/main" id="{428E685A-A477-D43F-515C-7103CAAE9AB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47824" y="1413508"/>
            <a:ext cx="1263574" cy="528068"/>
          </a:xfrm>
          <a:prstGeom prst="rect">
            <a:avLst/>
          </a:prstGeom>
        </p:spPr>
      </p:pic>
      <p:pic>
        <p:nvPicPr>
          <p:cNvPr id="11" name="Picture 10" descr="Logo&#10;&#10;Description automatically generated">
            <a:extLst>
              <a:ext uri="{FF2B5EF4-FFF2-40B4-BE49-F238E27FC236}">
                <a16:creationId xmlns:a16="http://schemas.microsoft.com/office/drawing/2014/main" id="{5803871A-C5BA-FB1F-50BD-EFA0FF0EC939}"/>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11510479" y="1967096"/>
            <a:ext cx="550175" cy="550175"/>
          </a:xfrm>
          <a:prstGeom prst="rect">
            <a:avLst/>
          </a:prstGeom>
        </p:spPr>
      </p:pic>
      <p:pic>
        <p:nvPicPr>
          <p:cNvPr id="12" name="Picture 11">
            <a:extLst>
              <a:ext uri="{FF2B5EF4-FFF2-40B4-BE49-F238E27FC236}">
                <a16:creationId xmlns:a16="http://schemas.microsoft.com/office/drawing/2014/main" id="{74462BF4-E8EA-6B55-F25D-D09238326A2F}"/>
              </a:ext>
            </a:extLst>
          </p:cNvPr>
          <p:cNvPicPr>
            <a:picLocks noChangeAspect="1"/>
          </p:cNvPicPr>
          <p:nvPr/>
        </p:nvPicPr>
        <p:blipFill>
          <a:blip r:embed="rId5"/>
          <a:stretch>
            <a:fillRect/>
          </a:stretch>
        </p:blipFill>
        <p:spPr>
          <a:xfrm>
            <a:off x="10405501" y="1972178"/>
            <a:ext cx="1005897" cy="546617"/>
          </a:xfrm>
          <a:prstGeom prst="rect">
            <a:avLst/>
          </a:prstGeom>
        </p:spPr>
      </p:pic>
      <p:pic>
        <p:nvPicPr>
          <p:cNvPr id="13" name="Picture 12">
            <a:extLst>
              <a:ext uri="{FF2B5EF4-FFF2-40B4-BE49-F238E27FC236}">
                <a16:creationId xmlns:a16="http://schemas.microsoft.com/office/drawing/2014/main" id="{14C22029-F842-BF1D-CEC6-6BA1370DE660}"/>
              </a:ext>
            </a:extLst>
          </p:cNvPr>
          <p:cNvPicPr>
            <a:picLocks noChangeAspect="1"/>
          </p:cNvPicPr>
          <p:nvPr/>
        </p:nvPicPr>
        <p:blipFill>
          <a:blip r:embed="rId6"/>
          <a:stretch>
            <a:fillRect/>
          </a:stretch>
        </p:blipFill>
        <p:spPr>
          <a:xfrm>
            <a:off x="11508924" y="1402445"/>
            <a:ext cx="550175" cy="552827"/>
          </a:xfrm>
          <a:prstGeom prst="rect">
            <a:avLst/>
          </a:prstGeom>
        </p:spPr>
      </p:pic>
      <p:sp>
        <p:nvSpPr>
          <p:cNvPr id="4" name="Subtitle 2">
            <a:extLst>
              <a:ext uri="{FF2B5EF4-FFF2-40B4-BE49-F238E27FC236}">
                <a16:creationId xmlns:a16="http://schemas.microsoft.com/office/drawing/2014/main" id="{CF9BC160-CD9F-5E32-A613-3A9C7E9B19ED}"/>
              </a:ext>
            </a:extLst>
          </p:cNvPr>
          <p:cNvSpPr txBox="1">
            <a:spLocks/>
          </p:cNvSpPr>
          <p:nvPr/>
        </p:nvSpPr>
        <p:spPr>
          <a:xfrm>
            <a:off x="5850194" y="5142952"/>
            <a:ext cx="6297405" cy="1581698"/>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000" b="0" kern="1200">
                <a:solidFill>
                  <a:schemeClr val="bg1"/>
                </a:solidFill>
                <a:latin typeface="+mn-lt"/>
                <a:ea typeface="+mn-ea"/>
                <a:cs typeface="+mn-cs"/>
              </a:defRPr>
            </a:lvl1pPr>
            <a:lvl2pPr marL="457200" indent="0" algn="ctr" defTabSz="914400" rtl="0" eaLnBrk="1" latinLnBrk="0" hangingPunct="1">
              <a:lnSpc>
                <a:spcPct val="100000"/>
              </a:lnSpc>
              <a:spcBef>
                <a:spcPts val="500"/>
              </a:spcBef>
              <a:spcAft>
                <a:spcPts val="300"/>
              </a:spcAft>
              <a:buFont typeface="Arial" charset="0"/>
              <a:buNone/>
              <a:tabLst/>
              <a:defRPr sz="2000" kern="1200">
                <a:solidFill>
                  <a:schemeClr val="tx2">
                    <a:lumMod val="50000"/>
                  </a:schemeClr>
                </a:solidFill>
                <a:latin typeface="+mn-lt"/>
                <a:ea typeface="+mn-ea"/>
                <a:cs typeface="+mn-cs"/>
              </a:defRPr>
            </a:lvl2pPr>
            <a:lvl3pPr marL="914400" indent="0" algn="ctr" defTabSz="914400" rtl="0" eaLnBrk="1" latinLnBrk="0" hangingPunct="1">
              <a:lnSpc>
                <a:spcPct val="100000"/>
              </a:lnSpc>
              <a:spcBef>
                <a:spcPts val="500"/>
              </a:spcBef>
              <a:spcAft>
                <a:spcPts val="300"/>
              </a:spcAft>
              <a:buFont typeface="Arial" panose="020B0604020202020204" pitchFamily="34" charset="0"/>
              <a:buNone/>
              <a:tabLst/>
              <a:defRPr sz="1800" kern="1200">
                <a:solidFill>
                  <a:schemeClr val="tx2">
                    <a:lumMod val="50000"/>
                  </a:schemeClr>
                </a:solidFill>
                <a:latin typeface="+mn-lt"/>
                <a:ea typeface="+mn-ea"/>
                <a:cs typeface="+mn-cs"/>
              </a:defRPr>
            </a:lvl3pPr>
            <a:lvl4pPr marL="1371600" indent="0" algn="ctr" defTabSz="914400" rtl="0" eaLnBrk="1" latinLnBrk="0" hangingPunct="1">
              <a:lnSpc>
                <a:spcPct val="100000"/>
              </a:lnSpc>
              <a:spcBef>
                <a:spcPts val="500"/>
              </a:spcBef>
              <a:spcAft>
                <a:spcPts val="300"/>
              </a:spcAft>
              <a:buFont typeface="Arial" panose="020B0604020202020204" pitchFamily="34" charset="0"/>
              <a:buNone/>
              <a:tabLst/>
              <a:defRPr sz="1600" kern="1200">
                <a:solidFill>
                  <a:schemeClr val="tx2">
                    <a:lumMod val="50000"/>
                  </a:schemeClr>
                </a:solidFill>
                <a:latin typeface="+mn-lt"/>
                <a:ea typeface="+mn-ea"/>
                <a:cs typeface="+mn-cs"/>
              </a:defRPr>
            </a:lvl4pPr>
            <a:lvl5pPr marL="1828800" indent="0" algn="ctr" defTabSz="914400" rtl="0" eaLnBrk="1" latinLnBrk="0" hangingPunct="1">
              <a:lnSpc>
                <a:spcPct val="90000"/>
              </a:lnSpc>
              <a:spcBef>
                <a:spcPts val="500"/>
              </a:spcBef>
              <a:buFont typeface="Arial"/>
              <a:buNone/>
              <a:defRPr sz="1600" kern="1200">
                <a:solidFill>
                  <a:schemeClr val="accent6"/>
                </a:solidFill>
                <a:latin typeface="+mn-lt"/>
                <a:ea typeface="+mn-ea"/>
                <a:cs typeface="+mn-cs"/>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ctr"/>
            <a:r>
              <a:rPr lang="en-US" sz="1800" b="1" dirty="0"/>
              <a:t>Many thanks to: </a:t>
            </a:r>
          </a:p>
          <a:p>
            <a:pPr algn="ctr"/>
            <a:r>
              <a:rPr lang="en-US" sz="1800" dirty="0"/>
              <a:t>Ewen Hamish Maclean, Mikko Karppinen, Luke Von Freeden, Tobias Persson, Alexander </a:t>
            </a:r>
            <a:r>
              <a:rPr lang="en-US" sz="1800" dirty="0" err="1"/>
              <a:t>Huschauer</a:t>
            </a:r>
            <a:r>
              <a:rPr lang="en-US" sz="1800" dirty="0"/>
              <a:t>, Rogelio Tomas, </a:t>
            </a:r>
            <a:r>
              <a:rPr lang="en-US" sz="1800" dirty="0" err="1"/>
              <a:t>Jermie</a:t>
            </a:r>
            <a:r>
              <a:rPr lang="en-US" sz="1800" dirty="0"/>
              <a:t> </a:t>
            </a:r>
            <a:r>
              <a:rPr lang="en-US" sz="1800" dirty="0" err="1"/>
              <a:t>Bauche</a:t>
            </a:r>
            <a:r>
              <a:rPr lang="en-US" sz="1800" dirty="0"/>
              <a:t>, Vincenzo Di Capua, Mariano </a:t>
            </a:r>
            <a:r>
              <a:rPr lang="en-US" sz="1800" dirty="0" err="1"/>
              <a:t>Pentella</a:t>
            </a:r>
            <a:r>
              <a:rPr lang="en-US" sz="1800" dirty="0"/>
              <a:t>, Antonio Gilardi, Daniel </a:t>
            </a:r>
            <a:r>
              <a:rPr lang="en-US" sz="1800" dirty="0" err="1"/>
              <a:t>Shoerling</a:t>
            </a:r>
            <a:r>
              <a:rPr lang="en-US" sz="1800" dirty="0"/>
              <a:t> and all the OMC team </a:t>
            </a:r>
          </a:p>
        </p:txBody>
      </p:sp>
    </p:spTree>
    <p:extLst>
      <p:ext uri="{BB962C8B-B14F-4D97-AF65-F5344CB8AC3E}">
        <p14:creationId xmlns:p14="http://schemas.microsoft.com/office/powerpoint/2010/main" val="215994394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C8E501-DB1A-AAA8-AFB5-90A028DD29BF}"/>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220484B8-51B6-96A5-93E3-5144AAA20648}"/>
              </a:ext>
            </a:extLst>
          </p:cNvPr>
          <p:cNvSpPr>
            <a:spLocks noGrp="1"/>
          </p:cNvSpPr>
          <p:nvPr>
            <p:ph type="title"/>
          </p:nvPr>
        </p:nvSpPr>
        <p:spPr>
          <a:xfrm>
            <a:off x="407988" y="328241"/>
            <a:ext cx="11604202" cy="567109"/>
          </a:xfrm>
        </p:spPr>
        <p:txBody>
          <a:bodyPr/>
          <a:lstStyle/>
          <a:p>
            <a:r>
              <a:rPr lang="en-US" sz="3600" b="1" dirty="0">
                <a:solidFill>
                  <a:srgbClr val="060A9C"/>
                </a:solidFill>
                <a:latin typeface="Arial" panose="020B0604020202020204" pitchFamily="34" charset="0"/>
                <a:cs typeface="Arial" panose="020B0604020202020204" pitchFamily="34" charset="0"/>
              </a:rPr>
              <a:t>Beam-based measurements:</a:t>
            </a:r>
            <a:r>
              <a:rPr lang="en-US" dirty="0">
                <a:solidFill>
                  <a:srgbClr val="060A9C"/>
                </a:solidFill>
                <a:latin typeface="Arial" panose="020B0604020202020204" pitchFamily="34" charset="0"/>
                <a:cs typeface="Arial" panose="020B0604020202020204" pitchFamily="34" charset="0"/>
              </a:rPr>
              <a:t> aim and setup</a:t>
            </a:r>
            <a:endParaRPr lang="en-US" dirty="0"/>
          </a:p>
        </p:txBody>
      </p:sp>
      <p:sp>
        <p:nvSpPr>
          <p:cNvPr id="15" name="Slide Number Placeholder 8">
            <a:extLst>
              <a:ext uri="{FF2B5EF4-FFF2-40B4-BE49-F238E27FC236}">
                <a16:creationId xmlns:a16="http://schemas.microsoft.com/office/drawing/2014/main" id="{AEF5CEC4-2CDA-9AB4-46E4-2C944C624010}"/>
              </a:ext>
            </a:extLst>
          </p:cNvPr>
          <p:cNvSpPr>
            <a:spLocks noGrp="1"/>
          </p:cNvSpPr>
          <p:nvPr>
            <p:ph type="sldNum" sz="quarter" idx="12"/>
          </p:nvPr>
        </p:nvSpPr>
        <p:spPr>
          <a:xfrm>
            <a:off x="11107546" y="6389802"/>
            <a:ext cx="681254" cy="365125"/>
          </a:xfrm>
        </p:spPr>
        <p:txBody>
          <a:bodyPr/>
          <a:lstStyle/>
          <a:p>
            <a:fld id="{36B5EA5A-BC32-A742-B11B-8E7414D5B535}" type="slidenum">
              <a:rPr lang="en-US" sz="1400" smtClean="0"/>
              <a:pPr/>
              <a:t>20</a:t>
            </a:fld>
            <a:endParaRPr lang="en-US" sz="1400" dirty="0"/>
          </a:p>
        </p:txBody>
      </p:sp>
      <p:sp>
        <p:nvSpPr>
          <p:cNvPr id="16" name="Footer Placeholder 4">
            <a:extLst>
              <a:ext uri="{FF2B5EF4-FFF2-40B4-BE49-F238E27FC236}">
                <a16:creationId xmlns:a16="http://schemas.microsoft.com/office/drawing/2014/main" id="{5AAD296D-06B5-6922-CC85-491F82A271EA}"/>
              </a:ext>
            </a:extLst>
          </p:cNvPr>
          <p:cNvSpPr>
            <a:spLocks noGrp="1"/>
          </p:cNvSpPr>
          <p:nvPr>
            <p:ph type="ftr" sz="quarter" idx="11"/>
          </p:nvPr>
        </p:nvSpPr>
        <p:spPr>
          <a:xfrm>
            <a:off x="3539188" y="6389802"/>
            <a:ext cx="7292296" cy="365125"/>
          </a:xfrm>
        </p:spPr>
        <p:txBody>
          <a:bodyPr/>
          <a:lstStyle/>
          <a:p>
            <a:r>
              <a:rPr lang="en-US" sz="1400" dirty="0"/>
              <a:t>Vittorio Ferrentino – IPP Meeting              vittorio.ferrentino@cern.ch</a:t>
            </a:r>
          </a:p>
        </p:txBody>
      </p:sp>
      <p:sp>
        <p:nvSpPr>
          <p:cNvPr id="17" name="Date Placeholder 3">
            <a:extLst>
              <a:ext uri="{FF2B5EF4-FFF2-40B4-BE49-F238E27FC236}">
                <a16:creationId xmlns:a16="http://schemas.microsoft.com/office/drawing/2014/main" id="{C61B3600-073E-0804-FD1B-C092B1F5B2BE}"/>
              </a:ext>
            </a:extLst>
          </p:cNvPr>
          <p:cNvSpPr txBox="1">
            <a:spLocks/>
          </p:cNvSpPr>
          <p:nvPr/>
        </p:nvSpPr>
        <p:spPr>
          <a:xfrm>
            <a:off x="1753960" y="6417641"/>
            <a:ext cx="1542289"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AE7510E-7CE3-EF42-A7A2-0B9C737939B5}" type="datetime3">
              <a:rPr lang="en-US" sz="1400" smtClean="0">
                <a:solidFill>
                  <a:schemeClr val="bg1"/>
                </a:solidFill>
              </a:rPr>
              <a:pPr/>
              <a:t>26 March 2025</a:t>
            </a:fld>
            <a:endParaRPr lang="en-US" sz="1400" dirty="0">
              <a:solidFill>
                <a:schemeClr val="bg1"/>
              </a:solidFill>
            </a:endParaRPr>
          </a:p>
        </p:txBody>
      </p:sp>
      <p:sp>
        <p:nvSpPr>
          <p:cNvPr id="7" name="Content Placeholder 1">
            <a:extLst>
              <a:ext uri="{FF2B5EF4-FFF2-40B4-BE49-F238E27FC236}">
                <a16:creationId xmlns:a16="http://schemas.microsoft.com/office/drawing/2014/main" id="{F7AE59D6-1877-D297-832E-CAD0BC446AB2}"/>
              </a:ext>
            </a:extLst>
          </p:cNvPr>
          <p:cNvSpPr txBox="1">
            <a:spLocks/>
          </p:cNvSpPr>
          <p:nvPr/>
        </p:nvSpPr>
        <p:spPr>
          <a:xfrm>
            <a:off x="387349" y="1064881"/>
            <a:ext cx="11703782" cy="3243982"/>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600" dirty="0">
                <a:solidFill>
                  <a:srgbClr val="C7E6A4"/>
                </a:solidFill>
                <a:latin typeface="Arial" panose="020B0604020202020204" pitchFamily="34" charset="0"/>
                <a:ea typeface="Calibri"/>
                <a:cs typeface="Arial" panose="020B0604020202020204" pitchFamily="34" charset="0"/>
              </a:rPr>
              <a:t>Aim</a:t>
            </a:r>
            <a:r>
              <a:rPr lang="en-GB" sz="1600" dirty="0">
                <a:solidFill>
                  <a:srgbClr val="C7E6A4"/>
                </a:solidFill>
              </a:rPr>
              <a:t>:</a:t>
            </a:r>
            <a:r>
              <a:rPr lang="en-GB" sz="1600" dirty="0">
                <a:solidFill>
                  <a:schemeClr val="tx2">
                    <a:lumMod val="75000"/>
                    <a:lumOff val="25000"/>
                  </a:schemeClr>
                </a:solidFill>
              </a:rPr>
              <a:t> provide a consistent dataset of </a:t>
            </a:r>
            <a:r>
              <a:rPr lang="en-GB" sz="1600" dirty="0">
                <a:solidFill>
                  <a:schemeClr val="accent2"/>
                </a:solidFill>
              </a:rPr>
              <a:t>experimental data</a:t>
            </a:r>
            <a:r>
              <a:rPr lang="en-GB" sz="1600" dirty="0">
                <a:solidFill>
                  <a:schemeClr val="tx2">
                    <a:lumMod val="75000"/>
                    <a:lumOff val="25000"/>
                  </a:schemeClr>
                </a:solidFill>
              </a:rPr>
              <a:t> that can be utilized for the </a:t>
            </a:r>
            <a:r>
              <a:rPr lang="en-GB" sz="1600" dirty="0">
                <a:solidFill>
                  <a:schemeClr val="accent2"/>
                </a:solidFill>
              </a:rPr>
              <a:t>validation</a:t>
            </a:r>
            <a:r>
              <a:rPr lang="en-GB" sz="1600" dirty="0">
                <a:solidFill>
                  <a:schemeClr val="tx2">
                    <a:lumMod val="75000"/>
                    <a:lumOff val="25000"/>
                  </a:schemeClr>
                </a:solidFill>
              </a:rPr>
              <a:t> of the </a:t>
            </a:r>
            <a:r>
              <a:rPr lang="en-GB" sz="1600" dirty="0">
                <a:solidFill>
                  <a:schemeClr val="accent2"/>
                </a:solidFill>
              </a:rPr>
              <a:t>MU models</a:t>
            </a:r>
          </a:p>
          <a:p>
            <a:r>
              <a:rPr lang="en-GB" sz="1600" dirty="0">
                <a:solidFill>
                  <a:srgbClr val="C7E6A4"/>
                </a:solidFill>
              </a:rPr>
              <a:t>Machine configuration</a:t>
            </a:r>
            <a:r>
              <a:rPr lang="en-GB" sz="1600" b="0" dirty="0">
                <a:solidFill>
                  <a:schemeClr val="tx2">
                    <a:lumMod val="75000"/>
                    <a:lumOff val="25000"/>
                  </a:schemeClr>
                </a:solidFill>
              </a:rPr>
              <a:t>: </a:t>
            </a:r>
            <a:r>
              <a:rPr lang="en-GB" sz="1600" dirty="0">
                <a:solidFill>
                  <a:schemeClr val="accent2"/>
                </a:solidFill>
              </a:rPr>
              <a:t>bare-machine</a:t>
            </a:r>
            <a:r>
              <a:rPr lang="en-GB" sz="1600" b="0" dirty="0">
                <a:solidFill>
                  <a:schemeClr val="tx2">
                    <a:lumMod val="75000"/>
                    <a:lumOff val="25000"/>
                  </a:schemeClr>
                </a:solidFill>
              </a:rPr>
              <a:t>, to </a:t>
            </a:r>
            <a:r>
              <a:rPr lang="en-GB" sz="1600" dirty="0">
                <a:solidFill>
                  <a:schemeClr val="accent2"/>
                </a:solidFill>
              </a:rPr>
              <a:t>isolate</a:t>
            </a:r>
            <a:r>
              <a:rPr lang="en-GB" sz="1600" b="0" dirty="0">
                <a:solidFill>
                  <a:schemeClr val="tx2">
                    <a:lumMod val="75000"/>
                    <a:lumOff val="25000"/>
                  </a:schemeClr>
                </a:solidFill>
              </a:rPr>
              <a:t>, as much as possible, the </a:t>
            </a:r>
            <a:r>
              <a:rPr lang="en-GB" sz="1600" dirty="0">
                <a:solidFill>
                  <a:schemeClr val="accent2"/>
                </a:solidFill>
              </a:rPr>
              <a:t>effect</a:t>
            </a:r>
            <a:r>
              <a:rPr lang="en-GB" sz="1600" b="0" dirty="0">
                <a:solidFill>
                  <a:schemeClr val="tx2">
                    <a:lumMod val="75000"/>
                    <a:lumOff val="25000"/>
                  </a:schemeClr>
                </a:solidFill>
              </a:rPr>
              <a:t> </a:t>
            </a:r>
            <a:r>
              <a:rPr lang="en-GB" sz="1600" dirty="0">
                <a:solidFill>
                  <a:schemeClr val="accent2"/>
                </a:solidFill>
              </a:rPr>
              <a:t>of</a:t>
            </a:r>
            <a:r>
              <a:rPr lang="en-GB" sz="1600" b="0" dirty="0">
                <a:solidFill>
                  <a:schemeClr val="tx2">
                    <a:lumMod val="75000"/>
                    <a:lumOff val="25000"/>
                  </a:schemeClr>
                </a:solidFill>
              </a:rPr>
              <a:t> the </a:t>
            </a:r>
            <a:r>
              <a:rPr lang="en-GB" sz="1600" dirty="0">
                <a:solidFill>
                  <a:schemeClr val="accent2"/>
                </a:solidFill>
              </a:rPr>
              <a:t>MU</a:t>
            </a:r>
            <a:r>
              <a:rPr lang="en-GB" sz="1600" b="0" dirty="0">
                <a:solidFill>
                  <a:schemeClr val="tx2">
                    <a:lumMod val="75000"/>
                    <a:lumOff val="25000"/>
                  </a:schemeClr>
                </a:solidFill>
              </a:rPr>
              <a:t> on the </a:t>
            </a:r>
            <a:r>
              <a:rPr lang="en-GB" sz="1600" dirty="0">
                <a:solidFill>
                  <a:schemeClr val="accent2"/>
                </a:solidFill>
              </a:rPr>
              <a:t>machine optics</a:t>
            </a:r>
            <a:r>
              <a:rPr lang="en-GB" sz="1600" b="0" dirty="0">
                <a:solidFill>
                  <a:schemeClr val="tx2">
                    <a:lumMod val="75000"/>
                    <a:lumOff val="25000"/>
                  </a:schemeClr>
                </a:solidFill>
              </a:rPr>
              <a:t>, enabling an effective benchmarking of the MU models: </a:t>
            </a:r>
          </a:p>
          <a:p>
            <a:pPr lvl="1"/>
            <a:r>
              <a:rPr lang="en-GB" sz="1400" b="1" dirty="0">
                <a:solidFill>
                  <a:schemeClr val="accent2"/>
                </a:solidFill>
              </a:rPr>
              <a:t>F8L</a:t>
            </a:r>
            <a:r>
              <a:rPr lang="en-GB" sz="1400" dirty="0">
                <a:solidFill>
                  <a:schemeClr val="tx2">
                    <a:lumMod val="75000"/>
                    <a:lumOff val="25000"/>
                  </a:schemeClr>
                </a:solidFill>
              </a:rPr>
              <a:t> and </a:t>
            </a:r>
            <a:r>
              <a:rPr lang="en-GB" sz="1400" b="1" dirty="0">
                <a:solidFill>
                  <a:schemeClr val="accent2"/>
                </a:solidFill>
              </a:rPr>
              <a:t>PFW</a:t>
            </a:r>
            <a:r>
              <a:rPr lang="en-GB" sz="1400" dirty="0">
                <a:solidFill>
                  <a:schemeClr val="tx2">
                    <a:lumMod val="75000"/>
                    <a:lumOff val="25000"/>
                  </a:schemeClr>
                </a:solidFill>
              </a:rPr>
              <a:t> circuits </a:t>
            </a:r>
            <a:r>
              <a:rPr lang="en-GB" sz="1400" b="1" dirty="0">
                <a:solidFill>
                  <a:schemeClr val="accent2"/>
                </a:solidFill>
              </a:rPr>
              <a:t>deactivated</a:t>
            </a:r>
            <a:r>
              <a:rPr lang="en-GB" sz="1400" dirty="0">
                <a:solidFill>
                  <a:schemeClr val="tx2">
                    <a:lumMod val="75000"/>
                    <a:lumOff val="25000"/>
                  </a:schemeClr>
                </a:solidFill>
              </a:rPr>
              <a:t>;</a:t>
            </a:r>
            <a:endParaRPr lang="en-GB" sz="1400" b="0" dirty="0">
              <a:solidFill>
                <a:schemeClr val="tx2">
                  <a:lumMod val="75000"/>
                  <a:lumOff val="25000"/>
                </a:schemeClr>
              </a:solidFill>
            </a:endParaRPr>
          </a:p>
          <a:p>
            <a:pPr lvl="1"/>
            <a:r>
              <a:rPr lang="en-GB" sz="1400" b="0" dirty="0">
                <a:solidFill>
                  <a:schemeClr val="tx2">
                    <a:lumMod val="75000"/>
                    <a:lumOff val="25000"/>
                  </a:schemeClr>
                </a:solidFill>
              </a:rPr>
              <a:t>all additional </a:t>
            </a:r>
            <a:r>
              <a:rPr lang="en-GB" sz="1400" b="1" dirty="0">
                <a:solidFill>
                  <a:schemeClr val="accent2"/>
                </a:solidFill>
              </a:rPr>
              <a:t>corrector magnets</a:t>
            </a:r>
            <a:r>
              <a:rPr lang="en-GB" sz="1400" b="0" dirty="0">
                <a:solidFill>
                  <a:schemeClr val="tx2">
                    <a:lumMod val="75000"/>
                    <a:lumOff val="25000"/>
                  </a:schemeClr>
                </a:solidFill>
              </a:rPr>
              <a:t> around the ring were </a:t>
            </a:r>
            <a:r>
              <a:rPr lang="en-GB" sz="1400" b="1" dirty="0">
                <a:solidFill>
                  <a:schemeClr val="accent2"/>
                </a:solidFill>
              </a:rPr>
              <a:t>deactivated</a:t>
            </a:r>
            <a:r>
              <a:rPr lang="en-GB" sz="1400" b="0" dirty="0">
                <a:solidFill>
                  <a:schemeClr val="tx2">
                    <a:lumMod val="75000"/>
                    <a:lumOff val="25000"/>
                  </a:schemeClr>
                </a:solidFill>
              </a:rPr>
              <a:t> during the beam-based measurements </a:t>
            </a:r>
            <a:r>
              <a:rPr lang="en-GB" sz="1400" b="0" dirty="0">
                <a:solidFill>
                  <a:schemeClr val="tx2">
                    <a:lumMod val="75000"/>
                    <a:lumOff val="25000"/>
                  </a:schemeClr>
                </a:solidFill>
                <a:sym typeface="Wingdings" panose="05000000000000000000" pitchFamily="2" charset="2"/>
              </a:rPr>
              <a:t> </a:t>
            </a:r>
            <a:r>
              <a:rPr lang="en-GB" sz="1400" b="0" dirty="0">
                <a:solidFill>
                  <a:schemeClr val="tx2">
                    <a:lumMod val="75000"/>
                    <a:lumOff val="25000"/>
                  </a:schemeClr>
                </a:solidFill>
              </a:rPr>
              <a:t>preventing any interference from these additional magnets, which could otherwise affect the measurements</a:t>
            </a:r>
            <a:r>
              <a:rPr lang="en-GB" sz="1400" dirty="0">
                <a:solidFill>
                  <a:schemeClr val="tx2">
                    <a:lumMod val="75000"/>
                    <a:lumOff val="25000"/>
                  </a:schemeClr>
                </a:solidFill>
              </a:rPr>
              <a:t> </a:t>
            </a:r>
            <a:r>
              <a:rPr lang="en-GB" sz="1400" dirty="0">
                <a:solidFill>
                  <a:schemeClr val="tx2">
                    <a:lumMod val="75000"/>
                    <a:lumOff val="25000"/>
                  </a:schemeClr>
                </a:solidFill>
                <a:sym typeface="Wingdings" panose="05000000000000000000" pitchFamily="2" charset="2"/>
              </a:rPr>
              <a:t></a:t>
            </a:r>
            <a:r>
              <a:rPr lang="en-GB" sz="1400" b="0" dirty="0">
                <a:solidFill>
                  <a:schemeClr val="tx2">
                    <a:lumMod val="75000"/>
                    <a:lumOff val="25000"/>
                  </a:schemeClr>
                </a:solidFill>
              </a:rPr>
              <a:t> circulating beam was influenced exclusively by the MU </a:t>
            </a:r>
            <a:r>
              <a:rPr lang="en-GB" sz="1400" b="0" dirty="0">
                <a:solidFill>
                  <a:schemeClr val="tx2">
                    <a:lumMod val="75000"/>
                    <a:lumOff val="25000"/>
                  </a:schemeClr>
                </a:solidFill>
                <a:sym typeface="Wingdings" panose="05000000000000000000" pitchFamily="2" charset="2"/>
              </a:rPr>
              <a:t></a:t>
            </a:r>
            <a:r>
              <a:rPr lang="en-GB" sz="1400" b="0" dirty="0">
                <a:solidFill>
                  <a:schemeClr val="tx2">
                    <a:lumMod val="75000"/>
                    <a:lumOff val="25000"/>
                  </a:schemeClr>
                </a:solidFill>
              </a:rPr>
              <a:t> models’ predictions could be accurately assessed without the confounding effects of other magnets present in the ring.</a:t>
            </a:r>
          </a:p>
          <a:p>
            <a:pPr>
              <a:spcBef>
                <a:spcPts val="1000"/>
              </a:spcBef>
            </a:pPr>
            <a:r>
              <a:rPr lang="en-GB" sz="1600" dirty="0">
                <a:solidFill>
                  <a:srgbClr val="C7E6A4"/>
                </a:solidFill>
              </a:rPr>
              <a:t>Machine powering</a:t>
            </a:r>
            <a:r>
              <a:rPr lang="en-GB" sz="1600" b="0" dirty="0">
                <a:solidFill>
                  <a:schemeClr val="tx2">
                    <a:lumMod val="75000"/>
                    <a:lumOff val="25000"/>
                  </a:schemeClr>
                </a:solidFill>
              </a:rPr>
              <a:t>: to </a:t>
            </a:r>
            <a:r>
              <a:rPr lang="en-GB" sz="1600" dirty="0">
                <a:solidFill>
                  <a:schemeClr val="accent2"/>
                </a:solidFill>
              </a:rPr>
              <a:t>study optics dependence on energy </a:t>
            </a:r>
            <a:r>
              <a:rPr lang="en-GB" sz="1600" b="0" dirty="0">
                <a:solidFill>
                  <a:schemeClr val="tx2">
                    <a:lumMod val="75000"/>
                    <a:lumOff val="25000"/>
                  </a:schemeClr>
                </a:solidFill>
              </a:rPr>
              <a:t>and the effects of saturation on the machine optics, dedicated </a:t>
            </a:r>
            <a:r>
              <a:rPr lang="en-GB" sz="1600" dirty="0">
                <a:solidFill>
                  <a:schemeClr val="accent2"/>
                </a:solidFill>
              </a:rPr>
              <a:t>bare-machine power cycles</a:t>
            </a:r>
            <a:r>
              <a:rPr lang="en-GB" sz="1600" b="0" dirty="0">
                <a:solidFill>
                  <a:schemeClr val="tx2">
                    <a:lumMod val="75000"/>
                    <a:lumOff val="25000"/>
                  </a:schemeClr>
                </a:solidFill>
              </a:rPr>
              <a:t> were created;</a:t>
            </a:r>
          </a:p>
          <a:p>
            <a:pPr lvl="1"/>
            <a:r>
              <a:rPr lang="en-US" sz="1400" dirty="0">
                <a:solidFill>
                  <a:schemeClr val="tx2">
                    <a:lumMod val="75000"/>
                    <a:lumOff val="25000"/>
                  </a:schemeClr>
                </a:solidFill>
              </a:rPr>
              <a:t>Thanks to Denis Gerard </a:t>
            </a:r>
            <a:r>
              <a:rPr lang="en-US" sz="1400" dirty="0" err="1">
                <a:solidFill>
                  <a:schemeClr val="tx2">
                    <a:lumMod val="75000"/>
                    <a:lumOff val="25000"/>
                  </a:schemeClr>
                </a:solidFill>
              </a:rPr>
              <a:t>Cotte</a:t>
            </a:r>
            <a:r>
              <a:rPr lang="en-US" sz="1400" dirty="0">
                <a:solidFill>
                  <a:schemeClr val="tx2">
                    <a:lumMod val="75000"/>
                    <a:lumOff val="25000"/>
                  </a:schemeClr>
                </a:solidFill>
              </a:rPr>
              <a:t> for setting up the power cycles and all the OP-PS/PSB operators for the support during the measurements;</a:t>
            </a:r>
          </a:p>
          <a:p>
            <a:pPr lvl="1"/>
            <a:r>
              <a:rPr lang="en-US" sz="1400" dirty="0">
                <a:solidFill>
                  <a:schemeClr val="tx2">
                    <a:lumMod val="75000"/>
                    <a:lumOff val="25000"/>
                  </a:schemeClr>
                </a:solidFill>
              </a:rPr>
              <a:t>Magnetic and optics model are static and</a:t>
            </a:r>
            <a:r>
              <a:rPr lang="en-US" sz="1400" dirty="0">
                <a:solidFill>
                  <a:schemeClr val="tx2">
                    <a:lumMod val="75000"/>
                    <a:lumOff val="25000"/>
                  </a:schemeClr>
                </a:solidFill>
                <a:sym typeface="Wingdings" panose="05000000000000000000" pitchFamily="2" charset="2"/>
              </a:rPr>
              <a:t> do not include for eddy-currents  need of static powering conditions:</a:t>
            </a:r>
            <a:endParaRPr lang="en-GB" sz="1300" b="0" dirty="0">
              <a:solidFill>
                <a:schemeClr val="tx2">
                  <a:lumMod val="75000"/>
                  <a:lumOff val="25000"/>
                </a:schemeClr>
              </a:solidFill>
            </a:endParaRPr>
          </a:p>
          <a:p>
            <a:pPr lvl="1"/>
            <a:endParaRPr lang="en-GB" sz="1300" b="0" dirty="0">
              <a:solidFill>
                <a:schemeClr val="tx2">
                  <a:lumMod val="75000"/>
                  <a:lumOff val="25000"/>
                </a:schemeClr>
              </a:solidFill>
            </a:endParaRPr>
          </a:p>
          <a:p>
            <a:pPr marL="0" indent="0">
              <a:spcBef>
                <a:spcPts val="400"/>
              </a:spcBef>
              <a:buFont typeface="Arial" panose="020B0604020202020204" pitchFamily="34" charset="0"/>
              <a:buNone/>
            </a:pPr>
            <a:endParaRPr lang="en-US" sz="1600" dirty="0">
              <a:solidFill>
                <a:schemeClr val="accent2"/>
              </a:solidFill>
              <a:latin typeface="Arial" panose="020B0604020202020204" pitchFamily="34" charset="0"/>
              <a:ea typeface="Calibri"/>
              <a:cs typeface="Arial" panose="020B0604020202020204" pitchFamily="34" charset="0"/>
            </a:endParaRPr>
          </a:p>
        </p:txBody>
      </p:sp>
      <p:pic>
        <p:nvPicPr>
          <p:cNvPr id="25" name="Picture 2">
            <a:extLst>
              <a:ext uri="{FF2B5EF4-FFF2-40B4-BE49-F238E27FC236}">
                <a16:creationId xmlns:a16="http://schemas.microsoft.com/office/drawing/2014/main" id="{9BBBDDA3-6BE5-31F7-DB79-605BDFD3AF1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93983" y="4411814"/>
            <a:ext cx="4004034" cy="18813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896474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barn(inVertical)">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7">
                                            <p:txEl>
                                              <p:pRg st="1" end="1"/>
                                            </p:txEl>
                                          </p:spTgt>
                                        </p:tgtEl>
                                        <p:attrNameLst>
                                          <p:attrName>style.visibility</p:attrName>
                                        </p:attrNameLst>
                                      </p:cBhvr>
                                      <p:to>
                                        <p:strVal val="visible"/>
                                      </p:to>
                                    </p:set>
                                    <p:animEffect transition="in" filter="barn(inVertical)">
                                      <p:cBhvr>
                                        <p:cTn id="12" dur="500"/>
                                        <p:tgtEl>
                                          <p:spTgt spid="7">
                                            <p:txEl>
                                              <p:pRg st="1" end="1"/>
                                            </p:txEl>
                                          </p:spTgt>
                                        </p:tgtEl>
                                      </p:cBhvr>
                                    </p:animEffect>
                                  </p:childTnLst>
                                </p:cTn>
                              </p:par>
                              <p:par>
                                <p:cTn id="13" presetID="16" presetClass="entr" presetSubtype="21" fill="hold" grpId="0" nodeType="with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animEffect transition="in" filter="barn(inVertical)">
                                      <p:cBhvr>
                                        <p:cTn id="15" dur="500"/>
                                        <p:tgtEl>
                                          <p:spTgt spid="7">
                                            <p:txEl>
                                              <p:pRg st="2" end="2"/>
                                            </p:txEl>
                                          </p:spTgt>
                                        </p:tgtEl>
                                      </p:cBhvr>
                                    </p:animEffect>
                                  </p:childTnLst>
                                </p:cTn>
                              </p:par>
                              <p:par>
                                <p:cTn id="16" presetID="16" presetClass="entr" presetSubtype="21" fill="hold" grpId="0" nodeType="withEffect">
                                  <p:stCondLst>
                                    <p:cond delay="0"/>
                                  </p:stCondLst>
                                  <p:childTnLst>
                                    <p:set>
                                      <p:cBhvr>
                                        <p:cTn id="17" dur="1" fill="hold">
                                          <p:stCondLst>
                                            <p:cond delay="0"/>
                                          </p:stCondLst>
                                        </p:cTn>
                                        <p:tgtEl>
                                          <p:spTgt spid="7">
                                            <p:txEl>
                                              <p:pRg st="3" end="3"/>
                                            </p:txEl>
                                          </p:spTgt>
                                        </p:tgtEl>
                                        <p:attrNameLst>
                                          <p:attrName>style.visibility</p:attrName>
                                        </p:attrNameLst>
                                      </p:cBhvr>
                                      <p:to>
                                        <p:strVal val="visible"/>
                                      </p:to>
                                    </p:set>
                                    <p:animEffect transition="in" filter="barn(inVertical)">
                                      <p:cBhvr>
                                        <p:cTn id="18" dur="500"/>
                                        <p:tgtEl>
                                          <p:spTgt spid="7">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6" presetClass="entr" presetSubtype="21" fill="hold" grpId="0" nodeType="clickEffect">
                                  <p:stCondLst>
                                    <p:cond delay="0"/>
                                  </p:stCondLst>
                                  <p:childTnLst>
                                    <p:set>
                                      <p:cBhvr>
                                        <p:cTn id="22" dur="1" fill="hold">
                                          <p:stCondLst>
                                            <p:cond delay="0"/>
                                          </p:stCondLst>
                                        </p:cTn>
                                        <p:tgtEl>
                                          <p:spTgt spid="7">
                                            <p:txEl>
                                              <p:pRg st="4" end="4"/>
                                            </p:txEl>
                                          </p:spTgt>
                                        </p:tgtEl>
                                        <p:attrNameLst>
                                          <p:attrName>style.visibility</p:attrName>
                                        </p:attrNameLst>
                                      </p:cBhvr>
                                      <p:to>
                                        <p:strVal val="visible"/>
                                      </p:to>
                                    </p:set>
                                    <p:animEffect transition="in" filter="barn(inVertical)">
                                      <p:cBhvr>
                                        <p:cTn id="23" dur="500"/>
                                        <p:tgtEl>
                                          <p:spTgt spid="7">
                                            <p:txEl>
                                              <p:pRg st="4" end="4"/>
                                            </p:txEl>
                                          </p:spTgt>
                                        </p:tgtEl>
                                      </p:cBhvr>
                                    </p:animEffect>
                                  </p:childTnLst>
                                </p:cTn>
                              </p:par>
                              <p:par>
                                <p:cTn id="24" presetID="16" presetClass="entr" presetSubtype="21" fill="hold" grpId="0" nodeType="withEffect">
                                  <p:stCondLst>
                                    <p:cond delay="0"/>
                                  </p:stCondLst>
                                  <p:childTnLst>
                                    <p:set>
                                      <p:cBhvr>
                                        <p:cTn id="25" dur="1" fill="hold">
                                          <p:stCondLst>
                                            <p:cond delay="0"/>
                                          </p:stCondLst>
                                        </p:cTn>
                                        <p:tgtEl>
                                          <p:spTgt spid="7">
                                            <p:txEl>
                                              <p:pRg st="5" end="5"/>
                                            </p:txEl>
                                          </p:spTgt>
                                        </p:tgtEl>
                                        <p:attrNameLst>
                                          <p:attrName>style.visibility</p:attrName>
                                        </p:attrNameLst>
                                      </p:cBhvr>
                                      <p:to>
                                        <p:strVal val="visible"/>
                                      </p:to>
                                    </p:set>
                                    <p:animEffect transition="in" filter="barn(inVertical)">
                                      <p:cBhvr>
                                        <p:cTn id="26" dur="500"/>
                                        <p:tgtEl>
                                          <p:spTgt spid="7">
                                            <p:txEl>
                                              <p:pRg st="5" end="5"/>
                                            </p:txEl>
                                          </p:spTgt>
                                        </p:tgtEl>
                                      </p:cBhvr>
                                    </p:animEffect>
                                  </p:childTnLst>
                                </p:cTn>
                              </p:par>
                              <p:par>
                                <p:cTn id="27" presetID="16" presetClass="entr" presetSubtype="21" fill="hold" grpId="0" nodeType="withEffect">
                                  <p:stCondLst>
                                    <p:cond delay="0"/>
                                  </p:stCondLst>
                                  <p:childTnLst>
                                    <p:set>
                                      <p:cBhvr>
                                        <p:cTn id="28" dur="1" fill="hold">
                                          <p:stCondLst>
                                            <p:cond delay="0"/>
                                          </p:stCondLst>
                                        </p:cTn>
                                        <p:tgtEl>
                                          <p:spTgt spid="7">
                                            <p:txEl>
                                              <p:pRg st="6" end="6"/>
                                            </p:txEl>
                                          </p:spTgt>
                                        </p:tgtEl>
                                        <p:attrNameLst>
                                          <p:attrName>style.visibility</p:attrName>
                                        </p:attrNameLst>
                                      </p:cBhvr>
                                      <p:to>
                                        <p:strVal val="visible"/>
                                      </p:to>
                                    </p:set>
                                    <p:animEffect transition="in" filter="barn(inVertical)">
                                      <p:cBhvr>
                                        <p:cTn id="29" dur="500"/>
                                        <p:tgtEl>
                                          <p:spTgt spid="7">
                                            <p:txEl>
                                              <p:pRg st="6" end="6"/>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6" presetClass="entr" presetSubtype="21" fill="hold" nodeType="clickEffect">
                                  <p:stCondLst>
                                    <p:cond delay="0"/>
                                  </p:stCondLst>
                                  <p:childTnLst>
                                    <p:set>
                                      <p:cBhvr>
                                        <p:cTn id="33" dur="1" fill="hold">
                                          <p:stCondLst>
                                            <p:cond delay="0"/>
                                          </p:stCondLst>
                                        </p:cTn>
                                        <p:tgtEl>
                                          <p:spTgt spid="25"/>
                                        </p:tgtEl>
                                        <p:attrNameLst>
                                          <p:attrName>style.visibility</p:attrName>
                                        </p:attrNameLst>
                                      </p:cBhvr>
                                      <p:to>
                                        <p:strVal val="visible"/>
                                      </p:to>
                                    </p:set>
                                    <p:animEffect transition="in" filter="barn(inVertical)">
                                      <p:cBhvr>
                                        <p:cTn id="34"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811B35-D3DB-7D7E-0BF4-85172B1DB893}"/>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47E25B17-CEE4-3539-946E-C1B9A62C96AC}"/>
              </a:ext>
            </a:extLst>
          </p:cNvPr>
          <p:cNvSpPr>
            <a:spLocks noGrp="1"/>
          </p:cNvSpPr>
          <p:nvPr>
            <p:ph type="title"/>
          </p:nvPr>
        </p:nvSpPr>
        <p:spPr>
          <a:xfrm>
            <a:off x="407988" y="328241"/>
            <a:ext cx="11604202" cy="567109"/>
          </a:xfrm>
        </p:spPr>
        <p:txBody>
          <a:bodyPr/>
          <a:lstStyle/>
          <a:p>
            <a:r>
              <a:rPr lang="en-US" sz="3600" b="1" dirty="0">
                <a:solidFill>
                  <a:srgbClr val="060A9C"/>
                </a:solidFill>
                <a:latin typeface="Arial" panose="020B0604020202020204" pitchFamily="34" charset="0"/>
                <a:cs typeface="Arial" panose="020B0604020202020204" pitchFamily="34" charset="0"/>
              </a:rPr>
              <a:t>Beam-based measurements: addressing challenges</a:t>
            </a:r>
            <a:endParaRPr lang="en-US" dirty="0"/>
          </a:p>
        </p:txBody>
      </p:sp>
      <p:sp>
        <p:nvSpPr>
          <p:cNvPr id="15" name="Slide Number Placeholder 8">
            <a:extLst>
              <a:ext uri="{FF2B5EF4-FFF2-40B4-BE49-F238E27FC236}">
                <a16:creationId xmlns:a16="http://schemas.microsoft.com/office/drawing/2014/main" id="{C5988789-F0CA-B3A8-F514-298BD199C951}"/>
              </a:ext>
            </a:extLst>
          </p:cNvPr>
          <p:cNvSpPr>
            <a:spLocks noGrp="1"/>
          </p:cNvSpPr>
          <p:nvPr>
            <p:ph type="sldNum" sz="quarter" idx="12"/>
          </p:nvPr>
        </p:nvSpPr>
        <p:spPr>
          <a:xfrm>
            <a:off x="11107546" y="6389802"/>
            <a:ext cx="681254" cy="365125"/>
          </a:xfrm>
        </p:spPr>
        <p:txBody>
          <a:bodyPr/>
          <a:lstStyle/>
          <a:p>
            <a:fld id="{36B5EA5A-BC32-A742-B11B-8E7414D5B535}" type="slidenum">
              <a:rPr lang="en-US" sz="1400" smtClean="0"/>
              <a:pPr/>
              <a:t>21</a:t>
            </a:fld>
            <a:endParaRPr lang="en-US" sz="1400" dirty="0"/>
          </a:p>
        </p:txBody>
      </p:sp>
      <p:sp>
        <p:nvSpPr>
          <p:cNvPr id="16" name="Footer Placeholder 4">
            <a:extLst>
              <a:ext uri="{FF2B5EF4-FFF2-40B4-BE49-F238E27FC236}">
                <a16:creationId xmlns:a16="http://schemas.microsoft.com/office/drawing/2014/main" id="{5B28CF23-93C2-0E4E-CFC9-D09CB4E0243F}"/>
              </a:ext>
            </a:extLst>
          </p:cNvPr>
          <p:cNvSpPr>
            <a:spLocks noGrp="1"/>
          </p:cNvSpPr>
          <p:nvPr>
            <p:ph type="ftr" sz="quarter" idx="11"/>
          </p:nvPr>
        </p:nvSpPr>
        <p:spPr>
          <a:xfrm>
            <a:off x="3539188" y="6389802"/>
            <a:ext cx="7292296" cy="365125"/>
          </a:xfrm>
        </p:spPr>
        <p:txBody>
          <a:bodyPr/>
          <a:lstStyle/>
          <a:p>
            <a:r>
              <a:rPr lang="en-US" sz="1400" dirty="0"/>
              <a:t>Vittorio Ferrentino – IPP Meeting              vittorio.ferrentino@cern.ch</a:t>
            </a:r>
          </a:p>
        </p:txBody>
      </p:sp>
      <p:sp>
        <p:nvSpPr>
          <p:cNvPr id="17" name="Date Placeholder 3">
            <a:extLst>
              <a:ext uri="{FF2B5EF4-FFF2-40B4-BE49-F238E27FC236}">
                <a16:creationId xmlns:a16="http://schemas.microsoft.com/office/drawing/2014/main" id="{589F55D9-DAF4-739F-0F02-98D388F66D0D}"/>
              </a:ext>
            </a:extLst>
          </p:cNvPr>
          <p:cNvSpPr txBox="1">
            <a:spLocks/>
          </p:cNvSpPr>
          <p:nvPr/>
        </p:nvSpPr>
        <p:spPr>
          <a:xfrm>
            <a:off x="1753960" y="6417641"/>
            <a:ext cx="1542289"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AE7510E-7CE3-EF42-A7A2-0B9C737939B5}" type="datetime3">
              <a:rPr lang="en-US" sz="1400" smtClean="0">
                <a:solidFill>
                  <a:schemeClr val="bg1"/>
                </a:solidFill>
              </a:rPr>
              <a:pPr/>
              <a:t>26 March 2025</a:t>
            </a:fld>
            <a:endParaRPr lang="en-US" sz="1400" dirty="0">
              <a:solidFill>
                <a:schemeClr val="bg1"/>
              </a:solidFill>
            </a:endParaRPr>
          </a:p>
        </p:txBody>
      </p:sp>
      <p:sp>
        <p:nvSpPr>
          <p:cNvPr id="7" name="Content Placeholder 1">
            <a:extLst>
              <a:ext uri="{FF2B5EF4-FFF2-40B4-BE49-F238E27FC236}">
                <a16:creationId xmlns:a16="http://schemas.microsoft.com/office/drawing/2014/main" id="{2619B239-AD3B-7E67-CBE7-05F9033BAD30}"/>
              </a:ext>
            </a:extLst>
          </p:cNvPr>
          <p:cNvSpPr txBox="1">
            <a:spLocks/>
          </p:cNvSpPr>
          <p:nvPr/>
        </p:nvSpPr>
        <p:spPr>
          <a:xfrm>
            <a:off x="387349" y="1064881"/>
            <a:ext cx="11703782" cy="2642823"/>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spcBef>
                <a:spcPts val="400"/>
              </a:spcBef>
              <a:buNone/>
            </a:pPr>
            <a:r>
              <a:rPr lang="en-GB" sz="1600" b="0" dirty="0">
                <a:solidFill>
                  <a:schemeClr val="tx2">
                    <a:lumMod val="75000"/>
                    <a:lumOff val="25000"/>
                  </a:schemeClr>
                </a:solidFill>
              </a:rPr>
              <a:t>At the outset of this work, it was unclear whether the </a:t>
            </a:r>
            <a:r>
              <a:rPr lang="en-GB" sz="1600" dirty="0">
                <a:solidFill>
                  <a:schemeClr val="accent2"/>
                </a:solidFill>
              </a:rPr>
              <a:t>harmonic distortions </a:t>
            </a:r>
            <a:r>
              <a:rPr lang="en-GB" sz="1600" b="0" dirty="0">
                <a:solidFill>
                  <a:schemeClr val="tx2">
                    <a:lumMod val="75000"/>
                    <a:lumOff val="25000"/>
                  </a:schemeClr>
                </a:solidFill>
              </a:rPr>
              <a:t>caused by </a:t>
            </a:r>
            <a:r>
              <a:rPr lang="en-GB" sz="1600" dirty="0">
                <a:solidFill>
                  <a:schemeClr val="accent2"/>
                </a:solidFill>
              </a:rPr>
              <a:t>eddy currents</a:t>
            </a:r>
            <a:r>
              <a:rPr lang="en-GB" sz="1600" b="0" dirty="0">
                <a:solidFill>
                  <a:schemeClr val="tx2">
                    <a:lumMod val="75000"/>
                    <a:lumOff val="25000"/>
                  </a:schemeClr>
                </a:solidFill>
              </a:rPr>
              <a:t> were critical for beam-based measurements. </a:t>
            </a:r>
          </a:p>
          <a:p>
            <a:pPr marL="0" indent="0">
              <a:spcBef>
                <a:spcPts val="400"/>
              </a:spcBef>
              <a:buNone/>
            </a:pPr>
            <a:r>
              <a:rPr lang="en-GB" sz="1600" dirty="0">
                <a:solidFill>
                  <a:schemeClr val="accent2"/>
                </a:solidFill>
              </a:rPr>
              <a:t>Magnet hysteresis </a:t>
            </a:r>
            <a:r>
              <a:rPr lang="en-GB" sz="1600" b="0" dirty="0">
                <a:solidFill>
                  <a:schemeClr val="tx2">
                    <a:lumMod val="75000"/>
                    <a:lumOff val="25000"/>
                  </a:schemeClr>
                </a:solidFill>
              </a:rPr>
              <a:t>is a crucial factor in beam dynamics across the entire energy range: </a:t>
            </a:r>
          </a:p>
          <a:p>
            <a:pPr>
              <a:spcBef>
                <a:spcPts val="400"/>
              </a:spcBef>
            </a:pPr>
            <a:r>
              <a:rPr lang="en-GB" sz="1400" b="0" dirty="0">
                <a:solidFill>
                  <a:schemeClr val="tx2">
                    <a:lumMod val="75000"/>
                    <a:lumOff val="25000"/>
                  </a:schemeClr>
                </a:solidFill>
              </a:rPr>
              <a:t>At low energies, remanent fields can influence the main field within the magnet aperture;</a:t>
            </a:r>
          </a:p>
          <a:p>
            <a:pPr>
              <a:spcBef>
                <a:spcPts val="400"/>
              </a:spcBef>
            </a:pPr>
            <a:r>
              <a:rPr lang="en-GB" sz="1400" b="0" dirty="0">
                <a:solidFill>
                  <a:schemeClr val="tx2">
                    <a:lumMod val="75000"/>
                    <a:lumOff val="25000"/>
                  </a:schemeClr>
                </a:solidFill>
              </a:rPr>
              <a:t>at higher energies, iron saturation may introduce non-linear effects </a:t>
            </a:r>
            <a:r>
              <a:rPr lang="en-GB" sz="1400" b="0" dirty="0">
                <a:solidFill>
                  <a:schemeClr val="tx2">
                    <a:lumMod val="75000"/>
                    <a:lumOff val="25000"/>
                  </a:schemeClr>
                </a:solidFill>
                <a:sym typeface="Wingdings" panose="05000000000000000000" pitchFamily="2" charset="2"/>
              </a:rPr>
              <a:t> </a:t>
            </a:r>
            <a:r>
              <a:rPr lang="en-GB" sz="1400" b="0" dirty="0">
                <a:solidFill>
                  <a:schemeClr val="tx2">
                    <a:lumMod val="75000"/>
                    <a:lumOff val="25000"/>
                  </a:schemeClr>
                </a:solidFill>
              </a:rPr>
              <a:t>hysteresis-driven variations highlight the need for careful consideration of both low- and high-energy regimes.</a:t>
            </a:r>
          </a:p>
          <a:p>
            <a:pPr marL="0" indent="0">
              <a:spcBef>
                <a:spcPts val="400"/>
              </a:spcBef>
              <a:buNone/>
            </a:pPr>
            <a:endParaRPr lang="en-GB" sz="1400" b="0" dirty="0">
              <a:solidFill>
                <a:schemeClr val="tx2">
                  <a:lumMod val="75000"/>
                  <a:lumOff val="25000"/>
                </a:schemeClr>
              </a:solidFill>
            </a:endParaRPr>
          </a:p>
          <a:p>
            <a:pPr marL="0" indent="0">
              <a:spcBef>
                <a:spcPts val="400"/>
              </a:spcBef>
              <a:buNone/>
            </a:pPr>
            <a:r>
              <a:rPr lang="en-GB" sz="1600" b="0" dirty="0">
                <a:solidFill>
                  <a:schemeClr val="tx2">
                    <a:lumMod val="75000"/>
                    <a:lumOff val="25000"/>
                  </a:schemeClr>
                </a:solidFill>
              </a:rPr>
              <a:t>Approaching </a:t>
            </a:r>
            <a:r>
              <a:rPr lang="en-GB" sz="1600" dirty="0">
                <a:solidFill>
                  <a:schemeClr val="accent2"/>
                </a:solidFill>
              </a:rPr>
              <a:t>higher energies</a:t>
            </a:r>
            <a:r>
              <a:rPr lang="en-GB" sz="1600" b="0" dirty="0">
                <a:solidFill>
                  <a:schemeClr val="tx2">
                    <a:lumMod val="75000"/>
                    <a:lumOff val="25000"/>
                  </a:schemeClr>
                </a:solidFill>
              </a:rPr>
              <a:t>, optics measurements in bare-machine revealed a </a:t>
            </a:r>
            <a:r>
              <a:rPr lang="en-GB" sz="1600" dirty="0">
                <a:solidFill>
                  <a:srgbClr val="C00000"/>
                </a:solidFill>
              </a:rPr>
              <a:t>significant issue</a:t>
            </a:r>
            <a:r>
              <a:rPr lang="en-GB" sz="1600" b="0" dirty="0">
                <a:solidFill>
                  <a:schemeClr val="tx2">
                    <a:lumMod val="75000"/>
                    <a:lumOff val="25000"/>
                  </a:schemeClr>
                </a:solidFill>
              </a:rPr>
              <a:t>: when considering cycles above transition-energy (at 6.12 GeV), the beam failed to survive the main ramp </a:t>
            </a:r>
            <a:r>
              <a:rPr lang="en-GB" sz="1600" b="0" dirty="0">
                <a:solidFill>
                  <a:schemeClr val="tx2">
                    <a:lumMod val="75000"/>
                    <a:lumOff val="25000"/>
                  </a:schemeClr>
                </a:solidFill>
                <a:sym typeface="Wingdings" panose="05000000000000000000" pitchFamily="2" charset="2"/>
              </a:rPr>
              <a:t></a:t>
            </a:r>
            <a:r>
              <a:rPr lang="en-GB" sz="1600" b="0" dirty="0">
                <a:solidFill>
                  <a:schemeClr val="tx2">
                    <a:lumMod val="75000"/>
                    <a:lumOff val="25000"/>
                  </a:schemeClr>
                </a:solidFill>
              </a:rPr>
              <a:t> possibility of performing measurements on the energy plateau thereby precluded:</a:t>
            </a:r>
          </a:p>
          <a:p>
            <a:pPr>
              <a:spcBef>
                <a:spcPts val="400"/>
              </a:spcBef>
            </a:pPr>
            <a:r>
              <a:rPr lang="en-GB" sz="1400" b="0" dirty="0">
                <a:solidFill>
                  <a:schemeClr val="tx2">
                    <a:lumMod val="75000"/>
                    <a:lumOff val="25000"/>
                  </a:schemeClr>
                </a:solidFill>
                <a:sym typeface="Wingdings" panose="05000000000000000000" pitchFamily="2" charset="2"/>
              </a:rPr>
              <a:t>Example of power cycle (grey) to the 10.14 GeV/c momentum plateau; </a:t>
            </a:r>
          </a:p>
          <a:p>
            <a:pPr marL="0" indent="0">
              <a:spcBef>
                <a:spcPts val="400"/>
              </a:spcBef>
              <a:buNone/>
            </a:pPr>
            <a:endParaRPr lang="en-GB" sz="1400" b="0" dirty="0">
              <a:solidFill>
                <a:schemeClr val="tx2">
                  <a:lumMod val="75000"/>
                  <a:lumOff val="25000"/>
                </a:schemeClr>
              </a:solidFill>
            </a:endParaRPr>
          </a:p>
          <a:p>
            <a:pPr marL="0" indent="0">
              <a:spcBef>
                <a:spcPts val="400"/>
              </a:spcBef>
              <a:buNone/>
            </a:pPr>
            <a:endParaRPr lang="en-GB" sz="1400" b="0" dirty="0">
              <a:solidFill>
                <a:schemeClr val="tx2">
                  <a:lumMod val="75000"/>
                  <a:lumOff val="25000"/>
                </a:schemeClr>
              </a:solidFill>
            </a:endParaRPr>
          </a:p>
          <a:p>
            <a:pPr lvl="1"/>
            <a:endParaRPr lang="en-GB" sz="1300" b="0" dirty="0">
              <a:solidFill>
                <a:schemeClr val="tx2">
                  <a:lumMod val="75000"/>
                  <a:lumOff val="25000"/>
                </a:schemeClr>
              </a:solidFill>
            </a:endParaRPr>
          </a:p>
          <a:p>
            <a:pPr marL="0" indent="0">
              <a:spcBef>
                <a:spcPts val="400"/>
              </a:spcBef>
              <a:buFont typeface="Arial" panose="020B0604020202020204" pitchFamily="34" charset="0"/>
              <a:buNone/>
            </a:pPr>
            <a:endParaRPr lang="en-US" sz="1600" dirty="0">
              <a:solidFill>
                <a:schemeClr val="accent2"/>
              </a:solidFill>
              <a:latin typeface="Arial" panose="020B0604020202020204" pitchFamily="34" charset="0"/>
              <a:ea typeface="Calibri"/>
              <a:cs typeface="Arial" panose="020B0604020202020204" pitchFamily="34" charset="0"/>
            </a:endParaRPr>
          </a:p>
        </p:txBody>
      </p:sp>
      <p:pic>
        <p:nvPicPr>
          <p:cNvPr id="21" name="Picture 20">
            <a:extLst>
              <a:ext uri="{FF2B5EF4-FFF2-40B4-BE49-F238E27FC236}">
                <a16:creationId xmlns:a16="http://schemas.microsoft.com/office/drawing/2014/main" id="{0793E5BC-C29E-44B3-90A3-1FED0525572B}"/>
              </a:ext>
            </a:extLst>
          </p:cNvPr>
          <p:cNvPicPr>
            <a:picLocks noChangeAspect="1"/>
          </p:cNvPicPr>
          <p:nvPr/>
        </p:nvPicPr>
        <p:blipFill>
          <a:blip r:embed="rId2"/>
          <a:stretch>
            <a:fillRect/>
          </a:stretch>
        </p:blipFill>
        <p:spPr>
          <a:xfrm>
            <a:off x="488018" y="4157602"/>
            <a:ext cx="4528656" cy="1933150"/>
          </a:xfrm>
          <a:prstGeom prst="rect">
            <a:avLst/>
          </a:prstGeom>
        </p:spPr>
      </p:pic>
      <p:sp>
        <p:nvSpPr>
          <p:cNvPr id="23" name="TextBox 22">
            <a:extLst>
              <a:ext uri="{FF2B5EF4-FFF2-40B4-BE49-F238E27FC236}">
                <a16:creationId xmlns:a16="http://schemas.microsoft.com/office/drawing/2014/main" id="{736C11AC-C392-E1EB-ADFC-569545AFC330}"/>
              </a:ext>
            </a:extLst>
          </p:cNvPr>
          <p:cNvSpPr txBox="1"/>
          <p:nvPr/>
        </p:nvSpPr>
        <p:spPr>
          <a:xfrm>
            <a:off x="5285983" y="4222114"/>
            <a:ext cx="6632807" cy="1569660"/>
          </a:xfrm>
          <a:prstGeom prst="rect">
            <a:avLst/>
          </a:prstGeom>
          <a:noFill/>
        </p:spPr>
        <p:txBody>
          <a:bodyPr wrap="square">
            <a:spAutoFit/>
          </a:bodyPr>
          <a:lstStyle/>
          <a:p>
            <a:r>
              <a:rPr lang="en-GB" sz="1200" b="1" dirty="0">
                <a:solidFill>
                  <a:srgbClr val="7030A0"/>
                </a:solidFill>
              </a:rPr>
              <a:t>purple curve </a:t>
            </a:r>
            <a:r>
              <a:rPr lang="en-GB" sz="1200" dirty="0">
                <a:solidFill>
                  <a:schemeClr val="tx2">
                    <a:lumMod val="75000"/>
                    <a:lumOff val="25000"/>
                  </a:schemeClr>
                </a:solidFill>
              </a:rPr>
              <a:t>illustrates the evolution of the beam intensity, showing that the beam consistently experienced loss at the end of the ramp. </a:t>
            </a:r>
          </a:p>
          <a:p>
            <a:r>
              <a:rPr lang="en-GB" sz="1200" dirty="0">
                <a:solidFill>
                  <a:schemeClr val="tx2">
                    <a:lumMod val="75000"/>
                    <a:lumOff val="25000"/>
                  </a:schemeClr>
                </a:solidFill>
              </a:rPr>
              <a:t>To address this issue, it was found that a brief excitation at low energy (prior to the ramp), either by briefly pulsing the chirp or exciting with the AC dipole, enabled the beam to survive the ramp, as demonstrated by the </a:t>
            </a:r>
            <a:r>
              <a:rPr lang="en-GB" sz="1200" b="1" dirty="0">
                <a:solidFill>
                  <a:schemeClr val="accent3"/>
                </a:solidFill>
              </a:rPr>
              <a:t>orange curve.</a:t>
            </a:r>
          </a:p>
          <a:p>
            <a:endParaRPr lang="en-GB" sz="1200" b="1" dirty="0">
              <a:solidFill>
                <a:schemeClr val="accent3"/>
              </a:solidFill>
            </a:endParaRPr>
          </a:p>
          <a:p>
            <a:r>
              <a:rPr lang="en-GB" sz="1200" b="1" dirty="0">
                <a:solidFill>
                  <a:schemeClr val="accent2"/>
                </a:solidFill>
              </a:rPr>
              <a:t>Maximum momentum plateau</a:t>
            </a:r>
            <a:r>
              <a:rPr lang="en-GB" sz="1200" dirty="0">
                <a:solidFill>
                  <a:schemeClr val="bg2">
                    <a:lumMod val="50000"/>
                  </a:schemeClr>
                </a:solidFill>
              </a:rPr>
              <a:t> reached in </a:t>
            </a:r>
            <a:r>
              <a:rPr lang="en-GB" sz="1200" b="1" dirty="0">
                <a:solidFill>
                  <a:schemeClr val="accent2"/>
                </a:solidFill>
              </a:rPr>
              <a:t>bare-machine</a:t>
            </a:r>
            <a:r>
              <a:rPr lang="en-GB" sz="1200" dirty="0">
                <a:solidFill>
                  <a:schemeClr val="bg2">
                    <a:lumMod val="50000"/>
                  </a:schemeClr>
                </a:solidFill>
              </a:rPr>
              <a:t> configuration, ensuring the beam remained circulating stably, was </a:t>
            </a:r>
            <a:r>
              <a:rPr lang="en-GB" sz="1200" b="1" dirty="0">
                <a:solidFill>
                  <a:schemeClr val="accent2"/>
                </a:solidFill>
              </a:rPr>
              <a:t>23.11 GeV/c</a:t>
            </a:r>
            <a:r>
              <a:rPr lang="en-GB" sz="1200" dirty="0">
                <a:solidFill>
                  <a:schemeClr val="bg2">
                    <a:lumMod val="50000"/>
                  </a:schemeClr>
                </a:solidFill>
              </a:rPr>
              <a:t>.</a:t>
            </a:r>
            <a:endParaRPr lang="en-US" sz="1200" dirty="0">
              <a:solidFill>
                <a:schemeClr val="bg2">
                  <a:lumMod val="50000"/>
                </a:schemeClr>
              </a:solidFill>
            </a:endParaRPr>
          </a:p>
        </p:txBody>
      </p:sp>
    </p:spTree>
    <p:extLst>
      <p:ext uri="{BB962C8B-B14F-4D97-AF65-F5344CB8AC3E}">
        <p14:creationId xmlns:p14="http://schemas.microsoft.com/office/powerpoint/2010/main" val="8355013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barn(inVertical)">
                                      <p:cBhvr>
                                        <p:cTn id="7" dur="500"/>
                                        <p:tgtEl>
                                          <p:spTgt spid="7">
                                            <p:txEl>
                                              <p:pRg st="0" end="0"/>
                                            </p:txEl>
                                          </p:spTgt>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7">
                                            <p:txEl>
                                              <p:pRg st="1" end="1"/>
                                            </p:txEl>
                                          </p:spTgt>
                                        </p:tgtEl>
                                        <p:attrNameLst>
                                          <p:attrName>style.visibility</p:attrName>
                                        </p:attrNameLst>
                                      </p:cBhvr>
                                      <p:to>
                                        <p:strVal val="visible"/>
                                      </p:to>
                                    </p:set>
                                    <p:animEffect transition="in" filter="barn(inVertical)">
                                      <p:cBhvr>
                                        <p:cTn id="10" dur="500"/>
                                        <p:tgtEl>
                                          <p:spTgt spid="7">
                                            <p:txEl>
                                              <p:pRg st="1" end="1"/>
                                            </p:txEl>
                                          </p:spTgt>
                                        </p:tgtEl>
                                      </p:cBhvr>
                                    </p:animEffect>
                                  </p:childTnLst>
                                </p:cTn>
                              </p:par>
                              <p:par>
                                <p:cTn id="11" presetID="16" presetClass="entr" presetSubtype="21" fill="hold" grpId="0" nodeType="withEffect">
                                  <p:stCondLst>
                                    <p:cond delay="0"/>
                                  </p:stCondLst>
                                  <p:childTnLst>
                                    <p:set>
                                      <p:cBhvr>
                                        <p:cTn id="12" dur="1" fill="hold">
                                          <p:stCondLst>
                                            <p:cond delay="0"/>
                                          </p:stCondLst>
                                        </p:cTn>
                                        <p:tgtEl>
                                          <p:spTgt spid="7">
                                            <p:txEl>
                                              <p:pRg st="2" end="2"/>
                                            </p:txEl>
                                          </p:spTgt>
                                        </p:tgtEl>
                                        <p:attrNameLst>
                                          <p:attrName>style.visibility</p:attrName>
                                        </p:attrNameLst>
                                      </p:cBhvr>
                                      <p:to>
                                        <p:strVal val="visible"/>
                                      </p:to>
                                    </p:set>
                                    <p:animEffect transition="in" filter="barn(inVertical)">
                                      <p:cBhvr>
                                        <p:cTn id="13" dur="500"/>
                                        <p:tgtEl>
                                          <p:spTgt spid="7">
                                            <p:txEl>
                                              <p:pRg st="2" end="2"/>
                                            </p:txEl>
                                          </p:spTgt>
                                        </p:tgtEl>
                                      </p:cBhvr>
                                    </p:animEffect>
                                  </p:childTnLst>
                                </p:cTn>
                              </p:par>
                              <p:par>
                                <p:cTn id="14" presetID="16" presetClass="entr" presetSubtype="21" fill="hold" grpId="0" nodeType="withEffect">
                                  <p:stCondLst>
                                    <p:cond delay="0"/>
                                  </p:stCondLst>
                                  <p:childTnLst>
                                    <p:set>
                                      <p:cBhvr>
                                        <p:cTn id="15" dur="1" fill="hold">
                                          <p:stCondLst>
                                            <p:cond delay="0"/>
                                          </p:stCondLst>
                                        </p:cTn>
                                        <p:tgtEl>
                                          <p:spTgt spid="7">
                                            <p:txEl>
                                              <p:pRg st="3" end="3"/>
                                            </p:txEl>
                                          </p:spTgt>
                                        </p:tgtEl>
                                        <p:attrNameLst>
                                          <p:attrName>style.visibility</p:attrName>
                                        </p:attrNameLst>
                                      </p:cBhvr>
                                      <p:to>
                                        <p:strVal val="visible"/>
                                      </p:to>
                                    </p:set>
                                    <p:animEffect transition="in" filter="barn(inVertical)">
                                      <p:cBhvr>
                                        <p:cTn id="16" dur="500"/>
                                        <p:tgtEl>
                                          <p:spTgt spid="7">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6" presetClass="entr" presetSubtype="21" fill="hold" grpId="0" nodeType="clickEffect">
                                  <p:stCondLst>
                                    <p:cond delay="0"/>
                                  </p:stCondLst>
                                  <p:childTnLst>
                                    <p:set>
                                      <p:cBhvr>
                                        <p:cTn id="20" dur="1" fill="hold">
                                          <p:stCondLst>
                                            <p:cond delay="0"/>
                                          </p:stCondLst>
                                        </p:cTn>
                                        <p:tgtEl>
                                          <p:spTgt spid="7">
                                            <p:txEl>
                                              <p:pRg st="5" end="5"/>
                                            </p:txEl>
                                          </p:spTgt>
                                        </p:tgtEl>
                                        <p:attrNameLst>
                                          <p:attrName>style.visibility</p:attrName>
                                        </p:attrNameLst>
                                      </p:cBhvr>
                                      <p:to>
                                        <p:strVal val="visible"/>
                                      </p:to>
                                    </p:set>
                                    <p:animEffect transition="in" filter="barn(inVertical)">
                                      <p:cBhvr>
                                        <p:cTn id="21" dur="500"/>
                                        <p:tgtEl>
                                          <p:spTgt spid="7">
                                            <p:txEl>
                                              <p:pRg st="5" end="5"/>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6" presetClass="entr" presetSubtype="21" fill="hold" grpId="0" nodeType="clickEffect">
                                  <p:stCondLst>
                                    <p:cond delay="0"/>
                                  </p:stCondLst>
                                  <p:childTnLst>
                                    <p:set>
                                      <p:cBhvr>
                                        <p:cTn id="25" dur="1" fill="hold">
                                          <p:stCondLst>
                                            <p:cond delay="0"/>
                                          </p:stCondLst>
                                        </p:cTn>
                                        <p:tgtEl>
                                          <p:spTgt spid="7">
                                            <p:txEl>
                                              <p:pRg st="6" end="6"/>
                                            </p:txEl>
                                          </p:spTgt>
                                        </p:tgtEl>
                                        <p:attrNameLst>
                                          <p:attrName>style.visibility</p:attrName>
                                        </p:attrNameLst>
                                      </p:cBhvr>
                                      <p:to>
                                        <p:strVal val="visible"/>
                                      </p:to>
                                    </p:set>
                                    <p:animEffect transition="in" filter="barn(inVertical)">
                                      <p:cBhvr>
                                        <p:cTn id="26" dur="500"/>
                                        <p:tgtEl>
                                          <p:spTgt spid="7">
                                            <p:txEl>
                                              <p:pRg st="6" end="6"/>
                                            </p:txEl>
                                          </p:spTgt>
                                        </p:tgtEl>
                                      </p:cBhvr>
                                    </p:animEffect>
                                  </p:childTnLst>
                                </p:cTn>
                              </p:par>
                              <p:par>
                                <p:cTn id="27" presetID="22" presetClass="entr" presetSubtype="4" fill="hold" nodeType="withEffect">
                                  <p:stCondLst>
                                    <p:cond delay="0"/>
                                  </p:stCondLst>
                                  <p:childTnLst>
                                    <p:set>
                                      <p:cBhvr>
                                        <p:cTn id="28" dur="1" fill="hold">
                                          <p:stCondLst>
                                            <p:cond delay="0"/>
                                          </p:stCondLst>
                                        </p:cTn>
                                        <p:tgtEl>
                                          <p:spTgt spid="21"/>
                                        </p:tgtEl>
                                        <p:attrNameLst>
                                          <p:attrName>style.visibility</p:attrName>
                                        </p:attrNameLst>
                                      </p:cBhvr>
                                      <p:to>
                                        <p:strVal val="visible"/>
                                      </p:to>
                                    </p:set>
                                    <p:animEffect transition="in" filter="wipe(down)">
                                      <p:cBhvr>
                                        <p:cTn id="29" dur="500"/>
                                        <p:tgtEl>
                                          <p:spTgt spid="21"/>
                                        </p:tgtEl>
                                      </p:cBhvr>
                                    </p:animEffect>
                                  </p:childTnLst>
                                </p:cTn>
                              </p:par>
                              <p:par>
                                <p:cTn id="30" presetID="16" presetClass="entr" presetSubtype="21" fill="hold" grpId="0" nodeType="withEffect">
                                  <p:stCondLst>
                                    <p:cond delay="0"/>
                                  </p:stCondLst>
                                  <p:childTnLst>
                                    <p:set>
                                      <p:cBhvr>
                                        <p:cTn id="31" dur="1" fill="hold">
                                          <p:stCondLst>
                                            <p:cond delay="0"/>
                                          </p:stCondLst>
                                        </p:cTn>
                                        <p:tgtEl>
                                          <p:spTgt spid="23"/>
                                        </p:tgtEl>
                                        <p:attrNameLst>
                                          <p:attrName>style.visibility</p:attrName>
                                        </p:attrNameLst>
                                      </p:cBhvr>
                                      <p:to>
                                        <p:strVal val="visible"/>
                                      </p:to>
                                    </p:set>
                                    <p:animEffect transition="in" filter="barn(inVertical)">
                                      <p:cBhvr>
                                        <p:cTn id="32"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uiExpand="1" build="p"/>
      <p:bldP spid="2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7AE853-0C98-C747-6A81-EE4A36AC28AB}"/>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ACC01AD7-90C5-7210-257B-72B89FD1AF5F}"/>
              </a:ext>
            </a:extLst>
          </p:cNvPr>
          <p:cNvSpPr>
            <a:spLocks noGrp="1"/>
          </p:cNvSpPr>
          <p:nvPr>
            <p:ph type="title"/>
          </p:nvPr>
        </p:nvSpPr>
        <p:spPr>
          <a:xfrm>
            <a:off x="407988" y="328241"/>
            <a:ext cx="11604202" cy="567109"/>
          </a:xfrm>
        </p:spPr>
        <p:txBody>
          <a:bodyPr/>
          <a:lstStyle/>
          <a:p>
            <a:r>
              <a:rPr lang="en-US" sz="3600" b="1" dirty="0">
                <a:solidFill>
                  <a:srgbClr val="060A9C"/>
                </a:solidFill>
                <a:latin typeface="Arial" panose="020B0604020202020204" pitchFamily="34" charset="0"/>
                <a:cs typeface="Arial" panose="020B0604020202020204" pitchFamily="34" charset="0"/>
              </a:rPr>
              <a:t>Beam-based measurements: addressing challenges</a:t>
            </a:r>
            <a:endParaRPr lang="en-US" dirty="0"/>
          </a:p>
        </p:txBody>
      </p:sp>
      <p:sp>
        <p:nvSpPr>
          <p:cNvPr id="15" name="Slide Number Placeholder 8">
            <a:extLst>
              <a:ext uri="{FF2B5EF4-FFF2-40B4-BE49-F238E27FC236}">
                <a16:creationId xmlns:a16="http://schemas.microsoft.com/office/drawing/2014/main" id="{0C32985A-2EEE-5A6A-2BF1-738CB7020233}"/>
              </a:ext>
            </a:extLst>
          </p:cNvPr>
          <p:cNvSpPr>
            <a:spLocks noGrp="1"/>
          </p:cNvSpPr>
          <p:nvPr>
            <p:ph type="sldNum" sz="quarter" idx="12"/>
          </p:nvPr>
        </p:nvSpPr>
        <p:spPr>
          <a:xfrm>
            <a:off x="11107546" y="6389802"/>
            <a:ext cx="681254" cy="365125"/>
          </a:xfrm>
        </p:spPr>
        <p:txBody>
          <a:bodyPr/>
          <a:lstStyle/>
          <a:p>
            <a:fld id="{36B5EA5A-BC32-A742-B11B-8E7414D5B535}" type="slidenum">
              <a:rPr lang="en-US" sz="1400" smtClean="0"/>
              <a:pPr/>
              <a:t>22</a:t>
            </a:fld>
            <a:endParaRPr lang="en-US" sz="1400" dirty="0"/>
          </a:p>
        </p:txBody>
      </p:sp>
      <p:sp>
        <p:nvSpPr>
          <p:cNvPr id="16" name="Footer Placeholder 4">
            <a:extLst>
              <a:ext uri="{FF2B5EF4-FFF2-40B4-BE49-F238E27FC236}">
                <a16:creationId xmlns:a16="http://schemas.microsoft.com/office/drawing/2014/main" id="{3370CE60-0F10-9CFB-2ABF-10110DF6C2E8}"/>
              </a:ext>
            </a:extLst>
          </p:cNvPr>
          <p:cNvSpPr>
            <a:spLocks noGrp="1"/>
          </p:cNvSpPr>
          <p:nvPr>
            <p:ph type="ftr" sz="quarter" idx="11"/>
          </p:nvPr>
        </p:nvSpPr>
        <p:spPr>
          <a:xfrm>
            <a:off x="3539188" y="6389802"/>
            <a:ext cx="7292296" cy="365125"/>
          </a:xfrm>
        </p:spPr>
        <p:txBody>
          <a:bodyPr/>
          <a:lstStyle/>
          <a:p>
            <a:r>
              <a:rPr lang="en-US" sz="1400" dirty="0"/>
              <a:t>Vittorio Ferrentino – IPP Meeting              vittorio.ferrentino@cern.ch</a:t>
            </a:r>
          </a:p>
        </p:txBody>
      </p:sp>
      <p:sp>
        <p:nvSpPr>
          <p:cNvPr id="17" name="Date Placeholder 3">
            <a:extLst>
              <a:ext uri="{FF2B5EF4-FFF2-40B4-BE49-F238E27FC236}">
                <a16:creationId xmlns:a16="http://schemas.microsoft.com/office/drawing/2014/main" id="{5839FBE0-4789-4711-858E-D3230F4271D3}"/>
              </a:ext>
            </a:extLst>
          </p:cNvPr>
          <p:cNvSpPr txBox="1">
            <a:spLocks/>
          </p:cNvSpPr>
          <p:nvPr/>
        </p:nvSpPr>
        <p:spPr>
          <a:xfrm>
            <a:off x="1753960" y="6417641"/>
            <a:ext cx="1542289"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AE7510E-7CE3-EF42-A7A2-0B9C737939B5}" type="datetime3">
              <a:rPr lang="en-US" sz="1400" smtClean="0">
                <a:solidFill>
                  <a:schemeClr val="bg1"/>
                </a:solidFill>
              </a:rPr>
              <a:pPr/>
              <a:t>26 March 2025</a:t>
            </a:fld>
            <a:endParaRPr lang="en-US" sz="1400" dirty="0">
              <a:solidFill>
                <a:schemeClr val="bg1"/>
              </a:solidFill>
            </a:endParaRPr>
          </a:p>
        </p:txBody>
      </p:sp>
      <p:sp>
        <p:nvSpPr>
          <p:cNvPr id="7" name="Content Placeholder 1">
            <a:extLst>
              <a:ext uri="{FF2B5EF4-FFF2-40B4-BE49-F238E27FC236}">
                <a16:creationId xmlns:a16="http://schemas.microsoft.com/office/drawing/2014/main" id="{88D8A25D-3CAA-C07B-6517-45731667D858}"/>
              </a:ext>
            </a:extLst>
          </p:cNvPr>
          <p:cNvSpPr txBox="1">
            <a:spLocks/>
          </p:cNvSpPr>
          <p:nvPr/>
        </p:nvSpPr>
        <p:spPr>
          <a:xfrm>
            <a:off x="387349" y="1064881"/>
            <a:ext cx="10854761" cy="567109"/>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spcBef>
                <a:spcPts val="400"/>
              </a:spcBef>
              <a:buNone/>
            </a:pPr>
            <a:r>
              <a:rPr lang="en-GB" sz="1600" b="0" dirty="0">
                <a:solidFill>
                  <a:schemeClr val="tx2">
                    <a:lumMod val="75000"/>
                    <a:lumOff val="25000"/>
                  </a:schemeClr>
                </a:solidFill>
              </a:rPr>
              <a:t>Example of </a:t>
            </a:r>
            <a:r>
              <a:rPr lang="en-GB" sz="1600" dirty="0">
                <a:solidFill>
                  <a:schemeClr val="accent2"/>
                </a:solidFill>
              </a:rPr>
              <a:t>measurements throughout </a:t>
            </a:r>
            <a:r>
              <a:rPr lang="en-GB" sz="1600" b="0" dirty="0">
                <a:solidFill>
                  <a:schemeClr val="tx2">
                    <a:lumMod val="75000"/>
                    <a:lumOff val="25000"/>
                  </a:schemeClr>
                </a:solidFill>
              </a:rPr>
              <a:t>the power cycle to the </a:t>
            </a:r>
            <a:r>
              <a:rPr lang="en-GB" sz="1600" dirty="0">
                <a:solidFill>
                  <a:schemeClr val="accent2"/>
                </a:solidFill>
              </a:rPr>
              <a:t>10.14 GeV/c plateau</a:t>
            </a:r>
            <a:r>
              <a:rPr lang="en-GB" sz="1600" b="0" dirty="0">
                <a:solidFill>
                  <a:schemeClr val="tx2">
                    <a:lumMod val="75000"/>
                    <a:lumOff val="25000"/>
                  </a:schemeClr>
                </a:solidFill>
              </a:rPr>
              <a:t>:</a:t>
            </a:r>
            <a:endParaRPr lang="en-GB" sz="1400" b="0" dirty="0">
              <a:solidFill>
                <a:schemeClr val="tx2">
                  <a:lumMod val="75000"/>
                  <a:lumOff val="25000"/>
                </a:schemeClr>
              </a:solidFill>
            </a:endParaRPr>
          </a:p>
          <a:p>
            <a:pPr marL="0" indent="0">
              <a:spcBef>
                <a:spcPts val="400"/>
              </a:spcBef>
              <a:buNone/>
            </a:pPr>
            <a:endParaRPr lang="en-GB" sz="1400" b="0" dirty="0">
              <a:solidFill>
                <a:schemeClr val="tx2">
                  <a:lumMod val="75000"/>
                  <a:lumOff val="25000"/>
                </a:schemeClr>
              </a:solidFill>
            </a:endParaRPr>
          </a:p>
          <a:p>
            <a:pPr lvl="1"/>
            <a:endParaRPr lang="en-GB" sz="1300" b="0" dirty="0">
              <a:solidFill>
                <a:schemeClr val="tx2">
                  <a:lumMod val="75000"/>
                  <a:lumOff val="25000"/>
                </a:schemeClr>
              </a:solidFill>
            </a:endParaRPr>
          </a:p>
          <a:p>
            <a:pPr marL="0" indent="0">
              <a:spcBef>
                <a:spcPts val="400"/>
              </a:spcBef>
              <a:buFont typeface="Arial" panose="020B0604020202020204" pitchFamily="34" charset="0"/>
              <a:buNone/>
            </a:pPr>
            <a:endParaRPr lang="en-US" sz="1600" dirty="0">
              <a:solidFill>
                <a:schemeClr val="accent2"/>
              </a:solidFill>
              <a:latin typeface="Arial" panose="020B0604020202020204" pitchFamily="34" charset="0"/>
              <a:ea typeface="Calibri"/>
              <a:cs typeface="Arial" panose="020B0604020202020204" pitchFamily="34" charset="0"/>
            </a:endParaRPr>
          </a:p>
        </p:txBody>
      </p:sp>
      <p:pic>
        <p:nvPicPr>
          <p:cNvPr id="2050" name="Picture 2">
            <a:extLst>
              <a:ext uri="{FF2B5EF4-FFF2-40B4-BE49-F238E27FC236}">
                <a16:creationId xmlns:a16="http://schemas.microsoft.com/office/drawing/2014/main" id="{2F15F956-DF62-053C-604B-DBFC22B6833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5130" y="1837399"/>
            <a:ext cx="4364486" cy="2402025"/>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a:extLst>
              <a:ext uri="{FF2B5EF4-FFF2-40B4-BE49-F238E27FC236}">
                <a16:creationId xmlns:a16="http://schemas.microsoft.com/office/drawing/2014/main" id="{CAE3D1B0-A0C4-10C6-776D-5D56F881AF0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46092" y="1831706"/>
            <a:ext cx="4364486" cy="2395352"/>
          </a:xfrm>
          <a:prstGeom prst="rect">
            <a:avLst/>
          </a:prstGeom>
          <a:noFill/>
          <a:extLst>
            <a:ext uri="{909E8E84-426E-40DD-AFC4-6F175D3DCCD1}">
              <a14:hiddenFill xmlns:a14="http://schemas.microsoft.com/office/drawing/2010/main">
                <a:solidFill>
                  <a:srgbClr val="FFFFFF"/>
                </a:solidFill>
              </a14:hiddenFill>
            </a:ext>
          </a:extLst>
        </p:spPr>
      </p:pic>
      <p:sp>
        <p:nvSpPr>
          <p:cNvPr id="2" name="Content Placeholder 1">
            <a:extLst>
              <a:ext uri="{FF2B5EF4-FFF2-40B4-BE49-F238E27FC236}">
                <a16:creationId xmlns:a16="http://schemas.microsoft.com/office/drawing/2014/main" id="{FD7B9EA3-40ED-F7FA-8ACB-C4AB2DD5AD63}"/>
              </a:ext>
            </a:extLst>
          </p:cNvPr>
          <p:cNvSpPr txBox="1">
            <a:spLocks/>
          </p:cNvSpPr>
          <p:nvPr/>
        </p:nvSpPr>
        <p:spPr>
          <a:xfrm>
            <a:off x="451830" y="4569828"/>
            <a:ext cx="10790280" cy="611646"/>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spcBef>
                <a:spcPts val="400"/>
              </a:spcBef>
            </a:pPr>
            <a:r>
              <a:rPr lang="en-GB" sz="1200" b="0" dirty="0">
                <a:solidFill>
                  <a:schemeClr val="tx2">
                    <a:lumMod val="75000"/>
                    <a:lumOff val="25000"/>
                  </a:schemeClr>
                </a:solidFill>
              </a:rPr>
              <a:t>Strong tune-shifts observed in both tunes when transition is crossed and at the extremities of the ramp. Tunes maintain stable on the momentum plateau;</a:t>
            </a:r>
          </a:p>
          <a:p>
            <a:pPr>
              <a:spcBef>
                <a:spcPts val="400"/>
              </a:spcBef>
            </a:pPr>
            <a:r>
              <a:rPr lang="en-GB" sz="1200" b="0" dirty="0">
                <a:solidFill>
                  <a:schemeClr val="tx2">
                    <a:lumMod val="75000"/>
                    <a:lumOff val="25000"/>
                  </a:schemeClr>
                </a:solidFill>
              </a:rPr>
              <a:t>Same applies to chromaticity;</a:t>
            </a:r>
            <a:endParaRPr lang="en-GB" sz="1300" b="0" dirty="0">
              <a:solidFill>
                <a:schemeClr val="tx2">
                  <a:lumMod val="75000"/>
                  <a:lumOff val="25000"/>
                </a:schemeClr>
              </a:solidFill>
            </a:endParaRPr>
          </a:p>
          <a:p>
            <a:pPr marL="0" indent="0">
              <a:spcBef>
                <a:spcPts val="400"/>
              </a:spcBef>
              <a:buFont typeface="Arial" panose="020B0604020202020204" pitchFamily="34" charset="0"/>
              <a:buNone/>
            </a:pPr>
            <a:endParaRPr lang="en-US" sz="1600" dirty="0">
              <a:solidFill>
                <a:schemeClr val="accent2"/>
              </a:solidFill>
              <a:latin typeface="Arial" panose="020B0604020202020204" pitchFamily="34" charset="0"/>
              <a:ea typeface="Calibri"/>
              <a:cs typeface="Arial" panose="020B0604020202020204" pitchFamily="34" charset="0"/>
            </a:endParaRPr>
          </a:p>
        </p:txBody>
      </p:sp>
    </p:spTree>
    <p:extLst>
      <p:ext uri="{BB962C8B-B14F-4D97-AF65-F5344CB8AC3E}">
        <p14:creationId xmlns:p14="http://schemas.microsoft.com/office/powerpoint/2010/main" val="364486217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DAD756-415B-487A-FDE9-ED94F6CB0424}"/>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77552BA9-DC7B-8BE0-F14D-C57261A93FB5}"/>
              </a:ext>
            </a:extLst>
          </p:cNvPr>
          <p:cNvSpPr>
            <a:spLocks noGrp="1"/>
          </p:cNvSpPr>
          <p:nvPr>
            <p:ph type="title"/>
          </p:nvPr>
        </p:nvSpPr>
        <p:spPr>
          <a:xfrm>
            <a:off x="407988" y="328241"/>
            <a:ext cx="11604202" cy="567109"/>
          </a:xfrm>
        </p:spPr>
        <p:txBody>
          <a:bodyPr/>
          <a:lstStyle/>
          <a:p>
            <a:r>
              <a:rPr lang="en-US" sz="3600" b="1" dirty="0">
                <a:solidFill>
                  <a:srgbClr val="060A9C"/>
                </a:solidFill>
                <a:latin typeface="Arial" panose="020B0604020202020204" pitchFamily="34" charset="0"/>
                <a:cs typeface="Arial" panose="020B0604020202020204" pitchFamily="34" charset="0"/>
              </a:rPr>
              <a:t>Beam-based measurements: addressing challenges</a:t>
            </a:r>
            <a:endParaRPr lang="en-US" dirty="0"/>
          </a:p>
        </p:txBody>
      </p:sp>
      <p:sp>
        <p:nvSpPr>
          <p:cNvPr id="15" name="Slide Number Placeholder 8">
            <a:extLst>
              <a:ext uri="{FF2B5EF4-FFF2-40B4-BE49-F238E27FC236}">
                <a16:creationId xmlns:a16="http://schemas.microsoft.com/office/drawing/2014/main" id="{8BFA1A7D-864D-CB5B-F8F1-3DB0A2635461}"/>
              </a:ext>
            </a:extLst>
          </p:cNvPr>
          <p:cNvSpPr>
            <a:spLocks noGrp="1"/>
          </p:cNvSpPr>
          <p:nvPr>
            <p:ph type="sldNum" sz="quarter" idx="12"/>
          </p:nvPr>
        </p:nvSpPr>
        <p:spPr>
          <a:xfrm>
            <a:off x="11107546" y="6389802"/>
            <a:ext cx="681254" cy="365125"/>
          </a:xfrm>
        </p:spPr>
        <p:txBody>
          <a:bodyPr/>
          <a:lstStyle/>
          <a:p>
            <a:fld id="{36B5EA5A-BC32-A742-B11B-8E7414D5B535}" type="slidenum">
              <a:rPr lang="en-US" sz="1400" smtClean="0"/>
              <a:pPr/>
              <a:t>23</a:t>
            </a:fld>
            <a:endParaRPr lang="en-US" sz="1400" dirty="0"/>
          </a:p>
        </p:txBody>
      </p:sp>
      <p:sp>
        <p:nvSpPr>
          <p:cNvPr id="16" name="Footer Placeholder 4">
            <a:extLst>
              <a:ext uri="{FF2B5EF4-FFF2-40B4-BE49-F238E27FC236}">
                <a16:creationId xmlns:a16="http://schemas.microsoft.com/office/drawing/2014/main" id="{52834D3B-9350-7277-7349-B263682AFFC1}"/>
              </a:ext>
            </a:extLst>
          </p:cNvPr>
          <p:cNvSpPr>
            <a:spLocks noGrp="1"/>
          </p:cNvSpPr>
          <p:nvPr>
            <p:ph type="ftr" sz="quarter" idx="11"/>
          </p:nvPr>
        </p:nvSpPr>
        <p:spPr>
          <a:xfrm>
            <a:off x="3539188" y="6389802"/>
            <a:ext cx="7292296" cy="365125"/>
          </a:xfrm>
        </p:spPr>
        <p:txBody>
          <a:bodyPr/>
          <a:lstStyle/>
          <a:p>
            <a:r>
              <a:rPr lang="en-US" sz="1400" dirty="0"/>
              <a:t>Vittorio Ferrentino – IPP Meeting              vittorio.ferrentino@cern.ch</a:t>
            </a:r>
          </a:p>
        </p:txBody>
      </p:sp>
      <p:sp>
        <p:nvSpPr>
          <p:cNvPr id="17" name="Date Placeholder 3">
            <a:extLst>
              <a:ext uri="{FF2B5EF4-FFF2-40B4-BE49-F238E27FC236}">
                <a16:creationId xmlns:a16="http://schemas.microsoft.com/office/drawing/2014/main" id="{E22CCF14-C36D-BA98-03BD-A16A0351A65A}"/>
              </a:ext>
            </a:extLst>
          </p:cNvPr>
          <p:cNvSpPr txBox="1">
            <a:spLocks/>
          </p:cNvSpPr>
          <p:nvPr/>
        </p:nvSpPr>
        <p:spPr>
          <a:xfrm>
            <a:off x="1753960" y="6417641"/>
            <a:ext cx="1542289"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AE7510E-7CE3-EF42-A7A2-0B9C737939B5}" type="datetime3">
              <a:rPr lang="en-US" sz="1400" smtClean="0">
                <a:solidFill>
                  <a:schemeClr val="bg1"/>
                </a:solidFill>
              </a:rPr>
              <a:pPr/>
              <a:t>26 March 2025</a:t>
            </a:fld>
            <a:endParaRPr lang="en-US" sz="1400" dirty="0">
              <a:solidFill>
                <a:schemeClr val="bg1"/>
              </a:solidFill>
            </a:endParaRPr>
          </a:p>
        </p:txBody>
      </p:sp>
      <p:sp>
        <p:nvSpPr>
          <p:cNvPr id="7" name="Content Placeholder 1">
            <a:extLst>
              <a:ext uri="{FF2B5EF4-FFF2-40B4-BE49-F238E27FC236}">
                <a16:creationId xmlns:a16="http://schemas.microsoft.com/office/drawing/2014/main" id="{61BF38E2-855F-3DD0-2C2B-3C664795CE44}"/>
              </a:ext>
            </a:extLst>
          </p:cNvPr>
          <p:cNvSpPr txBox="1">
            <a:spLocks/>
          </p:cNvSpPr>
          <p:nvPr/>
        </p:nvSpPr>
        <p:spPr>
          <a:xfrm>
            <a:off x="387349" y="1064881"/>
            <a:ext cx="9364163" cy="567109"/>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spcBef>
                <a:spcPts val="400"/>
              </a:spcBef>
              <a:buNone/>
            </a:pPr>
            <a:r>
              <a:rPr lang="en-GB" sz="1600" b="0" dirty="0">
                <a:solidFill>
                  <a:schemeClr val="tx2">
                    <a:lumMod val="75000"/>
                    <a:lumOff val="25000"/>
                  </a:schemeClr>
                </a:solidFill>
              </a:rPr>
              <a:t>Example of </a:t>
            </a:r>
            <a:r>
              <a:rPr lang="en-GB" sz="1600" dirty="0">
                <a:solidFill>
                  <a:schemeClr val="accent2"/>
                </a:solidFill>
              </a:rPr>
              <a:t>measurements throughout </a:t>
            </a:r>
            <a:r>
              <a:rPr lang="en-GB" sz="1600" b="0" dirty="0">
                <a:solidFill>
                  <a:schemeClr val="tx2">
                    <a:lumMod val="75000"/>
                    <a:lumOff val="25000"/>
                  </a:schemeClr>
                </a:solidFill>
              </a:rPr>
              <a:t>the power cycle to the </a:t>
            </a:r>
            <a:r>
              <a:rPr lang="en-GB" sz="1600" dirty="0">
                <a:solidFill>
                  <a:schemeClr val="accent2"/>
                </a:solidFill>
              </a:rPr>
              <a:t>23.11 GeV/c plateau </a:t>
            </a:r>
            <a:r>
              <a:rPr lang="en-GB" sz="1600" b="0" dirty="0">
                <a:solidFill>
                  <a:schemeClr val="tx2">
                    <a:lumMod val="75000"/>
                    <a:lumOff val="25000"/>
                  </a:schemeClr>
                </a:solidFill>
              </a:rPr>
              <a:t>:</a:t>
            </a:r>
            <a:endParaRPr lang="en-GB" sz="1400" b="0" dirty="0">
              <a:solidFill>
                <a:schemeClr val="tx2">
                  <a:lumMod val="75000"/>
                  <a:lumOff val="25000"/>
                </a:schemeClr>
              </a:solidFill>
            </a:endParaRPr>
          </a:p>
          <a:p>
            <a:pPr marL="0" indent="0">
              <a:spcBef>
                <a:spcPts val="400"/>
              </a:spcBef>
              <a:buNone/>
            </a:pPr>
            <a:endParaRPr lang="en-GB" sz="1400" b="0" dirty="0">
              <a:solidFill>
                <a:schemeClr val="tx2">
                  <a:lumMod val="75000"/>
                  <a:lumOff val="25000"/>
                </a:schemeClr>
              </a:solidFill>
            </a:endParaRPr>
          </a:p>
          <a:p>
            <a:pPr lvl="1"/>
            <a:endParaRPr lang="en-GB" sz="1300" b="0" dirty="0">
              <a:solidFill>
                <a:schemeClr val="tx2">
                  <a:lumMod val="75000"/>
                  <a:lumOff val="25000"/>
                </a:schemeClr>
              </a:solidFill>
            </a:endParaRPr>
          </a:p>
          <a:p>
            <a:pPr marL="0" indent="0">
              <a:spcBef>
                <a:spcPts val="400"/>
              </a:spcBef>
              <a:buFont typeface="Arial" panose="020B0604020202020204" pitchFamily="34" charset="0"/>
              <a:buNone/>
            </a:pPr>
            <a:endParaRPr lang="en-US" sz="1600" dirty="0">
              <a:solidFill>
                <a:schemeClr val="accent2"/>
              </a:solidFill>
              <a:latin typeface="Arial" panose="020B0604020202020204" pitchFamily="34" charset="0"/>
              <a:ea typeface="Calibri"/>
              <a:cs typeface="Arial" panose="020B0604020202020204" pitchFamily="34" charset="0"/>
            </a:endParaRPr>
          </a:p>
        </p:txBody>
      </p:sp>
      <p:pic>
        <p:nvPicPr>
          <p:cNvPr id="2054" name="Picture 6">
            <a:extLst>
              <a:ext uri="{FF2B5EF4-FFF2-40B4-BE49-F238E27FC236}">
                <a16:creationId xmlns:a16="http://schemas.microsoft.com/office/drawing/2014/main" id="{CAB06520-7B6F-CAB9-5DB8-A87B9E724C8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1521" y="1448512"/>
            <a:ext cx="4971639" cy="1906418"/>
          </a:xfrm>
          <a:prstGeom prst="rect">
            <a:avLst/>
          </a:prstGeom>
          <a:noFill/>
          <a:extLst>
            <a:ext uri="{909E8E84-426E-40DD-AFC4-6F175D3DCCD1}">
              <a14:hiddenFill xmlns:a14="http://schemas.microsoft.com/office/drawing/2010/main">
                <a:solidFill>
                  <a:srgbClr val="FFFFFF"/>
                </a:solidFill>
              </a14:hiddenFill>
            </a:ext>
          </a:extLst>
        </p:spPr>
      </p:pic>
      <p:pic>
        <p:nvPicPr>
          <p:cNvPr id="2058" name="Picture 10">
            <a:extLst>
              <a:ext uri="{FF2B5EF4-FFF2-40B4-BE49-F238E27FC236}">
                <a16:creationId xmlns:a16="http://schemas.microsoft.com/office/drawing/2014/main" id="{57188ED7-7A8E-7B0C-D7EB-FC8C7328A31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98485" y="1426476"/>
            <a:ext cx="4971638" cy="1917436"/>
          </a:xfrm>
          <a:prstGeom prst="rect">
            <a:avLst/>
          </a:prstGeom>
          <a:noFill/>
          <a:extLst>
            <a:ext uri="{909E8E84-426E-40DD-AFC4-6F175D3DCCD1}">
              <a14:hiddenFill xmlns:a14="http://schemas.microsoft.com/office/drawing/2010/main">
                <a:solidFill>
                  <a:srgbClr val="FFFFFF"/>
                </a:solidFill>
              </a14:hiddenFill>
            </a:ext>
          </a:extLst>
        </p:spPr>
      </p:pic>
      <p:sp>
        <p:nvSpPr>
          <p:cNvPr id="5" name="Content Placeholder 1">
            <a:extLst>
              <a:ext uri="{FF2B5EF4-FFF2-40B4-BE49-F238E27FC236}">
                <a16:creationId xmlns:a16="http://schemas.microsoft.com/office/drawing/2014/main" id="{6083DC0C-AFD8-787F-6006-6774C27E005B}"/>
              </a:ext>
            </a:extLst>
          </p:cNvPr>
          <p:cNvSpPr txBox="1">
            <a:spLocks/>
          </p:cNvSpPr>
          <p:nvPr/>
        </p:nvSpPr>
        <p:spPr>
          <a:xfrm>
            <a:off x="591521" y="3474082"/>
            <a:ext cx="10721169" cy="674446"/>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spcBef>
                <a:spcPts val="400"/>
              </a:spcBef>
            </a:pPr>
            <a:r>
              <a:rPr lang="en-GB" sz="1200" b="0" dirty="0">
                <a:solidFill>
                  <a:schemeClr val="bg2">
                    <a:lumMod val="50000"/>
                  </a:schemeClr>
                </a:solidFill>
              </a:rPr>
              <a:t>Evident tune decrease throughout the tamp. Tunes quite stable on the momentum plateau. </a:t>
            </a:r>
          </a:p>
          <a:p>
            <a:pPr>
              <a:spcBef>
                <a:spcPts val="400"/>
              </a:spcBef>
            </a:pPr>
            <a:r>
              <a:rPr lang="en-GB" sz="1200" b="0" dirty="0">
                <a:solidFill>
                  <a:schemeClr val="tx2">
                    <a:lumMod val="75000"/>
                    <a:lumOff val="25000"/>
                  </a:schemeClr>
                </a:solidFill>
              </a:rPr>
              <a:t>Same for the chromaticity</a:t>
            </a:r>
            <a:r>
              <a:rPr lang="en-GB" sz="1400" b="0" dirty="0">
                <a:solidFill>
                  <a:schemeClr val="tx2">
                    <a:lumMod val="75000"/>
                    <a:lumOff val="25000"/>
                  </a:schemeClr>
                </a:solidFill>
              </a:rPr>
              <a:t>;</a:t>
            </a:r>
            <a:endParaRPr lang="en-GB" sz="1300" b="0" dirty="0">
              <a:solidFill>
                <a:schemeClr val="tx2">
                  <a:lumMod val="75000"/>
                  <a:lumOff val="25000"/>
                </a:schemeClr>
              </a:solidFill>
            </a:endParaRPr>
          </a:p>
          <a:p>
            <a:pPr marL="0" indent="0">
              <a:spcBef>
                <a:spcPts val="400"/>
              </a:spcBef>
              <a:buFont typeface="Arial" panose="020B0604020202020204" pitchFamily="34" charset="0"/>
              <a:buNone/>
            </a:pPr>
            <a:endParaRPr lang="en-US" sz="1600" dirty="0">
              <a:solidFill>
                <a:schemeClr val="accent2"/>
              </a:solidFill>
              <a:latin typeface="Arial" panose="020B0604020202020204" pitchFamily="34" charset="0"/>
              <a:ea typeface="Calibri"/>
              <a:cs typeface="Arial" panose="020B0604020202020204" pitchFamily="34" charset="0"/>
            </a:endParaRPr>
          </a:p>
        </p:txBody>
      </p:sp>
      <p:sp>
        <p:nvSpPr>
          <p:cNvPr id="8" name="TextBox 7">
            <a:extLst>
              <a:ext uri="{FF2B5EF4-FFF2-40B4-BE49-F238E27FC236}">
                <a16:creationId xmlns:a16="http://schemas.microsoft.com/office/drawing/2014/main" id="{3661212B-C5F8-D494-1C2B-5AE20AAC4026}"/>
              </a:ext>
            </a:extLst>
          </p:cNvPr>
          <p:cNvSpPr txBox="1"/>
          <p:nvPr/>
        </p:nvSpPr>
        <p:spPr>
          <a:xfrm>
            <a:off x="387348" y="4166321"/>
            <a:ext cx="11700268" cy="646331"/>
          </a:xfrm>
          <a:prstGeom prst="rect">
            <a:avLst/>
          </a:prstGeom>
          <a:noFill/>
        </p:spPr>
        <p:txBody>
          <a:bodyPr wrap="square">
            <a:spAutoFit/>
          </a:bodyPr>
          <a:lstStyle/>
          <a:p>
            <a:r>
              <a:rPr lang="en-GB" sz="1200" b="1" dirty="0">
                <a:solidFill>
                  <a:srgbClr val="C7E6A4"/>
                </a:solidFill>
              </a:rPr>
              <a:t>Open question</a:t>
            </a:r>
            <a:r>
              <a:rPr lang="en-GB" sz="1200" b="1" dirty="0">
                <a:solidFill>
                  <a:schemeClr val="bg2">
                    <a:lumMod val="50000"/>
                  </a:schemeClr>
                </a:solidFill>
              </a:rPr>
              <a:t>:</a:t>
            </a:r>
            <a:r>
              <a:rPr lang="en-GB" sz="1200" dirty="0">
                <a:solidFill>
                  <a:schemeClr val="bg2">
                    <a:lumMod val="50000"/>
                  </a:schemeClr>
                </a:solidFill>
                <a:sym typeface="Wingdings" panose="05000000000000000000" pitchFamily="2" charset="2"/>
              </a:rPr>
              <a:t> since e</a:t>
            </a:r>
            <a:r>
              <a:rPr lang="en-GB" sz="1200" dirty="0">
                <a:solidFill>
                  <a:schemeClr val="bg2">
                    <a:lumMod val="50000"/>
                  </a:schemeClr>
                </a:solidFill>
              </a:rPr>
              <a:t>ddy-currents effects not included in the models, do the </a:t>
            </a:r>
            <a:r>
              <a:rPr lang="en-GB" sz="1200" b="1" dirty="0">
                <a:solidFill>
                  <a:schemeClr val="accent2"/>
                </a:solidFill>
              </a:rPr>
              <a:t>MU models</a:t>
            </a:r>
            <a:r>
              <a:rPr lang="en-GB" sz="1200" dirty="0">
                <a:solidFill>
                  <a:schemeClr val="bg2">
                    <a:lumMod val="50000"/>
                  </a:schemeClr>
                </a:solidFill>
              </a:rPr>
              <a:t> have a </a:t>
            </a:r>
            <a:r>
              <a:rPr lang="en-GB" sz="1200" b="1" dirty="0">
                <a:solidFill>
                  <a:schemeClr val="accent2"/>
                </a:solidFill>
              </a:rPr>
              <a:t>predictive power</a:t>
            </a:r>
            <a:r>
              <a:rPr lang="en-GB" sz="1200" dirty="0">
                <a:solidFill>
                  <a:schemeClr val="bg2">
                    <a:lumMod val="50000"/>
                  </a:schemeClr>
                </a:solidFill>
              </a:rPr>
              <a:t> throughout the </a:t>
            </a:r>
            <a:r>
              <a:rPr lang="en-GB" sz="1200" b="1" dirty="0">
                <a:solidFill>
                  <a:schemeClr val="accent2"/>
                </a:solidFill>
              </a:rPr>
              <a:t>main body</a:t>
            </a:r>
            <a:r>
              <a:rPr lang="en-GB" sz="1200" dirty="0">
                <a:solidFill>
                  <a:schemeClr val="bg2">
                    <a:lumMod val="50000"/>
                  </a:schemeClr>
                </a:solidFill>
              </a:rPr>
              <a:t> of the </a:t>
            </a:r>
            <a:r>
              <a:rPr lang="en-GB" sz="1200" b="1" dirty="0">
                <a:solidFill>
                  <a:schemeClr val="accent2"/>
                </a:solidFill>
              </a:rPr>
              <a:t>ramp</a:t>
            </a:r>
            <a:r>
              <a:rPr lang="en-GB" sz="1200" dirty="0">
                <a:solidFill>
                  <a:schemeClr val="bg2">
                    <a:lumMod val="50000"/>
                  </a:schemeClr>
                </a:solidFill>
              </a:rPr>
              <a:t>? </a:t>
            </a:r>
          </a:p>
          <a:p>
            <a:r>
              <a:rPr lang="en-GB" sz="1200" dirty="0">
                <a:solidFill>
                  <a:schemeClr val="bg2">
                    <a:lumMod val="50000"/>
                  </a:schemeClr>
                </a:solidFill>
              </a:rPr>
              <a:t>Measurements carried out on the individual plateaus (static powering), were compared to those recorded continuously throughout the ramp to the 23.11 GeV/c plateau (dynamic powering). </a:t>
            </a:r>
          </a:p>
        </p:txBody>
      </p:sp>
    </p:spTree>
    <p:extLst>
      <p:ext uri="{BB962C8B-B14F-4D97-AF65-F5344CB8AC3E}">
        <p14:creationId xmlns:p14="http://schemas.microsoft.com/office/powerpoint/2010/main" val="19141347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arn(inVertical)">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barn(inVertical)">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barn(inVertical)">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74FFA7-3CAA-420D-A5FF-882C015F2B8B}"/>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C21C0A27-1152-645C-0B18-D90E3CB59A52}"/>
              </a:ext>
            </a:extLst>
          </p:cNvPr>
          <p:cNvSpPr>
            <a:spLocks noGrp="1"/>
          </p:cNvSpPr>
          <p:nvPr>
            <p:ph type="title"/>
          </p:nvPr>
        </p:nvSpPr>
        <p:spPr>
          <a:xfrm>
            <a:off x="407988" y="328241"/>
            <a:ext cx="11604202" cy="567109"/>
          </a:xfrm>
        </p:spPr>
        <p:txBody>
          <a:bodyPr/>
          <a:lstStyle/>
          <a:p>
            <a:r>
              <a:rPr lang="en-US" sz="3600" b="1" dirty="0">
                <a:solidFill>
                  <a:srgbClr val="060A9C"/>
                </a:solidFill>
                <a:latin typeface="Arial" panose="020B0604020202020204" pitchFamily="34" charset="0"/>
                <a:cs typeface="Arial" panose="020B0604020202020204" pitchFamily="34" charset="0"/>
              </a:rPr>
              <a:t>Beam-based measurements: addressing challenges</a:t>
            </a:r>
            <a:endParaRPr lang="en-US" dirty="0"/>
          </a:p>
        </p:txBody>
      </p:sp>
      <p:sp>
        <p:nvSpPr>
          <p:cNvPr id="15" name="Slide Number Placeholder 8">
            <a:extLst>
              <a:ext uri="{FF2B5EF4-FFF2-40B4-BE49-F238E27FC236}">
                <a16:creationId xmlns:a16="http://schemas.microsoft.com/office/drawing/2014/main" id="{ED90C0C6-1678-5C85-119F-68EF800A562C}"/>
              </a:ext>
            </a:extLst>
          </p:cNvPr>
          <p:cNvSpPr>
            <a:spLocks noGrp="1"/>
          </p:cNvSpPr>
          <p:nvPr>
            <p:ph type="sldNum" sz="quarter" idx="12"/>
          </p:nvPr>
        </p:nvSpPr>
        <p:spPr>
          <a:xfrm>
            <a:off x="11107546" y="6389802"/>
            <a:ext cx="681254" cy="365125"/>
          </a:xfrm>
        </p:spPr>
        <p:txBody>
          <a:bodyPr/>
          <a:lstStyle/>
          <a:p>
            <a:fld id="{36B5EA5A-BC32-A742-B11B-8E7414D5B535}" type="slidenum">
              <a:rPr lang="en-US" sz="1400" smtClean="0"/>
              <a:pPr/>
              <a:t>24</a:t>
            </a:fld>
            <a:endParaRPr lang="en-US" sz="1400" dirty="0"/>
          </a:p>
        </p:txBody>
      </p:sp>
      <p:sp>
        <p:nvSpPr>
          <p:cNvPr id="16" name="Footer Placeholder 4">
            <a:extLst>
              <a:ext uri="{FF2B5EF4-FFF2-40B4-BE49-F238E27FC236}">
                <a16:creationId xmlns:a16="http://schemas.microsoft.com/office/drawing/2014/main" id="{116E1FFA-31B3-7985-327E-34A2DEA2FCEA}"/>
              </a:ext>
            </a:extLst>
          </p:cNvPr>
          <p:cNvSpPr>
            <a:spLocks noGrp="1"/>
          </p:cNvSpPr>
          <p:nvPr>
            <p:ph type="ftr" sz="quarter" idx="11"/>
          </p:nvPr>
        </p:nvSpPr>
        <p:spPr>
          <a:xfrm>
            <a:off x="3539188" y="6389802"/>
            <a:ext cx="7292296" cy="365125"/>
          </a:xfrm>
        </p:spPr>
        <p:txBody>
          <a:bodyPr/>
          <a:lstStyle/>
          <a:p>
            <a:r>
              <a:rPr lang="en-US" sz="1400" dirty="0"/>
              <a:t>Vittorio Ferrentino – IPP Meeting              vittorio.ferrentino@cern.ch</a:t>
            </a:r>
          </a:p>
        </p:txBody>
      </p:sp>
      <p:sp>
        <p:nvSpPr>
          <p:cNvPr id="17" name="Date Placeholder 3">
            <a:extLst>
              <a:ext uri="{FF2B5EF4-FFF2-40B4-BE49-F238E27FC236}">
                <a16:creationId xmlns:a16="http://schemas.microsoft.com/office/drawing/2014/main" id="{02F745BD-A217-7626-F841-6FE98479EBA8}"/>
              </a:ext>
            </a:extLst>
          </p:cNvPr>
          <p:cNvSpPr txBox="1">
            <a:spLocks/>
          </p:cNvSpPr>
          <p:nvPr/>
        </p:nvSpPr>
        <p:spPr>
          <a:xfrm>
            <a:off x="1753960" y="6417641"/>
            <a:ext cx="1542289"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AE7510E-7CE3-EF42-A7A2-0B9C737939B5}" type="datetime3">
              <a:rPr lang="en-US" sz="1400" smtClean="0">
                <a:solidFill>
                  <a:schemeClr val="bg1"/>
                </a:solidFill>
              </a:rPr>
              <a:pPr/>
              <a:t>26 March 2025</a:t>
            </a:fld>
            <a:endParaRPr lang="en-US" sz="1400" dirty="0">
              <a:solidFill>
                <a:schemeClr val="bg1"/>
              </a:solidFill>
            </a:endParaRPr>
          </a:p>
        </p:txBody>
      </p:sp>
      <p:sp>
        <p:nvSpPr>
          <p:cNvPr id="7" name="Content Placeholder 1">
            <a:extLst>
              <a:ext uri="{FF2B5EF4-FFF2-40B4-BE49-F238E27FC236}">
                <a16:creationId xmlns:a16="http://schemas.microsoft.com/office/drawing/2014/main" id="{D3E60AB2-B287-5856-99C2-B1785F2C7DC9}"/>
              </a:ext>
            </a:extLst>
          </p:cNvPr>
          <p:cNvSpPr txBox="1">
            <a:spLocks/>
          </p:cNvSpPr>
          <p:nvPr/>
        </p:nvSpPr>
        <p:spPr>
          <a:xfrm>
            <a:off x="387349" y="1064881"/>
            <a:ext cx="9364163" cy="567109"/>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spcBef>
                <a:spcPts val="400"/>
              </a:spcBef>
              <a:buNone/>
            </a:pPr>
            <a:r>
              <a:rPr lang="en-GB" sz="1600" b="0" dirty="0">
                <a:solidFill>
                  <a:schemeClr val="tx2">
                    <a:lumMod val="75000"/>
                    <a:lumOff val="25000"/>
                  </a:schemeClr>
                </a:solidFill>
              </a:rPr>
              <a:t>Example of </a:t>
            </a:r>
            <a:r>
              <a:rPr lang="en-GB" sz="1600" dirty="0">
                <a:solidFill>
                  <a:schemeClr val="accent2"/>
                </a:solidFill>
              </a:rPr>
              <a:t>measurements throughout </a:t>
            </a:r>
            <a:r>
              <a:rPr lang="en-GB" sz="1600" b="0" dirty="0">
                <a:solidFill>
                  <a:schemeClr val="tx2">
                    <a:lumMod val="75000"/>
                    <a:lumOff val="25000"/>
                  </a:schemeClr>
                </a:solidFill>
              </a:rPr>
              <a:t>the power cycle to the </a:t>
            </a:r>
            <a:r>
              <a:rPr lang="en-GB" sz="1600" dirty="0">
                <a:solidFill>
                  <a:schemeClr val="accent2"/>
                </a:solidFill>
              </a:rPr>
              <a:t>23.11 GeV/c plateau</a:t>
            </a:r>
            <a:r>
              <a:rPr lang="en-GB" sz="1600" b="0" dirty="0">
                <a:solidFill>
                  <a:schemeClr val="tx2">
                    <a:lumMod val="75000"/>
                    <a:lumOff val="25000"/>
                  </a:schemeClr>
                </a:solidFill>
              </a:rPr>
              <a:t>:</a:t>
            </a:r>
            <a:endParaRPr lang="en-GB" sz="1400" b="0" dirty="0">
              <a:solidFill>
                <a:schemeClr val="tx2">
                  <a:lumMod val="75000"/>
                  <a:lumOff val="25000"/>
                </a:schemeClr>
              </a:solidFill>
            </a:endParaRPr>
          </a:p>
          <a:p>
            <a:pPr marL="0" indent="0">
              <a:spcBef>
                <a:spcPts val="400"/>
              </a:spcBef>
              <a:buNone/>
            </a:pPr>
            <a:endParaRPr lang="en-GB" sz="1400" b="0" dirty="0">
              <a:solidFill>
                <a:schemeClr val="tx2">
                  <a:lumMod val="75000"/>
                  <a:lumOff val="25000"/>
                </a:schemeClr>
              </a:solidFill>
            </a:endParaRPr>
          </a:p>
          <a:p>
            <a:pPr lvl="1"/>
            <a:endParaRPr lang="en-GB" sz="1300" b="0" dirty="0">
              <a:solidFill>
                <a:schemeClr val="tx2">
                  <a:lumMod val="75000"/>
                  <a:lumOff val="25000"/>
                </a:schemeClr>
              </a:solidFill>
            </a:endParaRPr>
          </a:p>
          <a:p>
            <a:pPr marL="0" indent="0">
              <a:spcBef>
                <a:spcPts val="400"/>
              </a:spcBef>
              <a:buFont typeface="Arial" panose="020B0604020202020204" pitchFamily="34" charset="0"/>
              <a:buNone/>
            </a:pPr>
            <a:endParaRPr lang="en-US" sz="1600" dirty="0">
              <a:solidFill>
                <a:schemeClr val="accent2"/>
              </a:solidFill>
              <a:latin typeface="Arial" panose="020B0604020202020204" pitchFamily="34" charset="0"/>
              <a:ea typeface="Calibri"/>
              <a:cs typeface="Arial" panose="020B0604020202020204" pitchFamily="34" charset="0"/>
            </a:endParaRPr>
          </a:p>
        </p:txBody>
      </p:sp>
      <p:pic>
        <p:nvPicPr>
          <p:cNvPr id="2" name="Picture 8">
            <a:extLst>
              <a:ext uri="{FF2B5EF4-FFF2-40B4-BE49-F238E27FC236}">
                <a16:creationId xmlns:a16="http://schemas.microsoft.com/office/drawing/2014/main" id="{C3770D3E-445E-AEBC-E335-91407614911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1521" y="1445757"/>
            <a:ext cx="4971638" cy="1911927"/>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12">
            <a:extLst>
              <a:ext uri="{FF2B5EF4-FFF2-40B4-BE49-F238E27FC236}">
                <a16:creationId xmlns:a16="http://schemas.microsoft.com/office/drawing/2014/main" id="{055A492B-A11D-B5E7-1D05-7CD5D352300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98485" y="1423722"/>
            <a:ext cx="4971638" cy="1917436"/>
          </a:xfrm>
          <a:prstGeom prst="rect">
            <a:avLst/>
          </a:prstGeom>
          <a:noFill/>
          <a:extLst>
            <a:ext uri="{909E8E84-426E-40DD-AFC4-6F175D3DCCD1}">
              <a14:hiddenFill xmlns:a14="http://schemas.microsoft.com/office/drawing/2010/main">
                <a:solidFill>
                  <a:srgbClr val="FFFFFF"/>
                </a:solidFill>
              </a14:hiddenFill>
            </a:ext>
          </a:extLst>
        </p:spPr>
      </p:pic>
      <p:sp>
        <p:nvSpPr>
          <p:cNvPr id="6" name="Content Placeholder 1">
            <a:extLst>
              <a:ext uri="{FF2B5EF4-FFF2-40B4-BE49-F238E27FC236}">
                <a16:creationId xmlns:a16="http://schemas.microsoft.com/office/drawing/2014/main" id="{1378C515-F109-8EAA-BEDB-367B159D996C}"/>
              </a:ext>
            </a:extLst>
          </p:cNvPr>
          <p:cNvSpPr txBox="1">
            <a:spLocks/>
          </p:cNvSpPr>
          <p:nvPr/>
        </p:nvSpPr>
        <p:spPr>
          <a:xfrm>
            <a:off x="591520" y="3474082"/>
            <a:ext cx="10721169" cy="674446"/>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spcBef>
                <a:spcPts val="400"/>
              </a:spcBef>
            </a:pPr>
            <a:r>
              <a:rPr lang="en-GB" sz="1200" b="0" dirty="0">
                <a:solidFill>
                  <a:schemeClr val="bg2">
                    <a:lumMod val="50000"/>
                  </a:schemeClr>
                </a:solidFill>
              </a:rPr>
              <a:t>Evident tune decrease throughout the tamp. Tunes quite stable on the momentum plateau. </a:t>
            </a:r>
          </a:p>
          <a:p>
            <a:pPr>
              <a:spcBef>
                <a:spcPts val="400"/>
              </a:spcBef>
            </a:pPr>
            <a:r>
              <a:rPr lang="en-GB" sz="1200" b="0" dirty="0">
                <a:solidFill>
                  <a:schemeClr val="tx2">
                    <a:lumMod val="75000"/>
                    <a:lumOff val="25000"/>
                  </a:schemeClr>
                </a:solidFill>
              </a:rPr>
              <a:t>Same for the chromaticity</a:t>
            </a:r>
            <a:r>
              <a:rPr lang="en-GB" sz="1400" b="0" dirty="0">
                <a:solidFill>
                  <a:schemeClr val="tx2">
                    <a:lumMod val="75000"/>
                    <a:lumOff val="25000"/>
                  </a:schemeClr>
                </a:solidFill>
              </a:rPr>
              <a:t>;</a:t>
            </a:r>
            <a:endParaRPr lang="en-GB" sz="1300" b="0" dirty="0">
              <a:solidFill>
                <a:schemeClr val="tx2">
                  <a:lumMod val="75000"/>
                  <a:lumOff val="25000"/>
                </a:schemeClr>
              </a:solidFill>
            </a:endParaRPr>
          </a:p>
          <a:p>
            <a:pPr marL="0" indent="0">
              <a:spcBef>
                <a:spcPts val="400"/>
              </a:spcBef>
              <a:buFont typeface="Arial" panose="020B0604020202020204" pitchFamily="34" charset="0"/>
              <a:buNone/>
            </a:pPr>
            <a:endParaRPr lang="en-US" sz="1600" dirty="0">
              <a:solidFill>
                <a:schemeClr val="accent2"/>
              </a:solidFill>
              <a:latin typeface="Arial" panose="020B0604020202020204" pitchFamily="34" charset="0"/>
              <a:ea typeface="Calibri"/>
              <a:cs typeface="Arial" panose="020B0604020202020204" pitchFamily="34" charset="0"/>
            </a:endParaRPr>
          </a:p>
        </p:txBody>
      </p:sp>
      <p:sp>
        <p:nvSpPr>
          <p:cNvPr id="9" name="TextBox 8">
            <a:extLst>
              <a:ext uri="{FF2B5EF4-FFF2-40B4-BE49-F238E27FC236}">
                <a16:creationId xmlns:a16="http://schemas.microsoft.com/office/drawing/2014/main" id="{DC8AA241-0DD4-5603-DA5B-1A9E0DCC4735}"/>
              </a:ext>
            </a:extLst>
          </p:cNvPr>
          <p:cNvSpPr txBox="1"/>
          <p:nvPr/>
        </p:nvSpPr>
        <p:spPr>
          <a:xfrm>
            <a:off x="387349" y="4159753"/>
            <a:ext cx="11848013" cy="1384995"/>
          </a:xfrm>
          <a:prstGeom prst="rect">
            <a:avLst/>
          </a:prstGeom>
          <a:noFill/>
        </p:spPr>
        <p:txBody>
          <a:bodyPr wrap="square">
            <a:spAutoFit/>
          </a:bodyPr>
          <a:lstStyle/>
          <a:p>
            <a:r>
              <a:rPr lang="en-GB" sz="1200" b="1" dirty="0">
                <a:solidFill>
                  <a:srgbClr val="C7E6A4"/>
                </a:solidFill>
              </a:rPr>
              <a:t>Open question</a:t>
            </a:r>
            <a:r>
              <a:rPr lang="en-GB" sz="1200" b="1" dirty="0">
                <a:solidFill>
                  <a:schemeClr val="bg2">
                    <a:lumMod val="50000"/>
                  </a:schemeClr>
                </a:solidFill>
              </a:rPr>
              <a:t>:</a:t>
            </a:r>
            <a:r>
              <a:rPr lang="en-GB" sz="1200" dirty="0">
                <a:solidFill>
                  <a:schemeClr val="bg2">
                    <a:lumMod val="50000"/>
                  </a:schemeClr>
                </a:solidFill>
                <a:sym typeface="Wingdings" panose="05000000000000000000" pitchFamily="2" charset="2"/>
              </a:rPr>
              <a:t> since e</a:t>
            </a:r>
            <a:r>
              <a:rPr lang="en-GB" sz="1200" dirty="0">
                <a:solidFill>
                  <a:schemeClr val="bg2">
                    <a:lumMod val="50000"/>
                  </a:schemeClr>
                </a:solidFill>
              </a:rPr>
              <a:t>ddy-currents effects not included in the models, </a:t>
            </a:r>
            <a:r>
              <a:rPr lang="en-GB" sz="1200" b="1" dirty="0">
                <a:solidFill>
                  <a:schemeClr val="bg2">
                    <a:lumMod val="50000"/>
                  </a:schemeClr>
                </a:solidFill>
              </a:rPr>
              <a:t>do the </a:t>
            </a:r>
            <a:r>
              <a:rPr lang="en-GB" sz="1200" b="1" dirty="0">
                <a:solidFill>
                  <a:schemeClr val="accent2"/>
                </a:solidFill>
              </a:rPr>
              <a:t>MU models</a:t>
            </a:r>
            <a:r>
              <a:rPr lang="en-GB" sz="1200" b="1" dirty="0">
                <a:solidFill>
                  <a:schemeClr val="bg2">
                    <a:lumMod val="50000"/>
                  </a:schemeClr>
                </a:solidFill>
              </a:rPr>
              <a:t> have a </a:t>
            </a:r>
            <a:r>
              <a:rPr lang="en-GB" sz="1200" b="1" dirty="0">
                <a:solidFill>
                  <a:schemeClr val="accent2"/>
                </a:solidFill>
              </a:rPr>
              <a:t>predictive power</a:t>
            </a:r>
            <a:r>
              <a:rPr lang="en-GB" sz="1200" b="1" dirty="0">
                <a:solidFill>
                  <a:schemeClr val="bg2">
                    <a:lumMod val="50000"/>
                  </a:schemeClr>
                </a:solidFill>
              </a:rPr>
              <a:t> throughout the </a:t>
            </a:r>
            <a:r>
              <a:rPr lang="en-GB" sz="1200" b="1" dirty="0">
                <a:solidFill>
                  <a:schemeClr val="accent2"/>
                </a:solidFill>
              </a:rPr>
              <a:t>main body</a:t>
            </a:r>
            <a:r>
              <a:rPr lang="en-GB" sz="1200" b="1" dirty="0">
                <a:solidFill>
                  <a:schemeClr val="bg2">
                    <a:lumMod val="50000"/>
                  </a:schemeClr>
                </a:solidFill>
              </a:rPr>
              <a:t> of the </a:t>
            </a:r>
            <a:r>
              <a:rPr lang="en-GB" sz="1200" b="1" dirty="0">
                <a:solidFill>
                  <a:schemeClr val="accent2"/>
                </a:solidFill>
              </a:rPr>
              <a:t>ramp</a:t>
            </a:r>
            <a:r>
              <a:rPr lang="en-GB" sz="1200" dirty="0">
                <a:solidFill>
                  <a:schemeClr val="bg2">
                    <a:lumMod val="50000"/>
                  </a:schemeClr>
                </a:solidFill>
              </a:rPr>
              <a:t>? </a:t>
            </a:r>
          </a:p>
          <a:p>
            <a:r>
              <a:rPr lang="en-GB" sz="1200" dirty="0">
                <a:solidFill>
                  <a:schemeClr val="bg2">
                    <a:lumMod val="50000"/>
                  </a:schemeClr>
                </a:solidFill>
              </a:rPr>
              <a:t>Measurements carried out on the individual plateaus (static powering), were compared to those recorded continuously throughout the ramp to the 23.11 GeV/c plateau (dynamic powering). </a:t>
            </a:r>
          </a:p>
          <a:p>
            <a:r>
              <a:rPr lang="en-GB" sz="1200" dirty="0">
                <a:solidFill>
                  <a:schemeClr val="bg2">
                    <a:lumMod val="50000"/>
                  </a:schemeClr>
                </a:solidFill>
              </a:rPr>
              <a:t>In addition to the continuous tune measurements throughout the cycle to the 23.11 GeV/c plateau, measured tune and chromaticity from the individual lower energy plateaus are also reported </a:t>
            </a:r>
            <a:r>
              <a:rPr lang="en-GB" sz="1200" dirty="0">
                <a:solidFill>
                  <a:schemeClr val="bg2">
                    <a:lumMod val="50000"/>
                  </a:schemeClr>
                </a:solidFill>
                <a:sym typeface="Wingdings" panose="05000000000000000000" pitchFamily="2" charset="2"/>
              </a:rPr>
              <a:t> </a:t>
            </a:r>
            <a:r>
              <a:rPr lang="en-GB" sz="1200" dirty="0">
                <a:solidFill>
                  <a:schemeClr val="bg2">
                    <a:lumMod val="50000"/>
                  </a:schemeClr>
                </a:solidFill>
              </a:rPr>
              <a:t>comparison of static and dynamic tune measurements at the same momentum revealed a generally poor agreement. </a:t>
            </a:r>
          </a:p>
          <a:p>
            <a:r>
              <a:rPr lang="en-GB" sz="1200" dirty="0">
                <a:solidFill>
                  <a:schemeClr val="bg2">
                    <a:lumMod val="50000"/>
                  </a:schemeClr>
                </a:solidFill>
              </a:rPr>
              <a:t>In contrast, a very good agreement was found between dynamic and static chromaticity measurements. This result suggests, in principle, a weak impact of dynamic effects on the chromaticity measurements.</a:t>
            </a:r>
          </a:p>
        </p:txBody>
      </p:sp>
      <p:sp>
        <p:nvSpPr>
          <p:cNvPr id="11" name="TextBox 10">
            <a:extLst>
              <a:ext uri="{FF2B5EF4-FFF2-40B4-BE49-F238E27FC236}">
                <a16:creationId xmlns:a16="http://schemas.microsoft.com/office/drawing/2014/main" id="{2AA99476-CE75-2EFF-ABA8-EFB7C8A80005}"/>
              </a:ext>
            </a:extLst>
          </p:cNvPr>
          <p:cNvSpPr txBox="1"/>
          <p:nvPr/>
        </p:nvSpPr>
        <p:spPr>
          <a:xfrm>
            <a:off x="387349" y="5544748"/>
            <a:ext cx="11624841" cy="646331"/>
          </a:xfrm>
          <a:prstGeom prst="rect">
            <a:avLst/>
          </a:prstGeom>
          <a:noFill/>
        </p:spPr>
        <p:txBody>
          <a:bodyPr wrap="square">
            <a:spAutoFit/>
          </a:bodyPr>
          <a:lstStyle/>
          <a:p>
            <a:r>
              <a:rPr lang="en-GB" sz="1200" dirty="0">
                <a:solidFill>
                  <a:schemeClr val="bg2">
                    <a:lumMod val="50000"/>
                  </a:schemeClr>
                </a:solidFill>
              </a:rPr>
              <a:t>Can harmonics distortion from eddy-currents explain discrepancy between static and dynamic measurements? Eddy-currents expected to generate dipolar and </a:t>
            </a:r>
            <a:r>
              <a:rPr lang="en-GB" sz="1200" dirty="0" err="1">
                <a:solidFill>
                  <a:schemeClr val="bg2">
                    <a:lumMod val="50000"/>
                  </a:schemeClr>
                </a:solidFill>
              </a:rPr>
              <a:t>sextupolar</a:t>
            </a:r>
            <a:r>
              <a:rPr lang="en-GB" sz="1200" dirty="0">
                <a:solidFill>
                  <a:schemeClr val="bg2">
                    <a:lumMod val="50000"/>
                  </a:schemeClr>
                </a:solidFill>
              </a:rPr>
              <a:t> field components [8] </a:t>
            </a:r>
            <a:r>
              <a:rPr lang="en-GB" sz="1200" dirty="0">
                <a:solidFill>
                  <a:schemeClr val="bg2">
                    <a:lumMod val="50000"/>
                  </a:schemeClr>
                </a:solidFill>
                <a:sym typeface="Wingdings" panose="05000000000000000000" pitchFamily="2" charset="2"/>
              </a:rPr>
              <a:t> expected e</a:t>
            </a:r>
            <a:r>
              <a:rPr lang="en-GB" sz="1200" dirty="0">
                <a:solidFill>
                  <a:schemeClr val="bg2">
                    <a:lumMod val="50000"/>
                  </a:schemeClr>
                </a:solidFill>
              </a:rPr>
              <a:t>ffect on chromaticity (and tunes via feed-down) </a:t>
            </a:r>
            <a:r>
              <a:rPr lang="en-GB" sz="1200" dirty="0">
                <a:solidFill>
                  <a:schemeClr val="bg2">
                    <a:lumMod val="50000"/>
                  </a:schemeClr>
                </a:solidFill>
                <a:sym typeface="Wingdings" panose="05000000000000000000" pitchFamily="2" charset="2"/>
              </a:rPr>
              <a:t> </a:t>
            </a:r>
            <a:r>
              <a:rPr lang="en-GB" sz="1200" dirty="0">
                <a:solidFill>
                  <a:schemeClr val="bg2">
                    <a:lumMod val="50000"/>
                  </a:schemeClr>
                </a:solidFill>
              </a:rPr>
              <a:t>agreement seen by comparing static and dynamic chromaticity measurements suggests eddy-currents were not a significant contribution to explain the discrepancy observed in the tunes in the main body of the ramp.</a:t>
            </a:r>
          </a:p>
        </p:txBody>
      </p:sp>
    </p:spTree>
    <p:extLst>
      <p:ext uri="{BB962C8B-B14F-4D97-AF65-F5344CB8AC3E}">
        <p14:creationId xmlns:p14="http://schemas.microsoft.com/office/powerpoint/2010/main" val="242206120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27D33A-15B2-CF2C-FF91-A24BD1678EED}"/>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C4768347-FE84-EFC1-FF72-D62615584F54}"/>
              </a:ext>
            </a:extLst>
          </p:cNvPr>
          <p:cNvSpPr>
            <a:spLocks noGrp="1"/>
          </p:cNvSpPr>
          <p:nvPr>
            <p:ph type="title"/>
          </p:nvPr>
        </p:nvSpPr>
        <p:spPr>
          <a:xfrm>
            <a:off x="407988" y="328241"/>
            <a:ext cx="11604202" cy="567109"/>
          </a:xfrm>
        </p:spPr>
        <p:txBody>
          <a:bodyPr/>
          <a:lstStyle/>
          <a:p>
            <a:r>
              <a:rPr lang="en-US" sz="3600" b="1" dirty="0">
                <a:solidFill>
                  <a:srgbClr val="060A9C"/>
                </a:solidFill>
                <a:latin typeface="Arial" panose="020B0604020202020204" pitchFamily="34" charset="0"/>
                <a:cs typeface="Arial" panose="020B0604020202020204" pitchFamily="34" charset="0"/>
              </a:rPr>
              <a:t>Beam-based measurements: MRP corrections (1/2)</a:t>
            </a:r>
            <a:endParaRPr lang="en-US" dirty="0"/>
          </a:p>
        </p:txBody>
      </p:sp>
      <p:sp>
        <p:nvSpPr>
          <p:cNvPr id="15" name="Slide Number Placeholder 8">
            <a:extLst>
              <a:ext uri="{FF2B5EF4-FFF2-40B4-BE49-F238E27FC236}">
                <a16:creationId xmlns:a16="http://schemas.microsoft.com/office/drawing/2014/main" id="{56991A74-DA24-AB6D-A68E-6BDACB1C98BA}"/>
              </a:ext>
            </a:extLst>
          </p:cNvPr>
          <p:cNvSpPr>
            <a:spLocks noGrp="1"/>
          </p:cNvSpPr>
          <p:nvPr>
            <p:ph type="sldNum" sz="quarter" idx="12"/>
          </p:nvPr>
        </p:nvSpPr>
        <p:spPr>
          <a:xfrm>
            <a:off x="11107546" y="6389802"/>
            <a:ext cx="681254" cy="365125"/>
          </a:xfrm>
        </p:spPr>
        <p:txBody>
          <a:bodyPr/>
          <a:lstStyle/>
          <a:p>
            <a:fld id="{36B5EA5A-BC32-A742-B11B-8E7414D5B535}" type="slidenum">
              <a:rPr lang="en-US" sz="1400" smtClean="0"/>
              <a:pPr/>
              <a:t>25</a:t>
            </a:fld>
            <a:endParaRPr lang="en-US" sz="1400" dirty="0"/>
          </a:p>
        </p:txBody>
      </p:sp>
      <p:sp>
        <p:nvSpPr>
          <p:cNvPr id="16" name="Footer Placeholder 4">
            <a:extLst>
              <a:ext uri="{FF2B5EF4-FFF2-40B4-BE49-F238E27FC236}">
                <a16:creationId xmlns:a16="http://schemas.microsoft.com/office/drawing/2014/main" id="{DC075E07-493A-159A-295F-480ADD82FD64}"/>
              </a:ext>
            </a:extLst>
          </p:cNvPr>
          <p:cNvSpPr>
            <a:spLocks noGrp="1"/>
          </p:cNvSpPr>
          <p:nvPr>
            <p:ph type="ftr" sz="quarter" idx="11"/>
          </p:nvPr>
        </p:nvSpPr>
        <p:spPr>
          <a:xfrm>
            <a:off x="3539188" y="6389802"/>
            <a:ext cx="7292296" cy="365125"/>
          </a:xfrm>
        </p:spPr>
        <p:txBody>
          <a:bodyPr/>
          <a:lstStyle/>
          <a:p>
            <a:r>
              <a:rPr lang="en-US" sz="1400" dirty="0"/>
              <a:t>Vittorio Ferrentino – IPP Meeting              vittorio.ferrentino@cern.ch</a:t>
            </a:r>
          </a:p>
        </p:txBody>
      </p:sp>
      <p:sp>
        <p:nvSpPr>
          <p:cNvPr id="17" name="Date Placeholder 3">
            <a:extLst>
              <a:ext uri="{FF2B5EF4-FFF2-40B4-BE49-F238E27FC236}">
                <a16:creationId xmlns:a16="http://schemas.microsoft.com/office/drawing/2014/main" id="{44574E75-BAB0-6187-A822-54370BAB211D}"/>
              </a:ext>
            </a:extLst>
          </p:cNvPr>
          <p:cNvSpPr txBox="1">
            <a:spLocks/>
          </p:cNvSpPr>
          <p:nvPr/>
        </p:nvSpPr>
        <p:spPr>
          <a:xfrm>
            <a:off x="1753960" y="6417641"/>
            <a:ext cx="1542289"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AE7510E-7CE3-EF42-A7A2-0B9C737939B5}" type="datetime3">
              <a:rPr lang="en-US" sz="1400" smtClean="0">
                <a:solidFill>
                  <a:schemeClr val="bg1"/>
                </a:solidFill>
              </a:rPr>
              <a:pPr/>
              <a:t>26 March 2025</a:t>
            </a:fld>
            <a:endParaRPr lang="en-US" sz="1400" dirty="0">
              <a:solidFill>
                <a:schemeClr val="bg1"/>
              </a:solidFill>
            </a:endParaRPr>
          </a:p>
        </p:txBody>
      </p:sp>
      <p:sp>
        <p:nvSpPr>
          <p:cNvPr id="7" name="Content Placeholder 1">
            <a:extLst>
              <a:ext uri="{FF2B5EF4-FFF2-40B4-BE49-F238E27FC236}">
                <a16:creationId xmlns:a16="http://schemas.microsoft.com/office/drawing/2014/main" id="{1D15DB99-5022-286F-E644-8638551ADBF9}"/>
              </a:ext>
            </a:extLst>
          </p:cNvPr>
          <p:cNvSpPr txBox="1">
            <a:spLocks/>
          </p:cNvSpPr>
          <p:nvPr/>
        </p:nvSpPr>
        <p:spPr>
          <a:xfrm>
            <a:off x="387348" y="1064881"/>
            <a:ext cx="6776657" cy="4406765"/>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spcBef>
                <a:spcPts val="400"/>
              </a:spcBef>
              <a:buNone/>
            </a:pPr>
            <a:r>
              <a:rPr lang="en-GB" sz="1600" dirty="0">
                <a:solidFill>
                  <a:schemeClr val="accent3">
                    <a:lumMod val="60000"/>
                    <a:lumOff val="40000"/>
                  </a:schemeClr>
                </a:solidFill>
              </a:rPr>
              <a:t>Warning</a:t>
            </a:r>
            <a:r>
              <a:rPr lang="en-GB" sz="1600" b="0" dirty="0">
                <a:solidFill>
                  <a:schemeClr val="tx2">
                    <a:lumMod val="75000"/>
                    <a:lumOff val="25000"/>
                  </a:schemeClr>
                </a:solidFill>
              </a:rPr>
              <a:t>: </a:t>
            </a:r>
            <a:r>
              <a:rPr lang="en-GB" sz="1600" dirty="0">
                <a:solidFill>
                  <a:schemeClr val="accent2"/>
                </a:solidFill>
              </a:rPr>
              <a:t>tune evolution</a:t>
            </a:r>
            <a:r>
              <a:rPr lang="en-GB" sz="1600" b="0" dirty="0">
                <a:solidFill>
                  <a:schemeClr val="tx2">
                    <a:lumMod val="75000"/>
                    <a:lumOff val="25000"/>
                  </a:schemeClr>
                </a:solidFill>
              </a:rPr>
              <a:t>, across the same power cycle, exhibited </a:t>
            </a:r>
            <a:r>
              <a:rPr lang="en-GB" sz="1600" dirty="0">
                <a:solidFill>
                  <a:schemeClr val="accent2"/>
                </a:solidFill>
              </a:rPr>
              <a:t>poor</a:t>
            </a:r>
            <a:r>
              <a:rPr lang="en-GB" sz="1600" b="0" dirty="0">
                <a:solidFill>
                  <a:schemeClr val="tx2">
                    <a:lumMod val="75000"/>
                    <a:lumOff val="25000"/>
                  </a:schemeClr>
                </a:solidFill>
              </a:rPr>
              <a:t> </a:t>
            </a:r>
            <a:r>
              <a:rPr lang="en-GB" sz="1600" dirty="0">
                <a:solidFill>
                  <a:schemeClr val="accent2"/>
                </a:solidFill>
              </a:rPr>
              <a:t>reproducibility</a:t>
            </a:r>
            <a:r>
              <a:rPr lang="en-GB" sz="1600" b="0" dirty="0">
                <a:solidFill>
                  <a:schemeClr val="tx2">
                    <a:lumMod val="75000"/>
                    <a:lumOff val="25000"/>
                  </a:schemeClr>
                </a:solidFill>
              </a:rPr>
              <a:t> over timescales exceeding one day.</a:t>
            </a:r>
          </a:p>
          <a:p>
            <a:pPr marL="0" indent="0">
              <a:spcBef>
                <a:spcPts val="400"/>
              </a:spcBef>
              <a:buNone/>
            </a:pPr>
            <a:r>
              <a:rPr lang="en-GB" sz="1600" dirty="0">
                <a:solidFill>
                  <a:schemeClr val="accent5"/>
                </a:solidFill>
              </a:rPr>
              <a:t>Investigation</a:t>
            </a:r>
            <a:r>
              <a:rPr lang="en-GB" sz="1600" dirty="0">
                <a:solidFill>
                  <a:schemeClr val="bg2">
                    <a:lumMod val="50000"/>
                  </a:schemeClr>
                </a:solidFill>
              </a:rPr>
              <a:t>:</a:t>
            </a:r>
            <a:r>
              <a:rPr lang="en-GB" sz="1600" dirty="0">
                <a:solidFill>
                  <a:schemeClr val="accent3">
                    <a:lumMod val="60000"/>
                    <a:lumOff val="40000"/>
                  </a:schemeClr>
                </a:solidFill>
              </a:rPr>
              <a:t> </a:t>
            </a:r>
            <a:r>
              <a:rPr lang="en-GB" sz="1600" dirty="0">
                <a:solidFill>
                  <a:schemeClr val="accent2"/>
                </a:solidFill>
              </a:rPr>
              <a:t>Pronounced sensitivity</a:t>
            </a:r>
            <a:r>
              <a:rPr lang="en-GB" sz="1600" b="0" dirty="0">
                <a:solidFill>
                  <a:schemeClr val="tx2">
                    <a:lumMod val="75000"/>
                    <a:lumOff val="25000"/>
                  </a:schemeClr>
                </a:solidFill>
              </a:rPr>
              <a:t> of the beam </a:t>
            </a:r>
            <a:r>
              <a:rPr lang="en-GB" sz="1600" dirty="0">
                <a:solidFill>
                  <a:schemeClr val="accent2"/>
                </a:solidFill>
              </a:rPr>
              <a:t>MRP</a:t>
            </a:r>
            <a:r>
              <a:rPr lang="en-GB" sz="1600" b="0" dirty="0">
                <a:solidFill>
                  <a:schemeClr val="tx2">
                    <a:lumMod val="75000"/>
                    <a:lumOff val="25000"/>
                  </a:schemeClr>
                </a:solidFill>
              </a:rPr>
              <a:t> of the bare-machine cycles on the PS </a:t>
            </a:r>
            <a:r>
              <a:rPr lang="en-GB" sz="1600" dirty="0" err="1">
                <a:solidFill>
                  <a:schemeClr val="accent2"/>
                </a:solidFill>
              </a:rPr>
              <a:t>supercycle</a:t>
            </a:r>
            <a:r>
              <a:rPr lang="en-GB" sz="1600" b="0" dirty="0">
                <a:solidFill>
                  <a:schemeClr val="tx2">
                    <a:lumMod val="75000"/>
                    <a:lumOff val="25000"/>
                  </a:schemeClr>
                </a:solidFill>
              </a:rPr>
              <a:t> </a:t>
            </a:r>
            <a:r>
              <a:rPr lang="en-GB" sz="1600" dirty="0">
                <a:solidFill>
                  <a:schemeClr val="accent2"/>
                </a:solidFill>
              </a:rPr>
              <a:t>composition</a:t>
            </a:r>
            <a:endParaRPr lang="en-GB" sz="1600" b="0" dirty="0">
              <a:solidFill>
                <a:schemeClr val="tx2">
                  <a:lumMod val="75000"/>
                  <a:lumOff val="25000"/>
                </a:schemeClr>
              </a:solidFill>
            </a:endParaRPr>
          </a:p>
          <a:p>
            <a:pPr>
              <a:spcBef>
                <a:spcPts val="400"/>
              </a:spcBef>
              <a:buFont typeface="Wingdings" panose="05000000000000000000" pitchFamily="2" charset="2"/>
              <a:buChar char="à"/>
            </a:pPr>
            <a:r>
              <a:rPr lang="en-GB" sz="1400" b="0" dirty="0">
                <a:solidFill>
                  <a:schemeClr val="tx2">
                    <a:lumMod val="75000"/>
                    <a:lumOff val="25000"/>
                  </a:schemeClr>
                </a:solidFill>
              </a:rPr>
              <a:t>changes in the </a:t>
            </a:r>
            <a:r>
              <a:rPr lang="en-GB" sz="1400" b="0" dirty="0" err="1">
                <a:solidFill>
                  <a:schemeClr val="tx2">
                    <a:lumMod val="75000"/>
                    <a:lumOff val="25000"/>
                  </a:schemeClr>
                </a:solidFill>
              </a:rPr>
              <a:t>supercycle</a:t>
            </a:r>
            <a:r>
              <a:rPr lang="en-GB" sz="1400" b="0" dirty="0">
                <a:solidFill>
                  <a:schemeClr val="tx2">
                    <a:lumMod val="75000"/>
                    <a:lumOff val="25000"/>
                  </a:schemeClr>
                </a:solidFill>
              </a:rPr>
              <a:t> regularly resulted in MRP shifts of ~20 mm </a:t>
            </a:r>
          </a:p>
          <a:p>
            <a:pPr>
              <a:spcBef>
                <a:spcPts val="400"/>
              </a:spcBef>
              <a:buFont typeface="Wingdings" panose="05000000000000000000" pitchFamily="2" charset="2"/>
              <a:buChar char="à"/>
            </a:pPr>
            <a:r>
              <a:rPr lang="en-GB" sz="1400" b="0" dirty="0" err="1">
                <a:solidFill>
                  <a:schemeClr val="tx2">
                    <a:lumMod val="75000"/>
                    <a:lumOff val="25000"/>
                  </a:schemeClr>
                </a:solidFill>
              </a:rPr>
              <a:t>supercycle</a:t>
            </a:r>
            <a:r>
              <a:rPr lang="en-GB" sz="1400" b="0" dirty="0">
                <a:solidFill>
                  <a:schemeClr val="tx2">
                    <a:lumMod val="75000"/>
                    <a:lumOff val="25000"/>
                  </a:schemeClr>
                </a:solidFill>
              </a:rPr>
              <a:t> dependence of the MRP was identified as the cause of the tune variability </a:t>
            </a:r>
          </a:p>
          <a:p>
            <a:pPr>
              <a:spcBef>
                <a:spcPts val="400"/>
              </a:spcBef>
              <a:buFont typeface="Wingdings" panose="05000000000000000000" pitchFamily="2" charset="2"/>
              <a:buChar char="à"/>
            </a:pPr>
            <a:r>
              <a:rPr lang="en-GB" sz="1400" b="0" dirty="0">
                <a:solidFill>
                  <a:schemeClr val="tx2">
                    <a:lumMod val="75000"/>
                    <a:lumOff val="25000"/>
                  </a:schemeClr>
                </a:solidFill>
              </a:rPr>
              <a:t>particularly marked at high energy due to chromaticity (</a:t>
            </a:r>
            <a:r>
              <a:rPr lang="en-GB" sz="1400" b="0" dirty="0" err="1">
                <a:solidFill>
                  <a:schemeClr val="tx2">
                    <a:lumMod val="75000"/>
                    <a:lumOff val="25000"/>
                  </a:schemeClr>
                </a:solidFill>
              </a:rPr>
              <a:t>sextupolar</a:t>
            </a:r>
            <a:r>
              <a:rPr lang="en-GB" sz="1400" b="0" dirty="0">
                <a:solidFill>
                  <a:schemeClr val="tx2">
                    <a:lumMod val="75000"/>
                    <a:lumOff val="25000"/>
                  </a:schemeClr>
                </a:solidFill>
              </a:rPr>
              <a:t> field) becoming very large (affecting tunes due to feed-down). </a:t>
            </a:r>
          </a:p>
          <a:p>
            <a:pPr marL="0" indent="0">
              <a:spcBef>
                <a:spcPts val="400"/>
              </a:spcBef>
              <a:buNone/>
            </a:pPr>
            <a:r>
              <a:rPr lang="en-GB" sz="1600" dirty="0">
                <a:solidFill>
                  <a:srgbClr val="C7E6A4"/>
                </a:solidFill>
              </a:rPr>
              <a:t>Outcome</a:t>
            </a:r>
            <a:r>
              <a:rPr lang="en-GB" sz="1600" b="0" dirty="0">
                <a:solidFill>
                  <a:schemeClr val="tx2">
                    <a:lumMod val="75000"/>
                    <a:lumOff val="25000"/>
                  </a:schemeClr>
                </a:solidFill>
              </a:rPr>
              <a:t>: uncontrolled </a:t>
            </a:r>
            <a:r>
              <a:rPr lang="en-GB" sz="1600" b="0" dirty="0" err="1">
                <a:solidFill>
                  <a:schemeClr val="tx2">
                    <a:lumMod val="75000"/>
                    <a:lumOff val="25000"/>
                  </a:schemeClr>
                </a:solidFill>
              </a:rPr>
              <a:t>supercycle</a:t>
            </a:r>
            <a:r>
              <a:rPr lang="en-GB" sz="1600" b="0" dirty="0">
                <a:solidFill>
                  <a:schemeClr val="tx2">
                    <a:lumMod val="75000"/>
                    <a:lumOff val="25000"/>
                  </a:schemeClr>
                </a:solidFill>
              </a:rPr>
              <a:t>-dependent MRP variations cause tune to shift (larger MRP resulting in stronger feed-down forces acting on the beam) </a:t>
            </a:r>
          </a:p>
          <a:p>
            <a:pPr>
              <a:spcBef>
                <a:spcPts val="400"/>
              </a:spcBef>
              <a:buFont typeface="Wingdings" panose="05000000000000000000" pitchFamily="2" charset="2"/>
              <a:buChar char="à"/>
            </a:pPr>
            <a:r>
              <a:rPr lang="en-GB" sz="1400" b="0" dirty="0">
                <a:solidFill>
                  <a:schemeClr val="tx2">
                    <a:lumMod val="75000"/>
                    <a:lumOff val="25000"/>
                  </a:schemeClr>
                </a:solidFill>
              </a:rPr>
              <a:t>inconsistency in models’ benchmarking as reference orbit in MAD-X is aligned with the </a:t>
            </a:r>
            <a:r>
              <a:rPr lang="en-GB" sz="1400" b="0" dirty="0" err="1">
                <a:solidFill>
                  <a:schemeClr val="tx2">
                    <a:lumMod val="75000"/>
                    <a:lumOff val="25000"/>
                  </a:schemeClr>
                </a:solidFill>
              </a:rPr>
              <a:t>center</a:t>
            </a:r>
            <a:r>
              <a:rPr lang="en-GB" sz="1400" b="0" dirty="0">
                <a:solidFill>
                  <a:schemeClr val="tx2">
                    <a:lumMod val="75000"/>
                    <a:lumOff val="25000"/>
                  </a:schemeClr>
                </a:solidFill>
              </a:rPr>
              <a:t> of the magnets</a:t>
            </a:r>
          </a:p>
          <a:p>
            <a:pPr>
              <a:spcBef>
                <a:spcPts val="400"/>
              </a:spcBef>
              <a:buFont typeface="Wingdings" panose="05000000000000000000" pitchFamily="2" charset="2"/>
              <a:buChar char="à"/>
            </a:pPr>
            <a:r>
              <a:rPr lang="en-GB" sz="1400" b="0" dirty="0">
                <a:solidFill>
                  <a:schemeClr val="tx2">
                    <a:lumMod val="75000"/>
                    <a:lumOff val="25000"/>
                  </a:schemeClr>
                </a:solidFill>
              </a:rPr>
              <a:t>MRP in simulation assumed to be zero (feed-down effects are not accounted for in the optics simulations)</a:t>
            </a:r>
            <a:r>
              <a:rPr lang="en-GB" sz="1600" b="0" dirty="0">
                <a:solidFill>
                  <a:schemeClr val="tx2">
                    <a:lumMod val="75000"/>
                    <a:lumOff val="25000"/>
                  </a:schemeClr>
                </a:solidFill>
              </a:rPr>
              <a:t>.</a:t>
            </a:r>
            <a:endParaRPr lang="en-GB" sz="1300" b="0" dirty="0">
              <a:solidFill>
                <a:schemeClr val="tx2">
                  <a:lumMod val="75000"/>
                  <a:lumOff val="25000"/>
                </a:schemeClr>
              </a:solidFill>
            </a:endParaRPr>
          </a:p>
        </p:txBody>
      </p:sp>
      <p:pic>
        <p:nvPicPr>
          <p:cNvPr id="1026" name="Picture 2">
            <a:extLst>
              <a:ext uri="{FF2B5EF4-FFF2-40B4-BE49-F238E27FC236}">
                <a16:creationId xmlns:a16="http://schemas.microsoft.com/office/drawing/2014/main" id="{9A0AC296-87FB-9B4F-E8CD-883B2912CA8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77654" y="968241"/>
            <a:ext cx="4197123" cy="1432924"/>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125203C0-3FD9-4F3C-9856-DB1CE3259AB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77654" y="2439754"/>
            <a:ext cx="4197122" cy="1430192"/>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a:extLst>
              <a:ext uri="{FF2B5EF4-FFF2-40B4-BE49-F238E27FC236}">
                <a16:creationId xmlns:a16="http://schemas.microsoft.com/office/drawing/2014/main" id="{238C4534-A7DF-F731-F155-285AAB67864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64006" y="3908536"/>
            <a:ext cx="4218451" cy="1636848"/>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FA7AC77A-9138-4B8E-D36A-0A89BD915F32}"/>
                  </a:ext>
                </a:extLst>
              </p:cNvPr>
              <p:cNvSpPr txBox="1"/>
              <p:nvPr/>
            </p:nvSpPr>
            <p:spPr>
              <a:xfrm>
                <a:off x="313342" y="5531509"/>
                <a:ext cx="11604202" cy="738664"/>
              </a:xfrm>
              <a:prstGeom prst="rect">
                <a:avLst/>
              </a:prstGeom>
              <a:noFill/>
            </p:spPr>
            <p:txBody>
              <a:bodyPr wrap="square">
                <a:spAutoFit/>
              </a:bodyPr>
              <a:lstStyle/>
              <a:p>
                <a:r>
                  <a:rPr lang="en-GB" sz="1400" dirty="0">
                    <a:solidFill>
                      <a:schemeClr val="bg2">
                        <a:lumMod val="50000"/>
                      </a:schemeClr>
                    </a:solidFill>
                  </a:rPr>
                  <a:t>On the ramp, pronounced MRP increase from −20 mm to approximately 30 mm. At the end of the ramp, MRP stabilizes around 30 mm. MRP corrections were applied on the plateau </a:t>
                </a:r>
                <a:r>
                  <a:rPr lang="en-GB" sz="1400" dirty="0">
                    <a:solidFill>
                      <a:schemeClr val="bg2">
                        <a:lumMod val="50000"/>
                      </a:schemeClr>
                    </a:solidFill>
                    <a:sym typeface="Wingdings" panose="05000000000000000000" pitchFamily="2" charset="2"/>
                  </a:rPr>
                  <a:t> </a:t>
                </a:r>
                <a:r>
                  <a:rPr lang="en-GB" sz="1400" dirty="0">
                    <a:solidFill>
                      <a:schemeClr val="bg2">
                        <a:lumMod val="50000"/>
                      </a:schemeClr>
                    </a:solidFill>
                  </a:rPr>
                  <a:t>corresponded with a decrease of both tunes of ~</a:t>
                </a:r>
                <a14:m>
                  <m:oMath xmlns:m="http://schemas.openxmlformats.org/officeDocument/2006/math">
                    <m:r>
                      <a:rPr lang="en-US" sz="1400" b="0" i="0" smtClean="0">
                        <a:solidFill>
                          <a:schemeClr val="bg2">
                            <a:lumMod val="50000"/>
                          </a:schemeClr>
                        </a:solidFill>
                        <a:latin typeface="Cambria Math" panose="02040503050406030204" pitchFamily="18" charset="0"/>
                      </a:rPr>
                      <m:t>4</m:t>
                    </m:r>
                    <m:r>
                      <a:rPr lang="en-US" sz="1400" b="0" i="1" smtClean="0">
                        <a:solidFill>
                          <a:schemeClr val="bg2">
                            <a:lumMod val="50000"/>
                          </a:schemeClr>
                        </a:solidFill>
                        <a:latin typeface="Cambria Math" panose="02040503050406030204" pitchFamily="18" charset="0"/>
                      </a:rPr>
                      <m:t>⋅</m:t>
                    </m:r>
                    <m:sSup>
                      <m:sSupPr>
                        <m:ctrlPr>
                          <a:rPr lang="en-US" sz="1400" b="0" i="1" smtClean="0">
                            <a:solidFill>
                              <a:schemeClr val="bg2">
                                <a:lumMod val="50000"/>
                              </a:schemeClr>
                            </a:solidFill>
                            <a:latin typeface="Cambria Math" panose="02040503050406030204" pitchFamily="18" charset="0"/>
                          </a:rPr>
                        </m:ctrlPr>
                      </m:sSupPr>
                      <m:e>
                        <m:r>
                          <a:rPr lang="en-US" sz="1400" b="0" i="1" smtClean="0">
                            <a:solidFill>
                              <a:schemeClr val="bg2">
                                <a:lumMod val="50000"/>
                              </a:schemeClr>
                            </a:solidFill>
                            <a:latin typeface="Cambria Math" panose="02040503050406030204" pitchFamily="18" charset="0"/>
                          </a:rPr>
                          <m:t>10</m:t>
                        </m:r>
                      </m:e>
                      <m:sup>
                        <m:r>
                          <a:rPr lang="en-US" sz="1400" b="0" i="1" smtClean="0">
                            <a:solidFill>
                              <a:schemeClr val="bg2">
                                <a:lumMod val="50000"/>
                              </a:schemeClr>
                            </a:solidFill>
                            <a:latin typeface="Cambria Math" panose="02040503050406030204" pitchFamily="18" charset="0"/>
                          </a:rPr>
                          <m:t>−2</m:t>
                        </m:r>
                      </m:sup>
                    </m:sSup>
                  </m:oMath>
                </a14:m>
                <a:r>
                  <a:rPr lang="en-GB" sz="1400" dirty="0">
                    <a:solidFill>
                      <a:schemeClr val="bg2">
                        <a:lumMod val="50000"/>
                      </a:schemeClr>
                    </a:solidFill>
                    <a:sym typeface="Wingdings" panose="05000000000000000000" pitchFamily="2" charset="2"/>
                  </a:rPr>
                  <a:t> (1 mm MRP change of corresponded to a tune-shift of ~ </a:t>
                </a:r>
                <a14:m>
                  <m:oMath xmlns:m="http://schemas.openxmlformats.org/officeDocument/2006/math">
                    <m:r>
                      <a:rPr lang="en-US" sz="1400" dirty="0" smtClean="0">
                        <a:solidFill>
                          <a:schemeClr val="bg2">
                            <a:lumMod val="50000"/>
                          </a:schemeClr>
                        </a:solidFill>
                        <a:latin typeface="Cambria Math" panose="02040503050406030204" pitchFamily="18" charset="0"/>
                        <a:sym typeface="Wingdings" panose="05000000000000000000" pitchFamily="2" charset="2"/>
                      </a:rPr>
                      <m:t>1</m:t>
                    </m:r>
                    <m:r>
                      <a:rPr lang="en-US" sz="1400" b="0" i="0" dirty="0" smtClean="0">
                        <a:solidFill>
                          <a:schemeClr val="bg2">
                            <a:lumMod val="50000"/>
                          </a:schemeClr>
                        </a:solidFill>
                        <a:latin typeface="Cambria Math" panose="02040503050406030204" pitchFamily="18" charset="0"/>
                        <a:sym typeface="Wingdings" panose="05000000000000000000" pitchFamily="2" charset="2"/>
                      </a:rPr>
                      <m:t>.3</m:t>
                    </m:r>
                    <m:r>
                      <a:rPr lang="en-US" sz="1400" i="1">
                        <a:solidFill>
                          <a:schemeClr val="bg2">
                            <a:lumMod val="50000"/>
                          </a:schemeClr>
                        </a:solidFill>
                        <a:latin typeface="Cambria Math" panose="02040503050406030204" pitchFamily="18" charset="0"/>
                      </a:rPr>
                      <m:t>⋅</m:t>
                    </m:r>
                    <m:sSup>
                      <m:sSupPr>
                        <m:ctrlPr>
                          <a:rPr lang="en-US" sz="1400" i="1">
                            <a:solidFill>
                              <a:schemeClr val="bg2">
                                <a:lumMod val="50000"/>
                              </a:schemeClr>
                            </a:solidFill>
                            <a:latin typeface="Cambria Math" panose="02040503050406030204" pitchFamily="18" charset="0"/>
                          </a:rPr>
                        </m:ctrlPr>
                      </m:sSupPr>
                      <m:e>
                        <m:r>
                          <a:rPr lang="en-US" sz="1400" i="1">
                            <a:solidFill>
                              <a:schemeClr val="bg2">
                                <a:lumMod val="50000"/>
                              </a:schemeClr>
                            </a:solidFill>
                            <a:latin typeface="Cambria Math" panose="02040503050406030204" pitchFamily="18" charset="0"/>
                          </a:rPr>
                          <m:t>10</m:t>
                        </m:r>
                      </m:e>
                      <m:sup>
                        <m:r>
                          <a:rPr lang="en-US" sz="1400" i="1">
                            <a:solidFill>
                              <a:schemeClr val="bg2">
                                <a:lumMod val="50000"/>
                              </a:schemeClr>
                            </a:solidFill>
                            <a:latin typeface="Cambria Math" panose="02040503050406030204" pitchFamily="18" charset="0"/>
                          </a:rPr>
                          <m:t>−</m:t>
                        </m:r>
                        <m:r>
                          <a:rPr lang="en-US" sz="1400" b="0" i="1" smtClean="0">
                            <a:solidFill>
                              <a:schemeClr val="bg2">
                                <a:lumMod val="50000"/>
                              </a:schemeClr>
                            </a:solidFill>
                            <a:latin typeface="Cambria Math" panose="02040503050406030204" pitchFamily="18" charset="0"/>
                          </a:rPr>
                          <m:t>3</m:t>
                        </m:r>
                      </m:sup>
                    </m:sSup>
                  </m:oMath>
                </a14:m>
                <a:r>
                  <a:rPr lang="en-GB" sz="1400" dirty="0">
                    <a:solidFill>
                      <a:schemeClr val="bg2">
                        <a:lumMod val="50000"/>
                      </a:schemeClr>
                    </a:solidFill>
                  </a:rPr>
                  <a:t>. MRP corrections caused slight change in the chromaticity evolution in both planes.</a:t>
                </a:r>
              </a:p>
            </p:txBody>
          </p:sp>
        </mc:Choice>
        <mc:Fallback xmlns="">
          <p:sp>
            <p:nvSpPr>
              <p:cNvPr id="8" name="TextBox 7">
                <a:extLst>
                  <a:ext uri="{FF2B5EF4-FFF2-40B4-BE49-F238E27FC236}">
                    <a16:creationId xmlns:a16="http://schemas.microsoft.com/office/drawing/2014/main" id="{FA7AC77A-9138-4B8E-D36A-0A89BD915F32}"/>
                  </a:ext>
                </a:extLst>
              </p:cNvPr>
              <p:cNvSpPr txBox="1">
                <a:spLocks noRot="1" noChangeAspect="1" noMove="1" noResize="1" noEditPoints="1" noAdjustHandles="1" noChangeArrowheads="1" noChangeShapeType="1" noTextEdit="1"/>
              </p:cNvSpPr>
              <p:nvPr/>
            </p:nvSpPr>
            <p:spPr>
              <a:xfrm>
                <a:off x="313342" y="5531509"/>
                <a:ext cx="11604202" cy="738664"/>
              </a:xfrm>
              <a:prstGeom prst="rect">
                <a:avLst/>
              </a:prstGeom>
              <a:blipFill>
                <a:blip r:embed="rId5"/>
                <a:stretch>
                  <a:fillRect l="-158" t="-820" b="-7377"/>
                </a:stretch>
              </a:blipFill>
            </p:spPr>
            <p:txBody>
              <a:bodyPr/>
              <a:lstStyle/>
              <a:p>
                <a:r>
                  <a:rPr lang="en-GB">
                    <a:noFill/>
                  </a:rPr>
                  <a:t> </a:t>
                </a:r>
              </a:p>
            </p:txBody>
          </p:sp>
        </mc:Fallback>
      </mc:AlternateContent>
    </p:spTree>
    <p:extLst>
      <p:ext uri="{BB962C8B-B14F-4D97-AF65-F5344CB8AC3E}">
        <p14:creationId xmlns:p14="http://schemas.microsoft.com/office/powerpoint/2010/main" val="14912050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animEffect transition="in" filter="barn(inVertical)">
                                      <p:cBhvr>
                                        <p:cTn id="7" dur="500"/>
                                        <p:tgtEl>
                                          <p:spTgt spid="7">
                                            <p:txEl>
                                              <p:pRg st="1" end="1"/>
                                            </p:txEl>
                                          </p:spTgt>
                                        </p:tgtEl>
                                      </p:cBhvr>
                                    </p:animEffect>
                                  </p:childTnLst>
                                </p:cTn>
                              </p:par>
                              <p:par>
                                <p:cTn id="8" presetID="16" presetClass="entr" presetSubtype="21" fill="hold" nodeType="withEffect">
                                  <p:stCondLst>
                                    <p:cond delay="0"/>
                                  </p:stCondLst>
                                  <p:childTnLst>
                                    <p:set>
                                      <p:cBhvr>
                                        <p:cTn id="9" dur="1" fill="hold">
                                          <p:stCondLst>
                                            <p:cond delay="0"/>
                                          </p:stCondLst>
                                        </p:cTn>
                                        <p:tgtEl>
                                          <p:spTgt spid="7">
                                            <p:txEl>
                                              <p:pRg st="2" end="2"/>
                                            </p:txEl>
                                          </p:spTgt>
                                        </p:tgtEl>
                                        <p:attrNameLst>
                                          <p:attrName>style.visibility</p:attrName>
                                        </p:attrNameLst>
                                      </p:cBhvr>
                                      <p:to>
                                        <p:strVal val="visible"/>
                                      </p:to>
                                    </p:set>
                                    <p:animEffect transition="in" filter="barn(inVertical)">
                                      <p:cBhvr>
                                        <p:cTn id="10" dur="500"/>
                                        <p:tgtEl>
                                          <p:spTgt spid="7">
                                            <p:txEl>
                                              <p:pRg st="2" end="2"/>
                                            </p:txEl>
                                          </p:spTgt>
                                        </p:tgtEl>
                                      </p:cBhvr>
                                    </p:animEffect>
                                  </p:childTnLst>
                                </p:cTn>
                              </p:par>
                              <p:par>
                                <p:cTn id="11" presetID="16" presetClass="entr" presetSubtype="21" fill="hold" nodeType="withEffect">
                                  <p:stCondLst>
                                    <p:cond delay="0"/>
                                  </p:stCondLst>
                                  <p:childTnLst>
                                    <p:set>
                                      <p:cBhvr>
                                        <p:cTn id="12" dur="1" fill="hold">
                                          <p:stCondLst>
                                            <p:cond delay="0"/>
                                          </p:stCondLst>
                                        </p:cTn>
                                        <p:tgtEl>
                                          <p:spTgt spid="7">
                                            <p:txEl>
                                              <p:pRg st="3" end="3"/>
                                            </p:txEl>
                                          </p:spTgt>
                                        </p:tgtEl>
                                        <p:attrNameLst>
                                          <p:attrName>style.visibility</p:attrName>
                                        </p:attrNameLst>
                                      </p:cBhvr>
                                      <p:to>
                                        <p:strVal val="visible"/>
                                      </p:to>
                                    </p:set>
                                    <p:animEffect transition="in" filter="barn(inVertical)">
                                      <p:cBhvr>
                                        <p:cTn id="13" dur="500"/>
                                        <p:tgtEl>
                                          <p:spTgt spid="7">
                                            <p:txEl>
                                              <p:pRg st="3" end="3"/>
                                            </p:txEl>
                                          </p:spTgt>
                                        </p:tgtEl>
                                      </p:cBhvr>
                                    </p:animEffect>
                                  </p:childTnLst>
                                </p:cTn>
                              </p:par>
                              <p:par>
                                <p:cTn id="14" presetID="16" presetClass="entr" presetSubtype="21" fill="hold" nodeType="withEffect">
                                  <p:stCondLst>
                                    <p:cond delay="0"/>
                                  </p:stCondLst>
                                  <p:childTnLst>
                                    <p:set>
                                      <p:cBhvr>
                                        <p:cTn id="15" dur="1" fill="hold">
                                          <p:stCondLst>
                                            <p:cond delay="0"/>
                                          </p:stCondLst>
                                        </p:cTn>
                                        <p:tgtEl>
                                          <p:spTgt spid="7">
                                            <p:txEl>
                                              <p:pRg st="4" end="4"/>
                                            </p:txEl>
                                          </p:spTgt>
                                        </p:tgtEl>
                                        <p:attrNameLst>
                                          <p:attrName>style.visibility</p:attrName>
                                        </p:attrNameLst>
                                      </p:cBhvr>
                                      <p:to>
                                        <p:strVal val="visible"/>
                                      </p:to>
                                    </p:set>
                                    <p:animEffect transition="in" filter="barn(inVertical)">
                                      <p:cBhvr>
                                        <p:cTn id="16" dur="500"/>
                                        <p:tgtEl>
                                          <p:spTgt spid="7">
                                            <p:txEl>
                                              <p:pRg st="4" end="4"/>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4" fill="hold" nodeType="clickEffect">
                                  <p:stCondLst>
                                    <p:cond delay="0"/>
                                  </p:stCondLst>
                                  <p:childTnLst>
                                    <p:set>
                                      <p:cBhvr>
                                        <p:cTn id="20" dur="1" fill="hold">
                                          <p:stCondLst>
                                            <p:cond delay="0"/>
                                          </p:stCondLst>
                                        </p:cTn>
                                        <p:tgtEl>
                                          <p:spTgt spid="7">
                                            <p:txEl>
                                              <p:pRg st="5" end="5"/>
                                            </p:txEl>
                                          </p:spTgt>
                                        </p:tgtEl>
                                        <p:attrNameLst>
                                          <p:attrName>style.visibility</p:attrName>
                                        </p:attrNameLst>
                                      </p:cBhvr>
                                      <p:to>
                                        <p:strVal val="visible"/>
                                      </p:to>
                                    </p:set>
                                    <p:animEffect transition="in" filter="wipe(down)">
                                      <p:cBhvr>
                                        <p:cTn id="21" dur="500"/>
                                        <p:tgtEl>
                                          <p:spTgt spid="7">
                                            <p:txEl>
                                              <p:pRg st="5" end="5"/>
                                            </p:txEl>
                                          </p:spTgt>
                                        </p:tgtEl>
                                      </p:cBhvr>
                                    </p:animEffect>
                                  </p:childTnLst>
                                </p:cTn>
                              </p:par>
                              <p:par>
                                <p:cTn id="22" presetID="22" presetClass="entr" presetSubtype="4" fill="hold" nodeType="withEffect">
                                  <p:stCondLst>
                                    <p:cond delay="0"/>
                                  </p:stCondLst>
                                  <p:childTnLst>
                                    <p:set>
                                      <p:cBhvr>
                                        <p:cTn id="23" dur="1" fill="hold">
                                          <p:stCondLst>
                                            <p:cond delay="0"/>
                                          </p:stCondLst>
                                        </p:cTn>
                                        <p:tgtEl>
                                          <p:spTgt spid="7">
                                            <p:txEl>
                                              <p:pRg st="6" end="6"/>
                                            </p:txEl>
                                          </p:spTgt>
                                        </p:tgtEl>
                                        <p:attrNameLst>
                                          <p:attrName>style.visibility</p:attrName>
                                        </p:attrNameLst>
                                      </p:cBhvr>
                                      <p:to>
                                        <p:strVal val="visible"/>
                                      </p:to>
                                    </p:set>
                                    <p:animEffect transition="in" filter="wipe(down)">
                                      <p:cBhvr>
                                        <p:cTn id="24" dur="500"/>
                                        <p:tgtEl>
                                          <p:spTgt spid="7">
                                            <p:txEl>
                                              <p:pRg st="6" end="6"/>
                                            </p:txEl>
                                          </p:spTgt>
                                        </p:tgtEl>
                                      </p:cBhvr>
                                    </p:animEffect>
                                  </p:childTnLst>
                                </p:cTn>
                              </p:par>
                              <p:par>
                                <p:cTn id="25" presetID="22" presetClass="entr" presetSubtype="4" fill="hold" nodeType="withEffect">
                                  <p:stCondLst>
                                    <p:cond delay="0"/>
                                  </p:stCondLst>
                                  <p:childTnLst>
                                    <p:set>
                                      <p:cBhvr>
                                        <p:cTn id="26" dur="1" fill="hold">
                                          <p:stCondLst>
                                            <p:cond delay="0"/>
                                          </p:stCondLst>
                                        </p:cTn>
                                        <p:tgtEl>
                                          <p:spTgt spid="7">
                                            <p:txEl>
                                              <p:pRg st="7" end="7"/>
                                            </p:txEl>
                                          </p:spTgt>
                                        </p:tgtEl>
                                        <p:attrNameLst>
                                          <p:attrName>style.visibility</p:attrName>
                                        </p:attrNameLst>
                                      </p:cBhvr>
                                      <p:to>
                                        <p:strVal val="visible"/>
                                      </p:to>
                                    </p:set>
                                    <p:animEffect transition="in" filter="wipe(down)">
                                      <p:cBhvr>
                                        <p:cTn id="27" dur="500"/>
                                        <p:tgtEl>
                                          <p:spTgt spid="7">
                                            <p:txEl>
                                              <p:pRg st="7" end="7"/>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barn(inVertical)">
                                      <p:cBhvr>
                                        <p:cTn id="3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A0C602-2C2A-DFF3-3C6D-A70D3B631AE2}"/>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7BA9FEAE-01DD-01CA-2E43-1F969E4C7474}"/>
              </a:ext>
            </a:extLst>
          </p:cNvPr>
          <p:cNvSpPr>
            <a:spLocks noGrp="1"/>
          </p:cNvSpPr>
          <p:nvPr>
            <p:ph type="title"/>
          </p:nvPr>
        </p:nvSpPr>
        <p:spPr>
          <a:xfrm>
            <a:off x="407988" y="328241"/>
            <a:ext cx="11604202" cy="567109"/>
          </a:xfrm>
        </p:spPr>
        <p:txBody>
          <a:bodyPr/>
          <a:lstStyle/>
          <a:p>
            <a:r>
              <a:rPr lang="en-US" sz="3600" b="1" dirty="0">
                <a:solidFill>
                  <a:srgbClr val="060A9C"/>
                </a:solidFill>
                <a:latin typeface="Arial" panose="020B0604020202020204" pitchFamily="34" charset="0"/>
                <a:cs typeface="Arial" panose="020B0604020202020204" pitchFamily="34" charset="0"/>
              </a:rPr>
              <a:t>Beam-based measurements: MRP corrections (2/2)</a:t>
            </a:r>
            <a:endParaRPr lang="en-US" dirty="0"/>
          </a:p>
        </p:txBody>
      </p:sp>
      <p:sp>
        <p:nvSpPr>
          <p:cNvPr id="15" name="Slide Number Placeholder 8">
            <a:extLst>
              <a:ext uri="{FF2B5EF4-FFF2-40B4-BE49-F238E27FC236}">
                <a16:creationId xmlns:a16="http://schemas.microsoft.com/office/drawing/2014/main" id="{CF0CD34D-2B6F-0287-5DCC-9110BDB1C2BA}"/>
              </a:ext>
            </a:extLst>
          </p:cNvPr>
          <p:cNvSpPr>
            <a:spLocks noGrp="1"/>
          </p:cNvSpPr>
          <p:nvPr>
            <p:ph type="sldNum" sz="quarter" idx="12"/>
          </p:nvPr>
        </p:nvSpPr>
        <p:spPr>
          <a:xfrm>
            <a:off x="11107546" y="6389802"/>
            <a:ext cx="681254" cy="365125"/>
          </a:xfrm>
        </p:spPr>
        <p:txBody>
          <a:bodyPr/>
          <a:lstStyle/>
          <a:p>
            <a:fld id="{36B5EA5A-BC32-A742-B11B-8E7414D5B535}" type="slidenum">
              <a:rPr lang="en-US" sz="1400" smtClean="0"/>
              <a:pPr/>
              <a:t>26</a:t>
            </a:fld>
            <a:endParaRPr lang="en-US" sz="1400" dirty="0"/>
          </a:p>
        </p:txBody>
      </p:sp>
      <p:sp>
        <p:nvSpPr>
          <p:cNvPr id="16" name="Footer Placeholder 4">
            <a:extLst>
              <a:ext uri="{FF2B5EF4-FFF2-40B4-BE49-F238E27FC236}">
                <a16:creationId xmlns:a16="http://schemas.microsoft.com/office/drawing/2014/main" id="{6800B38C-2BA2-230C-7F02-D6A2E9F5592C}"/>
              </a:ext>
            </a:extLst>
          </p:cNvPr>
          <p:cNvSpPr>
            <a:spLocks noGrp="1"/>
          </p:cNvSpPr>
          <p:nvPr>
            <p:ph type="ftr" sz="quarter" idx="11"/>
          </p:nvPr>
        </p:nvSpPr>
        <p:spPr>
          <a:xfrm>
            <a:off x="3539188" y="6389802"/>
            <a:ext cx="7292296" cy="365125"/>
          </a:xfrm>
        </p:spPr>
        <p:txBody>
          <a:bodyPr/>
          <a:lstStyle/>
          <a:p>
            <a:r>
              <a:rPr lang="en-US" sz="1400" dirty="0"/>
              <a:t>Vittorio Ferrentino – IPP Meeting              vittorio.ferrentino@cern.ch</a:t>
            </a:r>
          </a:p>
        </p:txBody>
      </p:sp>
      <p:sp>
        <p:nvSpPr>
          <p:cNvPr id="17" name="Date Placeholder 3">
            <a:extLst>
              <a:ext uri="{FF2B5EF4-FFF2-40B4-BE49-F238E27FC236}">
                <a16:creationId xmlns:a16="http://schemas.microsoft.com/office/drawing/2014/main" id="{69F796AB-D9C1-59A8-D8B9-CA85CB76C327}"/>
              </a:ext>
            </a:extLst>
          </p:cNvPr>
          <p:cNvSpPr txBox="1">
            <a:spLocks/>
          </p:cNvSpPr>
          <p:nvPr/>
        </p:nvSpPr>
        <p:spPr>
          <a:xfrm>
            <a:off x="1753960" y="6417641"/>
            <a:ext cx="1542289"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AE7510E-7CE3-EF42-A7A2-0B9C737939B5}" type="datetime3">
              <a:rPr lang="en-US" sz="1400" smtClean="0">
                <a:solidFill>
                  <a:schemeClr val="bg1"/>
                </a:solidFill>
              </a:rPr>
              <a:pPr/>
              <a:t>26 March 2025</a:t>
            </a:fld>
            <a:endParaRPr lang="en-US" sz="1400" dirty="0">
              <a:solidFill>
                <a:schemeClr val="bg1"/>
              </a:solidFill>
            </a:endParaRPr>
          </a:p>
        </p:txBody>
      </p:sp>
      <p:sp>
        <p:nvSpPr>
          <p:cNvPr id="7" name="Content Placeholder 1">
            <a:extLst>
              <a:ext uri="{FF2B5EF4-FFF2-40B4-BE49-F238E27FC236}">
                <a16:creationId xmlns:a16="http://schemas.microsoft.com/office/drawing/2014/main" id="{D22BCABA-1AEA-FE91-4985-9CADC6F25975}"/>
              </a:ext>
            </a:extLst>
          </p:cNvPr>
          <p:cNvSpPr txBox="1">
            <a:spLocks/>
          </p:cNvSpPr>
          <p:nvPr/>
        </p:nvSpPr>
        <p:spPr>
          <a:xfrm>
            <a:off x="387347" y="1064881"/>
            <a:ext cx="6914696" cy="4406765"/>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spcBef>
                <a:spcPts val="400"/>
              </a:spcBef>
              <a:buNone/>
            </a:pPr>
            <a:r>
              <a:rPr lang="en-GB" sz="1400" dirty="0">
                <a:solidFill>
                  <a:schemeClr val="accent2"/>
                </a:solidFill>
              </a:rPr>
              <a:t>MRP corrected </a:t>
            </a:r>
            <a:r>
              <a:rPr lang="en-GB" sz="1400" b="0" dirty="0">
                <a:solidFill>
                  <a:schemeClr val="bg2">
                    <a:lumMod val="50000"/>
                  </a:schemeClr>
                </a:solidFill>
              </a:rPr>
              <a:t>on the </a:t>
            </a:r>
            <a:r>
              <a:rPr lang="en-GB" sz="1400" dirty="0">
                <a:solidFill>
                  <a:schemeClr val="accent2"/>
                </a:solidFill>
              </a:rPr>
              <a:t>ramp</a:t>
            </a:r>
            <a:r>
              <a:rPr lang="en-GB" sz="1400" b="0" dirty="0">
                <a:solidFill>
                  <a:schemeClr val="bg2">
                    <a:lumMod val="50000"/>
                  </a:schemeClr>
                </a:solidFill>
              </a:rPr>
              <a:t> and in a small portion of the </a:t>
            </a:r>
            <a:r>
              <a:rPr lang="en-GB" sz="1400" dirty="0">
                <a:solidFill>
                  <a:schemeClr val="accent2"/>
                </a:solidFill>
              </a:rPr>
              <a:t>plateau</a:t>
            </a:r>
            <a:r>
              <a:rPr lang="en-GB" sz="1400" b="0" dirty="0">
                <a:solidFill>
                  <a:schemeClr val="bg2">
                    <a:lumMod val="50000"/>
                  </a:schemeClr>
                </a:solidFill>
              </a:rPr>
              <a:t>.</a:t>
            </a:r>
          </a:p>
          <a:p>
            <a:pPr marL="0" indent="0">
              <a:spcBef>
                <a:spcPts val="400"/>
              </a:spcBef>
              <a:buNone/>
            </a:pPr>
            <a:r>
              <a:rPr lang="en-GB" sz="1400" b="0" dirty="0">
                <a:solidFill>
                  <a:schemeClr val="bg2">
                    <a:lumMod val="50000"/>
                  </a:schemeClr>
                </a:solidFill>
              </a:rPr>
              <a:t>MRP and tunes experienced significant </a:t>
            </a:r>
            <a:r>
              <a:rPr lang="en-GB" sz="1400" dirty="0">
                <a:solidFill>
                  <a:schemeClr val="accent2"/>
                </a:solidFill>
              </a:rPr>
              <a:t>oscillations</a:t>
            </a:r>
            <a:r>
              <a:rPr lang="en-GB" sz="1400" b="0" dirty="0">
                <a:solidFill>
                  <a:schemeClr val="bg2">
                    <a:lumMod val="50000"/>
                  </a:schemeClr>
                </a:solidFill>
              </a:rPr>
              <a:t> at the </a:t>
            </a:r>
            <a:r>
              <a:rPr lang="en-GB" sz="1400" dirty="0">
                <a:solidFill>
                  <a:schemeClr val="accent2"/>
                </a:solidFill>
              </a:rPr>
              <a:t>end</a:t>
            </a:r>
            <a:r>
              <a:rPr lang="en-GB" sz="1400" b="0" dirty="0">
                <a:solidFill>
                  <a:schemeClr val="bg2">
                    <a:lumMod val="50000"/>
                  </a:schemeClr>
                </a:solidFill>
              </a:rPr>
              <a:t> of the </a:t>
            </a:r>
            <a:r>
              <a:rPr lang="en-GB" sz="1400" dirty="0">
                <a:solidFill>
                  <a:schemeClr val="accent2"/>
                </a:solidFill>
              </a:rPr>
              <a:t>ramp.</a:t>
            </a:r>
          </a:p>
          <a:p>
            <a:pPr marL="0" indent="0">
              <a:spcBef>
                <a:spcPts val="400"/>
              </a:spcBef>
              <a:buNone/>
            </a:pPr>
            <a:endParaRPr lang="en-GB" sz="800" dirty="0">
              <a:solidFill>
                <a:schemeClr val="accent2"/>
              </a:solidFill>
            </a:endParaRPr>
          </a:p>
          <a:p>
            <a:pPr marL="0" indent="0">
              <a:spcBef>
                <a:spcPts val="400"/>
              </a:spcBef>
              <a:buNone/>
            </a:pPr>
            <a:r>
              <a:rPr lang="en-GB" sz="1400" b="0" dirty="0">
                <a:solidFill>
                  <a:schemeClr val="bg2">
                    <a:lumMod val="50000"/>
                  </a:schemeClr>
                </a:solidFill>
              </a:rPr>
              <a:t>With applied MRP corrections, how do the static and dynamic measurements compare?</a:t>
            </a:r>
          </a:p>
          <a:p>
            <a:pPr marL="0" indent="0">
              <a:spcBef>
                <a:spcPts val="400"/>
              </a:spcBef>
              <a:buNone/>
            </a:pPr>
            <a:endParaRPr lang="en-GB" sz="1400" dirty="0">
              <a:solidFill>
                <a:schemeClr val="accent2"/>
              </a:solidFill>
            </a:endParaRPr>
          </a:p>
          <a:p>
            <a:pPr marL="0" indent="0">
              <a:spcBef>
                <a:spcPts val="400"/>
              </a:spcBef>
              <a:buNone/>
            </a:pPr>
            <a:endParaRPr lang="en-GB" sz="1300" b="0" dirty="0">
              <a:solidFill>
                <a:schemeClr val="tx2">
                  <a:lumMod val="75000"/>
                  <a:lumOff val="25000"/>
                </a:schemeClr>
              </a:solidFill>
            </a:endParaRPr>
          </a:p>
        </p:txBody>
      </p:sp>
      <p:pic>
        <p:nvPicPr>
          <p:cNvPr id="2054" name="Picture 6">
            <a:extLst>
              <a:ext uri="{FF2B5EF4-FFF2-40B4-BE49-F238E27FC236}">
                <a16:creationId xmlns:a16="http://schemas.microsoft.com/office/drawing/2014/main" id="{50FC2699-4A07-7D23-0934-FF8A1F61520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70788" y="1117508"/>
            <a:ext cx="4585168" cy="1565405"/>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8">
            <a:extLst>
              <a:ext uri="{FF2B5EF4-FFF2-40B4-BE49-F238E27FC236}">
                <a16:creationId xmlns:a16="http://schemas.microsoft.com/office/drawing/2014/main" id="{22ADB8C1-BDDE-F504-2FBA-9386A9CBB60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70789" y="2715221"/>
            <a:ext cx="4593928" cy="1565405"/>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10">
            <a:extLst>
              <a:ext uri="{FF2B5EF4-FFF2-40B4-BE49-F238E27FC236}">
                <a16:creationId xmlns:a16="http://schemas.microsoft.com/office/drawing/2014/main" id="{BA28C22D-A657-963E-0FDC-E3A93B4FBF3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70788" y="4280626"/>
            <a:ext cx="4593928" cy="17799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1287929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55150B-27BB-2A16-79ED-1792E02BF79B}"/>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C2AF16D4-A3B8-EFD8-82EF-46AA0776D160}"/>
              </a:ext>
            </a:extLst>
          </p:cNvPr>
          <p:cNvSpPr>
            <a:spLocks noGrp="1"/>
          </p:cNvSpPr>
          <p:nvPr>
            <p:ph type="title"/>
          </p:nvPr>
        </p:nvSpPr>
        <p:spPr>
          <a:xfrm>
            <a:off x="407988" y="328241"/>
            <a:ext cx="11604202" cy="567109"/>
          </a:xfrm>
        </p:spPr>
        <p:txBody>
          <a:bodyPr/>
          <a:lstStyle/>
          <a:p>
            <a:r>
              <a:rPr lang="en-US" sz="3600" b="1" dirty="0">
                <a:solidFill>
                  <a:srgbClr val="060A9C"/>
                </a:solidFill>
                <a:latin typeface="Arial" panose="020B0604020202020204" pitchFamily="34" charset="0"/>
                <a:cs typeface="Arial" panose="020B0604020202020204" pitchFamily="34" charset="0"/>
              </a:rPr>
              <a:t>Beam-based measurements: MRP corrections (2/2)</a:t>
            </a:r>
            <a:endParaRPr lang="en-US" dirty="0"/>
          </a:p>
        </p:txBody>
      </p:sp>
      <p:sp>
        <p:nvSpPr>
          <p:cNvPr id="15" name="Slide Number Placeholder 8">
            <a:extLst>
              <a:ext uri="{FF2B5EF4-FFF2-40B4-BE49-F238E27FC236}">
                <a16:creationId xmlns:a16="http://schemas.microsoft.com/office/drawing/2014/main" id="{38757199-C81B-CF72-DE2A-E8CD06E0575F}"/>
              </a:ext>
            </a:extLst>
          </p:cNvPr>
          <p:cNvSpPr>
            <a:spLocks noGrp="1"/>
          </p:cNvSpPr>
          <p:nvPr>
            <p:ph type="sldNum" sz="quarter" idx="12"/>
          </p:nvPr>
        </p:nvSpPr>
        <p:spPr>
          <a:xfrm>
            <a:off x="11107546" y="6389802"/>
            <a:ext cx="681254" cy="365125"/>
          </a:xfrm>
        </p:spPr>
        <p:txBody>
          <a:bodyPr/>
          <a:lstStyle/>
          <a:p>
            <a:fld id="{36B5EA5A-BC32-A742-B11B-8E7414D5B535}" type="slidenum">
              <a:rPr lang="en-US" sz="1400" smtClean="0"/>
              <a:pPr/>
              <a:t>27</a:t>
            </a:fld>
            <a:endParaRPr lang="en-US" sz="1400" dirty="0"/>
          </a:p>
        </p:txBody>
      </p:sp>
      <p:sp>
        <p:nvSpPr>
          <p:cNvPr id="16" name="Footer Placeholder 4">
            <a:extLst>
              <a:ext uri="{FF2B5EF4-FFF2-40B4-BE49-F238E27FC236}">
                <a16:creationId xmlns:a16="http://schemas.microsoft.com/office/drawing/2014/main" id="{CB3CA7DF-C2F3-4D01-F01C-B02BE246B1DF}"/>
              </a:ext>
            </a:extLst>
          </p:cNvPr>
          <p:cNvSpPr>
            <a:spLocks noGrp="1"/>
          </p:cNvSpPr>
          <p:nvPr>
            <p:ph type="ftr" sz="quarter" idx="11"/>
          </p:nvPr>
        </p:nvSpPr>
        <p:spPr>
          <a:xfrm>
            <a:off x="3539188" y="6389802"/>
            <a:ext cx="7292296" cy="365125"/>
          </a:xfrm>
        </p:spPr>
        <p:txBody>
          <a:bodyPr/>
          <a:lstStyle/>
          <a:p>
            <a:r>
              <a:rPr lang="en-US" sz="1400" dirty="0"/>
              <a:t>Vittorio Ferrentino – IPP Meeting              vittorio.ferrentino@cern.ch</a:t>
            </a:r>
          </a:p>
        </p:txBody>
      </p:sp>
      <p:sp>
        <p:nvSpPr>
          <p:cNvPr id="17" name="Date Placeholder 3">
            <a:extLst>
              <a:ext uri="{FF2B5EF4-FFF2-40B4-BE49-F238E27FC236}">
                <a16:creationId xmlns:a16="http://schemas.microsoft.com/office/drawing/2014/main" id="{E41C5EC6-85A9-FE78-2680-8644DF9C7CDB}"/>
              </a:ext>
            </a:extLst>
          </p:cNvPr>
          <p:cNvSpPr txBox="1">
            <a:spLocks/>
          </p:cNvSpPr>
          <p:nvPr/>
        </p:nvSpPr>
        <p:spPr>
          <a:xfrm>
            <a:off x="1753960" y="6417641"/>
            <a:ext cx="1542289"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AE7510E-7CE3-EF42-A7A2-0B9C737939B5}" type="datetime3">
              <a:rPr lang="en-US" sz="1400" smtClean="0">
                <a:solidFill>
                  <a:schemeClr val="bg1"/>
                </a:solidFill>
              </a:rPr>
              <a:pPr/>
              <a:t>26 March 2025</a:t>
            </a:fld>
            <a:endParaRPr lang="en-US" sz="1400" dirty="0">
              <a:solidFill>
                <a:schemeClr val="bg1"/>
              </a:solidFill>
            </a:endParaRPr>
          </a:p>
        </p:txBody>
      </p:sp>
      <p:sp>
        <p:nvSpPr>
          <p:cNvPr id="7" name="Content Placeholder 1">
            <a:extLst>
              <a:ext uri="{FF2B5EF4-FFF2-40B4-BE49-F238E27FC236}">
                <a16:creationId xmlns:a16="http://schemas.microsoft.com/office/drawing/2014/main" id="{00DBC946-4A94-275F-7601-9BE67008FC6B}"/>
              </a:ext>
            </a:extLst>
          </p:cNvPr>
          <p:cNvSpPr txBox="1">
            <a:spLocks/>
          </p:cNvSpPr>
          <p:nvPr/>
        </p:nvSpPr>
        <p:spPr>
          <a:xfrm>
            <a:off x="387347" y="1064881"/>
            <a:ext cx="6888381" cy="5125410"/>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spcBef>
                <a:spcPts val="400"/>
              </a:spcBef>
              <a:buNone/>
            </a:pPr>
            <a:r>
              <a:rPr lang="en-GB" sz="1400" dirty="0">
                <a:solidFill>
                  <a:schemeClr val="accent2"/>
                </a:solidFill>
              </a:rPr>
              <a:t>MRP corrected </a:t>
            </a:r>
            <a:r>
              <a:rPr lang="en-GB" sz="1400" b="0" dirty="0">
                <a:solidFill>
                  <a:schemeClr val="bg2">
                    <a:lumMod val="50000"/>
                  </a:schemeClr>
                </a:solidFill>
              </a:rPr>
              <a:t>on the </a:t>
            </a:r>
            <a:r>
              <a:rPr lang="en-GB" sz="1400" dirty="0">
                <a:solidFill>
                  <a:schemeClr val="accent2"/>
                </a:solidFill>
              </a:rPr>
              <a:t>ramp</a:t>
            </a:r>
            <a:r>
              <a:rPr lang="en-GB" sz="1400" b="0" dirty="0">
                <a:solidFill>
                  <a:schemeClr val="bg2">
                    <a:lumMod val="50000"/>
                  </a:schemeClr>
                </a:solidFill>
              </a:rPr>
              <a:t> and in a small portion of the </a:t>
            </a:r>
            <a:r>
              <a:rPr lang="en-GB" sz="1400" dirty="0">
                <a:solidFill>
                  <a:schemeClr val="accent2"/>
                </a:solidFill>
              </a:rPr>
              <a:t>plateau</a:t>
            </a:r>
            <a:r>
              <a:rPr lang="en-GB" sz="1400" b="0" dirty="0">
                <a:solidFill>
                  <a:schemeClr val="bg2">
                    <a:lumMod val="50000"/>
                  </a:schemeClr>
                </a:solidFill>
              </a:rPr>
              <a:t>.</a:t>
            </a:r>
          </a:p>
          <a:p>
            <a:pPr marL="0" indent="0">
              <a:spcBef>
                <a:spcPts val="400"/>
              </a:spcBef>
              <a:buNone/>
            </a:pPr>
            <a:r>
              <a:rPr lang="en-GB" sz="1400" b="0" dirty="0">
                <a:solidFill>
                  <a:schemeClr val="bg2">
                    <a:lumMod val="50000"/>
                  </a:schemeClr>
                </a:solidFill>
              </a:rPr>
              <a:t>MRP and tunes experienced significant </a:t>
            </a:r>
            <a:r>
              <a:rPr lang="en-GB" sz="1400" dirty="0">
                <a:solidFill>
                  <a:schemeClr val="accent2"/>
                </a:solidFill>
              </a:rPr>
              <a:t>oscillations</a:t>
            </a:r>
            <a:r>
              <a:rPr lang="en-GB" sz="1400" b="0" dirty="0">
                <a:solidFill>
                  <a:schemeClr val="bg2">
                    <a:lumMod val="50000"/>
                  </a:schemeClr>
                </a:solidFill>
              </a:rPr>
              <a:t> at the </a:t>
            </a:r>
            <a:r>
              <a:rPr lang="en-GB" sz="1400" dirty="0">
                <a:solidFill>
                  <a:schemeClr val="accent2"/>
                </a:solidFill>
              </a:rPr>
              <a:t>end</a:t>
            </a:r>
            <a:r>
              <a:rPr lang="en-GB" sz="1400" b="0" dirty="0">
                <a:solidFill>
                  <a:schemeClr val="bg2">
                    <a:lumMod val="50000"/>
                  </a:schemeClr>
                </a:solidFill>
              </a:rPr>
              <a:t> of the </a:t>
            </a:r>
            <a:r>
              <a:rPr lang="en-GB" sz="1400" dirty="0">
                <a:solidFill>
                  <a:schemeClr val="accent2"/>
                </a:solidFill>
              </a:rPr>
              <a:t>ramp.</a:t>
            </a:r>
          </a:p>
          <a:p>
            <a:pPr marL="0" indent="0">
              <a:spcBef>
                <a:spcPts val="400"/>
              </a:spcBef>
              <a:buNone/>
            </a:pPr>
            <a:endParaRPr lang="en-GB" sz="800" dirty="0">
              <a:solidFill>
                <a:schemeClr val="accent2"/>
              </a:solidFill>
            </a:endParaRPr>
          </a:p>
          <a:p>
            <a:pPr marL="0" indent="0">
              <a:spcBef>
                <a:spcPts val="400"/>
              </a:spcBef>
              <a:buNone/>
            </a:pPr>
            <a:r>
              <a:rPr lang="en-GB" sz="1400" b="0" dirty="0">
                <a:solidFill>
                  <a:schemeClr val="bg2">
                    <a:lumMod val="50000"/>
                  </a:schemeClr>
                </a:solidFill>
              </a:rPr>
              <a:t>With applied MRP corrections, how do the static and dynamic measurements compare?</a:t>
            </a:r>
          </a:p>
          <a:p>
            <a:pPr marL="0" indent="0">
              <a:spcBef>
                <a:spcPts val="400"/>
              </a:spcBef>
              <a:buNone/>
            </a:pPr>
            <a:r>
              <a:rPr lang="en-GB" sz="1400" b="0" dirty="0">
                <a:solidFill>
                  <a:schemeClr val="bg2">
                    <a:lumMod val="50000"/>
                  </a:schemeClr>
                </a:solidFill>
              </a:rPr>
              <a:t>The strategy of correcting the MRP on the individual bare-machine cycle’s plateaus and on the ramp to 23.11 GeV/c resulted in excellent alignment between static and dynamic tune measurements.</a:t>
            </a:r>
          </a:p>
          <a:p>
            <a:pPr marL="0" indent="0">
              <a:spcBef>
                <a:spcPts val="400"/>
              </a:spcBef>
              <a:buNone/>
            </a:pPr>
            <a:r>
              <a:rPr lang="en-GB" sz="1400" b="0" dirty="0">
                <a:solidFill>
                  <a:schemeClr val="bg2">
                    <a:lumMod val="50000"/>
                  </a:schemeClr>
                </a:solidFill>
              </a:rPr>
              <a:t>Similar to the tune measurements, the two sets of chromaticity measurements exhibited excellent agreement</a:t>
            </a:r>
            <a:r>
              <a:rPr lang="en-GB" sz="1600" b="0" dirty="0">
                <a:solidFill>
                  <a:schemeClr val="bg2">
                    <a:lumMod val="50000"/>
                  </a:schemeClr>
                </a:solidFill>
              </a:rPr>
              <a:t>.</a:t>
            </a:r>
          </a:p>
          <a:p>
            <a:pPr marL="0" indent="0">
              <a:spcBef>
                <a:spcPts val="400"/>
              </a:spcBef>
              <a:buNone/>
            </a:pPr>
            <a:endParaRPr lang="en-GB" sz="800" b="0" dirty="0">
              <a:solidFill>
                <a:schemeClr val="bg2">
                  <a:lumMod val="50000"/>
                </a:schemeClr>
              </a:solidFill>
            </a:endParaRPr>
          </a:p>
          <a:p>
            <a:pPr marL="0" indent="0">
              <a:spcBef>
                <a:spcPts val="400"/>
              </a:spcBef>
              <a:buNone/>
            </a:pPr>
            <a:r>
              <a:rPr lang="en-GB" sz="1400" dirty="0">
                <a:solidFill>
                  <a:schemeClr val="accent5"/>
                </a:solidFill>
              </a:rPr>
              <a:t>Bare-machine study conclusion</a:t>
            </a:r>
            <a:r>
              <a:rPr lang="en-GB" sz="1400" b="0" dirty="0">
                <a:solidFill>
                  <a:schemeClr val="bg2">
                    <a:lumMod val="50000"/>
                  </a:schemeClr>
                </a:solidFill>
              </a:rPr>
              <a:t>: beam-based measurements proved that: </a:t>
            </a:r>
          </a:p>
          <a:p>
            <a:pPr>
              <a:spcBef>
                <a:spcPts val="400"/>
              </a:spcBef>
            </a:pPr>
            <a:r>
              <a:rPr lang="en-GB" sz="1200" b="0" dirty="0">
                <a:solidFill>
                  <a:schemeClr val="bg2">
                    <a:lumMod val="50000"/>
                  </a:schemeClr>
                </a:solidFill>
              </a:rPr>
              <a:t>without corrections, MRP exhibited large values on the various energy plateaus;</a:t>
            </a:r>
          </a:p>
          <a:p>
            <a:pPr>
              <a:spcBef>
                <a:spcPts val="400"/>
              </a:spcBef>
            </a:pPr>
            <a:r>
              <a:rPr lang="en-GB" sz="1200" b="0" dirty="0">
                <a:solidFill>
                  <a:schemeClr val="bg2">
                    <a:lumMod val="50000"/>
                  </a:schemeClr>
                </a:solidFill>
              </a:rPr>
              <a:t>introduction of MRP corrections </a:t>
            </a:r>
            <a:r>
              <a:rPr lang="en-GB" sz="1200" b="0" dirty="0">
                <a:solidFill>
                  <a:schemeClr val="bg2">
                    <a:lumMod val="50000"/>
                  </a:schemeClr>
                </a:solidFill>
                <a:sym typeface="Wingdings" panose="05000000000000000000" pitchFamily="2" charset="2"/>
              </a:rPr>
              <a:t></a:t>
            </a:r>
            <a:r>
              <a:rPr lang="en-GB" sz="1200" b="0" dirty="0">
                <a:solidFill>
                  <a:schemeClr val="bg2">
                    <a:lumMod val="50000"/>
                  </a:schemeClr>
                </a:solidFill>
              </a:rPr>
              <a:t> significant shifts in the tune evolution across the different cycles, highlighting necessity of these corrections for accurate model benchmarking;</a:t>
            </a:r>
          </a:p>
          <a:p>
            <a:pPr>
              <a:spcBef>
                <a:spcPts val="400"/>
              </a:spcBef>
            </a:pPr>
            <a:r>
              <a:rPr lang="en-GB" sz="1200" b="0" dirty="0">
                <a:solidFill>
                  <a:schemeClr val="bg2">
                    <a:lumMod val="50000"/>
                  </a:schemeClr>
                </a:solidFill>
              </a:rPr>
              <a:t>excellent agreement between static and dynamic measurements </a:t>
            </a:r>
            <a:r>
              <a:rPr lang="en-GB" sz="1200" b="0" dirty="0">
                <a:solidFill>
                  <a:schemeClr val="bg2">
                    <a:lumMod val="50000"/>
                  </a:schemeClr>
                </a:solidFill>
                <a:sym typeface="Wingdings" panose="05000000000000000000" pitchFamily="2" charset="2"/>
              </a:rPr>
              <a:t> </a:t>
            </a:r>
            <a:r>
              <a:rPr lang="en-GB" sz="1200" b="0" dirty="0">
                <a:solidFill>
                  <a:schemeClr val="bg2">
                    <a:lumMod val="50000"/>
                  </a:schemeClr>
                </a:solidFill>
              </a:rPr>
              <a:t>both sets of measurements are equivalent for model validation </a:t>
            </a:r>
            <a:r>
              <a:rPr lang="en-GB" sz="1200" b="0" dirty="0">
                <a:solidFill>
                  <a:schemeClr val="bg2">
                    <a:lumMod val="50000"/>
                  </a:schemeClr>
                </a:solidFill>
                <a:sym typeface="Wingdings" panose="05000000000000000000" pitchFamily="2" charset="2"/>
              </a:rPr>
              <a:t> </a:t>
            </a:r>
            <a:r>
              <a:rPr lang="en-GB" sz="1200" b="0" dirty="0">
                <a:solidFill>
                  <a:schemeClr val="bg2">
                    <a:lumMod val="50000"/>
                  </a:schemeClr>
                </a:solidFill>
              </a:rPr>
              <a:t>continuous measurements taken on the ramp to 23.11 GeV/c plateau can be reliably used for benchmarking at various energies </a:t>
            </a:r>
            <a:r>
              <a:rPr lang="en-GB" sz="1200" b="0" dirty="0">
                <a:solidFill>
                  <a:schemeClr val="bg2">
                    <a:lumMod val="50000"/>
                  </a:schemeClr>
                </a:solidFill>
                <a:sym typeface="Wingdings" panose="05000000000000000000" pitchFamily="2" charset="2"/>
              </a:rPr>
              <a:t> </a:t>
            </a:r>
            <a:r>
              <a:rPr lang="en-GB" sz="1200" b="0" dirty="0">
                <a:solidFill>
                  <a:schemeClr val="bg2">
                    <a:lumMod val="50000"/>
                  </a:schemeClr>
                </a:solidFill>
              </a:rPr>
              <a:t>no need to establish new bare-machine cycle each time with a specific energy plateau</a:t>
            </a:r>
          </a:p>
          <a:p>
            <a:pPr lvl="1">
              <a:spcBef>
                <a:spcPts val="400"/>
              </a:spcBef>
            </a:pPr>
            <a:r>
              <a:rPr lang="en-GB" sz="1100" b="0" dirty="0">
                <a:solidFill>
                  <a:schemeClr val="bg2">
                    <a:lumMod val="50000"/>
                  </a:schemeClr>
                </a:solidFill>
              </a:rPr>
              <a:t>this agreement demonstrates that, aside from the transient phases (start and end of the ramp and during transition), tune measurements are not significantly affected by dynamic or eddy-current effects throughout the main portion of the ramp </a:t>
            </a:r>
          </a:p>
          <a:p>
            <a:pPr lvl="1">
              <a:spcBef>
                <a:spcPts val="400"/>
              </a:spcBef>
            </a:pPr>
            <a:r>
              <a:rPr lang="en-GB" sz="1100" b="0" dirty="0">
                <a:solidFill>
                  <a:schemeClr val="bg2">
                    <a:lumMod val="50000"/>
                  </a:schemeClr>
                </a:solidFill>
              </a:rPr>
              <a:t>this validates the use of static Opera and MAD-X models to predict tune evolution during the main part of the ramp, despite the absence of dynamic effects in these models.</a:t>
            </a:r>
          </a:p>
        </p:txBody>
      </p:sp>
      <p:pic>
        <p:nvPicPr>
          <p:cNvPr id="5" name="Picture 2">
            <a:extLst>
              <a:ext uri="{FF2B5EF4-FFF2-40B4-BE49-F238E27FC236}">
                <a16:creationId xmlns:a16="http://schemas.microsoft.com/office/drawing/2014/main" id="{AEDADB6C-3F4D-C2AD-AB68-D7B85107F26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70789" y="4280626"/>
            <a:ext cx="4593928" cy="178254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a:extLst>
              <a:ext uri="{FF2B5EF4-FFF2-40B4-BE49-F238E27FC236}">
                <a16:creationId xmlns:a16="http://schemas.microsoft.com/office/drawing/2014/main" id="{74F56187-ADC1-67C8-01D4-1BC336F8E2E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70789" y="2715221"/>
            <a:ext cx="4593928" cy="1565405"/>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6">
            <a:extLst>
              <a:ext uri="{FF2B5EF4-FFF2-40B4-BE49-F238E27FC236}">
                <a16:creationId xmlns:a16="http://schemas.microsoft.com/office/drawing/2014/main" id="{FDF14F05-6A60-5545-C536-9E616A516F3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79549" y="1117508"/>
            <a:ext cx="4585168" cy="15654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7667550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496B99-D3EF-6315-9AA0-92ECC7C7DE19}"/>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C87F6A3-A429-4594-1910-3D7C029DB2CB}"/>
              </a:ext>
            </a:extLst>
          </p:cNvPr>
          <p:cNvSpPr>
            <a:spLocks noGrp="1"/>
          </p:cNvSpPr>
          <p:nvPr>
            <p:ph idx="1"/>
          </p:nvPr>
        </p:nvSpPr>
        <p:spPr>
          <a:xfrm>
            <a:off x="629662" y="995435"/>
            <a:ext cx="10059986" cy="4608512"/>
          </a:xfrm>
        </p:spPr>
        <p:txBody>
          <a:bodyPr/>
          <a:lstStyle/>
          <a:p>
            <a:pPr lvl="1">
              <a:lnSpc>
                <a:spcPct val="150000"/>
              </a:lnSpc>
            </a:pPr>
            <a:r>
              <a:rPr lang="en-US" sz="2400" dirty="0">
                <a:solidFill>
                  <a:schemeClr val="tx2">
                    <a:lumMod val="75000"/>
                    <a:lumOff val="25000"/>
                  </a:schemeClr>
                </a:solidFill>
              </a:rPr>
              <a:t>Introduction: context and scope</a:t>
            </a:r>
          </a:p>
          <a:p>
            <a:pPr lvl="1">
              <a:lnSpc>
                <a:spcPct val="150000"/>
              </a:lnSpc>
            </a:pPr>
            <a:r>
              <a:rPr lang="en-US" sz="2400" dirty="0">
                <a:solidFill>
                  <a:schemeClr val="tx2">
                    <a:lumMod val="75000"/>
                    <a:lumOff val="25000"/>
                  </a:schemeClr>
                </a:solidFill>
              </a:rPr>
              <a:t>CERN Proton Synchrotron and its main magnetic units: overview</a:t>
            </a:r>
          </a:p>
          <a:p>
            <a:pPr lvl="1">
              <a:lnSpc>
                <a:spcPct val="150000"/>
              </a:lnSpc>
            </a:pPr>
            <a:r>
              <a:rPr lang="en-US" sz="2400" dirty="0">
                <a:solidFill>
                  <a:schemeClr val="tx2">
                    <a:lumMod val="75000"/>
                    <a:lumOff val="25000"/>
                  </a:schemeClr>
                </a:solidFill>
              </a:rPr>
              <a:t>PS-MU magnetic modelling</a:t>
            </a:r>
          </a:p>
          <a:p>
            <a:pPr lvl="1">
              <a:lnSpc>
                <a:spcPct val="150000"/>
              </a:lnSpc>
            </a:pPr>
            <a:r>
              <a:rPr lang="en-US" sz="2400" dirty="0">
                <a:solidFill>
                  <a:schemeClr val="tx2">
                    <a:lumMod val="75000"/>
                    <a:lumOff val="25000"/>
                  </a:schemeClr>
                </a:solidFill>
              </a:rPr>
              <a:t>PS-MU optics modelling</a:t>
            </a:r>
          </a:p>
          <a:p>
            <a:pPr lvl="1">
              <a:lnSpc>
                <a:spcPct val="150000"/>
              </a:lnSpc>
            </a:pPr>
            <a:r>
              <a:rPr lang="en-US" sz="2400" dirty="0">
                <a:solidFill>
                  <a:schemeClr val="tx2">
                    <a:lumMod val="75000"/>
                    <a:lumOff val="25000"/>
                  </a:schemeClr>
                </a:solidFill>
              </a:rPr>
              <a:t>Beam-based measurements and models validation</a:t>
            </a:r>
          </a:p>
          <a:p>
            <a:pPr lvl="1">
              <a:lnSpc>
                <a:spcPct val="150000"/>
              </a:lnSpc>
            </a:pPr>
            <a:r>
              <a:rPr lang="en-US" sz="2400" b="1" dirty="0">
                <a:solidFill>
                  <a:schemeClr val="tx2">
                    <a:lumMod val="75000"/>
                    <a:lumOff val="25000"/>
                  </a:schemeClr>
                </a:solidFill>
              </a:rPr>
              <a:t>Models’ benchmarking</a:t>
            </a:r>
          </a:p>
          <a:p>
            <a:pPr lvl="1">
              <a:lnSpc>
                <a:spcPct val="150000"/>
              </a:lnSpc>
            </a:pPr>
            <a:r>
              <a:rPr lang="en-US" sz="2400" dirty="0">
                <a:solidFill>
                  <a:schemeClr val="tx2">
                    <a:lumMod val="75000"/>
                    <a:lumOff val="25000"/>
                  </a:schemeClr>
                </a:solidFill>
              </a:rPr>
              <a:t>Conclusion and next steps</a:t>
            </a:r>
          </a:p>
          <a:p>
            <a:pPr lvl="1">
              <a:lnSpc>
                <a:spcPct val="150000"/>
              </a:lnSpc>
            </a:pPr>
            <a:endParaRPr lang="en-US" sz="2400" dirty="0">
              <a:solidFill>
                <a:schemeClr val="tx2">
                  <a:lumMod val="75000"/>
                  <a:lumOff val="25000"/>
                </a:schemeClr>
              </a:solidFill>
            </a:endParaRPr>
          </a:p>
        </p:txBody>
      </p:sp>
      <p:sp>
        <p:nvSpPr>
          <p:cNvPr id="3" name="Title 2">
            <a:extLst>
              <a:ext uri="{FF2B5EF4-FFF2-40B4-BE49-F238E27FC236}">
                <a16:creationId xmlns:a16="http://schemas.microsoft.com/office/drawing/2014/main" id="{65CFEED0-9A22-BD8E-BD6E-F89DB4A9A8F1}"/>
              </a:ext>
            </a:extLst>
          </p:cNvPr>
          <p:cNvSpPr>
            <a:spLocks noGrp="1"/>
          </p:cNvSpPr>
          <p:nvPr>
            <p:ph type="title"/>
          </p:nvPr>
        </p:nvSpPr>
        <p:spPr/>
        <p:txBody>
          <a:bodyPr/>
          <a:lstStyle/>
          <a:p>
            <a:r>
              <a:rPr lang="en-US" dirty="0"/>
              <a:t>Contents</a:t>
            </a:r>
          </a:p>
        </p:txBody>
      </p:sp>
      <p:sp>
        <p:nvSpPr>
          <p:cNvPr id="7" name="Slide Number Placeholder 8">
            <a:extLst>
              <a:ext uri="{FF2B5EF4-FFF2-40B4-BE49-F238E27FC236}">
                <a16:creationId xmlns:a16="http://schemas.microsoft.com/office/drawing/2014/main" id="{D99AE932-3876-0556-5070-3524E80CBF03}"/>
              </a:ext>
            </a:extLst>
          </p:cNvPr>
          <p:cNvSpPr>
            <a:spLocks noGrp="1"/>
          </p:cNvSpPr>
          <p:nvPr>
            <p:ph type="sldNum" sz="quarter" idx="12"/>
          </p:nvPr>
        </p:nvSpPr>
        <p:spPr>
          <a:xfrm>
            <a:off x="11107546" y="6389802"/>
            <a:ext cx="681254" cy="365125"/>
          </a:xfrm>
        </p:spPr>
        <p:txBody>
          <a:bodyPr/>
          <a:lstStyle/>
          <a:p>
            <a:fld id="{36B5EA5A-BC32-A742-B11B-8E7414D5B535}" type="slidenum">
              <a:rPr lang="en-US" sz="1400" smtClean="0"/>
              <a:pPr/>
              <a:t>28</a:t>
            </a:fld>
            <a:endParaRPr lang="en-US" sz="1400" dirty="0"/>
          </a:p>
        </p:txBody>
      </p:sp>
      <p:sp>
        <p:nvSpPr>
          <p:cNvPr id="5" name="Footer Placeholder 4">
            <a:extLst>
              <a:ext uri="{FF2B5EF4-FFF2-40B4-BE49-F238E27FC236}">
                <a16:creationId xmlns:a16="http://schemas.microsoft.com/office/drawing/2014/main" id="{7F9DF850-1E39-6122-B376-12CD4AE108D6}"/>
              </a:ext>
            </a:extLst>
          </p:cNvPr>
          <p:cNvSpPr>
            <a:spLocks noGrp="1"/>
          </p:cNvSpPr>
          <p:nvPr>
            <p:ph type="ftr" sz="quarter" idx="11"/>
          </p:nvPr>
        </p:nvSpPr>
        <p:spPr>
          <a:xfrm>
            <a:off x="3539188" y="6389802"/>
            <a:ext cx="7292296" cy="365125"/>
          </a:xfrm>
        </p:spPr>
        <p:txBody>
          <a:bodyPr/>
          <a:lstStyle/>
          <a:p>
            <a:r>
              <a:rPr lang="en-US" sz="1400" dirty="0"/>
              <a:t>Vittorio Ferrentino – IPP Meeting              vittorio.ferrentino@cern.ch</a:t>
            </a:r>
          </a:p>
        </p:txBody>
      </p:sp>
      <p:sp>
        <p:nvSpPr>
          <p:cNvPr id="6" name="Date Placeholder 3">
            <a:extLst>
              <a:ext uri="{FF2B5EF4-FFF2-40B4-BE49-F238E27FC236}">
                <a16:creationId xmlns:a16="http://schemas.microsoft.com/office/drawing/2014/main" id="{EB1F9E51-9AEA-DAFD-2548-080F8DCDB379}"/>
              </a:ext>
            </a:extLst>
          </p:cNvPr>
          <p:cNvSpPr txBox="1">
            <a:spLocks/>
          </p:cNvSpPr>
          <p:nvPr/>
        </p:nvSpPr>
        <p:spPr>
          <a:xfrm>
            <a:off x="1753960" y="6417641"/>
            <a:ext cx="1542289"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AE7510E-7CE3-EF42-A7A2-0B9C737939B5}" type="datetime3">
              <a:rPr lang="en-US" sz="1400" smtClean="0">
                <a:solidFill>
                  <a:schemeClr val="bg1"/>
                </a:solidFill>
              </a:rPr>
              <a:pPr/>
              <a:t>26 March 2025</a:t>
            </a:fld>
            <a:endParaRPr lang="en-US" sz="1400" dirty="0">
              <a:solidFill>
                <a:schemeClr val="bg1"/>
              </a:solidFill>
            </a:endParaRPr>
          </a:p>
        </p:txBody>
      </p:sp>
      <p:graphicFrame>
        <p:nvGraphicFramePr>
          <p:cNvPr id="4" name="Diagram 3">
            <a:extLst>
              <a:ext uri="{FF2B5EF4-FFF2-40B4-BE49-F238E27FC236}">
                <a16:creationId xmlns:a16="http://schemas.microsoft.com/office/drawing/2014/main" id="{94329E85-6FA6-D533-F28D-5B094A8481AC}"/>
              </a:ext>
            </a:extLst>
          </p:cNvPr>
          <p:cNvGraphicFramePr/>
          <p:nvPr/>
        </p:nvGraphicFramePr>
        <p:xfrm>
          <a:off x="8611148" y="2300872"/>
          <a:ext cx="3348691" cy="24415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7883402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292C00D-84FE-44D7-EC0B-BCB16B450D7C}"/>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C57A6615-5F02-6F05-9EAC-DBB7B4742795}"/>
              </a:ext>
            </a:extLst>
          </p:cNvPr>
          <p:cNvSpPr>
            <a:spLocks noGrp="1"/>
          </p:cNvSpPr>
          <p:nvPr>
            <p:ph type="title"/>
          </p:nvPr>
        </p:nvSpPr>
        <p:spPr>
          <a:xfrm>
            <a:off x="407988" y="328241"/>
            <a:ext cx="11604202" cy="567109"/>
          </a:xfrm>
        </p:spPr>
        <p:txBody>
          <a:bodyPr/>
          <a:lstStyle/>
          <a:p>
            <a:r>
              <a:rPr lang="en-US" sz="3600" b="1" dirty="0">
                <a:solidFill>
                  <a:srgbClr val="060A9C"/>
                </a:solidFill>
                <a:latin typeface="Arial" panose="020B0604020202020204" pitchFamily="34" charset="0"/>
                <a:cs typeface="Arial" panose="020B0604020202020204" pitchFamily="34" charset="0"/>
              </a:rPr>
              <a:t>Models’ benchmarking: bare-machine (1/2)</a:t>
            </a:r>
            <a:endParaRPr lang="en-US" dirty="0"/>
          </a:p>
        </p:txBody>
      </p:sp>
      <p:sp>
        <p:nvSpPr>
          <p:cNvPr id="15" name="Slide Number Placeholder 8">
            <a:extLst>
              <a:ext uri="{FF2B5EF4-FFF2-40B4-BE49-F238E27FC236}">
                <a16:creationId xmlns:a16="http://schemas.microsoft.com/office/drawing/2014/main" id="{3A321C34-6AC9-31C0-4226-61BE15D81A9B}"/>
              </a:ext>
            </a:extLst>
          </p:cNvPr>
          <p:cNvSpPr>
            <a:spLocks noGrp="1"/>
          </p:cNvSpPr>
          <p:nvPr>
            <p:ph type="sldNum" sz="quarter" idx="12"/>
          </p:nvPr>
        </p:nvSpPr>
        <p:spPr>
          <a:xfrm>
            <a:off x="11107546" y="6389802"/>
            <a:ext cx="681254" cy="365125"/>
          </a:xfrm>
        </p:spPr>
        <p:txBody>
          <a:bodyPr/>
          <a:lstStyle/>
          <a:p>
            <a:fld id="{36B5EA5A-BC32-A742-B11B-8E7414D5B535}" type="slidenum">
              <a:rPr lang="en-US" sz="1400" smtClean="0"/>
              <a:pPr/>
              <a:t>29</a:t>
            </a:fld>
            <a:endParaRPr lang="en-US" sz="1400" dirty="0"/>
          </a:p>
        </p:txBody>
      </p:sp>
      <p:sp>
        <p:nvSpPr>
          <p:cNvPr id="16" name="Footer Placeholder 4">
            <a:extLst>
              <a:ext uri="{FF2B5EF4-FFF2-40B4-BE49-F238E27FC236}">
                <a16:creationId xmlns:a16="http://schemas.microsoft.com/office/drawing/2014/main" id="{4F3747D5-F63D-AAD5-F17C-830EA2D36E4D}"/>
              </a:ext>
            </a:extLst>
          </p:cNvPr>
          <p:cNvSpPr>
            <a:spLocks noGrp="1"/>
          </p:cNvSpPr>
          <p:nvPr>
            <p:ph type="ftr" sz="quarter" idx="11"/>
          </p:nvPr>
        </p:nvSpPr>
        <p:spPr>
          <a:xfrm>
            <a:off x="3539188" y="6389802"/>
            <a:ext cx="7292296" cy="365125"/>
          </a:xfrm>
        </p:spPr>
        <p:txBody>
          <a:bodyPr/>
          <a:lstStyle/>
          <a:p>
            <a:r>
              <a:rPr lang="en-US" sz="1400" dirty="0"/>
              <a:t>Vittorio Ferrentino – IPP Meeting              vittorio.ferrentino@cern.ch</a:t>
            </a:r>
          </a:p>
        </p:txBody>
      </p:sp>
      <p:sp>
        <p:nvSpPr>
          <p:cNvPr id="17" name="Date Placeholder 3">
            <a:extLst>
              <a:ext uri="{FF2B5EF4-FFF2-40B4-BE49-F238E27FC236}">
                <a16:creationId xmlns:a16="http://schemas.microsoft.com/office/drawing/2014/main" id="{2C373C40-CB33-183C-29B6-20FB16ACA730}"/>
              </a:ext>
            </a:extLst>
          </p:cNvPr>
          <p:cNvSpPr txBox="1">
            <a:spLocks/>
          </p:cNvSpPr>
          <p:nvPr/>
        </p:nvSpPr>
        <p:spPr>
          <a:xfrm>
            <a:off x="1753960" y="6417641"/>
            <a:ext cx="1542289"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AE7510E-7CE3-EF42-A7A2-0B9C737939B5}" type="datetime3">
              <a:rPr lang="en-US" sz="1400" smtClean="0">
                <a:solidFill>
                  <a:schemeClr val="bg1"/>
                </a:solidFill>
              </a:rPr>
              <a:pPr/>
              <a:t>26 March 2025</a:t>
            </a:fld>
            <a:endParaRPr lang="en-US" sz="1400" dirty="0">
              <a:solidFill>
                <a:schemeClr val="bg1"/>
              </a:solidFill>
            </a:endParaRPr>
          </a:p>
        </p:txBody>
      </p:sp>
      <p:sp>
        <p:nvSpPr>
          <p:cNvPr id="7" name="Content Placeholder 1">
            <a:extLst>
              <a:ext uri="{FF2B5EF4-FFF2-40B4-BE49-F238E27FC236}">
                <a16:creationId xmlns:a16="http://schemas.microsoft.com/office/drawing/2014/main" id="{4DA1AD87-4D81-843B-0434-75212CC64B8B}"/>
              </a:ext>
            </a:extLst>
          </p:cNvPr>
          <p:cNvSpPr txBox="1">
            <a:spLocks/>
          </p:cNvSpPr>
          <p:nvPr/>
        </p:nvSpPr>
        <p:spPr>
          <a:xfrm>
            <a:off x="387346" y="1064880"/>
            <a:ext cx="11697207" cy="2364119"/>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spcBef>
                <a:spcPts val="400"/>
              </a:spcBef>
              <a:buNone/>
            </a:pPr>
            <a:r>
              <a:rPr lang="en-GB" sz="1600" dirty="0">
                <a:solidFill>
                  <a:schemeClr val="accent2"/>
                </a:solidFill>
              </a:rPr>
              <a:t>Comparison</a:t>
            </a:r>
            <a:r>
              <a:rPr lang="en-GB" sz="1600" b="0" dirty="0">
                <a:solidFill>
                  <a:schemeClr val="bg2">
                    <a:lumMod val="50000"/>
                  </a:schemeClr>
                </a:solidFill>
              </a:rPr>
              <a:t> between </a:t>
            </a:r>
            <a:r>
              <a:rPr lang="en-GB" sz="1600" dirty="0">
                <a:solidFill>
                  <a:schemeClr val="accent2"/>
                </a:solidFill>
              </a:rPr>
              <a:t>simulated</a:t>
            </a:r>
            <a:r>
              <a:rPr lang="en-GB" sz="1600" b="0" dirty="0">
                <a:solidFill>
                  <a:schemeClr val="bg2">
                    <a:lumMod val="50000"/>
                  </a:schemeClr>
                </a:solidFill>
              </a:rPr>
              <a:t> and </a:t>
            </a:r>
            <a:r>
              <a:rPr lang="en-GB" sz="1600" dirty="0">
                <a:solidFill>
                  <a:schemeClr val="accent2"/>
                </a:solidFill>
              </a:rPr>
              <a:t>measured</a:t>
            </a:r>
            <a:r>
              <a:rPr lang="en-GB" sz="1600" b="0" dirty="0">
                <a:solidFill>
                  <a:schemeClr val="bg2">
                    <a:lumMod val="50000"/>
                  </a:schemeClr>
                </a:solidFill>
              </a:rPr>
              <a:t> tunes: simulations closely align with the experimental data over the whole range of energy. </a:t>
            </a:r>
          </a:p>
        </p:txBody>
      </p:sp>
      <p:pic>
        <p:nvPicPr>
          <p:cNvPr id="3074" name="Picture 2">
            <a:extLst>
              <a:ext uri="{FF2B5EF4-FFF2-40B4-BE49-F238E27FC236}">
                <a16:creationId xmlns:a16="http://schemas.microsoft.com/office/drawing/2014/main" id="{758918A1-F6D7-0ADD-F314-AD880F50B6B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5707" y="1592888"/>
            <a:ext cx="3178334" cy="2216016"/>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a:extLst>
              <a:ext uri="{FF2B5EF4-FFF2-40B4-BE49-F238E27FC236}">
                <a16:creationId xmlns:a16="http://schemas.microsoft.com/office/drawing/2014/main" id="{7C8FC243-2B15-A85B-D65D-4947AB884AA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65866" y="1600878"/>
            <a:ext cx="3178334" cy="2208026"/>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760B7B7C-A367-A981-789B-B643096F0422}"/>
              </a:ext>
            </a:extLst>
          </p:cNvPr>
          <p:cNvSpPr txBox="1"/>
          <p:nvPr/>
        </p:nvSpPr>
        <p:spPr>
          <a:xfrm>
            <a:off x="6644201" y="1431795"/>
            <a:ext cx="5512177" cy="3098284"/>
          </a:xfrm>
          <a:prstGeom prst="rect">
            <a:avLst/>
          </a:prstGeom>
          <a:noFill/>
        </p:spPr>
        <p:txBody>
          <a:bodyPr wrap="square">
            <a:spAutoFit/>
          </a:bodyPr>
          <a:lstStyle/>
          <a:p>
            <a:pPr marL="285750" indent="-285750">
              <a:spcBef>
                <a:spcPts val="400"/>
              </a:spcBef>
              <a:buFont typeface="Arial" panose="020B0604020202020204" pitchFamily="34" charset="0"/>
              <a:buChar char="•"/>
            </a:pPr>
            <a:r>
              <a:rPr lang="en-GB" sz="1400" b="0" dirty="0">
                <a:solidFill>
                  <a:schemeClr val="bg2">
                    <a:lumMod val="50000"/>
                  </a:schemeClr>
                </a:solidFill>
              </a:rPr>
              <a:t>Models correctly predict the </a:t>
            </a:r>
            <a:r>
              <a:rPr lang="en-GB" sz="1400" b="1" dirty="0">
                <a:solidFill>
                  <a:schemeClr val="accent2"/>
                </a:solidFill>
              </a:rPr>
              <a:t>integer part</a:t>
            </a:r>
            <a:r>
              <a:rPr lang="en-GB" sz="1400" b="0" dirty="0">
                <a:solidFill>
                  <a:schemeClr val="bg2">
                    <a:lumMod val="50000"/>
                  </a:schemeClr>
                </a:solidFill>
              </a:rPr>
              <a:t> of the </a:t>
            </a:r>
            <a:r>
              <a:rPr lang="en-GB" sz="1400" b="1" dirty="0">
                <a:solidFill>
                  <a:schemeClr val="accent2"/>
                </a:solidFill>
              </a:rPr>
              <a:t>tunes</a:t>
            </a:r>
            <a:r>
              <a:rPr lang="en-GB" sz="1400" b="0" dirty="0">
                <a:solidFill>
                  <a:schemeClr val="bg2">
                    <a:lumMod val="50000"/>
                  </a:schemeClr>
                </a:solidFill>
              </a:rPr>
              <a:t> (6); </a:t>
            </a:r>
          </a:p>
          <a:p>
            <a:pPr marL="285750" indent="-285750">
              <a:spcBef>
                <a:spcPts val="400"/>
              </a:spcBef>
              <a:buFont typeface="Arial" panose="020B0604020202020204" pitchFamily="34" charset="0"/>
              <a:buChar char="•"/>
            </a:pPr>
            <a:r>
              <a:rPr lang="en-GB" sz="1400" dirty="0">
                <a:solidFill>
                  <a:schemeClr val="bg2">
                    <a:lumMod val="50000"/>
                  </a:schemeClr>
                </a:solidFill>
              </a:rPr>
              <a:t>M</a:t>
            </a:r>
            <a:r>
              <a:rPr lang="en-GB" sz="1400" b="0" dirty="0">
                <a:solidFill>
                  <a:schemeClr val="bg2">
                    <a:lumMod val="50000"/>
                  </a:schemeClr>
                </a:solidFill>
              </a:rPr>
              <a:t>easurements revealed </a:t>
            </a:r>
            <a:r>
              <a:rPr lang="en-GB" sz="1400" b="1" dirty="0">
                <a:solidFill>
                  <a:schemeClr val="accent2"/>
                </a:solidFill>
              </a:rPr>
              <a:t>rapid decrease</a:t>
            </a:r>
            <a:r>
              <a:rPr lang="en-GB" sz="1400" b="0" dirty="0">
                <a:solidFill>
                  <a:schemeClr val="bg2">
                    <a:lumMod val="50000"/>
                  </a:schemeClr>
                </a:solidFill>
              </a:rPr>
              <a:t> at </a:t>
            </a:r>
            <a:r>
              <a:rPr lang="en-GB" sz="1400" b="1" dirty="0">
                <a:solidFill>
                  <a:schemeClr val="accent2"/>
                </a:solidFill>
              </a:rPr>
              <a:t>higher energies</a:t>
            </a:r>
            <a:r>
              <a:rPr lang="en-GB" sz="1400" b="0" dirty="0">
                <a:solidFill>
                  <a:schemeClr val="bg2">
                    <a:lumMod val="50000"/>
                  </a:schemeClr>
                </a:solidFill>
              </a:rPr>
              <a:t> on both planes </a:t>
            </a:r>
            <a:r>
              <a:rPr lang="en-GB" sz="1400" b="0" dirty="0">
                <a:solidFill>
                  <a:schemeClr val="bg2">
                    <a:lumMod val="50000"/>
                  </a:schemeClr>
                </a:solidFill>
                <a:sym typeface="Wingdings" panose="05000000000000000000" pitchFamily="2" charset="2"/>
              </a:rPr>
              <a:t> </a:t>
            </a:r>
            <a:r>
              <a:rPr lang="en-GB" sz="1400" b="0" dirty="0">
                <a:solidFill>
                  <a:schemeClr val="bg2">
                    <a:lumMod val="50000"/>
                  </a:schemeClr>
                </a:solidFill>
              </a:rPr>
              <a:t>captured by the new combined magnetic</a:t>
            </a:r>
            <a:r>
              <a:rPr lang="en-GB" sz="1400" dirty="0">
                <a:solidFill>
                  <a:schemeClr val="bg2">
                    <a:lumMod val="50000"/>
                  </a:schemeClr>
                </a:solidFill>
              </a:rPr>
              <a:t>/</a:t>
            </a:r>
            <a:r>
              <a:rPr lang="en-GB" sz="1400" b="0" dirty="0">
                <a:solidFill>
                  <a:schemeClr val="bg2">
                    <a:lumMod val="50000"/>
                  </a:schemeClr>
                </a:solidFill>
              </a:rPr>
              <a:t>optics models;</a:t>
            </a:r>
            <a:endParaRPr lang="en-GB" sz="1400" dirty="0">
              <a:solidFill>
                <a:schemeClr val="bg2">
                  <a:lumMod val="50000"/>
                </a:schemeClr>
              </a:solidFill>
            </a:endParaRPr>
          </a:p>
          <a:p>
            <a:pPr marL="742950" lvl="1" indent="-285750">
              <a:spcBef>
                <a:spcPts val="400"/>
              </a:spcBef>
              <a:buFont typeface="Arial" panose="020B0604020202020204" pitchFamily="34" charset="0"/>
              <a:buChar char="•"/>
            </a:pPr>
            <a:r>
              <a:rPr lang="en-GB" sz="1200" b="0" dirty="0">
                <a:solidFill>
                  <a:schemeClr val="bg2">
                    <a:lumMod val="50000"/>
                  </a:schemeClr>
                </a:solidFill>
              </a:rPr>
              <a:t>within the error bars for the horizontal tunes, slightly </a:t>
            </a:r>
            <a:r>
              <a:rPr lang="en-GB" sz="1200" b="1" dirty="0">
                <a:solidFill>
                  <a:schemeClr val="accent2"/>
                </a:solidFill>
              </a:rPr>
              <a:t>more pronounced</a:t>
            </a:r>
            <a:r>
              <a:rPr lang="en-GB" sz="1200" b="0" dirty="0">
                <a:solidFill>
                  <a:schemeClr val="bg2">
                    <a:lumMod val="50000"/>
                  </a:schemeClr>
                </a:solidFill>
              </a:rPr>
              <a:t> </a:t>
            </a:r>
            <a:r>
              <a:rPr lang="en-GB" sz="1200" b="1" dirty="0">
                <a:solidFill>
                  <a:schemeClr val="accent2"/>
                </a:solidFill>
              </a:rPr>
              <a:t>saturation</a:t>
            </a:r>
            <a:r>
              <a:rPr lang="en-GB" sz="1200" b="0" dirty="0">
                <a:solidFill>
                  <a:schemeClr val="bg2">
                    <a:lumMod val="50000"/>
                  </a:schemeClr>
                </a:solidFill>
              </a:rPr>
              <a:t> on the </a:t>
            </a:r>
            <a:r>
              <a:rPr lang="en-GB" sz="1200" b="1" dirty="0">
                <a:solidFill>
                  <a:schemeClr val="accent2"/>
                </a:solidFill>
              </a:rPr>
              <a:t>vertical plane</a:t>
            </a:r>
            <a:r>
              <a:rPr lang="en-GB" sz="1200" dirty="0">
                <a:solidFill>
                  <a:schemeClr val="bg2">
                    <a:lumMod val="50000"/>
                  </a:schemeClr>
                </a:solidFill>
              </a:rPr>
              <a:t>;</a:t>
            </a:r>
            <a:r>
              <a:rPr lang="en-GB" sz="1200" b="0" dirty="0">
                <a:solidFill>
                  <a:schemeClr val="bg2">
                    <a:lumMod val="50000"/>
                  </a:schemeClr>
                </a:solidFill>
              </a:rPr>
              <a:t> </a:t>
            </a:r>
          </a:p>
          <a:p>
            <a:pPr marL="285750" indent="-285750">
              <a:spcBef>
                <a:spcPts val="400"/>
              </a:spcBef>
              <a:buFont typeface="Arial" panose="020B0604020202020204" pitchFamily="34" charset="0"/>
              <a:buChar char="•"/>
            </a:pPr>
            <a:r>
              <a:rPr lang="en-GB" sz="1400" b="0" dirty="0">
                <a:solidFill>
                  <a:schemeClr val="bg2">
                    <a:lumMod val="50000"/>
                  </a:schemeClr>
                </a:solidFill>
              </a:rPr>
              <a:t>At </a:t>
            </a:r>
            <a:r>
              <a:rPr lang="en-GB" sz="1400" b="1" dirty="0">
                <a:solidFill>
                  <a:schemeClr val="accent2"/>
                </a:solidFill>
              </a:rPr>
              <a:t>injection</a:t>
            </a:r>
            <a:r>
              <a:rPr lang="en-GB" sz="1400" b="0" dirty="0">
                <a:solidFill>
                  <a:schemeClr val="bg2">
                    <a:lumMod val="50000"/>
                  </a:schemeClr>
                </a:solidFill>
              </a:rPr>
              <a:t> energy, </a:t>
            </a:r>
            <a:r>
              <a:rPr lang="en-GB" sz="1400" b="1" dirty="0">
                <a:solidFill>
                  <a:schemeClr val="accent2"/>
                </a:solidFill>
              </a:rPr>
              <a:t>discrepancy</a:t>
            </a:r>
            <a:r>
              <a:rPr lang="en-GB" sz="1400" b="0" dirty="0">
                <a:solidFill>
                  <a:schemeClr val="bg2">
                    <a:lumMod val="50000"/>
                  </a:schemeClr>
                </a:solidFill>
              </a:rPr>
              <a:t> between simulations and measurements due to </a:t>
            </a:r>
            <a:r>
              <a:rPr lang="en-GB" sz="1400" b="1" dirty="0">
                <a:solidFill>
                  <a:schemeClr val="accent2"/>
                </a:solidFill>
              </a:rPr>
              <a:t>remanent field</a:t>
            </a:r>
            <a:r>
              <a:rPr lang="en-GB" sz="1400" b="0" dirty="0">
                <a:solidFill>
                  <a:schemeClr val="bg2">
                    <a:lumMod val="50000"/>
                  </a:schemeClr>
                </a:solidFill>
              </a:rPr>
              <a:t>, not included in the model; </a:t>
            </a:r>
          </a:p>
          <a:p>
            <a:pPr marL="742950" lvl="1" indent="-285750">
              <a:spcBef>
                <a:spcPts val="400"/>
              </a:spcBef>
              <a:buFont typeface="Arial" panose="020B0604020202020204" pitchFamily="34" charset="0"/>
              <a:buChar char="•"/>
            </a:pPr>
            <a:r>
              <a:rPr lang="en-GB" sz="1200" b="0" dirty="0">
                <a:solidFill>
                  <a:schemeClr val="bg2">
                    <a:lumMod val="50000"/>
                  </a:schemeClr>
                </a:solidFill>
              </a:rPr>
              <a:t>Above 2.79 GeV/c</a:t>
            </a:r>
            <a:r>
              <a:rPr lang="en-GB" sz="1200" dirty="0">
                <a:solidFill>
                  <a:schemeClr val="bg2">
                    <a:lumMod val="50000"/>
                  </a:schemeClr>
                </a:solidFill>
              </a:rPr>
              <a:t> </a:t>
            </a:r>
            <a:r>
              <a:rPr lang="en-GB" sz="1200" b="0" dirty="0">
                <a:solidFill>
                  <a:schemeClr val="bg2">
                    <a:lumMod val="50000"/>
                  </a:schemeClr>
                </a:solidFill>
              </a:rPr>
              <a:t>the remanent field effect diminishes and becomes negligible</a:t>
            </a:r>
            <a:r>
              <a:rPr lang="en-GB" sz="1200" dirty="0">
                <a:solidFill>
                  <a:schemeClr val="bg2">
                    <a:lumMod val="50000"/>
                  </a:schemeClr>
                </a:solidFill>
              </a:rPr>
              <a:t> </a:t>
            </a:r>
            <a:r>
              <a:rPr lang="en-GB" sz="1200" dirty="0">
                <a:solidFill>
                  <a:schemeClr val="bg2">
                    <a:lumMod val="50000"/>
                  </a:schemeClr>
                </a:solidFill>
                <a:sym typeface="Wingdings" panose="05000000000000000000" pitchFamily="2" charset="2"/>
              </a:rPr>
              <a:t> </a:t>
            </a:r>
            <a:r>
              <a:rPr lang="en-GB" sz="1200" b="0" dirty="0">
                <a:solidFill>
                  <a:schemeClr val="bg2">
                    <a:lumMod val="50000"/>
                  </a:schemeClr>
                </a:solidFill>
              </a:rPr>
              <a:t>quality of agreement progressively improves. </a:t>
            </a:r>
            <a:r>
              <a:rPr lang="en-GB" sz="1200" dirty="0">
                <a:solidFill>
                  <a:schemeClr val="bg2">
                    <a:lumMod val="50000"/>
                  </a:schemeClr>
                </a:solidFill>
              </a:rPr>
              <a:t>B</a:t>
            </a:r>
            <a:r>
              <a:rPr lang="en-GB" sz="1200" b="0" dirty="0">
                <a:solidFill>
                  <a:schemeClr val="bg2">
                    <a:lumMod val="50000"/>
                  </a:schemeClr>
                </a:solidFill>
              </a:rPr>
              <a:t>etween 5.25 GeV/c and 14.04 GeV/c, remanent field effects are negligible, and saturation is not significant</a:t>
            </a:r>
            <a:r>
              <a:rPr lang="en-GB" sz="1200" dirty="0">
                <a:solidFill>
                  <a:schemeClr val="bg2">
                    <a:lumMod val="50000"/>
                  </a:schemeClr>
                </a:solidFill>
              </a:rPr>
              <a:t> </a:t>
            </a:r>
            <a:r>
              <a:rPr lang="en-GB" sz="1200" dirty="0">
                <a:solidFill>
                  <a:schemeClr val="bg2">
                    <a:lumMod val="50000"/>
                  </a:schemeClr>
                </a:solidFill>
                <a:sym typeface="Wingdings" panose="05000000000000000000" pitchFamily="2" charset="2"/>
              </a:rPr>
              <a:t> </a:t>
            </a:r>
            <a:r>
              <a:rPr lang="en-GB" sz="1200" b="0" dirty="0">
                <a:solidFill>
                  <a:schemeClr val="bg2">
                    <a:lumMod val="50000"/>
                  </a:schemeClr>
                </a:solidFill>
              </a:rPr>
              <a:t>excellent agreement with discrepancy on the level of 10−3.</a:t>
            </a:r>
            <a:endParaRPr lang="en-GB" sz="1050" b="0" dirty="0">
              <a:solidFill>
                <a:schemeClr val="bg2">
                  <a:lumMod val="50000"/>
                </a:schemeClr>
              </a:solidFill>
            </a:endParaRPr>
          </a:p>
        </p:txBody>
      </p:sp>
      <p:pic>
        <p:nvPicPr>
          <p:cNvPr id="1026" name="Picture 2">
            <a:extLst>
              <a:ext uri="{FF2B5EF4-FFF2-40B4-BE49-F238E27FC236}">
                <a16:creationId xmlns:a16="http://schemas.microsoft.com/office/drawing/2014/main" id="{D4098653-7A79-9504-0A39-5F306143282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41520" y="4029690"/>
            <a:ext cx="4795336" cy="2008046"/>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mc:Choice xmlns:a14="http://schemas.microsoft.com/office/drawing/2010/main" Requires="a14">
          <p:sp>
            <p:nvSpPr>
              <p:cNvPr id="6" name="TextBox 5">
                <a:extLst>
                  <a:ext uri="{FF2B5EF4-FFF2-40B4-BE49-F238E27FC236}">
                    <a16:creationId xmlns:a16="http://schemas.microsoft.com/office/drawing/2014/main" id="{2CD060E0-9619-4E82-8750-6FEBAB9EF6B0}"/>
                  </a:ext>
                </a:extLst>
              </p:cNvPr>
              <p:cNvSpPr txBox="1"/>
              <p:nvPr/>
            </p:nvSpPr>
            <p:spPr>
              <a:xfrm>
                <a:off x="6255146" y="4820254"/>
                <a:ext cx="5913997" cy="1092543"/>
              </a:xfrm>
              <a:prstGeom prst="rect">
                <a:avLst/>
              </a:prstGeom>
              <a:noFill/>
            </p:spPr>
            <p:txBody>
              <a:bodyPr wrap="square">
                <a:spAutoFit/>
              </a:bodyPr>
              <a:lstStyle/>
              <a:p>
                <a:pPr>
                  <a:spcAft>
                    <a:spcPts val="1000"/>
                  </a:spcAft>
                </a:pPr>
                <a:r>
                  <a:rPr lang="en-GB" sz="1400" b="1" dirty="0">
                    <a:solidFill>
                      <a:schemeClr val="accent2"/>
                    </a:solidFill>
                  </a:rPr>
                  <a:t>Tunes relative errors below 1 %</a:t>
                </a:r>
                <a:r>
                  <a:rPr lang="en-GB" sz="1400" dirty="0">
                    <a:solidFill>
                      <a:schemeClr val="bg2">
                        <a:lumMod val="50000"/>
                      </a:schemeClr>
                    </a:solidFill>
                  </a:rPr>
                  <a:t>, maximum error at injection for the horizontal tunes of 0.5% and of 0.85% at high energy for the vertical;</a:t>
                </a:r>
              </a:p>
              <a:p>
                <a:pPr>
                  <a:spcBef>
                    <a:spcPts val="1000"/>
                  </a:spcBef>
                </a:pPr>
                <a14:m>
                  <m:oMathPara xmlns:m="http://schemas.openxmlformats.org/officeDocument/2006/math">
                    <m:oMathParaPr>
                      <m:jc m:val="centerGroup"/>
                    </m:oMathParaPr>
                    <m:oMath xmlns:m="http://schemas.openxmlformats.org/officeDocument/2006/math">
                      <m:sSub>
                        <m:sSubPr>
                          <m:ctrlPr>
                            <a:rPr lang="en-US" sz="1400" b="0" i="1" smtClean="0">
                              <a:solidFill>
                                <a:schemeClr val="bg2">
                                  <a:lumMod val="50000"/>
                                </a:schemeClr>
                              </a:solidFill>
                              <a:latin typeface="Cambria Math" panose="02040503050406030204" pitchFamily="18" charset="0"/>
                            </a:rPr>
                          </m:ctrlPr>
                        </m:sSubPr>
                        <m:e>
                          <m:r>
                            <a:rPr lang="en-US" sz="1400" b="0" i="1" smtClean="0">
                              <a:solidFill>
                                <a:schemeClr val="bg2">
                                  <a:lumMod val="50000"/>
                                </a:schemeClr>
                              </a:solidFill>
                              <a:latin typeface="Cambria Math" panose="02040503050406030204" pitchFamily="18" charset="0"/>
                            </a:rPr>
                            <m:t>𝜖</m:t>
                          </m:r>
                        </m:e>
                        <m:sub>
                          <m:r>
                            <a:rPr lang="en-US" sz="1400" b="0" i="1" smtClean="0">
                              <a:solidFill>
                                <a:schemeClr val="bg2">
                                  <a:lumMod val="50000"/>
                                </a:schemeClr>
                              </a:solidFill>
                              <a:latin typeface="Cambria Math" panose="02040503050406030204" pitchFamily="18" charset="0"/>
                            </a:rPr>
                            <m:t>𝑞</m:t>
                          </m:r>
                        </m:sub>
                      </m:sSub>
                      <m:r>
                        <a:rPr lang="en-US" sz="1400" b="0" i="1" smtClean="0">
                          <a:solidFill>
                            <a:schemeClr val="bg2">
                              <a:lumMod val="50000"/>
                            </a:schemeClr>
                          </a:solidFill>
                          <a:latin typeface="Cambria Math" panose="02040503050406030204" pitchFamily="18" charset="0"/>
                        </a:rPr>
                        <m:t>=</m:t>
                      </m:r>
                      <m:f>
                        <m:fPr>
                          <m:ctrlPr>
                            <a:rPr lang="en-US" sz="1400" b="0" i="1" smtClean="0">
                              <a:solidFill>
                                <a:schemeClr val="bg2">
                                  <a:lumMod val="50000"/>
                                </a:schemeClr>
                              </a:solidFill>
                              <a:latin typeface="Cambria Math" panose="02040503050406030204" pitchFamily="18" charset="0"/>
                            </a:rPr>
                          </m:ctrlPr>
                        </m:fPr>
                        <m:num>
                          <m:sSub>
                            <m:sSubPr>
                              <m:ctrlPr>
                                <a:rPr lang="en-US" sz="1400" b="0" i="1" smtClean="0">
                                  <a:solidFill>
                                    <a:schemeClr val="bg2">
                                      <a:lumMod val="50000"/>
                                    </a:schemeClr>
                                  </a:solidFill>
                                  <a:latin typeface="Cambria Math" panose="02040503050406030204" pitchFamily="18" charset="0"/>
                                </a:rPr>
                              </m:ctrlPr>
                            </m:sSubPr>
                            <m:e>
                              <m:r>
                                <a:rPr lang="en-US" sz="1400" b="0" i="1" smtClean="0">
                                  <a:solidFill>
                                    <a:schemeClr val="bg2">
                                      <a:lumMod val="50000"/>
                                    </a:schemeClr>
                                  </a:solidFill>
                                  <a:latin typeface="Cambria Math" panose="02040503050406030204" pitchFamily="18" charset="0"/>
                                </a:rPr>
                                <m:t>𝑄</m:t>
                              </m:r>
                            </m:e>
                            <m:sub>
                              <m:r>
                                <a:rPr lang="en-US" sz="1400" b="0" i="1" smtClean="0">
                                  <a:solidFill>
                                    <a:schemeClr val="bg2">
                                      <a:lumMod val="50000"/>
                                    </a:schemeClr>
                                  </a:solidFill>
                                  <a:latin typeface="Cambria Math" panose="02040503050406030204" pitchFamily="18" charset="0"/>
                                </a:rPr>
                                <m:t>𝑚𝑒𝑎𝑠</m:t>
                              </m:r>
                            </m:sub>
                          </m:sSub>
                          <m:r>
                            <a:rPr lang="en-US" sz="1400" b="0" i="1" smtClean="0">
                              <a:solidFill>
                                <a:schemeClr val="bg2">
                                  <a:lumMod val="50000"/>
                                </a:schemeClr>
                              </a:solidFill>
                              <a:latin typeface="Cambria Math" panose="02040503050406030204" pitchFamily="18" charset="0"/>
                            </a:rPr>
                            <m:t>−</m:t>
                          </m:r>
                          <m:sSub>
                            <m:sSubPr>
                              <m:ctrlPr>
                                <a:rPr lang="en-US" sz="1400" b="0" i="1" smtClean="0">
                                  <a:solidFill>
                                    <a:schemeClr val="bg2">
                                      <a:lumMod val="50000"/>
                                    </a:schemeClr>
                                  </a:solidFill>
                                  <a:latin typeface="Cambria Math" panose="02040503050406030204" pitchFamily="18" charset="0"/>
                                </a:rPr>
                              </m:ctrlPr>
                            </m:sSubPr>
                            <m:e>
                              <m:r>
                                <a:rPr lang="en-US" sz="1400" b="0" i="1" smtClean="0">
                                  <a:solidFill>
                                    <a:schemeClr val="bg2">
                                      <a:lumMod val="50000"/>
                                    </a:schemeClr>
                                  </a:solidFill>
                                  <a:latin typeface="Cambria Math" panose="02040503050406030204" pitchFamily="18" charset="0"/>
                                </a:rPr>
                                <m:t>𝑄</m:t>
                              </m:r>
                            </m:e>
                            <m:sub>
                              <m:r>
                                <a:rPr lang="en-US" sz="1400" b="0" i="1" smtClean="0">
                                  <a:solidFill>
                                    <a:schemeClr val="bg2">
                                      <a:lumMod val="50000"/>
                                    </a:schemeClr>
                                  </a:solidFill>
                                  <a:latin typeface="Cambria Math" panose="02040503050406030204" pitchFamily="18" charset="0"/>
                                </a:rPr>
                                <m:t>𝑠𝑖𝑚</m:t>
                              </m:r>
                            </m:sub>
                          </m:sSub>
                        </m:num>
                        <m:den>
                          <m:sSub>
                            <m:sSubPr>
                              <m:ctrlPr>
                                <a:rPr lang="en-US" sz="1400" b="0" i="1" smtClean="0">
                                  <a:solidFill>
                                    <a:schemeClr val="bg2">
                                      <a:lumMod val="50000"/>
                                    </a:schemeClr>
                                  </a:solidFill>
                                  <a:latin typeface="Cambria Math" panose="02040503050406030204" pitchFamily="18" charset="0"/>
                                </a:rPr>
                              </m:ctrlPr>
                            </m:sSubPr>
                            <m:e>
                              <m:r>
                                <a:rPr lang="en-US" sz="1400" b="0" i="1" smtClean="0">
                                  <a:solidFill>
                                    <a:schemeClr val="bg2">
                                      <a:lumMod val="50000"/>
                                    </a:schemeClr>
                                  </a:solidFill>
                                  <a:latin typeface="Cambria Math" panose="02040503050406030204" pitchFamily="18" charset="0"/>
                                </a:rPr>
                                <m:t>𝑄</m:t>
                              </m:r>
                            </m:e>
                            <m:sub>
                              <m:r>
                                <a:rPr lang="en-US" sz="1400" b="0" i="1" smtClean="0">
                                  <a:solidFill>
                                    <a:schemeClr val="bg2">
                                      <a:lumMod val="50000"/>
                                    </a:schemeClr>
                                  </a:solidFill>
                                  <a:latin typeface="Cambria Math" panose="02040503050406030204" pitchFamily="18" charset="0"/>
                                </a:rPr>
                                <m:t>𝑚𝑒𝑎𝑠</m:t>
                              </m:r>
                            </m:sub>
                          </m:sSub>
                        </m:den>
                      </m:f>
                    </m:oMath>
                  </m:oMathPara>
                </a14:m>
                <a:endParaRPr lang="en-US" sz="1400" b="0" dirty="0">
                  <a:solidFill>
                    <a:schemeClr val="bg2">
                      <a:lumMod val="50000"/>
                    </a:schemeClr>
                  </a:solidFill>
                </a:endParaRPr>
              </a:p>
            </p:txBody>
          </p:sp>
        </mc:Choice>
        <mc:Fallback>
          <p:sp>
            <p:nvSpPr>
              <p:cNvPr id="6" name="TextBox 5">
                <a:extLst>
                  <a:ext uri="{FF2B5EF4-FFF2-40B4-BE49-F238E27FC236}">
                    <a16:creationId xmlns:a16="http://schemas.microsoft.com/office/drawing/2014/main" id="{2CD060E0-9619-4E82-8750-6FEBAB9EF6B0}"/>
                  </a:ext>
                </a:extLst>
              </p:cNvPr>
              <p:cNvSpPr txBox="1">
                <a:spLocks noRot="1" noChangeAspect="1" noMove="1" noResize="1" noEditPoints="1" noAdjustHandles="1" noChangeArrowheads="1" noChangeShapeType="1" noTextEdit="1"/>
              </p:cNvSpPr>
              <p:nvPr/>
            </p:nvSpPr>
            <p:spPr>
              <a:xfrm>
                <a:off x="6255146" y="4820254"/>
                <a:ext cx="5913997" cy="1092543"/>
              </a:xfrm>
              <a:prstGeom prst="rect">
                <a:avLst/>
              </a:prstGeom>
              <a:blipFill>
                <a:blip r:embed="rId5"/>
                <a:stretch>
                  <a:fillRect l="-309" t="-1117" b="-1676"/>
                </a:stretch>
              </a:blipFill>
            </p:spPr>
            <p:txBody>
              <a:bodyPr/>
              <a:lstStyle/>
              <a:p>
                <a:r>
                  <a:rPr lang="en-GB">
                    <a:noFill/>
                  </a:rPr>
                  <a:t> </a:t>
                </a:r>
              </a:p>
            </p:txBody>
          </p:sp>
        </mc:Fallback>
      </mc:AlternateContent>
    </p:spTree>
    <p:extLst>
      <p:ext uri="{BB962C8B-B14F-4D97-AF65-F5344CB8AC3E}">
        <p14:creationId xmlns:p14="http://schemas.microsoft.com/office/powerpoint/2010/main" val="38089025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1026"/>
                                        </p:tgtEl>
                                        <p:attrNameLst>
                                          <p:attrName>style.visibility</p:attrName>
                                        </p:attrNameLst>
                                      </p:cBhvr>
                                      <p:to>
                                        <p:strVal val="visible"/>
                                      </p:to>
                                    </p:set>
                                    <p:animEffect transition="in" filter="barn(inVertical)">
                                      <p:cBhvr>
                                        <p:cTn id="12" dur="500"/>
                                        <p:tgtEl>
                                          <p:spTgt spid="1026"/>
                                        </p:tgtEl>
                                      </p:cBhvr>
                                    </p:animEffect>
                                  </p:childTnLst>
                                </p:cTn>
                              </p:par>
                              <p:par>
                                <p:cTn id="13" presetID="16" presetClass="entr" presetSubtype="21"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barn(inVertical)">
                                      <p:cBhvr>
                                        <p:cTn id="1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7F283B3-893E-E844-A539-D34BA0CC00FE}"/>
              </a:ext>
            </a:extLst>
          </p:cNvPr>
          <p:cNvSpPr>
            <a:spLocks noGrp="1"/>
          </p:cNvSpPr>
          <p:nvPr>
            <p:ph idx="1"/>
          </p:nvPr>
        </p:nvSpPr>
        <p:spPr>
          <a:xfrm>
            <a:off x="629662" y="995435"/>
            <a:ext cx="10059986" cy="4608512"/>
          </a:xfrm>
        </p:spPr>
        <p:txBody>
          <a:bodyPr/>
          <a:lstStyle/>
          <a:p>
            <a:pPr lvl="1">
              <a:lnSpc>
                <a:spcPct val="150000"/>
              </a:lnSpc>
            </a:pPr>
            <a:r>
              <a:rPr lang="en-US" sz="2400" b="1" dirty="0">
                <a:solidFill>
                  <a:schemeClr val="tx2">
                    <a:lumMod val="75000"/>
                    <a:lumOff val="25000"/>
                  </a:schemeClr>
                </a:solidFill>
              </a:rPr>
              <a:t>Introduction: context and scope</a:t>
            </a:r>
          </a:p>
          <a:p>
            <a:pPr lvl="1">
              <a:lnSpc>
                <a:spcPct val="150000"/>
              </a:lnSpc>
            </a:pPr>
            <a:r>
              <a:rPr lang="en-US" sz="2400" dirty="0">
                <a:solidFill>
                  <a:schemeClr val="tx2">
                    <a:lumMod val="75000"/>
                    <a:lumOff val="25000"/>
                  </a:schemeClr>
                </a:solidFill>
              </a:rPr>
              <a:t>CERN Proton Synchrotron and its main magnetic units: overview</a:t>
            </a:r>
          </a:p>
          <a:p>
            <a:pPr lvl="1">
              <a:lnSpc>
                <a:spcPct val="150000"/>
              </a:lnSpc>
            </a:pPr>
            <a:r>
              <a:rPr lang="en-US" sz="2400" dirty="0">
                <a:solidFill>
                  <a:schemeClr val="tx2">
                    <a:lumMod val="75000"/>
                    <a:lumOff val="25000"/>
                  </a:schemeClr>
                </a:solidFill>
              </a:rPr>
              <a:t>PS-MU magnetic modelling</a:t>
            </a:r>
          </a:p>
          <a:p>
            <a:pPr lvl="1">
              <a:lnSpc>
                <a:spcPct val="150000"/>
              </a:lnSpc>
            </a:pPr>
            <a:r>
              <a:rPr lang="en-US" sz="2400" dirty="0">
                <a:solidFill>
                  <a:schemeClr val="tx2">
                    <a:lumMod val="75000"/>
                    <a:lumOff val="25000"/>
                  </a:schemeClr>
                </a:solidFill>
              </a:rPr>
              <a:t>PS-MU optics modelling</a:t>
            </a:r>
          </a:p>
          <a:p>
            <a:pPr lvl="1">
              <a:lnSpc>
                <a:spcPct val="150000"/>
              </a:lnSpc>
            </a:pPr>
            <a:r>
              <a:rPr lang="en-US" sz="2400" dirty="0">
                <a:solidFill>
                  <a:schemeClr val="tx2">
                    <a:lumMod val="75000"/>
                    <a:lumOff val="25000"/>
                  </a:schemeClr>
                </a:solidFill>
              </a:rPr>
              <a:t>Beam-based measurements and models validation</a:t>
            </a:r>
          </a:p>
          <a:p>
            <a:pPr lvl="1">
              <a:lnSpc>
                <a:spcPct val="150000"/>
              </a:lnSpc>
            </a:pPr>
            <a:r>
              <a:rPr lang="en-US" sz="2400" dirty="0">
                <a:solidFill>
                  <a:schemeClr val="tx2">
                    <a:lumMod val="75000"/>
                    <a:lumOff val="25000"/>
                  </a:schemeClr>
                </a:solidFill>
              </a:rPr>
              <a:t>Conclusion and next steps</a:t>
            </a:r>
          </a:p>
          <a:p>
            <a:pPr lvl="1">
              <a:lnSpc>
                <a:spcPct val="150000"/>
              </a:lnSpc>
            </a:pPr>
            <a:endParaRPr lang="en-US" sz="2400" dirty="0">
              <a:solidFill>
                <a:schemeClr val="tx2">
                  <a:lumMod val="75000"/>
                  <a:lumOff val="25000"/>
                </a:schemeClr>
              </a:solidFill>
            </a:endParaRPr>
          </a:p>
        </p:txBody>
      </p:sp>
      <p:sp>
        <p:nvSpPr>
          <p:cNvPr id="3" name="Title 2">
            <a:extLst>
              <a:ext uri="{FF2B5EF4-FFF2-40B4-BE49-F238E27FC236}">
                <a16:creationId xmlns:a16="http://schemas.microsoft.com/office/drawing/2014/main" id="{9F74900F-F7ED-1041-95D8-8195074A83D1}"/>
              </a:ext>
            </a:extLst>
          </p:cNvPr>
          <p:cNvSpPr>
            <a:spLocks noGrp="1"/>
          </p:cNvSpPr>
          <p:nvPr>
            <p:ph type="title"/>
          </p:nvPr>
        </p:nvSpPr>
        <p:spPr/>
        <p:txBody>
          <a:bodyPr/>
          <a:lstStyle/>
          <a:p>
            <a:r>
              <a:rPr lang="en-US" dirty="0"/>
              <a:t>Contents</a:t>
            </a:r>
          </a:p>
        </p:txBody>
      </p:sp>
      <p:sp>
        <p:nvSpPr>
          <p:cNvPr id="7" name="Slide Number Placeholder 8">
            <a:extLst>
              <a:ext uri="{FF2B5EF4-FFF2-40B4-BE49-F238E27FC236}">
                <a16:creationId xmlns:a16="http://schemas.microsoft.com/office/drawing/2014/main" id="{6A49406E-F160-7A7B-52C1-B872967ACD60}"/>
              </a:ext>
            </a:extLst>
          </p:cNvPr>
          <p:cNvSpPr>
            <a:spLocks noGrp="1"/>
          </p:cNvSpPr>
          <p:nvPr>
            <p:ph type="sldNum" sz="quarter" idx="12"/>
          </p:nvPr>
        </p:nvSpPr>
        <p:spPr>
          <a:xfrm>
            <a:off x="11107546" y="6389802"/>
            <a:ext cx="681254" cy="365125"/>
          </a:xfrm>
        </p:spPr>
        <p:txBody>
          <a:bodyPr/>
          <a:lstStyle/>
          <a:p>
            <a:fld id="{36B5EA5A-BC32-A742-B11B-8E7414D5B535}" type="slidenum">
              <a:rPr lang="en-US" sz="1400" smtClean="0"/>
              <a:pPr/>
              <a:t>3</a:t>
            </a:fld>
            <a:endParaRPr lang="en-US" sz="1400" dirty="0"/>
          </a:p>
        </p:txBody>
      </p:sp>
      <p:sp>
        <p:nvSpPr>
          <p:cNvPr id="5" name="Footer Placeholder 4">
            <a:extLst>
              <a:ext uri="{FF2B5EF4-FFF2-40B4-BE49-F238E27FC236}">
                <a16:creationId xmlns:a16="http://schemas.microsoft.com/office/drawing/2014/main" id="{09DA2C38-3998-5C80-B9AE-997C2A641C3D}"/>
              </a:ext>
            </a:extLst>
          </p:cNvPr>
          <p:cNvSpPr>
            <a:spLocks noGrp="1"/>
          </p:cNvSpPr>
          <p:nvPr>
            <p:ph type="ftr" sz="quarter" idx="11"/>
          </p:nvPr>
        </p:nvSpPr>
        <p:spPr>
          <a:xfrm>
            <a:off x="3539188" y="6389802"/>
            <a:ext cx="7292296" cy="365125"/>
          </a:xfrm>
        </p:spPr>
        <p:txBody>
          <a:bodyPr/>
          <a:lstStyle/>
          <a:p>
            <a:r>
              <a:rPr lang="en-US" sz="1400" dirty="0"/>
              <a:t>Vittorio Ferrentino – IPP Meeting              vittorio.ferrentino@cern.ch</a:t>
            </a:r>
          </a:p>
        </p:txBody>
      </p:sp>
      <p:sp>
        <p:nvSpPr>
          <p:cNvPr id="6" name="Date Placeholder 3">
            <a:extLst>
              <a:ext uri="{FF2B5EF4-FFF2-40B4-BE49-F238E27FC236}">
                <a16:creationId xmlns:a16="http://schemas.microsoft.com/office/drawing/2014/main" id="{70A0841B-7D04-6844-A1D6-869F16A74D70}"/>
              </a:ext>
            </a:extLst>
          </p:cNvPr>
          <p:cNvSpPr txBox="1">
            <a:spLocks/>
          </p:cNvSpPr>
          <p:nvPr/>
        </p:nvSpPr>
        <p:spPr>
          <a:xfrm>
            <a:off x="1753960" y="6417641"/>
            <a:ext cx="1542289"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AE7510E-7CE3-EF42-A7A2-0B9C737939B5}" type="datetime3">
              <a:rPr lang="en-US" sz="1400" smtClean="0">
                <a:solidFill>
                  <a:schemeClr val="bg1"/>
                </a:solidFill>
              </a:rPr>
              <a:pPr/>
              <a:t>26 March 2025</a:t>
            </a:fld>
            <a:endParaRPr lang="en-US" sz="1400" dirty="0">
              <a:solidFill>
                <a:schemeClr val="bg1"/>
              </a:solidFill>
            </a:endParaRPr>
          </a:p>
        </p:txBody>
      </p:sp>
    </p:spTree>
    <p:extLst>
      <p:ext uri="{BB962C8B-B14F-4D97-AF65-F5344CB8AC3E}">
        <p14:creationId xmlns:p14="http://schemas.microsoft.com/office/powerpoint/2010/main" val="274714671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59FC6C-3B2E-8DDB-3DFD-FA0AB2EBBE32}"/>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5D4C9C4B-AF89-7CD7-2EBD-1F8D346CA3A2}"/>
              </a:ext>
            </a:extLst>
          </p:cNvPr>
          <p:cNvSpPr>
            <a:spLocks noGrp="1"/>
          </p:cNvSpPr>
          <p:nvPr>
            <p:ph type="title"/>
          </p:nvPr>
        </p:nvSpPr>
        <p:spPr>
          <a:xfrm>
            <a:off x="407988" y="328241"/>
            <a:ext cx="11604202" cy="567109"/>
          </a:xfrm>
        </p:spPr>
        <p:txBody>
          <a:bodyPr/>
          <a:lstStyle/>
          <a:p>
            <a:r>
              <a:rPr lang="en-US" sz="3600" b="1" dirty="0">
                <a:solidFill>
                  <a:srgbClr val="060A9C"/>
                </a:solidFill>
                <a:latin typeface="Arial" panose="020B0604020202020204" pitchFamily="34" charset="0"/>
                <a:cs typeface="Arial" panose="020B0604020202020204" pitchFamily="34" charset="0"/>
              </a:rPr>
              <a:t>Models’ benchmarking: bare-machine (2/2)</a:t>
            </a:r>
            <a:endParaRPr lang="en-US" dirty="0"/>
          </a:p>
        </p:txBody>
      </p:sp>
      <p:sp>
        <p:nvSpPr>
          <p:cNvPr id="15" name="Slide Number Placeholder 8">
            <a:extLst>
              <a:ext uri="{FF2B5EF4-FFF2-40B4-BE49-F238E27FC236}">
                <a16:creationId xmlns:a16="http://schemas.microsoft.com/office/drawing/2014/main" id="{CC31F3C0-B10A-297D-5CE7-0E95F984021A}"/>
              </a:ext>
            </a:extLst>
          </p:cNvPr>
          <p:cNvSpPr>
            <a:spLocks noGrp="1"/>
          </p:cNvSpPr>
          <p:nvPr>
            <p:ph type="sldNum" sz="quarter" idx="12"/>
          </p:nvPr>
        </p:nvSpPr>
        <p:spPr>
          <a:xfrm>
            <a:off x="11107546" y="6389802"/>
            <a:ext cx="681254" cy="365125"/>
          </a:xfrm>
        </p:spPr>
        <p:txBody>
          <a:bodyPr/>
          <a:lstStyle/>
          <a:p>
            <a:fld id="{36B5EA5A-BC32-A742-B11B-8E7414D5B535}" type="slidenum">
              <a:rPr lang="en-US" sz="1400" smtClean="0"/>
              <a:pPr/>
              <a:t>30</a:t>
            </a:fld>
            <a:endParaRPr lang="en-US" sz="1400" dirty="0"/>
          </a:p>
        </p:txBody>
      </p:sp>
      <p:sp>
        <p:nvSpPr>
          <p:cNvPr id="16" name="Footer Placeholder 4">
            <a:extLst>
              <a:ext uri="{FF2B5EF4-FFF2-40B4-BE49-F238E27FC236}">
                <a16:creationId xmlns:a16="http://schemas.microsoft.com/office/drawing/2014/main" id="{6CADCEF1-09A2-C306-DE1F-526BBE571FE3}"/>
              </a:ext>
            </a:extLst>
          </p:cNvPr>
          <p:cNvSpPr>
            <a:spLocks noGrp="1"/>
          </p:cNvSpPr>
          <p:nvPr>
            <p:ph type="ftr" sz="quarter" idx="11"/>
          </p:nvPr>
        </p:nvSpPr>
        <p:spPr>
          <a:xfrm>
            <a:off x="3539188" y="6389802"/>
            <a:ext cx="7292296" cy="365125"/>
          </a:xfrm>
        </p:spPr>
        <p:txBody>
          <a:bodyPr/>
          <a:lstStyle/>
          <a:p>
            <a:r>
              <a:rPr lang="en-US" sz="1400" dirty="0"/>
              <a:t>Vittorio Ferrentino – IPP Meeting              vittorio.ferrentino@cern.ch</a:t>
            </a:r>
          </a:p>
        </p:txBody>
      </p:sp>
      <p:sp>
        <p:nvSpPr>
          <p:cNvPr id="17" name="Date Placeholder 3">
            <a:extLst>
              <a:ext uri="{FF2B5EF4-FFF2-40B4-BE49-F238E27FC236}">
                <a16:creationId xmlns:a16="http://schemas.microsoft.com/office/drawing/2014/main" id="{A4C1E979-A11B-5B23-789F-7C71F456F9FF}"/>
              </a:ext>
            </a:extLst>
          </p:cNvPr>
          <p:cNvSpPr txBox="1">
            <a:spLocks/>
          </p:cNvSpPr>
          <p:nvPr/>
        </p:nvSpPr>
        <p:spPr>
          <a:xfrm>
            <a:off x="1753960" y="6417641"/>
            <a:ext cx="1542289"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AE7510E-7CE3-EF42-A7A2-0B9C737939B5}" type="datetime3">
              <a:rPr lang="en-US" sz="1400" smtClean="0">
                <a:solidFill>
                  <a:schemeClr val="bg1"/>
                </a:solidFill>
              </a:rPr>
              <a:pPr/>
              <a:t>26 March 2025</a:t>
            </a:fld>
            <a:endParaRPr lang="en-US" sz="1400" dirty="0">
              <a:solidFill>
                <a:schemeClr val="bg1"/>
              </a:solidFill>
            </a:endParaRPr>
          </a:p>
        </p:txBody>
      </p:sp>
      <p:sp>
        <p:nvSpPr>
          <p:cNvPr id="7" name="Content Placeholder 1">
            <a:extLst>
              <a:ext uri="{FF2B5EF4-FFF2-40B4-BE49-F238E27FC236}">
                <a16:creationId xmlns:a16="http://schemas.microsoft.com/office/drawing/2014/main" id="{05A66348-51B6-9A16-EFE4-E3C68C557FC9}"/>
              </a:ext>
            </a:extLst>
          </p:cNvPr>
          <p:cNvSpPr txBox="1">
            <a:spLocks/>
          </p:cNvSpPr>
          <p:nvPr/>
        </p:nvSpPr>
        <p:spPr>
          <a:xfrm>
            <a:off x="387346" y="1064880"/>
            <a:ext cx="11697207" cy="2364119"/>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spcBef>
                <a:spcPts val="400"/>
              </a:spcBef>
              <a:buNone/>
            </a:pPr>
            <a:r>
              <a:rPr lang="en-GB" sz="1600" dirty="0">
                <a:solidFill>
                  <a:schemeClr val="accent2"/>
                </a:solidFill>
              </a:rPr>
              <a:t>Comparison</a:t>
            </a:r>
            <a:r>
              <a:rPr lang="en-GB" sz="1600" b="0" dirty="0">
                <a:solidFill>
                  <a:schemeClr val="bg2">
                    <a:lumMod val="50000"/>
                  </a:schemeClr>
                </a:solidFill>
              </a:rPr>
              <a:t> between </a:t>
            </a:r>
            <a:r>
              <a:rPr lang="en-GB" sz="1600" dirty="0">
                <a:solidFill>
                  <a:schemeClr val="accent2"/>
                </a:solidFill>
              </a:rPr>
              <a:t>simulated</a:t>
            </a:r>
            <a:r>
              <a:rPr lang="en-GB" sz="1600" b="0" dirty="0">
                <a:solidFill>
                  <a:schemeClr val="bg2">
                    <a:lumMod val="50000"/>
                  </a:schemeClr>
                </a:solidFill>
              </a:rPr>
              <a:t> and </a:t>
            </a:r>
            <a:r>
              <a:rPr lang="en-GB" sz="1600" dirty="0">
                <a:solidFill>
                  <a:schemeClr val="accent2"/>
                </a:solidFill>
              </a:rPr>
              <a:t>measured</a:t>
            </a:r>
            <a:r>
              <a:rPr lang="en-GB" sz="1600" b="0" dirty="0">
                <a:solidFill>
                  <a:schemeClr val="bg2">
                    <a:lumMod val="50000"/>
                  </a:schemeClr>
                </a:solidFill>
              </a:rPr>
              <a:t> chromaticity: simulations closely align with the experimental data over the whole range of energy. </a:t>
            </a:r>
          </a:p>
        </p:txBody>
      </p:sp>
      <p:pic>
        <p:nvPicPr>
          <p:cNvPr id="2050" name="Picture 2">
            <a:extLst>
              <a:ext uri="{FF2B5EF4-FFF2-40B4-BE49-F238E27FC236}">
                <a16:creationId xmlns:a16="http://schemas.microsoft.com/office/drawing/2014/main" id="{0AE08407-849F-7040-E491-CAAF4D93D12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53156" y="1694990"/>
            <a:ext cx="5285688" cy="2207188"/>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247CBD12-49C7-1C7F-7E9B-8C9A8604722A}"/>
              </a:ext>
            </a:extLst>
          </p:cNvPr>
          <p:cNvSpPr txBox="1"/>
          <p:nvPr/>
        </p:nvSpPr>
        <p:spPr>
          <a:xfrm>
            <a:off x="387346" y="3910946"/>
            <a:ext cx="11535952" cy="2005677"/>
          </a:xfrm>
          <a:prstGeom prst="rect">
            <a:avLst/>
          </a:prstGeom>
          <a:noFill/>
        </p:spPr>
        <p:txBody>
          <a:bodyPr wrap="square">
            <a:spAutoFit/>
          </a:bodyPr>
          <a:lstStyle/>
          <a:p>
            <a:pPr>
              <a:spcAft>
                <a:spcPts val="1000"/>
              </a:spcAft>
            </a:pPr>
            <a:r>
              <a:rPr lang="en-GB" sz="1400" dirty="0">
                <a:solidFill>
                  <a:schemeClr val="bg2">
                    <a:lumMod val="50000"/>
                  </a:schemeClr>
                </a:solidFill>
              </a:rPr>
              <a:t>Very good agreement was observed over the entire energy range:</a:t>
            </a:r>
          </a:p>
          <a:p>
            <a:pPr marL="285750" indent="-285750">
              <a:buFont typeface="Arial" panose="020B0604020202020204" pitchFamily="34" charset="0"/>
              <a:buChar char="•"/>
            </a:pPr>
            <a:r>
              <a:rPr lang="en-GB" sz="1200" dirty="0">
                <a:solidFill>
                  <a:schemeClr val="bg2">
                    <a:lumMod val="50000"/>
                  </a:schemeClr>
                </a:solidFill>
              </a:rPr>
              <a:t>slight discrepancies at low energies attributed to the effects of remanent fields;</a:t>
            </a:r>
          </a:p>
          <a:p>
            <a:pPr marL="285750" indent="-285750">
              <a:buFont typeface="Arial" panose="020B0604020202020204" pitchFamily="34" charset="0"/>
              <a:buChar char="•"/>
            </a:pPr>
            <a:r>
              <a:rPr lang="en-GB" sz="1200" dirty="0">
                <a:solidFill>
                  <a:schemeClr val="bg2">
                    <a:lumMod val="50000"/>
                  </a:schemeClr>
                </a:solidFill>
              </a:rPr>
              <a:t>predicted </a:t>
            </a:r>
            <a:r>
              <a:rPr lang="en-GB" sz="1200" dirty="0" err="1">
                <a:solidFill>
                  <a:schemeClr val="bg2">
                    <a:lumMod val="50000"/>
                  </a:schemeClr>
                </a:solidFill>
              </a:rPr>
              <a:t>chromaticities</a:t>
            </a:r>
            <a:r>
              <a:rPr lang="en-GB" sz="1200" dirty="0">
                <a:solidFill>
                  <a:schemeClr val="bg2">
                    <a:lumMod val="50000"/>
                  </a:schemeClr>
                </a:solidFill>
              </a:rPr>
              <a:t> remained relatively constant up to 10.14 GeV, aligning with the experimental observations. </a:t>
            </a:r>
          </a:p>
          <a:p>
            <a:pPr marL="285750" indent="-285750">
              <a:buFont typeface="Arial" panose="020B0604020202020204" pitchFamily="34" charset="0"/>
              <a:buChar char="•"/>
            </a:pPr>
            <a:r>
              <a:rPr lang="en-GB" sz="1200" dirty="0">
                <a:solidFill>
                  <a:schemeClr val="bg2">
                    <a:lumMod val="50000"/>
                  </a:schemeClr>
                </a:solidFill>
              </a:rPr>
              <a:t>Beyond 10 GeV, the model accurately captured the saturation of the horizontal and vertical </a:t>
            </a:r>
            <a:r>
              <a:rPr lang="en-GB" sz="1200" dirty="0" err="1">
                <a:solidFill>
                  <a:schemeClr val="bg2">
                    <a:lumMod val="50000"/>
                  </a:schemeClr>
                </a:solidFill>
              </a:rPr>
              <a:t>chromaticities</a:t>
            </a:r>
            <a:r>
              <a:rPr lang="en-GB" sz="1200" dirty="0">
                <a:solidFill>
                  <a:schemeClr val="bg2">
                    <a:lumMod val="50000"/>
                  </a:schemeClr>
                </a:solidFill>
              </a:rPr>
              <a:t>, which shift in opposite directions, consistent with the measured data</a:t>
            </a:r>
          </a:p>
          <a:p>
            <a:pPr marL="742950" lvl="1" indent="-285750">
              <a:buFont typeface="Arial" panose="020B0604020202020204" pitchFamily="34" charset="0"/>
              <a:buChar char="•"/>
            </a:pPr>
            <a:r>
              <a:rPr lang="en-GB" sz="1200" dirty="0">
                <a:solidFill>
                  <a:schemeClr val="bg2">
                    <a:lumMod val="50000"/>
                  </a:schemeClr>
                </a:solidFill>
              </a:rPr>
              <a:t>simulated values exhibited a slightly faster variation compared to the experimental data (within the error-bars up to 22 GeV/c), </a:t>
            </a:r>
          </a:p>
          <a:p>
            <a:pPr marL="742950" lvl="1" indent="-285750">
              <a:buFont typeface="Arial" panose="020B0604020202020204" pitchFamily="34" charset="0"/>
              <a:buChar char="•"/>
            </a:pPr>
            <a:endParaRPr lang="en-GB" sz="1400" dirty="0">
              <a:solidFill>
                <a:schemeClr val="bg2">
                  <a:lumMod val="50000"/>
                </a:schemeClr>
              </a:solidFill>
            </a:endParaRPr>
          </a:p>
          <a:p>
            <a:r>
              <a:rPr lang="en-GB" sz="1400" dirty="0">
                <a:solidFill>
                  <a:schemeClr val="bg2">
                    <a:lumMod val="50000"/>
                  </a:schemeClr>
                </a:solidFill>
              </a:rPr>
              <a:t>This demonstrates the model’s capability to predict chromaticity evolution even in the presence of non-linear effects such as iron saturation. Models provide a predictive tool to be useful for operation predictions on chromaticity.</a:t>
            </a:r>
          </a:p>
        </p:txBody>
      </p:sp>
    </p:spTree>
    <p:extLst>
      <p:ext uri="{BB962C8B-B14F-4D97-AF65-F5344CB8AC3E}">
        <p14:creationId xmlns:p14="http://schemas.microsoft.com/office/powerpoint/2010/main" val="8975287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822CCE-758F-7212-A5D4-10E6368A03B4}"/>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EDBC81A9-55E3-6E9B-1F9A-01E81CCD3AD2}"/>
              </a:ext>
            </a:extLst>
          </p:cNvPr>
          <p:cNvSpPr>
            <a:spLocks noGrp="1"/>
          </p:cNvSpPr>
          <p:nvPr>
            <p:ph type="title"/>
          </p:nvPr>
        </p:nvSpPr>
        <p:spPr>
          <a:xfrm>
            <a:off x="407988" y="328241"/>
            <a:ext cx="11604202" cy="567109"/>
          </a:xfrm>
        </p:spPr>
        <p:txBody>
          <a:bodyPr/>
          <a:lstStyle/>
          <a:p>
            <a:r>
              <a:rPr lang="en-US" dirty="0">
                <a:solidFill>
                  <a:srgbClr val="060A9C"/>
                </a:solidFill>
                <a:latin typeface="Arial" panose="020B0604020202020204" pitchFamily="34" charset="0"/>
                <a:cs typeface="Arial" panose="020B0604020202020204" pitchFamily="34" charset="0"/>
              </a:rPr>
              <a:t>Tune decrease: investigation</a:t>
            </a:r>
            <a:endParaRPr lang="en-US" dirty="0"/>
          </a:p>
        </p:txBody>
      </p:sp>
      <p:sp>
        <p:nvSpPr>
          <p:cNvPr id="15" name="Slide Number Placeholder 8">
            <a:extLst>
              <a:ext uri="{FF2B5EF4-FFF2-40B4-BE49-F238E27FC236}">
                <a16:creationId xmlns:a16="http://schemas.microsoft.com/office/drawing/2014/main" id="{13BE3DBC-D154-683D-4904-E14272201982}"/>
              </a:ext>
            </a:extLst>
          </p:cNvPr>
          <p:cNvSpPr>
            <a:spLocks noGrp="1"/>
          </p:cNvSpPr>
          <p:nvPr>
            <p:ph type="sldNum" sz="quarter" idx="12"/>
          </p:nvPr>
        </p:nvSpPr>
        <p:spPr>
          <a:xfrm>
            <a:off x="11107546" y="6389802"/>
            <a:ext cx="681254" cy="365125"/>
          </a:xfrm>
        </p:spPr>
        <p:txBody>
          <a:bodyPr/>
          <a:lstStyle/>
          <a:p>
            <a:fld id="{36B5EA5A-BC32-A742-B11B-8E7414D5B535}" type="slidenum">
              <a:rPr lang="en-US" sz="1400" smtClean="0"/>
              <a:pPr/>
              <a:t>31</a:t>
            </a:fld>
            <a:endParaRPr lang="en-US" sz="1400" dirty="0"/>
          </a:p>
        </p:txBody>
      </p:sp>
      <p:sp>
        <p:nvSpPr>
          <p:cNvPr id="16" name="Footer Placeholder 4">
            <a:extLst>
              <a:ext uri="{FF2B5EF4-FFF2-40B4-BE49-F238E27FC236}">
                <a16:creationId xmlns:a16="http://schemas.microsoft.com/office/drawing/2014/main" id="{261339AD-6270-0F83-D4F3-34B1EB836074}"/>
              </a:ext>
            </a:extLst>
          </p:cNvPr>
          <p:cNvSpPr>
            <a:spLocks noGrp="1"/>
          </p:cNvSpPr>
          <p:nvPr>
            <p:ph type="ftr" sz="quarter" idx="11"/>
          </p:nvPr>
        </p:nvSpPr>
        <p:spPr>
          <a:xfrm>
            <a:off x="3539188" y="6389802"/>
            <a:ext cx="7292296" cy="365125"/>
          </a:xfrm>
        </p:spPr>
        <p:txBody>
          <a:bodyPr/>
          <a:lstStyle/>
          <a:p>
            <a:r>
              <a:rPr lang="en-US" sz="1400" dirty="0"/>
              <a:t>Vittorio Ferrentino – IPP Meeting              vittorio.ferrentino@cern.ch</a:t>
            </a:r>
          </a:p>
        </p:txBody>
      </p:sp>
      <p:sp>
        <p:nvSpPr>
          <p:cNvPr id="17" name="Date Placeholder 3">
            <a:extLst>
              <a:ext uri="{FF2B5EF4-FFF2-40B4-BE49-F238E27FC236}">
                <a16:creationId xmlns:a16="http://schemas.microsoft.com/office/drawing/2014/main" id="{668EC3FD-80B6-DB55-063F-2EFB7BA9AC62}"/>
              </a:ext>
            </a:extLst>
          </p:cNvPr>
          <p:cNvSpPr txBox="1">
            <a:spLocks/>
          </p:cNvSpPr>
          <p:nvPr/>
        </p:nvSpPr>
        <p:spPr>
          <a:xfrm>
            <a:off x="1753960" y="6417641"/>
            <a:ext cx="1542289"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AE7510E-7CE3-EF42-A7A2-0B9C737939B5}" type="datetime3">
              <a:rPr lang="en-US" sz="1400" smtClean="0">
                <a:solidFill>
                  <a:schemeClr val="bg1"/>
                </a:solidFill>
              </a:rPr>
              <a:pPr/>
              <a:t>26 March 2025</a:t>
            </a:fld>
            <a:endParaRPr lang="en-US" sz="1400" dirty="0">
              <a:solidFill>
                <a:schemeClr val="bg1"/>
              </a:solidFill>
            </a:endParaRPr>
          </a:p>
        </p:txBody>
      </p:sp>
      <p:sp>
        <p:nvSpPr>
          <p:cNvPr id="7" name="Content Placeholder 1">
            <a:extLst>
              <a:ext uri="{FF2B5EF4-FFF2-40B4-BE49-F238E27FC236}">
                <a16:creationId xmlns:a16="http://schemas.microsoft.com/office/drawing/2014/main" id="{36BEA62E-22D1-2E2D-1A81-9DEC8D15F584}"/>
              </a:ext>
            </a:extLst>
          </p:cNvPr>
          <p:cNvSpPr txBox="1">
            <a:spLocks/>
          </p:cNvSpPr>
          <p:nvPr/>
        </p:nvSpPr>
        <p:spPr>
          <a:xfrm>
            <a:off x="387346" y="1064880"/>
            <a:ext cx="11627609" cy="2364119"/>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spcBef>
                <a:spcPts val="400"/>
              </a:spcBef>
              <a:buNone/>
            </a:pPr>
            <a:r>
              <a:rPr lang="en-GB" sz="1600" b="0" dirty="0">
                <a:solidFill>
                  <a:schemeClr val="bg2">
                    <a:lumMod val="50000"/>
                  </a:schemeClr>
                </a:solidFill>
              </a:rPr>
              <a:t>Are we able to explain the rapid tune decrease approaching high energies? Tune decrease suggested a more rapid saturation of the quadrupolar component generated by the MU with respect to the saturation of </a:t>
            </a:r>
            <a:r>
              <a:rPr lang="en-GB" sz="1600" b="0" dirty="0" err="1">
                <a:solidFill>
                  <a:schemeClr val="bg2">
                    <a:lumMod val="50000"/>
                  </a:schemeClr>
                </a:solidFill>
              </a:rPr>
              <a:t>thedipolar</a:t>
            </a:r>
            <a:r>
              <a:rPr lang="en-GB" sz="1600" b="0" dirty="0">
                <a:solidFill>
                  <a:schemeClr val="bg2">
                    <a:lumMod val="50000"/>
                  </a:schemeClr>
                </a:solidFill>
              </a:rPr>
              <a:t> component</a:t>
            </a:r>
          </a:p>
          <a:p>
            <a:pPr marL="0" indent="0">
              <a:spcBef>
                <a:spcPts val="400"/>
              </a:spcBef>
              <a:buNone/>
            </a:pPr>
            <a:r>
              <a:rPr lang="en-GB" sz="1600" b="0" dirty="0">
                <a:solidFill>
                  <a:schemeClr val="bg2">
                    <a:lumMod val="50000"/>
                  </a:schemeClr>
                </a:solidFill>
              </a:rPr>
              <a:t>Simulated quadrupolar strengths of the SBENDs in the focusing and defocusing half-unit derived from Opera, which served as input for the optics simulations</a:t>
            </a:r>
          </a:p>
        </p:txBody>
      </p:sp>
      <p:pic>
        <p:nvPicPr>
          <p:cNvPr id="8" name="Picture 7" descr="A close up of a screen&#10;&#10;AI-generated content may be incorrect.">
            <a:extLst>
              <a:ext uri="{FF2B5EF4-FFF2-40B4-BE49-F238E27FC236}">
                <a16:creationId xmlns:a16="http://schemas.microsoft.com/office/drawing/2014/main" id="{C741A1D9-78E8-A65A-F122-C1FC550AA435}"/>
              </a:ext>
            </a:extLst>
          </p:cNvPr>
          <p:cNvPicPr>
            <a:picLocks noChangeAspect="1"/>
          </p:cNvPicPr>
          <p:nvPr/>
        </p:nvPicPr>
        <p:blipFill>
          <a:blip r:embed="rId2"/>
          <a:stretch>
            <a:fillRect/>
          </a:stretch>
        </p:blipFill>
        <p:spPr>
          <a:xfrm>
            <a:off x="6878936" y="2283039"/>
            <a:ext cx="5205617" cy="1315490"/>
          </a:xfrm>
          <a:prstGeom prst="rect">
            <a:avLst/>
          </a:prstGeom>
        </p:spPr>
      </p:pic>
      <p:pic>
        <p:nvPicPr>
          <p:cNvPr id="3078" name="Picture 6">
            <a:extLst>
              <a:ext uri="{FF2B5EF4-FFF2-40B4-BE49-F238E27FC236}">
                <a16:creationId xmlns:a16="http://schemas.microsoft.com/office/drawing/2014/main" id="{1FA9B26A-477F-0F15-F42B-B95E33B283B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4619" y="4116732"/>
            <a:ext cx="4818500" cy="1963162"/>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a:extLst>
              <a:ext uri="{FF2B5EF4-FFF2-40B4-BE49-F238E27FC236}">
                <a16:creationId xmlns:a16="http://schemas.microsoft.com/office/drawing/2014/main" id="{0C25BFDE-2BE1-3F08-B4A6-C6022FEF0603}"/>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r="50000"/>
          <a:stretch/>
        </p:blipFill>
        <p:spPr bwMode="auto">
          <a:xfrm>
            <a:off x="381658" y="2167994"/>
            <a:ext cx="3371592" cy="1898277"/>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9138F826-22D7-A09C-6225-73EC0D222C4E}"/>
              </a:ext>
            </a:extLst>
          </p:cNvPr>
          <p:cNvSpPr txBox="1"/>
          <p:nvPr/>
        </p:nvSpPr>
        <p:spPr>
          <a:xfrm>
            <a:off x="4113750" y="2197893"/>
            <a:ext cx="2716886" cy="1231106"/>
          </a:xfrm>
          <a:prstGeom prst="rect">
            <a:avLst/>
          </a:prstGeom>
          <a:noFill/>
        </p:spPr>
        <p:txBody>
          <a:bodyPr wrap="square">
            <a:spAutoFit/>
          </a:bodyPr>
          <a:lstStyle/>
          <a:p>
            <a:r>
              <a:rPr lang="en-GB" sz="1400" b="1" dirty="0">
                <a:solidFill>
                  <a:schemeClr val="accent5"/>
                </a:solidFill>
              </a:rPr>
              <a:t>Model revelation</a:t>
            </a:r>
            <a:r>
              <a:rPr lang="en-GB" sz="1400" dirty="0">
                <a:solidFill>
                  <a:schemeClr val="bg2">
                    <a:lumMod val="50000"/>
                  </a:schemeClr>
                </a:solidFill>
              </a:rPr>
              <a:t>: </a:t>
            </a:r>
            <a:r>
              <a:rPr lang="en-GB" sz="1200" dirty="0">
                <a:solidFill>
                  <a:schemeClr val="bg2">
                    <a:lumMod val="50000"/>
                  </a:schemeClr>
                </a:solidFill>
              </a:rPr>
              <a:t>quadrupole generated within the main body of the half-units exhibits pattern of rapid saturation </a:t>
            </a:r>
            <a:r>
              <a:rPr lang="en-GB" sz="1200" dirty="0">
                <a:solidFill>
                  <a:schemeClr val="bg2">
                    <a:lumMod val="50000"/>
                  </a:schemeClr>
                </a:solidFill>
                <a:sym typeface="Wingdings" panose="05000000000000000000" pitchFamily="2" charset="2"/>
              </a:rPr>
              <a:t></a:t>
            </a:r>
            <a:r>
              <a:rPr lang="en-GB" sz="1200" dirty="0">
                <a:solidFill>
                  <a:schemeClr val="bg2">
                    <a:lumMod val="50000"/>
                  </a:schemeClr>
                </a:solidFill>
              </a:rPr>
              <a:t> as the tunes at high energies </a:t>
            </a:r>
            <a:r>
              <a:rPr lang="en-GB" sz="1200" dirty="0">
                <a:solidFill>
                  <a:schemeClr val="bg2">
                    <a:lumMod val="50000"/>
                  </a:schemeClr>
                </a:solidFill>
                <a:sym typeface="Wingdings" panose="05000000000000000000" pitchFamily="2" charset="2"/>
              </a:rPr>
              <a:t></a:t>
            </a:r>
            <a:r>
              <a:rPr lang="en-GB" sz="1200" dirty="0">
                <a:solidFill>
                  <a:schemeClr val="bg2">
                    <a:lumMod val="50000"/>
                  </a:schemeClr>
                </a:solidFill>
              </a:rPr>
              <a:t> consistent with the measured tune drop</a:t>
            </a:r>
          </a:p>
        </p:txBody>
      </p:sp>
      <p:sp>
        <p:nvSpPr>
          <p:cNvPr id="11" name="TextBox 10">
            <a:extLst>
              <a:ext uri="{FF2B5EF4-FFF2-40B4-BE49-F238E27FC236}">
                <a16:creationId xmlns:a16="http://schemas.microsoft.com/office/drawing/2014/main" id="{B1FCB2AA-0FE8-AB7B-BBA6-8046483F13EF}"/>
              </a:ext>
            </a:extLst>
          </p:cNvPr>
          <p:cNvSpPr txBox="1"/>
          <p:nvPr/>
        </p:nvSpPr>
        <p:spPr>
          <a:xfrm>
            <a:off x="7097721" y="2017936"/>
            <a:ext cx="1552897" cy="307777"/>
          </a:xfrm>
          <a:prstGeom prst="rect">
            <a:avLst/>
          </a:prstGeom>
          <a:noFill/>
        </p:spPr>
        <p:txBody>
          <a:bodyPr wrap="square">
            <a:spAutoFit/>
          </a:bodyPr>
          <a:lstStyle/>
          <a:p>
            <a:pPr lvl="1" algn="ctr"/>
            <a:r>
              <a:rPr lang="en-US" sz="1400" dirty="0">
                <a:solidFill>
                  <a:schemeClr val="bg2">
                    <a:lumMod val="50000"/>
                  </a:schemeClr>
                </a:solidFill>
              </a:rPr>
              <a:t>10.14 GeV</a:t>
            </a:r>
          </a:p>
        </p:txBody>
      </p:sp>
      <p:sp>
        <p:nvSpPr>
          <p:cNvPr id="12" name="TextBox 11">
            <a:extLst>
              <a:ext uri="{FF2B5EF4-FFF2-40B4-BE49-F238E27FC236}">
                <a16:creationId xmlns:a16="http://schemas.microsoft.com/office/drawing/2014/main" id="{BB3715D1-3C8B-4C67-BA5F-40761040FE94}"/>
              </a:ext>
            </a:extLst>
          </p:cNvPr>
          <p:cNvSpPr txBox="1"/>
          <p:nvPr/>
        </p:nvSpPr>
        <p:spPr>
          <a:xfrm>
            <a:off x="9962901" y="2016141"/>
            <a:ext cx="1144645" cy="307777"/>
          </a:xfrm>
          <a:prstGeom prst="rect">
            <a:avLst/>
          </a:prstGeom>
          <a:noFill/>
        </p:spPr>
        <p:txBody>
          <a:bodyPr wrap="square">
            <a:spAutoFit/>
          </a:bodyPr>
          <a:lstStyle/>
          <a:p>
            <a:pPr algn="ctr"/>
            <a:r>
              <a:rPr lang="en-US" sz="1400" dirty="0">
                <a:solidFill>
                  <a:schemeClr val="bg2">
                    <a:lumMod val="50000"/>
                  </a:schemeClr>
                </a:solidFill>
              </a:rPr>
              <a:t>18.00 GeV</a:t>
            </a:r>
            <a:endParaRPr lang="en-GB" sz="1400" dirty="0">
              <a:solidFill>
                <a:schemeClr val="bg2">
                  <a:lumMod val="50000"/>
                </a:schemeClr>
              </a:solidFill>
            </a:endParaRPr>
          </a:p>
        </p:txBody>
      </p:sp>
      <p:sp>
        <p:nvSpPr>
          <p:cNvPr id="14" name="TextBox 13">
            <a:extLst>
              <a:ext uri="{FF2B5EF4-FFF2-40B4-BE49-F238E27FC236}">
                <a16:creationId xmlns:a16="http://schemas.microsoft.com/office/drawing/2014/main" id="{D400983B-4B12-91E2-B47E-A62756D4D4C8}"/>
              </a:ext>
            </a:extLst>
          </p:cNvPr>
          <p:cNvSpPr txBox="1"/>
          <p:nvPr/>
        </p:nvSpPr>
        <p:spPr>
          <a:xfrm>
            <a:off x="5472193" y="3730072"/>
            <a:ext cx="6542762" cy="1938992"/>
          </a:xfrm>
          <a:prstGeom prst="rect">
            <a:avLst/>
          </a:prstGeom>
          <a:noFill/>
        </p:spPr>
        <p:txBody>
          <a:bodyPr wrap="square">
            <a:spAutoFit/>
          </a:bodyPr>
          <a:lstStyle/>
          <a:p>
            <a:r>
              <a:rPr lang="en-GB" sz="1400" b="1" dirty="0">
                <a:solidFill>
                  <a:schemeClr val="accent5"/>
                </a:solidFill>
              </a:rPr>
              <a:t>2D field maps at 10.14 GeV and 18.00 GeV</a:t>
            </a:r>
            <a:r>
              <a:rPr lang="en-GB" sz="1400" dirty="0">
                <a:solidFill>
                  <a:schemeClr val="bg2">
                    <a:lumMod val="50000"/>
                  </a:schemeClr>
                </a:solidFill>
              </a:rPr>
              <a:t>:</a:t>
            </a:r>
            <a:r>
              <a:rPr lang="en-GB" sz="1400" dirty="0">
                <a:solidFill>
                  <a:schemeClr val="bg2">
                    <a:lumMod val="50000"/>
                  </a:schemeClr>
                </a:solidFill>
                <a:sym typeface="Wingdings" panose="05000000000000000000" pitchFamily="2" charset="2"/>
              </a:rPr>
              <a:t> </a:t>
            </a:r>
            <a:r>
              <a:rPr lang="en-GB" sz="1400" dirty="0">
                <a:solidFill>
                  <a:schemeClr val="bg2">
                    <a:lumMod val="50000"/>
                  </a:schemeClr>
                </a:solidFill>
              </a:rPr>
              <a:t>hyperbolic pole, characteristic of an ideal quadrupole, begins to saturate at its edges as energy increases. </a:t>
            </a:r>
          </a:p>
          <a:p>
            <a:r>
              <a:rPr lang="en-GB" sz="1400" dirty="0">
                <a:solidFill>
                  <a:schemeClr val="bg2">
                    <a:lumMod val="50000"/>
                  </a:schemeClr>
                </a:solidFill>
              </a:rPr>
              <a:t>Such localized saturation reduces the effectiveness of the quadrupole field generation relative to the dipole field:</a:t>
            </a:r>
          </a:p>
          <a:p>
            <a:pPr marL="628650" lvl="1" indent="-171450">
              <a:buFont typeface="Wingdings" panose="05000000000000000000" pitchFamily="2" charset="2"/>
              <a:buChar char="à"/>
            </a:pPr>
            <a:r>
              <a:rPr lang="en-GB" sz="1200" dirty="0">
                <a:solidFill>
                  <a:schemeClr val="bg2">
                    <a:lumMod val="50000"/>
                  </a:schemeClr>
                </a:solidFill>
                <a:sym typeface="Wingdings" panose="05000000000000000000" pitchFamily="2" charset="2"/>
              </a:rPr>
              <a:t>at increasing energies, </a:t>
            </a:r>
            <a:r>
              <a:rPr lang="en-GB" sz="1200" dirty="0">
                <a:solidFill>
                  <a:schemeClr val="bg2">
                    <a:lumMod val="50000"/>
                  </a:schemeClr>
                </a:solidFill>
              </a:rPr>
              <a:t>increase in quadrupole strength does not scale proportionally with increase in dipole strength;</a:t>
            </a:r>
          </a:p>
          <a:p>
            <a:pPr marL="628650" lvl="1" indent="-171450">
              <a:buFont typeface="Wingdings" panose="05000000000000000000" pitchFamily="2" charset="2"/>
              <a:buChar char="à"/>
            </a:pPr>
            <a:r>
              <a:rPr lang="en-GB" sz="1200" dirty="0">
                <a:solidFill>
                  <a:schemeClr val="bg2">
                    <a:lumMod val="50000"/>
                  </a:schemeClr>
                </a:solidFill>
                <a:sym typeface="Wingdings" panose="05000000000000000000" pitchFamily="2" charset="2"/>
              </a:rPr>
              <a:t>t</a:t>
            </a:r>
            <a:r>
              <a:rPr lang="en-GB" sz="1200" dirty="0">
                <a:solidFill>
                  <a:schemeClr val="bg2">
                    <a:lumMod val="50000"/>
                  </a:schemeClr>
                </a:solidFill>
              </a:rPr>
              <a:t>his imbalance leads to observed reductions in tune, highlighting the significant role of iron saturation in shaping the beam dynamics at higher energies</a:t>
            </a:r>
            <a:r>
              <a:rPr lang="en-GB" sz="1400" dirty="0">
                <a:solidFill>
                  <a:schemeClr val="bg2">
                    <a:lumMod val="50000"/>
                  </a:schemeClr>
                </a:solidFill>
              </a:rPr>
              <a:t>.</a:t>
            </a:r>
          </a:p>
          <a:p>
            <a:endParaRPr lang="en-GB" sz="1400" dirty="0">
              <a:solidFill>
                <a:schemeClr val="bg2">
                  <a:lumMod val="50000"/>
                </a:schemeClr>
              </a:solidFill>
            </a:endParaRPr>
          </a:p>
        </p:txBody>
      </p:sp>
      <mc:AlternateContent xmlns:mc="http://schemas.openxmlformats.org/markup-compatibility/2006">
        <mc:Choice xmlns:a14="http://schemas.microsoft.com/office/drawing/2010/main" Requires="a14">
          <p:sp>
            <p:nvSpPr>
              <p:cNvPr id="21" name="TextBox 20">
                <a:extLst>
                  <a:ext uri="{FF2B5EF4-FFF2-40B4-BE49-F238E27FC236}">
                    <a16:creationId xmlns:a16="http://schemas.microsoft.com/office/drawing/2014/main" id="{D8142716-85C1-7427-F942-39915EA8A997}"/>
                  </a:ext>
                </a:extLst>
              </p:cNvPr>
              <p:cNvSpPr txBox="1"/>
              <p:nvPr/>
            </p:nvSpPr>
            <p:spPr>
              <a:xfrm>
                <a:off x="5405898" y="5493083"/>
                <a:ext cx="6606292" cy="738664"/>
              </a:xfrm>
              <a:prstGeom prst="rect">
                <a:avLst/>
              </a:prstGeom>
              <a:noFill/>
            </p:spPr>
            <p:txBody>
              <a:bodyPr wrap="square">
                <a:spAutoFit/>
              </a:bodyPr>
              <a:lstStyle/>
              <a:p>
                <a14:m>
                  <m:oMath xmlns:m="http://schemas.openxmlformats.org/officeDocument/2006/math">
                    <m:sSub>
                      <m:sSubPr>
                        <m:ctrlPr>
                          <a:rPr lang="en-US" sz="1400" b="1" i="1" smtClean="0">
                            <a:solidFill>
                              <a:schemeClr val="accent5"/>
                            </a:solidFill>
                            <a:latin typeface="Cambria Math" panose="02040503050406030204" pitchFamily="18" charset="0"/>
                          </a:rPr>
                        </m:ctrlPr>
                      </m:sSubPr>
                      <m:e>
                        <m:r>
                          <a:rPr lang="en-US" sz="1400" b="1" i="1" smtClean="0">
                            <a:solidFill>
                              <a:schemeClr val="accent5"/>
                            </a:solidFill>
                            <a:latin typeface="Cambria Math" panose="02040503050406030204" pitchFamily="18" charset="0"/>
                          </a:rPr>
                          <m:t>𝑩</m:t>
                        </m:r>
                      </m:e>
                      <m:sub>
                        <m:r>
                          <a:rPr lang="en-US" sz="1400" b="1" i="1" smtClean="0">
                            <a:solidFill>
                              <a:schemeClr val="accent5"/>
                            </a:solidFill>
                            <a:latin typeface="Cambria Math" panose="02040503050406030204" pitchFamily="18" charset="0"/>
                          </a:rPr>
                          <m:t>𝟐</m:t>
                        </m:r>
                      </m:sub>
                    </m:sSub>
                    <m:r>
                      <a:rPr lang="en-US" sz="1400" b="1" i="1" smtClean="0">
                        <a:solidFill>
                          <a:schemeClr val="accent5"/>
                        </a:solidFill>
                        <a:latin typeface="Cambria Math" panose="02040503050406030204" pitchFamily="18" charset="0"/>
                      </a:rPr>
                      <m:t>/</m:t>
                    </m:r>
                    <m:sSub>
                      <m:sSubPr>
                        <m:ctrlPr>
                          <a:rPr lang="en-US" sz="1400" b="1" i="1" smtClean="0">
                            <a:solidFill>
                              <a:schemeClr val="accent5"/>
                            </a:solidFill>
                            <a:latin typeface="Cambria Math" panose="02040503050406030204" pitchFamily="18" charset="0"/>
                          </a:rPr>
                        </m:ctrlPr>
                      </m:sSubPr>
                      <m:e>
                        <m:r>
                          <a:rPr lang="en-US" sz="1400" b="1" i="1" smtClean="0">
                            <a:solidFill>
                              <a:schemeClr val="accent5"/>
                            </a:solidFill>
                            <a:latin typeface="Cambria Math" panose="02040503050406030204" pitchFamily="18" charset="0"/>
                          </a:rPr>
                          <m:t>𝑩</m:t>
                        </m:r>
                      </m:e>
                      <m:sub>
                        <m:r>
                          <a:rPr lang="en-US" sz="1400" b="1" i="1" smtClean="0">
                            <a:solidFill>
                              <a:schemeClr val="accent5"/>
                            </a:solidFill>
                            <a:latin typeface="Cambria Math" panose="02040503050406030204" pitchFamily="18" charset="0"/>
                          </a:rPr>
                          <m:t>𝟏</m:t>
                        </m:r>
                      </m:sub>
                    </m:sSub>
                  </m:oMath>
                </a14:m>
                <a:r>
                  <a:rPr lang="en-GB" sz="1400" b="1" dirty="0">
                    <a:solidFill>
                      <a:schemeClr val="accent5"/>
                    </a:solidFill>
                  </a:rPr>
                  <a:t> ratio along the MU at different energies</a:t>
                </a:r>
                <a:r>
                  <a:rPr lang="en-GB" sz="1400" dirty="0">
                    <a:solidFill>
                      <a:schemeClr val="bg2">
                        <a:lumMod val="50000"/>
                      </a:schemeClr>
                    </a:solidFill>
                  </a:rPr>
                  <a:t>: Diminishing influence of </a:t>
                </a:r>
                <a14:m>
                  <m:oMath xmlns:m="http://schemas.openxmlformats.org/officeDocument/2006/math">
                    <m:sSub>
                      <m:sSubPr>
                        <m:ctrlPr>
                          <a:rPr lang="en-US" sz="1400" b="0" i="1" smtClean="0">
                            <a:solidFill>
                              <a:schemeClr val="bg2">
                                <a:lumMod val="50000"/>
                              </a:schemeClr>
                            </a:solidFill>
                            <a:latin typeface="Cambria Math" panose="02040503050406030204" pitchFamily="18" charset="0"/>
                          </a:rPr>
                        </m:ctrlPr>
                      </m:sSubPr>
                      <m:e>
                        <m:r>
                          <a:rPr lang="en-US" sz="1400" b="0" i="1" smtClean="0">
                            <a:solidFill>
                              <a:schemeClr val="bg2">
                                <a:lumMod val="50000"/>
                              </a:schemeClr>
                            </a:solidFill>
                            <a:latin typeface="Cambria Math" panose="02040503050406030204" pitchFamily="18" charset="0"/>
                          </a:rPr>
                          <m:t>𝐵</m:t>
                        </m:r>
                      </m:e>
                      <m:sub>
                        <m:r>
                          <a:rPr lang="en-US" sz="1400" b="0" i="1" smtClean="0">
                            <a:solidFill>
                              <a:schemeClr val="bg2">
                                <a:lumMod val="50000"/>
                              </a:schemeClr>
                            </a:solidFill>
                            <a:latin typeface="Cambria Math" panose="02040503050406030204" pitchFamily="18" charset="0"/>
                          </a:rPr>
                          <m:t>2</m:t>
                        </m:r>
                      </m:sub>
                    </m:sSub>
                  </m:oMath>
                </a14:m>
                <a:r>
                  <a:rPr lang="en-GB" sz="1400" dirty="0">
                    <a:solidFill>
                      <a:schemeClr val="bg2">
                        <a:lumMod val="50000"/>
                      </a:schemeClr>
                    </a:solidFill>
                  </a:rPr>
                  <a:t> component relative to the dipole field occurs at lower energies primary at the magnet extremities, pronounced in the half-unit cores at increasing energy</a:t>
                </a:r>
                <a:endParaRPr lang="en-GB" sz="1400" dirty="0"/>
              </a:p>
            </p:txBody>
          </p:sp>
        </mc:Choice>
        <mc:Fallback>
          <p:sp>
            <p:nvSpPr>
              <p:cNvPr id="21" name="TextBox 20">
                <a:extLst>
                  <a:ext uri="{FF2B5EF4-FFF2-40B4-BE49-F238E27FC236}">
                    <a16:creationId xmlns:a16="http://schemas.microsoft.com/office/drawing/2014/main" id="{D8142716-85C1-7427-F942-39915EA8A997}"/>
                  </a:ext>
                </a:extLst>
              </p:cNvPr>
              <p:cNvSpPr txBox="1">
                <a:spLocks noRot="1" noChangeAspect="1" noMove="1" noResize="1" noEditPoints="1" noAdjustHandles="1" noChangeArrowheads="1" noChangeShapeType="1" noTextEdit="1"/>
              </p:cNvSpPr>
              <p:nvPr/>
            </p:nvSpPr>
            <p:spPr>
              <a:xfrm>
                <a:off x="5405898" y="5493083"/>
                <a:ext cx="6606292" cy="738664"/>
              </a:xfrm>
              <a:prstGeom prst="rect">
                <a:avLst/>
              </a:prstGeom>
              <a:blipFill>
                <a:blip r:embed="rId5"/>
                <a:stretch>
                  <a:fillRect l="-277" t="-1653" b="-8264"/>
                </a:stretch>
              </a:blipFill>
            </p:spPr>
            <p:txBody>
              <a:bodyPr/>
              <a:lstStyle/>
              <a:p>
                <a:r>
                  <a:rPr lang="en-GB">
                    <a:noFill/>
                  </a:rPr>
                  <a:t> </a:t>
                </a:r>
              </a:p>
            </p:txBody>
          </p:sp>
        </mc:Fallback>
      </mc:AlternateContent>
    </p:spTree>
    <p:extLst>
      <p:ext uri="{BB962C8B-B14F-4D97-AF65-F5344CB8AC3E}">
        <p14:creationId xmlns:p14="http://schemas.microsoft.com/office/powerpoint/2010/main" val="36167623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arn(inVertical)">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arn(inVertical)">
                                      <p:cBhvr>
                                        <p:cTn id="12" dur="500"/>
                                        <p:tgtEl>
                                          <p:spTgt spid="8"/>
                                        </p:tgtEl>
                                      </p:cBhvr>
                                    </p:animEffect>
                                  </p:childTnLst>
                                </p:cTn>
                              </p:par>
                              <p:par>
                                <p:cTn id="13" presetID="16" presetClass="entr" presetSubtype="21"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barn(inVertical)">
                                      <p:cBhvr>
                                        <p:cTn id="15" dur="500"/>
                                        <p:tgtEl>
                                          <p:spTgt spid="11"/>
                                        </p:tgtEl>
                                      </p:cBhvr>
                                    </p:animEffect>
                                  </p:childTnLst>
                                </p:cTn>
                              </p:par>
                              <p:par>
                                <p:cTn id="16" presetID="16" presetClass="entr" presetSubtype="21" fill="hold" grpId="0"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barn(inVertical)">
                                      <p:cBhvr>
                                        <p:cTn id="18" dur="500"/>
                                        <p:tgtEl>
                                          <p:spTgt spid="12"/>
                                        </p:tgtEl>
                                      </p:cBhvr>
                                    </p:animEffect>
                                  </p:childTnLst>
                                </p:cTn>
                              </p:par>
                              <p:par>
                                <p:cTn id="19" presetID="16" presetClass="entr" presetSubtype="21"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barn(inVertical)">
                                      <p:cBhvr>
                                        <p:cTn id="21" dur="500"/>
                                        <p:tgtEl>
                                          <p:spTgt spid="14"/>
                                        </p:tgtEl>
                                      </p:cBhvr>
                                    </p:animEffect>
                                  </p:childTnLst>
                                </p:cTn>
                              </p:par>
                            </p:childTnLst>
                          </p:cTn>
                        </p:par>
                      </p:childTnLst>
                    </p:cTn>
                  </p:par>
                  <p:par>
                    <p:cTn id="22" fill="hold">
                      <p:stCondLst>
                        <p:cond delay="indefinite"/>
                      </p:stCondLst>
                      <p:childTnLst>
                        <p:par>
                          <p:cTn id="23" fill="hold">
                            <p:stCondLst>
                              <p:cond delay="0"/>
                            </p:stCondLst>
                            <p:childTnLst>
                              <p:par>
                                <p:cTn id="24" presetID="16" presetClass="entr" presetSubtype="21" fill="hold" nodeType="clickEffect">
                                  <p:stCondLst>
                                    <p:cond delay="0"/>
                                  </p:stCondLst>
                                  <p:childTnLst>
                                    <p:set>
                                      <p:cBhvr>
                                        <p:cTn id="25" dur="1" fill="hold">
                                          <p:stCondLst>
                                            <p:cond delay="0"/>
                                          </p:stCondLst>
                                        </p:cTn>
                                        <p:tgtEl>
                                          <p:spTgt spid="3078"/>
                                        </p:tgtEl>
                                        <p:attrNameLst>
                                          <p:attrName>style.visibility</p:attrName>
                                        </p:attrNameLst>
                                      </p:cBhvr>
                                      <p:to>
                                        <p:strVal val="visible"/>
                                      </p:to>
                                    </p:set>
                                    <p:animEffect transition="in" filter="barn(inVertical)">
                                      <p:cBhvr>
                                        <p:cTn id="26" dur="500"/>
                                        <p:tgtEl>
                                          <p:spTgt spid="3078"/>
                                        </p:tgtEl>
                                      </p:cBhvr>
                                    </p:animEffect>
                                  </p:childTnLst>
                                </p:cTn>
                              </p:par>
                              <p:par>
                                <p:cTn id="27" presetID="16" presetClass="entr" presetSubtype="21" fill="hold" grpId="0" nodeType="withEffect">
                                  <p:stCondLst>
                                    <p:cond delay="0"/>
                                  </p:stCondLst>
                                  <p:childTnLst>
                                    <p:set>
                                      <p:cBhvr>
                                        <p:cTn id="28" dur="1" fill="hold">
                                          <p:stCondLst>
                                            <p:cond delay="0"/>
                                          </p:stCondLst>
                                        </p:cTn>
                                        <p:tgtEl>
                                          <p:spTgt spid="21"/>
                                        </p:tgtEl>
                                        <p:attrNameLst>
                                          <p:attrName>style.visibility</p:attrName>
                                        </p:attrNameLst>
                                      </p:cBhvr>
                                      <p:to>
                                        <p:strVal val="visible"/>
                                      </p:to>
                                    </p:set>
                                    <p:animEffect transition="in" filter="barn(inVertical)">
                                      <p:cBhvr>
                                        <p:cTn id="29"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4" grpId="0"/>
      <p:bldP spid="21"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D57D9E-7E9D-BC7E-CDCE-13ED079AEF0B}"/>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A9A01995-B195-87A9-DF49-8F6B81FC9B49}"/>
              </a:ext>
            </a:extLst>
          </p:cNvPr>
          <p:cNvSpPr>
            <a:spLocks noGrp="1"/>
          </p:cNvSpPr>
          <p:nvPr>
            <p:ph type="title"/>
          </p:nvPr>
        </p:nvSpPr>
        <p:spPr>
          <a:xfrm>
            <a:off x="407988" y="328241"/>
            <a:ext cx="11604202" cy="567109"/>
          </a:xfrm>
        </p:spPr>
        <p:txBody>
          <a:bodyPr/>
          <a:lstStyle/>
          <a:p>
            <a:r>
              <a:rPr lang="en-US" dirty="0">
                <a:solidFill>
                  <a:srgbClr val="060A9C"/>
                </a:solidFill>
                <a:latin typeface="Arial" panose="020B0604020202020204" pitchFamily="34" charset="0"/>
                <a:cs typeface="Arial" panose="020B0604020202020204" pitchFamily="34" charset="0"/>
              </a:rPr>
              <a:t>D</a:t>
            </a:r>
            <a:r>
              <a:rPr lang="en-GB" dirty="0" err="1">
                <a:solidFill>
                  <a:srgbClr val="060A9C"/>
                </a:solidFill>
                <a:latin typeface="Arial" panose="020B0604020202020204" pitchFamily="34" charset="0"/>
                <a:cs typeface="Arial" panose="020B0604020202020204" pitchFamily="34" charset="0"/>
              </a:rPr>
              <a:t>ipole</a:t>
            </a:r>
            <a:r>
              <a:rPr lang="en-GB" dirty="0">
                <a:solidFill>
                  <a:srgbClr val="060A9C"/>
                </a:solidFill>
                <a:latin typeface="Arial" panose="020B0604020202020204" pitchFamily="34" charset="0"/>
                <a:cs typeface="Arial" panose="020B0604020202020204" pitchFamily="34" charset="0"/>
              </a:rPr>
              <a:t> field saturation 1/2</a:t>
            </a:r>
            <a:endParaRPr lang="en-US" dirty="0"/>
          </a:p>
        </p:txBody>
      </p:sp>
      <p:sp>
        <p:nvSpPr>
          <p:cNvPr id="15" name="Slide Number Placeholder 8">
            <a:extLst>
              <a:ext uri="{FF2B5EF4-FFF2-40B4-BE49-F238E27FC236}">
                <a16:creationId xmlns:a16="http://schemas.microsoft.com/office/drawing/2014/main" id="{F375E0C1-C69E-DE00-1B0A-33E0224D2149}"/>
              </a:ext>
            </a:extLst>
          </p:cNvPr>
          <p:cNvSpPr>
            <a:spLocks noGrp="1"/>
          </p:cNvSpPr>
          <p:nvPr>
            <p:ph type="sldNum" sz="quarter" idx="12"/>
          </p:nvPr>
        </p:nvSpPr>
        <p:spPr>
          <a:xfrm>
            <a:off x="11107546" y="6389802"/>
            <a:ext cx="681254" cy="365125"/>
          </a:xfrm>
        </p:spPr>
        <p:txBody>
          <a:bodyPr/>
          <a:lstStyle/>
          <a:p>
            <a:fld id="{36B5EA5A-BC32-A742-B11B-8E7414D5B535}" type="slidenum">
              <a:rPr lang="en-US" sz="1400" smtClean="0"/>
              <a:pPr/>
              <a:t>32</a:t>
            </a:fld>
            <a:endParaRPr lang="en-US" sz="1400" dirty="0"/>
          </a:p>
        </p:txBody>
      </p:sp>
      <p:sp>
        <p:nvSpPr>
          <p:cNvPr id="16" name="Footer Placeholder 4">
            <a:extLst>
              <a:ext uri="{FF2B5EF4-FFF2-40B4-BE49-F238E27FC236}">
                <a16:creationId xmlns:a16="http://schemas.microsoft.com/office/drawing/2014/main" id="{D2D32FCA-B6CE-9070-0165-F71A489DAF58}"/>
              </a:ext>
            </a:extLst>
          </p:cNvPr>
          <p:cNvSpPr>
            <a:spLocks noGrp="1"/>
          </p:cNvSpPr>
          <p:nvPr>
            <p:ph type="ftr" sz="quarter" idx="11"/>
          </p:nvPr>
        </p:nvSpPr>
        <p:spPr>
          <a:xfrm>
            <a:off x="3539188" y="6389802"/>
            <a:ext cx="7292296" cy="365125"/>
          </a:xfrm>
        </p:spPr>
        <p:txBody>
          <a:bodyPr/>
          <a:lstStyle/>
          <a:p>
            <a:r>
              <a:rPr lang="en-US" sz="1400" dirty="0"/>
              <a:t>Vittorio Ferrentino – IPP Meeting              vittorio.ferrentino@cern.ch</a:t>
            </a:r>
          </a:p>
        </p:txBody>
      </p:sp>
      <p:sp>
        <p:nvSpPr>
          <p:cNvPr id="17" name="Date Placeholder 3">
            <a:extLst>
              <a:ext uri="{FF2B5EF4-FFF2-40B4-BE49-F238E27FC236}">
                <a16:creationId xmlns:a16="http://schemas.microsoft.com/office/drawing/2014/main" id="{F17FCC28-9B28-8F9C-C64B-ABD5A19FBEC4}"/>
              </a:ext>
            </a:extLst>
          </p:cNvPr>
          <p:cNvSpPr txBox="1">
            <a:spLocks/>
          </p:cNvSpPr>
          <p:nvPr/>
        </p:nvSpPr>
        <p:spPr>
          <a:xfrm>
            <a:off x="1753960" y="6417641"/>
            <a:ext cx="1542289"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AE7510E-7CE3-EF42-A7A2-0B9C737939B5}" type="datetime3">
              <a:rPr lang="en-US" sz="1400" smtClean="0">
                <a:solidFill>
                  <a:schemeClr val="bg1"/>
                </a:solidFill>
              </a:rPr>
              <a:pPr/>
              <a:t>26 March 2025</a:t>
            </a:fld>
            <a:endParaRPr lang="en-US" sz="1400" dirty="0">
              <a:solidFill>
                <a:schemeClr val="bg1"/>
              </a:solidFill>
            </a:endParaRPr>
          </a:p>
        </p:txBody>
      </p:sp>
      <p:sp>
        <p:nvSpPr>
          <p:cNvPr id="7" name="Content Placeholder 1">
            <a:extLst>
              <a:ext uri="{FF2B5EF4-FFF2-40B4-BE49-F238E27FC236}">
                <a16:creationId xmlns:a16="http://schemas.microsoft.com/office/drawing/2014/main" id="{6F99D255-D263-EAB2-D430-9C6B7AD2A0EE}"/>
              </a:ext>
            </a:extLst>
          </p:cNvPr>
          <p:cNvSpPr txBox="1">
            <a:spLocks/>
          </p:cNvSpPr>
          <p:nvPr/>
        </p:nvSpPr>
        <p:spPr>
          <a:xfrm>
            <a:off x="387346" y="1064879"/>
            <a:ext cx="11604202" cy="1784914"/>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spcBef>
                <a:spcPts val="400"/>
              </a:spcBef>
              <a:buNone/>
            </a:pPr>
            <a:r>
              <a:rPr lang="en-GB" sz="1600" b="0" dirty="0">
                <a:solidFill>
                  <a:schemeClr val="bg2">
                    <a:lumMod val="50000"/>
                  </a:schemeClr>
                </a:solidFill>
              </a:rPr>
              <a:t>Tune comparison between models’ predictions and beam-based measurements revealed an agreement within the error-bars on the horizontal plane in the saturation region, while a larger discrepancy was observed on the vertical plane. </a:t>
            </a:r>
          </a:p>
          <a:p>
            <a:pPr marL="0" indent="0">
              <a:spcBef>
                <a:spcPts val="400"/>
              </a:spcBef>
              <a:buNone/>
            </a:pPr>
            <a:r>
              <a:rPr lang="en-GB" sz="1600" dirty="0">
                <a:solidFill>
                  <a:schemeClr val="accent5"/>
                </a:solidFill>
              </a:rPr>
              <a:t>If true</a:t>
            </a:r>
            <a:r>
              <a:rPr lang="en-GB" sz="1600" b="0" dirty="0">
                <a:solidFill>
                  <a:schemeClr val="bg2">
                    <a:lumMod val="50000"/>
                  </a:schemeClr>
                </a:solidFill>
              </a:rPr>
              <a:t>, </a:t>
            </a:r>
            <a:r>
              <a:rPr lang="en-GB" sz="1400" b="0" dirty="0">
                <a:solidFill>
                  <a:schemeClr val="bg2">
                    <a:lumMod val="50000"/>
                  </a:schemeClr>
                </a:solidFill>
              </a:rPr>
              <a:t>saturation is modelled more precisely in one half-unit with respect to the other</a:t>
            </a:r>
            <a:r>
              <a:rPr lang="en-GB" sz="1800" dirty="0">
                <a:solidFill>
                  <a:srgbClr val="C00000"/>
                </a:solidFill>
              </a:rPr>
              <a:t>??</a:t>
            </a:r>
          </a:p>
          <a:p>
            <a:pPr marL="0" indent="0">
              <a:spcBef>
                <a:spcPts val="400"/>
              </a:spcBef>
              <a:buNone/>
            </a:pPr>
            <a:r>
              <a:rPr lang="en-GB" sz="1600" dirty="0">
                <a:solidFill>
                  <a:schemeClr val="accent5"/>
                </a:solidFill>
              </a:rPr>
              <a:t>Guess</a:t>
            </a:r>
            <a:r>
              <a:rPr lang="en-GB" sz="1600" b="0" dirty="0">
                <a:solidFill>
                  <a:schemeClr val="bg2">
                    <a:lumMod val="50000"/>
                  </a:schemeClr>
                </a:solidFill>
              </a:rPr>
              <a:t>: </a:t>
            </a:r>
            <a:r>
              <a:rPr lang="en-GB" sz="1400" b="0" dirty="0">
                <a:solidFill>
                  <a:schemeClr val="bg2">
                    <a:lumMod val="50000"/>
                  </a:schemeClr>
                </a:solidFill>
              </a:rPr>
              <a:t>implausible as they are characterized by the same material construction, hence described by  same hysteresis curve in the magnetic model. Also, comparison between predicted field and the B-train measurements highlighted the convergence of the model predictions to the B-train.</a:t>
            </a:r>
          </a:p>
          <a:p>
            <a:pPr marL="0" indent="0" algn="ctr">
              <a:spcBef>
                <a:spcPts val="400"/>
              </a:spcBef>
              <a:buNone/>
            </a:pPr>
            <a:endParaRPr lang="en-GB" sz="1400" b="0" dirty="0">
              <a:solidFill>
                <a:srgbClr val="C00000"/>
              </a:solidFill>
            </a:endParaRPr>
          </a:p>
          <a:p>
            <a:pPr marL="0" indent="0" algn="ctr">
              <a:spcBef>
                <a:spcPts val="400"/>
              </a:spcBef>
              <a:buNone/>
            </a:pPr>
            <a:endParaRPr lang="en-GB" sz="1400" b="0" dirty="0">
              <a:solidFill>
                <a:srgbClr val="C00000"/>
              </a:solidFill>
            </a:endParaRPr>
          </a:p>
          <a:p>
            <a:pPr marL="0" indent="0" algn="ctr">
              <a:spcBef>
                <a:spcPts val="400"/>
              </a:spcBef>
              <a:buNone/>
            </a:pPr>
            <a:endParaRPr lang="en-GB" sz="1400" b="0" dirty="0">
              <a:solidFill>
                <a:srgbClr val="C00000"/>
              </a:solidFill>
            </a:endParaRPr>
          </a:p>
          <a:p>
            <a:pPr marL="0" indent="0" algn="ctr">
              <a:spcBef>
                <a:spcPts val="400"/>
              </a:spcBef>
              <a:buNone/>
            </a:pPr>
            <a:endParaRPr lang="en-GB" sz="1400" b="0" dirty="0">
              <a:solidFill>
                <a:srgbClr val="C00000"/>
              </a:solidFill>
            </a:endParaRPr>
          </a:p>
          <a:p>
            <a:pPr marL="0" indent="0" algn="ctr">
              <a:spcBef>
                <a:spcPts val="400"/>
              </a:spcBef>
              <a:buNone/>
            </a:pPr>
            <a:endParaRPr lang="en-GB" sz="1400" b="0" dirty="0">
              <a:solidFill>
                <a:srgbClr val="C00000"/>
              </a:solidFill>
            </a:endParaRPr>
          </a:p>
          <a:p>
            <a:pPr marL="0" indent="0" algn="ctr">
              <a:spcBef>
                <a:spcPts val="400"/>
              </a:spcBef>
              <a:buNone/>
            </a:pPr>
            <a:endParaRPr lang="en-GB" sz="1400" b="0" dirty="0">
              <a:solidFill>
                <a:srgbClr val="C00000"/>
              </a:solidFill>
            </a:endParaRPr>
          </a:p>
          <a:p>
            <a:pPr marL="0" indent="0" algn="ctr">
              <a:spcBef>
                <a:spcPts val="400"/>
              </a:spcBef>
              <a:buNone/>
            </a:pPr>
            <a:endParaRPr lang="en-GB" sz="1400" b="0" dirty="0">
              <a:solidFill>
                <a:srgbClr val="C00000"/>
              </a:solidFill>
            </a:endParaRPr>
          </a:p>
          <a:p>
            <a:pPr marL="0" indent="0" algn="ctr">
              <a:spcBef>
                <a:spcPts val="400"/>
              </a:spcBef>
              <a:buNone/>
            </a:pPr>
            <a:endParaRPr lang="en-GB" sz="1400" b="0" dirty="0">
              <a:solidFill>
                <a:srgbClr val="C00000"/>
              </a:solidFill>
            </a:endParaRPr>
          </a:p>
          <a:p>
            <a:pPr marL="0" indent="0" algn="ctr">
              <a:spcBef>
                <a:spcPts val="400"/>
              </a:spcBef>
              <a:buNone/>
            </a:pPr>
            <a:endParaRPr lang="en-GB" sz="1400" b="0" dirty="0">
              <a:solidFill>
                <a:srgbClr val="C00000"/>
              </a:solidFill>
            </a:endParaRPr>
          </a:p>
        </p:txBody>
      </p:sp>
      <p:pic>
        <p:nvPicPr>
          <p:cNvPr id="2" name="Picture 2">
            <a:extLst>
              <a:ext uri="{FF2B5EF4-FFF2-40B4-BE49-F238E27FC236}">
                <a16:creationId xmlns:a16="http://schemas.microsoft.com/office/drawing/2014/main" id="{59540822-5302-4AD5-B06E-E211DC10A30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178" y="3339307"/>
            <a:ext cx="1973690" cy="1376108"/>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4">
            <a:extLst>
              <a:ext uri="{FF2B5EF4-FFF2-40B4-BE49-F238E27FC236}">
                <a16:creationId xmlns:a16="http://schemas.microsoft.com/office/drawing/2014/main" id="{EB39ED24-581C-37A6-2A77-A20C47F3FA6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80205" y="3339307"/>
            <a:ext cx="1980833" cy="1376108"/>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descr="A diagram of a diagram&#10;&#10;AI-generated content may be incorrect.">
            <a:extLst>
              <a:ext uri="{FF2B5EF4-FFF2-40B4-BE49-F238E27FC236}">
                <a16:creationId xmlns:a16="http://schemas.microsoft.com/office/drawing/2014/main" id="{60A386F8-6EF5-5AE8-0411-18CA10FDE6AA}"/>
              </a:ext>
            </a:extLst>
          </p:cNvPr>
          <p:cNvPicPr>
            <a:picLocks noChangeAspect="1"/>
          </p:cNvPicPr>
          <p:nvPr/>
        </p:nvPicPr>
        <p:blipFill>
          <a:blip r:embed="rId4"/>
          <a:stretch>
            <a:fillRect/>
          </a:stretch>
        </p:blipFill>
        <p:spPr>
          <a:xfrm>
            <a:off x="8114666" y="3081009"/>
            <a:ext cx="3221486" cy="1416037"/>
          </a:xfrm>
          <a:prstGeom prst="rect">
            <a:avLst/>
          </a:prstGeom>
        </p:spPr>
      </p:pic>
      <mc:AlternateContent xmlns:mc="http://schemas.openxmlformats.org/markup-compatibility/2006">
        <mc:Choice xmlns:a14="http://schemas.microsoft.com/office/drawing/2010/main" Requires="a14">
          <p:graphicFrame>
            <p:nvGraphicFramePr>
              <p:cNvPr id="18" name="Table 17">
                <a:extLst>
                  <a:ext uri="{FF2B5EF4-FFF2-40B4-BE49-F238E27FC236}">
                    <a16:creationId xmlns:a16="http://schemas.microsoft.com/office/drawing/2014/main" id="{1A4ECA20-C596-EA99-A337-ADAD30E58762}"/>
                  </a:ext>
                </a:extLst>
              </p:cNvPr>
              <p:cNvGraphicFramePr>
                <a:graphicFrameLocks noGrp="1"/>
              </p:cNvGraphicFramePr>
              <p:nvPr>
                <p:extLst>
                  <p:ext uri="{D42A27DB-BD31-4B8C-83A1-F6EECF244321}">
                    <p14:modId xmlns:p14="http://schemas.microsoft.com/office/powerpoint/2010/main" val="2396586036"/>
                  </p:ext>
                </p:extLst>
              </p:nvPr>
            </p:nvGraphicFramePr>
            <p:xfrm>
              <a:off x="5090585" y="2866967"/>
              <a:ext cx="2239008" cy="2046955"/>
            </p:xfrm>
            <a:graphic>
              <a:graphicData uri="http://schemas.openxmlformats.org/drawingml/2006/table">
                <a:tbl>
                  <a:tblPr firstRow="1" bandRow="1">
                    <a:tableStyleId>{8EC20E35-A176-4012-BC5E-935CFFF8708E}</a:tableStyleId>
                  </a:tblPr>
                  <a:tblGrid>
                    <a:gridCol w="690734">
                      <a:extLst>
                        <a:ext uri="{9D8B030D-6E8A-4147-A177-3AD203B41FA5}">
                          <a16:colId xmlns:a16="http://schemas.microsoft.com/office/drawing/2014/main" val="3895523855"/>
                        </a:ext>
                      </a:extLst>
                    </a:gridCol>
                    <a:gridCol w="631528">
                      <a:extLst>
                        <a:ext uri="{9D8B030D-6E8A-4147-A177-3AD203B41FA5}">
                          <a16:colId xmlns:a16="http://schemas.microsoft.com/office/drawing/2014/main" val="3045436551"/>
                        </a:ext>
                      </a:extLst>
                    </a:gridCol>
                    <a:gridCol w="916746">
                      <a:extLst>
                        <a:ext uri="{9D8B030D-6E8A-4147-A177-3AD203B41FA5}">
                          <a16:colId xmlns:a16="http://schemas.microsoft.com/office/drawing/2014/main" val="3418120072"/>
                        </a:ext>
                      </a:extLst>
                    </a:gridCol>
                  </a:tblGrid>
                  <a:tr h="205136">
                    <a:tc>
                      <a:txBody>
                        <a:bodyPr/>
                        <a:lstStyle/>
                        <a:p>
                          <a:pPr algn="ctr"/>
                          <a14:m>
                            <m:oMath xmlns:m="http://schemas.openxmlformats.org/officeDocument/2006/math">
                              <m:r>
                                <a:rPr lang="en-US" sz="900" b="1" i="1" smtClean="0">
                                  <a:latin typeface="Cambria Math" panose="02040503050406030204" pitchFamily="18" charset="0"/>
                                </a:rPr>
                                <m:t>𝒑</m:t>
                              </m:r>
                            </m:oMath>
                          </a14:m>
                          <a:r>
                            <a:rPr lang="en-US" sz="900" dirty="0"/>
                            <a:t> [GeV/c]</a:t>
                          </a:r>
                          <a:endParaRPr lang="en-GB" sz="9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14:m>
                            <m:oMath xmlns:m="http://schemas.openxmlformats.org/officeDocument/2006/math">
                              <m:r>
                                <a:rPr lang="en-US" sz="900" b="1" i="1" smtClean="0">
                                  <a:latin typeface="Cambria Math" panose="02040503050406030204" pitchFamily="18" charset="0"/>
                                </a:rPr>
                                <m:t>𝜟</m:t>
                              </m:r>
                              <m:r>
                                <a:rPr lang="en-US" sz="900" b="1" i="1" smtClean="0">
                                  <a:latin typeface="Cambria Math" panose="02040503050406030204" pitchFamily="18" charset="0"/>
                                </a:rPr>
                                <m:t>𝑩</m:t>
                              </m:r>
                            </m:oMath>
                          </a14:m>
                          <a:r>
                            <a:rPr lang="en-GB" sz="900" i="0" dirty="0"/>
                            <a:t> [</a:t>
                          </a:r>
                          <a:r>
                            <a:rPr lang="en-GB" sz="900" i="0" dirty="0" err="1"/>
                            <a:t>mT</a:t>
                          </a:r>
                          <a:r>
                            <a:rPr lang="en-GB" sz="900" i="0" dirty="0"/>
                            <a:t>]</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14:m>
                            <m:oMath xmlns:m="http://schemas.openxmlformats.org/officeDocument/2006/math">
                              <m:r>
                                <a:rPr lang="en-US" sz="900" b="1" i="1" smtClean="0">
                                  <a:latin typeface="Cambria Math" panose="02040503050406030204" pitchFamily="18" charset="0"/>
                                </a:rPr>
                                <m:t>𝜟</m:t>
                              </m:r>
                              <m:r>
                                <a:rPr lang="en-US" sz="900" b="1" i="1" smtClean="0">
                                  <a:latin typeface="Cambria Math" panose="02040503050406030204" pitchFamily="18" charset="0"/>
                                </a:rPr>
                                <m:t>𝑩</m:t>
                              </m:r>
                              <m:r>
                                <a:rPr lang="en-US" sz="900" b="1" i="1" smtClean="0">
                                  <a:latin typeface="Cambria Math" panose="02040503050406030204" pitchFamily="18" charset="0"/>
                                </a:rPr>
                                <m:t>/</m:t>
                              </m:r>
                              <m:sSub>
                                <m:sSubPr>
                                  <m:ctrlPr>
                                    <a:rPr lang="en-US" sz="900" b="1" i="1" smtClean="0">
                                      <a:latin typeface="Cambria Math" panose="02040503050406030204" pitchFamily="18" charset="0"/>
                                    </a:rPr>
                                  </m:ctrlPr>
                                </m:sSubPr>
                                <m:e>
                                  <m:r>
                                    <a:rPr lang="en-US" sz="900" b="1" i="1" smtClean="0">
                                      <a:latin typeface="Cambria Math" panose="02040503050406030204" pitchFamily="18" charset="0"/>
                                    </a:rPr>
                                    <m:t>𝑩</m:t>
                                  </m:r>
                                </m:e>
                                <m:sub>
                                  <m:r>
                                    <a:rPr lang="en-US" sz="900" b="1" i="1" smtClean="0">
                                      <a:latin typeface="Cambria Math" panose="02040503050406030204" pitchFamily="18" charset="0"/>
                                    </a:rPr>
                                    <m:t>𝒎𝒆𝒂𝒔</m:t>
                                  </m:r>
                                </m:sub>
                              </m:sSub>
                            </m:oMath>
                          </a14:m>
                          <a:r>
                            <a:rPr lang="en-GB" sz="900" i="1" dirty="0"/>
                            <a:t> </a:t>
                          </a:r>
                          <a:r>
                            <a:rPr lang="en-GB" sz="900" i="0" dirty="0"/>
                            <a:t>[%]</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236442"/>
                      </a:ext>
                    </a:extLst>
                  </a:tr>
                  <a:tr h="259765">
                    <a:tc>
                      <a:txBody>
                        <a:bodyPr/>
                        <a:lstStyle/>
                        <a:p>
                          <a:pPr algn="ctr"/>
                          <a:r>
                            <a:rPr lang="en-US" sz="1000" b="1" dirty="0"/>
                            <a:t>2.79</a:t>
                          </a:r>
                          <a:endParaRPr lang="en-GB" sz="1000" b="1"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000" dirty="0">
                              <a:solidFill>
                                <a:schemeClr val="accent2"/>
                              </a:solidFill>
                            </a:rPr>
                            <a:t>0.9</a:t>
                          </a:r>
                          <a:endParaRPr lang="en-GB" sz="1000" dirty="0">
                            <a:solidFill>
                              <a:schemeClr val="accent2"/>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000" dirty="0">
                              <a:solidFill>
                                <a:schemeClr val="accent3">
                                  <a:lumMod val="60000"/>
                                  <a:lumOff val="40000"/>
                                </a:schemeClr>
                              </a:solidFill>
                            </a:rPr>
                            <a:t>0.67</a:t>
                          </a:r>
                          <a:endParaRPr lang="en-GB" sz="1000" dirty="0">
                            <a:solidFill>
                              <a:schemeClr val="accent3">
                                <a:lumMod val="60000"/>
                                <a:lumOff val="40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007041097"/>
                      </a:ext>
                    </a:extLst>
                  </a:tr>
                  <a:tr h="259765">
                    <a:tc>
                      <a:txBody>
                        <a:bodyPr/>
                        <a:lstStyle/>
                        <a:p>
                          <a:pPr algn="ctr"/>
                          <a:r>
                            <a:rPr lang="en-US" sz="1000" b="1" dirty="0"/>
                            <a:t>5.25</a:t>
                          </a:r>
                          <a:endParaRPr lang="en-GB" sz="1000" b="1"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000" dirty="0">
                              <a:solidFill>
                                <a:schemeClr val="accent2"/>
                              </a:solidFill>
                            </a:rPr>
                            <a:t>1.3</a:t>
                          </a:r>
                          <a:endParaRPr lang="en-GB" sz="1000" dirty="0">
                            <a:solidFill>
                              <a:schemeClr val="accent2"/>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000" dirty="0">
                              <a:solidFill>
                                <a:schemeClr val="accent3">
                                  <a:lumMod val="60000"/>
                                  <a:lumOff val="40000"/>
                                </a:schemeClr>
                              </a:solidFill>
                            </a:rPr>
                            <a:t>0.52</a:t>
                          </a:r>
                          <a:endParaRPr lang="en-GB" sz="1000" dirty="0">
                            <a:solidFill>
                              <a:schemeClr val="accent3">
                                <a:lumMod val="60000"/>
                                <a:lumOff val="40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94127824"/>
                      </a:ext>
                    </a:extLst>
                  </a:tr>
                  <a:tr h="259765">
                    <a:tc>
                      <a:txBody>
                        <a:bodyPr/>
                        <a:lstStyle/>
                        <a:p>
                          <a:pPr algn="ctr"/>
                          <a:r>
                            <a:rPr lang="en-US" sz="1000" b="1" dirty="0"/>
                            <a:t>7.00</a:t>
                          </a:r>
                          <a:endParaRPr lang="en-GB" sz="1000" b="1"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000" dirty="0">
                              <a:solidFill>
                                <a:schemeClr val="accent2"/>
                              </a:solidFill>
                            </a:rPr>
                            <a:t>1.8</a:t>
                          </a:r>
                          <a:endParaRPr lang="en-GB" sz="1000" dirty="0">
                            <a:solidFill>
                              <a:schemeClr val="accent2"/>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000" dirty="0">
                              <a:solidFill>
                                <a:schemeClr val="accent3">
                                  <a:lumMod val="60000"/>
                                  <a:lumOff val="40000"/>
                                </a:schemeClr>
                              </a:solidFill>
                            </a:rPr>
                            <a:t>0.54</a:t>
                          </a:r>
                          <a:endParaRPr lang="en-GB" sz="1000" dirty="0">
                            <a:solidFill>
                              <a:schemeClr val="accent3">
                                <a:lumMod val="60000"/>
                                <a:lumOff val="40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251014319"/>
                      </a:ext>
                    </a:extLst>
                  </a:tr>
                  <a:tr h="259765">
                    <a:tc>
                      <a:txBody>
                        <a:bodyPr/>
                        <a:lstStyle/>
                        <a:p>
                          <a:pPr algn="ctr"/>
                          <a:r>
                            <a:rPr lang="en-US" sz="1000" b="1" dirty="0"/>
                            <a:t>10.14</a:t>
                          </a:r>
                          <a:endParaRPr lang="en-GB" sz="1000" b="1"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000" dirty="0">
                              <a:solidFill>
                                <a:schemeClr val="accent2"/>
                              </a:solidFill>
                            </a:rPr>
                            <a:t>2.4</a:t>
                          </a:r>
                          <a:endParaRPr lang="en-GB" sz="1000" dirty="0">
                            <a:solidFill>
                              <a:schemeClr val="accent2"/>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000" dirty="0">
                              <a:solidFill>
                                <a:schemeClr val="accent3">
                                  <a:lumMod val="60000"/>
                                  <a:lumOff val="40000"/>
                                </a:schemeClr>
                              </a:solidFill>
                            </a:rPr>
                            <a:t>0.50</a:t>
                          </a:r>
                          <a:endParaRPr lang="en-GB" sz="1000" dirty="0">
                            <a:solidFill>
                              <a:schemeClr val="accent3">
                                <a:lumMod val="60000"/>
                                <a:lumOff val="40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973347694"/>
                      </a:ext>
                    </a:extLst>
                  </a:tr>
                  <a:tr h="259765">
                    <a:tc>
                      <a:txBody>
                        <a:bodyPr/>
                        <a:lstStyle/>
                        <a:p>
                          <a:pPr algn="ctr"/>
                          <a:r>
                            <a:rPr lang="en-US" sz="1000" b="1" dirty="0"/>
                            <a:t>14.04</a:t>
                          </a:r>
                          <a:endParaRPr lang="en-GB" sz="1000" b="1"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000" dirty="0">
                              <a:solidFill>
                                <a:schemeClr val="accent2"/>
                              </a:solidFill>
                            </a:rPr>
                            <a:t>2.9</a:t>
                          </a:r>
                          <a:endParaRPr lang="en-GB" sz="1000" dirty="0">
                            <a:solidFill>
                              <a:schemeClr val="accent2"/>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000" dirty="0">
                              <a:solidFill>
                                <a:schemeClr val="accent3">
                                  <a:lumMod val="60000"/>
                                  <a:lumOff val="40000"/>
                                </a:schemeClr>
                              </a:solidFill>
                            </a:rPr>
                            <a:t>0.43</a:t>
                          </a:r>
                          <a:endParaRPr lang="en-GB" sz="1000" dirty="0">
                            <a:solidFill>
                              <a:schemeClr val="accent3">
                                <a:lumMod val="60000"/>
                                <a:lumOff val="40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536103553"/>
                      </a:ext>
                    </a:extLst>
                  </a:tr>
                  <a:tr h="259765">
                    <a:tc>
                      <a:txBody>
                        <a:bodyPr/>
                        <a:lstStyle/>
                        <a:p>
                          <a:pPr algn="ctr"/>
                          <a:r>
                            <a:rPr lang="en-US" sz="1000" b="1" dirty="0"/>
                            <a:t>18.00</a:t>
                          </a:r>
                          <a:endParaRPr lang="en-GB" sz="1000" b="1"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000" dirty="0">
                              <a:solidFill>
                                <a:schemeClr val="accent2"/>
                              </a:solidFill>
                            </a:rPr>
                            <a:t>3.3</a:t>
                          </a:r>
                          <a:endParaRPr lang="en-GB" sz="1000" dirty="0">
                            <a:solidFill>
                              <a:schemeClr val="accent2"/>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000" dirty="0">
                              <a:solidFill>
                                <a:schemeClr val="accent3">
                                  <a:lumMod val="60000"/>
                                  <a:lumOff val="40000"/>
                                </a:schemeClr>
                              </a:solidFill>
                            </a:rPr>
                            <a:t>0.39</a:t>
                          </a:r>
                          <a:endParaRPr lang="en-GB" sz="1000" dirty="0">
                            <a:solidFill>
                              <a:schemeClr val="accent3">
                                <a:lumMod val="60000"/>
                                <a:lumOff val="40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02799756"/>
                      </a:ext>
                    </a:extLst>
                  </a:tr>
                  <a:tr h="259765">
                    <a:tc>
                      <a:txBody>
                        <a:bodyPr/>
                        <a:lstStyle/>
                        <a:p>
                          <a:pPr algn="ctr"/>
                          <a:r>
                            <a:rPr lang="en-US" sz="1000" b="1" dirty="0"/>
                            <a:t>23.11</a:t>
                          </a:r>
                          <a:endParaRPr lang="en-GB" sz="1000" b="1"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000" dirty="0">
                              <a:solidFill>
                                <a:schemeClr val="accent2"/>
                              </a:solidFill>
                            </a:rPr>
                            <a:t>3.5</a:t>
                          </a:r>
                          <a:endParaRPr lang="en-GB" sz="1000" dirty="0">
                            <a:solidFill>
                              <a:schemeClr val="accent2"/>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000" dirty="0">
                              <a:solidFill>
                                <a:schemeClr val="accent3">
                                  <a:lumMod val="60000"/>
                                  <a:lumOff val="40000"/>
                                </a:schemeClr>
                              </a:solidFill>
                            </a:rPr>
                            <a:t>0.32</a:t>
                          </a:r>
                          <a:endParaRPr lang="en-GB" sz="1000" dirty="0">
                            <a:solidFill>
                              <a:schemeClr val="accent3">
                                <a:lumMod val="60000"/>
                                <a:lumOff val="40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0503163"/>
                      </a:ext>
                    </a:extLst>
                  </a:tr>
                </a:tbl>
              </a:graphicData>
            </a:graphic>
          </p:graphicFrame>
        </mc:Choice>
        <mc:Fallback>
          <p:graphicFrame>
            <p:nvGraphicFramePr>
              <p:cNvPr id="18" name="Table 17">
                <a:extLst>
                  <a:ext uri="{FF2B5EF4-FFF2-40B4-BE49-F238E27FC236}">
                    <a16:creationId xmlns:a16="http://schemas.microsoft.com/office/drawing/2014/main" id="{1A4ECA20-C596-EA99-A337-ADAD30E58762}"/>
                  </a:ext>
                </a:extLst>
              </p:cNvPr>
              <p:cNvGraphicFramePr>
                <a:graphicFrameLocks noGrp="1"/>
              </p:cNvGraphicFramePr>
              <p:nvPr>
                <p:extLst>
                  <p:ext uri="{D42A27DB-BD31-4B8C-83A1-F6EECF244321}">
                    <p14:modId xmlns:p14="http://schemas.microsoft.com/office/powerpoint/2010/main" val="2396586036"/>
                  </p:ext>
                </p:extLst>
              </p:nvPr>
            </p:nvGraphicFramePr>
            <p:xfrm>
              <a:off x="5090585" y="2866967"/>
              <a:ext cx="2239008" cy="2046955"/>
            </p:xfrm>
            <a:graphic>
              <a:graphicData uri="http://schemas.openxmlformats.org/drawingml/2006/table">
                <a:tbl>
                  <a:tblPr firstRow="1" bandRow="1">
                    <a:tableStyleId>{8EC20E35-A176-4012-BC5E-935CFFF8708E}</a:tableStyleId>
                  </a:tblPr>
                  <a:tblGrid>
                    <a:gridCol w="690734">
                      <a:extLst>
                        <a:ext uri="{9D8B030D-6E8A-4147-A177-3AD203B41FA5}">
                          <a16:colId xmlns:a16="http://schemas.microsoft.com/office/drawing/2014/main" val="3895523855"/>
                        </a:ext>
                      </a:extLst>
                    </a:gridCol>
                    <a:gridCol w="631528">
                      <a:extLst>
                        <a:ext uri="{9D8B030D-6E8A-4147-A177-3AD203B41FA5}">
                          <a16:colId xmlns:a16="http://schemas.microsoft.com/office/drawing/2014/main" val="3045436551"/>
                        </a:ext>
                      </a:extLst>
                    </a:gridCol>
                    <a:gridCol w="916746">
                      <a:extLst>
                        <a:ext uri="{9D8B030D-6E8A-4147-A177-3AD203B41FA5}">
                          <a16:colId xmlns:a16="http://schemas.microsoft.com/office/drawing/2014/main" val="3418120072"/>
                        </a:ext>
                      </a:extLst>
                    </a:gridCol>
                  </a:tblGrid>
                  <a:tr h="228600">
                    <a:tc>
                      <a:txBody>
                        <a:bodyPr/>
                        <a:lstStyle/>
                        <a:p>
                          <a:endParaRPr 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blipFill>
                          <a:blip r:embed="rId5"/>
                          <a:stretch>
                            <a:fillRect r="-222807" b="-789474"/>
                          </a:stretch>
                        </a:blipFill>
                      </a:tcPr>
                    </a:tc>
                    <a:tc>
                      <a:txBody>
                        <a:bodyPr/>
                        <a:lstStyle/>
                        <a:p>
                          <a:endParaRPr 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blipFill>
                          <a:blip r:embed="rId5"/>
                          <a:stretch>
                            <a:fillRect l="-110680" r="-146602" b="-789474"/>
                          </a:stretch>
                        </a:blipFill>
                      </a:tcPr>
                    </a:tc>
                    <a:tc>
                      <a:txBody>
                        <a:bodyPr/>
                        <a:lstStyle/>
                        <a:p>
                          <a:endParaRPr 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blipFill>
                          <a:blip r:embed="rId5"/>
                          <a:stretch>
                            <a:fillRect l="-143709" b="-789474"/>
                          </a:stretch>
                        </a:blipFill>
                      </a:tcPr>
                    </a:tc>
                    <a:extLst>
                      <a:ext uri="{0D108BD9-81ED-4DB2-BD59-A6C34878D82A}">
                        <a16:rowId xmlns:a16="http://schemas.microsoft.com/office/drawing/2014/main" val="467236442"/>
                      </a:ext>
                    </a:extLst>
                  </a:tr>
                  <a:tr h="259765">
                    <a:tc>
                      <a:txBody>
                        <a:bodyPr/>
                        <a:lstStyle/>
                        <a:p>
                          <a:pPr algn="ctr"/>
                          <a:r>
                            <a:rPr lang="en-US" sz="1000" b="1" dirty="0"/>
                            <a:t>2.79</a:t>
                          </a:r>
                          <a:endParaRPr lang="en-GB" sz="1000" b="1"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000" dirty="0">
                              <a:solidFill>
                                <a:schemeClr val="accent2"/>
                              </a:solidFill>
                            </a:rPr>
                            <a:t>0.9</a:t>
                          </a:r>
                          <a:endParaRPr lang="en-GB" sz="1000" dirty="0">
                            <a:solidFill>
                              <a:schemeClr val="accent2"/>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000" dirty="0">
                              <a:solidFill>
                                <a:schemeClr val="accent3">
                                  <a:lumMod val="60000"/>
                                  <a:lumOff val="40000"/>
                                </a:schemeClr>
                              </a:solidFill>
                            </a:rPr>
                            <a:t>0.67</a:t>
                          </a:r>
                          <a:endParaRPr lang="en-GB" sz="1000" dirty="0">
                            <a:solidFill>
                              <a:schemeClr val="accent3">
                                <a:lumMod val="60000"/>
                                <a:lumOff val="40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007041097"/>
                      </a:ext>
                    </a:extLst>
                  </a:tr>
                  <a:tr h="259765">
                    <a:tc>
                      <a:txBody>
                        <a:bodyPr/>
                        <a:lstStyle/>
                        <a:p>
                          <a:pPr algn="ctr"/>
                          <a:r>
                            <a:rPr lang="en-US" sz="1000" b="1" dirty="0"/>
                            <a:t>5.25</a:t>
                          </a:r>
                          <a:endParaRPr lang="en-GB" sz="1000" b="1"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000" dirty="0">
                              <a:solidFill>
                                <a:schemeClr val="accent2"/>
                              </a:solidFill>
                            </a:rPr>
                            <a:t>1.3</a:t>
                          </a:r>
                          <a:endParaRPr lang="en-GB" sz="1000" dirty="0">
                            <a:solidFill>
                              <a:schemeClr val="accent2"/>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000" dirty="0">
                              <a:solidFill>
                                <a:schemeClr val="accent3">
                                  <a:lumMod val="60000"/>
                                  <a:lumOff val="40000"/>
                                </a:schemeClr>
                              </a:solidFill>
                            </a:rPr>
                            <a:t>0.52</a:t>
                          </a:r>
                          <a:endParaRPr lang="en-GB" sz="1000" dirty="0">
                            <a:solidFill>
                              <a:schemeClr val="accent3">
                                <a:lumMod val="60000"/>
                                <a:lumOff val="40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94127824"/>
                      </a:ext>
                    </a:extLst>
                  </a:tr>
                  <a:tr h="259765">
                    <a:tc>
                      <a:txBody>
                        <a:bodyPr/>
                        <a:lstStyle/>
                        <a:p>
                          <a:pPr algn="ctr"/>
                          <a:r>
                            <a:rPr lang="en-US" sz="1000" b="1" dirty="0"/>
                            <a:t>7.00</a:t>
                          </a:r>
                          <a:endParaRPr lang="en-GB" sz="1000" b="1"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000" dirty="0">
                              <a:solidFill>
                                <a:schemeClr val="accent2"/>
                              </a:solidFill>
                            </a:rPr>
                            <a:t>1.8</a:t>
                          </a:r>
                          <a:endParaRPr lang="en-GB" sz="1000" dirty="0">
                            <a:solidFill>
                              <a:schemeClr val="accent2"/>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000" dirty="0">
                              <a:solidFill>
                                <a:schemeClr val="accent3">
                                  <a:lumMod val="60000"/>
                                  <a:lumOff val="40000"/>
                                </a:schemeClr>
                              </a:solidFill>
                            </a:rPr>
                            <a:t>0.54</a:t>
                          </a:r>
                          <a:endParaRPr lang="en-GB" sz="1000" dirty="0">
                            <a:solidFill>
                              <a:schemeClr val="accent3">
                                <a:lumMod val="60000"/>
                                <a:lumOff val="40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251014319"/>
                      </a:ext>
                    </a:extLst>
                  </a:tr>
                  <a:tr h="259765">
                    <a:tc>
                      <a:txBody>
                        <a:bodyPr/>
                        <a:lstStyle/>
                        <a:p>
                          <a:pPr algn="ctr"/>
                          <a:r>
                            <a:rPr lang="en-US" sz="1000" b="1" dirty="0"/>
                            <a:t>10.14</a:t>
                          </a:r>
                          <a:endParaRPr lang="en-GB" sz="1000" b="1"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000" dirty="0">
                              <a:solidFill>
                                <a:schemeClr val="accent2"/>
                              </a:solidFill>
                            </a:rPr>
                            <a:t>2.4</a:t>
                          </a:r>
                          <a:endParaRPr lang="en-GB" sz="1000" dirty="0">
                            <a:solidFill>
                              <a:schemeClr val="accent2"/>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000" dirty="0">
                              <a:solidFill>
                                <a:schemeClr val="accent3">
                                  <a:lumMod val="60000"/>
                                  <a:lumOff val="40000"/>
                                </a:schemeClr>
                              </a:solidFill>
                            </a:rPr>
                            <a:t>0.50</a:t>
                          </a:r>
                          <a:endParaRPr lang="en-GB" sz="1000" dirty="0">
                            <a:solidFill>
                              <a:schemeClr val="accent3">
                                <a:lumMod val="60000"/>
                                <a:lumOff val="40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973347694"/>
                      </a:ext>
                    </a:extLst>
                  </a:tr>
                  <a:tr h="259765">
                    <a:tc>
                      <a:txBody>
                        <a:bodyPr/>
                        <a:lstStyle/>
                        <a:p>
                          <a:pPr algn="ctr"/>
                          <a:r>
                            <a:rPr lang="en-US" sz="1000" b="1" dirty="0"/>
                            <a:t>14.04</a:t>
                          </a:r>
                          <a:endParaRPr lang="en-GB" sz="1000" b="1"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000" dirty="0">
                              <a:solidFill>
                                <a:schemeClr val="accent2"/>
                              </a:solidFill>
                            </a:rPr>
                            <a:t>2.9</a:t>
                          </a:r>
                          <a:endParaRPr lang="en-GB" sz="1000" dirty="0">
                            <a:solidFill>
                              <a:schemeClr val="accent2"/>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000" dirty="0">
                              <a:solidFill>
                                <a:schemeClr val="accent3">
                                  <a:lumMod val="60000"/>
                                  <a:lumOff val="40000"/>
                                </a:schemeClr>
                              </a:solidFill>
                            </a:rPr>
                            <a:t>0.43</a:t>
                          </a:r>
                          <a:endParaRPr lang="en-GB" sz="1000" dirty="0">
                            <a:solidFill>
                              <a:schemeClr val="accent3">
                                <a:lumMod val="60000"/>
                                <a:lumOff val="40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536103553"/>
                      </a:ext>
                    </a:extLst>
                  </a:tr>
                  <a:tr h="259765">
                    <a:tc>
                      <a:txBody>
                        <a:bodyPr/>
                        <a:lstStyle/>
                        <a:p>
                          <a:pPr algn="ctr"/>
                          <a:r>
                            <a:rPr lang="en-US" sz="1000" b="1" dirty="0"/>
                            <a:t>18.00</a:t>
                          </a:r>
                          <a:endParaRPr lang="en-GB" sz="1000" b="1"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000" dirty="0">
                              <a:solidFill>
                                <a:schemeClr val="accent2"/>
                              </a:solidFill>
                            </a:rPr>
                            <a:t>3.3</a:t>
                          </a:r>
                          <a:endParaRPr lang="en-GB" sz="1000" dirty="0">
                            <a:solidFill>
                              <a:schemeClr val="accent2"/>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000" dirty="0">
                              <a:solidFill>
                                <a:schemeClr val="accent3">
                                  <a:lumMod val="60000"/>
                                  <a:lumOff val="40000"/>
                                </a:schemeClr>
                              </a:solidFill>
                            </a:rPr>
                            <a:t>0.39</a:t>
                          </a:r>
                          <a:endParaRPr lang="en-GB" sz="1000" dirty="0">
                            <a:solidFill>
                              <a:schemeClr val="accent3">
                                <a:lumMod val="60000"/>
                                <a:lumOff val="40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02799756"/>
                      </a:ext>
                    </a:extLst>
                  </a:tr>
                  <a:tr h="259765">
                    <a:tc>
                      <a:txBody>
                        <a:bodyPr/>
                        <a:lstStyle/>
                        <a:p>
                          <a:pPr algn="ctr"/>
                          <a:r>
                            <a:rPr lang="en-US" sz="1000" b="1" dirty="0"/>
                            <a:t>23.11</a:t>
                          </a:r>
                          <a:endParaRPr lang="en-GB" sz="1000" b="1"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000" dirty="0">
                              <a:solidFill>
                                <a:schemeClr val="accent2"/>
                              </a:solidFill>
                            </a:rPr>
                            <a:t>3.5</a:t>
                          </a:r>
                          <a:endParaRPr lang="en-GB" sz="1000" dirty="0">
                            <a:solidFill>
                              <a:schemeClr val="accent2"/>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000" dirty="0">
                              <a:solidFill>
                                <a:schemeClr val="accent3">
                                  <a:lumMod val="60000"/>
                                  <a:lumOff val="40000"/>
                                </a:schemeClr>
                              </a:solidFill>
                            </a:rPr>
                            <a:t>0.32</a:t>
                          </a:r>
                          <a:endParaRPr lang="en-GB" sz="1000" dirty="0">
                            <a:solidFill>
                              <a:schemeClr val="accent3">
                                <a:lumMod val="60000"/>
                                <a:lumOff val="40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0503163"/>
                      </a:ext>
                    </a:extLst>
                  </a:tr>
                </a:tbl>
              </a:graphicData>
            </a:graphic>
          </p:graphicFrame>
        </mc:Fallback>
      </mc:AlternateContent>
      <p:sp>
        <p:nvSpPr>
          <p:cNvPr id="20" name="TextBox 19">
            <a:extLst>
              <a:ext uri="{FF2B5EF4-FFF2-40B4-BE49-F238E27FC236}">
                <a16:creationId xmlns:a16="http://schemas.microsoft.com/office/drawing/2014/main" id="{A8F4660D-C296-AF35-AA16-6430FACDC4B2}"/>
              </a:ext>
            </a:extLst>
          </p:cNvPr>
          <p:cNvSpPr txBox="1"/>
          <p:nvPr/>
        </p:nvSpPr>
        <p:spPr>
          <a:xfrm>
            <a:off x="2380205" y="5367934"/>
            <a:ext cx="7507557" cy="646331"/>
          </a:xfrm>
          <a:prstGeom prst="rect">
            <a:avLst/>
          </a:prstGeom>
          <a:noFill/>
        </p:spPr>
        <p:txBody>
          <a:bodyPr wrap="square">
            <a:spAutoFit/>
          </a:bodyPr>
          <a:lstStyle/>
          <a:p>
            <a:pPr marL="0" indent="0" algn="ctr">
              <a:spcBef>
                <a:spcPts val="400"/>
              </a:spcBef>
              <a:buNone/>
            </a:pPr>
            <a:r>
              <a:rPr lang="en-GB" sz="1800" b="1" dirty="0">
                <a:solidFill>
                  <a:srgbClr val="C00000"/>
                </a:solidFill>
              </a:rPr>
              <a:t>Is this pointing to something missing in the models, not captured by the B-train comparison due to their location in the MU?</a:t>
            </a:r>
          </a:p>
        </p:txBody>
      </p:sp>
    </p:spTree>
    <p:extLst>
      <p:ext uri="{BB962C8B-B14F-4D97-AF65-F5344CB8AC3E}">
        <p14:creationId xmlns:p14="http://schemas.microsoft.com/office/powerpoint/2010/main" val="11416818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animEffect transition="in" filter="barn(inVertical)">
                                      <p:cBhvr>
                                        <p:cTn id="7" dur="500"/>
                                        <p:tgtEl>
                                          <p:spTgt spid="7">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7">
                                            <p:txEl>
                                              <p:pRg st="2" end="2"/>
                                            </p:txEl>
                                          </p:spTgt>
                                        </p:tgtEl>
                                        <p:attrNameLst>
                                          <p:attrName>style.visibility</p:attrName>
                                        </p:attrNameLst>
                                      </p:cBhvr>
                                      <p:to>
                                        <p:strVal val="visible"/>
                                      </p:to>
                                    </p:set>
                                    <p:animEffect transition="in" filter="barn(inVertical)">
                                      <p:cBhvr>
                                        <p:cTn id="12" dur="500"/>
                                        <p:tgtEl>
                                          <p:spTgt spid="7">
                                            <p:txEl>
                                              <p:pRg st="2" end="2"/>
                                            </p:txEl>
                                          </p:spTgt>
                                        </p:tgtEl>
                                      </p:cBhvr>
                                    </p:animEffect>
                                  </p:childTnLst>
                                </p:cTn>
                              </p:par>
                              <p:par>
                                <p:cTn id="13" presetID="16" presetClass="entr" presetSubtype="21" fill="hold" nodeType="with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barn(inVertical)">
                                      <p:cBhvr>
                                        <p:cTn id="15" dur="500"/>
                                        <p:tgtEl>
                                          <p:spTgt spid="18"/>
                                        </p:tgtEl>
                                      </p:cBhvr>
                                    </p:animEffect>
                                  </p:childTnLst>
                                </p:cTn>
                              </p:par>
                            </p:childTnLst>
                          </p:cTn>
                        </p:par>
                      </p:childTnLst>
                    </p:cTn>
                  </p:par>
                  <p:par>
                    <p:cTn id="16" fill="hold">
                      <p:stCondLst>
                        <p:cond delay="indefinite"/>
                      </p:stCondLst>
                      <p:childTnLst>
                        <p:par>
                          <p:cTn id="17" fill="hold">
                            <p:stCondLst>
                              <p:cond delay="0"/>
                            </p:stCondLst>
                            <p:childTnLst>
                              <p:par>
                                <p:cTn id="18" presetID="16" presetClass="entr" presetSubtype="21" fill="hold" grpId="0" nodeType="clickEffect">
                                  <p:stCondLst>
                                    <p:cond delay="0"/>
                                  </p:stCondLst>
                                  <p:childTnLst>
                                    <p:set>
                                      <p:cBhvr>
                                        <p:cTn id="19" dur="1" fill="hold">
                                          <p:stCondLst>
                                            <p:cond delay="0"/>
                                          </p:stCondLst>
                                        </p:cTn>
                                        <p:tgtEl>
                                          <p:spTgt spid="20"/>
                                        </p:tgtEl>
                                        <p:attrNameLst>
                                          <p:attrName>style.visibility</p:attrName>
                                        </p:attrNameLst>
                                      </p:cBhvr>
                                      <p:to>
                                        <p:strVal val="visible"/>
                                      </p:to>
                                    </p:set>
                                    <p:animEffect transition="in" filter="barn(inVertical)">
                                      <p:cBhvr>
                                        <p:cTn id="20" dur="500"/>
                                        <p:tgtEl>
                                          <p:spTgt spid="20"/>
                                        </p:tgtEl>
                                      </p:cBhvr>
                                    </p:animEffect>
                                  </p:childTnLst>
                                </p:cTn>
                              </p:par>
                              <p:par>
                                <p:cTn id="21" presetID="16" presetClass="entr" presetSubtype="21"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barn(inVertical)">
                                      <p:cBhvr>
                                        <p:cTn id="2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36AA5E-2D20-0667-04F5-06F6879B38CF}"/>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A40971D2-5585-414F-0183-46B716D6ED46}"/>
              </a:ext>
            </a:extLst>
          </p:cNvPr>
          <p:cNvSpPr>
            <a:spLocks noGrp="1"/>
          </p:cNvSpPr>
          <p:nvPr>
            <p:ph type="title"/>
          </p:nvPr>
        </p:nvSpPr>
        <p:spPr>
          <a:xfrm>
            <a:off x="407988" y="328241"/>
            <a:ext cx="11604202" cy="567109"/>
          </a:xfrm>
        </p:spPr>
        <p:txBody>
          <a:bodyPr/>
          <a:lstStyle/>
          <a:p>
            <a:r>
              <a:rPr lang="en-GB" dirty="0">
                <a:solidFill>
                  <a:srgbClr val="060A9C"/>
                </a:solidFill>
                <a:latin typeface="Arial" panose="020B0604020202020204" pitchFamily="34" charset="0"/>
                <a:cs typeface="Arial" panose="020B0604020202020204" pitchFamily="34" charset="0"/>
              </a:rPr>
              <a:t>Dipole field saturation 2/2</a:t>
            </a:r>
            <a:endParaRPr lang="en-US" dirty="0"/>
          </a:p>
        </p:txBody>
      </p:sp>
      <p:sp>
        <p:nvSpPr>
          <p:cNvPr id="15" name="Slide Number Placeholder 8">
            <a:extLst>
              <a:ext uri="{FF2B5EF4-FFF2-40B4-BE49-F238E27FC236}">
                <a16:creationId xmlns:a16="http://schemas.microsoft.com/office/drawing/2014/main" id="{E23AD26F-5D89-6A5F-962F-2449CE2B51F7}"/>
              </a:ext>
            </a:extLst>
          </p:cNvPr>
          <p:cNvSpPr>
            <a:spLocks noGrp="1"/>
          </p:cNvSpPr>
          <p:nvPr>
            <p:ph type="sldNum" sz="quarter" idx="12"/>
          </p:nvPr>
        </p:nvSpPr>
        <p:spPr>
          <a:xfrm>
            <a:off x="11107546" y="6389802"/>
            <a:ext cx="681254" cy="365125"/>
          </a:xfrm>
        </p:spPr>
        <p:txBody>
          <a:bodyPr/>
          <a:lstStyle/>
          <a:p>
            <a:fld id="{36B5EA5A-BC32-A742-B11B-8E7414D5B535}" type="slidenum">
              <a:rPr lang="en-US" sz="1400" smtClean="0"/>
              <a:pPr/>
              <a:t>33</a:t>
            </a:fld>
            <a:endParaRPr lang="en-US" sz="1400" dirty="0"/>
          </a:p>
        </p:txBody>
      </p:sp>
      <p:sp>
        <p:nvSpPr>
          <p:cNvPr id="16" name="Footer Placeholder 4">
            <a:extLst>
              <a:ext uri="{FF2B5EF4-FFF2-40B4-BE49-F238E27FC236}">
                <a16:creationId xmlns:a16="http://schemas.microsoft.com/office/drawing/2014/main" id="{6E7B70E8-ADC9-F3F4-D0E4-C78051DDDD80}"/>
              </a:ext>
            </a:extLst>
          </p:cNvPr>
          <p:cNvSpPr>
            <a:spLocks noGrp="1"/>
          </p:cNvSpPr>
          <p:nvPr>
            <p:ph type="ftr" sz="quarter" idx="11"/>
          </p:nvPr>
        </p:nvSpPr>
        <p:spPr>
          <a:xfrm>
            <a:off x="3539188" y="6389802"/>
            <a:ext cx="7292296" cy="365125"/>
          </a:xfrm>
        </p:spPr>
        <p:txBody>
          <a:bodyPr/>
          <a:lstStyle/>
          <a:p>
            <a:r>
              <a:rPr lang="en-US" sz="1400" dirty="0"/>
              <a:t>Vittorio Ferrentino – IPP Meeting              vittorio.ferrentino@cern.ch</a:t>
            </a:r>
          </a:p>
        </p:txBody>
      </p:sp>
      <p:sp>
        <p:nvSpPr>
          <p:cNvPr id="17" name="Date Placeholder 3">
            <a:extLst>
              <a:ext uri="{FF2B5EF4-FFF2-40B4-BE49-F238E27FC236}">
                <a16:creationId xmlns:a16="http://schemas.microsoft.com/office/drawing/2014/main" id="{9AF14398-A9F2-A337-0FE9-252512921FEF}"/>
              </a:ext>
            </a:extLst>
          </p:cNvPr>
          <p:cNvSpPr txBox="1">
            <a:spLocks/>
          </p:cNvSpPr>
          <p:nvPr/>
        </p:nvSpPr>
        <p:spPr>
          <a:xfrm>
            <a:off x="1753960" y="6417641"/>
            <a:ext cx="1542289"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AE7510E-7CE3-EF42-A7A2-0B9C737939B5}" type="datetime3">
              <a:rPr lang="en-US" sz="1400" smtClean="0">
                <a:solidFill>
                  <a:schemeClr val="bg1"/>
                </a:solidFill>
              </a:rPr>
              <a:pPr/>
              <a:t>26 March 2025</a:t>
            </a:fld>
            <a:endParaRPr lang="en-US" sz="1400" dirty="0">
              <a:solidFill>
                <a:schemeClr val="bg1"/>
              </a:solidFill>
            </a:endParaRPr>
          </a:p>
        </p:txBody>
      </p:sp>
      <p:sp>
        <p:nvSpPr>
          <p:cNvPr id="7" name="Content Placeholder 1">
            <a:extLst>
              <a:ext uri="{FF2B5EF4-FFF2-40B4-BE49-F238E27FC236}">
                <a16:creationId xmlns:a16="http://schemas.microsoft.com/office/drawing/2014/main" id="{B11227A7-C5EB-3C70-8086-9219C0FF41D3}"/>
              </a:ext>
            </a:extLst>
          </p:cNvPr>
          <p:cNvSpPr txBox="1">
            <a:spLocks/>
          </p:cNvSpPr>
          <p:nvPr/>
        </p:nvSpPr>
        <p:spPr>
          <a:xfrm>
            <a:off x="387345" y="1064880"/>
            <a:ext cx="11401455" cy="1625694"/>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spcBef>
                <a:spcPts val="1000"/>
              </a:spcBef>
              <a:buNone/>
            </a:pPr>
            <a:r>
              <a:rPr lang="en-GB" sz="1600" b="0" dirty="0">
                <a:solidFill>
                  <a:schemeClr val="bg2">
                    <a:lumMod val="50000"/>
                  </a:schemeClr>
                </a:solidFill>
              </a:rPr>
              <a:t>Saturation-driven effects in the fringe fields, not captured by the B-train due to their position in the MU could be an explanation for the different discrepancy observed between the horizontal and vertical tunes. </a:t>
            </a:r>
          </a:p>
          <a:p>
            <a:pPr marL="0" indent="0">
              <a:spcBef>
                <a:spcPts val="1000"/>
              </a:spcBef>
              <a:buNone/>
            </a:pPr>
            <a:r>
              <a:rPr lang="en-GB" sz="1600" b="0" dirty="0">
                <a:solidFill>
                  <a:schemeClr val="bg2">
                    <a:lumMod val="50000"/>
                  </a:schemeClr>
                </a:solidFill>
              </a:rPr>
              <a:t>Dipole field from the model at four different energies: more rapid saturation of the dipole field at the fringe fields at higher energies, visible in the blue curve.</a:t>
            </a:r>
            <a:endParaRPr lang="en-GB" sz="1400" b="0" dirty="0">
              <a:solidFill>
                <a:schemeClr val="bg2">
                  <a:lumMod val="50000"/>
                </a:schemeClr>
              </a:solidFill>
            </a:endParaRPr>
          </a:p>
        </p:txBody>
      </p:sp>
      <p:pic>
        <p:nvPicPr>
          <p:cNvPr id="4098" name="Picture 2">
            <a:extLst>
              <a:ext uri="{FF2B5EF4-FFF2-40B4-BE49-F238E27FC236}">
                <a16:creationId xmlns:a16="http://schemas.microsoft.com/office/drawing/2014/main" id="{84109D55-42FE-96EF-CCF4-98ABB06FB1B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80900" y="2094532"/>
            <a:ext cx="4155935" cy="167969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C27571DB-AFD7-DB1E-B7F1-D2B16890DFFD}"/>
              </a:ext>
            </a:extLst>
          </p:cNvPr>
          <p:cNvSpPr txBox="1"/>
          <p:nvPr/>
        </p:nvSpPr>
        <p:spPr>
          <a:xfrm>
            <a:off x="281347" y="3818087"/>
            <a:ext cx="11776892" cy="738664"/>
          </a:xfrm>
          <a:prstGeom prst="rect">
            <a:avLst/>
          </a:prstGeom>
          <a:noFill/>
        </p:spPr>
        <p:txBody>
          <a:bodyPr wrap="square">
            <a:spAutoFit/>
          </a:bodyPr>
          <a:lstStyle/>
          <a:p>
            <a:r>
              <a:rPr lang="en-GB" sz="1400" dirty="0">
                <a:solidFill>
                  <a:schemeClr val="bg2">
                    <a:lumMod val="50000"/>
                  </a:schemeClr>
                </a:solidFill>
              </a:rPr>
              <a:t>B-train coils do not capture the more rapid saturation of the iron at the magnet extremities compared to the main body of the half-units </a:t>
            </a:r>
            <a:r>
              <a:rPr lang="en-GB" sz="1400" dirty="0">
                <a:solidFill>
                  <a:schemeClr val="bg2">
                    <a:lumMod val="50000"/>
                  </a:schemeClr>
                </a:solidFill>
                <a:sym typeface="Wingdings" panose="05000000000000000000" pitchFamily="2" charset="2"/>
              </a:rPr>
              <a:t></a:t>
            </a:r>
            <a:r>
              <a:rPr lang="en-GB" sz="1400" dirty="0">
                <a:solidFill>
                  <a:schemeClr val="bg2">
                    <a:lumMod val="50000"/>
                  </a:schemeClr>
                </a:solidFill>
              </a:rPr>
              <a:t> </a:t>
            </a:r>
            <a:r>
              <a:rPr lang="en-GB" sz="1400" b="1" dirty="0">
                <a:solidFill>
                  <a:srgbClr val="C00000"/>
                </a:solidFill>
              </a:rPr>
              <a:t>OMG</a:t>
            </a:r>
            <a:r>
              <a:rPr lang="en-GB" sz="1400" dirty="0">
                <a:solidFill>
                  <a:schemeClr val="bg2">
                    <a:lumMod val="50000"/>
                  </a:schemeClr>
                </a:solidFill>
              </a:rPr>
              <a:t>: is the magnetic model not valid anymore? Magnetic measurements of the integrated field across the entire MU were performed by specialized a team at CERN [9], using the Single Stretched Wire (SSW) method. </a:t>
            </a:r>
          </a:p>
        </p:txBody>
      </p:sp>
      <p:pic>
        <p:nvPicPr>
          <p:cNvPr id="10" name="Picture 9" descr="A graph of different colored lines&#10;&#10;AI-generated content may be incorrect.">
            <a:extLst>
              <a:ext uri="{FF2B5EF4-FFF2-40B4-BE49-F238E27FC236}">
                <a16:creationId xmlns:a16="http://schemas.microsoft.com/office/drawing/2014/main" id="{7BE1485D-AF68-2F3C-3E91-DB4853497CA6}"/>
              </a:ext>
            </a:extLst>
          </p:cNvPr>
          <p:cNvPicPr>
            <a:picLocks noChangeAspect="1"/>
          </p:cNvPicPr>
          <p:nvPr/>
        </p:nvPicPr>
        <p:blipFill>
          <a:blip r:embed="rId3"/>
          <a:stretch>
            <a:fillRect/>
          </a:stretch>
        </p:blipFill>
        <p:spPr>
          <a:xfrm>
            <a:off x="1033136" y="4524374"/>
            <a:ext cx="2394820" cy="1790589"/>
          </a:xfrm>
          <a:prstGeom prst="rect">
            <a:avLst/>
          </a:prstGeom>
        </p:spPr>
      </p:pic>
      <p:sp>
        <p:nvSpPr>
          <p:cNvPr id="12" name="TextBox 11">
            <a:extLst>
              <a:ext uri="{FF2B5EF4-FFF2-40B4-BE49-F238E27FC236}">
                <a16:creationId xmlns:a16="http://schemas.microsoft.com/office/drawing/2014/main" id="{118A4164-E4DB-A960-B1B4-477D0FAD8CC6}"/>
              </a:ext>
            </a:extLst>
          </p:cNvPr>
          <p:cNvSpPr txBox="1"/>
          <p:nvPr/>
        </p:nvSpPr>
        <p:spPr>
          <a:xfrm>
            <a:off x="4179745" y="4819727"/>
            <a:ext cx="7716394" cy="1200329"/>
          </a:xfrm>
          <a:prstGeom prst="rect">
            <a:avLst/>
          </a:prstGeom>
          <a:noFill/>
        </p:spPr>
        <p:txBody>
          <a:bodyPr wrap="square">
            <a:spAutoFit/>
          </a:bodyPr>
          <a:lstStyle/>
          <a:p>
            <a:r>
              <a:rPr lang="en-GB" sz="1200" dirty="0">
                <a:solidFill>
                  <a:schemeClr val="bg2">
                    <a:lumMod val="50000"/>
                  </a:schemeClr>
                </a:solidFill>
              </a:rPr>
              <a:t>Measured transfer function (TF) obtained using the SSW system (</a:t>
            </a:r>
            <a:r>
              <a:rPr lang="en-GB" sz="1200" b="1" dirty="0">
                <a:solidFill>
                  <a:srgbClr val="C00000"/>
                </a:solidFill>
              </a:rPr>
              <a:t>red</a:t>
            </a:r>
            <a:r>
              <a:rPr lang="en-GB" sz="1200" dirty="0">
                <a:solidFill>
                  <a:schemeClr val="bg2">
                    <a:lumMod val="50000"/>
                  </a:schemeClr>
                </a:solidFill>
              </a:rPr>
              <a:t>) shows clearly that the B-train measurements (</a:t>
            </a:r>
            <a:r>
              <a:rPr lang="en-GB" sz="1200" b="1" dirty="0">
                <a:solidFill>
                  <a:srgbClr val="169E20"/>
                </a:solidFill>
              </a:rPr>
              <a:t>green</a:t>
            </a:r>
            <a:r>
              <a:rPr lang="en-GB" sz="1200" dirty="0">
                <a:solidFill>
                  <a:schemeClr val="bg2">
                    <a:lumMod val="50000"/>
                  </a:schemeClr>
                </a:solidFill>
              </a:rPr>
              <a:t>) is not able to fully capture the dipole saturation. The simulated transfer function (</a:t>
            </a:r>
            <a:r>
              <a:rPr lang="en-GB" sz="1200" b="1" dirty="0">
                <a:solidFill>
                  <a:schemeClr val="bg2">
                    <a:lumMod val="10000"/>
                  </a:schemeClr>
                </a:solidFill>
              </a:rPr>
              <a:t>black</a:t>
            </a:r>
            <a:r>
              <a:rPr lang="en-GB" sz="1200" dirty="0">
                <a:solidFill>
                  <a:schemeClr val="bg2">
                    <a:lumMod val="50000"/>
                  </a:schemeClr>
                </a:solidFill>
              </a:rPr>
              <a:t>) follows very well the SSW measurements.</a:t>
            </a:r>
            <a:r>
              <a:rPr lang="en-GB" sz="1200" dirty="0">
                <a:solidFill>
                  <a:schemeClr val="bg2">
                    <a:lumMod val="50000"/>
                  </a:schemeClr>
                </a:solidFill>
                <a:sym typeface="Wingdings" panose="05000000000000000000" pitchFamily="2" charset="2"/>
              </a:rPr>
              <a:t> </a:t>
            </a:r>
          </a:p>
          <a:p>
            <a:endParaRPr lang="en-GB" sz="1200" dirty="0">
              <a:solidFill>
                <a:schemeClr val="bg2">
                  <a:lumMod val="50000"/>
                </a:schemeClr>
              </a:solidFill>
              <a:sym typeface="Wingdings" panose="05000000000000000000" pitchFamily="2" charset="2"/>
            </a:endParaRPr>
          </a:p>
          <a:p>
            <a:pPr algn="ctr"/>
            <a:r>
              <a:rPr lang="en-GB" sz="1200" b="1" dirty="0">
                <a:solidFill>
                  <a:schemeClr val="accent2"/>
                </a:solidFill>
              </a:rPr>
              <a:t>strong agreement between the two magnetic measurements and model at medium to high currents, where the saturation of the iron is strong</a:t>
            </a:r>
            <a:r>
              <a:rPr lang="en-GB" sz="1200" dirty="0">
                <a:solidFill>
                  <a:schemeClr val="bg2">
                    <a:lumMod val="50000"/>
                  </a:schemeClr>
                </a:solidFill>
              </a:rPr>
              <a:t>.</a:t>
            </a:r>
          </a:p>
        </p:txBody>
      </p:sp>
    </p:spTree>
    <p:extLst>
      <p:ext uri="{BB962C8B-B14F-4D97-AF65-F5344CB8AC3E}">
        <p14:creationId xmlns:p14="http://schemas.microsoft.com/office/powerpoint/2010/main" val="9206708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barn(inVertical)">
                                      <p:cBhvr>
                                        <p:cTn id="7" dur="500"/>
                                        <p:tgtEl>
                                          <p:spTgt spid="4098"/>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arn(inVertical)">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barn(inVertical)">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barn(inVertical)">
                                      <p:cBhvr>
                                        <p:cTn id="2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2"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12D5E1-BD96-7ACE-CE41-71F25446D34B}"/>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3AD1E3F8-191D-D7FB-29D5-50EA0FAFAD8F}"/>
              </a:ext>
            </a:extLst>
          </p:cNvPr>
          <p:cNvSpPr>
            <a:spLocks noGrp="1"/>
          </p:cNvSpPr>
          <p:nvPr>
            <p:ph type="title"/>
          </p:nvPr>
        </p:nvSpPr>
        <p:spPr>
          <a:xfrm>
            <a:off x="407988" y="328241"/>
            <a:ext cx="11604202" cy="567109"/>
          </a:xfrm>
        </p:spPr>
        <p:txBody>
          <a:bodyPr/>
          <a:lstStyle/>
          <a:p>
            <a:r>
              <a:rPr lang="en-GB" dirty="0">
                <a:solidFill>
                  <a:srgbClr val="060A9C"/>
                </a:solidFill>
                <a:latin typeface="Arial" panose="020B0604020202020204" pitchFamily="34" charset="0"/>
                <a:cs typeface="Arial" panose="020B0604020202020204" pitchFamily="34" charset="0"/>
              </a:rPr>
              <a:t>Model improvement: magnetic length saturation</a:t>
            </a:r>
            <a:endParaRPr lang="en-US" dirty="0"/>
          </a:p>
        </p:txBody>
      </p:sp>
      <p:sp>
        <p:nvSpPr>
          <p:cNvPr id="15" name="Slide Number Placeholder 8">
            <a:extLst>
              <a:ext uri="{FF2B5EF4-FFF2-40B4-BE49-F238E27FC236}">
                <a16:creationId xmlns:a16="http://schemas.microsoft.com/office/drawing/2014/main" id="{E6F9A03B-36CB-7CA5-B879-C10B906094D6}"/>
              </a:ext>
            </a:extLst>
          </p:cNvPr>
          <p:cNvSpPr>
            <a:spLocks noGrp="1"/>
          </p:cNvSpPr>
          <p:nvPr>
            <p:ph type="sldNum" sz="quarter" idx="12"/>
          </p:nvPr>
        </p:nvSpPr>
        <p:spPr>
          <a:xfrm>
            <a:off x="11107546" y="6389802"/>
            <a:ext cx="681254" cy="365125"/>
          </a:xfrm>
        </p:spPr>
        <p:txBody>
          <a:bodyPr/>
          <a:lstStyle/>
          <a:p>
            <a:fld id="{36B5EA5A-BC32-A742-B11B-8E7414D5B535}" type="slidenum">
              <a:rPr lang="en-US" sz="1400" smtClean="0"/>
              <a:pPr/>
              <a:t>34</a:t>
            </a:fld>
            <a:endParaRPr lang="en-US" sz="1400" dirty="0"/>
          </a:p>
        </p:txBody>
      </p:sp>
      <p:sp>
        <p:nvSpPr>
          <p:cNvPr id="16" name="Footer Placeholder 4">
            <a:extLst>
              <a:ext uri="{FF2B5EF4-FFF2-40B4-BE49-F238E27FC236}">
                <a16:creationId xmlns:a16="http://schemas.microsoft.com/office/drawing/2014/main" id="{3FFC2FF3-726A-6E6C-4ACC-02758488351E}"/>
              </a:ext>
            </a:extLst>
          </p:cNvPr>
          <p:cNvSpPr>
            <a:spLocks noGrp="1"/>
          </p:cNvSpPr>
          <p:nvPr>
            <p:ph type="ftr" sz="quarter" idx="11"/>
          </p:nvPr>
        </p:nvSpPr>
        <p:spPr>
          <a:xfrm>
            <a:off x="3539188" y="6389802"/>
            <a:ext cx="7292296" cy="365125"/>
          </a:xfrm>
        </p:spPr>
        <p:txBody>
          <a:bodyPr/>
          <a:lstStyle/>
          <a:p>
            <a:r>
              <a:rPr lang="en-US" sz="1400" dirty="0"/>
              <a:t>Vittorio Ferrentino – IPP Meeting              vittorio.ferrentino@cern.ch</a:t>
            </a:r>
          </a:p>
        </p:txBody>
      </p:sp>
      <p:sp>
        <p:nvSpPr>
          <p:cNvPr id="17" name="Date Placeholder 3">
            <a:extLst>
              <a:ext uri="{FF2B5EF4-FFF2-40B4-BE49-F238E27FC236}">
                <a16:creationId xmlns:a16="http://schemas.microsoft.com/office/drawing/2014/main" id="{7E289377-F734-7845-1000-43B6AE8A28DA}"/>
              </a:ext>
            </a:extLst>
          </p:cNvPr>
          <p:cNvSpPr txBox="1">
            <a:spLocks/>
          </p:cNvSpPr>
          <p:nvPr/>
        </p:nvSpPr>
        <p:spPr>
          <a:xfrm>
            <a:off x="1753960" y="6417641"/>
            <a:ext cx="1542289"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AE7510E-7CE3-EF42-A7A2-0B9C737939B5}" type="datetime3">
              <a:rPr lang="en-US" sz="1400" smtClean="0">
                <a:solidFill>
                  <a:schemeClr val="bg1"/>
                </a:solidFill>
              </a:rPr>
              <a:pPr/>
              <a:t>26 March 2025</a:t>
            </a:fld>
            <a:endParaRPr lang="en-US" sz="1400" dirty="0">
              <a:solidFill>
                <a:schemeClr val="bg1"/>
              </a:solidFill>
            </a:endParaRPr>
          </a:p>
        </p:txBody>
      </p:sp>
      <p:sp>
        <p:nvSpPr>
          <p:cNvPr id="7" name="Content Placeholder 1">
            <a:extLst>
              <a:ext uri="{FF2B5EF4-FFF2-40B4-BE49-F238E27FC236}">
                <a16:creationId xmlns:a16="http://schemas.microsoft.com/office/drawing/2014/main" id="{D1911B5F-B0D2-C818-3283-86D9AF17941C}"/>
              </a:ext>
            </a:extLst>
          </p:cNvPr>
          <p:cNvSpPr txBox="1">
            <a:spLocks/>
          </p:cNvSpPr>
          <p:nvPr/>
        </p:nvSpPr>
        <p:spPr>
          <a:xfrm>
            <a:off x="387345" y="1064880"/>
            <a:ext cx="11401455" cy="668232"/>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spcBef>
                <a:spcPts val="1000"/>
              </a:spcBef>
              <a:buNone/>
            </a:pPr>
            <a:r>
              <a:rPr lang="en-GB" sz="1600" b="0" dirty="0">
                <a:solidFill>
                  <a:schemeClr val="bg2">
                    <a:lumMod val="50000"/>
                  </a:schemeClr>
                </a:solidFill>
              </a:rPr>
              <a:t>In light of this observation, it was decided to assess the magnetic length predicted by the model</a:t>
            </a:r>
            <a:r>
              <a:rPr lang="en-GB" sz="1600" dirty="0">
                <a:solidFill>
                  <a:schemeClr val="bg2">
                    <a:lumMod val="50000"/>
                  </a:schemeClr>
                </a:solidFill>
              </a:rPr>
              <a:t>. </a:t>
            </a:r>
          </a:p>
        </p:txBody>
      </p:sp>
      <p:pic>
        <p:nvPicPr>
          <p:cNvPr id="5122" name="Picture 2">
            <a:extLst>
              <a:ext uri="{FF2B5EF4-FFF2-40B4-BE49-F238E27FC236}">
                <a16:creationId xmlns:a16="http://schemas.microsoft.com/office/drawing/2014/main" id="{60E954F0-9DA9-C495-121E-DB94A5A6779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3766" y="1387202"/>
            <a:ext cx="3189198" cy="2237004"/>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mc:Choice xmlns:a14="http://schemas.microsoft.com/office/drawing/2010/main" Requires="a14">
          <p:sp>
            <p:nvSpPr>
              <p:cNvPr id="14" name="TextBox 13">
                <a:extLst>
                  <a:ext uri="{FF2B5EF4-FFF2-40B4-BE49-F238E27FC236}">
                    <a16:creationId xmlns:a16="http://schemas.microsoft.com/office/drawing/2014/main" id="{3E267BDA-6F36-BBED-2BA4-A264D51DF0EF}"/>
                  </a:ext>
                </a:extLst>
              </p:cNvPr>
              <p:cNvSpPr txBox="1"/>
              <p:nvPr/>
            </p:nvSpPr>
            <p:spPr>
              <a:xfrm>
                <a:off x="9209006" y="1006222"/>
                <a:ext cx="1377557" cy="510974"/>
              </a:xfrm>
              <a:prstGeom prst="rect">
                <a:avLst/>
              </a:prstGeom>
              <a:noFill/>
            </p:spPr>
            <p:txBody>
              <a:bodyPr wrap="none" lIns="0" tIns="0" rIns="0" bIns="0" rtlCol="0">
                <a:spAutoFit/>
              </a:bodyPr>
              <a:lstStyle/>
              <a:p>
                <a:pPr algn="l"/>
                <a14:m>
                  <m:oMathPara xmlns:m="http://schemas.openxmlformats.org/officeDocument/2006/math">
                    <m:oMathParaPr>
                      <m:jc m:val="centerGroup"/>
                    </m:oMathParaPr>
                    <m:oMath xmlns:m="http://schemas.openxmlformats.org/officeDocument/2006/math">
                      <m:sSub>
                        <m:sSubPr>
                          <m:ctrlPr>
                            <a:rPr lang="en-US" sz="1400" b="0" i="1" smtClean="0">
                              <a:solidFill>
                                <a:schemeClr val="accent2"/>
                              </a:solidFill>
                              <a:latin typeface="Cambria Math" panose="02040503050406030204" pitchFamily="18" charset="0"/>
                            </a:rPr>
                          </m:ctrlPr>
                        </m:sSubPr>
                        <m:e>
                          <m:r>
                            <a:rPr lang="en-US" sz="1400" b="0" i="1" smtClean="0">
                              <a:solidFill>
                                <a:schemeClr val="accent2"/>
                              </a:solidFill>
                              <a:latin typeface="Cambria Math" panose="02040503050406030204" pitchFamily="18" charset="0"/>
                            </a:rPr>
                            <m:t>𝐿</m:t>
                          </m:r>
                        </m:e>
                        <m:sub>
                          <m:r>
                            <a:rPr lang="en-US" sz="1400" b="0" i="1" smtClean="0">
                              <a:solidFill>
                                <a:schemeClr val="accent2"/>
                              </a:solidFill>
                              <a:latin typeface="Cambria Math" panose="02040503050406030204" pitchFamily="18" charset="0"/>
                            </a:rPr>
                            <m:t>𝑀</m:t>
                          </m:r>
                        </m:sub>
                      </m:sSub>
                      <m:r>
                        <a:rPr lang="en-US" sz="1400" b="0" i="1" smtClean="0">
                          <a:solidFill>
                            <a:schemeClr val="accent2"/>
                          </a:solidFill>
                          <a:latin typeface="Cambria Math" panose="02040503050406030204" pitchFamily="18" charset="0"/>
                        </a:rPr>
                        <m:t>=</m:t>
                      </m:r>
                      <m:f>
                        <m:fPr>
                          <m:ctrlPr>
                            <a:rPr lang="en-US" sz="1400" b="0" i="1" smtClean="0">
                              <a:solidFill>
                                <a:schemeClr val="accent2"/>
                              </a:solidFill>
                              <a:latin typeface="Cambria Math" panose="02040503050406030204" pitchFamily="18" charset="0"/>
                            </a:rPr>
                          </m:ctrlPr>
                        </m:fPr>
                        <m:num>
                          <m:nary>
                            <m:naryPr>
                              <m:limLoc m:val="undOvr"/>
                              <m:ctrlPr>
                                <a:rPr lang="en-US" sz="1400" b="0" i="1" smtClean="0">
                                  <a:solidFill>
                                    <a:schemeClr val="accent2"/>
                                  </a:solidFill>
                                  <a:latin typeface="Cambria Math" panose="02040503050406030204" pitchFamily="18" charset="0"/>
                                </a:rPr>
                              </m:ctrlPr>
                            </m:naryPr>
                            <m:sub>
                              <m:r>
                                <m:rPr>
                                  <m:brk m:alnAt="24"/>
                                </m:rPr>
                                <a:rPr lang="en-US" sz="1400" b="0" i="1" smtClean="0">
                                  <a:solidFill>
                                    <a:schemeClr val="accent2"/>
                                  </a:solidFill>
                                  <a:latin typeface="Cambria Math" panose="02040503050406030204" pitchFamily="18" charset="0"/>
                                </a:rPr>
                                <m:t>−</m:t>
                              </m:r>
                              <m:r>
                                <a:rPr lang="en-US" sz="1400" b="0" i="1" smtClean="0">
                                  <a:solidFill>
                                    <a:schemeClr val="accent2"/>
                                  </a:solidFill>
                                  <a:latin typeface="Cambria Math" panose="02040503050406030204" pitchFamily="18" charset="0"/>
                                  <a:ea typeface="Cambria Math" panose="02040503050406030204" pitchFamily="18" charset="0"/>
                                </a:rPr>
                                <m:t>∞</m:t>
                              </m:r>
                            </m:sub>
                            <m:sup>
                              <m:r>
                                <a:rPr lang="en-US" sz="1400" b="0" i="1" smtClean="0">
                                  <a:solidFill>
                                    <a:schemeClr val="accent2"/>
                                  </a:solidFill>
                                  <a:latin typeface="Cambria Math" panose="02040503050406030204" pitchFamily="18" charset="0"/>
                                  <a:ea typeface="Cambria Math" panose="02040503050406030204" pitchFamily="18" charset="0"/>
                                </a:rPr>
                                <m:t>∞</m:t>
                              </m:r>
                            </m:sup>
                            <m:e>
                              <m:r>
                                <a:rPr lang="en-US" sz="1400" b="0" i="1" smtClean="0">
                                  <a:solidFill>
                                    <a:schemeClr val="accent2"/>
                                  </a:solidFill>
                                  <a:latin typeface="Cambria Math" panose="02040503050406030204" pitchFamily="18" charset="0"/>
                                </a:rPr>
                                <m:t>𝐵</m:t>
                              </m:r>
                              <m:d>
                                <m:dPr>
                                  <m:ctrlPr>
                                    <a:rPr lang="en-US" sz="1400" b="0" i="1" smtClean="0">
                                      <a:solidFill>
                                        <a:schemeClr val="accent2"/>
                                      </a:solidFill>
                                      <a:latin typeface="Cambria Math" panose="02040503050406030204" pitchFamily="18" charset="0"/>
                                    </a:rPr>
                                  </m:ctrlPr>
                                </m:dPr>
                                <m:e>
                                  <m:r>
                                    <a:rPr lang="en-US" sz="1400" b="0" i="1" smtClean="0">
                                      <a:solidFill>
                                        <a:schemeClr val="accent2"/>
                                      </a:solidFill>
                                      <a:latin typeface="Cambria Math" panose="02040503050406030204" pitchFamily="18" charset="0"/>
                                    </a:rPr>
                                    <m:t>𝑧</m:t>
                                  </m:r>
                                </m:e>
                              </m:d>
                              <m:r>
                                <a:rPr lang="en-US" sz="1400" b="0" i="1" smtClean="0">
                                  <a:solidFill>
                                    <a:schemeClr val="accent2"/>
                                  </a:solidFill>
                                  <a:latin typeface="Cambria Math" panose="02040503050406030204" pitchFamily="18" charset="0"/>
                                </a:rPr>
                                <m:t>𝑑𝑧</m:t>
                              </m:r>
                            </m:e>
                          </m:nary>
                        </m:num>
                        <m:den>
                          <m:sSub>
                            <m:sSubPr>
                              <m:ctrlPr>
                                <a:rPr lang="en-US" sz="1400" b="0" i="1" smtClean="0">
                                  <a:solidFill>
                                    <a:schemeClr val="accent2"/>
                                  </a:solidFill>
                                  <a:latin typeface="Cambria Math" panose="02040503050406030204" pitchFamily="18" charset="0"/>
                                </a:rPr>
                              </m:ctrlPr>
                            </m:sSubPr>
                            <m:e>
                              <m:r>
                                <a:rPr lang="en-US" sz="1400" b="0" i="1" smtClean="0">
                                  <a:solidFill>
                                    <a:schemeClr val="accent2"/>
                                  </a:solidFill>
                                  <a:latin typeface="Cambria Math" panose="02040503050406030204" pitchFamily="18" charset="0"/>
                                </a:rPr>
                                <m:t>𝐵</m:t>
                              </m:r>
                            </m:e>
                            <m:sub>
                              <m:r>
                                <a:rPr lang="en-US" sz="1400" b="0" i="1" smtClean="0">
                                  <a:solidFill>
                                    <a:schemeClr val="accent2"/>
                                  </a:solidFill>
                                  <a:latin typeface="Cambria Math" panose="02040503050406030204" pitchFamily="18" charset="0"/>
                                </a:rPr>
                                <m:t>0</m:t>
                              </m:r>
                            </m:sub>
                          </m:sSub>
                        </m:den>
                      </m:f>
                    </m:oMath>
                  </m:oMathPara>
                </a14:m>
                <a:endParaRPr lang="en-GB" sz="1600" dirty="0"/>
              </a:p>
            </p:txBody>
          </p:sp>
        </mc:Choice>
        <mc:Fallback>
          <p:sp>
            <p:nvSpPr>
              <p:cNvPr id="14" name="TextBox 13">
                <a:extLst>
                  <a:ext uri="{FF2B5EF4-FFF2-40B4-BE49-F238E27FC236}">
                    <a16:creationId xmlns:a16="http://schemas.microsoft.com/office/drawing/2014/main" id="{3E267BDA-6F36-BBED-2BA4-A264D51DF0EF}"/>
                  </a:ext>
                </a:extLst>
              </p:cNvPr>
              <p:cNvSpPr txBox="1">
                <a:spLocks noRot="1" noChangeAspect="1" noMove="1" noResize="1" noEditPoints="1" noAdjustHandles="1" noChangeArrowheads="1" noChangeShapeType="1" noTextEdit="1"/>
              </p:cNvSpPr>
              <p:nvPr/>
            </p:nvSpPr>
            <p:spPr>
              <a:xfrm>
                <a:off x="9209006" y="1006222"/>
                <a:ext cx="1377557" cy="510974"/>
              </a:xfrm>
              <a:prstGeom prst="rect">
                <a:avLst/>
              </a:prstGeom>
              <a:blipFill>
                <a:blip r:embed="rId3"/>
                <a:stretch>
                  <a:fillRect/>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20" name="TextBox 19">
                <a:extLst>
                  <a:ext uri="{FF2B5EF4-FFF2-40B4-BE49-F238E27FC236}">
                    <a16:creationId xmlns:a16="http://schemas.microsoft.com/office/drawing/2014/main" id="{2BB83DF7-557E-D73E-71EA-DFCF42254D50}"/>
                  </a:ext>
                </a:extLst>
              </p:cNvPr>
              <p:cNvSpPr txBox="1"/>
              <p:nvPr/>
            </p:nvSpPr>
            <p:spPr>
              <a:xfrm>
                <a:off x="10600469" y="983701"/>
                <a:ext cx="1555238" cy="923330"/>
              </a:xfrm>
              <a:prstGeom prst="rect">
                <a:avLst/>
              </a:prstGeom>
              <a:noFill/>
            </p:spPr>
            <p:txBody>
              <a:bodyPr wrap="square">
                <a:spAutoFit/>
              </a:bodyPr>
              <a:lstStyle/>
              <a:p>
                <a14:m>
                  <m:oMath xmlns:m="http://schemas.openxmlformats.org/officeDocument/2006/math">
                    <m:sSub>
                      <m:sSubPr>
                        <m:ctrlPr>
                          <a:rPr lang="en-US" sz="900" b="0" i="1" smtClean="0">
                            <a:solidFill>
                              <a:schemeClr val="bg2">
                                <a:lumMod val="50000"/>
                              </a:schemeClr>
                            </a:solidFill>
                            <a:latin typeface="Cambria Math" panose="02040503050406030204" pitchFamily="18" charset="0"/>
                          </a:rPr>
                        </m:ctrlPr>
                      </m:sSubPr>
                      <m:e>
                        <m:r>
                          <a:rPr lang="en-US" sz="900" b="0" i="1" smtClean="0">
                            <a:solidFill>
                              <a:schemeClr val="bg2">
                                <a:lumMod val="50000"/>
                              </a:schemeClr>
                            </a:solidFill>
                            <a:latin typeface="Cambria Math" panose="02040503050406030204" pitchFamily="18" charset="0"/>
                          </a:rPr>
                          <m:t>𝐵</m:t>
                        </m:r>
                      </m:e>
                      <m:sub>
                        <m:r>
                          <a:rPr lang="en-US" sz="900" b="0" i="1" smtClean="0">
                            <a:solidFill>
                              <a:schemeClr val="bg2">
                                <a:lumMod val="50000"/>
                              </a:schemeClr>
                            </a:solidFill>
                            <a:latin typeface="Cambria Math" panose="02040503050406030204" pitchFamily="18" charset="0"/>
                          </a:rPr>
                          <m:t>0</m:t>
                        </m:r>
                      </m:sub>
                    </m:sSub>
                  </m:oMath>
                </a14:m>
                <a:r>
                  <a:rPr lang="en-GB" sz="900" dirty="0">
                    <a:solidFill>
                      <a:schemeClr val="bg2">
                        <a:lumMod val="50000"/>
                      </a:schemeClr>
                    </a:solidFill>
                  </a:rPr>
                  <a:t> field in the magnet longitudinal </a:t>
                </a:r>
                <a:r>
                  <a:rPr lang="en-GB" sz="900" dirty="0" err="1">
                    <a:solidFill>
                      <a:schemeClr val="bg2">
                        <a:lumMod val="50000"/>
                      </a:schemeClr>
                    </a:solidFill>
                  </a:rPr>
                  <a:t>center</a:t>
                </a:r>
                <a:r>
                  <a:rPr lang="en-GB" sz="900" dirty="0">
                    <a:solidFill>
                      <a:schemeClr val="bg2">
                        <a:lumMod val="50000"/>
                      </a:schemeClr>
                    </a:solidFill>
                  </a:rPr>
                  <a:t>; integral computed between </a:t>
                </a:r>
                <a14:m>
                  <m:oMath xmlns:m="http://schemas.openxmlformats.org/officeDocument/2006/math">
                    <m:r>
                      <a:rPr lang="en-GB" sz="900" i="1" smtClean="0">
                        <a:solidFill>
                          <a:schemeClr val="bg2">
                            <a:lumMod val="50000"/>
                          </a:schemeClr>
                        </a:solidFill>
                        <a:latin typeface="Cambria Math" panose="02040503050406030204" pitchFamily="18" charset="0"/>
                        <a:ea typeface="Cambria Math" panose="02040503050406030204" pitchFamily="18" charset="0"/>
                      </a:rPr>
                      <m:t>±</m:t>
                    </m:r>
                  </m:oMath>
                </a14:m>
                <a:r>
                  <a:rPr lang="en-GB" sz="900" dirty="0">
                    <a:solidFill>
                      <a:schemeClr val="bg2">
                        <a:lumMod val="50000"/>
                      </a:schemeClr>
                    </a:solidFill>
                  </a:rPr>
                  <a:t> 2.8m (where the field drops below the 1 per mill of its value within the MU)</a:t>
                </a:r>
              </a:p>
            </p:txBody>
          </p:sp>
        </mc:Choice>
        <mc:Fallback>
          <p:sp>
            <p:nvSpPr>
              <p:cNvPr id="20" name="TextBox 19">
                <a:extLst>
                  <a:ext uri="{FF2B5EF4-FFF2-40B4-BE49-F238E27FC236}">
                    <a16:creationId xmlns:a16="http://schemas.microsoft.com/office/drawing/2014/main" id="{2BB83DF7-557E-D73E-71EA-DFCF42254D50}"/>
                  </a:ext>
                </a:extLst>
              </p:cNvPr>
              <p:cNvSpPr txBox="1">
                <a:spLocks noRot="1" noChangeAspect="1" noMove="1" noResize="1" noEditPoints="1" noAdjustHandles="1" noChangeArrowheads="1" noChangeShapeType="1" noTextEdit="1"/>
              </p:cNvSpPr>
              <p:nvPr/>
            </p:nvSpPr>
            <p:spPr>
              <a:xfrm>
                <a:off x="10600469" y="983701"/>
                <a:ext cx="1555238" cy="923330"/>
              </a:xfrm>
              <a:prstGeom prst="rect">
                <a:avLst/>
              </a:prstGeom>
              <a:blipFill>
                <a:blip r:embed="rId4"/>
                <a:stretch>
                  <a:fillRect r="-392" b="-1974"/>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22" name="TextBox 21">
                <a:extLst>
                  <a:ext uri="{FF2B5EF4-FFF2-40B4-BE49-F238E27FC236}">
                    <a16:creationId xmlns:a16="http://schemas.microsoft.com/office/drawing/2014/main" id="{7B95A379-E924-8782-858E-CB30E83FE01F}"/>
                  </a:ext>
                </a:extLst>
              </p:cNvPr>
              <p:cNvSpPr txBox="1"/>
              <p:nvPr/>
            </p:nvSpPr>
            <p:spPr>
              <a:xfrm>
                <a:off x="4909985" y="1662065"/>
                <a:ext cx="6094902" cy="534249"/>
              </a:xfrm>
              <a:prstGeom prst="rect">
                <a:avLst/>
              </a:prstGeom>
              <a:noFill/>
            </p:spPr>
            <p:txBody>
              <a:bodyPr wrap="square">
                <a:spAutoFit/>
              </a:bodyPr>
              <a:lstStyle/>
              <a:p>
                <a:pPr marL="0" indent="0">
                  <a:buNone/>
                </a:pPr>
                <a14:m>
                  <m:oMathPara xmlns:m="http://schemas.openxmlformats.org/officeDocument/2006/math">
                    <m:oMathParaPr>
                      <m:jc m:val="center"/>
                    </m:oMathParaPr>
                    <m:oMath xmlns:m="http://schemas.openxmlformats.org/officeDocument/2006/math">
                      <m:sSub>
                        <m:sSubPr>
                          <m:ctrlPr>
                            <a:rPr lang="en-US" sz="1200" i="1" smtClean="0">
                              <a:solidFill>
                                <a:schemeClr val="tx2">
                                  <a:lumMod val="75000"/>
                                  <a:lumOff val="25000"/>
                                </a:schemeClr>
                              </a:solidFill>
                              <a:latin typeface="Cambria Math" panose="02040503050406030204" pitchFamily="18" charset="0"/>
                            </a:rPr>
                          </m:ctrlPr>
                        </m:sSubPr>
                        <m:e>
                          <m:r>
                            <a:rPr lang="en-US" sz="1200" b="0" i="1">
                              <a:solidFill>
                                <a:schemeClr val="tx2">
                                  <a:lumMod val="75000"/>
                                  <a:lumOff val="25000"/>
                                </a:schemeClr>
                              </a:solidFill>
                              <a:latin typeface="Cambria Math" panose="02040503050406030204" pitchFamily="18" charset="0"/>
                            </a:rPr>
                            <m:t>𝐿</m:t>
                          </m:r>
                        </m:e>
                        <m:sub>
                          <m:r>
                            <a:rPr lang="en-US" sz="1200" b="0" i="1">
                              <a:solidFill>
                                <a:schemeClr val="tx2">
                                  <a:lumMod val="75000"/>
                                  <a:lumOff val="25000"/>
                                </a:schemeClr>
                              </a:solidFill>
                              <a:latin typeface="Cambria Math" panose="02040503050406030204" pitchFamily="18" charset="0"/>
                            </a:rPr>
                            <m:t>𝑚</m:t>
                          </m:r>
                        </m:sub>
                      </m:sSub>
                      <m:r>
                        <a:rPr lang="en-US" sz="1200" b="0" i="1">
                          <a:solidFill>
                            <a:schemeClr val="tx2">
                              <a:lumMod val="75000"/>
                              <a:lumOff val="25000"/>
                            </a:schemeClr>
                          </a:solidFill>
                          <a:latin typeface="Cambria Math" panose="02040503050406030204" pitchFamily="18" charset="0"/>
                        </a:rPr>
                        <m:t>=</m:t>
                      </m:r>
                      <m:f>
                        <m:fPr>
                          <m:ctrlPr>
                            <a:rPr lang="en-US" sz="1200" b="0" i="1">
                              <a:solidFill>
                                <a:schemeClr val="tx2">
                                  <a:lumMod val="75000"/>
                                  <a:lumOff val="25000"/>
                                </a:schemeClr>
                              </a:solidFill>
                              <a:latin typeface="Cambria Math" panose="02040503050406030204" pitchFamily="18" charset="0"/>
                            </a:rPr>
                          </m:ctrlPr>
                        </m:fPr>
                        <m:num>
                          <m:r>
                            <a:rPr lang="en-US" sz="1200" b="0" i="1">
                              <a:solidFill>
                                <a:schemeClr val="tx2">
                                  <a:lumMod val="75000"/>
                                  <a:lumOff val="25000"/>
                                </a:schemeClr>
                              </a:solidFill>
                              <a:latin typeface="Cambria Math" panose="02040503050406030204" pitchFamily="18" charset="0"/>
                            </a:rPr>
                            <m:t>𝐶</m:t>
                          </m:r>
                          <m:r>
                            <a:rPr lang="en-US" sz="1200" b="0" i="1">
                              <a:solidFill>
                                <a:schemeClr val="tx2">
                                  <a:lumMod val="75000"/>
                                  <a:lumOff val="25000"/>
                                </a:schemeClr>
                              </a:solidFill>
                              <a:latin typeface="Cambria Math" panose="02040503050406030204" pitchFamily="18" charset="0"/>
                            </a:rPr>
                            <m:t> −</m:t>
                          </m:r>
                          <m:sSub>
                            <m:sSubPr>
                              <m:ctrlPr>
                                <a:rPr lang="en-US" sz="1200" b="0" i="1">
                                  <a:solidFill>
                                    <a:schemeClr val="tx2">
                                      <a:lumMod val="75000"/>
                                      <a:lumOff val="25000"/>
                                    </a:schemeClr>
                                  </a:solidFill>
                                  <a:latin typeface="Cambria Math" panose="02040503050406030204" pitchFamily="18" charset="0"/>
                                </a:rPr>
                              </m:ctrlPr>
                            </m:sSubPr>
                            <m:e>
                              <m:r>
                                <a:rPr lang="en-US" sz="1200" b="0" i="1">
                                  <a:solidFill>
                                    <a:schemeClr val="tx2">
                                      <a:lumMod val="75000"/>
                                      <a:lumOff val="25000"/>
                                    </a:schemeClr>
                                  </a:solidFill>
                                  <a:latin typeface="Cambria Math" panose="02040503050406030204" pitchFamily="18" charset="0"/>
                                </a:rPr>
                                <m:t>𝑛</m:t>
                              </m:r>
                            </m:e>
                            <m:sub>
                              <m:eqArr>
                                <m:eqArrPr>
                                  <m:ctrlPr>
                                    <a:rPr lang="en-US" sz="1200" b="0" i="1">
                                      <a:solidFill>
                                        <a:schemeClr val="tx2">
                                          <a:lumMod val="75000"/>
                                          <a:lumOff val="25000"/>
                                        </a:schemeClr>
                                      </a:solidFill>
                                      <a:latin typeface="Cambria Math" panose="02040503050406030204" pitchFamily="18" charset="0"/>
                                    </a:rPr>
                                  </m:ctrlPr>
                                </m:eqArrPr>
                                <m:e>
                                  <m:r>
                                    <a:rPr lang="en-US" sz="1200" b="0" i="1">
                                      <a:solidFill>
                                        <a:schemeClr val="tx2">
                                          <a:lumMod val="75000"/>
                                          <a:lumOff val="25000"/>
                                        </a:schemeClr>
                                      </a:solidFill>
                                      <a:latin typeface="Cambria Math" panose="02040503050406030204" pitchFamily="18" charset="0"/>
                                    </a:rPr>
                                    <m:t>𝑠𝑡𝑟</m:t>
                                  </m:r>
                                </m:e>
                                <m:e>
                                  <m:r>
                                    <a:rPr lang="en-US" sz="1200" b="0" i="1">
                                      <a:solidFill>
                                        <a:schemeClr val="tx2">
                                          <a:lumMod val="75000"/>
                                          <a:lumOff val="25000"/>
                                        </a:schemeClr>
                                      </a:solidFill>
                                      <a:latin typeface="Cambria Math" panose="02040503050406030204" pitchFamily="18" charset="0"/>
                                    </a:rPr>
                                    <m:t>𝑠𝑒𝑐</m:t>
                                  </m:r>
                                </m:e>
                              </m:eqArr>
                            </m:sub>
                          </m:sSub>
                          <m:sSub>
                            <m:sSubPr>
                              <m:ctrlPr>
                                <a:rPr lang="en-US" sz="1200" b="0" i="1">
                                  <a:solidFill>
                                    <a:schemeClr val="tx2">
                                      <a:lumMod val="75000"/>
                                      <a:lumOff val="25000"/>
                                    </a:schemeClr>
                                  </a:solidFill>
                                  <a:latin typeface="Cambria Math" panose="02040503050406030204" pitchFamily="18" charset="0"/>
                                </a:rPr>
                              </m:ctrlPr>
                            </m:sSubPr>
                            <m:e>
                              <m:r>
                                <a:rPr lang="en-US" sz="1200" b="0" i="1">
                                  <a:solidFill>
                                    <a:schemeClr val="tx2">
                                      <a:lumMod val="75000"/>
                                      <a:lumOff val="25000"/>
                                    </a:schemeClr>
                                  </a:solidFill>
                                  <a:latin typeface="Cambria Math" panose="02040503050406030204" pitchFamily="18" charset="0"/>
                                </a:rPr>
                                <m:t>𝐿</m:t>
                              </m:r>
                            </m:e>
                            <m:sub>
                              <m:eqArr>
                                <m:eqArrPr>
                                  <m:ctrlPr>
                                    <a:rPr lang="en-US" sz="1200" b="0" i="1">
                                      <a:solidFill>
                                        <a:schemeClr val="tx2">
                                          <a:lumMod val="75000"/>
                                          <a:lumOff val="25000"/>
                                        </a:schemeClr>
                                      </a:solidFill>
                                      <a:latin typeface="Cambria Math" panose="02040503050406030204" pitchFamily="18" charset="0"/>
                                    </a:rPr>
                                  </m:ctrlPr>
                                </m:eqArrPr>
                                <m:e>
                                  <m:r>
                                    <a:rPr lang="en-US" sz="1200" b="0" i="1">
                                      <a:solidFill>
                                        <a:schemeClr val="tx2">
                                          <a:lumMod val="75000"/>
                                          <a:lumOff val="25000"/>
                                        </a:schemeClr>
                                      </a:solidFill>
                                      <a:latin typeface="Cambria Math" panose="02040503050406030204" pitchFamily="18" charset="0"/>
                                    </a:rPr>
                                    <m:t>𝑠𝑡𝑟</m:t>
                                  </m:r>
                                </m:e>
                                <m:e>
                                  <m:r>
                                    <a:rPr lang="en-US" sz="1200" b="0" i="1">
                                      <a:solidFill>
                                        <a:schemeClr val="tx2">
                                          <a:lumMod val="75000"/>
                                          <a:lumOff val="25000"/>
                                        </a:schemeClr>
                                      </a:solidFill>
                                      <a:latin typeface="Cambria Math" panose="02040503050406030204" pitchFamily="18" charset="0"/>
                                    </a:rPr>
                                    <m:t>𝑠𝑒𝑐</m:t>
                                  </m:r>
                                </m:e>
                              </m:eqArr>
                            </m:sub>
                          </m:sSub>
                          <m:r>
                            <a:rPr lang="en-US" sz="1200" b="0" i="1">
                              <a:solidFill>
                                <a:schemeClr val="tx2">
                                  <a:lumMod val="75000"/>
                                  <a:lumOff val="25000"/>
                                </a:schemeClr>
                              </a:solidFill>
                              <a:latin typeface="Cambria Math" panose="02040503050406030204" pitchFamily="18" charset="0"/>
                            </a:rPr>
                            <m:t>−</m:t>
                          </m:r>
                          <m:sSub>
                            <m:sSubPr>
                              <m:ctrlPr>
                                <a:rPr lang="en-US" sz="1200" b="0" i="1">
                                  <a:solidFill>
                                    <a:schemeClr val="tx2">
                                      <a:lumMod val="75000"/>
                                      <a:lumOff val="25000"/>
                                    </a:schemeClr>
                                  </a:solidFill>
                                  <a:latin typeface="Cambria Math" panose="02040503050406030204" pitchFamily="18" charset="0"/>
                                </a:rPr>
                              </m:ctrlPr>
                            </m:sSubPr>
                            <m:e>
                              <m:r>
                                <a:rPr lang="en-US" sz="1200" b="0" i="1">
                                  <a:solidFill>
                                    <a:schemeClr val="tx2">
                                      <a:lumMod val="75000"/>
                                      <a:lumOff val="25000"/>
                                    </a:schemeClr>
                                  </a:solidFill>
                                  <a:latin typeface="Cambria Math" panose="02040503050406030204" pitchFamily="18" charset="0"/>
                                </a:rPr>
                                <m:t>𝑛</m:t>
                              </m:r>
                            </m:e>
                            <m:sub>
                              <m:eqArr>
                                <m:eqArrPr>
                                  <m:ctrlPr>
                                    <a:rPr lang="en-US" sz="1200" b="0" i="1">
                                      <a:solidFill>
                                        <a:schemeClr val="tx2">
                                          <a:lumMod val="75000"/>
                                          <a:lumOff val="25000"/>
                                        </a:schemeClr>
                                      </a:solidFill>
                                      <a:latin typeface="Cambria Math" panose="02040503050406030204" pitchFamily="18" charset="0"/>
                                    </a:rPr>
                                  </m:ctrlPr>
                                </m:eqArrPr>
                                <m:e>
                                  <m:r>
                                    <a:rPr lang="en-US" sz="1200" b="0" i="1">
                                      <a:solidFill>
                                        <a:schemeClr val="tx2">
                                          <a:lumMod val="75000"/>
                                          <a:lumOff val="25000"/>
                                        </a:schemeClr>
                                      </a:solidFill>
                                      <a:latin typeface="Cambria Math" panose="02040503050406030204" pitchFamily="18" charset="0"/>
                                    </a:rPr>
                                    <m:t>𝑠h</m:t>
                                  </m:r>
                                  <m:r>
                                    <a:rPr lang="en-US" sz="1200" b="0" i="1">
                                      <a:solidFill>
                                        <a:schemeClr val="tx2">
                                          <a:lumMod val="75000"/>
                                          <a:lumOff val="25000"/>
                                        </a:schemeClr>
                                      </a:solidFill>
                                      <a:latin typeface="Cambria Math" panose="02040503050406030204" pitchFamily="18" charset="0"/>
                                    </a:rPr>
                                    <m:t> </m:t>
                                  </m:r>
                                  <m:r>
                                    <a:rPr lang="en-US" sz="1200" b="0" i="1">
                                      <a:solidFill>
                                        <a:schemeClr val="tx2">
                                          <a:lumMod val="75000"/>
                                          <a:lumOff val="25000"/>
                                        </a:schemeClr>
                                      </a:solidFill>
                                      <a:latin typeface="Cambria Math" panose="02040503050406030204" pitchFamily="18" charset="0"/>
                                    </a:rPr>
                                    <m:t>𝑠𝑡𝑟</m:t>
                                  </m:r>
                                </m:e>
                                <m:e>
                                  <m:r>
                                    <a:rPr lang="en-US" sz="1200" b="0" i="1">
                                      <a:solidFill>
                                        <a:schemeClr val="tx2">
                                          <a:lumMod val="75000"/>
                                          <a:lumOff val="25000"/>
                                        </a:schemeClr>
                                      </a:solidFill>
                                      <a:latin typeface="Cambria Math" panose="02040503050406030204" pitchFamily="18" charset="0"/>
                                    </a:rPr>
                                    <m:t>𝑠𝑒𝑐</m:t>
                                  </m:r>
                                </m:e>
                              </m:eqArr>
                            </m:sub>
                          </m:sSub>
                          <m:sSub>
                            <m:sSubPr>
                              <m:ctrlPr>
                                <a:rPr lang="en-US" sz="1200" b="0" i="1">
                                  <a:solidFill>
                                    <a:schemeClr val="tx2">
                                      <a:lumMod val="75000"/>
                                      <a:lumOff val="25000"/>
                                    </a:schemeClr>
                                  </a:solidFill>
                                  <a:latin typeface="Cambria Math" panose="02040503050406030204" pitchFamily="18" charset="0"/>
                                </a:rPr>
                              </m:ctrlPr>
                            </m:sSubPr>
                            <m:e>
                              <m:r>
                                <a:rPr lang="en-US" sz="1200" b="0" i="1">
                                  <a:solidFill>
                                    <a:schemeClr val="tx2">
                                      <a:lumMod val="75000"/>
                                      <a:lumOff val="25000"/>
                                    </a:schemeClr>
                                  </a:solidFill>
                                  <a:latin typeface="Cambria Math" panose="02040503050406030204" pitchFamily="18" charset="0"/>
                                </a:rPr>
                                <m:t>𝐿</m:t>
                              </m:r>
                            </m:e>
                            <m:sub>
                              <m:eqArr>
                                <m:eqArrPr>
                                  <m:ctrlPr>
                                    <a:rPr lang="en-US" sz="1200" b="0" i="1">
                                      <a:solidFill>
                                        <a:schemeClr val="tx2">
                                          <a:lumMod val="75000"/>
                                          <a:lumOff val="25000"/>
                                        </a:schemeClr>
                                      </a:solidFill>
                                      <a:latin typeface="Cambria Math" panose="02040503050406030204" pitchFamily="18" charset="0"/>
                                    </a:rPr>
                                  </m:ctrlPr>
                                </m:eqArrPr>
                                <m:e>
                                  <m:r>
                                    <a:rPr lang="en-US" sz="1200" b="0" i="1">
                                      <a:solidFill>
                                        <a:schemeClr val="tx2">
                                          <a:lumMod val="75000"/>
                                          <a:lumOff val="25000"/>
                                        </a:schemeClr>
                                      </a:solidFill>
                                      <a:latin typeface="Cambria Math" panose="02040503050406030204" pitchFamily="18" charset="0"/>
                                    </a:rPr>
                                    <m:t>𝑠h</m:t>
                                  </m:r>
                                  <m:r>
                                    <a:rPr lang="en-US" sz="1200" b="0" i="1">
                                      <a:solidFill>
                                        <a:schemeClr val="tx2">
                                          <a:lumMod val="75000"/>
                                          <a:lumOff val="25000"/>
                                        </a:schemeClr>
                                      </a:solidFill>
                                      <a:latin typeface="Cambria Math" panose="02040503050406030204" pitchFamily="18" charset="0"/>
                                    </a:rPr>
                                    <m:t> </m:t>
                                  </m:r>
                                  <m:r>
                                    <a:rPr lang="en-US" sz="1200" b="0" i="1">
                                      <a:solidFill>
                                        <a:schemeClr val="tx2">
                                          <a:lumMod val="75000"/>
                                          <a:lumOff val="25000"/>
                                        </a:schemeClr>
                                      </a:solidFill>
                                      <a:latin typeface="Cambria Math" panose="02040503050406030204" pitchFamily="18" charset="0"/>
                                    </a:rPr>
                                    <m:t>𝑠𝑡𝑟</m:t>
                                  </m:r>
                                </m:e>
                                <m:e>
                                  <m:r>
                                    <a:rPr lang="en-US" sz="1200" b="0" i="1">
                                      <a:solidFill>
                                        <a:schemeClr val="tx2">
                                          <a:lumMod val="75000"/>
                                          <a:lumOff val="25000"/>
                                        </a:schemeClr>
                                      </a:solidFill>
                                      <a:latin typeface="Cambria Math" panose="02040503050406030204" pitchFamily="18" charset="0"/>
                                    </a:rPr>
                                    <m:t>𝑠𝑒𝑐</m:t>
                                  </m:r>
                                </m:e>
                              </m:eqArr>
                            </m:sub>
                          </m:sSub>
                        </m:num>
                        <m:den>
                          <m:sSub>
                            <m:sSubPr>
                              <m:ctrlPr>
                                <a:rPr lang="en-US" sz="1200" b="0" i="1">
                                  <a:solidFill>
                                    <a:schemeClr val="tx2">
                                      <a:lumMod val="75000"/>
                                      <a:lumOff val="25000"/>
                                    </a:schemeClr>
                                  </a:solidFill>
                                  <a:latin typeface="Cambria Math" panose="02040503050406030204" pitchFamily="18" charset="0"/>
                                </a:rPr>
                              </m:ctrlPr>
                            </m:sSubPr>
                            <m:e>
                              <m:r>
                                <a:rPr lang="en-US" sz="1200" b="0" i="1">
                                  <a:solidFill>
                                    <a:schemeClr val="tx2">
                                      <a:lumMod val="75000"/>
                                      <a:lumOff val="25000"/>
                                    </a:schemeClr>
                                  </a:solidFill>
                                  <a:latin typeface="Cambria Math" panose="02040503050406030204" pitchFamily="18" charset="0"/>
                                </a:rPr>
                                <m:t>𝑁</m:t>
                              </m:r>
                            </m:e>
                            <m:sub>
                              <m:r>
                                <a:rPr lang="en-US" sz="1200" b="0" i="1">
                                  <a:solidFill>
                                    <a:schemeClr val="tx2">
                                      <a:lumMod val="75000"/>
                                      <a:lumOff val="25000"/>
                                    </a:schemeClr>
                                  </a:solidFill>
                                  <a:latin typeface="Cambria Math" panose="02040503050406030204" pitchFamily="18" charset="0"/>
                                </a:rPr>
                                <m:t>𝑀𝑈</m:t>
                              </m:r>
                            </m:sub>
                          </m:sSub>
                        </m:den>
                      </m:f>
                      <m:r>
                        <a:rPr lang="en-US" sz="1200" b="0" i="1">
                          <a:solidFill>
                            <a:schemeClr val="tx2">
                              <a:lumMod val="75000"/>
                              <a:lumOff val="25000"/>
                            </a:schemeClr>
                          </a:solidFill>
                          <a:latin typeface="Cambria Math" panose="02040503050406030204" pitchFamily="18" charset="0"/>
                        </a:rPr>
                        <m:t>=</m:t>
                      </m:r>
                      <m:f>
                        <m:fPr>
                          <m:ctrlPr>
                            <a:rPr lang="en-US" sz="1200" b="0" i="1">
                              <a:solidFill>
                                <a:schemeClr val="tx2">
                                  <a:lumMod val="75000"/>
                                  <a:lumOff val="25000"/>
                                </a:schemeClr>
                              </a:solidFill>
                              <a:latin typeface="Cambria Math" panose="02040503050406030204" pitchFamily="18" charset="0"/>
                              <a:ea typeface="Cambria Math" panose="02040503050406030204" pitchFamily="18" charset="0"/>
                            </a:rPr>
                          </m:ctrlPr>
                        </m:fPr>
                        <m:num>
                          <m:r>
                            <a:rPr lang="en-US" sz="1200" b="0" i="1" smtClean="0">
                              <a:solidFill>
                                <a:schemeClr val="tx2">
                                  <a:lumMod val="75000"/>
                                  <a:lumOff val="25000"/>
                                </a:schemeClr>
                              </a:solidFill>
                              <a:latin typeface="Cambria Math" panose="02040503050406030204" pitchFamily="18" charset="0"/>
                              <a:ea typeface="Cambria Math" panose="02040503050406030204" pitchFamily="18" charset="0"/>
                            </a:rPr>
                            <m:t>2</m:t>
                          </m:r>
                          <m:r>
                            <a:rPr lang="en-US" sz="1200" b="0" i="1" smtClean="0">
                              <a:solidFill>
                                <a:schemeClr val="tx2">
                                  <a:lumMod val="75000"/>
                                  <a:lumOff val="25000"/>
                                </a:schemeClr>
                              </a:solidFill>
                              <a:latin typeface="Cambria Math" panose="02040503050406030204" pitchFamily="18" charset="0"/>
                              <a:ea typeface="Cambria Math" panose="02040503050406030204" pitchFamily="18" charset="0"/>
                            </a:rPr>
                            <m:t>𝜋</m:t>
                          </m:r>
                          <m:r>
                            <a:rPr lang="en-US" sz="1200" b="0" i="1" smtClean="0">
                              <a:solidFill>
                                <a:schemeClr val="tx2">
                                  <a:lumMod val="75000"/>
                                  <a:lumOff val="25000"/>
                                </a:schemeClr>
                              </a:solidFill>
                              <a:latin typeface="Cambria Math" panose="02040503050406030204" pitchFamily="18" charset="0"/>
                              <a:ea typeface="Cambria Math" panose="02040503050406030204" pitchFamily="18" charset="0"/>
                            </a:rPr>
                            <m:t>100−20∙3−80∙1.6</m:t>
                          </m:r>
                        </m:num>
                        <m:den>
                          <m:r>
                            <a:rPr lang="en-US" sz="1200" b="0" i="1">
                              <a:solidFill>
                                <a:schemeClr val="tx2">
                                  <a:lumMod val="75000"/>
                                  <a:lumOff val="25000"/>
                                </a:schemeClr>
                              </a:solidFill>
                              <a:latin typeface="Cambria Math" panose="02040503050406030204" pitchFamily="18" charset="0"/>
                              <a:ea typeface="Cambria Math" panose="02040503050406030204" pitchFamily="18" charset="0"/>
                            </a:rPr>
                            <m:t>100</m:t>
                          </m:r>
                        </m:den>
                      </m:f>
                      <m:r>
                        <a:rPr lang="en-US" sz="1200" b="0" i="1">
                          <a:solidFill>
                            <a:schemeClr val="tx2">
                              <a:lumMod val="75000"/>
                              <a:lumOff val="25000"/>
                            </a:schemeClr>
                          </a:solidFill>
                          <a:latin typeface="Cambria Math" panose="02040503050406030204" pitchFamily="18" charset="0"/>
                          <a:ea typeface="Cambria Math" panose="02040503050406030204" pitchFamily="18" charset="0"/>
                        </a:rPr>
                        <m:t>=4.40</m:t>
                      </m:r>
                      <m:r>
                        <a:rPr lang="en-US" sz="1200" b="0" i="1" smtClean="0">
                          <a:solidFill>
                            <a:schemeClr val="tx2">
                              <a:lumMod val="75000"/>
                              <a:lumOff val="25000"/>
                            </a:schemeClr>
                          </a:solidFill>
                          <a:latin typeface="Cambria Math" panose="02040503050406030204" pitchFamily="18" charset="0"/>
                          <a:ea typeface="Cambria Math" panose="02040503050406030204" pitchFamily="18" charset="0"/>
                        </a:rPr>
                        <m:t>3</m:t>
                      </m:r>
                      <m:r>
                        <a:rPr lang="en-US" sz="1200" b="0" i="1">
                          <a:solidFill>
                            <a:schemeClr val="tx2">
                              <a:lumMod val="75000"/>
                              <a:lumOff val="25000"/>
                            </a:schemeClr>
                          </a:solidFill>
                          <a:latin typeface="Cambria Math" panose="02040503050406030204" pitchFamily="18" charset="0"/>
                          <a:ea typeface="Cambria Math" panose="02040503050406030204" pitchFamily="18" charset="0"/>
                        </a:rPr>
                        <m:t> </m:t>
                      </m:r>
                      <m:r>
                        <a:rPr lang="en-US" sz="1200" b="0" i="1">
                          <a:solidFill>
                            <a:schemeClr val="tx2">
                              <a:lumMod val="75000"/>
                              <a:lumOff val="25000"/>
                            </a:schemeClr>
                          </a:solidFill>
                          <a:latin typeface="Cambria Math" panose="02040503050406030204" pitchFamily="18" charset="0"/>
                          <a:ea typeface="Cambria Math" panose="02040503050406030204" pitchFamily="18" charset="0"/>
                        </a:rPr>
                        <m:t>𝑚</m:t>
                      </m:r>
                    </m:oMath>
                  </m:oMathPara>
                </a14:m>
                <a:endParaRPr lang="en-US" sz="1200" dirty="0">
                  <a:solidFill>
                    <a:schemeClr val="tx2">
                      <a:lumMod val="75000"/>
                      <a:lumOff val="25000"/>
                    </a:schemeClr>
                  </a:solidFill>
                </a:endParaRPr>
              </a:p>
            </p:txBody>
          </p:sp>
        </mc:Choice>
        <mc:Fallback>
          <p:sp>
            <p:nvSpPr>
              <p:cNvPr id="22" name="TextBox 21">
                <a:extLst>
                  <a:ext uri="{FF2B5EF4-FFF2-40B4-BE49-F238E27FC236}">
                    <a16:creationId xmlns:a16="http://schemas.microsoft.com/office/drawing/2014/main" id="{7B95A379-E924-8782-858E-CB30E83FE01F}"/>
                  </a:ext>
                </a:extLst>
              </p:cNvPr>
              <p:cNvSpPr txBox="1">
                <a:spLocks noRot="1" noChangeAspect="1" noMove="1" noResize="1" noEditPoints="1" noAdjustHandles="1" noChangeArrowheads="1" noChangeShapeType="1" noTextEdit="1"/>
              </p:cNvSpPr>
              <p:nvPr/>
            </p:nvSpPr>
            <p:spPr>
              <a:xfrm>
                <a:off x="4909985" y="1662065"/>
                <a:ext cx="6094902" cy="534249"/>
              </a:xfrm>
              <a:prstGeom prst="rect">
                <a:avLst/>
              </a:prstGeom>
              <a:blipFill>
                <a:blip r:embed="rId5"/>
                <a:stretch>
                  <a:fillRect/>
                </a:stretch>
              </a:blipFill>
            </p:spPr>
            <p:txBody>
              <a:bodyPr/>
              <a:lstStyle/>
              <a:p>
                <a:r>
                  <a:rPr lang="en-GB">
                    <a:noFill/>
                  </a:rPr>
                  <a:t> </a:t>
                </a:r>
              </a:p>
            </p:txBody>
          </p:sp>
        </mc:Fallback>
      </mc:AlternateContent>
      <p:sp>
        <p:nvSpPr>
          <p:cNvPr id="4" name="TextBox 3">
            <a:extLst>
              <a:ext uri="{FF2B5EF4-FFF2-40B4-BE49-F238E27FC236}">
                <a16:creationId xmlns:a16="http://schemas.microsoft.com/office/drawing/2014/main" id="{9FFD12D0-AB1D-49E8-DA18-8DBD53522128}"/>
              </a:ext>
            </a:extLst>
          </p:cNvPr>
          <p:cNvSpPr txBox="1"/>
          <p:nvPr/>
        </p:nvSpPr>
        <p:spPr>
          <a:xfrm>
            <a:off x="4038782" y="2259272"/>
            <a:ext cx="8070876" cy="954107"/>
          </a:xfrm>
          <a:prstGeom prst="rect">
            <a:avLst/>
          </a:prstGeom>
          <a:noFill/>
        </p:spPr>
        <p:txBody>
          <a:bodyPr wrap="square">
            <a:spAutoFit/>
          </a:bodyPr>
          <a:lstStyle/>
          <a:p>
            <a:r>
              <a:rPr lang="en-GB" sz="1400" dirty="0">
                <a:solidFill>
                  <a:schemeClr val="bg2">
                    <a:lumMod val="50000"/>
                  </a:schemeClr>
                </a:solidFill>
              </a:rPr>
              <a:t>At injection, the simulated magnetic length closely matches the theoretical value, with an error below the per-mill level, but it decreases with increasing energy due to iron saturation. </a:t>
            </a:r>
          </a:p>
          <a:p>
            <a:r>
              <a:rPr lang="en-GB" sz="1400" dirty="0">
                <a:solidFill>
                  <a:schemeClr val="bg2">
                    <a:lumMod val="50000"/>
                  </a:schemeClr>
                </a:solidFill>
              </a:rPr>
              <a:t>By 23.11 GeV/c, the magnetic length is reduced by approximately 0.8 % compared to its value at injection.</a:t>
            </a:r>
          </a:p>
        </p:txBody>
      </p:sp>
      <mc:AlternateContent xmlns:mc="http://schemas.openxmlformats.org/markup-compatibility/2006">
        <mc:Choice xmlns:a14="http://schemas.microsoft.com/office/drawing/2010/main" Requires="a14">
          <p:sp>
            <p:nvSpPr>
              <p:cNvPr id="2" name="TextBox 1">
                <a:extLst>
                  <a:ext uri="{FF2B5EF4-FFF2-40B4-BE49-F238E27FC236}">
                    <a16:creationId xmlns:a16="http://schemas.microsoft.com/office/drawing/2014/main" id="{9EF5F16F-E251-E7FE-2E02-53BCE95C93F8}"/>
                  </a:ext>
                </a:extLst>
              </p:cNvPr>
              <p:cNvSpPr txBox="1"/>
              <p:nvPr/>
            </p:nvSpPr>
            <p:spPr>
              <a:xfrm>
                <a:off x="387345" y="3739640"/>
                <a:ext cx="11722314" cy="1471300"/>
              </a:xfrm>
              <a:prstGeom prst="rect">
                <a:avLst/>
              </a:prstGeom>
              <a:noFill/>
            </p:spPr>
            <p:txBody>
              <a:bodyPr wrap="square">
                <a:spAutoFit/>
              </a:bodyPr>
              <a:lstStyle/>
              <a:p>
                <a:r>
                  <a:rPr lang="en-GB" sz="1600" b="1" dirty="0">
                    <a:solidFill>
                      <a:srgbClr val="C00000"/>
                    </a:solidFill>
                  </a:rPr>
                  <a:t>Bottleneck</a:t>
                </a:r>
                <a:r>
                  <a:rPr lang="en-GB" sz="1600" dirty="0">
                    <a:solidFill>
                      <a:schemeClr val="bg2">
                        <a:lumMod val="50000"/>
                      </a:schemeClr>
                    </a:solidFill>
                  </a:rPr>
                  <a:t>: o</a:t>
                </a:r>
                <a:r>
                  <a:rPr lang="en-GB" sz="1400" dirty="0">
                    <a:solidFill>
                      <a:schemeClr val="bg2">
                        <a:lumMod val="50000"/>
                      </a:schemeClr>
                    </a:solidFill>
                  </a:rPr>
                  <a:t>ptics simulations rely on the estimate of the beam momentum to convert the field harmonics computed in Opera (</a:t>
                </a:r>
                <a14:m>
                  <m:oMath xmlns:m="http://schemas.openxmlformats.org/officeDocument/2006/math">
                    <m:sSub>
                      <m:sSubPr>
                        <m:ctrlPr>
                          <a:rPr lang="en-US" sz="1400" b="0" i="1" smtClean="0">
                            <a:solidFill>
                              <a:schemeClr val="bg2">
                                <a:lumMod val="50000"/>
                              </a:schemeClr>
                            </a:solidFill>
                            <a:latin typeface="Cambria Math" panose="02040503050406030204" pitchFamily="18" charset="0"/>
                          </a:rPr>
                        </m:ctrlPr>
                      </m:sSubPr>
                      <m:e>
                        <m:r>
                          <a:rPr lang="en-US" sz="1400" b="0" i="1" smtClean="0">
                            <a:solidFill>
                              <a:schemeClr val="bg2">
                                <a:lumMod val="50000"/>
                              </a:schemeClr>
                            </a:solidFill>
                            <a:latin typeface="Cambria Math" panose="02040503050406030204" pitchFamily="18" charset="0"/>
                          </a:rPr>
                          <m:t>𝐵</m:t>
                        </m:r>
                      </m:e>
                      <m:sub>
                        <m:r>
                          <a:rPr lang="en-US" sz="1400" b="0" i="1" smtClean="0">
                            <a:solidFill>
                              <a:schemeClr val="bg2">
                                <a:lumMod val="50000"/>
                              </a:schemeClr>
                            </a:solidFill>
                            <a:latin typeface="Cambria Math" panose="02040503050406030204" pitchFamily="18" charset="0"/>
                          </a:rPr>
                          <m:t>𝑛</m:t>
                        </m:r>
                      </m:sub>
                    </m:sSub>
                  </m:oMath>
                </a14:m>
                <a:r>
                  <a:rPr lang="en-GB" sz="1400" dirty="0">
                    <a:solidFill>
                      <a:schemeClr val="bg2">
                        <a:lumMod val="50000"/>
                      </a:schemeClr>
                    </a:solidFill>
                  </a:rPr>
                  <a:t>) into magnet strengths (</a:t>
                </a:r>
                <a14:m>
                  <m:oMath xmlns:m="http://schemas.openxmlformats.org/officeDocument/2006/math">
                    <m:sSub>
                      <m:sSubPr>
                        <m:ctrlPr>
                          <a:rPr lang="en-US" sz="1400" i="1">
                            <a:solidFill>
                              <a:schemeClr val="bg2">
                                <a:lumMod val="50000"/>
                              </a:schemeClr>
                            </a:solidFill>
                            <a:latin typeface="Cambria Math" panose="02040503050406030204" pitchFamily="18" charset="0"/>
                          </a:rPr>
                        </m:ctrlPr>
                      </m:sSubPr>
                      <m:e>
                        <m:r>
                          <a:rPr lang="en-US" sz="1400" b="0" i="1" smtClean="0">
                            <a:solidFill>
                              <a:schemeClr val="bg2">
                                <a:lumMod val="50000"/>
                              </a:schemeClr>
                            </a:solidFill>
                            <a:latin typeface="Cambria Math" panose="02040503050406030204" pitchFamily="18" charset="0"/>
                          </a:rPr>
                          <m:t>𝑘</m:t>
                        </m:r>
                      </m:e>
                      <m:sub>
                        <m:r>
                          <a:rPr lang="en-US" sz="1400" i="1">
                            <a:solidFill>
                              <a:schemeClr val="bg2">
                                <a:lumMod val="50000"/>
                              </a:schemeClr>
                            </a:solidFill>
                            <a:latin typeface="Cambria Math" panose="02040503050406030204" pitchFamily="18" charset="0"/>
                          </a:rPr>
                          <m:t>𝑛</m:t>
                        </m:r>
                        <m:r>
                          <a:rPr lang="en-US" sz="1400" b="0" i="1" smtClean="0">
                            <a:solidFill>
                              <a:schemeClr val="bg2">
                                <a:lumMod val="50000"/>
                              </a:schemeClr>
                            </a:solidFill>
                            <a:latin typeface="Cambria Math" panose="02040503050406030204" pitchFamily="18" charset="0"/>
                          </a:rPr>
                          <m:t>−1</m:t>
                        </m:r>
                      </m:sub>
                    </m:sSub>
                  </m:oMath>
                </a14:m>
                <a:r>
                  <a:rPr lang="en-GB" sz="1400" dirty="0">
                    <a:solidFill>
                      <a:schemeClr val="bg2">
                        <a:lumMod val="50000"/>
                      </a:schemeClr>
                    </a:solidFill>
                  </a:rPr>
                  <a:t>). </a:t>
                </a:r>
              </a:p>
              <a:p>
                <a14:m>
                  <m:oMathPara xmlns:m="http://schemas.openxmlformats.org/officeDocument/2006/math">
                    <m:oMathParaPr>
                      <m:jc m:val="centerGroup"/>
                    </m:oMathParaPr>
                    <m:oMath xmlns:m="http://schemas.openxmlformats.org/officeDocument/2006/math">
                      <m:sSub>
                        <m:sSubPr>
                          <m:ctrlPr>
                            <a:rPr lang="en-US" sz="1400" b="0" i="1" smtClean="0">
                              <a:solidFill>
                                <a:schemeClr val="tx2">
                                  <a:lumMod val="75000"/>
                                  <a:lumOff val="25000"/>
                                </a:schemeClr>
                              </a:solidFill>
                              <a:latin typeface="Cambria Math" panose="02040503050406030204" pitchFamily="18" charset="0"/>
                            </a:rPr>
                          </m:ctrlPr>
                        </m:sSubPr>
                        <m:e>
                          <m:r>
                            <a:rPr lang="en-US" sz="1400" b="0" i="1">
                              <a:solidFill>
                                <a:schemeClr val="tx2">
                                  <a:lumMod val="75000"/>
                                  <a:lumOff val="25000"/>
                                </a:schemeClr>
                              </a:solidFill>
                              <a:latin typeface="Cambria Math" panose="02040503050406030204" pitchFamily="18" charset="0"/>
                            </a:rPr>
                            <m:t>𝑘</m:t>
                          </m:r>
                        </m:e>
                        <m:sub>
                          <m:r>
                            <a:rPr lang="en-US" sz="1400" b="0" i="1">
                              <a:solidFill>
                                <a:schemeClr val="tx2">
                                  <a:lumMod val="75000"/>
                                  <a:lumOff val="25000"/>
                                </a:schemeClr>
                              </a:solidFill>
                              <a:latin typeface="Cambria Math" panose="02040503050406030204" pitchFamily="18" charset="0"/>
                            </a:rPr>
                            <m:t>𝑛</m:t>
                          </m:r>
                          <m:r>
                            <a:rPr lang="en-US" sz="1400" b="0" i="1">
                              <a:solidFill>
                                <a:schemeClr val="tx2">
                                  <a:lumMod val="75000"/>
                                  <a:lumOff val="25000"/>
                                </a:schemeClr>
                              </a:solidFill>
                              <a:latin typeface="Cambria Math" panose="02040503050406030204" pitchFamily="18" charset="0"/>
                            </a:rPr>
                            <m:t>−1</m:t>
                          </m:r>
                        </m:sub>
                      </m:sSub>
                      <m:r>
                        <a:rPr lang="en-US" sz="1400" b="0" i="1" smtClean="0">
                          <a:solidFill>
                            <a:schemeClr val="tx2">
                              <a:lumMod val="75000"/>
                              <a:lumOff val="25000"/>
                            </a:schemeClr>
                          </a:solidFill>
                          <a:latin typeface="Cambria Math" panose="02040503050406030204" pitchFamily="18" charset="0"/>
                        </a:rPr>
                        <m:t> </m:t>
                      </m:r>
                      <m:d>
                        <m:dPr>
                          <m:begChr m:val="["/>
                          <m:endChr m:val="]"/>
                          <m:ctrlPr>
                            <a:rPr lang="en-US" sz="1400" b="0" i="1">
                              <a:solidFill>
                                <a:schemeClr val="tx2">
                                  <a:lumMod val="75000"/>
                                  <a:lumOff val="25000"/>
                                </a:schemeClr>
                              </a:solidFill>
                              <a:latin typeface="Cambria Math" panose="02040503050406030204" pitchFamily="18" charset="0"/>
                            </a:rPr>
                          </m:ctrlPr>
                        </m:dPr>
                        <m:e>
                          <m:sSup>
                            <m:sSupPr>
                              <m:ctrlPr>
                                <a:rPr lang="en-US" sz="1400" b="0" i="1">
                                  <a:solidFill>
                                    <a:schemeClr val="tx2">
                                      <a:lumMod val="75000"/>
                                      <a:lumOff val="25000"/>
                                    </a:schemeClr>
                                  </a:solidFill>
                                  <a:latin typeface="Cambria Math" panose="02040503050406030204" pitchFamily="18" charset="0"/>
                                </a:rPr>
                              </m:ctrlPr>
                            </m:sSupPr>
                            <m:e>
                              <m:r>
                                <a:rPr lang="en-US" sz="1400" b="0" i="1">
                                  <a:solidFill>
                                    <a:schemeClr val="tx2">
                                      <a:lumMod val="75000"/>
                                      <a:lumOff val="25000"/>
                                    </a:schemeClr>
                                  </a:solidFill>
                                  <a:latin typeface="Cambria Math" panose="02040503050406030204" pitchFamily="18" charset="0"/>
                                </a:rPr>
                                <m:t>𝑚</m:t>
                              </m:r>
                            </m:e>
                            <m:sup>
                              <m:r>
                                <a:rPr lang="en-US" sz="1400" b="0" i="1">
                                  <a:solidFill>
                                    <a:schemeClr val="tx2">
                                      <a:lumMod val="75000"/>
                                      <a:lumOff val="25000"/>
                                    </a:schemeClr>
                                  </a:solidFill>
                                  <a:latin typeface="Cambria Math" panose="02040503050406030204" pitchFamily="18" charset="0"/>
                                </a:rPr>
                                <m:t>−</m:t>
                              </m:r>
                              <m:r>
                                <a:rPr lang="en-US" sz="1400" b="0" i="1">
                                  <a:solidFill>
                                    <a:schemeClr val="tx2">
                                      <a:lumMod val="75000"/>
                                      <a:lumOff val="25000"/>
                                    </a:schemeClr>
                                  </a:solidFill>
                                  <a:latin typeface="Cambria Math" panose="02040503050406030204" pitchFamily="18" charset="0"/>
                                </a:rPr>
                                <m:t>𝑛</m:t>
                              </m:r>
                            </m:sup>
                          </m:sSup>
                        </m:e>
                      </m:d>
                      <m:r>
                        <a:rPr lang="en-US" sz="1400" b="0" i="1">
                          <a:solidFill>
                            <a:schemeClr val="tx2">
                              <a:lumMod val="75000"/>
                              <a:lumOff val="25000"/>
                            </a:schemeClr>
                          </a:solidFill>
                          <a:latin typeface="Cambria Math" panose="02040503050406030204" pitchFamily="18" charset="0"/>
                        </a:rPr>
                        <m:t>=</m:t>
                      </m:r>
                      <m:f>
                        <m:fPr>
                          <m:ctrlPr>
                            <a:rPr lang="en-US" sz="1400" b="0" i="1">
                              <a:solidFill>
                                <a:schemeClr val="tx2">
                                  <a:lumMod val="75000"/>
                                  <a:lumOff val="25000"/>
                                </a:schemeClr>
                              </a:solidFill>
                              <a:latin typeface="Cambria Math" panose="02040503050406030204" pitchFamily="18" charset="0"/>
                            </a:rPr>
                          </m:ctrlPr>
                        </m:fPr>
                        <m:num>
                          <m:r>
                            <a:rPr lang="en-US" sz="1400" b="0" i="1">
                              <a:solidFill>
                                <a:schemeClr val="tx2">
                                  <a:lumMod val="75000"/>
                                  <a:lumOff val="25000"/>
                                </a:schemeClr>
                              </a:solidFill>
                              <a:latin typeface="Cambria Math" panose="02040503050406030204" pitchFamily="18" charset="0"/>
                            </a:rPr>
                            <m:t>1</m:t>
                          </m:r>
                        </m:num>
                        <m:den>
                          <m:r>
                            <a:rPr lang="en-US" sz="1400" b="0" i="1">
                              <a:solidFill>
                                <a:schemeClr val="tx2">
                                  <a:lumMod val="75000"/>
                                  <a:lumOff val="25000"/>
                                </a:schemeClr>
                              </a:solidFill>
                              <a:latin typeface="Cambria Math" panose="02040503050406030204" pitchFamily="18" charset="0"/>
                              <a:ea typeface="Cambria Math" panose="02040503050406030204" pitchFamily="18" charset="0"/>
                            </a:rPr>
                            <m:t>3.3356 </m:t>
                          </m:r>
                          <m:r>
                            <a:rPr lang="en-US" sz="1400" b="0" i="1">
                              <a:solidFill>
                                <a:schemeClr val="tx2">
                                  <a:lumMod val="75000"/>
                                  <a:lumOff val="25000"/>
                                </a:schemeClr>
                              </a:solidFill>
                              <a:latin typeface="Cambria Math" panose="02040503050406030204" pitchFamily="18" charset="0"/>
                              <a:ea typeface="Cambria Math" panose="02040503050406030204" pitchFamily="18" charset="0"/>
                            </a:rPr>
                            <m:t>𝑝</m:t>
                          </m:r>
                        </m:den>
                      </m:f>
                      <m:d>
                        <m:dPr>
                          <m:ctrlPr>
                            <a:rPr lang="en-US" sz="1400" b="0" i="1">
                              <a:solidFill>
                                <a:schemeClr val="tx2">
                                  <a:lumMod val="75000"/>
                                  <a:lumOff val="25000"/>
                                </a:schemeClr>
                              </a:solidFill>
                              <a:latin typeface="Cambria Math" panose="02040503050406030204" pitchFamily="18" charset="0"/>
                            </a:rPr>
                          </m:ctrlPr>
                        </m:dPr>
                        <m:e>
                          <m:r>
                            <a:rPr lang="en-US" sz="1400" b="0" i="1">
                              <a:solidFill>
                                <a:schemeClr val="tx2">
                                  <a:lumMod val="75000"/>
                                  <a:lumOff val="25000"/>
                                </a:schemeClr>
                              </a:solidFill>
                              <a:latin typeface="Cambria Math" panose="02040503050406030204" pitchFamily="18" charset="0"/>
                            </a:rPr>
                            <m:t>𝑛</m:t>
                          </m:r>
                          <m:r>
                            <a:rPr lang="en-US" sz="1400" b="0" i="1">
                              <a:solidFill>
                                <a:schemeClr val="tx2">
                                  <a:lumMod val="75000"/>
                                  <a:lumOff val="25000"/>
                                </a:schemeClr>
                              </a:solidFill>
                              <a:latin typeface="Cambria Math" panose="02040503050406030204" pitchFamily="18" charset="0"/>
                            </a:rPr>
                            <m:t>−1</m:t>
                          </m:r>
                        </m:e>
                      </m:d>
                      <m:r>
                        <a:rPr lang="en-US" sz="1400" b="0" i="1">
                          <a:solidFill>
                            <a:schemeClr val="tx2">
                              <a:lumMod val="75000"/>
                              <a:lumOff val="25000"/>
                            </a:schemeClr>
                          </a:solidFill>
                          <a:latin typeface="Cambria Math" panose="02040503050406030204" pitchFamily="18" charset="0"/>
                        </a:rPr>
                        <m:t>!</m:t>
                      </m:r>
                      <m:f>
                        <m:fPr>
                          <m:ctrlPr>
                            <a:rPr lang="en-US" sz="1400" b="0" i="1">
                              <a:solidFill>
                                <a:schemeClr val="tx2">
                                  <a:lumMod val="75000"/>
                                  <a:lumOff val="25000"/>
                                </a:schemeClr>
                              </a:solidFill>
                              <a:latin typeface="Cambria Math" panose="02040503050406030204" pitchFamily="18" charset="0"/>
                            </a:rPr>
                          </m:ctrlPr>
                        </m:fPr>
                        <m:num>
                          <m:sSub>
                            <m:sSubPr>
                              <m:ctrlPr>
                                <a:rPr lang="en-US" sz="1400" b="0" i="1">
                                  <a:solidFill>
                                    <a:schemeClr val="tx2">
                                      <a:lumMod val="75000"/>
                                      <a:lumOff val="25000"/>
                                    </a:schemeClr>
                                  </a:solidFill>
                                  <a:latin typeface="Cambria Math" panose="02040503050406030204" pitchFamily="18" charset="0"/>
                                </a:rPr>
                              </m:ctrlPr>
                            </m:sSubPr>
                            <m:e>
                              <m:r>
                                <a:rPr lang="en-US" sz="1400" b="0" i="1">
                                  <a:solidFill>
                                    <a:schemeClr val="tx2">
                                      <a:lumMod val="75000"/>
                                      <a:lumOff val="25000"/>
                                    </a:schemeClr>
                                  </a:solidFill>
                                  <a:latin typeface="Cambria Math" panose="02040503050406030204" pitchFamily="18" charset="0"/>
                                </a:rPr>
                                <m:t>𝐵</m:t>
                              </m:r>
                            </m:e>
                            <m:sub>
                              <m:r>
                                <a:rPr lang="en-US" sz="1400" b="0" i="1">
                                  <a:solidFill>
                                    <a:schemeClr val="tx2">
                                      <a:lumMod val="75000"/>
                                      <a:lumOff val="25000"/>
                                    </a:schemeClr>
                                  </a:solidFill>
                                  <a:latin typeface="Cambria Math" panose="02040503050406030204" pitchFamily="18" charset="0"/>
                                </a:rPr>
                                <m:t>𝑛</m:t>
                              </m:r>
                            </m:sub>
                          </m:sSub>
                        </m:num>
                        <m:den>
                          <m:sSubSup>
                            <m:sSubSupPr>
                              <m:ctrlPr>
                                <a:rPr lang="en-US" sz="1400" b="0" i="1">
                                  <a:solidFill>
                                    <a:schemeClr val="tx2">
                                      <a:lumMod val="75000"/>
                                      <a:lumOff val="25000"/>
                                    </a:schemeClr>
                                  </a:solidFill>
                                  <a:latin typeface="Cambria Math" panose="02040503050406030204" pitchFamily="18" charset="0"/>
                                </a:rPr>
                              </m:ctrlPr>
                            </m:sSubSupPr>
                            <m:e>
                              <m:r>
                                <a:rPr lang="en-US" sz="1400" b="0" i="1">
                                  <a:solidFill>
                                    <a:schemeClr val="tx2">
                                      <a:lumMod val="75000"/>
                                      <a:lumOff val="25000"/>
                                    </a:schemeClr>
                                  </a:solidFill>
                                  <a:latin typeface="Cambria Math" panose="02040503050406030204" pitchFamily="18" charset="0"/>
                                </a:rPr>
                                <m:t>𝑅</m:t>
                              </m:r>
                            </m:e>
                            <m:sub>
                              <m:r>
                                <a:rPr lang="en-US" sz="1400" b="0" i="1">
                                  <a:solidFill>
                                    <a:schemeClr val="tx2">
                                      <a:lumMod val="75000"/>
                                      <a:lumOff val="25000"/>
                                    </a:schemeClr>
                                  </a:solidFill>
                                  <a:latin typeface="Cambria Math" panose="02040503050406030204" pitchFamily="18" charset="0"/>
                                </a:rPr>
                                <m:t>𝑟𝑒𝑓</m:t>
                              </m:r>
                            </m:sub>
                            <m:sup>
                              <m:r>
                                <a:rPr lang="en-US" sz="1400" b="0" i="1">
                                  <a:solidFill>
                                    <a:schemeClr val="tx2">
                                      <a:lumMod val="75000"/>
                                      <a:lumOff val="25000"/>
                                    </a:schemeClr>
                                  </a:solidFill>
                                  <a:latin typeface="Cambria Math" panose="02040503050406030204" pitchFamily="18" charset="0"/>
                                </a:rPr>
                                <m:t>𝑛</m:t>
                              </m:r>
                              <m:r>
                                <a:rPr lang="en-US" sz="1400" b="0" i="1">
                                  <a:solidFill>
                                    <a:schemeClr val="tx2">
                                      <a:lumMod val="75000"/>
                                      <a:lumOff val="25000"/>
                                    </a:schemeClr>
                                  </a:solidFill>
                                  <a:latin typeface="Cambria Math" panose="02040503050406030204" pitchFamily="18" charset="0"/>
                                </a:rPr>
                                <m:t>−1</m:t>
                              </m:r>
                            </m:sup>
                          </m:sSubSup>
                        </m:den>
                      </m:f>
                      <m:r>
                        <a:rPr lang="en-US" sz="1400" b="0" i="1" smtClean="0">
                          <a:solidFill>
                            <a:schemeClr val="tx2">
                              <a:lumMod val="75000"/>
                              <a:lumOff val="25000"/>
                            </a:schemeClr>
                          </a:solidFill>
                          <a:latin typeface="Cambria Math" panose="02040503050406030204" pitchFamily="18" charset="0"/>
                        </a:rPr>
                        <m:t>              </m:t>
                      </m:r>
                      <m:r>
                        <a:rPr lang="en-US" sz="1400" b="0" i="1">
                          <a:solidFill>
                            <a:schemeClr val="tx2">
                              <a:lumMod val="75000"/>
                              <a:lumOff val="25000"/>
                            </a:schemeClr>
                          </a:solidFill>
                          <a:latin typeface="Cambria Math" panose="02040503050406030204" pitchFamily="18" charset="0"/>
                        </a:rPr>
                        <m:t>𝐵</m:t>
                      </m:r>
                      <m:r>
                        <a:rPr lang="en-US" sz="1400" b="0" i="1">
                          <a:solidFill>
                            <a:schemeClr val="tx2">
                              <a:lumMod val="75000"/>
                              <a:lumOff val="25000"/>
                            </a:schemeClr>
                          </a:solidFill>
                          <a:latin typeface="Cambria Math" panose="02040503050406030204" pitchFamily="18" charset="0"/>
                          <a:ea typeface="Cambria Math" panose="02040503050406030204" pitchFamily="18" charset="0"/>
                        </a:rPr>
                        <m:t>𝜌</m:t>
                      </m:r>
                      <m:r>
                        <a:rPr lang="en-US" sz="1400" b="0" i="1">
                          <a:solidFill>
                            <a:schemeClr val="tx2">
                              <a:lumMod val="75000"/>
                              <a:lumOff val="25000"/>
                            </a:schemeClr>
                          </a:solidFill>
                          <a:latin typeface="Cambria Math" panose="02040503050406030204" pitchFamily="18" charset="0"/>
                          <a:ea typeface="Cambria Math" panose="02040503050406030204" pitchFamily="18" charset="0"/>
                        </a:rPr>
                        <m:t>=3.3356 </m:t>
                      </m:r>
                      <m:r>
                        <a:rPr lang="en-US" sz="1400" b="0" i="1">
                          <a:solidFill>
                            <a:schemeClr val="tx2">
                              <a:lumMod val="75000"/>
                              <a:lumOff val="25000"/>
                            </a:schemeClr>
                          </a:solidFill>
                          <a:latin typeface="Cambria Math" panose="02040503050406030204" pitchFamily="18" charset="0"/>
                          <a:ea typeface="Cambria Math" panose="02040503050406030204" pitchFamily="18" charset="0"/>
                        </a:rPr>
                        <m:t>𝑝</m:t>
                      </m:r>
                    </m:oMath>
                  </m:oMathPara>
                </a14:m>
                <a:endParaRPr lang="en-GB" sz="1400" dirty="0">
                  <a:solidFill>
                    <a:schemeClr val="bg2">
                      <a:lumMod val="50000"/>
                    </a:schemeClr>
                  </a:solidFill>
                </a:endParaRPr>
              </a:p>
              <a:p>
                <a:r>
                  <a:rPr lang="en-GB" sz="1400" dirty="0">
                    <a:solidFill>
                      <a:schemeClr val="bg2">
                        <a:lumMod val="50000"/>
                      </a:schemeClr>
                    </a:solidFill>
                  </a:rPr>
                  <a:t>For this computation, beam momentum from LSA was used </a:t>
                </a:r>
                <a:r>
                  <a:rPr lang="en-GB" sz="1400" dirty="0">
                    <a:solidFill>
                      <a:schemeClr val="bg2">
                        <a:lumMod val="50000"/>
                      </a:schemeClr>
                    </a:solidFill>
                    <a:sym typeface="Wingdings" panose="05000000000000000000" pitchFamily="2" charset="2"/>
                  </a:rPr>
                  <a:t></a:t>
                </a:r>
                <a:r>
                  <a:rPr lang="en-GB" sz="1400" dirty="0">
                    <a:solidFill>
                      <a:schemeClr val="bg2">
                        <a:lumMod val="50000"/>
                      </a:schemeClr>
                    </a:solidFill>
                  </a:rPr>
                  <a:t> derived from the magnetic rigidity. This designed momentum is regulated based on the B-train measurements, which ensure that the designed and the actual field in the machine matches. </a:t>
                </a:r>
              </a:p>
            </p:txBody>
          </p:sp>
        </mc:Choice>
        <mc:Fallback>
          <p:sp>
            <p:nvSpPr>
              <p:cNvPr id="2" name="TextBox 1">
                <a:extLst>
                  <a:ext uri="{FF2B5EF4-FFF2-40B4-BE49-F238E27FC236}">
                    <a16:creationId xmlns:a16="http://schemas.microsoft.com/office/drawing/2014/main" id="{9EF5F16F-E251-E7FE-2E02-53BCE95C93F8}"/>
                  </a:ext>
                </a:extLst>
              </p:cNvPr>
              <p:cNvSpPr txBox="1">
                <a:spLocks noRot="1" noChangeAspect="1" noMove="1" noResize="1" noEditPoints="1" noAdjustHandles="1" noChangeArrowheads="1" noChangeShapeType="1" noTextEdit="1"/>
              </p:cNvSpPr>
              <p:nvPr/>
            </p:nvSpPr>
            <p:spPr>
              <a:xfrm>
                <a:off x="387345" y="3739640"/>
                <a:ext cx="11722314" cy="1471300"/>
              </a:xfrm>
              <a:prstGeom prst="rect">
                <a:avLst/>
              </a:prstGeom>
              <a:blipFill>
                <a:blip r:embed="rId6"/>
                <a:stretch>
                  <a:fillRect l="-312" t="-1240" b="-3306"/>
                </a:stretch>
              </a:blipFill>
            </p:spPr>
            <p:txBody>
              <a:bodyPr/>
              <a:lstStyle/>
              <a:p>
                <a:r>
                  <a:rPr lang="en-GB">
                    <a:noFill/>
                  </a:rPr>
                  <a:t> </a:t>
                </a:r>
              </a:p>
            </p:txBody>
          </p:sp>
        </mc:Fallback>
      </mc:AlternateContent>
      <p:pic>
        <p:nvPicPr>
          <p:cNvPr id="6" name="Picture 5" descr="A yellow face with blue eyes and tears&#10;&#10;AI-generated content may be incorrect.">
            <a:extLst>
              <a:ext uri="{FF2B5EF4-FFF2-40B4-BE49-F238E27FC236}">
                <a16:creationId xmlns:a16="http://schemas.microsoft.com/office/drawing/2014/main" id="{3DBE8D19-0CC2-A873-C722-5DE9F5885B65}"/>
              </a:ext>
            </a:extLst>
          </p:cNvPr>
          <p:cNvPicPr>
            <a:picLocks noChangeAspect="1"/>
          </p:cNvPicPr>
          <p:nvPr/>
        </p:nvPicPr>
        <p:blipFill>
          <a:blip r:embed="rId7">
            <a:extLst>
              <a:ext uri="{837473B0-CC2E-450A-ABE3-18F120FF3D39}">
                <a1611:picAttrSrcUrl xmlns:a1611="http://schemas.microsoft.com/office/drawing/2016/11/main" r:id="rId8"/>
              </a:ext>
            </a:extLst>
          </a:blip>
          <a:stretch>
            <a:fillRect/>
          </a:stretch>
        </p:blipFill>
        <p:spPr>
          <a:xfrm>
            <a:off x="10906089" y="4967597"/>
            <a:ext cx="1084168" cy="1053442"/>
          </a:xfrm>
          <a:prstGeom prst="rect">
            <a:avLst/>
          </a:prstGeom>
        </p:spPr>
      </p:pic>
      <mc:AlternateContent xmlns:mc="http://schemas.openxmlformats.org/markup-compatibility/2006">
        <mc:Choice xmlns:a14="http://schemas.microsoft.com/office/drawing/2010/main" Requires="a14">
          <p:sp>
            <p:nvSpPr>
              <p:cNvPr id="10" name="TextBox 9">
                <a:extLst>
                  <a:ext uri="{FF2B5EF4-FFF2-40B4-BE49-F238E27FC236}">
                    <a16:creationId xmlns:a16="http://schemas.microsoft.com/office/drawing/2014/main" id="{46B57983-D3F0-202C-2A50-E0B7FE778123}"/>
                  </a:ext>
                </a:extLst>
              </p:cNvPr>
              <p:cNvSpPr txBox="1"/>
              <p:nvPr/>
            </p:nvSpPr>
            <p:spPr>
              <a:xfrm>
                <a:off x="407988" y="5194431"/>
                <a:ext cx="10527049" cy="738664"/>
              </a:xfrm>
              <a:prstGeom prst="rect">
                <a:avLst/>
              </a:prstGeom>
              <a:noFill/>
            </p:spPr>
            <p:txBody>
              <a:bodyPr wrap="square">
                <a:spAutoFit/>
              </a:bodyPr>
              <a:lstStyle/>
              <a:p>
                <a:r>
                  <a:rPr lang="en-GB" sz="1400" dirty="0">
                    <a:solidFill>
                      <a:schemeClr val="bg2">
                        <a:lumMod val="50000"/>
                      </a:schemeClr>
                    </a:solidFill>
                  </a:rPr>
                  <a:t>In the design of PS cycles a constant magnetic length across the entire energy range is assumed equal to the theoretical nominal magnetic length of the machine </a:t>
                </a:r>
                <a:r>
                  <a:rPr lang="en-GB" sz="1400" dirty="0">
                    <a:solidFill>
                      <a:schemeClr val="bg2">
                        <a:lumMod val="50000"/>
                      </a:schemeClr>
                    </a:solidFill>
                    <a:sym typeface="Wingdings" panose="05000000000000000000" pitchFamily="2" charset="2"/>
                  </a:rPr>
                  <a:t></a:t>
                </a:r>
                <a:r>
                  <a:rPr lang="en-GB" sz="1400" dirty="0">
                    <a:solidFill>
                      <a:schemeClr val="bg2">
                        <a:lumMod val="50000"/>
                      </a:schemeClr>
                    </a:solidFill>
                  </a:rPr>
                  <a:t> the effect of magnetic length saturation is not accounted for in the programmed beam momentum evaluation</a:t>
                </a:r>
                <a:r>
                  <a:rPr lang="en-GB" sz="1400" dirty="0">
                    <a:solidFill>
                      <a:schemeClr val="bg2">
                        <a:lumMod val="50000"/>
                      </a:schemeClr>
                    </a:solidFill>
                    <a:sym typeface="Wingdings" panose="05000000000000000000" pitchFamily="2" charset="2"/>
                  </a:rPr>
                  <a:t>  </a:t>
                </a:r>
                <a14:m>
                  <m:oMath xmlns:m="http://schemas.openxmlformats.org/officeDocument/2006/math">
                    <m:r>
                      <a:rPr lang="en-US" sz="1400" b="0" i="1" smtClean="0">
                        <a:solidFill>
                          <a:schemeClr val="bg2">
                            <a:lumMod val="50000"/>
                          </a:schemeClr>
                        </a:solidFill>
                        <a:latin typeface="Cambria Math" panose="02040503050406030204" pitchFamily="18" charset="0"/>
                        <a:sym typeface="Wingdings" panose="05000000000000000000" pitchFamily="2" charset="2"/>
                      </a:rPr>
                      <m:t>𝑝</m:t>
                    </m:r>
                  </m:oMath>
                </a14:m>
                <a:r>
                  <a:rPr lang="en-GB" sz="1400" dirty="0">
                    <a:solidFill>
                      <a:schemeClr val="bg2">
                        <a:lumMod val="50000"/>
                      </a:schemeClr>
                    </a:solidFill>
                    <a:sym typeface="Wingdings" panose="05000000000000000000" pitchFamily="2" charset="2"/>
                  </a:rPr>
                  <a:t> used for computing </a:t>
                </a:r>
                <a14:m>
                  <m:oMath xmlns:m="http://schemas.openxmlformats.org/officeDocument/2006/math">
                    <m:sSub>
                      <m:sSubPr>
                        <m:ctrlPr>
                          <a:rPr lang="en-US" sz="1400" i="1">
                            <a:solidFill>
                              <a:schemeClr val="bg2">
                                <a:lumMod val="50000"/>
                              </a:schemeClr>
                            </a:solidFill>
                            <a:latin typeface="Cambria Math" panose="02040503050406030204" pitchFamily="18" charset="0"/>
                          </a:rPr>
                        </m:ctrlPr>
                      </m:sSubPr>
                      <m:e>
                        <m:r>
                          <a:rPr lang="en-US" sz="1400" i="1">
                            <a:solidFill>
                              <a:schemeClr val="bg2">
                                <a:lumMod val="50000"/>
                              </a:schemeClr>
                            </a:solidFill>
                            <a:latin typeface="Cambria Math" panose="02040503050406030204" pitchFamily="18" charset="0"/>
                          </a:rPr>
                          <m:t>𝑘</m:t>
                        </m:r>
                      </m:e>
                      <m:sub>
                        <m:r>
                          <a:rPr lang="en-US" sz="1400" i="1">
                            <a:solidFill>
                              <a:schemeClr val="bg2">
                                <a:lumMod val="50000"/>
                              </a:schemeClr>
                            </a:solidFill>
                            <a:latin typeface="Cambria Math" panose="02040503050406030204" pitchFamily="18" charset="0"/>
                          </a:rPr>
                          <m:t>𝑛</m:t>
                        </m:r>
                        <m:r>
                          <a:rPr lang="en-US" sz="1400" i="1">
                            <a:solidFill>
                              <a:schemeClr val="bg2">
                                <a:lumMod val="50000"/>
                              </a:schemeClr>
                            </a:solidFill>
                            <a:latin typeface="Cambria Math" panose="02040503050406030204" pitchFamily="18" charset="0"/>
                          </a:rPr>
                          <m:t>−1</m:t>
                        </m:r>
                      </m:sub>
                    </m:sSub>
                  </m:oMath>
                </a14:m>
                <a:r>
                  <a:rPr lang="en-GB" sz="1400" dirty="0">
                    <a:solidFill>
                      <a:schemeClr val="bg2">
                        <a:lumMod val="50000"/>
                      </a:schemeClr>
                    </a:solidFill>
                    <a:sym typeface="Wingdings" panose="05000000000000000000" pitchFamily="2" charset="2"/>
                  </a:rPr>
                  <a:t> might be affected by uncertainty </a:t>
                </a:r>
              </a:p>
            </p:txBody>
          </p:sp>
        </mc:Choice>
        <mc:Fallback>
          <p:sp>
            <p:nvSpPr>
              <p:cNvPr id="10" name="TextBox 9">
                <a:extLst>
                  <a:ext uri="{FF2B5EF4-FFF2-40B4-BE49-F238E27FC236}">
                    <a16:creationId xmlns:a16="http://schemas.microsoft.com/office/drawing/2014/main" id="{46B57983-D3F0-202C-2A50-E0B7FE778123}"/>
                  </a:ext>
                </a:extLst>
              </p:cNvPr>
              <p:cNvSpPr txBox="1">
                <a:spLocks noRot="1" noChangeAspect="1" noMove="1" noResize="1" noEditPoints="1" noAdjustHandles="1" noChangeArrowheads="1" noChangeShapeType="1" noTextEdit="1"/>
              </p:cNvSpPr>
              <p:nvPr/>
            </p:nvSpPr>
            <p:spPr>
              <a:xfrm>
                <a:off x="407988" y="5194431"/>
                <a:ext cx="10527049" cy="738664"/>
              </a:xfrm>
              <a:prstGeom prst="rect">
                <a:avLst/>
              </a:prstGeom>
              <a:blipFill>
                <a:blip r:embed="rId9"/>
                <a:stretch>
                  <a:fillRect l="-174" t="-1653" r="-579" b="-8264"/>
                </a:stretch>
              </a:blipFill>
            </p:spPr>
            <p:txBody>
              <a:bodyPr/>
              <a:lstStyle/>
              <a:p>
                <a:r>
                  <a:rPr lang="en-GB">
                    <a:noFill/>
                  </a:rPr>
                  <a:t> </a:t>
                </a:r>
              </a:p>
            </p:txBody>
          </p:sp>
        </mc:Fallback>
      </mc:AlternateContent>
      <p:sp>
        <p:nvSpPr>
          <p:cNvPr id="12" name="TextBox 11">
            <a:extLst>
              <a:ext uri="{FF2B5EF4-FFF2-40B4-BE49-F238E27FC236}">
                <a16:creationId xmlns:a16="http://schemas.microsoft.com/office/drawing/2014/main" id="{80BD9FE7-8879-9C30-1FDF-28663367598B}"/>
              </a:ext>
            </a:extLst>
          </p:cNvPr>
          <p:cNvSpPr txBox="1"/>
          <p:nvPr/>
        </p:nvSpPr>
        <p:spPr>
          <a:xfrm>
            <a:off x="1172887" y="5952833"/>
            <a:ext cx="10074403" cy="338554"/>
          </a:xfrm>
          <a:prstGeom prst="rect">
            <a:avLst/>
          </a:prstGeom>
          <a:noFill/>
        </p:spPr>
        <p:txBody>
          <a:bodyPr wrap="square">
            <a:spAutoFit/>
          </a:bodyPr>
          <a:lstStyle/>
          <a:p>
            <a:pPr algn="ctr"/>
            <a:r>
              <a:rPr lang="en-GB" sz="1600" b="1" dirty="0">
                <a:solidFill>
                  <a:srgbClr val="C00000"/>
                </a:solidFill>
                <a:sym typeface="Wingdings" panose="05000000000000000000" pitchFamily="2" charset="2"/>
              </a:rPr>
              <a:t>What happens now to previous tune results/comparison? Can we correct the momentum computation</a:t>
            </a:r>
            <a:endParaRPr lang="en-GB" b="1" dirty="0">
              <a:solidFill>
                <a:srgbClr val="C00000"/>
              </a:solidFill>
            </a:endParaRPr>
          </a:p>
        </p:txBody>
      </p:sp>
    </p:spTree>
    <p:extLst>
      <p:ext uri="{BB962C8B-B14F-4D97-AF65-F5344CB8AC3E}">
        <p14:creationId xmlns:p14="http://schemas.microsoft.com/office/powerpoint/2010/main" val="30349763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barn(inVertical)">
                                      <p:cBhvr>
                                        <p:cTn id="7" dur="500"/>
                                        <p:tgtEl>
                                          <p:spTgt spid="512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barn(inVertical)">
                                      <p:cBhvr>
                                        <p:cTn id="12" dur="500"/>
                                        <p:tgtEl>
                                          <p:spTgt spid="22"/>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barn(inVertical)">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barn(inVertical)">
                                      <p:cBhvr>
                                        <p:cTn id="22" dur="500"/>
                                        <p:tgtEl>
                                          <p:spTgt spid="2"/>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barn(inVertical)">
                                      <p:cBhvr>
                                        <p:cTn id="27" dur="500"/>
                                        <p:tgtEl>
                                          <p:spTgt spid="10"/>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barn(inVertical)">
                                      <p:cBhvr>
                                        <p:cTn id="32" dur="500"/>
                                        <p:tgtEl>
                                          <p:spTgt spid="12"/>
                                        </p:tgtEl>
                                      </p:cBhvr>
                                    </p:animEffect>
                                  </p:childTnLst>
                                </p:cTn>
                              </p:par>
                              <p:par>
                                <p:cTn id="33" presetID="16" presetClass="entr" presetSubtype="21" fill="hold" nodeType="with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barn(inVertical)">
                                      <p:cBhvr>
                                        <p:cTn id="3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4" grpId="0"/>
      <p:bldP spid="2" grpId="0"/>
      <p:bldP spid="10" grpId="0"/>
      <p:bldP spid="12"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212A19-132D-489B-3A03-2E96A0E26A1E}"/>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47292E37-3AFC-5BB7-ED8F-1B1C52106EFD}"/>
              </a:ext>
            </a:extLst>
          </p:cNvPr>
          <p:cNvSpPr>
            <a:spLocks noGrp="1"/>
          </p:cNvSpPr>
          <p:nvPr>
            <p:ph type="title"/>
          </p:nvPr>
        </p:nvSpPr>
        <p:spPr>
          <a:xfrm>
            <a:off x="407988" y="328241"/>
            <a:ext cx="11604202" cy="567109"/>
          </a:xfrm>
        </p:spPr>
        <p:txBody>
          <a:bodyPr/>
          <a:lstStyle/>
          <a:p>
            <a:r>
              <a:rPr lang="en-GB" dirty="0">
                <a:solidFill>
                  <a:srgbClr val="060A9C"/>
                </a:solidFill>
                <a:latin typeface="Arial" panose="020B0604020202020204" pitchFamily="34" charset="0"/>
                <a:cs typeface="Arial" panose="020B0604020202020204" pitchFamily="34" charset="0"/>
              </a:rPr>
              <a:t>Model improvement: corrected momenta</a:t>
            </a:r>
            <a:endParaRPr lang="en-US" dirty="0"/>
          </a:p>
        </p:txBody>
      </p:sp>
      <p:sp>
        <p:nvSpPr>
          <p:cNvPr id="15" name="Slide Number Placeholder 8">
            <a:extLst>
              <a:ext uri="{FF2B5EF4-FFF2-40B4-BE49-F238E27FC236}">
                <a16:creationId xmlns:a16="http://schemas.microsoft.com/office/drawing/2014/main" id="{80C99799-95AF-C0F8-9025-AF423EB13B5F}"/>
              </a:ext>
            </a:extLst>
          </p:cNvPr>
          <p:cNvSpPr>
            <a:spLocks noGrp="1"/>
          </p:cNvSpPr>
          <p:nvPr>
            <p:ph type="sldNum" sz="quarter" idx="12"/>
          </p:nvPr>
        </p:nvSpPr>
        <p:spPr>
          <a:xfrm>
            <a:off x="11107546" y="6389802"/>
            <a:ext cx="681254" cy="365125"/>
          </a:xfrm>
        </p:spPr>
        <p:txBody>
          <a:bodyPr/>
          <a:lstStyle/>
          <a:p>
            <a:fld id="{36B5EA5A-BC32-A742-B11B-8E7414D5B535}" type="slidenum">
              <a:rPr lang="en-US" sz="1400" smtClean="0"/>
              <a:pPr/>
              <a:t>35</a:t>
            </a:fld>
            <a:endParaRPr lang="en-US" sz="1400" dirty="0"/>
          </a:p>
        </p:txBody>
      </p:sp>
      <p:sp>
        <p:nvSpPr>
          <p:cNvPr id="16" name="Footer Placeholder 4">
            <a:extLst>
              <a:ext uri="{FF2B5EF4-FFF2-40B4-BE49-F238E27FC236}">
                <a16:creationId xmlns:a16="http://schemas.microsoft.com/office/drawing/2014/main" id="{8C12605D-6B12-2F45-6FFA-455070DB780D}"/>
              </a:ext>
            </a:extLst>
          </p:cNvPr>
          <p:cNvSpPr>
            <a:spLocks noGrp="1"/>
          </p:cNvSpPr>
          <p:nvPr>
            <p:ph type="ftr" sz="quarter" idx="11"/>
          </p:nvPr>
        </p:nvSpPr>
        <p:spPr>
          <a:xfrm>
            <a:off x="3539188" y="6389802"/>
            <a:ext cx="7292296" cy="365125"/>
          </a:xfrm>
        </p:spPr>
        <p:txBody>
          <a:bodyPr/>
          <a:lstStyle/>
          <a:p>
            <a:r>
              <a:rPr lang="en-US" sz="1400" dirty="0"/>
              <a:t>Vittorio Ferrentino – IPP Meeting              vittorio.ferrentino@cern.ch</a:t>
            </a:r>
          </a:p>
        </p:txBody>
      </p:sp>
      <p:sp>
        <p:nvSpPr>
          <p:cNvPr id="17" name="Date Placeholder 3">
            <a:extLst>
              <a:ext uri="{FF2B5EF4-FFF2-40B4-BE49-F238E27FC236}">
                <a16:creationId xmlns:a16="http://schemas.microsoft.com/office/drawing/2014/main" id="{AB410EBB-0FA7-9845-A86B-C05A30B94E6B}"/>
              </a:ext>
            </a:extLst>
          </p:cNvPr>
          <p:cNvSpPr txBox="1">
            <a:spLocks/>
          </p:cNvSpPr>
          <p:nvPr/>
        </p:nvSpPr>
        <p:spPr>
          <a:xfrm>
            <a:off x="1753960" y="6417641"/>
            <a:ext cx="1542289"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AE7510E-7CE3-EF42-A7A2-0B9C737939B5}" type="datetime3">
              <a:rPr lang="en-US" sz="1400" smtClean="0">
                <a:solidFill>
                  <a:schemeClr val="bg1"/>
                </a:solidFill>
              </a:rPr>
              <a:pPr/>
              <a:t>26 March 2025</a:t>
            </a:fld>
            <a:endParaRPr lang="en-US" sz="1400" dirty="0">
              <a:solidFill>
                <a:schemeClr val="bg1"/>
              </a:solidFill>
            </a:endParaRPr>
          </a:p>
        </p:txBody>
      </p:sp>
      <mc:AlternateContent xmlns:mc="http://schemas.openxmlformats.org/markup-compatibility/2006">
        <mc:Choice xmlns:a14="http://schemas.microsoft.com/office/drawing/2010/main" Requires="a14">
          <p:sp>
            <p:nvSpPr>
              <p:cNvPr id="7" name="Content Placeholder 1">
                <a:extLst>
                  <a:ext uri="{FF2B5EF4-FFF2-40B4-BE49-F238E27FC236}">
                    <a16:creationId xmlns:a16="http://schemas.microsoft.com/office/drawing/2014/main" id="{95DB0F3D-7705-BA57-D635-472601517EB9}"/>
                  </a:ext>
                </a:extLst>
              </p:cNvPr>
              <p:cNvSpPr txBox="1">
                <a:spLocks/>
              </p:cNvSpPr>
              <p:nvPr/>
            </p:nvSpPr>
            <p:spPr>
              <a:xfrm>
                <a:off x="387345" y="1064880"/>
                <a:ext cx="7783049" cy="2967690"/>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GB" sz="1600" b="0" dirty="0">
                    <a:solidFill>
                      <a:schemeClr val="tx2">
                        <a:lumMod val="75000"/>
                        <a:lumOff val="25000"/>
                      </a:schemeClr>
                    </a:solidFill>
                  </a:rPr>
                  <a:t>Two distinct approaches followed to correct for the magnetic length saturation:</a:t>
                </a:r>
              </a:p>
              <a:p>
                <a:r>
                  <a:rPr lang="en-GB" sz="1400" b="0" dirty="0">
                    <a:solidFill>
                      <a:schemeClr val="tx2">
                        <a:lumMod val="75000"/>
                        <a:lumOff val="25000"/>
                      </a:schemeClr>
                    </a:solidFill>
                  </a:rPr>
                  <a:t>Physics driven approach </a:t>
                </a:r>
                <a:r>
                  <a:rPr lang="en-GB" sz="1400" b="0" dirty="0">
                    <a:solidFill>
                      <a:schemeClr val="tx2">
                        <a:lumMod val="75000"/>
                        <a:lumOff val="25000"/>
                      </a:schemeClr>
                    </a:solidFill>
                    <a:sym typeface="Wingdings" panose="05000000000000000000" pitchFamily="2" charset="2"/>
                  </a:rPr>
                  <a:t> </a:t>
                </a:r>
                <a:r>
                  <a:rPr lang="en-GB" sz="1400" b="0" dirty="0">
                    <a:solidFill>
                      <a:schemeClr val="tx2">
                        <a:lumMod val="75000"/>
                        <a:lumOff val="25000"/>
                      </a:schemeClr>
                    </a:solidFill>
                  </a:rPr>
                  <a:t>Corrected momenta computation by </a:t>
                </a:r>
                <a:r>
                  <a:rPr lang="en-GB" sz="1400" b="0" dirty="0">
                    <a:solidFill>
                      <a:schemeClr val="accent2"/>
                    </a:solidFill>
                  </a:rPr>
                  <a:t>flattening </a:t>
                </a:r>
                <a14:m>
                  <m:oMath xmlns:m="http://schemas.openxmlformats.org/officeDocument/2006/math">
                    <m:sSub>
                      <m:sSubPr>
                        <m:ctrlPr>
                          <a:rPr lang="en-US" sz="1400" b="0" i="1" smtClean="0">
                            <a:solidFill>
                              <a:schemeClr val="accent2"/>
                            </a:solidFill>
                            <a:latin typeface="Cambria Math" panose="02040503050406030204" pitchFamily="18" charset="0"/>
                          </a:rPr>
                        </m:ctrlPr>
                      </m:sSubPr>
                      <m:e>
                        <m:r>
                          <a:rPr lang="en-US" sz="1400" b="0" i="1" smtClean="0">
                            <a:solidFill>
                              <a:schemeClr val="accent2"/>
                            </a:solidFill>
                            <a:latin typeface="Cambria Math" panose="02040503050406030204" pitchFamily="18" charset="0"/>
                          </a:rPr>
                          <m:t>𝑘</m:t>
                        </m:r>
                      </m:e>
                      <m:sub>
                        <m:r>
                          <a:rPr lang="en-US" sz="1400" b="0" i="1" smtClean="0">
                            <a:solidFill>
                              <a:schemeClr val="accent2"/>
                            </a:solidFill>
                            <a:latin typeface="Cambria Math" panose="02040503050406030204" pitchFamily="18" charset="0"/>
                          </a:rPr>
                          <m:t>0</m:t>
                        </m:r>
                      </m:sub>
                    </m:sSub>
                    <m:r>
                      <a:rPr lang="en-US" sz="1400" b="0" i="1" smtClean="0">
                        <a:solidFill>
                          <a:schemeClr val="accent2"/>
                        </a:solidFill>
                        <a:latin typeface="Cambria Math" panose="02040503050406030204" pitchFamily="18" charset="0"/>
                      </a:rPr>
                      <m:t>𝐿</m:t>
                    </m:r>
                  </m:oMath>
                </a14:m>
                <a:r>
                  <a:rPr lang="en-GB" sz="1400" b="0" dirty="0">
                    <a:solidFill>
                      <a:schemeClr val="accent2"/>
                    </a:solidFill>
                  </a:rPr>
                  <a:t> </a:t>
                </a:r>
                <a:r>
                  <a:rPr lang="en-GB" sz="1400" b="0" dirty="0">
                    <a:solidFill>
                      <a:schemeClr val="tx2">
                        <a:lumMod val="75000"/>
                        <a:lumOff val="25000"/>
                      </a:schemeClr>
                    </a:solidFill>
                  </a:rPr>
                  <a:t>with the value it has at 10.14 GeV/c (no remanent field nor saturation effect):</a:t>
                </a:r>
              </a:p>
              <a:p>
                <a:pPr marL="0" indent="0">
                  <a:buNone/>
                </a:pPr>
                <a14:m>
                  <m:oMathPara xmlns:m="http://schemas.openxmlformats.org/officeDocument/2006/math">
                    <m:oMathParaPr>
                      <m:jc m:val="center"/>
                    </m:oMathParaPr>
                    <m:oMath xmlns:m="http://schemas.openxmlformats.org/officeDocument/2006/math">
                      <m:sSub>
                        <m:sSubPr>
                          <m:ctrlPr>
                            <a:rPr lang="en-US" sz="1400" b="0" i="1" smtClean="0">
                              <a:solidFill>
                                <a:schemeClr val="tx2">
                                  <a:lumMod val="75000"/>
                                  <a:lumOff val="25000"/>
                                </a:schemeClr>
                              </a:solidFill>
                              <a:latin typeface="Cambria Math" panose="02040503050406030204" pitchFamily="18" charset="0"/>
                            </a:rPr>
                          </m:ctrlPr>
                        </m:sSubPr>
                        <m:e>
                          <m:r>
                            <a:rPr lang="en-US" sz="1400" b="0" i="1" smtClean="0">
                              <a:solidFill>
                                <a:schemeClr val="tx2">
                                  <a:lumMod val="75000"/>
                                  <a:lumOff val="25000"/>
                                </a:schemeClr>
                              </a:solidFill>
                              <a:latin typeface="Cambria Math" panose="02040503050406030204" pitchFamily="18" charset="0"/>
                            </a:rPr>
                            <m:t>𝑘</m:t>
                          </m:r>
                        </m:e>
                        <m:sub>
                          <m:r>
                            <a:rPr lang="en-US" sz="1400" b="0" i="1" smtClean="0">
                              <a:solidFill>
                                <a:schemeClr val="tx2">
                                  <a:lumMod val="75000"/>
                                  <a:lumOff val="25000"/>
                                </a:schemeClr>
                              </a:solidFill>
                              <a:latin typeface="Cambria Math" panose="02040503050406030204" pitchFamily="18" charset="0"/>
                            </a:rPr>
                            <m:t>0</m:t>
                          </m:r>
                        </m:sub>
                      </m:sSub>
                      <m:d>
                        <m:dPr>
                          <m:ctrlPr>
                            <a:rPr lang="en-US" sz="1400" b="0" i="1" smtClean="0">
                              <a:solidFill>
                                <a:schemeClr val="tx2">
                                  <a:lumMod val="75000"/>
                                  <a:lumOff val="25000"/>
                                </a:schemeClr>
                              </a:solidFill>
                              <a:latin typeface="Cambria Math" panose="02040503050406030204" pitchFamily="18" charset="0"/>
                            </a:rPr>
                          </m:ctrlPr>
                        </m:dPr>
                        <m:e>
                          <m:r>
                            <a:rPr lang="en-US" sz="1400" b="0" i="1" smtClean="0">
                              <a:solidFill>
                                <a:schemeClr val="tx2">
                                  <a:lumMod val="75000"/>
                                  <a:lumOff val="25000"/>
                                </a:schemeClr>
                              </a:solidFill>
                              <a:latin typeface="Cambria Math" panose="02040503050406030204" pitchFamily="18" charset="0"/>
                            </a:rPr>
                            <m:t>𝑝</m:t>
                          </m:r>
                        </m:e>
                      </m:d>
                      <m:r>
                        <a:rPr lang="en-US" sz="1400" b="0" i="1" smtClean="0">
                          <a:solidFill>
                            <a:schemeClr val="tx2">
                              <a:lumMod val="75000"/>
                              <a:lumOff val="25000"/>
                            </a:schemeClr>
                          </a:solidFill>
                          <a:latin typeface="Cambria Math" panose="02040503050406030204" pitchFamily="18" charset="0"/>
                        </a:rPr>
                        <m:t>=</m:t>
                      </m:r>
                      <m:f>
                        <m:fPr>
                          <m:ctrlPr>
                            <a:rPr lang="en-US" sz="1400" b="0" i="1" smtClean="0">
                              <a:solidFill>
                                <a:schemeClr val="tx2">
                                  <a:lumMod val="75000"/>
                                  <a:lumOff val="25000"/>
                                </a:schemeClr>
                              </a:solidFill>
                              <a:latin typeface="Cambria Math" panose="02040503050406030204" pitchFamily="18" charset="0"/>
                            </a:rPr>
                          </m:ctrlPr>
                        </m:fPr>
                        <m:num>
                          <m:r>
                            <a:rPr lang="en-US" sz="1400" b="0" i="1" smtClean="0">
                              <a:solidFill>
                                <a:schemeClr val="tx2">
                                  <a:lumMod val="75000"/>
                                  <a:lumOff val="25000"/>
                                </a:schemeClr>
                              </a:solidFill>
                              <a:latin typeface="Cambria Math" panose="02040503050406030204" pitchFamily="18" charset="0"/>
                            </a:rPr>
                            <m:t>1</m:t>
                          </m:r>
                        </m:num>
                        <m:den>
                          <m:r>
                            <a:rPr lang="en-US" sz="1400" b="0" i="1" smtClean="0">
                              <a:solidFill>
                                <a:schemeClr val="tx2">
                                  <a:lumMod val="75000"/>
                                  <a:lumOff val="25000"/>
                                </a:schemeClr>
                              </a:solidFill>
                              <a:latin typeface="Cambria Math" panose="02040503050406030204" pitchFamily="18" charset="0"/>
                            </a:rPr>
                            <m:t>3.3356 </m:t>
                          </m:r>
                          <m:r>
                            <a:rPr lang="en-US" sz="1400" b="0" i="1" smtClean="0">
                              <a:solidFill>
                                <a:schemeClr val="tx2">
                                  <a:lumMod val="75000"/>
                                  <a:lumOff val="25000"/>
                                </a:schemeClr>
                              </a:solidFill>
                              <a:latin typeface="Cambria Math" panose="02040503050406030204" pitchFamily="18" charset="0"/>
                            </a:rPr>
                            <m:t>𝑝</m:t>
                          </m:r>
                        </m:den>
                      </m:f>
                      <m:sSub>
                        <m:sSubPr>
                          <m:ctrlPr>
                            <a:rPr lang="en-US" sz="1400" b="0" i="1" smtClean="0">
                              <a:solidFill>
                                <a:schemeClr val="tx2">
                                  <a:lumMod val="75000"/>
                                  <a:lumOff val="25000"/>
                                </a:schemeClr>
                              </a:solidFill>
                              <a:latin typeface="Cambria Math" panose="02040503050406030204" pitchFamily="18" charset="0"/>
                            </a:rPr>
                          </m:ctrlPr>
                        </m:sSubPr>
                        <m:e>
                          <m:r>
                            <a:rPr lang="en-US" sz="1400" b="0" i="1" smtClean="0">
                              <a:solidFill>
                                <a:schemeClr val="tx2">
                                  <a:lumMod val="75000"/>
                                  <a:lumOff val="25000"/>
                                </a:schemeClr>
                              </a:solidFill>
                              <a:latin typeface="Cambria Math" panose="02040503050406030204" pitchFamily="18" charset="0"/>
                            </a:rPr>
                            <m:t>𝐵</m:t>
                          </m:r>
                        </m:e>
                        <m:sub>
                          <m:r>
                            <a:rPr lang="en-US" sz="1400" b="0" i="1" smtClean="0">
                              <a:solidFill>
                                <a:schemeClr val="tx2">
                                  <a:lumMod val="75000"/>
                                  <a:lumOff val="25000"/>
                                </a:schemeClr>
                              </a:solidFill>
                              <a:latin typeface="Cambria Math" panose="02040503050406030204" pitchFamily="18" charset="0"/>
                            </a:rPr>
                            <m:t>1,</m:t>
                          </m:r>
                          <m:r>
                            <a:rPr lang="en-US" sz="1400" b="0" i="1" smtClean="0">
                              <a:solidFill>
                                <a:schemeClr val="tx2">
                                  <a:lumMod val="75000"/>
                                  <a:lumOff val="25000"/>
                                </a:schemeClr>
                              </a:solidFill>
                              <a:latin typeface="Cambria Math" panose="02040503050406030204" pitchFamily="18" charset="0"/>
                            </a:rPr>
                            <m:t>𝑖</m:t>
                          </m:r>
                        </m:sub>
                      </m:sSub>
                      <m:d>
                        <m:dPr>
                          <m:ctrlPr>
                            <a:rPr lang="en-US" sz="1400" b="0" i="1" smtClean="0">
                              <a:solidFill>
                                <a:schemeClr val="tx2">
                                  <a:lumMod val="75000"/>
                                  <a:lumOff val="25000"/>
                                </a:schemeClr>
                              </a:solidFill>
                              <a:latin typeface="Cambria Math" panose="02040503050406030204" pitchFamily="18" charset="0"/>
                            </a:rPr>
                          </m:ctrlPr>
                        </m:dPr>
                        <m:e>
                          <m:r>
                            <a:rPr lang="en-US" sz="1400" b="0" i="1" smtClean="0">
                              <a:solidFill>
                                <a:schemeClr val="tx2">
                                  <a:lumMod val="75000"/>
                                  <a:lumOff val="25000"/>
                                </a:schemeClr>
                              </a:solidFill>
                              <a:latin typeface="Cambria Math" panose="02040503050406030204" pitchFamily="18" charset="0"/>
                            </a:rPr>
                            <m:t>𝑝</m:t>
                          </m:r>
                        </m:e>
                      </m:d>
                      <m:r>
                        <a:rPr lang="en-US" sz="1400" b="0" i="1" smtClean="0">
                          <a:solidFill>
                            <a:schemeClr val="tx2">
                              <a:lumMod val="75000"/>
                              <a:lumOff val="25000"/>
                            </a:schemeClr>
                          </a:solidFill>
                          <a:latin typeface="Cambria Math" panose="02040503050406030204" pitchFamily="18" charset="0"/>
                        </a:rPr>
                        <m:t> →</m:t>
                      </m:r>
                      <m:sSub>
                        <m:sSubPr>
                          <m:ctrlPr>
                            <a:rPr lang="en-US" sz="1400" b="0" i="1" smtClean="0">
                              <a:solidFill>
                                <a:srgbClr val="00B050"/>
                              </a:solidFill>
                              <a:latin typeface="Cambria Math" panose="02040503050406030204" pitchFamily="18" charset="0"/>
                            </a:rPr>
                          </m:ctrlPr>
                        </m:sSubPr>
                        <m:e>
                          <m:r>
                            <a:rPr lang="en-US" sz="1400" b="0" i="1" smtClean="0">
                              <a:solidFill>
                                <a:srgbClr val="00B050"/>
                              </a:solidFill>
                              <a:latin typeface="Cambria Math" panose="02040503050406030204" pitchFamily="18" charset="0"/>
                            </a:rPr>
                            <m:t>𝑝</m:t>
                          </m:r>
                        </m:e>
                        <m:sub>
                          <m:r>
                            <a:rPr lang="en-US" sz="1400" b="0" i="1" smtClean="0">
                              <a:solidFill>
                                <a:srgbClr val="00B050"/>
                              </a:solidFill>
                              <a:latin typeface="Cambria Math" panose="02040503050406030204" pitchFamily="18" charset="0"/>
                            </a:rPr>
                            <m:t>𝑐𝑜𝑟𝑟</m:t>
                          </m:r>
                        </m:sub>
                      </m:sSub>
                      <m:r>
                        <a:rPr lang="en-US" sz="1400" b="0" i="1" smtClean="0">
                          <a:solidFill>
                            <a:srgbClr val="00B050"/>
                          </a:solidFill>
                          <a:latin typeface="Cambria Math" panose="02040503050406030204" pitchFamily="18" charset="0"/>
                        </a:rPr>
                        <m:t>=</m:t>
                      </m:r>
                      <m:f>
                        <m:fPr>
                          <m:ctrlPr>
                            <a:rPr lang="en-US" sz="1400" b="0" i="1" smtClean="0">
                              <a:solidFill>
                                <a:srgbClr val="00B050"/>
                              </a:solidFill>
                              <a:latin typeface="Cambria Math" panose="02040503050406030204" pitchFamily="18" charset="0"/>
                            </a:rPr>
                          </m:ctrlPr>
                        </m:fPr>
                        <m:num>
                          <m:sSub>
                            <m:sSubPr>
                              <m:ctrlPr>
                                <a:rPr lang="en-US" sz="1400" b="0" i="1" smtClean="0">
                                  <a:solidFill>
                                    <a:srgbClr val="00B050"/>
                                  </a:solidFill>
                                  <a:latin typeface="Cambria Math" panose="02040503050406030204" pitchFamily="18" charset="0"/>
                                </a:rPr>
                              </m:ctrlPr>
                            </m:sSubPr>
                            <m:e>
                              <m:r>
                                <a:rPr lang="en-US" sz="1400" b="0" i="1" smtClean="0">
                                  <a:solidFill>
                                    <a:srgbClr val="00B050"/>
                                  </a:solidFill>
                                  <a:latin typeface="Cambria Math" panose="02040503050406030204" pitchFamily="18" charset="0"/>
                                </a:rPr>
                                <m:t>𝐵</m:t>
                              </m:r>
                            </m:e>
                            <m:sub>
                              <m:r>
                                <a:rPr lang="en-US" sz="1400" b="0" i="1" smtClean="0">
                                  <a:solidFill>
                                    <a:srgbClr val="00B050"/>
                                  </a:solidFill>
                                  <a:latin typeface="Cambria Math" panose="02040503050406030204" pitchFamily="18" charset="0"/>
                                </a:rPr>
                                <m:t>1,</m:t>
                              </m:r>
                              <m:r>
                                <a:rPr lang="en-US" sz="1400" b="0" i="1" smtClean="0">
                                  <a:solidFill>
                                    <a:srgbClr val="00B050"/>
                                  </a:solidFill>
                                  <a:latin typeface="Cambria Math" panose="02040503050406030204" pitchFamily="18" charset="0"/>
                                </a:rPr>
                                <m:t>𝑖</m:t>
                              </m:r>
                            </m:sub>
                          </m:sSub>
                          <m:r>
                            <a:rPr lang="en-US" sz="1400" b="0" i="1" smtClean="0">
                              <a:solidFill>
                                <a:srgbClr val="00B050"/>
                              </a:solidFill>
                              <a:latin typeface="Cambria Math" panose="02040503050406030204" pitchFamily="18" charset="0"/>
                            </a:rPr>
                            <m:t>(</m:t>
                          </m:r>
                          <m:r>
                            <a:rPr lang="en-US" sz="1400" b="0" i="1" smtClean="0">
                              <a:solidFill>
                                <a:srgbClr val="00B050"/>
                              </a:solidFill>
                              <a:latin typeface="Cambria Math" panose="02040503050406030204" pitchFamily="18" charset="0"/>
                            </a:rPr>
                            <m:t>𝑝</m:t>
                          </m:r>
                          <m:r>
                            <a:rPr lang="en-US" sz="1400" b="0" i="1" smtClean="0">
                              <a:solidFill>
                                <a:srgbClr val="00B050"/>
                              </a:solidFill>
                              <a:latin typeface="Cambria Math" panose="02040503050406030204" pitchFamily="18" charset="0"/>
                            </a:rPr>
                            <m:t>)</m:t>
                          </m:r>
                        </m:num>
                        <m:den>
                          <m:r>
                            <a:rPr lang="en-US" sz="1400" b="0" i="1" smtClean="0">
                              <a:solidFill>
                                <a:srgbClr val="00B050"/>
                              </a:solidFill>
                              <a:latin typeface="Cambria Math" panose="02040503050406030204" pitchFamily="18" charset="0"/>
                            </a:rPr>
                            <m:t>3.3356 </m:t>
                          </m:r>
                          <m:sSub>
                            <m:sSubPr>
                              <m:ctrlPr>
                                <a:rPr lang="en-US" sz="1400" b="0" i="1" smtClean="0">
                                  <a:solidFill>
                                    <a:srgbClr val="00B050"/>
                                  </a:solidFill>
                                  <a:latin typeface="Cambria Math" panose="02040503050406030204" pitchFamily="18" charset="0"/>
                                </a:rPr>
                              </m:ctrlPr>
                            </m:sSubPr>
                            <m:e>
                              <m:r>
                                <a:rPr lang="en-US" sz="1400" b="0" i="1" smtClean="0">
                                  <a:solidFill>
                                    <a:srgbClr val="00B050"/>
                                  </a:solidFill>
                                  <a:latin typeface="Cambria Math" panose="02040503050406030204" pitchFamily="18" charset="0"/>
                                </a:rPr>
                                <m:t>𝑘</m:t>
                              </m:r>
                            </m:e>
                            <m:sub>
                              <m:r>
                                <a:rPr lang="en-US" sz="1400" b="0" i="1" smtClean="0">
                                  <a:solidFill>
                                    <a:srgbClr val="00B050"/>
                                  </a:solidFill>
                                  <a:latin typeface="Cambria Math" panose="02040503050406030204" pitchFamily="18" charset="0"/>
                                </a:rPr>
                                <m:t>0</m:t>
                              </m:r>
                            </m:sub>
                          </m:sSub>
                          <m:d>
                            <m:dPr>
                              <m:ctrlPr>
                                <a:rPr lang="en-US" sz="1400" b="0" i="1" smtClean="0">
                                  <a:solidFill>
                                    <a:srgbClr val="00B050"/>
                                  </a:solidFill>
                                  <a:latin typeface="Cambria Math" panose="02040503050406030204" pitchFamily="18" charset="0"/>
                                </a:rPr>
                              </m:ctrlPr>
                            </m:dPr>
                            <m:e>
                              <m:r>
                                <a:rPr lang="en-US" sz="1400" b="0" i="1" smtClean="0">
                                  <a:solidFill>
                                    <a:srgbClr val="00B050"/>
                                  </a:solidFill>
                                  <a:latin typeface="Cambria Math" panose="02040503050406030204" pitchFamily="18" charset="0"/>
                                </a:rPr>
                                <m:t>10.14</m:t>
                              </m:r>
                              <m:f>
                                <m:fPr>
                                  <m:ctrlPr>
                                    <a:rPr lang="en-US" sz="1400" b="0" i="1" smtClean="0">
                                      <a:solidFill>
                                        <a:srgbClr val="00B050"/>
                                      </a:solidFill>
                                      <a:latin typeface="Cambria Math" panose="02040503050406030204" pitchFamily="18" charset="0"/>
                                    </a:rPr>
                                  </m:ctrlPr>
                                </m:fPr>
                                <m:num>
                                  <m:r>
                                    <a:rPr lang="en-US" sz="1400" b="0" i="1" smtClean="0">
                                      <a:solidFill>
                                        <a:srgbClr val="00B050"/>
                                      </a:solidFill>
                                      <a:latin typeface="Cambria Math" panose="02040503050406030204" pitchFamily="18" charset="0"/>
                                    </a:rPr>
                                    <m:t>𝐺𝑒𝑉</m:t>
                                  </m:r>
                                </m:num>
                                <m:den>
                                  <m:r>
                                    <a:rPr lang="en-US" sz="1400" b="0" i="1" smtClean="0">
                                      <a:solidFill>
                                        <a:srgbClr val="00B050"/>
                                      </a:solidFill>
                                      <a:latin typeface="Cambria Math" panose="02040503050406030204" pitchFamily="18" charset="0"/>
                                    </a:rPr>
                                    <m:t>𝑐</m:t>
                                  </m:r>
                                </m:den>
                              </m:f>
                            </m:e>
                          </m:d>
                        </m:den>
                      </m:f>
                    </m:oMath>
                  </m:oMathPara>
                </a14:m>
                <a:endParaRPr lang="en-US" sz="1400" b="0" dirty="0">
                  <a:solidFill>
                    <a:schemeClr val="tx2">
                      <a:lumMod val="75000"/>
                      <a:lumOff val="25000"/>
                    </a:schemeClr>
                  </a:solidFill>
                </a:endParaRPr>
              </a:p>
              <a:p>
                <a:pPr/>
                <a:r>
                  <a:rPr lang="en-GB" sz="1400" b="0" dirty="0">
                    <a:solidFill>
                      <a:schemeClr val="tx2">
                        <a:lumMod val="75000"/>
                        <a:lumOff val="25000"/>
                      </a:schemeClr>
                    </a:solidFill>
                  </a:rPr>
                  <a:t>Corrected momentum computation </a:t>
                </a:r>
                <a:r>
                  <a:rPr lang="en-GB" sz="1400" b="0" dirty="0">
                    <a:solidFill>
                      <a:schemeClr val="accent2"/>
                    </a:solidFill>
                  </a:rPr>
                  <a:t>via magnetic length predictions</a:t>
                </a:r>
                <a:r>
                  <a:rPr lang="en-GB" sz="1400" b="0" dirty="0">
                    <a:solidFill>
                      <a:schemeClr val="tx2">
                        <a:lumMod val="75000"/>
                        <a:lumOff val="25000"/>
                      </a:schemeClr>
                    </a:solidFill>
                  </a:rPr>
                  <a:t> from the model:</a:t>
                </a:r>
                <a:endParaRPr lang="en-US" sz="1400" b="0" i="1" dirty="0">
                  <a:solidFill>
                    <a:schemeClr val="tx2">
                      <a:lumMod val="75000"/>
                      <a:lumOff val="25000"/>
                    </a:schemeClr>
                  </a:solidFill>
                  <a:latin typeface="Cambria Math" panose="02040503050406030204" pitchFamily="18" charset="0"/>
                </a:endParaRPr>
              </a:p>
              <a:p>
                <a:pPr marL="0" indent="0">
                  <a:buNone/>
                </a:pPr>
                <a14:m>
                  <m:oMathPara xmlns:m="http://schemas.openxmlformats.org/officeDocument/2006/math">
                    <m:oMathParaPr>
                      <m:jc m:val="centerGroup"/>
                    </m:oMathParaPr>
                    <m:oMath xmlns:m="http://schemas.openxmlformats.org/officeDocument/2006/math">
                      <m:sSub>
                        <m:sSubPr>
                          <m:ctrlPr>
                            <a:rPr lang="en-US" sz="1400" b="0" i="1" smtClean="0">
                              <a:solidFill>
                                <a:schemeClr val="tx2">
                                  <a:lumMod val="75000"/>
                                  <a:lumOff val="25000"/>
                                </a:schemeClr>
                              </a:solidFill>
                              <a:latin typeface="Cambria Math" panose="02040503050406030204" pitchFamily="18" charset="0"/>
                            </a:rPr>
                          </m:ctrlPr>
                        </m:sSubPr>
                        <m:e>
                          <m:r>
                            <a:rPr lang="en-US" sz="1400" b="0" i="1" smtClean="0">
                              <a:solidFill>
                                <a:schemeClr val="tx2">
                                  <a:lumMod val="75000"/>
                                  <a:lumOff val="25000"/>
                                </a:schemeClr>
                              </a:solidFill>
                              <a:latin typeface="Cambria Math" panose="02040503050406030204" pitchFamily="18" charset="0"/>
                            </a:rPr>
                            <m:t>𝐿</m:t>
                          </m:r>
                        </m:e>
                        <m:sub>
                          <m:r>
                            <a:rPr lang="en-US" sz="1400" b="0" i="1" smtClean="0">
                              <a:solidFill>
                                <a:schemeClr val="tx2">
                                  <a:lumMod val="75000"/>
                                  <a:lumOff val="25000"/>
                                </a:schemeClr>
                              </a:solidFill>
                              <a:latin typeface="Cambria Math" panose="02040503050406030204" pitchFamily="18" charset="0"/>
                            </a:rPr>
                            <m:t>𝑚</m:t>
                          </m:r>
                        </m:sub>
                      </m:sSub>
                      <m:r>
                        <a:rPr lang="en-US" sz="1400" b="0" i="1" smtClean="0">
                          <a:solidFill>
                            <a:schemeClr val="tx2">
                              <a:lumMod val="75000"/>
                              <a:lumOff val="25000"/>
                            </a:schemeClr>
                          </a:solidFill>
                          <a:latin typeface="Cambria Math" panose="02040503050406030204" pitchFamily="18" charset="0"/>
                        </a:rPr>
                        <m:t>=</m:t>
                      </m:r>
                      <m:f>
                        <m:fPr>
                          <m:ctrlPr>
                            <a:rPr lang="en-US" sz="1400" b="0" i="1" smtClean="0">
                              <a:solidFill>
                                <a:schemeClr val="tx2">
                                  <a:lumMod val="75000"/>
                                  <a:lumOff val="25000"/>
                                </a:schemeClr>
                              </a:solidFill>
                              <a:latin typeface="Cambria Math" panose="02040503050406030204" pitchFamily="18" charset="0"/>
                            </a:rPr>
                          </m:ctrlPr>
                        </m:fPr>
                        <m:num>
                          <m:r>
                            <a:rPr lang="en-US" sz="1400" b="0" i="1" smtClean="0">
                              <a:solidFill>
                                <a:schemeClr val="tx2">
                                  <a:lumMod val="75000"/>
                                  <a:lumOff val="25000"/>
                                </a:schemeClr>
                              </a:solidFill>
                              <a:latin typeface="Cambria Math" panose="02040503050406030204" pitchFamily="18" charset="0"/>
                            </a:rPr>
                            <m:t>2</m:t>
                          </m:r>
                          <m:r>
                            <a:rPr lang="en-US" sz="1400" b="0" i="1" smtClean="0">
                              <a:solidFill>
                                <a:schemeClr val="tx2">
                                  <a:lumMod val="75000"/>
                                  <a:lumOff val="25000"/>
                                </a:schemeClr>
                              </a:solidFill>
                              <a:latin typeface="Cambria Math" panose="02040503050406030204" pitchFamily="18" charset="0"/>
                            </a:rPr>
                            <m:t>𝜋𝜌</m:t>
                          </m:r>
                        </m:num>
                        <m:den>
                          <m:sSub>
                            <m:sSubPr>
                              <m:ctrlPr>
                                <a:rPr lang="en-US" sz="1400" b="0" i="1" smtClean="0">
                                  <a:solidFill>
                                    <a:schemeClr val="tx2">
                                      <a:lumMod val="75000"/>
                                      <a:lumOff val="25000"/>
                                    </a:schemeClr>
                                  </a:solidFill>
                                  <a:latin typeface="Cambria Math" panose="02040503050406030204" pitchFamily="18" charset="0"/>
                                </a:rPr>
                              </m:ctrlPr>
                            </m:sSubPr>
                            <m:e>
                              <m:r>
                                <a:rPr lang="en-US" sz="1400" b="0" i="1" smtClean="0">
                                  <a:solidFill>
                                    <a:schemeClr val="tx2">
                                      <a:lumMod val="75000"/>
                                      <a:lumOff val="25000"/>
                                    </a:schemeClr>
                                  </a:solidFill>
                                  <a:latin typeface="Cambria Math" panose="02040503050406030204" pitchFamily="18" charset="0"/>
                                </a:rPr>
                                <m:t>𝑁</m:t>
                              </m:r>
                            </m:e>
                            <m:sub>
                              <m:r>
                                <a:rPr lang="en-US" sz="1400" b="0" i="1" smtClean="0">
                                  <a:solidFill>
                                    <a:schemeClr val="tx2">
                                      <a:lumMod val="75000"/>
                                      <a:lumOff val="25000"/>
                                    </a:schemeClr>
                                  </a:solidFill>
                                  <a:latin typeface="Cambria Math" panose="02040503050406030204" pitchFamily="18" charset="0"/>
                                </a:rPr>
                                <m:t>𝑀𝑈</m:t>
                              </m:r>
                            </m:sub>
                          </m:sSub>
                        </m:den>
                      </m:f>
                      <m:r>
                        <a:rPr lang="en-US" sz="1400" b="0" i="1" smtClean="0">
                          <a:solidFill>
                            <a:schemeClr val="tx2">
                              <a:lumMod val="75000"/>
                              <a:lumOff val="25000"/>
                            </a:schemeClr>
                          </a:solidFill>
                          <a:latin typeface="Cambria Math" panose="02040503050406030204" pitchFamily="18" charset="0"/>
                        </a:rPr>
                        <m:t>→</m:t>
                      </m:r>
                      <m:r>
                        <a:rPr lang="en-US" sz="1400" b="0" i="1" smtClean="0">
                          <a:solidFill>
                            <a:schemeClr val="tx2">
                              <a:lumMod val="75000"/>
                              <a:lumOff val="25000"/>
                            </a:schemeClr>
                          </a:solidFill>
                          <a:latin typeface="Cambria Math" panose="02040503050406030204" pitchFamily="18" charset="0"/>
                        </a:rPr>
                        <m:t>𝜌</m:t>
                      </m:r>
                      <m:r>
                        <a:rPr lang="en-US" sz="1400" b="0" i="1" smtClean="0">
                          <a:solidFill>
                            <a:schemeClr val="tx2">
                              <a:lumMod val="75000"/>
                              <a:lumOff val="25000"/>
                            </a:schemeClr>
                          </a:solidFill>
                          <a:latin typeface="Cambria Math" panose="02040503050406030204" pitchFamily="18" charset="0"/>
                        </a:rPr>
                        <m:t>=</m:t>
                      </m:r>
                      <m:f>
                        <m:fPr>
                          <m:ctrlPr>
                            <a:rPr lang="en-US" sz="1400" b="0" i="1" smtClean="0">
                              <a:solidFill>
                                <a:schemeClr val="tx2">
                                  <a:lumMod val="75000"/>
                                  <a:lumOff val="25000"/>
                                </a:schemeClr>
                              </a:solidFill>
                              <a:latin typeface="Cambria Math" panose="02040503050406030204" pitchFamily="18" charset="0"/>
                            </a:rPr>
                          </m:ctrlPr>
                        </m:fPr>
                        <m:num>
                          <m:r>
                            <a:rPr lang="en-US" sz="1400" b="0" i="1" smtClean="0">
                              <a:solidFill>
                                <a:schemeClr val="tx2">
                                  <a:lumMod val="75000"/>
                                  <a:lumOff val="25000"/>
                                </a:schemeClr>
                              </a:solidFill>
                              <a:latin typeface="Cambria Math" panose="02040503050406030204" pitchFamily="18" charset="0"/>
                            </a:rPr>
                            <m:t>𝑁</m:t>
                          </m:r>
                          <m:sSub>
                            <m:sSubPr>
                              <m:ctrlPr>
                                <a:rPr lang="en-US" sz="1400" b="0" i="1" smtClean="0">
                                  <a:solidFill>
                                    <a:schemeClr val="tx2">
                                      <a:lumMod val="75000"/>
                                      <a:lumOff val="25000"/>
                                    </a:schemeClr>
                                  </a:solidFill>
                                  <a:latin typeface="Cambria Math" panose="02040503050406030204" pitchFamily="18" charset="0"/>
                                </a:rPr>
                              </m:ctrlPr>
                            </m:sSubPr>
                            <m:e>
                              <m:r>
                                <a:rPr lang="en-US" sz="1400" b="0" i="1" smtClean="0">
                                  <a:solidFill>
                                    <a:schemeClr val="tx2">
                                      <a:lumMod val="75000"/>
                                      <a:lumOff val="25000"/>
                                    </a:schemeClr>
                                  </a:solidFill>
                                  <a:latin typeface="Cambria Math" panose="02040503050406030204" pitchFamily="18" charset="0"/>
                                </a:rPr>
                                <m:t>𝐿</m:t>
                              </m:r>
                            </m:e>
                            <m:sub>
                              <m:r>
                                <a:rPr lang="en-US" sz="1400" b="0" i="1" smtClean="0">
                                  <a:solidFill>
                                    <a:schemeClr val="tx2">
                                      <a:lumMod val="75000"/>
                                      <a:lumOff val="25000"/>
                                    </a:schemeClr>
                                  </a:solidFill>
                                  <a:latin typeface="Cambria Math" panose="02040503050406030204" pitchFamily="18" charset="0"/>
                                </a:rPr>
                                <m:t>𝑚</m:t>
                              </m:r>
                            </m:sub>
                          </m:sSub>
                        </m:num>
                        <m:den>
                          <m:r>
                            <a:rPr lang="en-US" sz="1400" b="0" i="1" smtClean="0">
                              <a:solidFill>
                                <a:schemeClr val="tx2">
                                  <a:lumMod val="75000"/>
                                  <a:lumOff val="25000"/>
                                </a:schemeClr>
                              </a:solidFill>
                              <a:latin typeface="Cambria Math" panose="02040503050406030204" pitchFamily="18" charset="0"/>
                            </a:rPr>
                            <m:t>2</m:t>
                          </m:r>
                          <m:r>
                            <a:rPr lang="en-US" sz="1400" b="0" i="1" smtClean="0">
                              <a:solidFill>
                                <a:schemeClr val="tx2">
                                  <a:lumMod val="75000"/>
                                  <a:lumOff val="25000"/>
                                </a:schemeClr>
                              </a:solidFill>
                              <a:latin typeface="Cambria Math" panose="02040503050406030204" pitchFamily="18" charset="0"/>
                            </a:rPr>
                            <m:t>𝜋</m:t>
                          </m:r>
                        </m:den>
                      </m:f>
                    </m:oMath>
                  </m:oMathPara>
                </a14:m>
                <a:endParaRPr lang="en-US" sz="1400" b="0" dirty="0">
                  <a:solidFill>
                    <a:schemeClr val="tx2">
                      <a:lumMod val="75000"/>
                      <a:lumOff val="25000"/>
                    </a:schemeClr>
                  </a:solidFill>
                </a:endParaRPr>
              </a:p>
              <a:p>
                <a:pPr marL="0" indent="0">
                  <a:buNone/>
                </a:pPr>
                <a14:m>
                  <m:oMathPara xmlns:m="http://schemas.openxmlformats.org/officeDocument/2006/math">
                    <m:oMathParaPr>
                      <m:jc m:val="centerGroup"/>
                    </m:oMathParaPr>
                    <m:oMath xmlns:m="http://schemas.openxmlformats.org/officeDocument/2006/math">
                      <m:r>
                        <a:rPr lang="en-US" sz="1400" b="0" i="1" smtClean="0">
                          <a:solidFill>
                            <a:schemeClr val="tx2">
                              <a:lumMod val="75000"/>
                              <a:lumOff val="25000"/>
                            </a:schemeClr>
                          </a:solidFill>
                          <a:latin typeface="Cambria Math" panose="02040503050406030204" pitchFamily="18" charset="0"/>
                        </a:rPr>
                        <m:t>𝐵</m:t>
                      </m:r>
                      <m:r>
                        <a:rPr lang="en-US" sz="1400" b="0" i="1" smtClean="0">
                          <a:solidFill>
                            <a:schemeClr val="tx2">
                              <a:lumMod val="75000"/>
                              <a:lumOff val="25000"/>
                            </a:schemeClr>
                          </a:solidFill>
                          <a:latin typeface="Cambria Math" panose="02040503050406030204" pitchFamily="18" charset="0"/>
                        </a:rPr>
                        <m:t>𝜌</m:t>
                      </m:r>
                      <m:r>
                        <a:rPr lang="en-US" sz="1400" b="0" i="1" smtClean="0">
                          <a:solidFill>
                            <a:schemeClr val="tx2">
                              <a:lumMod val="75000"/>
                              <a:lumOff val="25000"/>
                            </a:schemeClr>
                          </a:solidFill>
                          <a:latin typeface="Cambria Math" panose="02040503050406030204" pitchFamily="18" charset="0"/>
                        </a:rPr>
                        <m:t>=</m:t>
                      </m:r>
                      <m:r>
                        <a:rPr lang="en-US" sz="1400" b="0" i="1" smtClean="0">
                          <a:solidFill>
                            <a:schemeClr val="tx2">
                              <a:lumMod val="75000"/>
                              <a:lumOff val="25000"/>
                            </a:schemeClr>
                          </a:solidFill>
                          <a:latin typeface="Cambria Math" panose="02040503050406030204" pitchFamily="18" charset="0"/>
                        </a:rPr>
                        <m:t>𝐵</m:t>
                      </m:r>
                      <m:f>
                        <m:fPr>
                          <m:ctrlPr>
                            <a:rPr lang="en-US" sz="1400" b="0" i="1" smtClean="0">
                              <a:solidFill>
                                <a:schemeClr val="tx2">
                                  <a:lumMod val="75000"/>
                                  <a:lumOff val="25000"/>
                                </a:schemeClr>
                              </a:solidFill>
                              <a:latin typeface="Cambria Math" panose="02040503050406030204" pitchFamily="18" charset="0"/>
                            </a:rPr>
                          </m:ctrlPr>
                        </m:fPr>
                        <m:num>
                          <m:sSub>
                            <m:sSubPr>
                              <m:ctrlPr>
                                <a:rPr lang="en-US" sz="1400" b="0" i="1" smtClean="0">
                                  <a:solidFill>
                                    <a:schemeClr val="tx2">
                                      <a:lumMod val="75000"/>
                                      <a:lumOff val="25000"/>
                                    </a:schemeClr>
                                  </a:solidFill>
                                  <a:latin typeface="Cambria Math" panose="02040503050406030204" pitchFamily="18" charset="0"/>
                                </a:rPr>
                              </m:ctrlPr>
                            </m:sSubPr>
                            <m:e>
                              <m:r>
                                <a:rPr lang="en-US" sz="1400" b="0" i="1" smtClean="0">
                                  <a:solidFill>
                                    <a:schemeClr val="tx2">
                                      <a:lumMod val="75000"/>
                                      <a:lumOff val="25000"/>
                                    </a:schemeClr>
                                  </a:solidFill>
                                  <a:latin typeface="Cambria Math" panose="02040503050406030204" pitchFamily="18" charset="0"/>
                                </a:rPr>
                                <m:t>𝑁</m:t>
                              </m:r>
                            </m:e>
                            <m:sub>
                              <m:r>
                                <a:rPr lang="en-US" sz="1400" b="0" i="1" smtClean="0">
                                  <a:solidFill>
                                    <a:schemeClr val="tx2">
                                      <a:lumMod val="75000"/>
                                      <a:lumOff val="25000"/>
                                    </a:schemeClr>
                                  </a:solidFill>
                                  <a:latin typeface="Cambria Math" panose="02040503050406030204" pitchFamily="18" charset="0"/>
                                </a:rPr>
                                <m:t>𝑀𝑈</m:t>
                              </m:r>
                            </m:sub>
                          </m:sSub>
                          <m:sSub>
                            <m:sSubPr>
                              <m:ctrlPr>
                                <a:rPr lang="en-US" sz="1400" b="0" i="1" smtClean="0">
                                  <a:solidFill>
                                    <a:schemeClr val="tx2">
                                      <a:lumMod val="75000"/>
                                      <a:lumOff val="25000"/>
                                    </a:schemeClr>
                                  </a:solidFill>
                                  <a:latin typeface="Cambria Math" panose="02040503050406030204" pitchFamily="18" charset="0"/>
                                </a:rPr>
                              </m:ctrlPr>
                            </m:sSubPr>
                            <m:e>
                              <m:r>
                                <a:rPr lang="en-US" sz="1400" b="0" i="1" smtClean="0">
                                  <a:solidFill>
                                    <a:schemeClr val="tx2">
                                      <a:lumMod val="75000"/>
                                      <a:lumOff val="25000"/>
                                    </a:schemeClr>
                                  </a:solidFill>
                                  <a:latin typeface="Cambria Math" panose="02040503050406030204" pitchFamily="18" charset="0"/>
                                </a:rPr>
                                <m:t>𝐿</m:t>
                              </m:r>
                            </m:e>
                            <m:sub>
                              <m:r>
                                <a:rPr lang="en-US" sz="1400" b="0" i="1" smtClean="0">
                                  <a:solidFill>
                                    <a:schemeClr val="tx2">
                                      <a:lumMod val="75000"/>
                                      <a:lumOff val="25000"/>
                                    </a:schemeClr>
                                  </a:solidFill>
                                  <a:latin typeface="Cambria Math" panose="02040503050406030204" pitchFamily="18" charset="0"/>
                                </a:rPr>
                                <m:t>𝑚</m:t>
                              </m:r>
                            </m:sub>
                          </m:sSub>
                        </m:num>
                        <m:den>
                          <m:r>
                            <a:rPr lang="en-US" sz="1400" b="0" i="1" smtClean="0">
                              <a:solidFill>
                                <a:schemeClr val="tx2">
                                  <a:lumMod val="75000"/>
                                  <a:lumOff val="25000"/>
                                </a:schemeClr>
                              </a:solidFill>
                              <a:latin typeface="Cambria Math" panose="02040503050406030204" pitchFamily="18" charset="0"/>
                            </a:rPr>
                            <m:t>2</m:t>
                          </m:r>
                          <m:r>
                            <a:rPr lang="en-US" sz="1400" b="0" i="1" smtClean="0">
                              <a:solidFill>
                                <a:schemeClr val="tx2">
                                  <a:lumMod val="75000"/>
                                  <a:lumOff val="25000"/>
                                </a:schemeClr>
                              </a:solidFill>
                              <a:latin typeface="Cambria Math" panose="02040503050406030204" pitchFamily="18" charset="0"/>
                            </a:rPr>
                            <m:t>𝜋</m:t>
                          </m:r>
                        </m:den>
                      </m:f>
                      <m:r>
                        <a:rPr lang="en-US" sz="1400" b="0" i="1" smtClean="0">
                          <a:solidFill>
                            <a:schemeClr val="tx2">
                              <a:lumMod val="75000"/>
                              <a:lumOff val="25000"/>
                            </a:schemeClr>
                          </a:solidFill>
                          <a:latin typeface="Cambria Math" panose="02040503050406030204" pitchFamily="18" charset="0"/>
                        </a:rPr>
                        <m:t>=3.3356 </m:t>
                      </m:r>
                      <m:r>
                        <a:rPr lang="en-US" sz="1400" b="0" i="1" smtClean="0">
                          <a:solidFill>
                            <a:schemeClr val="tx2">
                              <a:lumMod val="75000"/>
                              <a:lumOff val="25000"/>
                            </a:schemeClr>
                          </a:solidFill>
                          <a:latin typeface="Cambria Math" panose="02040503050406030204" pitchFamily="18" charset="0"/>
                        </a:rPr>
                        <m:t>𝑝</m:t>
                      </m:r>
                      <m:r>
                        <a:rPr lang="en-US" sz="1400" b="0" i="1" smtClean="0">
                          <a:solidFill>
                            <a:schemeClr val="tx2">
                              <a:lumMod val="75000"/>
                              <a:lumOff val="25000"/>
                            </a:schemeClr>
                          </a:solidFill>
                          <a:latin typeface="Cambria Math" panose="02040503050406030204" pitchFamily="18" charset="0"/>
                        </a:rPr>
                        <m:t> →</m:t>
                      </m:r>
                      <m:r>
                        <a:rPr lang="en-US" sz="1400" b="0" i="1" smtClean="0">
                          <a:solidFill>
                            <a:srgbClr val="00B050"/>
                          </a:solidFill>
                          <a:latin typeface="Cambria Math" panose="02040503050406030204" pitchFamily="18" charset="0"/>
                        </a:rPr>
                        <m:t>𝑝</m:t>
                      </m:r>
                      <m:r>
                        <a:rPr lang="en-US" sz="1400" b="0" i="1" smtClean="0">
                          <a:solidFill>
                            <a:srgbClr val="00B050"/>
                          </a:solidFill>
                          <a:latin typeface="Cambria Math" panose="02040503050406030204" pitchFamily="18" charset="0"/>
                        </a:rPr>
                        <m:t>=</m:t>
                      </m:r>
                      <m:f>
                        <m:fPr>
                          <m:ctrlPr>
                            <a:rPr lang="en-US" sz="1400" b="0" i="1" smtClean="0">
                              <a:solidFill>
                                <a:srgbClr val="00B050"/>
                              </a:solidFill>
                              <a:latin typeface="Cambria Math" panose="02040503050406030204" pitchFamily="18" charset="0"/>
                            </a:rPr>
                          </m:ctrlPr>
                        </m:fPr>
                        <m:num>
                          <m:r>
                            <a:rPr lang="en-US" sz="1400" b="0" i="1" smtClean="0">
                              <a:solidFill>
                                <a:srgbClr val="00B050"/>
                              </a:solidFill>
                              <a:latin typeface="Cambria Math" panose="02040503050406030204" pitchFamily="18" charset="0"/>
                            </a:rPr>
                            <m:t>1</m:t>
                          </m:r>
                        </m:num>
                        <m:den>
                          <m:r>
                            <a:rPr lang="en-US" sz="1400" b="0" i="1" smtClean="0">
                              <a:solidFill>
                                <a:srgbClr val="00B050"/>
                              </a:solidFill>
                              <a:latin typeface="Cambria Math" panose="02040503050406030204" pitchFamily="18" charset="0"/>
                            </a:rPr>
                            <m:t>2</m:t>
                          </m:r>
                          <m:r>
                            <a:rPr lang="en-US" sz="1400" b="0" i="1" smtClean="0">
                              <a:solidFill>
                                <a:srgbClr val="00B050"/>
                              </a:solidFill>
                              <a:latin typeface="Cambria Math" panose="02040503050406030204" pitchFamily="18" charset="0"/>
                            </a:rPr>
                            <m:t>𝜋</m:t>
                          </m:r>
                        </m:den>
                      </m:f>
                      <m:f>
                        <m:fPr>
                          <m:ctrlPr>
                            <a:rPr lang="en-US" sz="1400" b="0" i="1" smtClean="0">
                              <a:solidFill>
                                <a:srgbClr val="00B050"/>
                              </a:solidFill>
                              <a:latin typeface="Cambria Math" panose="02040503050406030204" pitchFamily="18" charset="0"/>
                            </a:rPr>
                          </m:ctrlPr>
                        </m:fPr>
                        <m:num>
                          <m:r>
                            <a:rPr lang="en-US" sz="1400" b="0" i="1" smtClean="0">
                              <a:solidFill>
                                <a:srgbClr val="00B050"/>
                              </a:solidFill>
                              <a:latin typeface="Cambria Math" panose="02040503050406030204" pitchFamily="18" charset="0"/>
                            </a:rPr>
                            <m:t>1</m:t>
                          </m:r>
                        </m:num>
                        <m:den>
                          <m:r>
                            <a:rPr lang="en-US" sz="1400" b="0" i="1" smtClean="0">
                              <a:solidFill>
                                <a:srgbClr val="00B050"/>
                              </a:solidFill>
                              <a:latin typeface="Cambria Math" panose="02040503050406030204" pitchFamily="18" charset="0"/>
                            </a:rPr>
                            <m:t>3.3356</m:t>
                          </m:r>
                        </m:den>
                      </m:f>
                      <m:r>
                        <a:rPr lang="en-US" sz="1400" b="0" i="1" smtClean="0">
                          <a:solidFill>
                            <a:srgbClr val="00B050"/>
                          </a:solidFill>
                          <a:latin typeface="Cambria Math" panose="02040503050406030204" pitchFamily="18" charset="0"/>
                        </a:rPr>
                        <m:t>𝐵</m:t>
                      </m:r>
                      <m:sSub>
                        <m:sSubPr>
                          <m:ctrlPr>
                            <a:rPr lang="en-US" sz="1400" b="0" i="1" smtClean="0">
                              <a:solidFill>
                                <a:srgbClr val="00B050"/>
                              </a:solidFill>
                              <a:latin typeface="Cambria Math" panose="02040503050406030204" pitchFamily="18" charset="0"/>
                            </a:rPr>
                          </m:ctrlPr>
                        </m:sSubPr>
                        <m:e>
                          <m:r>
                            <a:rPr lang="en-US" sz="1400" b="0" i="1" smtClean="0">
                              <a:solidFill>
                                <a:srgbClr val="00B050"/>
                              </a:solidFill>
                              <a:latin typeface="Cambria Math" panose="02040503050406030204" pitchFamily="18" charset="0"/>
                            </a:rPr>
                            <m:t>𝑁</m:t>
                          </m:r>
                        </m:e>
                        <m:sub>
                          <m:r>
                            <a:rPr lang="en-US" sz="1400" b="0" i="1" smtClean="0">
                              <a:solidFill>
                                <a:srgbClr val="00B050"/>
                              </a:solidFill>
                              <a:latin typeface="Cambria Math" panose="02040503050406030204" pitchFamily="18" charset="0"/>
                            </a:rPr>
                            <m:t>𝑀𝑈</m:t>
                          </m:r>
                        </m:sub>
                      </m:sSub>
                      <m:sSub>
                        <m:sSubPr>
                          <m:ctrlPr>
                            <a:rPr lang="en-US" sz="1400" b="0" i="1" smtClean="0">
                              <a:solidFill>
                                <a:srgbClr val="00B050"/>
                              </a:solidFill>
                              <a:latin typeface="Cambria Math" panose="02040503050406030204" pitchFamily="18" charset="0"/>
                            </a:rPr>
                          </m:ctrlPr>
                        </m:sSubPr>
                        <m:e>
                          <m:r>
                            <a:rPr lang="en-US" sz="1400" b="0" i="1" smtClean="0">
                              <a:solidFill>
                                <a:srgbClr val="00B050"/>
                              </a:solidFill>
                              <a:latin typeface="Cambria Math" panose="02040503050406030204" pitchFamily="18" charset="0"/>
                            </a:rPr>
                            <m:t>𝐿</m:t>
                          </m:r>
                        </m:e>
                        <m:sub>
                          <m:r>
                            <a:rPr lang="en-US" sz="1400" b="0" i="1" smtClean="0">
                              <a:solidFill>
                                <a:srgbClr val="00B050"/>
                              </a:solidFill>
                              <a:latin typeface="Cambria Math" panose="02040503050406030204" pitchFamily="18" charset="0"/>
                            </a:rPr>
                            <m:t>𝑚</m:t>
                          </m:r>
                        </m:sub>
                      </m:sSub>
                    </m:oMath>
                  </m:oMathPara>
                </a14:m>
                <a:endParaRPr lang="en-US" sz="1400" b="0" dirty="0">
                  <a:solidFill>
                    <a:schemeClr val="tx2">
                      <a:lumMod val="75000"/>
                      <a:lumOff val="25000"/>
                    </a:schemeClr>
                  </a:solidFill>
                </a:endParaRPr>
              </a:p>
              <a:p>
                <a:pPr marL="0" indent="0">
                  <a:buNone/>
                </a:pPr>
                <a:endParaRPr lang="en-US" sz="1600" b="0" dirty="0">
                  <a:solidFill>
                    <a:schemeClr val="tx2">
                      <a:lumMod val="75000"/>
                      <a:lumOff val="25000"/>
                    </a:schemeClr>
                  </a:solidFill>
                </a:endParaRPr>
              </a:p>
            </p:txBody>
          </p:sp>
        </mc:Choice>
        <mc:Fallback>
          <p:sp>
            <p:nvSpPr>
              <p:cNvPr id="7" name="Content Placeholder 1">
                <a:extLst>
                  <a:ext uri="{FF2B5EF4-FFF2-40B4-BE49-F238E27FC236}">
                    <a16:creationId xmlns:a16="http://schemas.microsoft.com/office/drawing/2014/main" id="{95DB0F3D-7705-BA57-D635-472601517EB9}"/>
                  </a:ext>
                </a:extLst>
              </p:cNvPr>
              <p:cNvSpPr txBox="1">
                <a:spLocks noRot="1" noChangeAspect="1" noMove="1" noResize="1" noEditPoints="1" noAdjustHandles="1" noChangeArrowheads="1" noChangeShapeType="1" noTextEdit="1"/>
              </p:cNvSpPr>
              <p:nvPr/>
            </p:nvSpPr>
            <p:spPr>
              <a:xfrm>
                <a:off x="387345" y="1064880"/>
                <a:ext cx="7783049" cy="2967690"/>
              </a:xfrm>
              <a:prstGeom prst="rect">
                <a:avLst/>
              </a:prstGeom>
              <a:blipFill>
                <a:blip r:embed="rId2"/>
                <a:stretch>
                  <a:fillRect l="-1646" t="-3080" r="-1411"/>
                </a:stretch>
              </a:blipFill>
            </p:spPr>
            <p:txBody>
              <a:bodyPr/>
              <a:lstStyle/>
              <a:p>
                <a:r>
                  <a:rPr lang="en-GB">
                    <a:noFill/>
                  </a:rPr>
                  <a:t> </a:t>
                </a:r>
              </a:p>
            </p:txBody>
          </p:sp>
        </mc:Fallback>
      </mc:AlternateContent>
      <p:pic>
        <p:nvPicPr>
          <p:cNvPr id="5122" name="Picture 2">
            <a:extLst>
              <a:ext uri="{FF2B5EF4-FFF2-40B4-BE49-F238E27FC236}">
                <a16:creationId xmlns:a16="http://schemas.microsoft.com/office/drawing/2014/main" id="{759DCF1E-457B-421C-A6AD-4C6C144DC04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85137" y="2483713"/>
            <a:ext cx="1967887" cy="1380338"/>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
            <a:extLst>
              <a:ext uri="{FF2B5EF4-FFF2-40B4-BE49-F238E27FC236}">
                <a16:creationId xmlns:a16="http://schemas.microsoft.com/office/drawing/2014/main" id="{3AD93BA1-CCDD-4891-8055-3325E8903F3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52148" y="4136404"/>
            <a:ext cx="3080002" cy="2148144"/>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4">
            <a:extLst>
              <a:ext uri="{FF2B5EF4-FFF2-40B4-BE49-F238E27FC236}">
                <a16:creationId xmlns:a16="http://schemas.microsoft.com/office/drawing/2014/main" id="{0F558A1F-9FA1-97A6-C063-44A448DA6B7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007636" y="4130087"/>
            <a:ext cx="3093924" cy="2148144"/>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4">
            <a:extLst>
              <a:ext uri="{FF2B5EF4-FFF2-40B4-BE49-F238E27FC236}">
                <a16:creationId xmlns:a16="http://schemas.microsoft.com/office/drawing/2014/main" id="{F693F0FC-6DE7-AA2C-568B-C4D7A6F6146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472648" y="1064880"/>
            <a:ext cx="1992863" cy="1380338"/>
          </a:xfrm>
          <a:prstGeom prst="rect">
            <a:avLst/>
          </a:prstGeom>
          <a:noFill/>
          <a:extLst>
            <a:ext uri="{909E8E84-426E-40DD-AFC4-6F175D3DCCD1}">
              <a14:hiddenFill xmlns:a14="http://schemas.microsoft.com/office/drawing/2010/main">
                <a:solidFill>
                  <a:srgbClr val="FFFFFF"/>
                </a:solidFill>
              </a14:hiddenFill>
            </a:ext>
          </a:extLst>
        </p:spPr>
      </p:pic>
      <p:sp>
        <p:nvSpPr>
          <p:cNvPr id="11" name="Content Placeholder 1">
            <a:extLst>
              <a:ext uri="{FF2B5EF4-FFF2-40B4-BE49-F238E27FC236}">
                <a16:creationId xmlns:a16="http://schemas.microsoft.com/office/drawing/2014/main" id="{A545739A-DF8B-0331-C203-CAD9357F4EF8}"/>
              </a:ext>
            </a:extLst>
          </p:cNvPr>
          <p:cNvSpPr txBox="1">
            <a:spLocks/>
          </p:cNvSpPr>
          <p:nvPr/>
        </p:nvSpPr>
        <p:spPr>
          <a:xfrm>
            <a:off x="387345" y="4137824"/>
            <a:ext cx="5855573" cy="567109"/>
          </a:xfrm>
          <a:prstGeom prst="rect">
            <a:avLst/>
          </a:prstGeom>
          <a:ln>
            <a:noFill/>
          </a:ln>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600" b="0" dirty="0">
                <a:solidFill>
                  <a:schemeClr val="tx2">
                    <a:lumMod val="75000"/>
                    <a:lumOff val="25000"/>
                  </a:schemeClr>
                </a:solidFill>
              </a:rPr>
              <a:t>With corrected momenta, magnet strengths were computed again and new optics simulations repeated:</a:t>
            </a:r>
            <a:endParaRPr lang="en-US" sz="1600" b="0" dirty="0">
              <a:solidFill>
                <a:schemeClr val="tx2">
                  <a:lumMod val="75000"/>
                  <a:lumOff val="25000"/>
                </a:schemeClr>
              </a:solidFill>
            </a:endParaRPr>
          </a:p>
        </p:txBody>
      </p:sp>
    </p:spTree>
    <p:extLst>
      <p:ext uri="{BB962C8B-B14F-4D97-AF65-F5344CB8AC3E}">
        <p14:creationId xmlns:p14="http://schemas.microsoft.com/office/powerpoint/2010/main" val="9116870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animEffect transition="in" filter="barn(inVertical)">
                                      <p:cBhvr>
                                        <p:cTn id="7" dur="500"/>
                                        <p:tgtEl>
                                          <p:spTgt spid="7">
                                            <p:txEl>
                                              <p:pRg st="1" end="1"/>
                                            </p:txEl>
                                          </p:spTgt>
                                        </p:tgtEl>
                                      </p:cBhvr>
                                    </p:animEffect>
                                  </p:childTnLst>
                                </p:cTn>
                              </p:par>
                              <p:par>
                                <p:cTn id="8" presetID="16" presetClass="entr" presetSubtype="21" fill="hold" nodeType="withEffect">
                                  <p:stCondLst>
                                    <p:cond delay="0"/>
                                  </p:stCondLst>
                                  <p:childTnLst>
                                    <p:set>
                                      <p:cBhvr>
                                        <p:cTn id="9" dur="1" fill="hold">
                                          <p:stCondLst>
                                            <p:cond delay="0"/>
                                          </p:stCondLst>
                                        </p:cTn>
                                        <p:tgtEl>
                                          <p:spTgt spid="7">
                                            <p:txEl>
                                              <p:pRg st="2" end="2"/>
                                            </p:txEl>
                                          </p:spTgt>
                                        </p:tgtEl>
                                        <p:attrNameLst>
                                          <p:attrName>style.visibility</p:attrName>
                                        </p:attrNameLst>
                                      </p:cBhvr>
                                      <p:to>
                                        <p:strVal val="visible"/>
                                      </p:to>
                                    </p:set>
                                    <p:animEffect transition="in" filter="barn(inVertical)">
                                      <p:cBhvr>
                                        <p:cTn id="10" dur="500"/>
                                        <p:tgtEl>
                                          <p:spTgt spid="7">
                                            <p:txEl>
                                              <p:pRg st="2" end="2"/>
                                            </p:txEl>
                                          </p:spTgt>
                                        </p:tgtEl>
                                      </p:cBhvr>
                                    </p:animEffect>
                                  </p:childTnLst>
                                </p:cTn>
                              </p:par>
                              <p:par>
                                <p:cTn id="11" presetID="16" presetClass="entr" presetSubtype="21" fill="hold" nodeType="with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barn(inVertical)">
                                      <p:cBhvr>
                                        <p:cTn id="13" dur="500"/>
                                        <p:tgtEl>
                                          <p:spTgt spid="23"/>
                                        </p:tgtEl>
                                      </p:cBhvr>
                                    </p:animEffect>
                                  </p:childTnLst>
                                </p:cTn>
                              </p:par>
                            </p:childTnLst>
                          </p:cTn>
                        </p:par>
                      </p:childTnLst>
                    </p:cTn>
                  </p:par>
                  <p:par>
                    <p:cTn id="14" fill="hold">
                      <p:stCondLst>
                        <p:cond delay="indefinite"/>
                      </p:stCondLst>
                      <p:childTnLst>
                        <p:par>
                          <p:cTn id="15" fill="hold">
                            <p:stCondLst>
                              <p:cond delay="0"/>
                            </p:stCondLst>
                            <p:childTnLst>
                              <p:par>
                                <p:cTn id="16" presetID="16" presetClass="entr" presetSubtype="21" fill="hold" nodeType="clickEffect">
                                  <p:stCondLst>
                                    <p:cond delay="0"/>
                                  </p:stCondLst>
                                  <p:childTnLst>
                                    <p:set>
                                      <p:cBhvr>
                                        <p:cTn id="17" dur="1" fill="hold">
                                          <p:stCondLst>
                                            <p:cond delay="0"/>
                                          </p:stCondLst>
                                        </p:cTn>
                                        <p:tgtEl>
                                          <p:spTgt spid="7">
                                            <p:txEl>
                                              <p:pRg st="3" end="3"/>
                                            </p:txEl>
                                          </p:spTgt>
                                        </p:tgtEl>
                                        <p:attrNameLst>
                                          <p:attrName>style.visibility</p:attrName>
                                        </p:attrNameLst>
                                      </p:cBhvr>
                                      <p:to>
                                        <p:strVal val="visible"/>
                                      </p:to>
                                    </p:set>
                                    <p:animEffect transition="in" filter="barn(inVertical)">
                                      <p:cBhvr>
                                        <p:cTn id="18" dur="500"/>
                                        <p:tgtEl>
                                          <p:spTgt spid="7">
                                            <p:txEl>
                                              <p:pRg st="3" end="3"/>
                                            </p:txEl>
                                          </p:spTgt>
                                        </p:tgtEl>
                                      </p:cBhvr>
                                    </p:animEffect>
                                  </p:childTnLst>
                                </p:cTn>
                              </p:par>
                              <p:par>
                                <p:cTn id="19" presetID="16" presetClass="entr" presetSubtype="21" fill="hold" nodeType="withEffect">
                                  <p:stCondLst>
                                    <p:cond delay="0"/>
                                  </p:stCondLst>
                                  <p:childTnLst>
                                    <p:set>
                                      <p:cBhvr>
                                        <p:cTn id="20" dur="1" fill="hold">
                                          <p:stCondLst>
                                            <p:cond delay="0"/>
                                          </p:stCondLst>
                                        </p:cTn>
                                        <p:tgtEl>
                                          <p:spTgt spid="7">
                                            <p:txEl>
                                              <p:pRg st="4" end="4"/>
                                            </p:txEl>
                                          </p:spTgt>
                                        </p:tgtEl>
                                        <p:attrNameLst>
                                          <p:attrName>style.visibility</p:attrName>
                                        </p:attrNameLst>
                                      </p:cBhvr>
                                      <p:to>
                                        <p:strVal val="visible"/>
                                      </p:to>
                                    </p:set>
                                    <p:animEffect transition="in" filter="barn(inVertical)">
                                      <p:cBhvr>
                                        <p:cTn id="21" dur="500"/>
                                        <p:tgtEl>
                                          <p:spTgt spid="7">
                                            <p:txEl>
                                              <p:pRg st="4" end="4"/>
                                            </p:txEl>
                                          </p:spTgt>
                                        </p:tgtEl>
                                      </p:cBhvr>
                                    </p:animEffect>
                                  </p:childTnLst>
                                </p:cTn>
                              </p:par>
                              <p:par>
                                <p:cTn id="22" presetID="16" presetClass="entr" presetSubtype="21" fill="hold" nodeType="withEffect">
                                  <p:stCondLst>
                                    <p:cond delay="0"/>
                                  </p:stCondLst>
                                  <p:childTnLst>
                                    <p:set>
                                      <p:cBhvr>
                                        <p:cTn id="23" dur="1" fill="hold">
                                          <p:stCondLst>
                                            <p:cond delay="0"/>
                                          </p:stCondLst>
                                        </p:cTn>
                                        <p:tgtEl>
                                          <p:spTgt spid="7">
                                            <p:txEl>
                                              <p:pRg st="5" end="5"/>
                                            </p:txEl>
                                          </p:spTgt>
                                        </p:tgtEl>
                                        <p:attrNameLst>
                                          <p:attrName>style.visibility</p:attrName>
                                        </p:attrNameLst>
                                      </p:cBhvr>
                                      <p:to>
                                        <p:strVal val="visible"/>
                                      </p:to>
                                    </p:set>
                                    <p:animEffect transition="in" filter="barn(inVertical)">
                                      <p:cBhvr>
                                        <p:cTn id="24" dur="500"/>
                                        <p:tgtEl>
                                          <p:spTgt spid="7">
                                            <p:txEl>
                                              <p:pRg st="5" end="5"/>
                                            </p:txEl>
                                          </p:spTgt>
                                        </p:tgtEl>
                                      </p:cBhvr>
                                    </p:animEffect>
                                  </p:childTnLst>
                                </p:cTn>
                              </p:par>
                              <p:par>
                                <p:cTn id="25" presetID="16" presetClass="entr" presetSubtype="21" fill="hold" nodeType="withEffect">
                                  <p:stCondLst>
                                    <p:cond delay="0"/>
                                  </p:stCondLst>
                                  <p:childTnLst>
                                    <p:set>
                                      <p:cBhvr>
                                        <p:cTn id="26" dur="1" fill="hold">
                                          <p:stCondLst>
                                            <p:cond delay="0"/>
                                          </p:stCondLst>
                                        </p:cTn>
                                        <p:tgtEl>
                                          <p:spTgt spid="5122"/>
                                        </p:tgtEl>
                                        <p:attrNameLst>
                                          <p:attrName>style.visibility</p:attrName>
                                        </p:attrNameLst>
                                      </p:cBhvr>
                                      <p:to>
                                        <p:strVal val="visible"/>
                                      </p:to>
                                    </p:set>
                                    <p:animEffect transition="in" filter="barn(inVertical)">
                                      <p:cBhvr>
                                        <p:cTn id="27" dur="500"/>
                                        <p:tgtEl>
                                          <p:spTgt spid="5122"/>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11">
                                            <p:txEl>
                                              <p:pRg st="0" end="0"/>
                                            </p:txEl>
                                          </p:spTgt>
                                        </p:tgtEl>
                                        <p:attrNameLst>
                                          <p:attrName>style.visibility</p:attrName>
                                        </p:attrNameLst>
                                      </p:cBhvr>
                                      <p:to>
                                        <p:strVal val="visible"/>
                                      </p:to>
                                    </p:set>
                                    <p:animEffect transition="in" filter="barn(inVertical)">
                                      <p:cBhvr>
                                        <p:cTn id="32" dur="500"/>
                                        <p:tgtEl>
                                          <p:spTgt spid="11">
                                            <p:txEl>
                                              <p:pRg st="0" end="0"/>
                                            </p:txEl>
                                          </p:spTgt>
                                        </p:tgtEl>
                                      </p:cBhvr>
                                    </p:animEffect>
                                  </p:childTnLst>
                                </p:cTn>
                              </p:par>
                              <p:par>
                                <p:cTn id="33" presetID="16" presetClass="entr" presetSubtype="21" fill="hold" nodeType="with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barn(inVertical)">
                                      <p:cBhvr>
                                        <p:cTn id="35" dur="500"/>
                                        <p:tgtEl>
                                          <p:spTgt spid="13"/>
                                        </p:tgtEl>
                                      </p:cBhvr>
                                    </p:animEffect>
                                  </p:childTnLst>
                                </p:cTn>
                              </p:par>
                              <p:par>
                                <p:cTn id="36" presetID="16" presetClass="entr" presetSubtype="21" fill="hold" nodeType="withEffect">
                                  <p:stCondLst>
                                    <p:cond delay="0"/>
                                  </p:stCondLst>
                                  <p:childTnLst>
                                    <p:set>
                                      <p:cBhvr>
                                        <p:cTn id="37" dur="1" fill="hold">
                                          <p:stCondLst>
                                            <p:cond delay="0"/>
                                          </p:stCondLst>
                                        </p:cTn>
                                        <p:tgtEl>
                                          <p:spTgt spid="18"/>
                                        </p:tgtEl>
                                        <p:attrNameLst>
                                          <p:attrName>style.visibility</p:attrName>
                                        </p:attrNameLst>
                                      </p:cBhvr>
                                      <p:to>
                                        <p:strVal val="visible"/>
                                      </p:to>
                                    </p:set>
                                    <p:animEffect transition="in" filter="barn(inVertical)">
                                      <p:cBhvr>
                                        <p:cTn id="38"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07DF8B-5E26-C3ED-9738-9A753C5C338A}"/>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A717BD4B-1770-BD58-7162-AE164C39147E}"/>
              </a:ext>
            </a:extLst>
          </p:cNvPr>
          <p:cNvSpPr>
            <a:spLocks noGrp="1"/>
          </p:cNvSpPr>
          <p:nvPr>
            <p:ph type="title"/>
          </p:nvPr>
        </p:nvSpPr>
        <p:spPr>
          <a:xfrm>
            <a:off x="407988" y="328241"/>
            <a:ext cx="11604202" cy="567109"/>
          </a:xfrm>
        </p:spPr>
        <p:txBody>
          <a:bodyPr/>
          <a:lstStyle/>
          <a:p>
            <a:r>
              <a:rPr lang="en-GB" dirty="0">
                <a:solidFill>
                  <a:srgbClr val="060A9C"/>
                </a:solidFill>
                <a:latin typeface="Arial" panose="020B0604020202020204" pitchFamily="34" charset="0"/>
                <a:cs typeface="Arial" panose="020B0604020202020204" pitchFamily="34" charset="0"/>
              </a:rPr>
              <a:t>Model improvement: corrected momenta</a:t>
            </a:r>
            <a:endParaRPr lang="en-US" dirty="0"/>
          </a:p>
        </p:txBody>
      </p:sp>
      <p:sp>
        <p:nvSpPr>
          <p:cNvPr id="15" name="Slide Number Placeholder 8">
            <a:extLst>
              <a:ext uri="{FF2B5EF4-FFF2-40B4-BE49-F238E27FC236}">
                <a16:creationId xmlns:a16="http://schemas.microsoft.com/office/drawing/2014/main" id="{83DCF8E1-5E31-CB78-61B6-1322E4E8CDFE}"/>
              </a:ext>
            </a:extLst>
          </p:cNvPr>
          <p:cNvSpPr>
            <a:spLocks noGrp="1"/>
          </p:cNvSpPr>
          <p:nvPr>
            <p:ph type="sldNum" sz="quarter" idx="12"/>
          </p:nvPr>
        </p:nvSpPr>
        <p:spPr>
          <a:xfrm>
            <a:off x="11107546" y="6389802"/>
            <a:ext cx="681254" cy="365125"/>
          </a:xfrm>
        </p:spPr>
        <p:txBody>
          <a:bodyPr/>
          <a:lstStyle/>
          <a:p>
            <a:fld id="{36B5EA5A-BC32-A742-B11B-8E7414D5B535}" type="slidenum">
              <a:rPr lang="en-US" sz="1400" smtClean="0"/>
              <a:pPr/>
              <a:t>36</a:t>
            </a:fld>
            <a:endParaRPr lang="en-US" sz="1400" dirty="0"/>
          </a:p>
        </p:txBody>
      </p:sp>
      <p:sp>
        <p:nvSpPr>
          <p:cNvPr id="16" name="Footer Placeholder 4">
            <a:extLst>
              <a:ext uri="{FF2B5EF4-FFF2-40B4-BE49-F238E27FC236}">
                <a16:creationId xmlns:a16="http://schemas.microsoft.com/office/drawing/2014/main" id="{C400FB07-B7B7-804C-AEFA-DEEA21E40A88}"/>
              </a:ext>
            </a:extLst>
          </p:cNvPr>
          <p:cNvSpPr>
            <a:spLocks noGrp="1"/>
          </p:cNvSpPr>
          <p:nvPr>
            <p:ph type="ftr" sz="quarter" idx="11"/>
          </p:nvPr>
        </p:nvSpPr>
        <p:spPr>
          <a:xfrm>
            <a:off x="3539188" y="6389802"/>
            <a:ext cx="7292296" cy="365125"/>
          </a:xfrm>
        </p:spPr>
        <p:txBody>
          <a:bodyPr/>
          <a:lstStyle/>
          <a:p>
            <a:r>
              <a:rPr lang="en-US" sz="1400" dirty="0"/>
              <a:t>Vittorio Ferrentino – IPP Meeting              vittorio.ferrentino@cern.ch</a:t>
            </a:r>
          </a:p>
        </p:txBody>
      </p:sp>
      <p:sp>
        <p:nvSpPr>
          <p:cNvPr id="17" name="Date Placeholder 3">
            <a:extLst>
              <a:ext uri="{FF2B5EF4-FFF2-40B4-BE49-F238E27FC236}">
                <a16:creationId xmlns:a16="http://schemas.microsoft.com/office/drawing/2014/main" id="{D15A6BB4-473D-D862-F873-E94749FE4677}"/>
              </a:ext>
            </a:extLst>
          </p:cNvPr>
          <p:cNvSpPr txBox="1">
            <a:spLocks/>
          </p:cNvSpPr>
          <p:nvPr/>
        </p:nvSpPr>
        <p:spPr>
          <a:xfrm>
            <a:off x="1753960" y="6417641"/>
            <a:ext cx="1542289"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AE7510E-7CE3-EF42-A7A2-0B9C737939B5}" type="datetime3">
              <a:rPr lang="en-US" sz="1400" smtClean="0">
                <a:solidFill>
                  <a:schemeClr val="bg1"/>
                </a:solidFill>
              </a:rPr>
              <a:pPr/>
              <a:t>26 March 2025</a:t>
            </a:fld>
            <a:endParaRPr lang="en-US" sz="1400" dirty="0">
              <a:solidFill>
                <a:schemeClr val="bg1"/>
              </a:solidFill>
            </a:endParaRPr>
          </a:p>
        </p:txBody>
      </p:sp>
      <mc:AlternateContent xmlns:mc="http://schemas.openxmlformats.org/markup-compatibility/2006">
        <mc:Choice xmlns:a14="http://schemas.microsoft.com/office/drawing/2010/main" Requires="a14">
          <p:sp>
            <p:nvSpPr>
              <p:cNvPr id="7" name="Content Placeholder 1">
                <a:extLst>
                  <a:ext uri="{FF2B5EF4-FFF2-40B4-BE49-F238E27FC236}">
                    <a16:creationId xmlns:a16="http://schemas.microsoft.com/office/drawing/2014/main" id="{01B90B49-3E6F-FACE-6B77-4C699BC6901F}"/>
                  </a:ext>
                </a:extLst>
              </p:cNvPr>
              <p:cNvSpPr txBox="1">
                <a:spLocks/>
              </p:cNvSpPr>
              <p:nvPr/>
            </p:nvSpPr>
            <p:spPr>
              <a:xfrm>
                <a:off x="387345" y="1064880"/>
                <a:ext cx="7783049" cy="2967690"/>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GB" sz="1600" b="0" dirty="0">
                    <a:solidFill>
                      <a:schemeClr val="tx2">
                        <a:lumMod val="75000"/>
                        <a:lumOff val="25000"/>
                      </a:schemeClr>
                    </a:solidFill>
                  </a:rPr>
                  <a:t>Two distinct approaches followed to correct for the magnetic length saturation:</a:t>
                </a:r>
              </a:p>
              <a:p>
                <a:r>
                  <a:rPr lang="en-GB" sz="1400" b="0" dirty="0">
                    <a:solidFill>
                      <a:schemeClr val="tx2">
                        <a:lumMod val="75000"/>
                        <a:lumOff val="25000"/>
                      </a:schemeClr>
                    </a:solidFill>
                  </a:rPr>
                  <a:t>Physics driven approach </a:t>
                </a:r>
                <a:r>
                  <a:rPr lang="en-GB" sz="1400" b="0" dirty="0">
                    <a:solidFill>
                      <a:schemeClr val="tx2">
                        <a:lumMod val="75000"/>
                        <a:lumOff val="25000"/>
                      </a:schemeClr>
                    </a:solidFill>
                    <a:sym typeface="Wingdings" panose="05000000000000000000" pitchFamily="2" charset="2"/>
                  </a:rPr>
                  <a:t> </a:t>
                </a:r>
                <a:r>
                  <a:rPr lang="en-GB" sz="1400" b="0" dirty="0">
                    <a:solidFill>
                      <a:schemeClr val="tx2">
                        <a:lumMod val="75000"/>
                        <a:lumOff val="25000"/>
                      </a:schemeClr>
                    </a:solidFill>
                  </a:rPr>
                  <a:t>Corrected momenta computation by </a:t>
                </a:r>
                <a:r>
                  <a:rPr lang="en-GB" sz="1400" b="0" dirty="0">
                    <a:solidFill>
                      <a:schemeClr val="accent2"/>
                    </a:solidFill>
                  </a:rPr>
                  <a:t>flattening </a:t>
                </a:r>
                <a14:m>
                  <m:oMath xmlns:m="http://schemas.openxmlformats.org/officeDocument/2006/math">
                    <m:sSub>
                      <m:sSubPr>
                        <m:ctrlPr>
                          <a:rPr lang="en-US" sz="1400" b="0" i="1" smtClean="0">
                            <a:solidFill>
                              <a:schemeClr val="accent2"/>
                            </a:solidFill>
                            <a:latin typeface="Cambria Math" panose="02040503050406030204" pitchFamily="18" charset="0"/>
                          </a:rPr>
                        </m:ctrlPr>
                      </m:sSubPr>
                      <m:e>
                        <m:r>
                          <a:rPr lang="en-US" sz="1400" b="0" i="1" smtClean="0">
                            <a:solidFill>
                              <a:schemeClr val="accent2"/>
                            </a:solidFill>
                            <a:latin typeface="Cambria Math" panose="02040503050406030204" pitchFamily="18" charset="0"/>
                          </a:rPr>
                          <m:t>𝑘</m:t>
                        </m:r>
                      </m:e>
                      <m:sub>
                        <m:r>
                          <a:rPr lang="en-US" sz="1400" b="0" i="1" smtClean="0">
                            <a:solidFill>
                              <a:schemeClr val="accent2"/>
                            </a:solidFill>
                            <a:latin typeface="Cambria Math" panose="02040503050406030204" pitchFamily="18" charset="0"/>
                          </a:rPr>
                          <m:t>0</m:t>
                        </m:r>
                      </m:sub>
                    </m:sSub>
                    <m:r>
                      <a:rPr lang="en-US" sz="1400" b="0" i="1" smtClean="0">
                        <a:solidFill>
                          <a:schemeClr val="accent2"/>
                        </a:solidFill>
                        <a:latin typeface="Cambria Math" panose="02040503050406030204" pitchFamily="18" charset="0"/>
                      </a:rPr>
                      <m:t>𝐿</m:t>
                    </m:r>
                  </m:oMath>
                </a14:m>
                <a:r>
                  <a:rPr lang="en-GB" sz="1400" b="0" dirty="0">
                    <a:solidFill>
                      <a:schemeClr val="accent2"/>
                    </a:solidFill>
                  </a:rPr>
                  <a:t> </a:t>
                </a:r>
                <a:r>
                  <a:rPr lang="en-GB" sz="1400" b="0" dirty="0">
                    <a:solidFill>
                      <a:schemeClr val="tx2">
                        <a:lumMod val="75000"/>
                        <a:lumOff val="25000"/>
                      </a:schemeClr>
                    </a:solidFill>
                  </a:rPr>
                  <a:t>with the value it has at 10.14 GeV/c (no remanent field nor saturation effect):</a:t>
                </a:r>
              </a:p>
              <a:p>
                <a:pPr marL="0" indent="0">
                  <a:buNone/>
                </a:pPr>
                <a14:m>
                  <m:oMathPara xmlns:m="http://schemas.openxmlformats.org/officeDocument/2006/math">
                    <m:oMathParaPr>
                      <m:jc m:val="center"/>
                    </m:oMathParaPr>
                    <m:oMath xmlns:m="http://schemas.openxmlformats.org/officeDocument/2006/math">
                      <m:sSub>
                        <m:sSubPr>
                          <m:ctrlPr>
                            <a:rPr lang="en-US" sz="1400" b="0" i="1" smtClean="0">
                              <a:solidFill>
                                <a:schemeClr val="tx2">
                                  <a:lumMod val="75000"/>
                                  <a:lumOff val="25000"/>
                                </a:schemeClr>
                              </a:solidFill>
                              <a:latin typeface="Cambria Math" panose="02040503050406030204" pitchFamily="18" charset="0"/>
                            </a:rPr>
                          </m:ctrlPr>
                        </m:sSubPr>
                        <m:e>
                          <m:r>
                            <a:rPr lang="en-US" sz="1400" b="0" i="1" smtClean="0">
                              <a:solidFill>
                                <a:schemeClr val="tx2">
                                  <a:lumMod val="75000"/>
                                  <a:lumOff val="25000"/>
                                </a:schemeClr>
                              </a:solidFill>
                              <a:latin typeface="Cambria Math" panose="02040503050406030204" pitchFamily="18" charset="0"/>
                            </a:rPr>
                            <m:t>𝑘</m:t>
                          </m:r>
                        </m:e>
                        <m:sub>
                          <m:r>
                            <a:rPr lang="en-US" sz="1400" b="0" i="1" smtClean="0">
                              <a:solidFill>
                                <a:schemeClr val="tx2">
                                  <a:lumMod val="75000"/>
                                  <a:lumOff val="25000"/>
                                </a:schemeClr>
                              </a:solidFill>
                              <a:latin typeface="Cambria Math" panose="02040503050406030204" pitchFamily="18" charset="0"/>
                            </a:rPr>
                            <m:t>0</m:t>
                          </m:r>
                        </m:sub>
                      </m:sSub>
                      <m:d>
                        <m:dPr>
                          <m:ctrlPr>
                            <a:rPr lang="en-US" sz="1400" b="0" i="1" smtClean="0">
                              <a:solidFill>
                                <a:schemeClr val="tx2">
                                  <a:lumMod val="75000"/>
                                  <a:lumOff val="25000"/>
                                </a:schemeClr>
                              </a:solidFill>
                              <a:latin typeface="Cambria Math" panose="02040503050406030204" pitchFamily="18" charset="0"/>
                            </a:rPr>
                          </m:ctrlPr>
                        </m:dPr>
                        <m:e>
                          <m:r>
                            <a:rPr lang="en-US" sz="1400" b="0" i="1" smtClean="0">
                              <a:solidFill>
                                <a:schemeClr val="tx2">
                                  <a:lumMod val="75000"/>
                                  <a:lumOff val="25000"/>
                                </a:schemeClr>
                              </a:solidFill>
                              <a:latin typeface="Cambria Math" panose="02040503050406030204" pitchFamily="18" charset="0"/>
                            </a:rPr>
                            <m:t>𝑝</m:t>
                          </m:r>
                        </m:e>
                      </m:d>
                      <m:r>
                        <a:rPr lang="en-US" sz="1400" b="0" i="1" smtClean="0">
                          <a:solidFill>
                            <a:schemeClr val="tx2">
                              <a:lumMod val="75000"/>
                              <a:lumOff val="25000"/>
                            </a:schemeClr>
                          </a:solidFill>
                          <a:latin typeface="Cambria Math" panose="02040503050406030204" pitchFamily="18" charset="0"/>
                        </a:rPr>
                        <m:t>=</m:t>
                      </m:r>
                      <m:f>
                        <m:fPr>
                          <m:ctrlPr>
                            <a:rPr lang="en-US" sz="1400" b="0" i="1" smtClean="0">
                              <a:solidFill>
                                <a:schemeClr val="tx2">
                                  <a:lumMod val="75000"/>
                                  <a:lumOff val="25000"/>
                                </a:schemeClr>
                              </a:solidFill>
                              <a:latin typeface="Cambria Math" panose="02040503050406030204" pitchFamily="18" charset="0"/>
                            </a:rPr>
                          </m:ctrlPr>
                        </m:fPr>
                        <m:num>
                          <m:r>
                            <a:rPr lang="en-US" sz="1400" b="0" i="1" smtClean="0">
                              <a:solidFill>
                                <a:schemeClr val="tx2">
                                  <a:lumMod val="75000"/>
                                  <a:lumOff val="25000"/>
                                </a:schemeClr>
                              </a:solidFill>
                              <a:latin typeface="Cambria Math" panose="02040503050406030204" pitchFamily="18" charset="0"/>
                            </a:rPr>
                            <m:t>1</m:t>
                          </m:r>
                        </m:num>
                        <m:den>
                          <m:r>
                            <a:rPr lang="en-US" sz="1400" b="0" i="1" smtClean="0">
                              <a:solidFill>
                                <a:schemeClr val="tx2">
                                  <a:lumMod val="75000"/>
                                  <a:lumOff val="25000"/>
                                </a:schemeClr>
                              </a:solidFill>
                              <a:latin typeface="Cambria Math" panose="02040503050406030204" pitchFamily="18" charset="0"/>
                            </a:rPr>
                            <m:t>3.3356 </m:t>
                          </m:r>
                          <m:r>
                            <a:rPr lang="en-US" sz="1400" b="0" i="1" smtClean="0">
                              <a:solidFill>
                                <a:schemeClr val="tx2">
                                  <a:lumMod val="75000"/>
                                  <a:lumOff val="25000"/>
                                </a:schemeClr>
                              </a:solidFill>
                              <a:latin typeface="Cambria Math" panose="02040503050406030204" pitchFamily="18" charset="0"/>
                            </a:rPr>
                            <m:t>𝑝</m:t>
                          </m:r>
                        </m:den>
                      </m:f>
                      <m:sSub>
                        <m:sSubPr>
                          <m:ctrlPr>
                            <a:rPr lang="en-US" sz="1400" b="0" i="1" smtClean="0">
                              <a:solidFill>
                                <a:schemeClr val="tx2">
                                  <a:lumMod val="75000"/>
                                  <a:lumOff val="25000"/>
                                </a:schemeClr>
                              </a:solidFill>
                              <a:latin typeface="Cambria Math" panose="02040503050406030204" pitchFamily="18" charset="0"/>
                            </a:rPr>
                          </m:ctrlPr>
                        </m:sSubPr>
                        <m:e>
                          <m:r>
                            <a:rPr lang="en-US" sz="1400" b="0" i="1" smtClean="0">
                              <a:solidFill>
                                <a:schemeClr val="tx2">
                                  <a:lumMod val="75000"/>
                                  <a:lumOff val="25000"/>
                                </a:schemeClr>
                              </a:solidFill>
                              <a:latin typeface="Cambria Math" panose="02040503050406030204" pitchFamily="18" charset="0"/>
                            </a:rPr>
                            <m:t>𝐵</m:t>
                          </m:r>
                        </m:e>
                        <m:sub>
                          <m:r>
                            <a:rPr lang="en-US" sz="1400" b="0" i="1" smtClean="0">
                              <a:solidFill>
                                <a:schemeClr val="tx2">
                                  <a:lumMod val="75000"/>
                                  <a:lumOff val="25000"/>
                                </a:schemeClr>
                              </a:solidFill>
                              <a:latin typeface="Cambria Math" panose="02040503050406030204" pitchFamily="18" charset="0"/>
                            </a:rPr>
                            <m:t>1,</m:t>
                          </m:r>
                          <m:r>
                            <a:rPr lang="en-US" sz="1400" b="0" i="1" smtClean="0">
                              <a:solidFill>
                                <a:schemeClr val="tx2">
                                  <a:lumMod val="75000"/>
                                  <a:lumOff val="25000"/>
                                </a:schemeClr>
                              </a:solidFill>
                              <a:latin typeface="Cambria Math" panose="02040503050406030204" pitchFamily="18" charset="0"/>
                            </a:rPr>
                            <m:t>𝑖</m:t>
                          </m:r>
                        </m:sub>
                      </m:sSub>
                      <m:d>
                        <m:dPr>
                          <m:ctrlPr>
                            <a:rPr lang="en-US" sz="1400" b="0" i="1" smtClean="0">
                              <a:solidFill>
                                <a:schemeClr val="tx2">
                                  <a:lumMod val="75000"/>
                                  <a:lumOff val="25000"/>
                                </a:schemeClr>
                              </a:solidFill>
                              <a:latin typeface="Cambria Math" panose="02040503050406030204" pitchFamily="18" charset="0"/>
                            </a:rPr>
                          </m:ctrlPr>
                        </m:dPr>
                        <m:e>
                          <m:r>
                            <a:rPr lang="en-US" sz="1400" b="0" i="1" smtClean="0">
                              <a:solidFill>
                                <a:schemeClr val="tx2">
                                  <a:lumMod val="75000"/>
                                  <a:lumOff val="25000"/>
                                </a:schemeClr>
                              </a:solidFill>
                              <a:latin typeface="Cambria Math" panose="02040503050406030204" pitchFamily="18" charset="0"/>
                            </a:rPr>
                            <m:t>𝑝</m:t>
                          </m:r>
                        </m:e>
                      </m:d>
                      <m:r>
                        <a:rPr lang="en-US" sz="1400" b="0" i="1" smtClean="0">
                          <a:solidFill>
                            <a:schemeClr val="tx2">
                              <a:lumMod val="75000"/>
                              <a:lumOff val="25000"/>
                            </a:schemeClr>
                          </a:solidFill>
                          <a:latin typeface="Cambria Math" panose="02040503050406030204" pitchFamily="18" charset="0"/>
                        </a:rPr>
                        <m:t> →</m:t>
                      </m:r>
                      <m:sSub>
                        <m:sSubPr>
                          <m:ctrlPr>
                            <a:rPr lang="en-US" sz="1400" b="0" i="1" smtClean="0">
                              <a:solidFill>
                                <a:srgbClr val="00B050"/>
                              </a:solidFill>
                              <a:latin typeface="Cambria Math" panose="02040503050406030204" pitchFamily="18" charset="0"/>
                            </a:rPr>
                          </m:ctrlPr>
                        </m:sSubPr>
                        <m:e>
                          <m:r>
                            <a:rPr lang="en-US" sz="1400" b="0" i="1" smtClean="0">
                              <a:solidFill>
                                <a:srgbClr val="00B050"/>
                              </a:solidFill>
                              <a:latin typeface="Cambria Math" panose="02040503050406030204" pitchFamily="18" charset="0"/>
                            </a:rPr>
                            <m:t>𝑝</m:t>
                          </m:r>
                        </m:e>
                        <m:sub>
                          <m:r>
                            <a:rPr lang="en-US" sz="1400" b="0" i="1" smtClean="0">
                              <a:solidFill>
                                <a:srgbClr val="00B050"/>
                              </a:solidFill>
                              <a:latin typeface="Cambria Math" panose="02040503050406030204" pitchFamily="18" charset="0"/>
                            </a:rPr>
                            <m:t>𝑐𝑜𝑟𝑟</m:t>
                          </m:r>
                        </m:sub>
                      </m:sSub>
                      <m:r>
                        <a:rPr lang="en-US" sz="1400" b="0" i="1" smtClean="0">
                          <a:solidFill>
                            <a:srgbClr val="00B050"/>
                          </a:solidFill>
                          <a:latin typeface="Cambria Math" panose="02040503050406030204" pitchFamily="18" charset="0"/>
                        </a:rPr>
                        <m:t>=</m:t>
                      </m:r>
                      <m:f>
                        <m:fPr>
                          <m:ctrlPr>
                            <a:rPr lang="en-US" sz="1400" b="0" i="1" smtClean="0">
                              <a:solidFill>
                                <a:srgbClr val="00B050"/>
                              </a:solidFill>
                              <a:latin typeface="Cambria Math" panose="02040503050406030204" pitchFamily="18" charset="0"/>
                            </a:rPr>
                          </m:ctrlPr>
                        </m:fPr>
                        <m:num>
                          <m:sSub>
                            <m:sSubPr>
                              <m:ctrlPr>
                                <a:rPr lang="en-US" sz="1400" b="0" i="1" smtClean="0">
                                  <a:solidFill>
                                    <a:srgbClr val="00B050"/>
                                  </a:solidFill>
                                  <a:latin typeface="Cambria Math" panose="02040503050406030204" pitchFamily="18" charset="0"/>
                                </a:rPr>
                              </m:ctrlPr>
                            </m:sSubPr>
                            <m:e>
                              <m:r>
                                <a:rPr lang="en-US" sz="1400" b="0" i="1" smtClean="0">
                                  <a:solidFill>
                                    <a:srgbClr val="00B050"/>
                                  </a:solidFill>
                                  <a:latin typeface="Cambria Math" panose="02040503050406030204" pitchFamily="18" charset="0"/>
                                </a:rPr>
                                <m:t>𝐵</m:t>
                              </m:r>
                            </m:e>
                            <m:sub>
                              <m:r>
                                <a:rPr lang="en-US" sz="1400" b="0" i="1" smtClean="0">
                                  <a:solidFill>
                                    <a:srgbClr val="00B050"/>
                                  </a:solidFill>
                                  <a:latin typeface="Cambria Math" panose="02040503050406030204" pitchFamily="18" charset="0"/>
                                </a:rPr>
                                <m:t>1,</m:t>
                              </m:r>
                              <m:r>
                                <a:rPr lang="en-US" sz="1400" b="0" i="1" smtClean="0">
                                  <a:solidFill>
                                    <a:srgbClr val="00B050"/>
                                  </a:solidFill>
                                  <a:latin typeface="Cambria Math" panose="02040503050406030204" pitchFamily="18" charset="0"/>
                                </a:rPr>
                                <m:t>𝑖</m:t>
                              </m:r>
                            </m:sub>
                          </m:sSub>
                          <m:r>
                            <a:rPr lang="en-US" sz="1400" b="0" i="1" smtClean="0">
                              <a:solidFill>
                                <a:srgbClr val="00B050"/>
                              </a:solidFill>
                              <a:latin typeface="Cambria Math" panose="02040503050406030204" pitchFamily="18" charset="0"/>
                            </a:rPr>
                            <m:t>(</m:t>
                          </m:r>
                          <m:r>
                            <a:rPr lang="en-US" sz="1400" b="0" i="1" smtClean="0">
                              <a:solidFill>
                                <a:srgbClr val="00B050"/>
                              </a:solidFill>
                              <a:latin typeface="Cambria Math" panose="02040503050406030204" pitchFamily="18" charset="0"/>
                            </a:rPr>
                            <m:t>𝑝</m:t>
                          </m:r>
                          <m:r>
                            <a:rPr lang="en-US" sz="1400" b="0" i="1" smtClean="0">
                              <a:solidFill>
                                <a:srgbClr val="00B050"/>
                              </a:solidFill>
                              <a:latin typeface="Cambria Math" panose="02040503050406030204" pitchFamily="18" charset="0"/>
                            </a:rPr>
                            <m:t>)</m:t>
                          </m:r>
                        </m:num>
                        <m:den>
                          <m:r>
                            <a:rPr lang="en-US" sz="1400" b="0" i="1" smtClean="0">
                              <a:solidFill>
                                <a:srgbClr val="00B050"/>
                              </a:solidFill>
                              <a:latin typeface="Cambria Math" panose="02040503050406030204" pitchFamily="18" charset="0"/>
                            </a:rPr>
                            <m:t>3.3356 </m:t>
                          </m:r>
                          <m:sSub>
                            <m:sSubPr>
                              <m:ctrlPr>
                                <a:rPr lang="en-US" sz="1400" b="0" i="1" smtClean="0">
                                  <a:solidFill>
                                    <a:srgbClr val="00B050"/>
                                  </a:solidFill>
                                  <a:latin typeface="Cambria Math" panose="02040503050406030204" pitchFamily="18" charset="0"/>
                                </a:rPr>
                              </m:ctrlPr>
                            </m:sSubPr>
                            <m:e>
                              <m:r>
                                <a:rPr lang="en-US" sz="1400" b="0" i="1" smtClean="0">
                                  <a:solidFill>
                                    <a:srgbClr val="00B050"/>
                                  </a:solidFill>
                                  <a:latin typeface="Cambria Math" panose="02040503050406030204" pitchFamily="18" charset="0"/>
                                </a:rPr>
                                <m:t>𝑘</m:t>
                              </m:r>
                            </m:e>
                            <m:sub>
                              <m:r>
                                <a:rPr lang="en-US" sz="1400" b="0" i="1" smtClean="0">
                                  <a:solidFill>
                                    <a:srgbClr val="00B050"/>
                                  </a:solidFill>
                                  <a:latin typeface="Cambria Math" panose="02040503050406030204" pitchFamily="18" charset="0"/>
                                </a:rPr>
                                <m:t>0</m:t>
                              </m:r>
                            </m:sub>
                          </m:sSub>
                          <m:d>
                            <m:dPr>
                              <m:ctrlPr>
                                <a:rPr lang="en-US" sz="1400" b="0" i="1" smtClean="0">
                                  <a:solidFill>
                                    <a:srgbClr val="00B050"/>
                                  </a:solidFill>
                                  <a:latin typeface="Cambria Math" panose="02040503050406030204" pitchFamily="18" charset="0"/>
                                </a:rPr>
                              </m:ctrlPr>
                            </m:dPr>
                            <m:e>
                              <m:r>
                                <a:rPr lang="en-US" sz="1400" b="0" i="1" smtClean="0">
                                  <a:solidFill>
                                    <a:srgbClr val="00B050"/>
                                  </a:solidFill>
                                  <a:latin typeface="Cambria Math" panose="02040503050406030204" pitchFamily="18" charset="0"/>
                                </a:rPr>
                                <m:t>10.14</m:t>
                              </m:r>
                              <m:f>
                                <m:fPr>
                                  <m:ctrlPr>
                                    <a:rPr lang="en-US" sz="1400" b="0" i="1" smtClean="0">
                                      <a:solidFill>
                                        <a:srgbClr val="00B050"/>
                                      </a:solidFill>
                                      <a:latin typeface="Cambria Math" panose="02040503050406030204" pitchFamily="18" charset="0"/>
                                    </a:rPr>
                                  </m:ctrlPr>
                                </m:fPr>
                                <m:num>
                                  <m:r>
                                    <a:rPr lang="en-US" sz="1400" b="0" i="1" smtClean="0">
                                      <a:solidFill>
                                        <a:srgbClr val="00B050"/>
                                      </a:solidFill>
                                      <a:latin typeface="Cambria Math" panose="02040503050406030204" pitchFamily="18" charset="0"/>
                                    </a:rPr>
                                    <m:t>𝐺𝑒𝑉</m:t>
                                  </m:r>
                                </m:num>
                                <m:den>
                                  <m:r>
                                    <a:rPr lang="en-US" sz="1400" b="0" i="1" smtClean="0">
                                      <a:solidFill>
                                        <a:srgbClr val="00B050"/>
                                      </a:solidFill>
                                      <a:latin typeface="Cambria Math" panose="02040503050406030204" pitchFamily="18" charset="0"/>
                                    </a:rPr>
                                    <m:t>𝑐</m:t>
                                  </m:r>
                                </m:den>
                              </m:f>
                            </m:e>
                          </m:d>
                        </m:den>
                      </m:f>
                    </m:oMath>
                  </m:oMathPara>
                </a14:m>
                <a:endParaRPr lang="en-US" sz="1400" b="0" dirty="0">
                  <a:solidFill>
                    <a:schemeClr val="tx2">
                      <a:lumMod val="75000"/>
                      <a:lumOff val="25000"/>
                    </a:schemeClr>
                  </a:solidFill>
                </a:endParaRPr>
              </a:p>
              <a:p>
                <a:r>
                  <a:rPr lang="en-GB" sz="1400" b="0" dirty="0">
                    <a:solidFill>
                      <a:schemeClr val="tx2">
                        <a:lumMod val="75000"/>
                        <a:lumOff val="25000"/>
                      </a:schemeClr>
                    </a:solidFill>
                  </a:rPr>
                  <a:t>Corrected momentum computation </a:t>
                </a:r>
                <a:r>
                  <a:rPr lang="en-GB" sz="1400" b="0" dirty="0">
                    <a:solidFill>
                      <a:schemeClr val="accent2"/>
                    </a:solidFill>
                  </a:rPr>
                  <a:t>via magnetic length predictions</a:t>
                </a:r>
                <a:r>
                  <a:rPr lang="en-GB" sz="1400" b="0" dirty="0">
                    <a:solidFill>
                      <a:schemeClr val="tx2">
                        <a:lumMod val="75000"/>
                        <a:lumOff val="25000"/>
                      </a:schemeClr>
                    </a:solidFill>
                  </a:rPr>
                  <a:t> from the model:</a:t>
                </a:r>
                <a:endParaRPr lang="en-US" sz="1400" b="0" i="1" dirty="0">
                  <a:solidFill>
                    <a:schemeClr val="tx2">
                      <a:lumMod val="75000"/>
                      <a:lumOff val="25000"/>
                    </a:schemeClr>
                  </a:solidFill>
                  <a:latin typeface="Cambria Math" panose="02040503050406030204" pitchFamily="18" charset="0"/>
                </a:endParaRPr>
              </a:p>
              <a:p>
                <a:pPr marL="0" indent="0">
                  <a:buNone/>
                </a:pPr>
                <a14:m>
                  <m:oMathPara xmlns:m="http://schemas.openxmlformats.org/officeDocument/2006/math">
                    <m:oMathParaPr>
                      <m:jc m:val="centerGroup"/>
                    </m:oMathParaPr>
                    <m:oMath xmlns:m="http://schemas.openxmlformats.org/officeDocument/2006/math">
                      <m:sSub>
                        <m:sSubPr>
                          <m:ctrlPr>
                            <a:rPr lang="en-US" sz="1400" b="0" i="1" smtClean="0">
                              <a:solidFill>
                                <a:schemeClr val="tx2">
                                  <a:lumMod val="75000"/>
                                  <a:lumOff val="25000"/>
                                </a:schemeClr>
                              </a:solidFill>
                              <a:latin typeface="Cambria Math" panose="02040503050406030204" pitchFamily="18" charset="0"/>
                            </a:rPr>
                          </m:ctrlPr>
                        </m:sSubPr>
                        <m:e>
                          <m:r>
                            <a:rPr lang="en-US" sz="1400" b="0" i="1" smtClean="0">
                              <a:solidFill>
                                <a:schemeClr val="tx2">
                                  <a:lumMod val="75000"/>
                                  <a:lumOff val="25000"/>
                                </a:schemeClr>
                              </a:solidFill>
                              <a:latin typeface="Cambria Math" panose="02040503050406030204" pitchFamily="18" charset="0"/>
                            </a:rPr>
                            <m:t>𝐿</m:t>
                          </m:r>
                        </m:e>
                        <m:sub>
                          <m:r>
                            <a:rPr lang="en-US" sz="1400" b="0" i="1" smtClean="0">
                              <a:solidFill>
                                <a:schemeClr val="tx2">
                                  <a:lumMod val="75000"/>
                                  <a:lumOff val="25000"/>
                                </a:schemeClr>
                              </a:solidFill>
                              <a:latin typeface="Cambria Math" panose="02040503050406030204" pitchFamily="18" charset="0"/>
                            </a:rPr>
                            <m:t>𝑚</m:t>
                          </m:r>
                        </m:sub>
                      </m:sSub>
                      <m:r>
                        <a:rPr lang="en-US" sz="1400" b="0" i="1" smtClean="0">
                          <a:solidFill>
                            <a:schemeClr val="tx2">
                              <a:lumMod val="75000"/>
                              <a:lumOff val="25000"/>
                            </a:schemeClr>
                          </a:solidFill>
                          <a:latin typeface="Cambria Math" panose="02040503050406030204" pitchFamily="18" charset="0"/>
                        </a:rPr>
                        <m:t>=</m:t>
                      </m:r>
                      <m:f>
                        <m:fPr>
                          <m:ctrlPr>
                            <a:rPr lang="en-US" sz="1400" b="0" i="1" smtClean="0">
                              <a:solidFill>
                                <a:schemeClr val="tx2">
                                  <a:lumMod val="75000"/>
                                  <a:lumOff val="25000"/>
                                </a:schemeClr>
                              </a:solidFill>
                              <a:latin typeface="Cambria Math" panose="02040503050406030204" pitchFamily="18" charset="0"/>
                            </a:rPr>
                          </m:ctrlPr>
                        </m:fPr>
                        <m:num>
                          <m:r>
                            <a:rPr lang="en-US" sz="1400" b="0" i="1" smtClean="0">
                              <a:solidFill>
                                <a:schemeClr val="tx2">
                                  <a:lumMod val="75000"/>
                                  <a:lumOff val="25000"/>
                                </a:schemeClr>
                              </a:solidFill>
                              <a:latin typeface="Cambria Math" panose="02040503050406030204" pitchFamily="18" charset="0"/>
                            </a:rPr>
                            <m:t>2</m:t>
                          </m:r>
                          <m:r>
                            <a:rPr lang="en-US" sz="1400" b="0" i="1" smtClean="0">
                              <a:solidFill>
                                <a:schemeClr val="tx2">
                                  <a:lumMod val="75000"/>
                                  <a:lumOff val="25000"/>
                                </a:schemeClr>
                              </a:solidFill>
                              <a:latin typeface="Cambria Math" panose="02040503050406030204" pitchFamily="18" charset="0"/>
                            </a:rPr>
                            <m:t>𝜋𝜌</m:t>
                          </m:r>
                        </m:num>
                        <m:den>
                          <m:sSub>
                            <m:sSubPr>
                              <m:ctrlPr>
                                <a:rPr lang="en-US" sz="1400" b="0" i="1" smtClean="0">
                                  <a:solidFill>
                                    <a:schemeClr val="tx2">
                                      <a:lumMod val="75000"/>
                                      <a:lumOff val="25000"/>
                                    </a:schemeClr>
                                  </a:solidFill>
                                  <a:latin typeface="Cambria Math" panose="02040503050406030204" pitchFamily="18" charset="0"/>
                                </a:rPr>
                              </m:ctrlPr>
                            </m:sSubPr>
                            <m:e>
                              <m:r>
                                <a:rPr lang="en-US" sz="1400" b="0" i="1" smtClean="0">
                                  <a:solidFill>
                                    <a:schemeClr val="tx2">
                                      <a:lumMod val="75000"/>
                                      <a:lumOff val="25000"/>
                                    </a:schemeClr>
                                  </a:solidFill>
                                  <a:latin typeface="Cambria Math" panose="02040503050406030204" pitchFamily="18" charset="0"/>
                                </a:rPr>
                                <m:t>𝑁</m:t>
                              </m:r>
                            </m:e>
                            <m:sub>
                              <m:r>
                                <a:rPr lang="en-US" sz="1400" b="0" i="1" smtClean="0">
                                  <a:solidFill>
                                    <a:schemeClr val="tx2">
                                      <a:lumMod val="75000"/>
                                      <a:lumOff val="25000"/>
                                    </a:schemeClr>
                                  </a:solidFill>
                                  <a:latin typeface="Cambria Math" panose="02040503050406030204" pitchFamily="18" charset="0"/>
                                </a:rPr>
                                <m:t>𝑀𝑈</m:t>
                              </m:r>
                            </m:sub>
                          </m:sSub>
                        </m:den>
                      </m:f>
                      <m:r>
                        <a:rPr lang="en-US" sz="1400" b="0" i="1" smtClean="0">
                          <a:solidFill>
                            <a:schemeClr val="tx2">
                              <a:lumMod val="75000"/>
                              <a:lumOff val="25000"/>
                            </a:schemeClr>
                          </a:solidFill>
                          <a:latin typeface="Cambria Math" panose="02040503050406030204" pitchFamily="18" charset="0"/>
                        </a:rPr>
                        <m:t>→</m:t>
                      </m:r>
                      <m:r>
                        <a:rPr lang="en-US" sz="1400" b="0" i="1" smtClean="0">
                          <a:solidFill>
                            <a:schemeClr val="tx2">
                              <a:lumMod val="75000"/>
                              <a:lumOff val="25000"/>
                            </a:schemeClr>
                          </a:solidFill>
                          <a:latin typeface="Cambria Math" panose="02040503050406030204" pitchFamily="18" charset="0"/>
                        </a:rPr>
                        <m:t>𝜌</m:t>
                      </m:r>
                      <m:r>
                        <a:rPr lang="en-US" sz="1400" b="0" i="1" smtClean="0">
                          <a:solidFill>
                            <a:schemeClr val="tx2">
                              <a:lumMod val="75000"/>
                              <a:lumOff val="25000"/>
                            </a:schemeClr>
                          </a:solidFill>
                          <a:latin typeface="Cambria Math" panose="02040503050406030204" pitchFamily="18" charset="0"/>
                        </a:rPr>
                        <m:t>=</m:t>
                      </m:r>
                      <m:f>
                        <m:fPr>
                          <m:ctrlPr>
                            <a:rPr lang="en-US" sz="1400" b="0" i="1" smtClean="0">
                              <a:solidFill>
                                <a:schemeClr val="tx2">
                                  <a:lumMod val="75000"/>
                                  <a:lumOff val="25000"/>
                                </a:schemeClr>
                              </a:solidFill>
                              <a:latin typeface="Cambria Math" panose="02040503050406030204" pitchFamily="18" charset="0"/>
                            </a:rPr>
                          </m:ctrlPr>
                        </m:fPr>
                        <m:num>
                          <m:r>
                            <a:rPr lang="en-US" sz="1400" b="0" i="1" smtClean="0">
                              <a:solidFill>
                                <a:schemeClr val="tx2">
                                  <a:lumMod val="75000"/>
                                  <a:lumOff val="25000"/>
                                </a:schemeClr>
                              </a:solidFill>
                              <a:latin typeface="Cambria Math" panose="02040503050406030204" pitchFamily="18" charset="0"/>
                            </a:rPr>
                            <m:t>𝑁</m:t>
                          </m:r>
                          <m:sSub>
                            <m:sSubPr>
                              <m:ctrlPr>
                                <a:rPr lang="en-US" sz="1400" b="0" i="1" smtClean="0">
                                  <a:solidFill>
                                    <a:schemeClr val="tx2">
                                      <a:lumMod val="75000"/>
                                      <a:lumOff val="25000"/>
                                    </a:schemeClr>
                                  </a:solidFill>
                                  <a:latin typeface="Cambria Math" panose="02040503050406030204" pitchFamily="18" charset="0"/>
                                </a:rPr>
                              </m:ctrlPr>
                            </m:sSubPr>
                            <m:e>
                              <m:r>
                                <a:rPr lang="en-US" sz="1400" b="0" i="1" smtClean="0">
                                  <a:solidFill>
                                    <a:schemeClr val="tx2">
                                      <a:lumMod val="75000"/>
                                      <a:lumOff val="25000"/>
                                    </a:schemeClr>
                                  </a:solidFill>
                                  <a:latin typeface="Cambria Math" panose="02040503050406030204" pitchFamily="18" charset="0"/>
                                </a:rPr>
                                <m:t>𝐿</m:t>
                              </m:r>
                            </m:e>
                            <m:sub>
                              <m:r>
                                <a:rPr lang="en-US" sz="1400" b="0" i="1" smtClean="0">
                                  <a:solidFill>
                                    <a:schemeClr val="tx2">
                                      <a:lumMod val="75000"/>
                                      <a:lumOff val="25000"/>
                                    </a:schemeClr>
                                  </a:solidFill>
                                  <a:latin typeface="Cambria Math" panose="02040503050406030204" pitchFamily="18" charset="0"/>
                                </a:rPr>
                                <m:t>𝑚</m:t>
                              </m:r>
                            </m:sub>
                          </m:sSub>
                        </m:num>
                        <m:den>
                          <m:r>
                            <a:rPr lang="en-US" sz="1400" b="0" i="1" smtClean="0">
                              <a:solidFill>
                                <a:schemeClr val="tx2">
                                  <a:lumMod val="75000"/>
                                  <a:lumOff val="25000"/>
                                </a:schemeClr>
                              </a:solidFill>
                              <a:latin typeface="Cambria Math" panose="02040503050406030204" pitchFamily="18" charset="0"/>
                            </a:rPr>
                            <m:t>2</m:t>
                          </m:r>
                          <m:r>
                            <a:rPr lang="en-US" sz="1400" b="0" i="1" smtClean="0">
                              <a:solidFill>
                                <a:schemeClr val="tx2">
                                  <a:lumMod val="75000"/>
                                  <a:lumOff val="25000"/>
                                </a:schemeClr>
                              </a:solidFill>
                              <a:latin typeface="Cambria Math" panose="02040503050406030204" pitchFamily="18" charset="0"/>
                            </a:rPr>
                            <m:t>𝜋</m:t>
                          </m:r>
                        </m:den>
                      </m:f>
                    </m:oMath>
                  </m:oMathPara>
                </a14:m>
                <a:endParaRPr lang="en-US" sz="1400" b="0" dirty="0">
                  <a:solidFill>
                    <a:schemeClr val="tx2">
                      <a:lumMod val="75000"/>
                      <a:lumOff val="25000"/>
                    </a:schemeClr>
                  </a:solidFill>
                </a:endParaRPr>
              </a:p>
              <a:p>
                <a:pPr marL="0" indent="0">
                  <a:buNone/>
                </a:pPr>
                <a14:m>
                  <m:oMathPara xmlns:m="http://schemas.openxmlformats.org/officeDocument/2006/math">
                    <m:oMathParaPr>
                      <m:jc m:val="centerGroup"/>
                    </m:oMathParaPr>
                    <m:oMath xmlns:m="http://schemas.openxmlformats.org/officeDocument/2006/math">
                      <m:r>
                        <a:rPr lang="en-US" sz="1400" b="0" i="1" smtClean="0">
                          <a:solidFill>
                            <a:schemeClr val="tx2">
                              <a:lumMod val="75000"/>
                              <a:lumOff val="25000"/>
                            </a:schemeClr>
                          </a:solidFill>
                          <a:latin typeface="Cambria Math" panose="02040503050406030204" pitchFamily="18" charset="0"/>
                        </a:rPr>
                        <m:t>𝐵</m:t>
                      </m:r>
                      <m:r>
                        <a:rPr lang="en-US" sz="1400" b="0" i="1" smtClean="0">
                          <a:solidFill>
                            <a:schemeClr val="tx2">
                              <a:lumMod val="75000"/>
                              <a:lumOff val="25000"/>
                            </a:schemeClr>
                          </a:solidFill>
                          <a:latin typeface="Cambria Math" panose="02040503050406030204" pitchFamily="18" charset="0"/>
                        </a:rPr>
                        <m:t>𝜌</m:t>
                      </m:r>
                      <m:r>
                        <a:rPr lang="en-US" sz="1400" b="0" i="1" smtClean="0">
                          <a:solidFill>
                            <a:schemeClr val="tx2">
                              <a:lumMod val="75000"/>
                              <a:lumOff val="25000"/>
                            </a:schemeClr>
                          </a:solidFill>
                          <a:latin typeface="Cambria Math" panose="02040503050406030204" pitchFamily="18" charset="0"/>
                        </a:rPr>
                        <m:t>=</m:t>
                      </m:r>
                      <m:r>
                        <a:rPr lang="en-US" sz="1400" b="0" i="1" smtClean="0">
                          <a:solidFill>
                            <a:schemeClr val="tx2">
                              <a:lumMod val="75000"/>
                              <a:lumOff val="25000"/>
                            </a:schemeClr>
                          </a:solidFill>
                          <a:latin typeface="Cambria Math" panose="02040503050406030204" pitchFamily="18" charset="0"/>
                        </a:rPr>
                        <m:t>𝐵</m:t>
                      </m:r>
                      <m:f>
                        <m:fPr>
                          <m:ctrlPr>
                            <a:rPr lang="en-US" sz="1400" b="0" i="1" smtClean="0">
                              <a:solidFill>
                                <a:schemeClr val="tx2">
                                  <a:lumMod val="75000"/>
                                  <a:lumOff val="25000"/>
                                </a:schemeClr>
                              </a:solidFill>
                              <a:latin typeface="Cambria Math" panose="02040503050406030204" pitchFamily="18" charset="0"/>
                            </a:rPr>
                          </m:ctrlPr>
                        </m:fPr>
                        <m:num>
                          <m:sSub>
                            <m:sSubPr>
                              <m:ctrlPr>
                                <a:rPr lang="en-US" sz="1400" b="0" i="1" smtClean="0">
                                  <a:solidFill>
                                    <a:schemeClr val="tx2">
                                      <a:lumMod val="75000"/>
                                      <a:lumOff val="25000"/>
                                    </a:schemeClr>
                                  </a:solidFill>
                                  <a:latin typeface="Cambria Math" panose="02040503050406030204" pitchFamily="18" charset="0"/>
                                </a:rPr>
                              </m:ctrlPr>
                            </m:sSubPr>
                            <m:e>
                              <m:r>
                                <a:rPr lang="en-US" sz="1400" b="0" i="1" smtClean="0">
                                  <a:solidFill>
                                    <a:schemeClr val="tx2">
                                      <a:lumMod val="75000"/>
                                      <a:lumOff val="25000"/>
                                    </a:schemeClr>
                                  </a:solidFill>
                                  <a:latin typeface="Cambria Math" panose="02040503050406030204" pitchFamily="18" charset="0"/>
                                </a:rPr>
                                <m:t>𝑁</m:t>
                              </m:r>
                            </m:e>
                            <m:sub>
                              <m:r>
                                <a:rPr lang="en-US" sz="1400" b="0" i="1" smtClean="0">
                                  <a:solidFill>
                                    <a:schemeClr val="tx2">
                                      <a:lumMod val="75000"/>
                                      <a:lumOff val="25000"/>
                                    </a:schemeClr>
                                  </a:solidFill>
                                  <a:latin typeface="Cambria Math" panose="02040503050406030204" pitchFamily="18" charset="0"/>
                                </a:rPr>
                                <m:t>𝑀𝑈</m:t>
                              </m:r>
                            </m:sub>
                          </m:sSub>
                          <m:sSub>
                            <m:sSubPr>
                              <m:ctrlPr>
                                <a:rPr lang="en-US" sz="1400" b="0" i="1" smtClean="0">
                                  <a:solidFill>
                                    <a:schemeClr val="tx2">
                                      <a:lumMod val="75000"/>
                                      <a:lumOff val="25000"/>
                                    </a:schemeClr>
                                  </a:solidFill>
                                  <a:latin typeface="Cambria Math" panose="02040503050406030204" pitchFamily="18" charset="0"/>
                                </a:rPr>
                              </m:ctrlPr>
                            </m:sSubPr>
                            <m:e>
                              <m:r>
                                <a:rPr lang="en-US" sz="1400" b="0" i="1" smtClean="0">
                                  <a:solidFill>
                                    <a:schemeClr val="tx2">
                                      <a:lumMod val="75000"/>
                                      <a:lumOff val="25000"/>
                                    </a:schemeClr>
                                  </a:solidFill>
                                  <a:latin typeface="Cambria Math" panose="02040503050406030204" pitchFamily="18" charset="0"/>
                                </a:rPr>
                                <m:t>𝐿</m:t>
                              </m:r>
                            </m:e>
                            <m:sub>
                              <m:r>
                                <a:rPr lang="en-US" sz="1400" b="0" i="1" smtClean="0">
                                  <a:solidFill>
                                    <a:schemeClr val="tx2">
                                      <a:lumMod val="75000"/>
                                      <a:lumOff val="25000"/>
                                    </a:schemeClr>
                                  </a:solidFill>
                                  <a:latin typeface="Cambria Math" panose="02040503050406030204" pitchFamily="18" charset="0"/>
                                </a:rPr>
                                <m:t>𝑚</m:t>
                              </m:r>
                            </m:sub>
                          </m:sSub>
                        </m:num>
                        <m:den>
                          <m:r>
                            <a:rPr lang="en-US" sz="1400" b="0" i="1" smtClean="0">
                              <a:solidFill>
                                <a:schemeClr val="tx2">
                                  <a:lumMod val="75000"/>
                                  <a:lumOff val="25000"/>
                                </a:schemeClr>
                              </a:solidFill>
                              <a:latin typeface="Cambria Math" panose="02040503050406030204" pitchFamily="18" charset="0"/>
                            </a:rPr>
                            <m:t>2</m:t>
                          </m:r>
                          <m:r>
                            <a:rPr lang="en-US" sz="1400" b="0" i="1" smtClean="0">
                              <a:solidFill>
                                <a:schemeClr val="tx2">
                                  <a:lumMod val="75000"/>
                                  <a:lumOff val="25000"/>
                                </a:schemeClr>
                              </a:solidFill>
                              <a:latin typeface="Cambria Math" panose="02040503050406030204" pitchFamily="18" charset="0"/>
                            </a:rPr>
                            <m:t>𝜋</m:t>
                          </m:r>
                        </m:den>
                      </m:f>
                      <m:r>
                        <a:rPr lang="en-US" sz="1400" b="0" i="1" smtClean="0">
                          <a:solidFill>
                            <a:schemeClr val="tx2">
                              <a:lumMod val="75000"/>
                              <a:lumOff val="25000"/>
                            </a:schemeClr>
                          </a:solidFill>
                          <a:latin typeface="Cambria Math" panose="02040503050406030204" pitchFamily="18" charset="0"/>
                        </a:rPr>
                        <m:t>=3.3356 </m:t>
                      </m:r>
                      <m:r>
                        <a:rPr lang="en-US" sz="1400" b="0" i="1" smtClean="0">
                          <a:solidFill>
                            <a:schemeClr val="tx2">
                              <a:lumMod val="75000"/>
                              <a:lumOff val="25000"/>
                            </a:schemeClr>
                          </a:solidFill>
                          <a:latin typeface="Cambria Math" panose="02040503050406030204" pitchFamily="18" charset="0"/>
                        </a:rPr>
                        <m:t>𝑝</m:t>
                      </m:r>
                      <m:r>
                        <a:rPr lang="en-US" sz="1400" b="0" i="1" smtClean="0">
                          <a:solidFill>
                            <a:schemeClr val="tx2">
                              <a:lumMod val="75000"/>
                              <a:lumOff val="25000"/>
                            </a:schemeClr>
                          </a:solidFill>
                          <a:latin typeface="Cambria Math" panose="02040503050406030204" pitchFamily="18" charset="0"/>
                        </a:rPr>
                        <m:t> →</m:t>
                      </m:r>
                      <m:r>
                        <a:rPr lang="en-US" sz="1400" b="0" i="1" smtClean="0">
                          <a:solidFill>
                            <a:srgbClr val="00B050"/>
                          </a:solidFill>
                          <a:latin typeface="Cambria Math" panose="02040503050406030204" pitchFamily="18" charset="0"/>
                        </a:rPr>
                        <m:t>𝑝</m:t>
                      </m:r>
                      <m:r>
                        <a:rPr lang="en-US" sz="1400" b="0" i="1" smtClean="0">
                          <a:solidFill>
                            <a:srgbClr val="00B050"/>
                          </a:solidFill>
                          <a:latin typeface="Cambria Math" panose="02040503050406030204" pitchFamily="18" charset="0"/>
                        </a:rPr>
                        <m:t>=</m:t>
                      </m:r>
                      <m:f>
                        <m:fPr>
                          <m:ctrlPr>
                            <a:rPr lang="en-US" sz="1400" b="0" i="1" smtClean="0">
                              <a:solidFill>
                                <a:srgbClr val="00B050"/>
                              </a:solidFill>
                              <a:latin typeface="Cambria Math" panose="02040503050406030204" pitchFamily="18" charset="0"/>
                            </a:rPr>
                          </m:ctrlPr>
                        </m:fPr>
                        <m:num>
                          <m:r>
                            <a:rPr lang="en-US" sz="1400" b="0" i="1" smtClean="0">
                              <a:solidFill>
                                <a:srgbClr val="00B050"/>
                              </a:solidFill>
                              <a:latin typeface="Cambria Math" panose="02040503050406030204" pitchFamily="18" charset="0"/>
                            </a:rPr>
                            <m:t>1</m:t>
                          </m:r>
                        </m:num>
                        <m:den>
                          <m:r>
                            <a:rPr lang="en-US" sz="1400" b="0" i="1" smtClean="0">
                              <a:solidFill>
                                <a:srgbClr val="00B050"/>
                              </a:solidFill>
                              <a:latin typeface="Cambria Math" panose="02040503050406030204" pitchFamily="18" charset="0"/>
                            </a:rPr>
                            <m:t>2</m:t>
                          </m:r>
                          <m:r>
                            <a:rPr lang="en-US" sz="1400" b="0" i="1" smtClean="0">
                              <a:solidFill>
                                <a:srgbClr val="00B050"/>
                              </a:solidFill>
                              <a:latin typeface="Cambria Math" panose="02040503050406030204" pitchFamily="18" charset="0"/>
                            </a:rPr>
                            <m:t>𝜋</m:t>
                          </m:r>
                        </m:den>
                      </m:f>
                      <m:f>
                        <m:fPr>
                          <m:ctrlPr>
                            <a:rPr lang="en-US" sz="1400" b="0" i="1" smtClean="0">
                              <a:solidFill>
                                <a:srgbClr val="00B050"/>
                              </a:solidFill>
                              <a:latin typeface="Cambria Math" panose="02040503050406030204" pitchFamily="18" charset="0"/>
                            </a:rPr>
                          </m:ctrlPr>
                        </m:fPr>
                        <m:num>
                          <m:r>
                            <a:rPr lang="en-US" sz="1400" b="0" i="1" smtClean="0">
                              <a:solidFill>
                                <a:srgbClr val="00B050"/>
                              </a:solidFill>
                              <a:latin typeface="Cambria Math" panose="02040503050406030204" pitchFamily="18" charset="0"/>
                            </a:rPr>
                            <m:t>1</m:t>
                          </m:r>
                        </m:num>
                        <m:den>
                          <m:r>
                            <a:rPr lang="en-US" sz="1400" b="0" i="1" smtClean="0">
                              <a:solidFill>
                                <a:srgbClr val="00B050"/>
                              </a:solidFill>
                              <a:latin typeface="Cambria Math" panose="02040503050406030204" pitchFamily="18" charset="0"/>
                            </a:rPr>
                            <m:t>3.3356</m:t>
                          </m:r>
                        </m:den>
                      </m:f>
                      <m:r>
                        <a:rPr lang="en-US" sz="1400" b="0" i="1" smtClean="0">
                          <a:solidFill>
                            <a:srgbClr val="00B050"/>
                          </a:solidFill>
                          <a:latin typeface="Cambria Math" panose="02040503050406030204" pitchFamily="18" charset="0"/>
                        </a:rPr>
                        <m:t>𝐵</m:t>
                      </m:r>
                      <m:sSub>
                        <m:sSubPr>
                          <m:ctrlPr>
                            <a:rPr lang="en-US" sz="1400" b="0" i="1" smtClean="0">
                              <a:solidFill>
                                <a:srgbClr val="00B050"/>
                              </a:solidFill>
                              <a:latin typeface="Cambria Math" panose="02040503050406030204" pitchFamily="18" charset="0"/>
                            </a:rPr>
                          </m:ctrlPr>
                        </m:sSubPr>
                        <m:e>
                          <m:r>
                            <a:rPr lang="en-US" sz="1400" b="0" i="1" smtClean="0">
                              <a:solidFill>
                                <a:srgbClr val="00B050"/>
                              </a:solidFill>
                              <a:latin typeface="Cambria Math" panose="02040503050406030204" pitchFamily="18" charset="0"/>
                            </a:rPr>
                            <m:t>𝑁</m:t>
                          </m:r>
                        </m:e>
                        <m:sub>
                          <m:r>
                            <a:rPr lang="en-US" sz="1400" b="0" i="1" smtClean="0">
                              <a:solidFill>
                                <a:srgbClr val="00B050"/>
                              </a:solidFill>
                              <a:latin typeface="Cambria Math" panose="02040503050406030204" pitchFamily="18" charset="0"/>
                            </a:rPr>
                            <m:t>𝑀𝑈</m:t>
                          </m:r>
                        </m:sub>
                      </m:sSub>
                      <m:sSub>
                        <m:sSubPr>
                          <m:ctrlPr>
                            <a:rPr lang="en-US" sz="1400" b="0" i="1" smtClean="0">
                              <a:solidFill>
                                <a:srgbClr val="00B050"/>
                              </a:solidFill>
                              <a:latin typeface="Cambria Math" panose="02040503050406030204" pitchFamily="18" charset="0"/>
                            </a:rPr>
                          </m:ctrlPr>
                        </m:sSubPr>
                        <m:e>
                          <m:r>
                            <a:rPr lang="en-US" sz="1400" b="0" i="1" smtClean="0">
                              <a:solidFill>
                                <a:srgbClr val="00B050"/>
                              </a:solidFill>
                              <a:latin typeface="Cambria Math" panose="02040503050406030204" pitchFamily="18" charset="0"/>
                            </a:rPr>
                            <m:t>𝐿</m:t>
                          </m:r>
                        </m:e>
                        <m:sub>
                          <m:r>
                            <a:rPr lang="en-US" sz="1400" b="0" i="1" smtClean="0">
                              <a:solidFill>
                                <a:srgbClr val="00B050"/>
                              </a:solidFill>
                              <a:latin typeface="Cambria Math" panose="02040503050406030204" pitchFamily="18" charset="0"/>
                            </a:rPr>
                            <m:t>𝑚</m:t>
                          </m:r>
                        </m:sub>
                      </m:sSub>
                    </m:oMath>
                  </m:oMathPara>
                </a14:m>
                <a:endParaRPr lang="en-US" sz="1400" b="0" dirty="0">
                  <a:solidFill>
                    <a:schemeClr val="tx2">
                      <a:lumMod val="75000"/>
                      <a:lumOff val="25000"/>
                    </a:schemeClr>
                  </a:solidFill>
                </a:endParaRPr>
              </a:p>
              <a:p>
                <a:pPr marL="0" indent="0">
                  <a:buNone/>
                </a:pPr>
                <a:endParaRPr lang="en-US" sz="1600" b="0" dirty="0">
                  <a:solidFill>
                    <a:schemeClr val="tx2">
                      <a:lumMod val="75000"/>
                      <a:lumOff val="25000"/>
                    </a:schemeClr>
                  </a:solidFill>
                </a:endParaRPr>
              </a:p>
            </p:txBody>
          </p:sp>
        </mc:Choice>
        <mc:Fallback>
          <p:sp>
            <p:nvSpPr>
              <p:cNvPr id="7" name="Content Placeholder 1">
                <a:extLst>
                  <a:ext uri="{FF2B5EF4-FFF2-40B4-BE49-F238E27FC236}">
                    <a16:creationId xmlns:a16="http://schemas.microsoft.com/office/drawing/2014/main" id="{01B90B49-3E6F-FACE-6B77-4C699BC6901F}"/>
                  </a:ext>
                </a:extLst>
              </p:cNvPr>
              <p:cNvSpPr txBox="1">
                <a:spLocks noRot="1" noChangeAspect="1" noMove="1" noResize="1" noEditPoints="1" noAdjustHandles="1" noChangeArrowheads="1" noChangeShapeType="1" noTextEdit="1"/>
              </p:cNvSpPr>
              <p:nvPr/>
            </p:nvSpPr>
            <p:spPr>
              <a:xfrm>
                <a:off x="387345" y="1064880"/>
                <a:ext cx="7783049" cy="2967690"/>
              </a:xfrm>
              <a:prstGeom prst="rect">
                <a:avLst/>
              </a:prstGeom>
              <a:blipFill>
                <a:blip r:embed="rId2"/>
                <a:stretch>
                  <a:fillRect l="-1646" t="-3080" r="-1411"/>
                </a:stretch>
              </a:blipFill>
            </p:spPr>
            <p:txBody>
              <a:bodyPr/>
              <a:lstStyle/>
              <a:p>
                <a:r>
                  <a:rPr lang="en-GB">
                    <a:noFill/>
                  </a:rPr>
                  <a:t> </a:t>
                </a:r>
              </a:p>
            </p:txBody>
          </p:sp>
        </mc:Fallback>
      </mc:AlternateContent>
      <p:pic>
        <p:nvPicPr>
          <p:cNvPr id="5122" name="Picture 2">
            <a:extLst>
              <a:ext uri="{FF2B5EF4-FFF2-40B4-BE49-F238E27FC236}">
                <a16:creationId xmlns:a16="http://schemas.microsoft.com/office/drawing/2014/main" id="{0F77B2F3-75FD-3E41-E4BF-1B0808862A7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85137" y="2483713"/>
            <a:ext cx="1967887" cy="1380338"/>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4">
            <a:extLst>
              <a:ext uri="{FF2B5EF4-FFF2-40B4-BE49-F238E27FC236}">
                <a16:creationId xmlns:a16="http://schemas.microsoft.com/office/drawing/2014/main" id="{C359C54E-0B85-C5B5-918E-11A96A2F290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472648" y="1064880"/>
            <a:ext cx="1992863" cy="1380338"/>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
            <a:extLst>
              <a:ext uri="{FF2B5EF4-FFF2-40B4-BE49-F238E27FC236}">
                <a16:creationId xmlns:a16="http://schemas.microsoft.com/office/drawing/2014/main" id="{AB026494-8714-4E9D-4416-A41EC4F73F8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52148" y="4127818"/>
            <a:ext cx="3080002" cy="2148145"/>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a:extLst>
              <a:ext uri="{FF2B5EF4-FFF2-40B4-BE49-F238E27FC236}">
                <a16:creationId xmlns:a16="http://schemas.microsoft.com/office/drawing/2014/main" id="{D1DA75B9-BC07-C32F-FB61-6A5FF5D8BA4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007636" y="4124720"/>
            <a:ext cx="3093925" cy="2148144"/>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mc:Choice xmlns:a14="http://schemas.microsoft.com/office/drawing/2010/main" Requires="a14">
          <p:sp>
            <p:nvSpPr>
              <p:cNvPr id="11" name="Content Placeholder 1">
                <a:extLst>
                  <a:ext uri="{FF2B5EF4-FFF2-40B4-BE49-F238E27FC236}">
                    <a16:creationId xmlns:a16="http://schemas.microsoft.com/office/drawing/2014/main" id="{A48433BC-F191-2CB9-FAED-D737E56734A8}"/>
                  </a:ext>
                </a:extLst>
              </p:cNvPr>
              <p:cNvSpPr txBox="1">
                <a:spLocks/>
              </p:cNvSpPr>
              <p:nvPr/>
            </p:nvSpPr>
            <p:spPr>
              <a:xfrm>
                <a:off x="387346" y="4137824"/>
                <a:ext cx="5770054" cy="2135040"/>
              </a:xfrm>
              <a:prstGeom prst="rect">
                <a:avLst/>
              </a:prstGeom>
              <a:ln>
                <a:noFill/>
              </a:ln>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600" b="0" dirty="0">
                    <a:solidFill>
                      <a:schemeClr val="tx2">
                        <a:lumMod val="75000"/>
                        <a:lumOff val="25000"/>
                      </a:schemeClr>
                    </a:solidFill>
                  </a:rPr>
                  <a:t>With corrected momenta, magnet strengths were computed again and new optics simulations repeated:</a:t>
                </a:r>
              </a:p>
              <a:p>
                <a:pPr lvl="1"/>
                <a:r>
                  <a:rPr lang="en-US" sz="1300" b="0" dirty="0">
                    <a:solidFill>
                      <a:schemeClr val="tx2">
                        <a:lumMod val="75000"/>
                        <a:lumOff val="25000"/>
                      </a:schemeClr>
                    </a:solidFill>
                  </a:rPr>
                  <a:t>Two corrections methods are consistent;</a:t>
                </a:r>
              </a:p>
              <a:p>
                <a:pPr lvl="1"/>
                <a:r>
                  <a:rPr lang="en-US" sz="1300" dirty="0">
                    <a:solidFill>
                      <a:schemeClr val="tx2">
                        <a:lumMod val="75000"/>
                        <a:lumOff val="25000"/>
                      </a:schemeClr>
                    </a:solidFill>
                  </a:rPr>
                  <a:t>Saturation rate on the horizontal and vertical planes comparable;</a:t>
                </a:r>
              </a:p>
              <a:p>
                <a:pPr lvl="1"/>
                <a:r>
                  <a:rPr lang="en-GB" sz="1300" dirty="0">
                    <a:solidFill>
                      <a:schemeClr val="tx2">
                        <a:lumMod val="75000"/>
                        <a:lumOff val="25000"/>
                      </a:schemeClr>
                    </a:solidFill>
                  </a:rPr>
                  <a:t>Horizontal simulated tune exhibited slight over-correction, but still within the measured standard deviation, while vertical predicted tunes fall within the measurement error bars across the entire energy range.</a:t>
                </a:r>
                <a:r>
                  <a:rPr lang="en-US" sz="1300" dirty="0">
                    <a:solidFill>
                      <a:schemeClr val="tx2">
                        <a:lumMod val="75000"/>
                        <a:lumOff val="25000"/>
                      </a:schemeClr>
                    </a:solidFill>
                  </a:rPr>
                  <a:t> Now, </a:t>
                </a:r>
                <a:r>
                  <a:rPr lang="en-GB" sz="1300" dirty="0">
                    <a:solidFill>
                      <a:schemeClr val="tx2">
                        <a:lumMod val="75000"/>
                        <a:lumOff val="25000"/>
                      </a:schemeClr>
                    </a:solidFill>
                  </a:rPr>
                  <a:t>model showed a good predictive power for the tunes, with agreement with experimental data of the level below </a:t>
                </a:r>
                <a14:m>
                  <m:oMath xmlns:m="http://schemas.openxmlformats.org/officeDocument/2006/math">
                    <m:r>
                      <a:rPr lang="en-US" sz="1300" b="0" i="1" smtClean="0">
                        <a:solidFill>
                          <a:schemeClr val="tx2">
                            <a:lumMod val="75000"/>
                            <a:lumOff val="25000"/>
                          </a:schemeClr>
                        </a:solidFill>
                        <a:latin typeface="Cambria Math" panose="02040503050406030204" pitchFamily="18" charset="0"/>
                      </a:rPr>
                      <m:t>1⋅</m:t>
                    </m:r>
                    <m:sSup>
                      <m:sSupPr>
                        <m:ctrlPr>
                          <a:rPr lang="en-US" sz="1300" b="0" i="1" smtClean="0">
                            <a:solidFill>
                              <a:schemeClr val="tx2">
                                <a:lumMod val="75000"/>
                                <a:lumOff val="25000"/>
                              </a:schemeClr>
                            </a:solidFill>
                            <a:latin typeface="Cambria Math" panose="02040503050406030204" pitchFamily="18" charset="0"/>
                          </a:rPr>
                        </m:ctrlPr>
                      </m:sSupPr>
                      <m:e>
                        <m:r>
                          <a:rPr lang="en-US" sz="1300" b="0" i="1" smtClean="0">
                            <a:solidFill>
                              <a:schemeClr val="tx2">
                                <a:lumMod val="75000"/>
                                <a:lumOff val="25000"/>
                              </a:schemeClr>
                            </a:solidFill>
                            <a:latin typeface="Cambria Math" panose="02040503050406030204" pitchFamily="18" charset="0"/>
                          </a:rPr>
                          <m:t>10</m:t>
                        </m:r>
                      </m:e>
                      <m:sup>
                        <m:r>
                          <a:rPr lang="en-US" sz="1300" b="0" i="1" smtClean="0">
                            <a:solidFill>
                              <a:schemeClr val="tx2">
                                <a:lumMod val="75000"/>
                                <a:lumOff val="25000"/>
                              </a:schemeClr>
                            </a:solidFill>
                            <a:latin typeface="Cambria Math" panose="02040503050406030204" pitchFamily="18" charset="0"/>
                          </a:rPr>
                          <m:t>−3</m:t>
                        </m:r>
                      </m:sup>
                    </m:sSup>
                  </m:oMath>
                </a14:m>
                <a:endParaRPr lang="en-GB" sz="1300" dirty="0">
                  <a:solidFill>
                    <a:schemeClr val="tx2">
                      <a:lumMod val="75000"/>
                      <a:lumOff val="25000"/>
                    </a:schemeClr>
                  </a:solidFill>
                </a:endParaRPr>
              </a:p>
            </p:txBody>
          </p:sp>
        </mc:Choice>
        <mc:Fallback>
          <p:sp>
            <p:nvSpPr>
              <p:cNvPr id="11" name="Content Placeholder 1">
                <a:extLst>
                  <a:ext uri="{FF2B5EF4-FFF2-40B4-BE49-F238E27FC236}">
                    <a16:creationId xmlns:a16="http://schemas.microsoft.com/office/drawing/2014/main" id="{A48433BC-F191-2CB9-FAED-D737E56734A8}"/>
                  </a:ext>
                </a:extLst>
              </p:cNvPr>
              <p:cNvSpPr txBox="1">
                <a:spLocks noRot="1" noChangeAspect="1" noMove="1" noResize="1" noEditPoints="1" noAdjustHandles="1" noChangeArrowheads="1" noChangeShapeType="1" noTextEdit="1"/>
              </p:cNvSpPr>
              <p:nvPr/>
            </p:nvSpPr>
            <p:spPr>
              <a:xfrm>
                <a:off x="387346" y="4137824"/>
                <a:ext cx="5770054" cy="2135040"/>
              </a:xfrm>
              <a:prstGeom prst="rect">
                <a:avLst/>
              </a:prstGeom>
              <a:blipFill>
                <a:blip r:embed="rId7"/>
                <a:stretch>
                  <a:fillRect l="-2008" t="-4286" r="-1797" b="-4857"/>
                </a:stretch>
              </a:blipFill>
              <a:ln>
                <a:noFill/>
              </a:ln>
            </p:spPr>
            <p:txBody>
              <a:bodyPr/>
              <a:lstStyle/>
              <a:p>
                <a:r>
                  <a:rPr lang="en-GB">
                    <a:noFill/>
                  </a:rPr>
                  <a:t> </a:t>
                </a:r>
              </a:p>
            </p:txBody>
          </p:sp>
        </mc:Fallback>
      </mc:AlternateContent>
      <p:pic>
        <p:nvPicPr>
          <p:cNvPr id="4" name="Picture 3" descr="A yellow smiley face with white teeth&#10;&#10;AI-generated content may be incorrect.">
            <a:extLst>
              <a:ext uri="{FF2B5EF4-FFF2-40B4-BE49-F238E27FC236}">
                <a16:creationId xmlns:a16="http://schemas.microsoft.com/office/drawing/2014/main" id="{EEDD6CE9-047A-DFE1-51E8-7346B36FB8B7}"/>
              </a:ext>
            </a:extLst>
          </p:cNvPr>
          <p:cNvPicPr>
            <a:picLocks noChangeAspect="1"/>
          </p:cNvPicPr>
          <p:nvPr/>
        </p:nvPicPr>
        <p:blipFill>
          <a:blip r:embed="rId8">
            <a:extLst>
              <a:ext uri="{837473B0-CC2E-450A-ABE3-18F120FF3D39}">
                <a1611:picAttrSrcUrl xmlns:a1611="http://schemas.microsoft.com/office/drawing/2016/11/main" r:id="rId9"/>
              </a:ext>
            </a:extLst>
          </a:blip>
          <a:stretch>
            <a:fillRect/>
          </a:stretch>
        </p:blipFill>
        <p:spPr>
          <a:xfrm>
            <a:off x="7662282" y="2843042"/>
            <a:ext cx="1450197" cy="1450197"/>
          </a:xfrm>
          <a:prstGeom prst="rect">
            <a:avLst/>
          </a:prstGeom>
        </p:spPr>
      </p:pic>
    </p:spTree>
    <p:extLst>
      <p:ext uri="{BB962C8B-B14F-4D97-AF65-F5344CB8AC3E}">
        <p14:creationId xmlns:p14="http://schemas.microsoft.com/office/powerpoint/2010/main" val="8468752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inVertical)">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7F283B3-893E-E844-A539-D34BA0CC00FE}"/>
              </a:ext>
            </a:extLst>
          </p:cNvPr>
          <p:cNvSpPr>
            <a:spLocks noGrp="1"/>
          </p:cNvSpPr>
          <p:nvPr>
            <p:ph idx="1"/>
          </p:nvPr>
        </p:nvSpPr>
        <p:spPr>
          <a:xfrm>
            <a:off x="629662" y="995435"/>
            <a:ext cx="10059986" cy="5014840"/>
          </a:xfrm>
        </p:spPr>
        <p:txBody>
          <a:bodyPr/>
          <a:lstStyle/>
          <a:p>
            <a:pPr lvl="1">
              <a:lnSpc>
                <a:spcPct val="150000"/>
              </a:lnSpc>
            </a:pPr>
            <a:r>
              <a:rPr lang="en-US" sz="2400" dirty="0">
                <a:solidFill>
                  <a:schemeClr val="tx2">
                    <a:lumMod val="75000"/>
                    <a:lumOff val="25000"/>
                  </a:schemeClr>
                </a:solidFill>
              </a:rPr>
              <a:t>CERN Proton Synchrotron: overview</a:t>
            </a:r>
          </a:p>
          <a:p>
            <a:pPr lvl="1">
              <a:lnSpc>
                <a:spcPct val="150000"/>
              </a:lnSpc>
            </a:pPr>
            <a:r>
              <a:rPr lang="en-US" sz="2400" dirty="0">
                <a:solidFill>
                  <a:schemeClr val="tx2">
                    <a:lumMod val="75000"/>
                    <a:lumOff val="25000"/>
                  </a:schemeClr>
                </a:solidFill>
              </a:rPr>
              <a:t>Magnetic and optics modelling of the PS-MU and beam-based measurements: project introduction</a:t>
            </a:r>
          </a:p>
          <a:p>
            <a:pPr lvl="1">
              <a:lnSpc>
                <a:spcPct val="150000"/>
              </a:lnSpc>
            </a:pPr>
            <a:r>
              <a:rPr lang="en-US" sz="2400" dirty="0">
                <a:solidFill>
                  <a:schemeClr val="tx2">
                    <a:lumMod val="75000"/>
                    <a:lumOff val="25000"/>
                  </a:schemeClr>
                </a:solidFill>
              </a:rPr>
              <a:t>PS-MU magnetic model: old model</a:t>
            </a:r>
          </a:p>
          <a:p>
            <a:pPr lvl="1">
              <a:lnSpc>
                <a:spcPct val="150000"/>
              </a:lnSpc>
            </a:pPr>
            <a:r>
              <a:rPr lang="en-US" sz="2400" dirty="0">
                <a:solidFill>
                  <a:schemeClr val="tx2">
                    <a:lumMod val="75000"/>
                    <a:lumOff val="25000"/>
                  </a:schemeClr>
                </a:solidFill>
              </a:rPr>
              <a:t>PS-MU magnetic model: new meshing structure</a:t>
            </a:r>
          </a:p>
          <a:p>
            <a:pPr lvl="1">
              <a:lnSpc>
                <a:spcPct val="150000"/>
              </a:lnSpc>
            </a:pPr>
            <a:r>
              <a:rPr lang="en-US" sz="2400" dirty="0">
                <a:solidFill>
                  <a:schemeClr val="tx2">
                    <a:lumMod val="75000"/>
                    <a:lumOff val="25000"/>
                  </a:schemeClr>
                </a:solidFill>
              </a:rPr>
              <a:t>Model validation via magnetic measurements</a:t>
            </a:r>
          </a:p>
          <a:p>
            <a:pPr lvl="1">
              <a:lnSpc>
                <a:spcPct val="150000"/>
              </a:lnSpc>
            </a:pPr>
            <a:r>
              <a:rPr lang="en-US" sz="2400" b="1" dirty="0">
                <a:solidFill>
                  <a:schemeClr val="tx2">
                    <a:lumMod val="75000"/>
                    <a:lumOff val="25000"/>
                  </a:schemeClr>
                </a:solidFill>
              </a:rPr>
              <a:t>Conclusion and next steps</a:t>
            </a:r>
          </a:p>
          <a:p>
            <a:pPr lvl="1">
              <a:lnSpc>
                <a:spcPct val="150000"/>
              </a:lnSpc>
            </a:pPr>
            <a:endParaRPr lang="en-US" sz="2400" dirty="0">
              <a:solidFill>
                <a:schemeClr val="tx2">
                  <a:lumMod val="75000"/>
                  <a:lumOff val="25000"/>
                </a:schemeClr>
              </a:solidFill>
            </a:endParaRPr>
          </a:p>
        </p:txBody>
      </p:sp>
      <p:sp>
        <p:nvSpPr>
          <p:cNvPr id="3" name="Title 2">
            <a:extLst>
              <a:ext uri="{FF2B5EF4-FFF2-40B4-BE49-F238E27FC236}">
                <a16:creationId xmlns:a16="http://schemas.microsoft.com/office/drawing/2014/main" id="{9F74900F-F7ED-1041-95D8-8195074A83D1}"/>
              </a:ext>
            </a:extLst>
          </p:cNvPr>
          <p:cNvSpPr>
            <a:spLocks noGrp="1"/>
          </p:cNvSpPr>
          <p:nvPr>
            <p:ph type="title"/>
          </p:nvPr>
        </p:nvSpPr>
        <p:spPr>
          <a:xfrm>
            <a:off x="407988" y="373592"/>
            <a:ext cx="11376025" cy="621843"/>
          </a:xfrm>
        </p:spPr>
        <p:txBody>
          <a:bodyPr/>
          <a:lstStyle/>
          <a:p>
            <a:r>
              <a:rPr lang="en-US" dirty="0"/>
              <a:t>Contents</a:t>
            </a:r>
          </a:p>
        </p:txBody>
      </p:sp>
      <p:graphicFrame>
        <p:nvGraphicFramePr>
          <p:cNvPr id="4" name="Diagram 3">
            <a:extLst>
              <a:ext uri="{FF2B5EF4-FFF2-40B4-BE49-F238E27FC236}">
                <a16:creationId xmlns:a16="http://schemas.microsoft.com/office/drawing/2014/main" id="{63C6E3F4-04CE-5BA2-EB65-5DBEDA6A2208}"/>
              </a:ext>
            </a:extLst>
          </p:cNvPr>
          <p:cNvGraphicFramePr/>
          <p:nvPr/>
        </p:nvGraphicFramePr>
        <p:xfrm>
          <a:off x="8611148" y="2300872"/>
          <a:ext cx="3348691" cy="24415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Slide Number Placeholder 8">
            <a:extLst>
              <a:ext uri="{FF2B5EF4-FFF2-40B4-BE49-F238E27FC236}">
                <a16:creationId xmlns:a16="http://schemas.microsoft.com/office/drawing/2014/main" id="{01B304D5-9F7B-5A6E-9980-528A6362F7EC}"/>
              </a:ext>
            </a:extLst>
          </p:cNvPr>
          <p:cNvSpPr>
            <a:spLocks noGrp="1"/>
          </p:cNvSpPr>
          <p:nvPr>
            <p:ph type="sldNum" sz="quarter" idx="12"/>
          </p:nvPr>
        </p:nvSpPr>
        <p:spPr>
          <a:xfrm>
            <a:off x="11107546" y="6389802"/>
            <a:ext cx="681254" cy="365125"/>
          </a:xfrm>
        </p:spPr>
        <p:txBody>
          <a:bodyPr/>
          <a:lstStyle/>
          <a:p>
            <a:fld id="{36B5EA5A-BC32-A742-B11B-8E7414D5B535}" type="slidenum">
              <a:rPr lang="en-US" sz="1400" smtClean="0"/>
              <a:pPr/>
              <a:t>37</a:t>
            </a:fld>
            <a:endParaRPr lang="en-US" sz="1400" dirty="0"/>
          </a:p>
        </p:txBody>
      </p:sp>
      <p:sp>
        <p:nvSpPr>
          <p:cNvPr id="10" name="Footer Placeholder 4">
            <a:extLst>
              <a:ext uri="{FF2B5EF4-FFF2-40B4-BE49-F238E27FC236}">
                <a16:creationId xmlns:a16="http://schemas.microsoft.com/office/drawing/2014/main" id="{61C6E3D6-4DC1-A93E-AA2F-154002FF1D81}"/>
              </a:ext>
            </a:extLst>
          </p:cNvPr>
          <p:cNvSpPr>
            <a:spLocks noGrp="1"/>
          </p:cNvSpPr>
          <p:nvPr>
            <p:ph type="ftr" sz="quarter" idx="11"/>
          </p:nvPr>
        </p:nvSpPr>
        <p:spPr>
          <a:xfrm>
            <a:off x="3539188" y="6389802"/>
            <a:ext cx="7292296" cy="365125"/>
          </a:xfrm>
        </p:spPr>
        <p:txBody>
          <a:bodyPr/>
          <a:lstStyle/>
          <a:p>
            <a:r>
              <a:rPr lang="en-US" sz="1400" dirty="0"/>
              <a:t>Vittorio Ferrentino – IPP Meeting              vittorio.ferrentino@cern.ch</a:t>
            </a:r>
          </a:p>
        </p:txBody>
      </p:sp>
      <p:sp>
        <p:nvSpPr>
          <p:cNvPr id="11" name="Date Placeholder 3">
            <a:extLst>
              <a:ext uri="{FF2B5EF4-FFF2-40B4-BE49-F238E27FC236}">
                <a16:creationId xmlns:a16="http://schemas.microsoft.com/office/drawing/2014/main" id="{FE27DBAF-817A-F0BE-3305-001C9E9E4338}"/>
              </a:ext>
            </a:extLst>
          </p:cNvPr>
          <p:cNvSpPr txBox="1">
            <a:spLocks/>
          </p:cNvSpPr>
          <p:nvPr/>
        </p:nvSpPr>
        <p:spPr>
          <a:xfrm>
            <a:off x="1753960" y="6417641"/>
            <a:ext cx="1542289"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AE7510E-7CE3-EF42-A7A2-0B9C737939B5}" type="datetime3">
              <a:rPr lang="en-US" sz="1400" smtClean="0">
                <a:solidFill>
                  <a:schemeClr val="bg1"/>
                </a:solidFill>
              </a:rPr>
              <a:pPr/>
              <a:t>26 March 2025</a:t>
            </a:fld>
            <a:endParaRPr lang="en-US" sz="1400" dirty="0">
              <a:solidFill>
                <a:schemeClr val="bg1"/>
              </a:solidFill>
            </a:endParaRPr>
          </a:p>
        </p:txBody>
      </p:sp>
    </p:spTree>
    <p:extLst>
      <p:ext uri="{BB962C8B-B14F-4D97-AF65-F5344CB8AC3E}">
        <p14:creationId xmlns:p14="http://schemas.microsoft.com/office/powerpoint/2010/main" val="360290581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51FEEFB-6022-4712-A023-78735CD2E117}"/>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96ED035F-0DD5-B81A-0F38-7B6ECCFA3942}"/>
              </a:ext>
            </a:extLst>
          </p:cNvPr>
          <p:cNvSpPr>
            <a:spLocks noGrp="1"/>
          </p:cNvSpPr>
          <p:nvPr>
            <p:ph type="title"/>
          </p:nvPr>
        </p:nvSpPr>
        <p:spPr>
          <a:xfrm>
            <a:off x="407988" y="328241"/>
            <a:ext cx="11604202" cy="567109"/>
          </a:xfrm>
        </p:spPr>
        <p:txBody>
          <a:bodyPr/>
          <a:lstStyle/>
          <a:p>
            <a:r>
              <a:rPr lang="en-GB" dirty="0">
                <a:solidFill>
                  <a:srgbClr val="060A9C"/>
                </a:solidFill>
                <a:latin typeface="Arial" panose="020B0604020202020204" pitchFamily="34" charset="0"/>
                <a:cs typeface="Arial" panose="020B0604020202020204" pitchFamily="34" charset="0"/>
              </a:rPr>
              <a:t>Conclusions</a:t>
            </a:r>
            <a:endParaRPr lang="en-US" dirty="0"/>
          </a:p>
        </p:txBody>
      </p:sp>
      <p:sp>
        <p:nvSpPr>
          <p:cNvPr id="15" name="Slide Number Placeholder 8">
            <a:extLst>
              <a:ext uri="{FF2B5EF4-FFF2-40B4-BE49-F238E27FC236}">
                <a16:creationId xmlns:a16="http://schemas.microsoft.com/office/drawing/2014/main" id="{4BF82F0B-7C3A-A234-0A8D-14D81CBD1AED}"/>
              </a:ext>
            </a:extLst>
          </p:cNvPr>
          <p:cNvSpPr>
            <a:spLocks noGrp="1"/>
          </p:cNvSpPr>
          <p:nvPr>
            <p:ph type="sldNum" sz="quarter" idx="12"/>
          </p:nvPr>
        </p:nvSpPr>
        <p:spPr>
          <a:xfrm>
            <a:off x="11107546" y="6389802"/>
            <a:ext cx="681254" cy="365125"/>
          </a:xfrm>
        </p:spPr>
        <p:txBody>
          <a:bodyPr/>
          <a:lstStyle/>
          <a:p>
            <a:fld id="{36B5EA5A-BC32-A742-B11B-8E7414D5B535}" type="slidenum">
              <a:rPr lang="en-US" sz="1400" smtClean="0"/>
              <a:pPr/>
              <a:t>38</a:t>
            </a:fld>
            <a:endParaRPr lang="en-US" sz="1400" dirty="0"/>
          </a:p>
        </p:txBody>
      </p:sp>
      <p:sp>
        <p:nvSpPr>
          <p:cNvPr id="16" name="Footer Placeholder 4">
            <a:extLst>
              <a:ext uri="{FF2B5EF4-FFF2-40B4-BE49-F238E27FC236}">
                <a16:creationId xmlns:a16="http://schemas.microsoft.com/office/drawing/2014/main" id="{5F43C162-5AF5-D74E-BDC0-DFF93EF47855}"/>
              </a:ext>
            </a:extLst>
          </p:cNvPr>
          <p:cNvSpPr>
            <a:spLocks noGrp="1"/>
          </p:cNvSpPr>
          <p:nvPr>
            <p:ph type="ftr" sz="quarter" idx="11"/>
          </p:nvPr>
        </p:nvSpPr>
        <p:spPr>
          <a:xfrm>
            <a:off x="3539188" y="6389802"/>
            <a:ext cx="7292296" cy="365125"/>
          </a:xfrm>
        </p:spPr>
        <p:txBody>
          <a:bodyPr/>
          <a:lstStyle/>
          <a:p>
            <a:r>
              <a:rPr lang="en-US" sz="1400" dirty="0"/>
              <a:t>Vittorio Ferrentino – IPP Meeting              vittorio.ferrentino@cern.ch</a:t>
            </a:r>
          </a:p>
        </p:txBody>
      </p:sp>
      <p:sp>
        <p:nvSpPr>
          <p:cNvPr id="17" name="Date Placeholder 3">
            <a:extLst>
              <a:ext uri="{FF2B5EF4-FFF2-40B4-BE49-F238E27FC236}">
                <a16:creationId xmlns:a16="http://schemas.microsoft.com/office/drawing/2014/main" id="{8109C583-7006-6D09-B0B0-0D77BEA6A0D8}"/>
              </a:ext>
            </a:extLst>
          </p:cNvPr>
          <p:cNvSpPr txBox="1">
            <a:spLocks/>
          </p:cNvSpPr>
          <p:nvPr/>
        </p:nvSpPr>
        <p:spPr>
          <a:xfrm>
            <a:off x="1753960" y="6417641"/>
            <a:ext cx="1542289"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AE7510E-7CE3-EF42-A7A2-0B9C737939B5}" type="datetime3">
              <a:rPr lang="en-US" sz="1400" smtClean="0">
                <a:solidFill>
                  <a:schemeClr val="bg1"/>
                </a:solidFill>
              </a:rPr>
              <a:pPr/>
              <a:t>26 March 2025</a:t>
            </a:fld>
            <a:endParaRPr lang="en-US" sz="1400" dirty="0">
              <a:solidFill>
                <a:schemeClr val="bg1"/>
              </a:solidFill>
            </a:endParaRPr>
          </a:p>
        </p:txBody>
      </p:sp>
      <p:sp>
        <p:nvSpPr>
          <p:cNvPr id="7" name="Content Placeholder 1">
            <a:extLst>
              <a:ext uri="{FF2B5EF4-FFF2-40B4-BE49-F238E27FC236}">
                <a16:creationId xmlns:a16="http://schemas.microsoft.com/office/drawing/2014/main" id="{BC815A8E-7391-5996-4F19-8642FAF4EDA2}"/>
              </a:ext>
            </a:extLst>
          </p:cNvPr>
          <p:cNvSpPr txBox="1">
            <a:spLocks/>
          </p:cNvSpPr>
          <p:nvPr/>
        </p:nvSpPr>
        <p:spPr>
          <a:xfrm>
            <a:off x="387345" y="1064880"/>
            <a:ext cx="11401455" cy="5145420"/>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spcBef>
                <a:spcPts val="1000"/>
              </a:spcBef>
              <a:buNone/>
            </a:pPr>
            <a:r>
              <a:rPr lang="en-GB" sz="1400" b="0" dirty="0">
                <a:solidFill>
                  <a:schemeClr val="bg2">
                    <a:lumMod val="50000"/>
                  </a:schemeClr>
                </a:solidFill>
              </a:rPr>
              <a:t>The aim is to develop a predictive tool to support PS operation based on the predictions from a combined magnetic and optics model of the MU. The models are validated via-beam based measurements.</a:t>
            </a:r>
          </a:p>
          <a:p>
            <a:pPr marL="0" indent="0">
              <a:spcBef>
                <a:spcPts val="1000"/>
              </a:spcBef>
              <a:buNone/>
            </a:pPr>
            <a:r>
              <a:rPr lang="en-GB" sz="1400" b="0" dirty="0">
                <a:solidFill>
                  <a:schemeClr val="bg2">
                    <a:lumMod val="50000"/>
                  </a:schemeClr>
                </a:solidFill>
              </a:rPr>
              <a:t>Limitations from the pre-existing PS-MU magnetic model identified. A new magnetic model designed with optimized mesh </a:t>
            </a:r>
            <a:r>
              <a:rPr lang="en-GB" sz="1400" b="0" dirty="0">
                <a:solidFill>
                  <a:schemeClr val="bg2">
                    <a:lumMod val="50000"/>
                  </a:schemeClr>
                </a:solidFill>
                <a:sym typeface="Wingdings" panose="05000000000000000000" pitchFamily="2" charset="2"/>
              </a:rPr>
              <a:t> significantly reduced simulation times (6-8h)  model compatible to timescales to support operation.</a:t>
            </a:r>
          </a:p>
          <a:p>
            <a:pPr marL="0" indent="0">
              <a:spcBef>
                <a:spcPts val="1000"/>
              </a:spcBef>
              <a:buNone/>
            </a:pPr>
            <a:r>
              <a:rPr lang="en-GB" sz="1400" b="0" dirty="0">
                <a:solidFill>
                  <a:schemeClr val="bg2">
                    <a:lumMod val="50000"/>
                  </a:schemeClr>
                </a:solidFill>
                <a:sym typeface="Wingdings" panose="05000000000000000000" pitchFamily="2" charset="2"/>
              </a:rPr>
              <a:t>Pre-existing PS-MU optics model consisted in an effective (matched) model. </a:t>
            </a:r>
            <a:r>
              <a:rPr lang="en-US" sz="1400" b="0" dirty="0">
                <a:solidFill>
                  <a:schemeClr val="bg2">
                    <a:lumMod val="50000"/>
                  </a:schemeClr>
                </a:solidFill>
                <a:sym typeface="Wingdings" panose="05000000000000000000" pitchFamily="2" charset="2"/>
              </a:rPr>
              <a:t>Tune and chromaticity measurements (or a desired working point) could be replicate via the MAD-X matching tool using quadrupolar and </a:t>
            </a:r>
            <a:r>
              <a:rPr lang="en-US" sz="1400" b="0" dirty="0" err="1">
                <a:solidFill>
                  <a:schemeClr val="bg2">
                    <a:lumMod val="50000"/>
                  </a:schemeClr>
                </a:solidFill>
                <a:sym typeface="Wingdings" panose="05000000000000000000" pitchFamily="2" charset="2"/>
              </a:rPr>
              <a:t>sextupolar</a:t>
            </a:r>
            <a:r>
              <a:rPr lang="en-US" sz="1400" b="0" dirty="0">
                <a:solidFill>
                  <a:schemeClr val="bg2">
                    <a:lumMod val="50000"/>
                  </a:schemeClr>
                </a:solidFill>
                <a:sym typeface="Wingdings" panose="05000000000000000000" pitchFamily="2" charset="2"/>
              </a:rPr>
              <a:t> components in the SBDENs. A new optics model was created including a quadrupolar component in the MULTIPOLEs to account for the longitudinal evolution of the field at the fringe fields and in the F/D transition area.</a:t>
            </a:r>
          </a:p>
          <a:p>
            <a:pPr marL="0" indent="0">
              <a:spcBef>
                <a:spcPts val="400"/>
              </a:spcBef>
              <a:buNone/>
            </a:pPr>
            <a:r>
              <a:rPr lang="en-GB" sz="1400" b="0" dirty="0">
                <a:solidFill>
                  <a:schemeClr val="bg2">
                    <a:lumMod val="50000"/>
                  </a:schemeClr>
                </a:solidFill>
                <a:sym typeface="Wingdings" panose="05000000000000000000" pitchFamily="2" charset="2"/>
              </a:rPr>
              <a:t>Beam-based measurements in bare-machine revealed a strong dependence of the MRP on the PS </a:t>
            </a:r>
            <a:r>
              <a:rPr lang="en-GB" sz="1400" b="0" dirty="0" err="1">
                <a:solidFill>
                  <a:schemeClr val="bg2">
                    <a:lumMod val="50000"/>
                  </a:schemeClr>
                </a:solidFill>
                <a:sym typeface="Wingdings" panose="05000000000000000000" pitchFamily="2" charset="2"/>
              </a:rPr>
              <a:t>supercycle</a:t>
            </a:r>
            <a:r>
              <a:rPr lang="en-GB" sz="1400" b="0" dirty="0">
                <a:solidFill>
                  <a:schemeClr val="bg2">
                    <a:lumMod val="50000"/>
                  </a:schemeClr>
                </a:solidFill>
                <a:sym typeface="Wingdings" panose="05000000000000000000" pitchFamily="2" charset="2"/>
              </a:rPr>
              <a:t> composition and sudden changes within it. This asked for monitoring, measurements and correction of the MRP. Tune and chromaticity measurements from individual momentum plateaus (static) showed a good agreement with continuous measurements acquired throughout the ramp to the 23.11 GeV/c momentum plateau. C</a:t>
            </a:r>
            <a:r>
              <a:rPr lang="en-GB" sz="1400" b="0" dirty="0">
                <a:solidFill>
                  <a:schemeClr val="bg2">
                    <a:lumMod val="50000"/>
                  </a:schemeClr>
                </a:solidFill>
              </a:rPr>
              <a:t>ontinuous measurements taken on the ramp to 23.11 GeV/c plateau can be reliably used for benchmarking at various energies. Tune measurements are not significantly affected by dynamic or eddy-current effects throughout the main portion of the ramp, enabling the use of static Opera and MAD-X models to predict tune evolution during the main part of the ramp, despite the absence of dynamic effects in these models.</a:t>
            </a:r>
          </a:p>
          <a:p>
            <a:pPr>
              <a:spcBef>
                <a:spcPts val="400"/>
              </a:spcBef>
            </a:pPr>
            <a:r>
              <a:rPr lang="en-GB" sz="1200" dirty="0">
                <a:solidFill>
                  <a:schemeClr val="accent2"/>
                </a:solidFill>
              </a:rPr>
              <a:t>Operational outcome: </a:t>
            </a:r>
            <a:r>
              <a:rPr lang="en-GB" sz="1200" b="0" dirty="0">
                <a:solidFill>
                  <a:schemeClr val="bg2">
                    <a:lumMod val="50000"/>
                  </a:schemeClr>
                </a:solidFill>
              </a:rPr>
              <a:t>understanding achieved by the improved models with respect to the </a:t>
            </a:r>
            <a:r>
              <a:rPr lang="en-GB" sz="1200" b="0" dirty="0" err="1">
                <a:solidFill>
                  <a:schemeClr val="bg2">
                    <a:lumMod val="50000"/>
                  </a:schemeClr>
                </a:solidFill>
              </a:rPr>
              <a:t>sextupole</a:t>
            </a:r>
            <a:r>
              <a:rPr lang="en-GB" sz="1200" b="0" dirty="0">
                <a:solidFill>
                  <a:schemeClr val="bg2">
                    <a:lumMod val="50000"/>
                  </a:schemeClr>
                </a:solidFill>
              </a:rPr>
              <a:t> saturation has motivated the re-design of EAST-T9 and T10 cycles </a:t>
            </a:r>
            <a:r>
              <a:rPr lang="en-GB" sz="1200" b="0" dirty="0">
                <a:solidFill>
                  <a:schemeClr val="bg2">
                    <a:lumMod val="50000"/>
                  </a:schemeClr>
                </a:solidFill>
                <a:sym typeface="Wingdings" panose="05000000000000000000" pitchFamily="2" charset="2"/>
              </a:rPr>
              <a:t> </a:t>
            </a:r>
            <a:r>
              <a:rPr lang="en-GB" sz="1200" b="0" dirty="0">
                <a:solidFill>
                  <a:schemeClr val="bg2">
                    <a:lumMod val="50000"/>
                  </a:schemeClr>
                </a:solidFill>
              </a:rPr>
              <a:t>slow extraction on these cycles was changed to 15 GeV/c based on the models’ predictions in order to allow the PFW to be deactivated during slow-extraction.</a:t>
            </a:r>
          </a:p>
          <a:p>
            <a:pPr marL="0" indent="0">
              <a:spcBef>
                <a:spcPts val="400"/>
              </a:spcBef>
              <a:buNone/>
            </a:pPr>
            <a:r>
              <a:rPr lang="en-GB" sz="1400" b="0" dirty="0">
                <a:solidFill>
                  <a:schemeClr val="bg2">
                    <a:lumMod val="50000"/>
                  </a:schemeClr>
                </a:solidFill>
              </a:rPr>
              <a:t>Models’ benchmarking showed a good agreement between measured and simulated tunes, with minor discrepancies at injection and 23.11 GeV/c. Comparison of the experimental and predicted chromaticity data showed agreement within the error bar at medium-high energies</a:t>
            </a:r>
          </a:p>
          <a:p>
            <a:pPr marL="0" indent="0">
              <a:spcBef>
                <a:spcPts val="400"/>
              </a:spcBef>
              <a:buNone/>
            </a:pPr>
            <a:r>
              <a:rPr lang="en-GB" sz="1400" b="0" dirty="0">
                <a:solidFill>
                  <a:schemeClr val="bg2">
                    <a:lumMod val="50000"/>
                  </a:schemeClr>
                </a:solidFill>
              </a:rPr>
              <a:t>Magnetic length from the model undergoes a strong saturation. In operation, it is assumed to be constant equal to the theoretical value for the PS, and it is used for the computation of the beam momentum, which is used in the model to convert field harmonics to strengths. Momentum was corrected and benchmarking improved:</a:t>
            </a:r>
          </a:p>
          <a:p>
            <a:pPr>
              <a:spcBef>
                <a:spcPts val="400"/>
              </a:spcBef>
            </a:pPr>
            <a:r>
              <a:rPr lang="en-GB" sz="1200" dirty="0">
                <a:solidFill>
                  <a:schemeClr val="accent2"/>
                </a:solidFill>
              </a:rPr>
              <a:t>Operational outcome: </a:t>
            </a:r>
            <a:r>
              <a:rPr lang="en-GB" sz="1200" b="0" dirty="0">
                <a:solidFill>
                  <a:schemeClr val="bg2">
                    <a:lumMod val="50000"/>
                  </a:schemeClr>
                </a:solidFill>
              </a:rPr>
              <a:t>predicted magnetic length saturation from the model inserted in LSA for momentum computation</a:t>
            </a:r>
            <a:endParaRPr lang="en-US" sz="1200" b="0" dirty="0">
              <a:solidFill>
                <a:schemeClr val="bg2">
                  <a:lumMod val="50000"/>
                </a:schemeClr>
              </a:solidFill>
            </a:endParaRPr>
          </a:p>
          <a:p>
            <a:pPr marL="0" indent="0">
              <a:buNone/>
            </a:pPr>
            <a:endParaRPr lang="en-US" sz="1600" b="0" dirty="0">
              <a:solidFill>
                <a:schemeClr val="tx2">
                  <a:lumMod val="75000"/>
                  <a:lumOff val="25000"/>
                </a:schemeClr>
              </a:solidFill>
            </a:endParaRPr>
          </a:p>
        </p:txBody>
      </p:sp>
    </p:spTree>
    <p:extLst>
      <p:ext uri="{BB962C8B-B14F-4D97-AF65-F5344CB8AC3E}">
        <p14:creationId xmlns:p14="http://schemas.microsoft.com/office/powerpoint/2010/main" val="222038420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000621-FC80-39EC-175B-660C787BE9F1}"/>
            </a:ext>
          </a:extLst>
        </p:cNvPr>
        <p:cNvGrpSpPr/>
        <p:nvPr/>
      </p:nvGrpSpPr>
      <p:grpSpPr>
        <a:xfrm>
          <a:off x="0" y="0"/>
          <a:ext cx="0" cy="0"/>
          <a:chOff x="0" y="0"/>
          <a:chExt cx="0" cy="0"/>
        </a:xfrm>
      </p:grpSpPr>
      <p:sp>
        <p:nvSpPr>
          <p:cNvPr id="3" name="Slide Number Placeholder 8">
            <a:extLst>
              <a:ext uri="{FF2B5EF4-FFF2-40B4-BE49-F238E27FC236}">
                <a16:creationId xmlns:a16="http://schemas.microsoft.com/office/drawing/2014/main" id="{FF126BBE-C059-F298-A4D6-A1080599B0DE}"/>
              </a:ext>
            </a:extLst>
          </p:cNvPr>
          <p:cNvSpPr>
            <a:spLocks noGrp="1"/>
          </p:cNvSpPr>
          <p:nvPr>
            <p:ph type="sldNum" sz="quarter" idx="12"/>
          </p:nvPr>
        </p:nvSpPr>
        <p:spPr>
          <a:xfrm>
            <a:off x="11107546" y="6389802"/>
            <a:ext cx="681254" cy="365125"/>
          </a:xfrm>
        </p:spPr>
        <p:txBody>
          <a:bodyPr/>
          <a:lstStyle/>
          <a:p>
            <a:fld id="{36B5EA5A-BC32-A742-B11B-8E7414D5B535}" type="slidenum">
              <a:rPr lang="en-US" sz="1400" smtClean="0"/>
              <a:pPr/>
              <a:t>39</a:t>
            </a:fld>
            <a:endParaRPr lang="en-US" sz="1400" dirty="0"/>
          </a:p>
        </p:txBody>
      </p:sp>
      <p:sp>
        <p:nvSpPr>
          <p:cNvPr id="6" name="Footer Placeholder 4">
            <a:extLst>
              <a:ext uri="{FF2B5EF4-FFF2-40B4-BE49-F238E27FC236}">
                <a16:creationId xmlns:a16="http://schemas.microsoft.com/office/drawing/2014/main" id="{C0C254EC-73A8-5EBF-5BC8-38CE223208F3}"/>
              </a:ext>
            </a:extLst>
          </p:cNvPr>
          <p:cNvSpPr>
            <a:spLocks noGrp="1"/>
          </p:cNvSpPr>
          <p:nvPr>
            <p:ph type="ftr" sz="quarter" idx="11"/>
          </p:nvPr>
        </p:nvSpPr>
        <p:spPr>
          <a:xfrm>
            <a:off x="3539188" y="6389802"/>
            <a:ext cx="7292296" cy="365125"/>
          </a:xfrm>
        </p:spPr>
        <p:txBody>
          <a:bodyPr/>
          <a:lstStyle/>
          <a:p>
            <a:r>
              <a:rPr lang="en-US" sz="1400" dirty="0"/>
              <a:t>Vittorio Ferrentino – IPP Meeting              vittorio.ferrentino@cern.ch</a:t>
            </a:r>
          </a:p>
        </p:txBody>
      </p:sp>
      <p:sp>
        <p:nvSpPr>
          <p:cNvPr id="7" name="Date Placeholder 3">
            <a:extLst>
              <a:ext uri="{FF2B5EF4-FFF2-40B4-BE49-F238E27FC236}">
                <a16:creationId xmlns:a16="http://schemas.microsoft.com/office/drawing/2014/main" id="{8B3E1BCB-E480-742D-BBFB-AD27A2AB63D3}"/>
              </a:ext>
            </a:extLst>
          </p:cNvPr>
          <p:cNvSpPr txBox="1">
            <a:spLocks/>
          </p:cNvSpPr>
          <p:nvPr/>
        </p:nvSpPr>
        <p:spPr>
          <a:xfrm>
            <a:off x="1753960" y="6417641"/>
            <a:ext cx="1542289"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AE7510E-7CE3-EF42-A7A2-0B9C737939B5}" type="datetime3">
              <a:rPr lang="en-US" sz="1400" smtClean="0">
                <a:solidFill>
                  <a:schemeClr val="bg1"/>
                </a:solidFill>
              </a:rPr>
              <a:pPr/>
              <a:t>26 March 2025</a:t>
            </a:fld>
            <a:endParaRPr lang="en-US" sz="1400" dirty="0">
              <a:solidFill>
                <a:schemeClr val="bg1"/>
              </a:solidFill>
            </a:endParaRPr>
          </a:p>
        </p:txBody>
      </p:sp>
      <p:sp>
        <p:nvSpPr>
          <p:cNvPr id="14" name="Title 2">
            <a:extLst>
              <a:ext uri="{FF2B5EF4-FFF2-40B4-BE49-F238E27FC236}">
                <a16:creationId xmlns:a16="http://schemas.microsoft.com/office/drawing/2014/main" id="{A7353598-094E-461A-B172-A40FD9573496}"/>
              </a:ext>
            </a:extLst>
          </p:cNvPr>
          <p:cNvSpPr>
            <a:spLocks noGrp="1"/>
          </p:cNvSpPr>
          <p:nvPr>
            <p:ph type="title"/>
          </p:nvPr>
        </p:nvSpPr>
        <p:spPr>
          <a:xfrm>
            <a:off x="407988" y="328241"/>
            <a:ext cx="11376025" cy="567109"/>
          </a:xfrm>
        </p:spPr>
        <p:txBody>
          <a:bodyPr/>
          <a:lstStyle/>
          <a:p>
            <a:r>
              <a:rPr lang="en-US" dirty="0"/>
              <a:t>References</a:t>
            </a:r>
          </a:p>
        </p:txBody>
      </p:sp>
      <p:sp>
        <p:nvSpPr>
          <p:cNvPr id="15" name="Segnaposto contenuto 2">
            <a:extLst>
              <a:ext uri="{FF2B5EF4-FFF2-40B4-BE49-F238E27FC236}">
                <a16:creationId xmlns:a16="http://schemas.microsoft.com/office/drawing/2014/main" id="{0745367A-B0F5-2080-D631-073CFC00D574}"/>
              </a:ext>
            </a:extLst>
          </p:cNvPr>
          <p:cNvSpPr txBox="1">
            <a:spLocks/>
          </p:cNvSpPr>
          <p:nvPr/>
        </p:nvSpPr>
        <p:spPr>
          <a:xfrm>
            <a:off x="407989" y="961832"/>
            <a:ext cx="11376024" cy="468902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400050" indent="-400050">
              <a:buFont typeface="+mj-lt"/>
              <a:buAutoNum type="arabicPeriod"/>
            </a:pPr>
            <a:r>
              <a:rPr lang="en-GB" sz="1600" dirty="0">
                <a:solidFill>
                  <a:schemeClr val="bg2">
                    <a:lumMod val="50000"/>
                  </a:schemeClr>
                </a:solidFill>
                <a:latin typeface="Arial" panose="020B0604020202020204" pitchFamily="34" charset="0"/>
                <a:cs typeface="Arial" panose="020B0604020202020204" pitchFamily="34" charset="0"/>
              </a:rPr>
              <a:t>J. </a:t>
            </a:r>
            <a:r>
              <a:rPr lang="en-GB" sz="1600" dirty="0" err="1">
                <a:solidFill>
                  <a:schemeClr val="bg2">
                    <a:lumMod val="50000"/>
                  </a:schemeClr>
                </a:solidFill>
                <a:latin typeface="Arial" panose="020B0604020202020204" pitchFamily="34" charset="0"/>
                <a:cs typeface="Arial" panose="020B0604020202020204" pitchFamily="34" charset="0"/>
              </a:rPr>
              <a:t>Renedo</a:t>
            </a:r>
            <a:r>
              <a:rPr lang="en-GB" sz="1600" dirty="0">
                <a:solidFill>
                  <a:schemeClr val="bg2">
                    <a:lumMod val="50000"/>
                  </a:schemeClr>
                </a:solidFill>
                <a:latin typeface="Arial" panose="020B0604020202020204" pitchFamily="34" charset="0"/>
                <a:cs typeface="Arial" panose="020B0604020202020204" pitchFamily="34" charset="0"/>
              </a:rPr>
              <a:t>. </a:t>
            </a:r>
            <a:r>
              <a:rPr lang="en-GB" sz="1600" i="1" dirty="0">
                <a:solidFill>
                  <a:schemeClr val="bg2">
                    <a:lumMod val="50000"/>
                  </a:schemeClr>
                </a:solidFill>
                <a:latin typeface="Arial" panose="020B0604020202020204" pitchFamily="34" charset="0"/>
                <a:cs typeface="Arial" panose="020B0604020202020204" pitchFamily="34" charset="0"/>
              </a:rPr>
              <a:t>A reference magnetic model of the proton synchrotron main units</a:t>
            </a:r>
            <a:r>
              <a:rPr lang="en-GB" sz="1600" dirty="0">
                <a:solidFill>
                  <a:schemeClr val="bg2">
                    <a:lumMod val="50000"/>
                  </a:schemeClr>
                </a:solidFill>
                <a:latin typeface="Arial" panose="020B0604020202020204" pitchFamily="34" charset="0"/>
                <a:cs typeface="Arial" panose="020B0604020202020204" pitchFamily="34" charset="0"/>
              </a:rPr>
              <a:t>, 2019. Technical Note 2019-08, report number:2140704, </a:t>
            </a:r>
            <a:r>
              <a:rPr lang="en-GB" sz="1600" dirty="0">
                <a:solidFill>
                  <a:schemeClr val="bg2">
                    <a:lumMod val="50000"/>
                  </a:schemeClr>
                </a:solidFill>
                <a:latin typeface="Arial" panose="020B0604020202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https://edms.cern.ch/ui/#!master/navigator/document?D:100416838:100416838:subDocs</a:t>
            </a:r>
            <a:r>
              <a:rPr lang="en-GB" sz="1600" dirty="0">
                <a:solidFill>
                  <a:schemeClr val="bg2">
                    <a:lumMod val="50000"/>
                  </a:schemeClr>
                </a:solidFill>
                <a:latin typeface="Arial" panose="020B0604020202020204" pitchFamily="34" charset="0"/>
                <a:cs typeface="Arial" panose="020B0604020202020204" pitchFamily="34" charset="0"/>
              </a:rPr>
              <a:t>.</a:t>
            </a:r>
          </a:p>
          <a:p>
            <a:pPr marL="400050" indent="-400050">
              <a:buFont typeface="+mj-lt"/>
              <a:buAutoNum type="arabicPeriod"/>
            </a:pPr>
            <a:r>
              <a:rPr lang="nn-NO" sz="1600" dirty="0">
                <a:solidFill>
                  <a:schemeClr val="bg2">
                    <a:lumMod val="50000"/>
                  </a:schemeClr>
                </a:solidFill>
                <a:latin typeface="Arial" panose="020B0604020202020204" pitchFamily="34" charset="0"/>
                <a:cs typeface="Arial" panose="020B0604020202020204" pitchFamily="34" charset="0"/>
              </a:rPr>
              <a:t>Dessault Systems. </a:t>
            </a:r>
            <a:r>
              <a:rPr lang="nn-NO" sz="1600" i="1" dirty="0">
                <a:solidFill>
                  <a:schemeClr val="bg2">
                    <a:lumMod val="50000"/>
                  </a:schemeClr>
                </a:solidFill>
                <a:latin typeface="Arial" panose="020B0604020202020204" pitchFamily="34" charset="0"/>
                <a:cs typeface="Arial" panose="020B0604020202020204" pitchFamily="34" charset="0"/>
              </a:rPr>
              <a:t>Opera</a:t>
            </a:r>
            <a:r>
              <a:rPr lang="nn-NO" sz="1600" dirty="0">
                <a:solidFill>
                  <a:schemeClr val="bg2">
                    <a:lumMod val="50000"/>
                  </a:schemeClr>
                </a:solidFill>
                <a:latin typeface="Arial" panose="020B0604020202020204" pitchFamily="34" charset="0"/>
                <a:cs typeface="Arial" panose="020B0604020202020204" pitchFamily="34" charset="0"/>
              </a:rPr>
              <a:t>. </a:t>
            </a:r>
            <a:r>
              <a:rPr lang="nn-NO" sz="1600" dirty="0">
                <a:solidFill>
                  <a:schemeClr val="bg2">
                    <a:lumMod val="50000"/>
                  </a:schemeClr>
                </a:solidFill>
                <a:latin typeface="Arial" panose="020B0604020202020204" pitchFamily="34" charset="0"/>
                <a:cs typeface="Arial" panose="020B0604020202020204" pitchFamily="34" charset="0"/>
                <a:hlinkClick r:id="rId4">
                  <a:extLst>
                    <a:ext uri="{A12FA001-AC4F-418D-AE19-62706E023703}">
                      <ahyp:hlinkClr xmlns:ahyp="http://schemas.microsoft.com/office/drawing/2018/hyperlinkcolor" val="tx"/>
                    </a:ext>
                  </a:extLst>
                </a:hlinkClick>
              </a:rPr>
              <a:t>https://www.3ds.com/products/simulia/opera</a:t>
            </a:r>
            <a:r>
              <a:rPr lang="nn-NO" sz="1600" dirty="0">
                <a:solidFill>
                  <a:schemeClr val="bg2">
                    <a:lumMod val="50000"/>
                  </a:schemeClr>
                </a:solidFill>
                <a:latin typeface="Arial" panose="020B0604020202020204" pitchFamily="34" charset="0"/>
                <a:cs typeface="Arial" panose="020B0604020202020204" pitchFamily="34" charset="0"/>
              </a:rPr>
              <a:t>.</a:t>
            </a:r>
          </a:p>
          <a:p>
            <a:pPr marL="400050" indent="-400050">
              <a:buFont typeface="+mj-lt"/>
              <a:buAutoNum type="arabicPeriod"/>
            </a:pPr>
            <a:r>
              <a:rPr lang="nn-NO" sz="1600" i="1" dirty="0">
                <a:solidFill>
                  <a:schemeClr val="bg2">
                    <a:lumMod val="50000"/>
                  </a:schemeClr>
                </a:solidFill>
                <a:latin typeface="Arial" panose="020B0604020202020204" pitchFamily="34" charset="0"/>
                <a:cs typeface="Arial" panose="020B0604020202020204" pitchFamily="34" charset="0"/>
              </a:rPr>
              <a:t>Opera - 3D Reference Manual</a:t>
            </a:r>
            <a:r>
              <a:rPr lang="nn-NO" sz="1600" dirty="0">
                <a:solidFill>
                  <a:schemeClr val="bg2">
                    <a:lumMod val="50000"/>
                  </a:schemeClr>
                </a:solidFill>
                <a:latin typeface="Arial" panose="020B0604020202020204" pitchFamily="34" charset="0"/>
                <a:cs typeface="Arial" panose="020B0604020202020204" pitchFamily="34" charset="0"/>
              </a:rPr>
              <a:t>. </a:t>
            </a:r>
            <a:r>
              <a:rPr lang="nn-NO" sz="1600" dirty="0">
                <a:solidFill>
                  <a:schemeClr val="bg2">
                    <a:lumMod val="50000"/>
                  </a:schemeClr>
                </a:solidFill>
                <a:latin typeface="Arial" panose="020B0604020202020204" pitchFamily="34" charset="0"/>
                <a:cs typeface="Arial" panose="020B0604020202020204" pitchFamily="34" charset="0"/>
                <a:hlinkClick r:id="rId5">
                  <a:extLst>
                    <a:ext uri="{A12FA001-AC4F-418D-AE19-62706E023703}">
                      <ahyp:hlinkClr xmlns:ahyp="http://schemas.microsoft.com/office/drawing/2018/hyperlinkcolor" val="tx"/>
                    </a:ext>
                  </a:extLst>
                </a:hlinkClick>
              </a:rPr>
              <a:t>https://www.rcnp.osaka-u.ac.jp/~sakemi/OPERA/ref-3d.pdf</a:t>
            </a:r>
            <a:r>
              <a:rPr lang="nn-NO" sz="1600" dirty="0">
                <a:solidFill>
                  <a:schemeClr val="bg2">
                    <a:lumMod val="50000"/>
                  </a:schemeClr>
                </a:solidFill>
                <a:latin typeface="Arial" panose="020B0604020202020204" pitchFamily="34" charset="0"/>
                <a:cs typeface="Arial" panose="020B0604020202020204" pitchFamily="34" charset="0"/>
              </a:rPr>
              <a:t>.</a:t>
            </a:r>
          </a:p>
          <a:p>
            <a:pPr marL="400050" indent="-400050">
              <a:buFont typeface="+mj-lt"/>
              <a:buAutoNum type="arabicPeriod"/>
            </a:pPr>
            <a:r>
              <a:rPr lang="en-GB" sz="1600" dirty="0">
                <a:solidFill>
                  <a:schemeClr val="bg2">
                    <a:lumMod val="50000"/>
                  </a:schemeClr>
                </a:solidFill>
                <a:latin typeface="Arial" panose="020B0604020202020204" pitchFamily="34" charset="0"/>
                <a:cs typeface="Arial" panose="020B0604020202020204" pitchFamily="34" charset="0"/>
              </a:rPr>
              <a:t>P. A. </a:t>
            </a:r>
            <a:r>
              <a:rPr lang="en-GB" sz="1600" dirty="0" err="1">
                <a:solidFill>
                  <a:schemeClr val="bg2">
                    <a:lumMod val="50000"/>
                  </a:schemeClr>
                </a:solidFill>
                <a:latin typeface="Arial" panose="020B0604020202020204" pitchFamily="34" charset="0"/>
                <a:cs typeface="Arial" panose="020B0604020202020204" pitchFamily="34" charset="0"/>
              </a:rPr>
              <a:t>Thonet</a:t>
            </a:r>
            <a:r>
              <a:rPr lang="en-GB" sz="1600" dirty="0">
                <a:solidFill>
                  <a:schemeClr val="bg2">
                    <a:lumMod val="50000"/>
                  </a:schemeClr>
                </a:solidFill>
                <a:latin typeface="Arial" panose="020B0604020202020204" pitchFamily="34" charset="0"/>
                <a:cs typeface="Arial" panose="020B0604020202020204" pitchFamily="34" charset="0"/>
              </a:rPr>
              <a:t>. </a:t>
            </a:r>
            <a:r>
              <a:rPr lang="en-GB" sz="1600" i="1" dirty="0">
                <a:solidFill>
                  <a:schemeClr val="bg2">
                    <a:lumMod val="50000"/>
                  </a:schemeClr>
                </a:solidFill>
                <a:latin typeface="Arial" panose="020B0604020202020204" pitchFamily="34" charset="0"/>
                <a:cs typeface="Arial" panose="020B0604020202020204" pitchFamily="34" charset="0"/>
              </a:rPr>
              <a:t>Design and manufacturing of two high gradient quadrupoles based on permanent magnets for the CERN antiproton decelerator</a:t>
            </a:r>
            <a:r>
              <a:rPr lang="en-GB" sz="1600" dirty="0">
                <a:solidFill>
                  <a:schemeClr val="bg2">
                    <a:lumMod val="50000"/>
                  </a:schemeClr>
                </a:solidFill>
                <a:latin typeface="Arial" panose="020B0604020202020204" pitchFamily="34" charset="0"/>
                <a:cs typeface="Arial" panose="020B0604020202020204" pitchFamily="34" charset="0"/>
              </a:rPr>
              <a:t>. IEEE Transactions on Applied Superconductivity, 32(6):1–5, 2022.</a:t>
            </a:r>
          </a:p>
          <a:p>
            <a:pPr marL="400050" indent="-400050">
              <a:buFont typeface="+mj-lt"/>
              <a:buAutoNum type="arabicPeriod"/>
            </a:pPr>
            <a:r>
              <a:rPr lang="en-GB" sz="1600" dirty="0">
                <a:solidFill>
                  <a:schemeClr val="bg2">
                    <a:lumMod val="50000"/>
                  </a:schemeClr>
                </a:solidFill>
                <a:latin typeface="Arial" panose="020B0604020202020204" pitchFamily="34" charset="0"/>
                <a:cs typeface="Arial" panose="020B0604020202020204" pitchFamily="34" charset="0"/>
              </a:rPr>
              <a:t>Eliott Johnson, Ewa </a:t>
            </a:r>
            <a:r>
              <a:rPr lang="en-GB" sz="1600" dirty="0" err="1">
                <a:solidFill>
                  <a:schemeClr val="bg2">
                    <a:lumMod val="50000"/>
                  </a:schemeClr>
                </a:solidFill>
                <a:latin typeface="Arial" panose="020B0604020202020204" pitchFamily="34" charset="0"/>
                <a:cs typeface="Arial" panose="020B0604020202020204" pitchFamily="34" charset="0"/>
              </a:rPr>
              <a:t>Oponowicz</a:t>
            </a:r>
            <a:r>
              <a:rPr lang="en-GB" sz="1600" dirty="0">
                <a:solidFill>
                  <a:schemeClr val="bg2">
                    <a:lumMod val="50000"/>
                  </a:schemeClr>
                </a:solidFill>
                <a:latin typeface="Arial" panose="020B0604020202020204" pitchFamily="34" charset="0"/>
                <a:cs typeface="Arial" panose="020B0604020202020204" pitchFamily="34" charset="0"/>
              </a:rPr>
              <a:t>, Matthew Fraser, Miroslav Atanasov, and Yann </a:t>
            </a:r>
            <a:r>
              <a:rPr lang="en-GB" sz="1600" dirty="0" err="1">
                <a:solidFill>
                  <a:schemeClr val="bg2">
                    <a:lumMod val="50000"/>
                  </a:schemeClr>
                </a:solidFill>
                <a:latin typeface="Arial" panose="020B0604020202020204" pitchFamily="34" charset="0"/>
                <a:cs typeface="Arial" panose="020B0604020202020204" pitchFamily="34" charset="0"/>
              </a:rPr>
              <a:t>Dutheil</a:t>
            </a:r>
            <a:r>
              <a:rPr lang="en-GB" sz="1600" dirty="0">
                <a:solidFill>
                  <a:schemeClr val="bg2">
                    <a:lumMod val="50000"/>
                  </a:schemeClr>
                </a:solidFill>
                <a:latin typeface="Arial" panose="020B0604020202020204" pitchFamily="34" charset="0"/>
                <a:cs typeface="Arial" panose="020B0604020202020204" pitchFamily="34" charset="0"/>
              </a:rPr>
              <a:t>. </a:t>
            </a:r>
            <a:r>
              <a:rPr lang="en-GB" sz="1600" i="1" dirty="0">
                <a:solidFill>
                  <a:schemeClr val="bg2">
                    <a:lumMod val="50000"/>
                  </a:schemeClr>
                </a:solidFill>
                <a:latin typeface="Arial" panose="020B0604020202020204" pitchFamily="34" charset="0"/>
                <a:cs typeface="Arial" panose="020B0604020202020204" pitchFamily="34" charset="0"/>
              </a:rPr>
              <a:t>Beam optics modelling through fringe fields during injection and extraction at the CERN proton synchrotron</a:t>
            </a:r>
            <a:r>
              <a:rPr lang="en-GB" sz="1600" dirty="0">
                <a:solidFill>
                  <a:schemeClr val="bg2">
                    <a:lumMod val="50000"/>
                  </a:schemeClr>
                </a:solidFill>
                <a:latin typeface="Arial" panose="020B0604020202020204" pitchFamily="34" charset="0"/>
                <a:cs typeface="Arial" panose="020B0604020202020204" pitchFamily="34" charset="0"/>
              </a:rPr>
              <a:t>. </a:t>
            </a:r>
            <a:r>
              <a:rPr lang="en-GB" sz="1600" dirty="0" err="1">
                <a:solidFill>
                  <a:schemeClr val="bg2">
                    <a:lumMod val="50000"/>
                  </a:schemeClr>
                </a:solidFill>
                <a:latin typeface="Arial" panose="020B0604020202020204" pitchFamily="34" charset="0"/>
                <a:cs typeface="Arial" panose="020B0604020202020204" pitchFamily="34" charset="0"/>
              </a:rPr>
              <a:t>JACoW</a:t>
            </a:r>
            <a:r>
              <a:rPr lang="en-GB" sz="1600" dirty="0">
                <a:solidFill>
                  <a:schemeClr val="bg2">
                    <a:lumMod val="50000"/>
                  </a:schemeClr>
                </a:solidFill>
                <a:latin typeface="Arial" panose="020B0604020202020204" pitchFamily="34" charset="0"/>
                <a:cs typeface="Arial" panose="020B0604020202020204" pitchFamily="34" charset="0"/>
              </a:rPr>
              <a:t> IPAC, 2022:511–514, 2022.</a:t>
            </a:r>
          </a:p>
          <a:p>
            <a:pPr marL="400050" indent="-400050">
              <a:buFont typeface="+mj-lt"/>
              <a:buAutoNum type="arabicPeriod"/>
            </a:pPr>
            <a:r>
              <a:rPr lang="en-GB" sz="1600" dirty="0">
                <a:solidFill>
                  <a:schemeClr val="bg2">
                    <a:lumMod val="50000"/>
                  </a:schemeClr>
                </a:solidFill>
                <a:latin typeface="Arial" panose="020B0604020202020204" pitchFamily="34" charset="0"/>
                <a:cs typeface="Arial" panose="020B0604020202020204" pitchFamily="34" charset="0"/>
              </a:rPr>
              <a:t>Trygve Helseth, Thomas Kramer, Matthew A Fraser, Laurent </a:t>
            </a:r>
            <a:r>
              <a:rPr lang="en-GB" sz="1600" dirty="0" err="1">
                <a:solidFill>
                  <a:schemeClr val="bg2">
                    <a:lumMod val="50000"/>
                  </a:schemeClr>
                </a:solidFill>
                <a:latin typeface="Arial" panose="020B0604020202020204" pitchFamily="34" charset="0"/>
                <a:cs typeface="Arial" panose="020B0604020202020204" pitchFamily="34" charset="0"/>
              </a:rPr>
              <a:t>Ducimetière</a:t>
            </a:r>
            <a:r>
              <a:rPr lang="en-GB" sz="1600" dirty="0">
                <a:solidFill>
                  <a:schemeClr val="bg2">
                    <a:lumMod val="50000"/>
                  </a:schemeClr>
                </a:solidFill>
                <a:latin typeface="Arial" panose="020B0604020202020204" pitchFamily="34" charset="0"/>
                <a:cs typeface="Arial" panose="020B0604020202020204" pitchFamily="34" charset="0"/>
              </a:rPr>
              <a:t>, Bruno </a:t>
            </a:r>
            <a:r>
              <a:rPr lang="en-GB" sz="1600" dirty="0" err="1">
                <a:solidFill>
                  <a:schemeClr val="bg2">
                    <a:lumMod val="50000"/>
                  </a:schemeClr>
                </a:solidFill>
                <a:latin typeface="Arial" panose="020B0604020202020204" pitchFamily="34" charset="0"/>
                <a:cs typeface="Arial" panose="020B0604020202020204" pitchFamily="34" charset="0"/>
              </a:rPr>
              <a:t>Balhan</a:t>
            </a:r>
            <a:r>
              <a:rPr lang="en-GB" sz="1600" dirty="0">
                <a:solidFill>
                  <a:schemeClr val="bg2">
                    <a:lumMod val="50000"/>
                  </a:schemeClr>
                </a:solidFill>
                <a:latin typeface="Arial" panose="020B0604020202020204" pitchFamily="34" charset="0"/>
                <a:cs typeface="Arial" panose="020B0604020202020204" pitchFamily="34" charset="0"/>
              </a:rPr>
              <a:t>, Miroslav G Atanasov, and Jan </a:t>
            </a:r>
            <a:r>
              <a:rPr lang="en-GB" sz="1600" dirty="0" err="1">
                <a:solidFill>
                  <a:schemeClr val="bg2">
                    <a:lumMod val="50000"/>
                  </a:schemeClr>
                </a:solidFill>
                <a:latin typeface="Arial" panose="020B0604020202020204" pitchFamily="34" charset="0"/>
                <a:cs typeface="Arial" panose="020B0604020202020204" pitchFamily="34" charset="0"/>
              </a:rPr>
              <a:t>Borburgh</a:t>
            </a:r>
            <a:r>
              <a:rPr lang="en-GB" sz="1600" dirty="0">
                <a:solidFill>
                  <a:schemeClr val="bg2">
                    <a:lumMod val="50000"/>
                  </a:schemeClr>
                </a:solidFill>
                <a:latin typeface="Arial" panose="020B0604020202020204" pitchFamily="34" charset="0"/>
                <a:cs typeface="Arial" panose="020B0604020202020204" pitchFamily="34" charset="0"/>
              </a:rPr>
              <a:t>. </a:t>
            </a:r>
            <a:r>
              <a:rPr lang="en-GB" sz="1600" dirty="0" err="1">
                <a:solidFill>
                  <a:schemeClr val="bg2">
                    <a:lumMod val="50000"/>
                  </a:schemeClr>
                </a:solidFill>
                <a:latin typeface="Arial" panose="020B0604020202020204" pitchFamily="34" charset="0"/>
                <a:cs typeface="Arial" panose="020B0604020202020204" pitchFamily="34" charset="0"/>
              </a:rPr>
              <a:t>Jacow</a:t>
            </a:r>
            <a:r>
              <a:rPr lang="en-GB" sz="1600" dirty="0">
                <a:solidFill>
                  <a:schemeClr val="bg2">
                    <a:lumMod val="50000"/>
                  </a:schemeClr>
                </a:solidFill>
                <a:latin typeface="Arial" panose="020B0604020202020204" pitchFamily="34" charset="0"/>
                <a:cs typeface="Arial" panose="020B0604020202020204" pitchFamily="34" charset="0"/>
              </a:rPr>
              <a:t>: </a:t>
            </a:r>
            <a:r>
              <a:rPr lang="en-GB" sz="1600" i="1" dirty="0">
                <a:solidFill>
                  <a:schemeClr val="bg2">
                    <a:lumMod val="50000"/>
                  </a:schemeClr>
                </a:solidFill>
                <a:latin typeface="Arial" panose="020B0604020202020204" pitchFamily="34" charset="0"/>
                <a:cs typeface="Arial" panose="020B0604020202020204" pitchFamily="34" charset="0"/>
              </a:rPr>
              <a:t>Feasibility study for the novel CERN PS fast extraction septum</a:t>
            </a:r>
            <a:r>
              <a:rPr lang="en-GB" sz="1600" dirty="0">
                <a:solidFill>
                  <a:schemeClr val="bg2">
                    <a:lumMod val="50000"/>
                  </a:schemeClr>
                </a:solidFill>
                <a:latin typeface="Arial" panose="020B0604020202020204" pitchFamily="34" charset="0"/>
                <a:cs typeface="Arial" panose="020B0604020202020204" pitchFamily="34" charset="0"/>
              </a:rPr>
              <a:t>. </a:t>
            </a:r>
            <a:r>
              <a:rPr lang="en-GB" sz="1600" dirty="0" err="1">
                <a:solidFill>
                  <a:schemeClr val="bg2">
                    <a:lumMod val="50000"/>
                  </a:schemeClr>
                </a:solidFill>
                <a:latin typeface="Arial" panose="020B0604020202020204" pitchFamily="34" charset="0"/>
                <a:cs typeface="Arial" panose="020B0604020202020204" pitchFamily="34" charset="0"/>
              </a:rPr>
              <a:t>JACoW</a:t>
            </a:r>
            <a:r>
              <a:rPr lang="en-GB" sz="1600" dirty="0">
                <a:solidFill>
                  <a:schemeClr val="bg2">
                    <a:lumMod val="50000"/>
                  </a:schemeClr>
                </a:solidFill>
                <a:latin typeface="Arial" panose="020B0604020202020204" pitchFamily="34" charset="0"/>
                <a:cs typeface="Arial" panose="020B0604020202020204" pitchFamily="34" charset="0"/>
              </a:rPr>
              <a:t> IPAC,2021:2363–2366, 2021.</a:t>
            </a:r>
          </a:p>
          <a:p>
            <a:pPr marL="400050" indent="-400050">
              <a:buFont typeface="+mj-lt"/>
              <a:buAutoNum type="arabicPeriod"/>
            </a:pPr>
            <a:r>
              <a:rPr lang="en-GB" sz="1600" dirty="0">
                <a:solidFill>
                  <a:schemeClr val="bg2">
                    <a:lumMod val="50000"/>
                  </a:schemeClr>
                </a:solidFill>
                <a:latin typeface="Arial" panose="020B0604020202020204" pitchFamily="34" charset="0"/>
                <a:cs typeface="Arial" panose="020B0604020202020204" pitchFamily="34" charset="0"/>
              </a:rPr>
              <a:t>Jason Shepherd and Chris Johnson. Hexahedral mesh generation con-</a:t>
            </a:r>
            <a:r>
              <a:rPr lang="en-GB" sz="1600" dirty="0" err="1">
                <a:solidFill>
                  <a:schemeClr val="bg2">
                    <a:lumMod val="50000"/>
                  </a:schemeClr>
                </a:solidFill>
                <a:latin typeface="Arial" panose="020B0604020202020204" pitchFamily="34" charset="0"/>
                <a:cs typeface="Arial" panose="020B0604020202020204" pitchFamily="34" charset="0"/>
              </a:rPr>
              <a:t>straints</a:t>
            </a:r>
            <a:r>
              <a:rPr lang="en-GB" sz="1600" dirty="0">
                <a:solidFill>
                  <a:schemeClr val="bg2">
                    <a:lumMod val="50000"/>
                  </a:schemeClr>
                </a:solidFill>
                <a:latin typeface="Arial" panose="020B0604020202020204" pitchFamily="34" charset="0"/>
                <a:cs typeface="Arial" panose="020B0604020202020204" pitchFamily="34" charset="0"/>
              </a:rPr>
              <a:t>. Eng. </a:t>
            </a:r>
            <a:r>
              <a:rPr lang="en-GB" sz="1600" dirty="0" err="1">
                <a:solidFill>
                  <a:schemeClr val="bg2">
                    <a:lumMod val="50000"/>
                  </a:schemeClr>
                </a:solidFill>
                <a:latin typeface="Arial" panose="020B0604020202020204" pitchFamily="34" charset="0"/>
                <a:cs typeface="Arial" panose="020B0604020202020204" pitchFamily="34" charset="0"/>
              </a:rPr>
              <a:t>Comput</a:t>
            </a:r>
            <a:r>
              <a:rPr lang="en-GB" sz="1600" dirty="0">
                <a:solidFill>
                  <a:schemeClr val="bg2">
                    <a:lumMod val="50000"/>
                  </a:schemeClr>
                </a:solidFill>
                <a:latin typeface="Arial" panose="020B0604020202020204" pitchFamily="34" charset="0"/>
                <a:cs typeface="Arial" panose="020B0604020202020204" pitchFamily="34" charset="0"/>
              </a:rPr>
              <a:t>. (Lond.), 24:195–213, 09 2008.</a:t>
            </a:r>
          </a:p>
          <a:p>
            <a:pPr marL="400050" indent="-400050">
              <a:buFont typeface="+mj-lt"/>
              <a:buAutoNum type="arabicPeriod"/>
            </a:pPr>
            <a:r>
              <a:rPr lang="en-GB" sz="1600" dirty="0">
                <a:solidFill>
                  <a:schemeClr val="bg2">
                    <a:lumMod val="50000"/>
                  </a:schemeClr>
                </a:solidFill>
                <a:latin typeface="Arial" panose="020B0604020202020204" pitchFamily="34" charset="0"/>
                <a:cs typeface="Arial" panose="020B0604020202020204" pitchFamily="34" charset="0"/>
              </a:rPr>
              <a:t>N S Sereno and S H Kim. </a:t>
            </a:r>
            <a:r>
              <a:rPr lang="en-GB" sz="1600" i="1" dirty="0">
                <a:solidFill>
                  <a:schemeClr val="bg2">
                    <a:lumMod val="50000"/>
                  </a:schemeClr>
                </a:solidFill>
                <a:latin typeface="Arial" panose="020B0604020202020204" pitchFamily="34" charset="0"/>
                <a:cs typeface="Arial" panose="020B0604020202020204" pitchFamily="34" charset="0"/>
              </a:rPr>
              <a:t>Eddy-current-induced multipole field calculations</a:t>
            </a:r>
            <a:r>
              <a:rPr lang="en-GB" sz="1600" dirty="0">
                <a:solidFill>
                  <a:schemeClr val="bg2">
                    <a:lumMod val="50000"/>
                  </a:schemeClr>
                </a:solidFill>
                <a:latin typeface="Arial" panose="020B0604020202020204" pitchFamily="34" charset="0"/>
                <a:cs typeface="Arial" panose="020B0604020202020204" pitchFamily="34" charset="0"/>
              </a:rPr>
              <a:t>. Technical report, Argonne National Lab., IL (US), 10 2003.</a:t>
            </a:r>
          </a:p>
          <a:p>
            <a:pPr marL="400050" indent="-400050">
              <a:buFont typeface="+mj-lt"/>
              <a:buAutoNum type="arabicPeriod"/>
            </a:pPr>
            <a:r>
              <a:rPr lang="en-GB" sz="1600" dirty="0">
                <a:solidFill>
                  <a:schemeClr val="bg2">
                    <a:lumMod val="50000"/>
                  </a:schemeClr>
                </a:solidFill>
                <a:latin typeface="Arial" panose="020B0604020202020204" pitchFamily="34" charset="0"/>
                <a:cs typeface="Arial" panose="020B0604020202020204" pitchFamily="34" charset="0"/>
              </a:rPr>
              <a:t>V. Di Capua, M. </a:t>
            </a:r>
            <a:r>
              <a:rPr lang="en-GB" sz="1600" dirty="0" err="1">
                <a:solidFill>
                  <a:schemeClr val="bg2">
                    <a:lumMod val="50000"/>
                  </a:schemeClr>
                </a:solidFill>
                <a:latin typeface="Arial" panose="020B0604020202020204" pitchFamily="34" charset="0"/>
                <a:cs typeface="Arial" panose="020B0604020202020204" pitchFamily="34" charset="0"/>
              </a:rPr>
              <a:t>Buzio</a:t>
            </a:r>
            <a:r>
              <a:rPr lang="en-GB" sz="1600" dirty="0">
                <a:solidFill>
                  <a:schemeClr val="bg2">
                    <a:lumMod val="50000"/>
                  </a:schemeClr>
                </a:solidFill>
                <a:latin typeface="Arial" panose="020B0604020202020204" pitchFamily="34" charset="0"/>
                <a:cs typeface="Arial" panose="020B0604020202020204" pitchFamily="34" charset="0"/>
              </a:rPr>
              <a:t>, M. </a:t>
            </a:r>
            <a:r>
              <a:rPr lang="en-GB" sz="1600" dirty="0" err="1">
                <a:solidFill>
                  <a:schemeClr val="bg2">
                    <a:lumMod val="50000"/>
                  </a:schemeClr>
                </a:solidFill>
                <a:latin typeface="Arial" panose="020B0604020202020204" pitchFamily="34" charset="0"/>
                <a:cs typeface="Arial" panose="020B0604020202020204" pitchFamily="34" charset="0"/>
              </a:rPr>
              <a:t>Pentella</a:t>
            </a:r>
            <a:r>
              <a:rPr lang="en-GB" sz="1600" dirty="0">
                <a:solidFill>
                  <a:schemeClr val="bg2">
                    <a:lumMod val="50000"/>
                  </a:schemeClr>
                </a:solidFill>
                <a:latin typeface="Arial" panose="020B0604020202020204" pitchFamily="34" charset="0"/>
                <a:cs typeface="Arial" panose="020B0604020202020204" pitchFamily="34" charset="0"/>
              </a:rPr>
              <a:t>, and C. Petrone. Magnetic </a:t>
            </a:r>
            <a:r>
              <a:rPr lang="en-GB" sz="1600" dirty="0" err="1">
                <a:solidFill>
                  <a:schemeClr val="bg2">
                    <a:lumMod val="50000"/>
                  </a:schemeClr>
                </a:solidFill>
                <a:latin typeface="Arial" panose="020B0604020202020204" pitchFamily="34" charset="0"/>
                <a:cs typeface="Arial" panose="020B0604020202020204" pitchFamily="34" charset="0"/>
              </a:rPr>
              <a:t>mea-surements</a:t>
            </a:r>
            <a:r>
              <a:rPr lang="en-GB" sz="1600" dirty="0">
                <a:solidFill>
                  <a:schemeClr val="bg2">
                    <a:lumMod val="50000"/>
                  </a:schemeClr>
                </a:solidFill>
                <a:latin typeface="Arial" panose="020B0604020202020204" pitchFamily="34" charset="0"/>
                <a:cs typeface="Arial" panose="020B0604020202020204" pitchFamily="34" charset="0"/>
              </a:rPr>
              <a:t> of the injection correction quads and </a:t>
            </a:r>
            <a:r>
              <a:rPr lang="en-GB" sz="1600" dirty="0" err="1">
                <a:solidFill>
                  <a:schemeClr val="bg2">
                    <a:lumMod val="50000"/>
                  </a:schemeClr>
                </a:solidFill>
                <a:latin typeface="Arial" panose="020B0604020202020204" pitchFamily="34" charset="0"/>
                <a:cs typeface="Arial" panose="020B0604020202020204" pitchFamily="34" charset="0"/>
              </a:rPr>
              <a:t>ps</a:t>
            </a:r>
            <a:r>
              <a:rPr lang="en-GB" sz="1600" dirty="0">
                <a:solidFill>
                  <a:schemeClr val="bg2">
                    <a:lumMod val="50000"/>
                  </a:schemeClr>
                </a:solidFill>
                <a:latin typeface="Arial" panose="020B0604020202020204" pitchFamily="34" charset="0"/>
                <a:cs typeface="Arial" panose="020B0604020202020204" pitchFamily="34" charset="0"/>
              </a:rPr>
              <a:t> mu. PS </a:t>
            </a:r>
            <a:r>
              <a:rPr lang="en-GB" sz="1600" dirty="0" err="1">
                <a:solidFill>
                  <a:schemeClr val="bg2">
                    <a:lumMod val="50000"/>
                  </a:schemeClr>
                </a:solidFill>
                <a:latin typeface="Arial" panose="020B0604020202020204" pitchFamily="34" charset="0"/>
                <a:cs typeface="Arial" panose="020B0604020202020204" pitchFamily="34" charset="0"/>
              </a:rPr>
              <a:t>Coordinationmeeting</a:t>
            </a:r>
            <a:r>
              <a:rPr lang="en-GB" sz="1600" dirty="0">
                <a:solidFill>
                  <a:schemeClr val="bg2">
                    <a:lumMod val="50000"/>
                  </a:schemeClr>
                </a:solidFill>
                <a:latin typeface="Arial" panose="020B0604020202020204" pitchFamily="34" charset="0"/>
                <a:cs typeface="Arial" panose="020B0604020202020204" pitchFamily="34" charset="0"/>
              </a:rPr>
              <a:t> 114, https://indico.cern.ch/event/1352277.</a:t>
            </a:r>
          </a:p>
          <a:p>
            <a:pPr marL="0" indent="0" algn="just">
              <a:lnSpc>
                <a:spcPct val="150000"/>
              </a:lnSpc>
              <a:buNone/>
            </a:pPr>
            <a:endParaRPr lang="en-US" sz="2000" dirty="0">
              <a:solidFill>
                <a:schemeClr val="tx1">
                  <a:lumMod val="75000"/>
                  <a:lumOff val="2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582095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5F5FBA-0658-8CF9-54BE-B4E88833D974}"/>
            </a:ext>
          </a:extLst>
        </p:cNvPr>
        <p:cNvGrpSpPr/>
        <p:nvPr/>
      </p:nvGrpSpPr>
      <p:grpSpPr>
        <a:xfrm>
          <a:off x="0" y="0"/>
          <a:ext cx="0" cy="0"/>
          <a:chOff x="0" y="0"/>
          <a:chExt cx="0" cy="0"/>
        </a:xfrm>
      </p:grpSpPr>
      <p:sp>
        <p:nvSpPr>
          <p:cNvPr id="95" name="Segnaposto contenuto 2">
            <a:extLst>
              <a:ext uri="{FF2B5EF4-FFF2-40B4-BE49-F238E27FC236}">
                <a16:creationId xmlns:a16="http://schemas.microsoft.com/office/drawing/2014/main" id="{E1F0F175-C168-44AA-E33D-557672F80BBB}"/>
              </a:ext>
            </a:extLst>
          </p:cNvPr>
          <p:cNvSpPr txBox="1">
            <a:spLocks/>
          </p:cNvSpPr>
          <p:nvPr/>
        </p:nvSpPr>
        <p:spPr>
          <a:xfrm>
            <a:off x="407989" y="961833"/>
            <a:ext cx="11376024" cy="1452446"/>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1600" dirty="0">
                <a:latin typeface="Arial" panose="020B0604020202020204" pitchFamily="34" charset="0"/>
                <a:cs typeface="Arial" panose="020B0604020202020204" pitchFamily="34" charset="0"/>
                <a:sym typeface="Wingdings" panose="05000000000000000000" pitchFamily="2" charset="2"/>
              </a:rPr>
              <a:t>The </a:t>
            </a:r>
            <a:r>
              <a:rPr lang="en-US" sz="1600" b="1" dirty="0">
                <a:solidFill>
                  <a:schemeClr val="accent2"/>
                </a:solidFill>
                <a:latin typeface="Arial" panose="020B0604020202020204" pitchFamily="34" charset="0"/>
                <a:cs typeface="Arial" panose="020B0604020202020204" pitchFamily="34" charset="0"/>
                <a:sym typeface="Wingdings" panose="05000000000000000000" pitchFamily="2" charset="2"/>
              </a:rPr>
              <a:t>research area</a:t>
            </a:r>
            <a:r>
              <a:rPr lang="en-US" sz="1600" dirty="0">
                <a:latin typeface="Arial" panose="020B0604020202020204" pitchFamily="34" charset="0"/>
                <a:cs typeface="Arial" panose="020B0604020202020204" pitchFamily="34" charset="0"/>
                <a:sym typeface="Wingdings" panose="05000000000000000000" pitchFamily="2" charset="2"/>
              </a:rPr>
              <a:t> of interest is the </a:t>
            </a:r>
            <a:r>
              <a:rPr lang="en-US" sz="1600" b="1" dirty="0">
                <a:solidFill>
                  <a:schemeClr val="accent2"/>
                </a:solidFill>
                <a:latin typeface="Arial" panose="020B0604020202020204" pitchFamily="34" charset="0"/>
                <a:cs typeface="Arial" panose="020B0604020202020204" pitchFamily="34" charset="0"/>
                <a:sym typeface="Wingdings" panose="05000000000000000000" pitchFamily="2" charset="2"/>
              </a:rPr>
              <a:t>combined magnetic and optics modelling of main magnetic units in particle accelerators</a:t>
            </a:r>
            <a:r>
              <a:rPr lang="en-US" sz="1600" dirty="0">
                <a:latin typeface="Arial" panose="020B0604020202020204" pitchFamily="34" charset="0"/>
                <a:cs typeface="Arial" panose="020B0604020202020204" pitchFamily="34" charset="0"/>
                <a:sym typeface="Wingdings" panose="05000000000000000000" pitchFamily="2" charset="2"/>
              </a:rPr>
              <a:t>, and their </a:t>
            </a:r>
            <a:r>
              <a:rPr lang="en-US" sz="1600" b="1" dirty="0">
                <a:solidFill>
                  <a:schemeClr val="accent2"/>
                </a:solidFill>
                <a:latin typeface="Arial" panose="020B0604020202020204" pitchFamily="34" charset="0"/>
                <a:cs typeface="Arial" panose="020B0604020202020204" pitchFamily="34" charset="0"/>
                <a:sym typeface="Wingdings" panose="05000000000000000000" pitchFamily="2" charset="2"/>
              </a:rPr>
              <a:t>validation via beam-based measurements</a:t>
            </a:r>
            <a:r>
              <a:rPr lang="en-US" sz="1600" dirty="0">
                <a:latin typeface="Arial" panose="020B0604020202020204" pitchFamily="34" charset="0"/>
                <a:cs typeface="Arial" panose="020B0604020202020204" pitchFamily="34" charset="0"/>
                <a:sym typeface="Wingdings" panose="05000000000000000000" pitchFamily="2" charset="2"/>
              </a:rPr>
              <a:t>.</a:t>
            </a:r>
          </a:p>
          <a:p>
            <a:pPr marL="0" indent="0">
              <a:buNone/>
            </a:pPr>
            <a:r>
              <a:rPr lang="en-GB" sz="1600" dirty="0">
                <a:latin typeface="Arial" panose="020B0604020202020204" pitchFamily="34" charset="0"/>
                <a:cs typeface="Arial" panose="020B0604020202020204" pitchFamily="34" charset="0"/>
              </a:rPr>
              <a:t>The case study is centred on </a:t>
            </a:r>
            <a:r>
              <a:rPr lang="en-US" sz="1600" dirty="0">
                <a:latin typeface="Arial" panose="020B0604020202020204" pitchFamily="34" charset="0"/>
                <a:cs typeface="Arial" panose="020B0604020202020204" pitchFamily="34" charset="0"/>
                <a:sym typeface="Wingdings" panose="05000000000000000000" pitchFamily="2" charset="2"/>
              </a:rPr>
              <a:t>the </a:t>
            </a:r>
            <a:r>
              <a:rPr lang="en-US" sz="1600" b="1" dirty="0">
                <a:solidFill>
                  <a:schemeClr val="accent5"/>
                </a:solidFill>
                <a:latin typeface="Arial" panose="020B0604020202020204" pitchFamily="34" charset="0"/>
                <a:cs typeface="Arial" panose="020B0604020202020204" pitchFamily="34" charset="0"/>
                <a:sym typeface="Wingdings" panose="05000000000000000000" pitchFamily="2" charset="2"/>
              </a:rPr>
              <a:t>CERN Proton Synchrotron (PS)</a:t>
            </a:r>
            <a:r>
              <a:rPr lang="en-US" sz="1600" dirty="0">
                <a:solidFill>
                  <a:schemeClr val="accent5"/>
                </a:solidFill>
                <a:latin typeface="Arial" panose="020B0604020202020204" pitchFamily="34" charset="0"/>
                <a:cs typeface="Arial" panose="020B0604020202020204" pitchFamily="34" charset="0"/>
                <a:sym typeface="Wingdings" panose="05000000000000000000" pitchFamily="2" charset="2"/>
              </a:rPr>
              <a:t> </a:t>
            </a:r>
            <a:r>
              <a:rPr lang="en-US" sz="1600" dirty="0">
                <a:latin typeface="Arial" panose="020B0604020202020204" pitchFamily="34" charset="0"/>
                <a:cs typeface="Arial" panose="020B0604020202020204" pitchFamily="34" charset="0"/>
                <a:sym typeface="Wingdings" panose="05000000000000000000" pitchFamily="2" charset="2"/>
              </a:rPr>
              <a:t>accelerators </a:t>
            </a:r>
            <a:r>
              <a:rPr lang="en-US" sz="1600" b="1" dirty="0">
                <a:solidFill>
                  <a:schemeClr val="accent5"/>
                </a:solidFill>
                <a:latin typeface="Arial" panose="020B0604020202020204" pitchFamily="34" charset="0"/>
                <a:cs typeface="Arial" panose="020B0604020202020204" pitchFamily="34" charset="0"/>
                <a:sym typeface="Wingdings" panose="05000000000000000000" pitchFamily="2" charset="2"/>
              </a:rPr>
              <a:t>Main Unit </a:t>
            </a:r>
            <a:r>
              <a:rPr lang="en-US" sz="1600" dirty="0">
                <a:latin typeface="Arial" panose="020B0604020202020204" pitchFamily="34" charset="0"/>
                <a:cs typeface="Arial" panose="020B0604020202020204" pitchFamily="34" charset="0"/>
                <a:sym typeface="Wingdings" panose="05000000000000000000" pitchFamily="2" charset="2"/>
              </a:rPr>
              <a:t>(MU) magnets, which is part of </a:t>
            </a:r>
            <a:r>
              <a:rPr lang="en-US" sz="1600" b="1" dirty="0">
                <a:solidFill>
                  <a:schemeClr val="accent5"/>
                </a:solidFill>
                <a:latin typeface="Arial" panose="020B0604020202020204" pitchFamily="34" charset="0"/>
                <a:cs typeface="Arial" panose="020B0604020202020204" pitchFamily="34" charset="0"/>
                <a:sym typeface="Wingdings" panose="05000000000000000000" pitchFamily="2" charset="2"/>
              </a:rPr>
              <a:t>Large Hadron Collider’s (LHC) injector chain </a:t>
            </a:r>
            <a:r>
              <a:rPr lang="en-US" sz="1600" dirty="0">
                <a:latin typeface="Arial" panose="020B0604020202020204" pitchFamily="34" charset="0"/>
                <a:cs typeface="Arial" panose="020B0604020202020204" pitchFamily="34" charset="0"/>
                <a:sym typeface="Wingdings" panose="05000000000000000000" pitchFamily="2" charset="2"/>
              </a:rPr>
              <a:t>and plays a vital role in delivering high quality and stable beams to downstream accelerators.</a:t>
            </a:r>
            <a:endParaRPr lang="en-US" sz="1600" b="1" dirty="0">
              <a:solidFill>
                <a:srgbClr val="FF0000"/>
              </a:solidFill>
              <a:latin typeface="Arial" panose="020B0604020202020204" pitchFamily="34" charset="0"/>
              <a:cs typeface="Arial" panose="020B0604020202020204" pitchFamily="34" charset="0"/>
            </a:endParaRPr>
          </a:p>
          <a:p>
            <a:pPr marL="0" indent="0" algn="just">
              <a:lnSpc>
                <a:spcPct val="150000"/>
              </a:lnSpc>
              <a:buNone/>
            </a:pPr>
            <a:endParaRPr lang="en-US" sz="2000" dirty="0">
              <a:solidFill>
                <a:schemeClr val="tx1">
                  <a:lumMod val="75000"/>
                  <a:lumOff val="25000"/>
                </a:schemeClr>
              </a:solidFill>
              <a:latin typeface="Arial" panose="020B0604020202020204" pitchFamily="34" charset="0"/>
              <a:cs typeface="Arial" panose="020B0604020202020204" pitchFamily="34" charset="0"/>
            </a:endParaRPr>
          </a:p>
        </p:txBody>
      </p:sp>
      <p:sp>
        <p:nvSpPr>
          <p:cNvPr id="101" name="TextBox 100">
            <a:extLst>
              <a:ext uri="{FF2B5EF4-FFF2-40B4-BE49-F238E27FC236}">
                <a16:creationId xmlns:a16="http://schemas.microsoft.com/office/drawing/2014/main" id="{B83B6247-C831-D632-8F20-CBA9892B3484}"/>
              </a:ext>
            </a:extLst>
          </p:cNvPr>
          <p:cNvSpPr txBox="1"/>
          <p:nvPr/>
        </p:nvSpPr>
        <p:spPr>
          <a:xfrm>
            <a:off x="9206935" y="6079087"/>
            <a:ext cx="2993181" cy="338554"/>
          </a:xfrm>
          <a:prstGeom prst="rect">
            <a:avLst/>
          </a:prstGeom>
          <a:noFill/>
        </p:spPr>
        <p:txBody>
          <a:bodyPr wrap="square">
            <a:spAutoFit/>
          </a:bodyPr>
          <a:lstStyle/>
          <a:p>
            <a:pPr algn="r"/>
            <a:r>
              <a:rPr lang="en-US" sz="800" dirty="0">
                <a:solidFill>
                  <a:schemeClr val="accent1"/>
                </a:solidFill>
                <a:hlinkClick r:id="rId3">
                  <a:extLst>
                    <a:ext uri="{A12FA001-AC4F-418D-AE19-62706E023703}">
                      <ahyp:hlinkClr xmlns:ahyp="http://schemas.microsoft.com/office/drawing/2018/hyperlinkcolor" val="tx"/>
                    </a:ext>
                  </a:extLst>
                </a:hlinkClick>
              </a:rPr>
              <a:t>* https://cds.cern.ch/images/CERN-GRAPHICS-2022-001-1</a:t>
            </a:r>
            <a:endParaRPr lang="en-US" sz="800" dirty="0">
              <a:solidFill>
                <a:schemeClr val="accent1"/>
              </a:solidFill>
            </a:endParaRPr>
          </a:p>
          <a:p>
            <a:pPr algn="r"/>
            <a:endParaRPr lang="en-US" sz="800" dirty="0"/>
          </a:p>
        </p:txBody>
      </p:sp>
      <p:sp>
        <p:nvSpPr>
          <p:cNvPr id="12" name="TextBox 11">
            <a:extLst>
              <a:ext uri="{FF2B5EF4-FFF2-40B4-BE49-F238E27FC236}">
                <a16:creationId xmlns:a16="http://schemas.microsoft.com/office/drawing/2014/main" id="{E89FC84B-27DF-C38C-E4D7-C026522CCA5E}"/>
              </a:ext>
            </a:extLst>
          </p:cNvPr>
          <p:cNvSpPr txBox="1"/>
          <p:nvPr/>
        </p:nvSpPr>
        <p:spPr>
          <a:xfrm>
            <a:off x="4217591" y="3185853"/>
            <a:ext cx="368213" cy="223182"/>
          </a:xfrm>
          <a:prstGeom prst="rect">
            <a:avLst/>
          </a:prstGeom>
          <a:noFill/>
        </p:spPr>
        <p:txBody>
          <a:bodyPr wrap="square">
            <a:spAutoFit/>
          </a:bodyPr>
          <a:lstStyle/>
          <a:p>
            <a:r>
              <a:rPr lang="en-GB" sz="800" dirty="0">
                <a:solidFill>
                  <a:schemeClr val="bg1"/>
                </a:solidFill>
              </a:rPr>
              <a:t>[1] </a:t>
            </a:r>
          </a:p>
        </p:txBody>
      </p:sp>
      <p:pic>
        <p:nvPicPr>
          <p:cNvPr id="14" name="Picture 13">
            <a:extLst>
              <a:ext uri="{FF2B5EF4-FFF2-40B4-BE49-F238E27FC236}">
                <a16:creationId xmlns:a16="http://schemas.microsoft.com/office/drawing/2014/main" id="{53B96E49-F0A0-384C-F285-8C850F205AD5}"/>
              </a:ext>
            </a:extLst>
          </p:cNvPr>
          <p:cNvPicPr>
            <a:picLocks noChangeAspect="1"/>
          </p:cNvPicPr>
          <p:nvPr/>
        </p:nvPicPr>
        <p:blipFill rotWithShape="1">
          <a:blip r:embed="rId4"/>
          <a:srcRect l="5438" t="2122" r="6940" b="1732"/>
          <a:stretch/>
        </p:blipFill>
        <p:spPr>
          <a:xfrm>
            <a:off x="3597343" y="2485164"/>
            <a:ext cx="4997313" cy="3199921"/>
          </a:xfrm>
          <a:prstGeom prst="rect">
            <a:avLst/>
          </a:prstGeom>
        </p:spPr>
      </p:pic>
      <p:sp>
        <p:nvSpPr>
          <p:cNvPr id="7" name="Title 2">
            <a:extLst>
              <a:ext uri="{FF2B5EF4-FFF2-40B4-BE49-F238E27FC236}">
                <a16:creationId xmlns:a16="http://schemas.microsoft.com/office/drawing/2014/main" id="{4998CB0D-98D2-DE8E-1AE3-AF09507F632C}"/>
              </a:ext>
            </a:extLst>
          </p:cNvPr>
          <p:cNvSpPr txBox="1">
            <a:spLocks/>
          </p:cNvSpPr>
          <p:nvPr/>
        </p:nvSpPr>
        <p:spPr>
          <a:xfrm>
            <a:off x="407988" y="347291"/>
            <a:ext cx="11376025" cy="494586"/>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dirty="0"/>
              <a:t>Research area and scope</a:t>
            </a:r>
          </a:p>
        </p:txBody>
      </p:sp>
      <p:sp>
        <p:nvSpPr>
          <p:cNvPr id="17" name="TextBox 16">
            <a:extLst>
              <a:ext uri="{FF2B5EF4-FFF2-40B4-BE49-F238E27FC236}">
                <a16:creationId xmlns:a16="http://schemas.microsoft.com/office/drawing/2014/main" id="{D57F300B-B5C1-EFF2-7C6B-F1CBEC05EADD}"/>
              </a:ext>
            </a:extLst>
          </p:cNvPr>
          <p:cNvSpPr txBox="1"/>
          <p:nvPr/>
        </p:nvSpPr>
        <p:spPr>
          <a:xfrm>
            <a:off x="8096387" y="2765753"/>
            <a:ext cx="231889" cy="253916"/>
          </a:xfrm>
          <a:prstGeom prst="rect">
            <a:avLst/>
          </a:prstGeom>
          <a:noFill/>
        </p:spPr>
        <p:txBody>
          <a:bodyPr wrap="square">
            <a:spAutoFit/>
          </a:bodyPr>
          <a:lstStyle/>
          <a:p>
            <a:r>
              <a:rPr lang="en-US" sz="1050" b="1" dirty="0">
                <a:solidFill>
                  <a:schemeClr val="bg2">
                    <a:lumMod val="50000"/>
                  </a:schemeClr>
                </a:solidFill>
                <a:latin typeface="Arial" panose="020B0604020202020204" pitchFamily="34" charset="0"/>
                <a:cs typeface="Arial" panose="020B0604020202020204" pitchFamily="34" charset="0"/>
                <a:sym typeface="Wingdings" panose="05000000000000000000" pitchFamily="2" charset="2"/>
              </a:rPr>
              <a:t>*</a:t>
            </a:r>
            <a:endParaRPr lang="en-GB" sz="1050" dirty="0">
              <a:solidFill>
                <a:schemeClr val="bg2">
                  <a:lumMod val="50000"/>
                </a:schemeClr>
              </a:solidFill>
            </a:endParaRPr>
          </a:p>
        </p:txBody>
      </p:sp>
      <p:sp>
        <p:nvSpPr>
          <p:cNvPr id="18" name="Slide Number Placeholder 8">
            <a:extLst>
              <a:ext uri="{FF2B5EF4-FFF2-40B4-BE49-F238E27FC236}">
                <a16:creationId xmlns:a16="http://schemas.microsoft.com/office/drawing/2014/main" id="{EA8A7574-EE20-0C26-B86F-325CE6F2AA9E}"/>
              </a:ext>
            </a:extLst>
          </p:cNvPr>
          <p:cNvSpPr>
            <a:spLocks noGrp="1"/>
          </p:cNvSpPr>
          <p:nvPr>
            <p:ph type="sldNum" sz="quarter" idx="12"/>
          </p:nvPr>
        </p:nvSpPr>
        <p:spPr>
          <a:xfrm>
            <a:off x="11107546" y="6389802"/>
            <a:ext cx="681254" cy="365125"/>
          </a:xfrm>
        </p:spPr>
        <p:txBody>
          <a:bodyPr/>
          <a:lstStyle/>
          <a:p>
            <a:fld id="{36B5EA5A-BC32-A742-B11B-8E7414D5B535}" type="slidenum">
              <a:rPr lang="en-US" sz="1400" smtClean="0"/>
              <a:pPr/>
              <a:t>4</a:t>
            </a:fld>
            <a:endParaRPr lang="en-US" sz="1400" dirty="0"/>
          </a:p>
        </p:txBody>
      </p:sp>
      <p:sp>
        <p:nvSpPr>
          <p:cNvPr id="23" name="Footer Placeholder 4">
            <a:extLst>
              <a:ext uri="{FF2B5EF4-FFF2-40B4-BE49-F238E27FC236}">
                <a16:creationId xmlns:a16="http://schemas.microsoft.com/office/drawing/2014/main" id="{15C67264-44D0-5752-BB9D-819A27D71C8C}"/>
              </a:ext>
            </a:extLst>
          </p:cNvPr>
          <p:cNvSpPr>
            <a:spLocks noGrp="1"/>
          </p:cNvSpPr>
          <p:nvPr>
            <p:ph type="ftr" sz="quarter" idx="11"/>
          </p:nvPr>
        </p:nvSpPr>
        <p:spPr>
          <a:xfrm>
            <a:off x="3539188" y="6389802"/>
            <a:ext cx="7292296" cy="365125"/>
          </a:xfrm>
        </p:spPr>
        <p:txBody>
          <a:bodyPr/>
          <a:lstStyle/>
          <a:p>
            <a:r>
              <a:rPr lang="en-US" sz="1400" dirty="0"/>
              <a:t>Vittorio Ferrentino – IPP Meeting              vittorio.ferrentino@cern.ch</a:t>
            </a:r>
          </a:p>
        </p:txBody>
      </p:sp>
      <p:sp>
        <p:nvSpPr>
          <p:cNvPr id="24" name="Date Placeholder 3">
            <a:extLst>
              <a:ext uri="{FF2B5EF4-FFF2-40B4-BE49-F238E27FC236}">
                <a16:creationId xmlns:a16="http://schemas.microsoft.com/office/drawing/2014/main" id="{344F1031-7697-AFD1-2E12-8F4BF25299FC}"/>
              </a:ext>
            </a:extLst>
          </p:cNvPr>
          <p:cNvSpPr txBox="1">
            <a:spLocks/>
          </p:cNvSpPr>
          <p:nvPr/>
        </p:nvSpPr>
        <p:spPr>
          <a:xfrm>
            <a:off x="1753960" y="6417641"/>
            <a:ext cx="1542289"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AE7510E-7CE3-EF42-A7A2-0B9C737939B5}" type="datetime3">
              <a:rPr lang="en-US" sz="1400" smtClean="0">
                <a:solidFill>
                  <a:schemeClr val="bg1"/>
                </a:solidFill>
              </a:rPr>
              <a:pPr/>
              <a:t>26 March 2025</a:t>
            </a:fld>
            <a:endParaRPr lang="en-US" sz="1400" dirty="0">
              <a:solidFill>
                <a:schemeClr val="bg1"/>
              </a:solidFill>
            </a:endParaRPr>
          </a:p>
        </p:txBody>
      </p:sp>
    </p:spTree>
    <p:extLst>
      <p:ext uri="{BB962C8B-B14F-4D97-AF65-F5344CB8AC3E}">
        <p14:creationId xmlns:p14="http://schemas.microsoft.com/office/powerpoint/2010/main" val="32964959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arn(inVertical)">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2">
            <a:extLst>
              <a:ext uri="{FF2B5EF4-FFF2-40B4-BE49-F238E27FC236}">
                <a16:creationId xmlns:a16="http://schemas.microsoft.com/office/drawing/2014/main" id="{2B098C4A-A698-A097-C69A-84C50B63D5FF}"/>
              </a:ext>
            </a:extLst>
          </p:cNvPr>
          <p:cNvSpPr txBox="1">
            <a:spLocks/>
          </p:cNvSpPr>
          <p:nvPr/>
        </p:nvSpPr>
        <p:spPr>
          <a:xfrm>
            <a:off x="3040050" y="4239419"/>
            <a:ext cx="6111899" cy="1447006"/>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r>
              <a:rPr lang="en-US" sz="4000" dirty="0">
                <a:solidFill>
                  <a:schemeClr val="tx1"/>
                </a:solidFill>
              </a:rPr>
              <a:t>Thank you all for your attention</a:t>
            </a:r>
          </a:p>
        </p:txBody>
      </p:sp>
    </p:spTree>
    <p:extLst>
      <p:ext uri="{BB962C8B-B14F-4D97-AF65-F5344CB8AC3E}">
        <p14:creationId xmlns:p14="http://schemas.microsoft.com/office/powerpoint/2010/main" val="314263667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FBBB39-0AD6-F547-95DA-8A8FF1A65A50}"/>
              </a:ext>
            </a:extLst>
          </p:cNvPr>
          <p:cNvSpPr>
            <a:spLocks noGrp="1"/>
          </p:cNvSpPr>
          <p:nvPr>
            <p:ph type="title"/>
          </p:nvPr>
        </p:nvSpPr>
        <p:spPr>
          <a:xfrm>
            <a:off x="4192984" y="2344738"/>
            <a:ext cx="3806031" cy="674688"/>
          </a:xfrm>
        </p:spPr>
        <p:txBody>
          <a:bodyPr/>
          <a:lstStyle/>
          <a:p>
            <a:pPr algn="ctr"/>
            <a:r>
              <a:rPr lang="en-US" dirty="0"/>
              <a:t>Backup Slides</a:t>
            </a:r>
          </a:p>
        </p:txBody>
      </p:sp>
      <p:sp>
        <p:nvSpPr>
          <p:cNvPr id="4" name="Slide Number Placeholder 8">
            <a:extLst>
              <a:ext uri="{FF2B5EF4-FFF2-40B4-BE49-F238E27FC236}">
                <a16:creationId xmlns:a16="http://schemas.microsoft.com/office/drawing/2014/main" id="{FABFD590-2249-7F30-F148-DF29AB93B178}"/>
              </a:ext>
            </a:extLst>
          </p:cNvPr>
          <p:cNvSpPr>
            <a:spLocks noGrp="1"/>
          </p:cNvSpPr>
          <p:nvPr>
            <p:ph type="sldNum" sz="quarter" idx="12"/>
          </p:nvPr>
        </p:nvSpPr>
        <p:spPr>
          <a:xfrm>
            <a:off x="11107546" y="6356350"/>
            <a:ext cx="681254" cy="365125"/>
          </a:xfrm>
        </p:spPr>
        <p:txBody>
          <a:bodyPr/>
          <a:lstStyle/>
          <a:p>
            <a:fld id="{36B5EA5A-BC32-A742-B11B-8E7414D5B535}" type="slidenum">
              <a:rPr lang="en-US" sz="1400" smtClean="0"/>
              <a:pPr/>
              <a:t>41</a:t>
            </a:fld>
            <a:endParaRPr lang="en-US" sz="1400" dirty="0"/>
          </a:p>
        </p:txBody>
      </p:sp>
      <p:sp>
        <p:nvSpPr>
          <p:cNvPr id="5" name="Date Placeholder 3">
            <a:extLst>
              <a:ext uri="{FF2B5EF4-FFF2-40B4-BE49-F238E27FC236}">
                <a16:creationId xmlns:a16="http://schemas.microsoft.com/office/drawing/2014/main" id="{64BA07EE-7EF8-0E64-F519-AC4F494A1D5B}"/>
              </a:ext>
            </a:extLst>
          </p:cNvPr>
          <p:cNvSpPr>
            <a:spLocks noGrp="1"/>
          </p:cNvSpPr>
          <p:nvPr>
            <p:ph type="dt" sz="half" idx="10"/>
          </p:nvPr>
        </p:nvSpPr>
        <p:spPr>
          <a:xfrm>
            <a:off x="2574099" y="6350851"/>
            <a:ext cx="1542289" cy="365125"/>
          </a:xfrm>
        </p:spPr>
        <p:txBody>
          <a:bodyPr/>
          <a:lstStyle/>
          <a:p>
            <a:fld id="{5AE7510E-7CE3-EF42-A7A2-0B9C737939B5}" type="datetime3">
              <a:rPr lang="en-US" sz="1400" smtClean="0"/>
              <a:t>26 March 2025</a:t>
            </a:fld>
            <a:endParaRPr lang="en-US" sz="1400" dirty="0"/>
          </a:p>
        </p:txBody>
      </p:sp>
      <p:sp>
        <p:nvSpPr>
          <p:cNvPr id="3" name="Footer Placeholder 4">
            <a:extLst>
              <a:ext uri="{FF2B5EF4-FFF2-40B4-BE49-F238E27FC236}">
                <a16:creationId xmlns:a16="http://schemas.microsoft.com/office/drawing/2014/main" id="{14E1279D-4B18-05F4-54E9-7818F063514A}"/>
              </a:ext>
            </a:extLst>
          </p:cNvPr>
          <p:cNvSpPr>
            <a:spLocks noGrp="1"/>
          </p:cNvSpPr>
          <p:nvPr>
            <p:ph type="ftr" sz="quarter" idx="11"/>
          </p:nvPr>
        </p:nvSpPr>
        <p:spPr>
          <a:xfrm>
            <a:off x="4259262" y="6389802"/>
            <a:ext cx="6572221" cy="365125"/>
          </a:xfrm>
        </p:spPr>
        <p:txBody>
          <a:bodyPr/>
          <a:lstStyle/>
          <a:p>
            <a:r>
              <a:rPr lang="en-US" sz="1400" dirty="0"/>
              <a:t>Vittorio Ferrentino – NCM Meeting              vittorio.ferrentino@cern.ch</a:t>
            </a:r>
          </a:p>
        </p:txBody>
      </p:sp>
    </p:spTree>
    <p:extLst>
      <p:ext uri="{BB962C8B-B14F-4D97-AF65-F5344CB8AC3E}">
        <p14:creationId xmlns:p14="http://schemas.microsoft.com/office/powerpoint/2010/main" val="105805221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0CD95C-D301-7D97-6260-4160FCB3BAE2}"/>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00C25FEC-5660-7C20-D8AD-5142177AB7D4}"/>
              </a:ext>
            </a:extLst>
          </p:cNvPr>
          <p:cNvSpPr>
            <a:spLocks noGrp="1"/>
          </p:cNvSpPr>
          <p:nvPr>
            <p:ph type="title"/>
          </p:nvPr>
        </p:nvSpPr>
        <p:spPr>
          <a:xfrm>
            <a:off x="407988" y="328241"/>
            <a:ext cx="11376025" cy="567109"/>
          </a:xfrm>
        </p:spPr>
        <p:txBody>
          <a:bodyPr/>
          <a:lstStyle/>
          <a:p>
            <a:r>
              <a:rPr lang="en-US" sz="3600" b="1" dirty="0">
                <a:solidFill>
                  <a:srgbClr val="060A9C"/>
                </a:solidFill>
                <a:latin typeface="Arial" panose="020B0604020202020204" pitchFamily="34" charset="0"/>
                <a:cs typeface="Arial" panose="020B0604020202020204" pitchFamily="34" charset="0"/>
              </a:rPr>
              <a:t>MU pre-existing magnetic model: some features</a:t>
            </a:r>
            <a:endParaRPr lang="en-US" dirty="0"/>
          </a:p>
        </p:txBody>
      </p:sp>
      <p:sp>
        <p:nvSpPr>
          <p:cNvPr id="6" name="Content Placeholder 1">
            <a:extLst>
              <a:ext uri="{FF2B5EF4-FFF2-40B4-BE49-F238E27FC236}">
                <a16:creationId xmlns:a16="http://schemas.microsoft.com/office/drawing/2014/main" id="{046D2ADD-9811-6130-CE7A-B3C257EE1FC0}"/>
              </a:ext>
            </a:extLst>
          </p:cNvPr>
          <p:cNvSpPr>
            <a:spLocks noGrp="1"/>
          </p:cNvSpPr>
          <p:nvPr>
            <p:ph idx="1"/>
          </p:nvPr>
        </p:nvSpPr>
        <p:spPr>
          <a:xfrm>
            <a:off x="387349" y="1064882"/>
            <a:ext cx="5592432" cy="3020316"/>
          </a:xfrm>
        </p:spPr>
        <p:txBody>
          <a:bodyPr/>
          <a:lstStyle/>
          <a:p>
            <a:pPr>
              <a:lnSpc>
                <a:spcPct val="100000"/>
              </a:lnSpc>
            </a:pPr>
            <a:r>
              <a:rPr lang="en-US" sz="1600" dirty="0">
                <a:solidFill>
                  <a:schemeClr val="accent2"/>
                </a:solidFill>
              </a:rPr>
              <a:t>BH curve </a:t>
            </a:r>
            <a:r>
              <a:rPr lang="en-US" sz="1600" b="0" dirty="0">
                <a:solidFill>
                  <a:schemeClr val="bg2">
                    <a:lumMod val="50000"/>
                  </a:schemeClr>
                </a:solidFill>
              </a:rPr>
              <a:t>used in the model comes from magnetic measurements carried out in 2008:</a:t>
            </a:r>
            <a:r>
              <a:rPr lang="fr-FR" sz="1600" b="0" dirty="0">
                <a:solidFill>
                  <a:schemeClr val="bg2">
                    <a:lumMod val="50000"/>
                  </a:schemeClr>
                </a:solidFill>
              </a:rPr>
              <a:t> </a:t>
            </a:r>
          </a:p>
          <a:p>
            <a:pPr marL="800100" lvl="1" indent="-342900">
              <a:spcBef>
                <a:spcPts val="200"/>
              </a:spcBef>
            </a:pPr>
            <a:r>
              <a:rPr lang="en-GB" sz="1400" dirty="0">
                <a:solidFill>
                  <a:schemeClr val="bg2">
                    <a:lumMod val="50000"/>
                  </a:schemeClr>
                </a:solidFill>
                <a:hlinkClick r:id="rId2">
                  <a:extLst>
                    <a:ext uri="{A12FA001-AC4F-418D-AE19-62706E023703}">
                      <ahyp:hlinkClr xmlns:ahyp="http://schemas.microsoft.com/office/drawing/2018/hyperlinkcolor" val="tx"/>
                    </a:ext>
                  </a:extLst>
                </a:hlinkClick>
              </a:rPr>
              <a:t>EDMS 593272</a:t>
            </a:r>
            <a:r>
              <a:rPr lang="fr-FR" sz="1400" dirty="0">
                <a:solidFill>
                  <a:schemeClr val="bg2">
                    <a:lumMod val="50000"/>
                  </a:schemeClr>
                </a:solidFill>
              </a:rPr>
              <a:t>;</a:t>
            </a:r>
          </a:p>
          <a:p>
            <a:pPr>
              <a:lnSpc>
                <a:spcPct val="100000"/>
              </a:lnSpc>
              <a:spcBef>
                <a:spcPts val="1000"/>
              </a:spcBef>
            </a:pPr>
            <a:r>
              <a:rPr lang="fr-FR" sz="1600" dirty="0">
                <a:solidFill>
                  <a:schemeClr val="accent2"/>
                </a:solidFill>
              </a:rPr>
              <a:t>Packing factor</a:t>
            </a:r>
            <a:r>
              <a:rPr lang="fr-FR" sz="1600" b="0" dirty="0">
                <a:solidFill>
                  <a:schemeClr val="bg2">
                    <a:lumMod val="50000"/>
                  </a:schemeClr>
                </a:solidFill>
              </a:rPr>
              <a:t> of </a:t>
            </a:r>
            <a:r>
              <a:rPr lang="en-GB" sz="1600" b="0" dirty="0">
                <a:solidFill>
                  <a:schemeClr val="bg2">
                    <a:lumMod val="50000"/>
                  </a:schemeClr>
                </a:solidFill>
              </a:rPr>
              <a:t>93.53%</a:t>
            </a:r>
            <a:r>
              <a:rPr lang="fr-FR" sz="1600" b="0" dirty="0">
                <a:solidFill>
                  <a:schemeClr val="bg2">
                    <a:lumMod val="50000"/>
                  </a:schemeClr>
                </a:solidFill>
              </a:rPr>
              <a:t>:</a:t>
            </a:r>
          </a:p>
          <a:p>
            <a:pPr marL="800100" lvl="1" indent="-342900">
              <a:spcBef>
                <a:spcPts val="200"/>
              </a:spcBef>
            </a:pPr>
            <a:r>
              <a:rPr lang="fr-FR" sz="1400" dirty="0" err="1">
                <a:solidFill>
                  <a:schemeClr val="bg2">
                    <a:lumMod val="50000"/>
                  </a:schemeClr>
                </a:solidFill>
              </a:rPr>
              <a:t>Computed</a:t>
            </a:r>
            <a:r>
              <a:rPr lang="fr-FR" sz="1400" dirty="0">
                <a:solidFill>
                  <a:schemeClr val="bg2">
                    <a:lumMod val="50000"/>
                  </a:schemeClr>
                </a:solidFill>
              </a:rPr>
              <a:t> by M. </a:t>
            </a:r>
            <a:r>
              <a:rPr lang="fr-FR" sz="1400" dirty="0" err="1">
                <a:solidFill>
                  <a:schemeClr val="bg2">
                    <a:lumMod val="50000"/>
                  </a:schemeClr>
                </a:solidFill>
              </a:rPr>
              <a:t>Juchno</a:t>
            </a:r>
            <a:r>
              <a:rPr lang="fr-FR" sz="1400" dirty="0">
                <a:solidFill>
                  <a:schemeClr val="bg2">
                    <a:lumMod val="50000"/>
                  </a:schemeClr>
                </a:solidFill>
              </a:rPr>
              <a:t> in 2013 in </a:t>
            </a:r>
            <a:r>
              <a:rPr lang="fr-FR" sz="1400" dirty="0" err="1">
                <a:solidFill>
                  <a:schemeClr val="bg2">
                    <a:lumMod val="50000"/>
                  </a:schemeClr>
                </a:solidFill>
              </a:rPr>
              <a:t>his</a:t>
            </a:r>
            <a:r>
              <a:rPr lang="fr-FR" sz="1400" dirty="0">
                <a:solidFill>
                  <a:schemeClr val="bg2">
                    <a:lumMod val="50000"/>
                  </a:schemeClr>
                </a:solidFill>
              </a:rPr>
              <a:t> PhD </a:t>
            </a:r>
            <a:r>
              <a:rPr lang="fr-FR" sz="1400" dirty="0" err="1">
                <a:solidFill>
                  <a:schemeClr val="bg2">
                    <a:lumMod val="50000"/>
                  </a:schemeClr>
                </a:solidFill>
              </a:rPr>
              <a:t>thesis</a:t>
            </a:r>
            <a:r>
              <a:rPr lang="fr-FR" sz="1400" dirty="0">
                <a:solidFill>
                  <a:schemeClr val="bg2">
                    <a:lumMod val="50000"/>
                  </a:schemeClr>
                </a:solidFill>
              </a:rPr>
              <a:t>;</a:t>
            </a:r>
          </a:p>
          <a:p>
            <a:pPr>
              <a:lnSpc>
                <a:spcPct val="100000"/>
              </a:lnSpc>
              <a:spcBef>
                <a:spcPts val="1000"/>
              </a:spcBef>
            </a:pPr>
            <a:r>
              <a:rPr lang="fr-FR" sz="1600" dirty="0">
                <a:solidFill>
                  <a:schemeClr val="accent2"/>
                </a:solidFill>
              </a:rPr>
              <a:t>air gaps</a:t>
            </a:r>
            <a:r>
              <a:rPr lang="fr-FR" sz="1600" b="0" dirty="0">
                <a:solidFill>
                  <a:schemeClr val="bg2">
                    <a:lumMod val="50000"/>
                  </a:schemeClr>
                </a:solidFill>
              </a:rPr>
              <a:t> </a:t>
            </a:r>
            <a:r>
              <a:rPr lang="en-GB" sz="1600" b="0" dirty="0">
                <a:solidFill>
                  <a:schemeClr val="bg2">
                    <a:lumMod val="50000"/>
                  </a:schemeClr>
                </a:solidFill>
              </a:rPr>
              <a:t>length</a:t>
            </a:r>
            <a:r>
              <a:rPr lang="fr-FR" sz="1600" b="0" dirty="0">
                <a:solidFill>
                  <a:schemeClr val="bg2">
                    <a:lumMod val="50000"/>
                  </a:schemeClr>
                </a:solidFill>
              </a:rPr>
              <a:t> </a:t>
            </a:r>
            <a:r>
              <a:rPr lang="fr-FR" sz="1600" b="0" dirty="0" err="1">
                <a:solidFill>
                  <a:schemeClr val="bg2">
                    <a:lumMod val="50000"/>
                  </a:schemeClr>
                </a:solidFill>
              </a:rPr>
              <a:t>assumed</a:t>
            </a:r>
            <a:r>
              <a:rPr lang="fr-FR" sz="1600" b="0" dirty="0">
                <a:solidFill>
                  <a:schemeClr val="bg2">
                    <a:lumMod val="50000"/>
                  </a:schemeClr>
                </a:solidFill>
              </a:rPr>
              <a:t> to </a:t>
            </a:r>
            <a:r>
              <a:rPr lang="fr-FR" sz="1600" b="0" dirty="0" err="1">
                <a:solidFill>
                  <a:schemeClr val="bg2">
                    <a:lumMod val="50000"/>
                  </a:schemeClr>
                </a:solidFill>
              </a:rPr>
              <a:t>be</a:t>
            </a:r>
            <a:r>
              <a:rPr lang="fr-FR" sz="1600" b="0" dirty="0">
                <a:solidFill>
                  <a:schemeClr val="bg2">
                    <a:lumMod val="50000"/>
                  </a:schemeClr>
                </a:solidFill>
              </a:rPr>
              <a:t> </a:t>
            </a:r>
            <a:r>
              <a:rPr lang="fr-FR" sz="1600" b="0" dirty="0" err="1">
                <a:solidFill>
                  <a:schemeClr val="bg2">
                    <a:lumMod val="50000"/>
                  </a:schemeClr>
                </a:solidFill>
              </a:rPr>
              <a:t>equal</a:t>
            </a:r>
            <a:r>
              <a:rPr lang="fr-FR" sz="1600" b="0" dirty="0">
                <a:solidFill>
                  <a:schemeClr val="bg2">
                    <a:lumMod val="50000"/>
                  </a:schemeClr>
                </a:solidFill>
              </a:rPr>
              <a:t> </a:t>
            </a:r>
            <a:r>
              <a:rPr lang="fr-FR" sz="1600" b="0" dirty="0" err="1">
                <a:solidFill>
                  <a:schemeClr val="bg2">
                    <a:lumMod val="50000"/>
                  </a:schemeClr>
                </a:solidFill>
              </a:rPr>
              <a:t>within</a:t>
            </a:r>
            <a:r>
              <a:rPr lang="fr-FR" sz="1600" b="0" dirty="0">
                <a:solidFill>
                  <a:schemeClr val="bg2">
                    <a:lumMod val="50000"/>
                  </a:schemeClr>
                </a:solidFill>
              </a:rPr>
              <a:t> </a:t>
            </a:r>
            <a:r>
              <a:rPr lang="fr-FR" sz="1600" b="0" dirty="0" err="1">
                <a:solidFill>
                  <a:schemeClr val="bg2">
                    <a:lumMod val="50000"/>
                  </a:schemeClr>
                </a:solidFill>
              </a:rPr>
              <a:t>each</a:t>
            </a:r>
            <a:r>
              <a:rPr lang="fr-FR" sz="1600" b="0" dirty="0">
                <a:solidFill>
                  <a:schemeClr val="bg2">
                    <a:lumMod val="50000"/>
                  </a:schemeClr>
                </a:solidFill>
              </a:rPr>
              <a:t> </a:t>
            </a:r>
            <a:r>
              <a:rPr lang="fr-FR" sz="1600" b="0" dirty="0" err="1">
                <a:solidFill>
                  <a:schemeClr val="bg2">
                    <a:lumMod val="50000"/>
                  </a:schemeClr>
                </a:solidFill>
              </a:rPr>
              <a:t>half</a:t>
            </a:r>
            <a:r>
              <a:rPr lang="fr-FR" sz="1600" b="0" dirty="0">
                <a:solidFill>
                  <a:schemeClr val="bg2">
                    <a:lumMod val="50000"/>
                  </a:schemeClr>
                </a:solidFill>
              </a:rPr>
              <a:t>-unit:</a:t>
            </a:r>
          </a:p>
          <a:p>
            <a:pPr marL="800100" lvl="1" indent="-342900"/>
            <a:r>
              <a:rPr lang="fr-FR" sz="1400" dirty="0">
                <a:solidFill>
                  <a:schemeClr val="bg2">
                    <a:lumMod val="50000"/>
                  </a:schemeClr>
                </a:solidFill>
              </a:rPr>
              <a:t>9.75 mm in the open blocks (</a:t>
            </a:r>
            <a:r>
              <a:rPr lang="fr-FR" sz="1400" dirty="0" err="1">
                <a:solidFill>
                  <a:schemeClr val="bg2">
                    <a:lumMod val="50000"/>
                  </a:schemeClr>
                </a:solidFill>
              </a:rPr>
              <a:t>defocusing</a:t>
            </a:r>
            <a:r>
              <a:rPr lang="fr-FR" sz="1400" dirty="0">
                <a:solidFill>
                  <a:schemeClr val="bg2">
                    <a:lumMod val="50000"/>
                  </a:schemeClr>
                </a:solidFill>
              </a:rPr>
              <a:t>);</a:t>
            </a:r>
          </a:p>
          <a:p>
            <a:pPr marL="800100" lvl="1" indent="-342900">
              <a:spcBef>
                <a:spcPts val="400"/>
              </a:spcBef>
            </a:pPr>
            <a:r>
              <a:rPr lang="fr-FR" sz="1400" dirty="0">
                <a:solidFill>
                  <a:schemeClr val="bg2">
                    <a:lumMod val="50000"/>
                  </a:schemeClr>
                </a:solidFill>
              </a:rPr>
              <a:t>7.75 mm in the </a:t>
            </a:r>
            <a:r>
              <a:rPr lang="fr-FR" sz="1400" dirty="0" err="1">
                <a:solidFill>
                  <a:schemeClr val="bg2">
                    <a:lumMod val="50000"/>
                  </a:schemeClr>
                </a:solidFill>
              </a:rPr>
              <a:t>closed</a:t>
            </a:r>
            <a:r>
              <a:rPr lang="fr-FR" sz="1400" dirty="0">
                <a:solidFill>
                  <a:schemeClr val="bg2">
                    <a:lumMod val="50000"/>
                  </a:schemeClr>
                </a:solidFill>
              </a:rPr>
              <a:t> blocks (</a:t>
            </a:r>
            <a:r>
              <a:rPr lang="fr-FR" sz="1400" dirty="0" err="1">
                <a:solidFill>
                  <a:schemeClr val="bg2">
                    <a:lumMod val="50000"/>
                  </a:schemeClr>
                </a:solidFill>
              </a:rPr>
              <a:t>focusing</a:t>
            </a:r>
            <a:r>
              <a:rPr lang="fr-FR" sz="1400" dirty="0">
                <a:solidFill>
                  <a:schemeClr val="bg2">
                    <a:lumMod val="50000"/>
                  </a:schemeClr>
                </a:solidFill>
              </a:rPr>
              <a:t>);</a:t>
            </a:r>
          </a:p>
          <a:p>
            <a:pPr>
              <a:lnSpc>
                <a:spcPct val="100000"/>
              </a:lnSpc>
              <a:spcBef>
                <a:spcPts val="1000"/>
              </a:spcBef>
            </a:pPr>
            <a:r>
              <a:rPr lang="fr-FR" sz="1600" dirty="0">
                <a:solidFill>
                  <a:schemeClr val="accent2"/>
                </a:solidFill>
              </a:rPr>
              <a:t>Main air gap </a:t>
            </a:r>
            <a:r>
              <a:rPr lang="fr-FR" sz="1600" b="0" dirty="0">
                <a:solidFill>
                  <a:schemeClr val="bg2">
                    <a:lumMod val="50000"/>
                  </a:schemeClr>
                </a:solidFill>
              </a:rPr>
              <a:t>in the F/D transition area 20 mm long;</a:t>
            </a:r>
          </a:p>
        </p:txBody>
      </p:sp>
      <p:sp>
        <p:nvSpPr>
          <p:cNvPr id="15" name="Slide Number Placeholder 8">
            <a:extLst>
              <a:ext uri="{FF2B5EF4-FFF2-40B4-BE49-F238E27FC236}">
                <a16:creationId xmlns:a16="http://schemas.microsoft.com/office/drawing/2014/main" id="{97CEB1EF-EE4A-ED88-C971-81D79E4F1BD8}"/>
              </a:ext>
            </a:extLst>
          </p:cNvPr>
          <p:cNvSpPr>
            <a:spLocks noGrp="1"/>
          </p:cNvSpPr>
          <p:nvPr>
            <p:ph type="sldNum" sz="quarter" idx="12"/>
          </p:nvPr>
        </p:nvSpPr>
        <p:spPr>
          <a:xfrm>
            <a:off x="11107546" y="6389802"/>
            <a:ext cx="681254" cy="365125"/>
          </a:xfrm>
        </p:spPr>
        <p:txBody>
          <a:bodyPr/>
          <a:lstStyle/>
          <a:p>
            <a:fld id="{36B5EA5A-BC32-A742-B11B-8E7414D5B535}" type="slidenum">
              <a:rPr lang="en-US" sz="1400" smtClean="0"/>
              <a:pPr/>
              <a:t>42</a:t>
            </a:fld>
            <a:endParaRPr lang="en-US" sz="1400" dirty="0"/>
          </a:p>
        </p:txBody>
      </p:sp>
      <p:sp>
        <p:nvSpPr>
          <p:cNvPr id="16" name="Footer Placeholder 4">
            <a:extLst>
              <a:ext uri="{FF2B5EF4-FFF2-40B4-BE49-F238E27FC236}">
                <a16:creationId xmlns:a16="http://schemas.microsoft.com/office/drawing/2014/main" id="{298F4050-F42D-562B-CA6F-0FD842395DC6}"/>
              </a:ext>
            </a:extLst>
          </p:cNvPr>
          <p:cNvSpPr>
            <a:spLocks noGrp="1"/>
          </p:cNvSpPr>
          <p:nvPr>
            <p:ph type="ftr" sz="quarter" idx="11"/>
          </p:nvPr>
        </p:nvSpPr>
        <p:spPr>
          <a:xfrm>
            <a:off x="3539188" y="6389802"/>
            <a:ext cx="7292296" cy="365125"/>
          </a:xfrm>
        </p:spPr>
        <p:txBody>
          <a:bodyPr/>
          <a:lstStyle/>
          <a:p>
            <a:r>
              <a:rPr lang="en-US" sz="1400" dirty="0"/>
              <a:t>Vittorio Ferrentino – IPP Meeting              vittorio.ferrentino@cern.ch</a:t>
            </a:r>
          </a:p>
        </p:txBody>
      </p:sp>
      <p:sp>
        <p:nvSpPr>
          <p:cNvPr id="17" name="Date Placeholder 3">
            <a:extLst>
              <a:ext uri="{FF2B5EF4-FFF2-40B4-BE49-F238E27FC236}">
                <a16:creationId xmlns:a16="http://schemas.microsoft.com/office/drawing/2014/main" id="{3B9D85AC-9BC5-FB7F-D5E2-0C1C3C76F11B}"/>
              </a:ext>
            </a:extLst>
          </p:cNvPr>
          <p:cNvSpPr txBox="1">
            <a:spLocks/>
          </p:cNvSpPr>
          <p:nvPr/>
        </p:nvSpPr>
        <p:spPr>
          <a:xfrm>
            <a:off x="1753960" y="6417641"/>
            <a:ext cx="1542289"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AE7510E-7CE3-EF42-A7A2-0B9C737939B5}" type="datetime3">
              <a:rPr lang="en-US" sz="1400" smtClean="0">
                <a:solidFill>
                  <a:schemeClr val="bg1"/>
                </a:solidFill>
              </a:rPr>
              <a:pPr/>
              <a:t>26 March 2025</a:t>
            </a:fld>
            <a:endParaRPr lang="en-US" sz="1400" dirty="0">
              <a:solidFill>
                <a:schemeClr val="bg1"/>
              </a:solidFill>
            </a:endParaRPr>
          </a:p>
        </p:txBody>
      </p:sp>
      <mc:AlternateContent xmlns:mc="http://schemas.openxmlformats.org/markup-compatibility/2006" xmlns:a14="http://schemas.microsoft.com/office/drawing/2010/main">
        <mc:Choice Requires="a14">
          <p:sp>
            <p:nvSpPr>
              <p:cNvPr id="18" name="Content Placeholder 1">
                <a:extLst>
                  <a:ext uri="{FF2B5EF4-FFF2-40B4-BE49-F238E27FC236}">
                    <a16:creationId xmlns:a16="http://schemas.microsoft.com/office/drawing/2014/main" id="{E03D4071-7A13-C17C-54AC-31CE4B154206}"/>
                  </a:ext>
                </a:extLst>
              </p:cNvPr>
              <p:cNvSpPr txBox="1">
                <a:spLocks/>
              </p:cNvSpPr>
              <p:nvPr/>
            </p:nvSpPr>
            <p:spPr>
              <a:xfrm>
                <a:off x="6159593" y="1072002"/>
                <a:ext cx="5979779" cy="3934716"/>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nSpc>
                    <a:spcPct val="100000"/>
                  </a:lnSpc>
                </a:pPr>
                <a:r>
                  <a:rPr lang="en-GB" sz="1600" b="0" dirty="0">
                    <a:solidFill>
                      <a:schemeClr val="bg2">
                        <a:lumMod val="50000"/>
                      </a:schemeClr>
                    </a:solidFill>
                  </a:rPr>
                  <a:t>Model enclosed within a larger domain of air, normally referred to as the </a:t>
                </a:r>
                <a:r>
                  <a:rPr lang="en-GB" sz="1600" dirty="0">
                    <a:solidFill>
                      <a:schemeClr val="accent2"/>
                    </a:solidFill>
                  </a:rPr>
                  <a:t>far-field area</a:t>
                </a:r>
                <a:r>
                  <a:rPr lang="en-GB" sz="1600" b="0" dirty="0">
                    <a:solidFill>
                      <a:schemeClr val="bg2">
                        <a:lumMod val="50000"/>
                      </a:schemeClr>
                    </a:solidFill>
                  </a:rPr>
                  <a:t>, to assign </a:t>
                </a:r>
                <a:r>
                  <a:rPr lang="en-GB" sz="1600" dirty="0">
                    <a:solidFill>
                      <a:schemeClr val="accent2"/>
                    </a:solidFill>
                  </a:rPr>
                  <a:t>boundary conditions</a:t>
                </a:r>
                <a:r>
                  <a:rPr lang="en-GB" sz="1600" b="0" dirty="0">
                    <a:solidFill>
                      <a:schemeClr val="bg2">
                        <a:lumMod val="50000"/>
                      </a:schemeClr>
                    </a:solidFill>
                  </a:rPr>
                  <a:t>:</a:t>
                </a:r>
              </a:p>
              <a:p>
                <a:pPr lvl="1"/>
                <a:r>
                  <a:rPr lang="en-GB" sz="1400" dirty="0">
                    <a:solidFill>
                      <a:schemeClr val="bg2">
                        <a:lumMod val="50000"/>
                      </a:schemeClr>
                    </a:solidFill>
                  </a:rPr>
                  <a:t>Chosen to have no impact on the field in the aperture;</a:t>
                </a:r>
              </a:p>
              <a:p>
                <a:pPr lvl="1"/>
                <a:r>
                  <a:rPr lang="en-GB" sz="1400" b="0" dirty="0">
                    <a:solidFill>
                      <a:schemeClr val="bg2">
                        <a:lumMod val="50000"/>
                      </a:schemeClr>
                    </a:solidFill>
                  </a:rPr>
                  <a:t>Tangential and normal field conditions on the </a:t>
                </a:r>
                <a14:m>
                  <m:oMath xmlns:m="http://schemas.openxmlformats.org/officeDocument/2006/math">
                    <m:sSub>
                      <m:sSubPr>
                        <m:ctrlPr>
                          <a:rPr lang="en-US" sz="1400" b="0" i="1" smtClean="0">
                            <a:solidFill>
                              <a:schemeClr val="bg2">
                                <a:lumMod val="50000"/>
                              </a:schemeClr>
                            </a:solidFill>
                            <a:latin typeface="Cambria Math" panose="02040503050406030204" pitchFamily="18" charset="0"/>
                          </a:rPr>
                        </m:ctrlPr>
                      </m:sSubPr>
                      <m:e>
                        <m:r>
                          <a:rPr lang="en-US" sz="1400" b="0" i="1" smtClean="0">
                            <a:solidFill>
                              <a:schemeClr val="bg2">
                                <a:lumMod val="50000"/>
                              </a:schemeClr>
                            </a:solidFill>
                            <a:latin typeface="Cambria Math" panose="02040503050406030204" pitchFamily="18" charset="0"/>
                          </a:rPr>
                          <m:t>𝛾</m:t>
                        </m:r>
                      </m:e>
                      <m:sub>
                        <m:r>
                          <a:rPr lang="en-US" sz="1400" b="0" i="1" smtClean="0">
                            <a:solidFill>
                              <a:schemeClr val="bg2">
                                <a:lumMod val="50000"/>
                              </a:schemeClr>
                            </a:solidFill>
                            <a:latin typeface="Cambria Math" panose="02040503050406030204" pitchFamily="18" charset="0"/>
                          </a:rPr>
                          <m:t>𝑡</m:t>
                        </m:r>
                      </m:sub>
                    </m:sSub>
                  </m:oMath>
                </a14:m>
                <a:r>
                  <a:rPr lang="fr-FR" sz="1400" b="0" dirty="0">
                    <a:solidFill>
                      <a:schemeClr val="bg2">
                        <a:lumMod val="50000"/>
                      </a:schemeClr>
                    </a:solidFill>
                  </a:rPr>
                  <a:t> and </a:t>
                </a:r>
                <a14:m>
                  <m:oMath xmlns:m="http://schemas.openxmlformats.org/officeDocument/2006/math">
                    <m:sSub>
                      <m:sSubPr>
                        <m:ctrlPr>
                          <a:rPr lang="en-US" sz="1400" i="1">
                            <a:solidFill>
                              <a:schemeClr val="bg2">
                                <a:lumMod val="50000"/>
                              </a:schemeClr>
                            </a:solidFill>
                            <a:latin typeface="Cambria Math" panose="02040503050406030204" pitchFamily="18" charset="0"/>
                          </a:rPr>
                        </m:ctrlPr>
                      </m:sSubPr>
                      <m:e>
                        <m:r>
                          <a:rPr lang="en-US" sz="1400" i="1">
                            <a:solidFill>
                              <a:schemeClr val="bg2">
                                <a:lumMod val="50000"/>
                              </a:schemeClr>
                            </a:solidFill>
                            <a:latin typeface="Cambria Math" panose="02040503050406030204" pitchFamily="18" charset="0"/>
                          </a:rPr>
                          <m:t>𝛾</m:t>
                        </m:r>
                      </m:e>
                      <m:sub>
                        <m:r>
                          <a:rPr lang="en-US" sz="1400" b="0" i="1" smtClean="0">
                            <a:solidFill>
                              <a:schemeClr val="bg2">
                                <a:lumMod val="50000"/>
                              </a:schemeClr>
                            </a:solidFill>
                            <a:latin typeface="Cambria Math" panose="02040503050406030204" pitchFamily="18" charset="0"/>
                          </a:rPr>
                          <m:t>𝑛</m:t>
                        </m:r>
                      </m:sub>
                    </m:sSub>
                  </m:oMath>
                </a14:m>
                <a:r>
                  <a:rPr lang="fr-FR" sz="1400" b="0" dirty="0">
                    <a:solidFill>
                      <a:schemeClr val="bg2">
                        <a:lumMod val="50000"/>
                      </a:schemeClr>
                    </a:solidFill>
                  </a:rPr>
                  <a:t>, </a:t>
                </a:r>
                <a:r>
                  <a:rPr lang="en-GB" sz="1400" b="0" dirty="0">
                    <a:solidFill>
                      <a:schemeClr val="bg2">
                        <a:lumMod val="50000"/>
                      </a:schemeClr>
                    </a:solidFill>
                  </a:rPr>
                  <a:t>respectively</a:t>
                </a:r>
                <a:r>
                  <a:rPr lang="fr-FR" sz="1400" b="0" dirty="0">
                    <a:solidFill>
                      <a:schemeClr val="bg2">
                        <a:lumMod val="50000"/>
                      </a:schemeClr>
                    </a:solidFill>
                  </a:rPr>
                  <a:t>.</a:t>
                </a:r>
              </a:p>
            </p:txBody>
          </p:sp>
        </mc:Choice>
        <mc:Fallback xmlns="">
          <p:sp>
            <p:nvSpPr>
              <p:cNvPr id="18" name="Content Placeholder 1">
                <a:extLst>
                  <a:ext uri="{FF2B5EF4-FFF2-40B4-BE49-F238E27FC236}">
                    <a16:creationId xmlns:a16="http://schemas.microsoft.com/office/drawing/2014/main" id="{E03D4071-7A13-C17C-54AC-31CE4B154206}"/>
                  </a:ext>
                </a:extLst>
              </p:cNvPr>
              <p:cNvSpPr txBox="1">
                <a:spLocks noRot="1" noChangeAspect="1" noMove="1" noResize="1" noEditPoints="1" noAdjustHandles="1" noChangeArrowheads="1" noChangeShapeType="1" noTextEdit="1"/>
              </p:cNvSpPr>
              <p:nvPr/>
            </p:nvSpPr>
            <p:spPr>
              <a:xfrm>
                <a:off x="6159593" y="1072002"/>
                <a:ext cx="5979779" cy="3934716"/>
              </a:xfrm>
              <a:prstGeom prst="rect">
                <a:avLst/>
              </a:prstGeom>
              <a:blipFill>
                <a:blip r:embed="rId3"/>
                <a:stretch>
                  <a:fillRect l="-1937" t="-1705" r="-2650"/>
                </a:stretch>
              </a:blipFill>
            </p:spPr>
            <p:txBody>
              <a:bodyPr/>
              <a:lstStyle/>
              <a:p>
                <a:r>
                  <a:rPr lang="en-GB">
                    <a:noFill/>
                  </a:rPr>
                  <a:t> </a:t>
                </a:r>
              </a:p>
            </p:txBody>
          </p:sp>
        </mc:Fallback>
      </mc:AlternateContent>
      <p:pic>
        <p:nvPicPr>
          <p:cNvPr id="20" name="Picture 19" descr="A screenshot of a computer game&#10;&#10;AI-generated content may be incorrect.">
            <a:extLst>
              <a:ext uri="{FF2B5EF4-FFF2-40B4-BE49-F238E27FC236}">
                <a16:creationId xmlns:a16="http://schemas.microsoft.com/office/drawing/2014/main" id="{DF3BAB89-64A7-F41A-372C-BA319CE59561}"/>
              </a:ext>
            </a:extLst>
          </p:cNvPr>
          <p:cNvPicPr>
            <a:picLocks noChangeAspect="1"/>
          </p:cNvPicPr>
          <p:nvPr/>
        </p:nvPicPr>
        <p:blipFill>
          <a:blip r:embed="rId4"/>
          <a:stretch>
            <a:fillRect/>
          </a:stretch>
        </p:blipFill>
        <p:spPr>
          <a:xfrm>
            <a:off x="7534931" y="2203248"/>
            <a:ext cx="3721875" cy="1685588"/>
          </a:xfrm>
          <a:prstGeom prst="rect">
            <a:avLst/>
          </a:prstGeom>
        </p:spPr>
      </p:pic>
      <p:pic>
        <p:nvPicPr>
          <p:cNvPr id="22" name="Picture 21" descr="A screenshot of a video game&#10;&#10;AI-generated content may be incorrect.">
            <a:extLst>
              <a:ext uri="{FF2B5EF4-FFF2-40B4-BE49-F238E27FC236}">
                <a16:creationId xmlns:a16="http://schemas.microsoft.com/office/drawing/2014/main" id="{1121ED8C-CE06-09B2-1A0F-08527993A27F}"/>
              </a:ext>
            </a:extLst>
          </p:cNvPr>
          <p:cNvPicPr>
            <a:picLocks noChangeAspect="1"/>
          </p:cNvPicPr>
          <p:nvPr/>
        </p:nvPicPr>
        <p:blipFill>
          <a:blip r:embed="rId5"/>
          <a:stretch>
            <a:fillRect/>
          </a:stretch>
        </p:blipFill>
        <p:spPr>
          <a:xfrm>
            <a:off x="7534931" y="3948041"/>
            <a:ext cx="3721878" cy="1685589"/>
          </a:xfrm>
          <a:prstGeom prst="rect">
            <a:avLst/>
          </a:prstGeom>
        </p:spPr>
      </p:pic>
      <p:sp>
        <p:nvSpPr>
          <p:cNvPr id="24" name="TextBox 23">
            <a:extLst>
              <a:ext uri="{FF2B5EF4-FFF2-40B4-BE49-F238E27FC236}">
                <a16:creationId xmlns:a16="http://schemas.microsoft.com/office/drawing/2014/main" id="{09248160-8896-BE0C-9876-8FB87EC04ED8}"/>
              </a:ext>
            </a:extLst>
          </p:cNvPr>
          <p:cNvSpPr txBox="1"/>
          <p:nvPr/>
        </p:nvSpPr>
        <p:spPr>
          <a:xfrm>
            <a:off x="302607" y="4085199"/>
            <a:ext cx="5856986" cy="1415772"/>
          </a:xfrm>
          <a:prstGeom prst="rect">
            <a:avLst/>
          </a:prstGeom>
          <a:noFill/>
        </p:spPr>
        <p:txBody>
          <a:bodyPr wrap="square">
            <a:spAutoFit/>
          </a:bodyPr>
          <a:lstStyle/>
          <a:p>
            <a:pPr marL="285750" indent="-285750">
              <a:buFont typeface="Arial" panose="020B0604020202020204" pitchFamily="34" charset="0"/>
              <a:buChar char="•"/>
            </a:pPr>
            <a:r>
              <a:rPr lang="en-GB" sz="1600" dirty="0">
                <a:solidFill>
                  <a:schemeClr val="bg2">
                    <a:lumMod val="50000"/>
                  </a:schemeClr>
                </a:solidFill>
              </a:rPr>
              <a:t>On the </a:t>
            </a:r>
            <a:r>
              <a:rPr lang="en-GB" sz="1600" b="1" dirty="0">
                <a:solidFill>
                  <a:schemeClr val="accent5"/>
                </a:solidFill>
              </a:rPr>
              <a:t>y = 0 plane</a:t>
            </a:r>
            <a:r>
              <a:rPr lang="en-GB" sz="1600" dirty="0">
                <a:solidFill>
                  <a:schemeClr val="bg2">
                    <a:lumMod val="50000"/>
                  </a:schemeClr>
                </a:solidFill>
              </a:rPr>
              <a:t>, a </a:t>
            </a:r>
            <a:r>
              <a:rPr lang="en-GB" sz="1600" b="1" dirty="0">
                <a:solidFill>
                  <a:schemeClr val="accent2"/>
                </a:solidFill>
              </a:rPr>
              <a:t>symmetry condition </a:t>
            </a:r>
            <a:r>
              <a:rPr lang="en-GB" sz="1600" dirty="0">
                <a:solidFill>
                  <a:schemeClr val="bg2">
                    <a:lumMod val="50000"/>
                  </a:schemeClr>
                </a:solidFill>
              </a:rPr>
              <a:t>is also applied:</a:t>
            </a:r>
          </a:p>
          <a:p>
            <a:pPr marL="742950" lvl="1" indent="-285750">
              <a:buFont typeface="Arial" panose="020B0604020202020204" pitchFamily="34" charset="0"/>
              <a:buChar char="•"/>
            </a:pPr>
            <a:r>
              <a:rPr lang="en-GB" sz="1400" dirty="0">
                <a:solidFill>
                  <a:schemeClr val="bg2">
                    <a:lumMod val="50000"/>
                  </a:schemeClr>
                </a:solidFill>
              </a:rPr>
              <a:t>This allows the modelling of only one half of the magnet (one pole), with the FE software solving also for the other half based on the imposed conditions. This approach significantly reduces computational complexity while main-</a:t>
            </a:r>
            <a:r>
              <a:rPr lang="en-GB" sz="1400" dirty="0" err="1">
                <a:solidFill>
                  <a:schemeClr val="bg2">
                    <a:lumMod val="50000"/>
                  </a:schemeClr>
                </a:solidFill>
              </a:rPr>
              <a:t>taining</a:t>
            </a:r>
            <a:r>
              <a:rPr lang="en-GB" sz="1400" dirty="0">
                <a:solidFill>
                  <a:schemeClr val="bg2">
                    <a:lumMod val="50000"/>
                  </a:schemeClr>
                </a:solidFill>
              </a:rPr>
              <a:t> accurate field predictions.</a:t>
            </a:r>
          </a:p>
        </p:txBody>
      </p:sp>
      <p:cxnSp>
        <p:nvCxnSpPr>
          <p:cNvPr id="26" name="Straight Connector 25">
            <a:extLst>
              <a:ext uri="{FF2B5EF4-FFF2-40B4-BE49-F238E27FC236}">
                <a16:creationId xmlns:a16="http://schemas.microsoft.com/office/drawing/2014/main" id="{950407D0-C3A6-43ED-D883-D827BEAD1BD3}"/>
              </a:ext>
            </a:extLst>
          </p:cNvPr>
          <p:cNvCxnSpPr>
            <a:cxnSpLocks/>
          </p:cNvCxnSpPr>
          <p:nvPr/>
        </p:nvCxnSpPr>
        <p:spPr>
          <a:xfrm>
            <a:off x="7328357" y="3736541"/>
            <a:ext cx="4098354" cy="0"/>
          </a:xfrm>
          <a:prstGeom prst="line">
            <a:avLst/>
          </a:prstGeom>
          <a:ln w="19050">
            <a:solidFill>
              <a:schemeClr val="accent5"/>
            </a:solidFill>
            <a:prstDash val="dash"/>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A89D521C-F180-4347-83E8-5B7491C97B61}"/>
              </a:ext>
            </a:extLst>
          </p:cNvPr>
          <p:cNvCxnSpPr>
            <a:cxnSpLocks/>
          </p:cNvCxnSpPr>
          <p:nvPr/>
        </p:nvCxnSpPr>
        <p:spPr>
          <a:xfrm>
            <a:off x="7328357" y="5434869"/>
            <a:ext cx="4098354" cy="0"/>
          </a:xfrm>
          <a:prstGeom prst="line">
            <a:avLst/>
          </a:prstGeom>
          <a:ln w="19050">
            <a:solidFill>
              <a:schemeClr val="accent5"/>
            </a:solidFill>
            <a:prstDash val="dash"/>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6B21F5F9-BFFE-B4DD-D2A9-2350EF7F917B}"/>
              </a:ext>
            </a:extLst>
          </p:cNvPr>
          <p:cNvSpPr txBox="1"/>
          <p:nvPr/>
        </p:nvSpPr>
        <p:spPr>
          <a:xfrm>
            <a:off x="1948396" y="5637990"/>
            <a:ext cx="8634600" cy="584775"/>
          </a:xfrm>
          <a:prstGeom prst="rect">
            <a:avLst/>
          </a:prstGeom>
          <a:noFill/>
        </p:spPr>
        <p:txBody>
          <a:bodyPr wrap="square">
            <a:spAutoFit/>
          </a:bodyPr>
          <a:lstStyle/>
          <a:p>
            <a:pPr algn="ctr"/>
            <a:r>
              <a:rPr lang="en-GB" sz="1600" dirty="0">
                <a:solidFill>
                  <a:schemeClr val="accent1">
                    <a:lumMod val="75000"/>
                  </a:schemeClr>
                </a:solidFill>
                <a:latin typeface="Arial" panose="020B0604020202020204" pitchFamily="34" charset="0"/>
                <a:cs typeface="Arial" panose="020B0604020202020204" pitchFamily="34" charset="0"/>
                <a:sym typeface="Wingdings" panose="05000000000000000000" pitchFamily="2" charset="2"/>
              </a:rPr>
              <a:t>This model, developed between 2010 and 2020, was maintained at CERN over the years, but not largely used for operational studies</a:t>
            </a:r>
            <a:r>
              <a:rPr lang="en-US" sz="1600" dirty="0">
                <a:solidFill>
                  <a:schemeClr val="accent1">
                    <a:lumMod val="75000"/>
                  </a:schemeClr>
                </a:solidFill>
                <a:latin typeface="Arial" panose="020B0604020202020204" pitchFamily="34" charset="0"/>
                <a:cs typeface="Arial" panose="020B0604020202020204" pitchFamily="34" charset="0"/>
                <a:sym typeface="Wingdings" panose="05000000000000000000" pitchFamily="2" charset="2"/>
              </a:rPr>
              <a:t>. </a:t>
            </a:r>
            <a:r>
              <a:rPr lang="en-US" sz="1600" b="1" dirty="0">
                <a:solidFill>
                  <a:srgbClr val="C00000"/>
                </a:solidFill>
                <a:latin typeface="Arial" panose="020B0604020202020204" pitchFamily="34" charset="0"/>
                <a:cs typeface="Arial" panose="020B0604020202020204" pitchFamily="34" charset="0"/>
                <a:sym typeface="Wingdings" panose="05000000000000000000" pitchFamily="2" charset="2"/>
              </a:rPr>
              <a:t>Why? </a:t>
            </a:r>
            <a:endParaRPr lang="en-GB" sz="1600" b="1" dirty="0">
              <a:solidFill>
                <a:srgbClr val="C00000"/>
              </a:solidFill>
            </a:endParaRPr>
          </a:p>
        </p:txBody>
      </p:sp>
    </p:spTree>
    <p:extLst>
      <p:ext uri="{BB962C8B-B14F-4D97-AF65-F5344CB8AC3E}">
        <p14:creationId xmlns:p14="http://schemas.microsoft.com/office/powerpoint/2010/main" val="38083673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barn(inVertical)">
                                      <p:cBhvr>
                                        <p:cTn id="7" dur="500"/>
                                        <p:tgtEl>
                                          <p:spTgt spid="18"/>
                                        </p:tgtEl>
                                      </p:cBhvr>
                                    </p:animEffect>
                                  </p:childTnLst>
                                </p:cTn>
                              </p:par>
                              <p:par>
                                <p:cTn id="8" presetID="16" presetClass="entr" presetSubtype="21" fill="hold"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barn(inVertical)">
                                      <p:cBhvr>
                                        <p:cTn id="10" dur="500"/>
                                        <p:tgtEl>
                                          <p:spTgt spid="20"/>
                                        </p:tgtEl>
                                      </p:cBhvr>
                                    </p:animEffect>
                                  </p:childTnLst>
                                </p:cTn>
                              </p:par>
                              <p:par>
                                <p:cTn id="11" presetID="16" presetClass="entr" presetSubtype="21" fill="hold"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barn(inVertical)">
                                      <p:cBhvr>
                                        <p:cTn id="13" dur="500"/>
                                        <p:tgtEl>
                                          <p:spTgt spid="22"/>
                                        </p:tgtEl>
                                      </p:cBhvr>
                                    </p:animEffect>
                                  </p:childTnLst>
                                </p:cTn>
                              </p:par>
                              <p:par>
                                <p:cTn id="14" presetID="16" presetClass="entr" presetSubtype="21" fill="hold" nodeType="with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barn(inVertical)">
                                      <p:cBhvr>
                                        <p:cTn id="16" dur="500"/>
                                        <p:tgtEl>
                                          <p:spTgt spid="26"/>
                                        </p:tgtEl>
                                      </p:cBhvr>
                                    </p:animEffect>
                                  </p:childTnLst>
                                </p:cTn>
                              </p:par>
                              <p:par>
                                <p:cTn id="17" presetID="16" presetClass="entr" presetSubtype="21" fill="hold" nodeType="with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barn(inVertical)">
                                      <p:cBhvr>
                                        <p:cTn id="19" dur="500"/>
                                        <p:tgtEl>
                                          <p:spTgt spid="29"/>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grpId="0" nodeType="clickEffect">
                                  <p:stCondLst>
                                    <p:cond delay="0"/>
                                  </p:stCondLst>
                                  <p:childTnLst>
                                    <p:set>
                                      <p:cBhvr>
                                        <p:cTn id="23" dur="1" fill="hold">
                                          <p:stCondLst>
                                            <p:cond delay="0"/>
                                          </p:stCondLst>
                                        </p:cTn>
                                        <p:tgtEl>
                                          <p:spTgt spid="24"/>
                                        </p:tgtEl>
                                        <p:attrNameLst>
                                          <p:attrName>style.visibility</p:attrName>
                                        </p:attrNameLst>
                                      </p:cBhvr>
                                      <p:to>
                                        <p:strVal val="visible"/>
                                      </p:to>
                                    </p:set>
                                    <p:animEffect transition="in" filter="barn(inVertical)">
                                      <p:cBhvr>
                                        <p:cTn id="24" dur="500"/>
                                        <p:tgtEl>
                                          <p:spTgt spid="24"/>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grpId="0" nodeType="click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wipe(down)">
                                      <p:cBhvr>
                                        <p:cTn id="29"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4" grpId="0"/>
      <p:bldP spid="30"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07988" y="328242"/>
            <a:ext cx="11376025" cy="538534"/>
          </a:xfrm>
        </p:spPr>
        <p:txBody>
          <a:bodyPr/>
          <a:lstStyle/>
          <a:p>
            <a:r>
              <a:rPr lang="en-US" dirty="0"/>
              <a:t>Mesh sensitivity analysis</a:t>
            </a:r>
          </a:p>
        </p:txBody>
      </p:sp>
      <mc:AlternateContent xmlns:mc="http://schemas.openxmlformats.org/markup-compatibility/2006" xmlns:a14="http://schemas.microsoft.com/office/drawing/2010/main">
        <mc:Choice Requires="a14">
          <p:sp>
            <p:nvSpPr>
              <p:cNvPr id="4" name="Content Placeholder 1">
                <a:extLst>
                  <a:ext uri="{FF2B5EF4-FFF2-40B4-BE49-F238E27FC236}">
                    <a16:creationId xmlns:a16="http://schemas.microsoft.com/office/drawing/2014/main" id="{C1E90048-BC15-36BA-A448-29B67DF3D008}"/>
                  </a:ext>
                </a:extLst>
              </p:cNvPr>
              <p:cNvSpPr>
                <a:spLocks noGrp="1"/>
              </p:cNvSpPr>
              <p:nvPr>
                <p:ph idx="1"/>
              </p:nvPr>
            </p:nvSpPr>
            <p:spPr>
              <a:xfrm>
                <a:off x="341313" y="1096586"/>
                <a:ext cx="5754688" cy="1494213"/>
              </a:xfrm>
            </p:spPr>
            <p:txBody>
              <a:bodyPr/>
              <a:lstStyle/>
              <a:p>
                <a:r>
                  <a:rPr lang="en-US" dirty="0">
                    <a:solidFill>
                      <a:schemeClr val="tx2">
                        <a:lumMod val="75000"/>
                        <a:lumOff val="25000"/>
                      </a:schemeClr>
                    </a:solidFill>
                  </a:rPr>
                  <a:t>Standard mesh </a:t>
                </a:r>
                <a14:m>
                  <m:oMath xmlns:m="http://schemas.openxmlformats.org/officeDocument/2006/math">
                    <m:sSub>
                      <m:sSubPr>
                        <m:ctrlPr>
                          <a:rPr lang="en-US" b="0" i="1">
                            <a:solidFill>
                              <a:schemeClr val="tx2">
                                <a:lumMod val="75000"/>
                                <a:lumOff val="25000"/>
                              </a:schemeClr>
                            </a:solidFill>
                            <a:latin typeface="Cambria Math" panose="02040503050406030204" pitchFamily="18" charset="0"/>
                          </a:rPr>
                        </m:ctrlPr>
                      </m:sSubPr>
                      <m:e>
                        <m:r>
                          <a:rPr lang="en-US" b="0" i="1">
                            <a:solidFill>
                              <a:schemeClr val="tx2">
                                <a:lumMod val="75000"/>
                                <a:lumOff val="25000"/>
                              </a:schemeClr>
                            </a:solidFill>
                            <a:latin typeface="Cambria Math" panose="02040503050406030204" pitchFamily="18" charset="0"/>
                          </a:rPr>
                          <m:t>𝑘</m:t>
                        </m:r>
                      </m:e>
                      <m:sub>
                        <m:r>
                          <a:rPr lang="en-US" b="0" i="1">
                            <a:solidFill>
                              <a:schemeClr val="tx2">
                                <a:lumMod val="75000"/>
                                <a:lumOff val="25000"/>
                              </a:schemeClr>
                            </a:solidFill>
                            <a:latin typeface="Cambria Math" panose="02040503050406030204" pitchFamily="18" charset="0"/>
                          </a:rPr>
                          <m:t>𝑚𝑒𝑠h</m:t>
                        </m:r>
                      </m:sub>
                    </m:sSub>
                    <m:r>
                      <a:rPr lang="en-US" b="0" i="1">
                        <a:solidFill>
                          <a:schemeClr val="tx2">
                            <a:lumMod val="75000"/>
                            <a:lumOff val="25000"/>
                          </a:schemeClr>
                        </a:solidFill>
                        <a:latin typeface="Cambria Math" panose="02040503050406030204" pitchFamily="18" charset="0"/>
                      </a:rPr>
                      <m:t>=1</m:t>
                    </m:r>
                  </m:oMath>
                </a14:m>
                <a:r>
                  <a:rPr lang="en-US" dirty="0">
                    <a:solidFill>
                      <a:schemeClr val="tx2">
                        <a:lumMod val="75000"/>
                        <a:lumOff val="25000"/>
                      </a:schemeClr>
                    </a:solidFill>
                  </a:rPr>
                  <a:t>:</a:t>
                </a:r>
              </a:p>
              <a:p>
                <a:pPr lvl="1"/>
                <a:r>
                  <a:rPr lang="en-US" b="0" dirty="0">
                    <a:solidFill>
                      <a:schemeClr val="tx2">
                        <a:lumMod val="75000"/>
                        <a:lumOff val="25000"/>
                      </a:schemeClr>
                    </a:solidFill>
                  </a:rPr>
                  <a:t>Number of mesh domains in the volume: </a:t>
                </a:r>
                <a:r>
                  <a:rPr lang="en-GB" dirty="0">
                    <a:solidFill>
                      <a:schemeClr val="accent6">
                        <a:lumMod val="40000"/>
                        <a:lumOff val="60000"/>
                      </a:schemeClr>
                    </a:solidFill>
                  </a:rPr>
                  <a:t>~ 6.3 M</a:t>
                </a:r>
              </a:p>
              <a:p>
                <a:pPr lvl="1"/>
                <a:r>
                  <a:rPr lang="en-GB" b="0" dirty="0">
                    <a:solidFill>
                      <a:schemeClr val="tx2">
                        <a:lumMod val="75000"/>
                        <a:lumOff val="25000"/>
                      </a:schemeClr>
                    </a:solidFill>
                  </a:rPr>
                  <a:t>Simulation time: </a:t>
                </a:r>
                <a:r>
                  <a:rPr lang="en-GB" b="0" dirty="0">
                    <a:solidFill>
                      <a:schemeClr val="accent6">
                        <a:lumMod val="40000"/>
                        <a:lumOff val="60000"/>
                      </a:schemeClr>
                    </a:solidFill>
                  </a:rPr>
                  <a:t>6h 45min</a:t>
                </a:r>
              </a:p>
              <a:p>
                <a:pPr lvl="1"/>
                <a:r>
                  <a:rPr lang="en-GB" dirty="0">
                    <a:solidFill>
                      <a:schemeClr val="tx2">
                        <a:lumMod val="75000"/>
                        <a:lumOff val="25000"/>
                      </a:schemeClr>
                    </a:solidFill>
                  </a:rPr>
                  <a:t>Field (as measured with B-train): </a:t>
                </a:r>
                <a:r>
                  <a:rPr lang="en-GB" dirty="0">
                    <a:solidFill>
                      <a:schemeClr val="accent6">
                        <a:lumMod val="40000"/>
                        <a:lumOff val="60000"/>
                      </a:schemeClr>
                    </a:solidFill>
                  </a:rPr>
                  <a:t>0.4803 T</a:t>
                </a:r>
              </a:p>
              <a:p>
                <a:pPr marL="366712" lvl="1" indent="0">
                  <a:buNone/>
                </a:pPr>
                <a:endParaRPr lang="en-GB" dirty="0">
                  <a:solidFill>
                    <a:schemeClr val="tx2">
                      <a:lumMod val="75000"/>
                      <a:lumOff val="25000"/>
                    </a:schemeClr>
                  </a:solidFill>
                </a:endParaRPr>
              </a:p>
            </p:txBody>
          </p:sp>
        </mc:Choice>
        <mc:Fallback xmlns="">
          <p:sp>
            <p:nvSpPr>
              <p:cNvPr id="4" name="Content Placeholder 1">
                <a:extLst>
                  <a:ext uri="{FF2B5EF4-FFF2-40B4-BE49-F238E27FC236}">
                    <a16:creationId xmlns:a16="http://schemas.microsoft.com/office/drawing/2014/main" id="{C1E90048-BC15-36BA-A448-29B67DF3D008}"/>
                  </a:ext>
                </a:extLst>
              </p:cNvPr>
              <p:cNvSpPr>
                <a:spLocks noGrp="1" noRot="1" noChangeAspect="1" noMove="1" noResize="1" noEditPoints="1" noAdjustHandles="1" noChangeArrowheads="1" noChangeShapeType="1" noTextEdit="1"/>
              </p:cNvSpPr>
              <p:nvPr>
                <p:ph idx="1"/>
              </p:nvPr>
            </p:nvSpPr>
            <p:spPr>
              <a:xfrm>
                <a:off x="341313" y="1096586"/>
                <a:ext cx="5754688" cy="1494213"/>
              </a:xfrm>
              <a:blipFill>
                <a:blip r:embed="rId2"/>
                <a:stretch>
                  <a:fillRect l="-2648" t="-8163" b="-5306"/>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graphicFrame>
            <p:nvGraphicFramePr>
              <p:cNvPr id="13" name="Table 12">
                <a:extLst>
                  <a:ext uri="{FF2B5EF4-FFF2-40B4-BE49-F238E27FC236}">
                    <a16:creationId xmlns:a16="http://schemas.microsoft.com/office/drawing/2014/main" id="{78CB218F-341D-3BE1-D6C1-4065193DC004}"/>
                  </a:ext>
                </a:extLst>
              </p:cNvPr>
              <p:cNvGraphicFramePr>
                <a:graphicFrameLocks noGrp="1"/>
              </p:cNvGraphicFramePr>
              <p:nvPr/>
            </p:nvGraphicFramePr>
            <p:xfrm>
              <a:off x="3357562" y="4651128"/>
              <a:ext cx="5476875" cy="1488885"/>
            </p:xfrm>
            <a:graphic>
              <a:graphicData uri="http://schemas.openxmlformats.org/drawingml/2006/table">
                <a:tbl>
                  <a:tblPr firstRow="1" bandRow="1">
                    <a:tableStyleId>{8EC20E35-A176-4012-BC5E-935CFFF8708E}</a:tableStyleId>
                  </a:tblPr>
                  <a:tblGrid>
                    <a:gridCol w="1129176">
                      <a:extLst>
                        <a:ext uri="{9D8B030D-6E8A-4147-A177-3AD203B41FA5}">
                          <a16:colId xmlns:a16="http://schemas.microsoft.com/office/drawing/2014/main" val="1087067915"/>
                        </a:ext>
                      </a:extLst>
                    </a:gridCol>
                    <a:gridCol w="1076439">
                      <a:extLst>
                        <a:ext uri="{9D8B030D-6E8A-4147-A177-3AD203B41FA5}">
                          <a16:colId xmlns:a16="http://schemas.microsoft.com/office/drawing/2014/main" val="1742800554"/>
                        </a:ext>
                      </a:extLst>
                    </a:gridCol>
                    <a:gridCol w="1197841">
                      <a:extLst>
                        <a:ext uri="{9D8B030D-6E8A-4147-A177-3AD203B41FA5}">
                          <a16:colId xmlns:a16="http://schemas.microsoft.com/office/drawing/2014/main" val="1882398816"/>
                        </a:ext>
                      </a:extLst>
                    </a:gridCol>
                    <a:gridCol w="2073419">
                      <a:extLst>
                        <a:ext uri="{9D8B030D-6E8A-4147-A177-3AD203B41FA5}">
                          <a16:colId xmlns:a16="http://schemas.microsoft.com/office/drawing/2014/main" val="348410711"/>
                        </a:ext>
                      </a:extLst>
                    </a:gridCol>
                  </a:tblGrid>
                  <a:tr h="277182">
                    <a:tc>
                      <a:txBody>
                        <a:bodyPr/>
                        <a:lstStyle/>
                        <a:p>
                          <a:endParaRPr lang="en-GB" sz="1400" dirty="0"/>
                        </a:p>
                      </a:txBody>
                      <a:tcPr/>
                    </a:tc>
                    <a:tc>
                      <a:txBody>
                        <a:bodyPr/>
                        <a:lstStyle/>
                        <a:p>
                          <a:pPr algn="ctr"/>
                          <a14:m>
                            <m:oMathPara xmlns:m="http://schemas.openxmlformats.org/officeDocument/2006/math">
                              <m:oMathParaPr>
                                <m:jc m:val="centerGroup"/>
                              </m:oMathParaPr>
                              <m:oMath xmlns:m="http://schemas.openxmlformats.org/officeDocument/2006/math">
                                <m:sSub>
                                  <m:sSubPr>
                                    <m:ctrlPr>
                                      <a:rPr lang="en-US" sz="1400" b="1" i="1" smtClean="0">
                                        <a:latin typeface="Cambria Math" panose="02040503050406030204" pitchFamily="18" charset="0"/>
                                      </a:rPr>
                                    </m:ctrlPr>
                                  </m:sSubPr>
                                  <m:e>
                                    <m:r>
                                      <a:rPr lang="en-US" sz="1400" b="1" i="1" smtClean="0">
                                        <a:latin typeface="Cambria Math" panose="02040503050406030204" pitchFamily="18" charset="0"/>
                                      </a:rPr>
                                      <m:t>𝒌</m:t>
                                    </m:r>
                                  </m:e>
                                  <m:sub>
                                    <m:r>
                                      <a:rPr lang="en-US" sz="1400" b="1" i="1" smtClean="0">
                                        <a:latin typeface="Cambria Math" panose="02040503050406030204" pitchFamily="18" charset="0"/>
                                      </a:rPr>
                                      <m:t>𝒎𝒆𝒔𝒉</m:t>
                                    </m:r>
                                  </m:sub>
                                </m:sSub>
                                <m:r>
                                  <a:rPr lang="en-US" sz="1400" b="1" i="1" smtClean="0">
                                    <a:latin typeface="Cambria Math" panose="02040503050406030204" pitchFamily="18" charset="0"/>
                                  </a:rPr>
                                  <m:t>=</m:t>
                                </m:r>
                                <m:r>
                                  <a:rPr lang="en-US" sz="1400" b="1" i="1" smtClean="0">
                                    <a:latin typeface="Cambria Math" panose="02040503050406030204" pitchFamily="18" charset="0"/>
                                  </a:rPr>
                                  <m:t>𝟏</m:t>
                                </m:r>
                              </m:oMath>
                            </m:oMathPara>
                          </a14:m>
                          <a:endParaRPr lang="en-GB" sz="14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en-US" sz="1400" b="1" i="1" smtClean="0">
                                        <a:latin typeface="Cambria Math" panose="02040503050406030204" pitchFamily="18" charset="0"/>
                                      </a:rPr>
                                    </m:ctrlPr>
                                  </m:sSubPr>
                                  <m:e>
                                    <m:r>
                                      <a:rPr lang="en-US" sz="1400" b="1" i="1" smtClean="0">
                                        <a:latin typeface="Cambria Math" panose="02040503050406030204" pitchFamily="18" charset="0"/>
                                      </a:rPr>
                                      <m:t>𝒌</m:t>
                                    </m:r>
                                  </m:e>
                                  <m:sub>
                                    <m:r>
                                      <a:rPr lang="en-US" sz="1400" b="1" i="1" smtClean="0">
                                        <a:latin typeface="Cambria Math" panose="02040503050406030204" pitchFamily="18" charset="0"/>
                                      </a:rPr>
                                      <m:t>𝒎𝒆𝒔𝒉</m:t>
                                    </m:r>
                                  </m:sub>
                                </m:sSub>
                                <m:r>
                                  <a:rPr lang="en-US" sz="1400" b="1" i="1" smtClean="0">
                                    <a:latin typeface="Cambria Math" panose="02040503050406030204" pitchFamily="18" charset="0"/>
                                  </a:rPr>
                                  <m:t>=</m:t>
                                </m:r>
                                <m:r>
                                  <a:rPr lang="en-US" sz="1400" b="1" i="1" smtClean="0">
                                    <a:latin typeface="Cambria Math" panose="02040503050406030204" pitchFamily="18" charset="0"/>
                                  </a:rPr>
                                  <m:t>𝟏</m:t>
                                </m:r>
                                <m:r>
                                  <a:rPr lang="en-US" sz="1400" b="1" i="1" smtClean="0">
                                    <a:latin typeface="Cambria Math" panose="02040503050406030204" pitchFamily="18" charset="0"/>
                                  </a:rPr>
                                  <m:t>.</m:t>
                                </m:r>
                                <m:r>
                                  <a:rPr lang="en-US" sz="1400" b="1" i="1" smtClean="0">
                                    <a:latin typeface="Cambria Math" panose="02040503050406030204" pitchFamily="18" charset="0"/>
                                  </a:rPr>
                                  <m:t>𝟏</m:t>
                                </m:r>
                              </m:oMath>
                            </m:oMathPara>
                          </a14:m>
                          <a:endParaRPr lang="en-GB" sz="14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r>
                                <a:rPr lang="en-US" sz="1400" b="1" i="0" smtClean="0">
                                  <a:latin typeface="Cambria Math" panose="02040503050406030204" pitchFamily="18" charset="0"/>
                                </a:rPr>
                                <m:t>𝚫</m:t>
                              </m:r>
                              <m:sSub>
                                <m:sSubPr>
                                  <m:ctrlPr>
                                    <a:rPr lang="en-US" sz="1400" b="1" i="1" smtClean="0">
                                      <a:latin typeface="Cambria Math" panose="02040503050406030204" pitchFamily="18" charset="0"/>
                                    </a:rPr>
                                  </m:ctrlPr>
                                </m:sSubPr>
                                <m:e>
                                  <m:r>
                                    <a:rPr lang="en-US" sz="1400" b="1" i="1" smtClean="0">
                                      <a:latin typeface="Cambria Math" panose="02040503050406030204" pitchFamily="18" charset="0"/>
                                    </a:rPr>
                                    <m:t>𝑩</m:t>
                                  </m:r>
                                </m:e>
                                <m:sub>
                                  <m:r>
                                    <a:rPr lang="en-US" sz="1400" b="1" i="1" smtClean="0">
                                      <a:latin typeface="Cambria Math" panose="02040503050406030204" pitchFamily="18" charset="0"/>
                                    </a:rPr>
                                    <m:t>𝟐</m:t>
                                  </m:r>
                                </m:sub>
                              </m:sSub>
                              <m:r>
                                <a:rPr lang="en-US" sz="1400" b="1" i="1" smtClean="0">
                                  <a:latin typeface="Cambria Math" panose="02040503050406030204" pitchFamily="18" charset="0"/>
                                </a:rPr>
                                <m:t>/</m:t>
                              </m:r>
                              <m:sSub>
                                <m:sSubPr>
                                  <m:ctrlPr>
                                    <a:rPr lang="en-US" sz="1400" b="1" i="1" smtClean="0">
                                      <a:latin typeface="Cambria Math" panose="02040503050406030204" pitchFamily="18" charset="0"/>
                                    </a:rPr>
                                  </m:ctrlPr>
                                </m:sSubPr>
                                <m:e>
                                  <m:r>
                                    <a:rPr lang="en-US" sz="1400" b="1" i="1" smtClean="0">
                                      <a:latin typeface="Cambria Math" panose="02040503050406030204" pitchFamily="18" charset="0"/>
                                    </a:rPr>
                                    <m:t>𝑩</m:t>
                                  </m:r>
                                </m:e>
                                <m:sub>
                                  <m:r>
                                    <a:rPr lang="en-US" sz="1400" b="1" i="1" smtClean="0">
                                      <a:latin typeface="Cambria Math" panose="02040503050406030204" pitchFamily="18" charset="0"/>
                                    </a:rPr>
                                    <m:t>𝟐</m:t>
                                  </m:r>
                                  <m:r>
                                    <a:rPr lang="en-US" sz="1400" b="1" i="1" smtClean="0">
                                      <a:latin typeface="Cambria Math" panose="02040503050406030204" pitchFamily="18" charset="0"/>
                                    </a:rPr>
                                    <m:t>, </m:t>
                                  </m:r>
                                  <m:sSub>
                                    <m:sSubPr>
                                      <m:ctrlPr>
                                        <a:rPr lang="en-US" sz="1400" b="1" i="1" smtClean="0">
                                          <a:latin typeface="Cambria Math" panose="02040503050406030204" pitchFamily="18" charset="0"/>
                                        </a:rPr>
                                      </m:ctrlPr>
                                    </m:sSubPr>
                                    <m:e>
                                      <m:r>
                                        <a:rPr lang="en-US" sz="1400" b="1" i="1" smtClean="0">
                                          <a:latin typeface="Cambria Math" panose="02040503050406030204" pitchFamily="18" charset="0"/>
                                        </a:rPr>
                                        <m:t>𝒌</m:t>
                                      </m:r>
                                    </m:e>
                                    <m:sub>
                                      <m:r>
                                        <a:rPr lang="en-US" sz="1400" b="1" i="1" smtClean="0">
                                          <a:latin typeface="Cambria Math" panose="02040503050406030204" pitchFamily="18" charset="0"/>
                                        </a:rPr>
                                        <m:t>𝒎𝒆𝒔𝒉</m:t>
                                      </m:r>
                                    </m:sub>
                                  </m:sSub>
                                  <m:r>
                                    <a:rPr lang="en-US" sz="1400" b="1" i="1" smtClean="0">
                                      <a:latin typeface="Cambria Math" panose="02040503050406030204" pitchFamily="18" charset="0"/>
                                    </a:rPr>
                                    <m:t>=</m:t>
                                  </m:r>
                                  <m:r>
                                    <a:rPr lang="en-US" sz="1400" b="1" i="1" smtClean="0">
                                      <a:latin typeface="Cambria Math" panose="02040503050406030204" pitchFamily="18" charset="0"/>
                                    </a:rPr>
                                    <m:t>𝟏</m:t>
                                  </m:r>
                                </m:sub>
                              </m:sSub>
                            </m:oMath>
                          </a14:m>
                          <a:r>
                            <a:rPr lang="en-GB" sz="1400" dirty="0"/>
                            <a:t> [%]</a:t>
                          </a:r>
                        </a:p>
                      </a:txBody>
                      <a:tcPr/>
                    </a:tc>
                    <a:extLst>
                      <a:ext uri="{0D108BD9-81ED-4DB2-BD59-A6C34878D82A}">
                        <a16:rowId xmlns:a16="http://schemas.microsoft.com/office/drawing/2014/main" val="1580457129"/>
                      </a:ext>
                    </a:extLst>
                  </a:tr>
                  <a:tr h="289399">
                    <a:tc>
                      <a:txBody>
                        <a:bodyPr/>
                        <a:lstStyle/>
                        <a:p>
                          <a:pPr algn="ctr"/>
                          <a14:m>
                            <m:oMath xmlns:m="http://schemas.openxmlformats.org/officeDocument/2006/math">
                              <m:sSub>
                                <m:sSubPr>
                                  <m:ctrlPr>
                                    <a:rPr lang="en-US" sz="1200" b="0" i="1" smtClean="0">
                                      <a:latin typeface="Cambria Math" panose="02040503050406030204" pitchFamily="18" charset="0"/>
                                    </a:rPr>
                                  </m:ctrlPr>
                                </m:sSubPr>
                                <m:e>
                                  <m:r>
                                    <a:rPr lang="en-US" sz="1200" b="0" i="1" smtClean="0">
                                      <a:latin typeface="Cambria Math" panose="02040503050406030204" pitchFamily="18" charset="0"/>
                                    </a:rPr>
                                    <m:t>𝐵</m:t>
                                  </m:r>
                                </m:e>
                                <m:sub>
                                  <m:r>
                                    <a:rPr lang="en-US" sz="1200" b="0" i="1" smtClean="0">
                                      <a:latin typeface="Cambria Math" panose="02040503050406030204" pitchFamily="18" charset="0"/>
                                    </a:rPr>
                                    <m:t>2,</m:t>
                                  </m:r>
                                  <m:sSub>
                                    <m:sSubPr>
                                      <m:ctrlPr>
                                        <a:rPr lang="en-US" sz="1200" b="0" i="1" smtClean="0">
                                          <a:latin typeface="Cambria Math" panose="02040503050406030204" pitchFamily="18" charset="0"/>
                                        </a:rPr>
                                      </m:ctrlPr>
                                    </m:sSubPr>
                                    <m:e>
                                      <m:r>
                                        <a:rPr lang="en-US" sz="1200" b="0" i="1" smtClean="0">
                                          <a:latin typeface="Cambria Math" panose="02040503050406030204" pitchFamily="18" charset="0"/>
                                        </a:rPr>
                                        <m:t>𝐹</m:t>
                                      </m:r>
                                    </m:e>
                                    <m:sub>
                                      <m:r>
                                        <a:rPr lang="en-US" sz="1200" b="0" i="1" smtClean="0">
                                          <a:latin typeface="Cambria Math" panose="02040503050406030204" pitchFamily="18" charset="0"/>
                                        </a:rPr>
                                        <m:t>𝐵𝑂𝐷𝑌</m:t>
                                      </m:r>
                                    </m:sub>
                                  </m:sSub>
                                </m:sub>
                              </m:sSub>
                            </m:oMath>
                          </a14:m>
                          <a:r>
                            <a:rPr lang="en-GB" sz="1200" dirty="0"/>
                            <a:t> [T]</a:t>
                          </a:r>
                        </a:p>
                      </a:txBody>
                      <a:tcPr/>
                    </a:tc>
                    <a:tc>
                      <a:txBody>
                        <a:bodyPr/>
                        <a:lstStyle/>
                        <a:p>
                          <a:pPr algn="ctr"/>
                          <a:r>
                            <a:rPr lang="en-US" sz="1200" dirty="0"/>
                            <a:t>690.40</a:t>
                          </a:r>
                          <a:endParaRPr lang="en-GB" sz="1200" dirty="0"/>
                        </a:p>
                      </a:txBody>
                      <a:tcPr/>
                    </a:tc>
                    <a:tc>
                      <a:txBody>
                        <a:bodyPr/>
                        <a:lstStyle/>
                        <a:p>
                          <a:pPr algn="ctr"/>
                          <a:r>
                            <a:rPr lang="en-US" sz="1200" dirty="0"/>
                            <a:t>690.41</a:t>
                          </a:r>
                          <a:endParaRPr lang="en-GB" sz="1200" dirty="0"/>
                        </a:p>
                      </a:txBody>
                      <a:tcPr/>
                    </a:tc>
                    <a:tc>
                      <a:txBody>
                        <a:bodyPr/>
                        <a:lstStyle/>
                        <a:p>
                          <a:pPr algn="ctr"/>
                          <a:r>
                            <a:rPr lang="en-US" sz="1200" dirty="0"/>
                            <a:t>0.0014</a:t>
                          </a:r>
                          <a:endParaRPr lang="en-GB" sz="1200" dirty="0"/>
                        </a:p>
                      </a:txBody>
                      <a:tcPr/>
                    </a:tc>
                    <a:extLst>
                      <a:ext uri="{0D108BD9-81ED-4DB2-BD59-A6C34878D82A}">
                        <a16:rowId xmlns:a16="http://schemas.microsoft.com/office/drawing/2014/main" val="269896770"/>
                      </a:ext>
                    </a:extLst>
                  </a:tr>
                  <a:tr h="283547">
                    <a:tc>
                      <a:txBody>
                        <a:bodyPr/>
                        <a:lstStyle/>
                        <a:p>
                          <a:pPr algn="ctr"/>
                          <a14:m>
                            <m:oMath xmlns:m="http://schemas.openxmlformats.org/officeDocument/2006/math">
                              <m:sSub>
                                <m:sSubPr>
                                  <m:ctrlPr>
                                    <a:rPr lang="en-US" sz="1200" b="0" i="1" smtClean="0">
                                      <a:latin typeface="Cambria Math" panose="02040503050406030204" pitchFamily="18" charset="0"/>
                                    </a:rPr>
                                  </m:ctrlPr>
                                </m:sSubPr>
                                <m:e>
                                  <m:r>
                                    <a:rPr lang="en-US" sz="1200" b="0" i="1" smtClean="0">
                                      <a:latin typeface="Cambria Math" panose="02040503050406030204" pitchFamily="18" charset="0"/>
                                    </a:rPr>
                                    <m:t>𝐵</m:t>
                                  </m:r>
                                </m:e>
                                <m:sub>
                                  <m:r>
                                    <a:rPr lang="en-US" sz="1200" b="0" i="1" smtClean="0">
                                      <a:latin typeface="Cambria Math" panose="02040503050406030204" pitchFamily="18" charset="0"/>
                                    </a:rPr>
                                    <m:t>2, </m:t>
                                  </m:r>
                                  <m:r>
                                    <a:rPr lang="en-US" sz="1200" b="0" i="1" smtClean="0">
                                      <a:latin typeface="Cambria Math" panose="02040503050406030204" pitchFamily="18" charset="0"/>
                                    </a:rPr>
                                    <m:t>𝐷</m:t>
                                  </m:r>
                                  <m:sSub>
                                    <m:sSubPr>
                                      <m:ctrlPr>
                                        <a:rPr lang="en-US" sz="1200" b="0" i="1" smtClean="0">
                                          <a:latin typeface="Cambria Math" panose="02040503050406030204" pitchFamily="18" charset="0"/>
                                        </a:rPr>
                                      </m:ctrlPr>
                                    </m:sSubPr>
                                    <m:e>
                                      <m:r>
                                        <a:rPr lang="en-US" sz="1200" b="0" i="1" smtClean="0">
                                          <a:latin typeface="Cambria Math" panose="02040503050406030204" pitchFamily="18" charset="0"/>
                                        </a:rPr>
                                        <m:t>𝐹</m:t>
                                      </m:r>
                                    </m:e>
                                    <m:sub>
                                      <m:r>
                                        <a:rPr lang="en-US" sz="1200" b="0" i="1" smtClean="0">
                                          <a:latin typeface="Cambria Math" panose="02040503050406030204" pitchFamily="18" charset="0"/>
                                        </a:rPr>
                                        <m:t>𝐵𝑂𝐷𝑌</m:t>
                                      </m:r>
                                    </m:sub>
                                  </m:sSub>
                                </m:sub>
                              </m:sSub>
                            </m:oMath>
                          </a14:m>
                          <a:r>
                            <a:rPr lang="en-GB" sz="1200" dirty="0"/>
                            <a:t> [T]</a:t>
                          </a:r>
                        </a:p>
                      </a:txBody>
                      <a:tcPr/>
                    </a:tc>
                    <a:tc>
                      <a:txBody>
                        <a:bodyPr/>
                        <a:lstStyle/>
                        <a:p>
                          <a:pPr algn="ctr"/>
                          <a:r>
                            <a:rPr lang="en-US" sz="1200" dirty="0"/>
                            <a:t>-690.60</a:t>
                          </a:r>
                          <a:endParaRPr lang="en-GB" sz="1200" dirty="0"/>
                        </a:p>
                      </a:txBody>
                      <a:tcPr/>
                    </a:tc>
                    <a:tc>
                      <a:txBody>
                        <a:bodyPr/>
                        <a:lstStyle/>
                        <a:p>
                          <a:pPr algn="ctr"/>
                          <a:r>
                            <a:rPr lang="en-US" sz="1200" dirty="0"/>
                            <a:t>-690.61</a:t>
                          </a:r>
                          <a:endParaRPr lang="en-GB" sz="1200" dirty="0"/>
                        </a:p>
                      </a:txBody>
                      <a:tcPr/>
                    </a:tc>
                    <a:tc>
                      <a:txBody>
                        <a:bodyPr/>
                        <a:lstStyle/>
                        <a:p>
                          <a:pPr algn="ctr"/>
                          <a:r>
                            <a:rPr lang="en-US" sz="1200" dirty="0"/>
                            <a:t>0.0014</a:t>
                          </a:r>
                          <a:endParaRPr lang="en-GB" sz="1200" dirty="0"/>
                        </a:p>
                      </a:txBody>
                      <a:tcPr/>
                    </a:tc>
                    <a:extLst>
                      <a:ext uri="{0D108BD9-81ED-4DB2-BD59-A6C34878D82A}">
                        <a16:rowId xmlns:a16="http://schemas.microsoft.com/office/drawing/2014/main" val="1071741335"/>
                      </a:ext>
                    </a:extLst>
                  </a:tr>
                  <a:tr h="283547">
                    <a:tc>
                      <a:txBody>
                        <a:bodyPr/>
                        <a:lstStyle/>
                        <a:p>
                          <a:pPr algn="ctr"/>
                          <a14:m>
                            <m:oMath xmlns:m="http://schemas.openxmlformats.org/officeDocument/2006/math">
                              <m:sSub>
                                <m:sSubPr>
                                  <m:ctrlPr>
                                    <a:rPr lang="en-US" sz="1200" b="0" i="1" smtClean="0">
                                      <a:latin typeface="Cambria Math" panose="02040503050406030204" pitchFamily="18" charset="0"/>
                                    </a:rPr>
                                  </m:ctrlPr>
                                </m:sSubPr>
                                <m:e>
                                  <m:r>
                                    <a:rPr lang="en-US" sz="1200" b="0" i="1" smtClean="0">
                                      <a:latin typeface="Cambria Math" panose="02040503050406030204" pitchFamily="18" charset="0"/>
                                    </a:rPr>
                                    <m:t>𝐵</m:t>
                                  </m:r>
                                </m:e>
                                <m:sub>
                                  <m:r>
                                    <a:rPr lang="en-US" sz="1200" b="0" i="1" smtClean="0">
                                      <a:latin typeface="Cambria Math" panose="02040503050406030204" pitchFamily="18" charset="0"/>
                                    </a:rPr>
                                    <m:t>2, </m:t>
                                  </m:r>
                                  <m:sSub>
                                    <m:sSubPr>
                                      <m:ctrlPr>
                                        <a:rPr lang="en-US" sz="1200" b="0" i="1" smtClean="0">
                                          <a:latin typeface="Cambria Math" panose="02040503050406030204" pitchFamily="18" charset="0"/>
                                        </a:rPr>
                                      </m:ctrlPr>
                                    </m:sSubPr>
                                    <m:e>
                                      <m:r>
                                        <a:rPr lang="en-US" sz="1200" b="0" i="1" smtClean="0">
                                          <a:latin typeface="Cambria Math" panose="02040503050406030204" pitchFamily="18" charset="0"/>
                                        </a:rPr>
                                        <m:t>𝐹</m:t>
                                      </m:r>
                                    </m:e>
                                    <m:sub>
                                      <m:r>
                                        <a:rPr lang="en-US" sz="1200" b="0" i="1" smtClean="0">
                                          <a:latin typeface="Cambria Math" panose="02040503050406030204" pitchFamily="18" charset="0"/>
                                        </a:rPr>
                                        <m:t>𝐹𝑅𝐼𝑁𝐺𝐸</m:t>
                                      </m:r>
                                    </m:sub>
                                  </m:sSub>
                                </m:sub>
                              </m:sSub>
                            </m:oMath>
                          </a14:m>
                          <a:r>
                            <a:rPr lang="en-GB" sz="1200" dirty="0"/>
                            <a:t> [T]</a:t>
                          </a:r>
                        </a:p>
                      </a:txBody>
                      <a:tcPr/>
                    </a:tc>
                    <a:tc>
                      <a:txBody>
                        <a:bodyPr/>
                        <a:lstStyle/>
                        <a:p>
                          <a:pPr algn="ctr"/>
                          <a:r>
                            <a:rPr lang="en-US" sz="1200" dirty="0"/>
                            <a:t>28.185</a:t>
                          </a:r>
                          <a:endParaRPr lang="en-GB" sz="1200" dirty="0"/>
                        </a:p>
                      </a:txBody>
                      <a:tcPr/>
                    </a:tc>
                    <a:tc>
                      <a:txBody>
                        <a:bodyPr/>
                        <a:lstStyle/>
                        <a:p>
                          <a:pPr algn="ctr"/>
                          <a:r>
                            <a:rPr lang="en-US" sz="1200" dirty="0"/>
                            <a:t>28.158</a:t>
                          </a:r>
                          <a:endParaRPr lang="en-GB" sz="1200" dirty="0"/>
                        </a:p>
                      </a:txBody>
                      <a:tcPr/>
                    </a:tc>
                    <a:tc>
                      <a:txBody>
                        <a:bodyPr/>
                        <a:lstStyle/>
                        <a:p>
                          <a:pPr algn="ctr"/>
                          <a:r>
                            <a:rPr lang="en-US" sz="1200" dirty="0"/>
                            <a:t>0.096</a:t>
                          </a:r>
                          <a:endParaRPr lang="en-GB" sz="1200" dirty="0"/>
                        </a:p>
                      </a:txBody>
                      <a:tcPr/>
                    </a:tc>
                    <a:extLst>
                      <a:ext uri="{0D108BD9-81ED-4DB2-BD59-A6C34878D82A}">
                        <a16:rowId xmlns:a16="http://schemas.microsoft.com/office/drawing/2014/main" val="1970705407"/>
                      </a:ext>
                    </a:extLst>
                  </a:tr>
                  <a:tr h="283547">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sSub>
                                <m:sSubPr>
                                  <m:ctrlPr>
                                    <a:rPr lang="en-US" sz="1200" b="0" i="1" smtClean="0">
                                      <a:latin typeface="Cambria Math" panose="02040503050406030204" pitchFamily="18" charset="0"/>
                                    </a:rPr>
                                  </m:ctrlPr>
                                </m:sSubPr>
                                <m:e>
                                  <m:r>
                                    <a:rPr lang="en-US" sz="1200" b="0" i="1" smtClean="0">
                                      <a:latin typeface="Cambria Math" panose="02040503050406030204" pitchFamily="18" charset="0"/>
                                    </a:rPr>
                                    <m:t>𝐵</m:t>
                                  </m:r>
                                </m:e>
                                <m:sub>
                                  <m:r>
                                    <a:rPr lang="en-US" sz="1200" b="0" i="1" smtClean="0">
                                      <a:latin typeface="Cambria Math" panose="02040503050406030204" pitchFamily="18" charset="0"/>
                                    </a:rPr>
                                    <m:t>2,  </m:t>
                                  </m:r>
                                  <m:sSub>
                                    <m:sSubPr>
                                      <m:ctrlPr>
                                        <a:rPr lang="en-US" sz="1200" b="0" i="1" smtClean="0">
                                          <a:latin typeface="Cambria Math" panose="02040503050406030204" pitchFamily="18" charset="0"/>
                                        </a:rPr>
                                      </m:ctrlPr>
                                    </m:sSubPr>
                                    <m:e>
                                      <m:r>
                                        <a:rPr lang="en-US" sz="1200" b="0" i="1" smtClean="0">
                                          <a:latin typeface="Cambria Math" panose="02040503050406030204" pitchFamily="18" charset="0"/>
                                        </a:rPr>
                                        <m:t>𝐷𝐹</m:t>
                                      </m:r>
                                    </m:e>
                                    <m:sub>
                                      <m:r>
                                        <a:rPr lang="en-US" sz="1200" b="0" i="1" smtClean="0">
                                          <a:latin typeface="Cambria Math" panose="02040503050406030204" pitchFamily="18" charset="0"/>
                                        </a:rPr>
                                        <m:t>𝐹𝑅𝐼𝑁𝐺𝐸</m:t>
                                      </m:r>
                                    </m:sub>
                                  </m:sSub>
                                </m:sub>
                              </m:sSub>
                            </m:oMath>
                          </a14:m>
                          <a:r>
                            <a:rPr lang="en-GB" sz="1200" dirty="0"/>
                            <a:t> [T]</a:t>
                          </a:r>
                        </a:p>
                      </a:txBody>
                      <a:tcPr/>
                    </a:tc>
                    <a:tc>
                      <a:txBody>
                        <a:bodyPr/>
                        <a:lstStyle/>
                        <a:p>
                          <a:pPr algn="ctr"/>
                          <a:r>
                            <a:rPr lang="en-US" sz="1200" dirty="0"/>
                            <a:t>-29.083</a:t>
                          </a:r>
                          <a:endParaRPr lang="en-GB" sz="1200" dirty="0"/>
                        </a:p>
                      </a:txBody>
                      <a:tcPr/>
                    </a:tc>
                    <a:tc>
                      <a:txBody>
                        <a:bodyPr/>
                        <a:lstStyle/>
                        <a:p>
                          <a:pPr algn="ctr"/>
                          <a:r>
                            <a:rPr lang="en-US" sz="1200" dirty="0"/>
                            <a:t>-29.151</a:t>
                          </a:r>
                          <a:endParaRPr lang="en-GB" sz="1200" dirty="0"/>
                        </a:p>
                      </a:txBody>
                      <a:tcPr/>
                    </a:tc>
                    <a:tc>
                      <a:txBody>
                        <a:bodyPr/>
                        <a:lstStyle/>
                        <a:p>
                          <a:pPr algn="ctr"/>
                          <a:r>
                            <a:rPr lang="en-US" sz="1200" dirty="0"/>
                            <a:t>-0.23</a:t>
                          </a:r>
                          <a:endParaRPr lang="en-GB" sz="1200" dirty="0"/>
                        </a:p>
                      </a:txBody>
                      <a:tcPr/>
                    </a:tc>
                    <a:extLst>
                      <a:ext uri="{0D108BD9-81ED-4DB2-BD59-A6C34878D82A}">
                        <a16:rowId xmlns:a16="http://schemas.microsoft.com/office/drawing/2014/main" val="429231890"/>
                      </a:ext>
                    </a:extLst>
                  </a:tr>
                </a:tbl>
              </a:graphicData>
            </a:graphic>
          </p:graphicFrame>
        </mc:Choice>
        <mc:Fallback xmlns="">
          <p:graphicFrame>
            <p:nvGraphicFramePr>
              <p:cNvPr id="13" name="Table 12">
                <a:extLst>
                  <a:ext uri="{FF2B5EF4-FFF2-40B4-BE49-F238E27FC236}">
                    <a16:creationId xmlns:a16="http://schemas.microsoft.com/office/drawing/2014/main" id="{78CB218F-341D-3BE1-D6C1-4065193DC004}"/>
                  </a:ext>
                </a:extLst>
              </p:cNvPr>
              <p:cNvGraphicFramePr>
                <a:graphicFrameLocks noGrp="1"/>
              </p:cNvGraphicFramePr>
              <p:nvPr>
                <p:extLst>
                  <p:ext uri="{D42A27DB-BD31-4B8C-83A1-F6EECF244321}">
                    <p14:modId xmlns:p14="http://schemas.microsoft.com/office/powerpoint/2010/main" val="2315493373"/>
                  </p:ext>
                </p:extLst>
              </p:nvPr>
            </p:nvGraphicFramePr>
            <p:xfrm>
              <a:off x="3357562" y="4651128"/>
              <a:ext cx="5476875" cy="1488885"/>
            </p:xfrm>
            <a:graphic>
              <a:graphicData uri="http://schemas.openxmlformats.org/drawingml/2006/table">
                <a:tbl>
                  <a:tblPr firstRow="1" bandRow="1">
                    <a:tableStyleId>{8EC20E35-A176-4012-BC5E-935CFFF8708E}</a:tableStyleId>
                  </a:tblPr>
                  <a:tblGrid>
                    <a:gridCol w="1129176">
                      <a:extLst>
                        <a:ext uri="{9D8B030D-6E8A-4147-A177-3AD203B41FA5}">
                          <a16:colId xmlns:a16="http://schemas.microsoft.com/office/drawing/2014/main" val="1087067915"/>
                        </a:ext>
                      </a:extLst>
                    </a:gridCol>
                    <a:gridCol w="1076439">
                      <a:extLst>
                        <a:ext uri="{9D8B030D-6E8A-4147-A177-3AD203B41FA5}">
                          <a16:colId xmlns:a16="http://schemas.microsoft.com/office/drawing/2014/main" val="1742800554"/>
                        </a:ext>
                      </a:extLst>
                    </a:gridCol>
                    <a:gridCol w="1197841">
                      <a:extLst>
                        <a:ext uri="{9D8B030D-6E8A-4147-A177-3AD203B41FA5}">
                          <a16:colId xmlns:a16="http://schemas.microsoft.com/office/drawing/2014/main" val="1882398816"/>
                        </a:ext>
                      </a:extLst>
                    </a:gridCol>
                    <a:gridCol w="2073419">
                      <a:extLst>
                        <a:ext uri="{9D8B030D-6E8A-4147-A177-3AD203B41FA5}">
                          <a16:colId xmlns:a16="http://schemas.microsoft.com/office/drawing/2014/main" val="348410711"/>
                        </a:ext>
                      </a:extLst>
                    </a:gridCol>
                  </a:tblGrid>
                  <a:tr h="324041">
                    <a:tc>
                      <a:txBody>
                        <a:bodyPr/>
                        <a:lstStyle/>
                        <a:p>
                          <a:endParaRPr lang="en-GB" sz="1400" dirty="0"/>
                        </a:p>
                      </a:txBody>
                      <a:tcPr/>
                    </a:tc>
                    <a:tc>
                      <a:txBody>
                        <a:bodyPr/>
                        <a:lstStyle/>
                        <a:p>
                          <a:endParaRPr lang="en-US"/>
                        </a:p>
                      </a:txBody>
                      <a:tcPr>
                        <a:blipFill>
                          <a:blip r:embed="rId3"/>
                          <a:stretch>
                            <a:fillRect l="-105682" t="-3704" r="-306818" b="-361111"/>
                          </a:stretch>
                        </a:blipFill>
                      </a:tcPr>
                    </a:tc>
                    <a:tc>
                      <a:txBody>
                        <a:bodyPr/>
                        <a:lstStyle/>
                        <a:p>
                          <a:endParaRPr lang="en-US"/>
                        </a:p>
                      </a:txBody>
                      <a:tcPr>
                        <a:blipFill>
                          <a:blip r:embed="rId3"/>
                          <a:stretch>
                            <a:fillRect l="-183756" t="-3704" r="-174112" b="-361111"/>
                          </a:stretch>
                        </a:blipFill>
                      </a:tcPr>
                    </a:tc>
                    <a:tc>
                      <a:txBody>
                        <a:bodyPr/>
                        <a:lstStyle/>
                        <a:p>
                          <a:endParaRPr lang="en-US"/>
                        </a:p>
                      </a:txBody>
                      <a:tcPr>
                        <a:blipFill>
                          <a:blip r:embed="rId3"/>
                          <a:stretch>
                            <a:fillRect l="-163930" t="-3704" r="-587" b="-361111"/>
                          </a:stretch>
                        </a:blipFill>
                      </a:tcPr>
                    </a:tc>
                    <a:extLst>
                      <a:ext uri="{0D108BD9-81ED-4DB2-BD59-A6C34878D82A}">
                        <a16:rowId xmlns:a16="http://schemas.microsoft.com/office/drawing/2014/main" val="1580457129"/>
                      </a:ext>
                    </a:extLst>
                  </a:tr>
                  <a:tr h="291211">
                    <a:tc>
                      <a:txBody>
                        <a:bodyPr/>
                        <a:lstStyle/>
                        <a:p>
                          <a:endParaRPr lang="en-US"/>
                        </a:p>
                      </a:txBody>
                      <a:tcPr>
                        <a:blipFill>
                          <a:blip r:embed="rId3"/>
                          <a:stretch>
                            <a:fillRect t="-116667" r="-384946" b="-306250"/>
                          </a:stretch>
                        </a:blipFill>
                      </a:tcPr>
                    </a:tc>
                    <a:tc>
                      <a:txBody>
                        <a:bodyPr/>
                        <a:lstStyle/>
                        <a:p>
                          <a:pPr algn="ctr"/>
                          <a:r>
                            <a:rPr lang="en-US" sz="1200" dirty="0"/>
                            <a:t>690.40</a:t>
                          </a:r>
                          <a:endParaRPr lang="en-GB" sz="1200" dirty="0"/>
                        </a:p>
                      </a:txBody>
                      <a:tcPr/>
                    </a:tc>
                    <a:tc>
                      <a:txBody>
                        <a:bodyPr/>
                        <a:lstStyle/>
                        <a:p>
                          <a:pPr algn="ctr"/>
                          <a:r>
                            <a:rPr lang="en-US" sz="1200" dirty="0"/>
                            <a:t>690.41</a:t>
                          </a:r>
                          <a:endParaRPr lang="en-GB" sz="1200" dirty="0"/>
                        </a:p>
                      </a:txBody>
                      <a:tcPr/>
                    </a:tc>
                    <a:tc>
                      <a:txBody>
                        <a:bodyPr/>
                        <a:lstStyle/>
                        <a:p>
                          <a:pPr algn="ctr"/>
                          <a:r>
                            <a:rPr lang="en-US" sz="1200" dirty="0"/>
                            <a:t>0.0014</a:t>
                          </a:r>
                          <a:endParaRPr lang="en-GB" sz="1200" dirty="0"/>
                        </a:p>
                      </a:txBody>
                      <a:tcPr/>
                    </a:tc>
                    <a:extLst>
                      <a:ext uri="{0D108BD9-81ED-4DB2-BD59-A6C34878D82A}">
                        <a16:rowId xmlns:a16="http://schemas.microsoft.com/office/drawing/2014/main" val="269896770"/>
                      </a:ext>
                    </a:extLst>
                  </a:tr>
                  <a:tr h="291211">
                    <a:tc>
                      <a:txBody>
                        <a:bodyPr/>
                        <a:lstStyle/>
                        <a:p>
                          <a:endParaRPr lang="en-US"/>
                        </a:p>
                      </a:txBody>
                      <a:tcPr>
                        <a:blipFill>
                          <a:blip r:embed="rId3"/>
                          <a:stretch>
                            <a:fillRect t="-216667" r="-384946" b="-206250"/>
                          </a:stretch>
                        </a:blipFill>
                      </a:tcPr>
                    </a:tc>
                    <a:tc>
                      <a:txBody>
                        <a:bodyPr/>
                        <a:lstStyle/>
                        <a:p>
                          <a:pPr algn="ctr"/>
                          <a:r>
                            <a:rPr lang="en-US" sz="1200" dirty="0"/>
                            <a:t>-690.60</a:t>
                          </a:r>
                          <a:endParaRPr lang="en-GB" sz="1200" dirty="0"/>
                        </a:p>
                      </a:txBody>
                      <a:tcPr/>
                    </a:tc>
                    <a:tc>
                      <a:txBody>
                        <a:bodyPr/>
                        <a:lstStyle/>
                        <a:p>
                          <a:pPr algn="ctr"/>
                          <a:r>
                            <a:rPr lang="en-US" sz="1200" dirty="0"/>
                            <a:t>-690.61</a:t>
                          </a:r>
                          <a:endParaRPr lang="en-GB" sz="1200" dirty="0"/>
                        </a:p>
                      </a:txBody>
                      <a:tcPr/>
                    </a:tc>
                    <a:tc>
                      <a:txBody>
                        <a:bodyPr/>
                        <a:lstStyle/>
                        <a:p>
                          <a:pPr algn="ctr"/>
                          <a:r>
                            <a:rPr lang="en-US" sz="1200" dirty="0"/>
                            <a:t>0.0014</a:t>
                          </a:r>
                          <a:endParaRPr lang="en-GB" sz="1200" dirty="0"/>
                        </a:p>
                      </a:txBody>
                      <a:tcPr/>
                    </a:tc>
                    <a:extLst>
                      <a:ext uri="{0D108BD9-81ED-4DB2-BD59-A6C34878D82A}">
                        <a16:rowId xmlns:a16="http://schemas.microsoft.com/office/drawing/2014/main" val="1071741335"/>
                      </a:ext>
                    </a:extLst>
                  </a:tr>
                  <a:tr h="291211">
                    <a:tc>
                      <a:txBody>
                        <a:bodyPr/>
                        <a:lstStyle/>
                        <a:p>
                          <a:endParaRPr lang="en-US"/>
                        </a:p>
                      </a:txBody>
                      <a:tcPr>
                        <a:blipFill>
                          <a:blip r:embed="rId3"/>
                          <a:stretch>
                            <a:fillRect t="-316667" r="-384946" b="-106250"/>
                          </a:stretch>
                        </a:blipFill>
                      </a:tcPr>
                    </a:tc>
                    <a:tc>
                      <a:txBody>
                        <a:bodyPr/>
                        <a:lstStyle/>
                        <a:p>
                          <a:pPr algn="ctr"/>
                          <a:r>
                            <a:rPr lang="en-US" sz="1200" dirty="0"/>
                            <a:t>28.185</a:t>
                          </a:r>
                          <a:endParaRPr lang="en-GB" sz="1200" dirty="0"/>
                        </a:p>
                      </a:txBody>
                      <a:tcPr/>
                    </a:tc>
                    <a:tc>
                      <a:txBody>
                        <a:bodyPr/>
                        <a:lstStyle/>
                        <a:p>
                          <a:pPr algn="ctr"/>
                          <a:r>
                            <a:rPr lang="en-US" sz="1200" dirty="0"/>
                            <a:t>28.158</a:t>
                          </a:r>
                          <a:endParaRPr lang="en-GB" sz="1200" dirty="0"/>
                        </a:p>
                      </a:txBody>
                      <a:tcPr/>
                    </a:tc>
                    <a:tc>
                      <a:txBody>
                        <a:bodyPr/>
                        <a:lstStyle/>
                        <a:p>
                          <a:pPr algn="ctr"/>
                          <a:r>
                            <a:rPr lang="en-US" sz="1200" dirty="0"/>
                            <a:t>0.096</a:t>
                          </a:r>
                          <a:endParaRPr lang="en-GB" sz="1200" dirty="0"/>
                        </a:p>
                      </a:txBody>
                      <a:tcPr/>
                    </a:tc>
                    <a:extLst>
                      <a:ext uri="{0D108BD9-81ED-4DB2-BD59-A6C34878D82A}">
                        <a16:rowId xmlns:a16="http://schemas.microsoft.com/office/drawing/2014/main" val="1970705407"/>
                      </a:ext>
                    </a:extLst>
                  </a:tr>
                  <a:tr h="291211">
                    <a:tc>
                      <a:txBody>
                        <a:bodyPr/>
                        <a:lstStyle/>
                        <a:p>
                          <a:endParaRPr lang="en-US"/>
                        </a:p>
                      </a:txBody>
                      <a:tcPr>
                        <a:blipFill>
                          <a:blip r:embed="rId3"/>
                          <a:stretch>
                            <a:fillRect t="-416667" r="-384946" b="-6250"/>
                          </a:stretch>
                        </a:blipFill>
                      </a:tcPr>
                    </a:tc>
                    <a:tc>
                      <a:txBody>
                        <a:bodyPr/>
                        <a:lstStyle/>
                        <a:p>
                          <a:pPr algn="ctr"/>
                          <a:r>
                            <a:rPr lang="en-US" sz="1200" dirty="0"/>
                            <a:t>-29.083</a:t>
                          </a:r>
                          <a:endParaRPr lang="en-GB" sz="1200" dirty="0"/>
                        </a:p>
                      </a:txBody>
                      <a:tcPr/>
                    </a:tc>
                    <a:tc>
                      <a:txBody>
                        <a:bodyPr/>
                        <a:lstStyle/>
                        <a:p>
                          <a:pPr algn="ctr"/>
                          <a:r>
                            <a:rPr lang="en-US" sz="1200" dirty="0"/>
                            <a:t>-29.151</a:t>
                          </a:r>
                          <a:endParaRPr lang="en-GB" sz="1200" dirty="0"/>
                        </a:p>
                      </a:txBody>
                      <a:tcPr/>
                    </a:tc>
                    <a:tc>
                      <a:txBody>
                        <a:bodyPr/>
                        <a:lstStyle/>
                        <a:p>
                          <a:pPr algn="ctr"/>
                          <a:r>
                            <a:rPr lang="en-US" sz="1200" dirty="0"/>
                            <a:t>-0.23</a:t>
                          </a:r>
                          <a:endParaRPr lang="en-GB" sz="1200" dirty="0"/>
                        </a:p>
                      </a:txBody>
                      <a:tcPr/>
                    </a:tc>
                    <a:extLst>
                      <a:ext uri="{0D108BD9-81ED-4DB2-BD59-A6C34878D82A}">
                        <a16:rowId xmlns:a16="http://schemas.microsoft.com/office/drawing/2014/main" val="429231890"/>
                      </a:ext>
                    </a:extLst>
                  </a:tr>
                </a:tbl>
              </a:graphicData>
            </a:graphic>
          </p:graphicFrame>
        </mc:Fallback>
      </mc:AlternateContent>
      <p:pic>
        <p:nvPicPr>
          <p:cNvPr id="5" name="Picture 4">
            <a:extLst>
              <a:ext uri="{FF2B5EF4-FFF2-40B4-BE49-F238E27FC236}">
                <a16:creationId xmlns:a16="http://schemas.microsoft.com/office/drawing/2014/main" id="{CD085174-47AC-51F9-5A8D-94A1CC1C4D3F}"/>
              </a:ext>
            </a:extLst>
          </p:cNvPr>
          <p:cNvPicPr>
            <a:picLocks noChangeAspect="1"/>
          </p:cNvPicPr>
          <p:nvPr/>
        </p:nvPicPr>
        <p:blipFill>
          <a:blip r:embed="rId4"/>
          <a:stretch>
            <a:fillRect/>
          </a:stretch>
        </p:blipFill>
        <p:spPr>
          <a:xfrm>
            <a:off x="258569" y="2789139"/>
            <a:ext cx="2647950" cy="1457325"/>
          </a:xfrm>
          <a:prstGeom prst="rect">
            <a:avLst/>
          </a:prstGeom>
        </p:spPr>
      </p:pic>
      <mc:AlternateContent xmlns:mc="http://schemas.openxmlformats.org/markup-compatibility/2006" xmlns:a14="http://schemas.microsoft.com/office/drawing/2010/main">
        <mc:Choice Requires="a14">
          <p:sp>
            <p:nvSpPr>
              <p:cNvPr id="6" name="Content Placeholder 1">
                <a:extLst>
                  <a:ext uri="{FF2B5EF4-FFF2-40B4-BE49-F238E27FC236}">
                    <a16:creationId xmlns:a16="http://schemas.microsoft.com/office/drawing/2014/main" id="{DC192925-286F-138F-0650-12FF18A9B504}"/>
                  </a:ext>
                </a:extLst>
              </p:cNvPr>
              <p:cNvSpPr txBox="1">
                <a:spLocks/>
              </p:cNvSpPr>
              <p:nvPr/>
            </p:nvSpPr>
            <p:spPr>
              <a:xfrm>
                <a:off x="6437312" y="1053386"/>
                <a:ext cx="5754688" cy="1494213"/>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14:m>
                  <m:oMath xmlns:m="http://schemas.openxmlformats.org/officeDocument/2006/math">
                    <m:sSub>
                      <m:sSubPr>
                        <m:ctrlPr>
                          <a:rPr lang="en-US" b="0" i="1" smtClean="0">
                            <a:solidFill>
                              <a:schemeClr val="tx2">
                                <a:lumMod val="75000"/>
                                <a:lumOff val="25000"/>
                              </a:schemeClr>
                            </a:solidFill>
                            <a:latin typeface="Cambria Math" panose="02040503050406030204" pitchFamily="18" charset="0"/>
                          </a:rPr>
                        </m:ctrlPr>
                      </m:sSubPr>
                      <m:e>
                        <m:r>
                          <a:rPr lang="en-US" b="0" i="1" smtClean="0">
                            <a:solidFill>
                              <a:schemeClr val="tx2">
                                <a:lumMod val="75000"/>
                                <a:lumOff val="25000"/>
                              </a:schemeClr>
                            </a:solidFill>
                            <a:latin typeface="Cambria Math" panose="02040503050406030204" pitchFamily="18" charset="0"/>
                          </a:rPr>
                          <m:t>𝑘</m:t>
                        </m:r>
                      </m:e>
                      <m:sub>
                        <m:r>
                          <a:rPr lang="en-US" b="0" i="1" smtClean="0">
                            <a:solidFill>
                              <a:schemeClr val="tx2">
                                <a:lumMod val="75000"/>
                                <a:lumOff val="25000"/>
                              </a:schemeClr>
                            </a:solidFill>
                            <a:latin typeface="Cambria Math" panose="02040503050406030204" pitchFamily="18" charset="0"/>
                          </a:rPr>
                          <m:t>𝑚𝑒𝑠h</m:t>
                        </m:r>
                      </m:sub>
                    </m:sSub>
                    <m:r>
                      <a:rPr lang="en-US" b="0" i="1" smtClean="0">
                        <a:solidFill>
                          <a:schemeClr val="tx2">
                            <a:lumMod val="75000"/>
                            <a:lumOff val="25000"/>
                          </a:schemeClr>
                        </a:solidFill>
                        <a:latin typeface="Cambria Math" panose="02040503050406030204" pitchFamily="18" charset="0"/>
                      </a:rPr>
                      <m:t>=1.1</m:t>
                    </m:r>
                  </m:oMath>
                </a14:m>
                <a:endParaRPr lang="en-US" b="0" dirty="0">
                  <a:solidFill>
                    <a:schemeClr val="tx2">
                      <a:lumMod val="75000"/>
                      <a:lumOff val="25000"/>
                    </a:schemeClr>
                  </a:solidFill>
                </a:endParaRPr>
              </a:p>
              <a:p>
                <a:pPr lvl="1"/>
                <a:r>
                  <a:rPr lang="en-GB" dirty="0">
                    <a:solidFill>
                      <a:schemeClr val="tx2">
                        <a:lumMod val="75000"/>
                        <a:lumOff val="25000"/>
                      </a:schemeClr>
                    </a:solidFill>
                  </a:rPr>
                  <a:t>Number of mesh domains in the volume: </a:t>
                </a:r>
                <a:r>
                  <a:rPr lang="en-GB" dirty="0">
                    <a:solidFill>
                      <a:schemeClr val="accent6">
                        <a:lumMod val="40000"/>
                        <a:lumOff val="60000"/>
                      </a:schemeClr>
                    </a:solidFill>
                  </a:rPr>
                  <a:t>~ 4.98 M </a:t>
                </a:r>
              </a:p>
              <a:p>
                <a:pPr lvl="1"/>
                <a:r>
                  <a:rPr lang="en-GB" dirty="0">
                    <a:solidFill>
                      <a:schemeClr val="tx2">
                        <a:lumMod val="75000"/>
                        <a:lumOff val="25000"/>
                      </a:schemeClr>
                    </a:solidFill>
                  </a:rPr>
                  <a:t>Simulation time: 5h 31min</a:t>
                </a:r>
              </a:p>
              <a:p>
                <a:pPr lvl="1"/>
                <a:r>
                  <a:rPr lang="en-GB" dirty="0">
                    <a:solidFill>
                      <a:schemeClr val="tx2">
                        <a:lumMod val="75000"/>
                        <a:lumOff val="25000"/>
                      </a:schemeClr>
                    </a:solidFill>
                  </a:rPr>
                  <a:t>Field (as computed by B-train): 0.4803 T</a:t>
                </a:r>
              </a:p>
              <a:p>
                <a:pPr marL="366712" lvl="1" indent="0">
                  <a:buFont typeface="Arial" panose="020B0604020202020204" pitchFamily="34" charset="0"/>
                  <a:buNone/>
                </a:pPr>
                <a:endParaRPr lang="en-GB" dirty="0">
                  <a:solidFill>
                    <a:schemeClr val="tx2">
                      <a:lumMod val="75000"/>
                      <a:lumOff val="25000"/>
                    </a:schemeClr>
                  </a:solidFill>
                </a:endParaRPr>
              </a:p>
            </p:txBody>
          </p:sp>
        </mc:Choice>
        <mc:Fallback xmlns="">
          <p:sp>
            <p:nvSpPr>
              <p:cNvPr id="6" name="Content Placeholder 1">
                <a:extLst>
                  <a:ext uri="{FF2B5EF4-FFF2-40B4-BE49-F238E27FC236}">
                    <a16:creationId xmlns:a16="http://schemas.microsoft.com/office/drawing/2014/main" id="{DC192925-286F-138F-0650-12FF18A9B504}"/>
                  </a:ext>
                </a:extLst>
              </p:cNvPr>
              <p:cNvSpPr txBox="1">
                <a:spLocks noRot="1" noChangeAspect="1" noMove="1" noResize="1" noEditPoints="1" noAdjustHandles="1" noChangeArrowheads="1" noChangeShapeType="1" noTextEdit="1"/>
              </p:cNvSpPr>
              <p:nvPr/>
            </p:nvSpPr>
            <p:spPr>
              <a:xfrm>
                <a:off x="6437312" y="1053386"/>
                <a:ext cx="5754688" cy="1494213"/>
              </a:xfrm>
              <a:prstGeom prst="rect">
                <a:avLst/>
              </a:prstGeom>
              <a:blipFill>
                <a:blip r:embed="rId5"/>
                <a:stretch>
                  <a:fillRect l="-2648" t="-6531" r="-2436" b="-5306"/>
                </a:stretch>
              </a:blipFill>
            </p:spPr>
            <p:txBody>
              <a:bodyPr/>
              <a:lstStyle/>
              <a:p>
                <a:r>
                  <a:rPr lang="en-GB">
                    <a:noFill/>
                  </a:rPr>
                  <a:t> </a:t>
                </a:r>
              </a:p>
            </p:txBody>
          </p:sp>
        </mc:Fallback>
      </mc:AlternateContent>
      <p:pic>
        <p:nvPicPr>
          <p:cNvPr id="8" name="Picture 7">
            <a:extLst>
              <a:ext uri="{FF2B5EF4-FFF2-40B4-BE49-F238E27FC236}">
                <a16:creationId xmlns:a16="http://schemas.microsoft.com/office/drawing/2014/main" id="{E71B7970-99BD-701C-0DDD-67A3120A9292}"/>
              </a:ext>
            </a:extLst>
          </p:cNvPr>
          <p:cNvPicPr>
            <a:picLocks noChangeAspect="1"/>
          </p:cNvPicPr>
          <p:nvPr/>
        </p:nvPicPr>
        <p:blipFill rotWithShape="1">
          <a:blip r:embed="rId6"/>
          <a:srcRect l="3750" t="3450" r="2185" b="5290"/>
          <a:stretch/>
        </p:blipFill>
        <p:spPr>
          <a:xfrm>
            <a:off x="2835165" y="2623267"/>
            <a:ext cx="3144837" cy="1789070"/>
          </a:xfrm>
          <a:prstGeom prst="rect">
            <a:avLst/>
          </a:prstGeom>
        </p:spPr>
      </p:pic>
      <p:pic>
        <p:nvPicPr>
          <p:cNvPr id="20" name="Picture 19">
            <a:extLst>
              <a:ext uri="{FF2B5EF4-FFF2-40B4-BE49-F238E27FC236}">
                <a16:creationId xmlns:a16="http://schemas.microsoft.com/office/drawing/2014/main" id="{B0FDF0D2-712F-0FDD-B2FB-40F669443FB4}"/>
              </a:ext>
            </a:extLst>
          </p:cNvPr>
          <p:cNvPicPr>
            <a:picLocks noChangeAspect="1"/>
          </p:cNvPicPr>
          <p:nvPr/>
        </p:nvPicPr>
        <p:blipFill>
          <a:blip r:embed="rId7"/>
          <a:stretch>
            <a:fillRect/>
          </a:stretch>
        </p:blipFill>
        <p:spPr>
          <a:xfrm>
            <a:off x="6336268" y="2809877"/>
            <a:ext cx="2628900" cy="1476375"/>
          </a:xfrm>
          <a:prstGeom prst="rect">
            <a:avLst/>
          </a:prstGeom>
        </p:spPr>
      </p:pic>
      <p:pic>
        <p:nvPicPr>
          <p:cNvPr id="17" name="Picture 16">
            <a:extLst>
              <a:ext uri="{FF2B5EF4-FFF2-40B4-BE49-F238E27FC236}">
                <a16:creationId xmlns:a16="http://schemas.microsoft.com/office/drawing/2014/main" id="{8BC9864C-8C7D-2C97-ED51-305B875FADFD}"/>
              </a:ext>
            </a:extLst>
          </p:cNvPr>
          <p:cNvPicPr>
            <a:picLocks noChangeAspect="1"/>
          </p:cNvPicPr>
          <p:nvPr/>
        </p:nvPicPr>
        <p:blipFill>
          <a:blip r:embed="rId8"/>
          <a:stretch>
            <a:fillRect/>
          </a:stretch>
        </p:blipFill>
        <p:spPr>
          <a:xfrm>
            <a:off x="8935583" y="2623267"/>
            <a:ext cx="3162500" cy="1828996"/>
          </a:xfrm>
          <a:prstGeom prst="rect">
            <a:avLst/>
          </a:prstGeom>
        </p:spPr>
      </p:pic>
      <p:sp>
        <p:nvSpPr>
          <p:cNvPr id="2" name="Slide Number Placeholder 8">
            <a:extLst>
              <a:ext uri="{FF2B5EF4-FFF2-40B4-BE49-F238E27FC236}">
                <a16:creationId xmlns:a16="http://schemas.microsoft.com/office/drawing/2014/main" id="{4903013A-6204-3589-99C9-0D501CD1EE29}"/>
              </a:ext>
            </a:extLst>
          </p:cNvPr>
          <p:cNvSpPr>
            <a:spLocks noGrp="1"/>
          </p:cNvSpPr>
          <p:nvPr>
            <p:ph type="sldNum" sz="quarter" idx="12"/>
          </p:nvPr>
        </p:nvSpPr>
        <p:spPr>
          <a:xfrm>
            <a:off x="11107546" y="6389802"/>
            <a:ext cx="681254" cy="365125"/>
          </a:xfrm>
        </p:spPr>
        <p:txBody>
          <a:bodyPr/>
          <a:lstStyle/>
          <a:p>
            <a:fld id="{36B5EA5A-BC32-A742-B11B-8E7414D5B535}" type="slidenum">
              <a:rPr lang="en-US" sz="1400" smtClean="0"/>
              <a:pPr/>
              <a:t>43</a:t>
            </a:fld>
            <a:endParaRPr lang="en-US" sz="1400" dirty="0"/>
          </a:p>
        </p:txBody>
      </p:sp>
      <p:sp>
        <p:nvSpPr>
          <p:cNvPr id="7" name="Footer Placeholder 4">
            <a:extLst>
              <a:ext uri="{FF2B5EF4-FFF2-40B4-BE49-F238E27FC236}">
                <a16:creationId xmlns:a16="http://schemas.microsoft.com/office/drawing/2014/main" id="{E0E7871B-4772-B3E7-9F83-5754764DCEDC}"/>
              </a:ext>
            </a:extLst>
          </p:cNvPr>
          <p:cNvSpPr>
            <a:spLocks noGrp="1"/>
          </p:cNvSpPr>
          <p:nvPr>
            <p:ph type="ftr" sz="quarter" idx="11"/>
          </p:nvPr>
        </p:nvSpPr>
        <p:spPr>
          <a:xfrm>
            <a:off x="3539188" y="6389802"/>
            <a:ext cx="7292296" cy="365125"/>
          </a:xfrm>
        </p:spPr>
        <p:txBody>
          <a:bodyPr/>
          <a:lstStyle/>
          <a:p>
            <a:r>
              <a:rPr lang="en-US" sz="1400" dirty="0"/>
              <a:t>Vittorio Ferrentino – IPP Meeting              vittorio.ferrentino@cern.ch</a:t>
            </a:r>
          </a:p>
        </p:txBody>
      </p:sp>
      <p:sp>
        <p:nvSpPr>
          <p:cNvPr id="11" name="Date Placeholder 3">
            <a:extLst>
              <a:ext uri="{FF2B5EF4-FFF2-40B4-BE49-F238E27FC236}">
                <a16:creationId xmlns:a16="http://schemas.microsoft.com/office/drawing/2014/main" id="{B7928CC6-205C-52C1-B406-903453DD6B9D}"/>
              </a:ext>
            </a:extLst>
          </p:cNvPr>
          <p:cNvSpPr txBox="1">
            <a:spLocks/>
          </p:cNvSpPr>
          <p:nvPr/>
        </p:nvSpPr>
        <p:spPr>
          <a:xfrm>
            <a:off x="1753960" y="6417641"/>
            <a:ext cx="1542289"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AE7510E-7CE3-EF42-A7A2-0B9C737939B5}" type="datetime3">
              <a:rPr lang="en-US" sz="1400" smtClean="0">
                <a:solidFill>
                  <a:schemeClr val="bg1"/>
                </a:solidFill>
              </a:rPr>
              <a:pPr/>
              <a:t>26 March 2025</a:t>
            </a:fld>
            <a:endParaRPr lang="en-US" sz="1400" dirty="0">
              <a:solidFill>
                <a:schemeClr val="bg1"/>
              </a:solidFill>
            </a:endParaRPr>
          </a:p>
        </p:txBody>
      </p:sp>
    </p:spTree>
    <p:extLst>
      <p:ext uri="{BB962C8B-B14F-4D97-AF65-F5344CB8AC3E}">
        <p14:creationId xmlns:p14="http://schemas.microsoft.com/office/powerpoint/2010/main" val="14234013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par>
                                <p:cTn id="8" presetID="16" presetClass="entr" presetSubtype="21" fill="hold"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barn(inVertical)">
                                      <p:cBhvr>
                                        <p:cTn id="10" dur="500"/>
                                        <p:tgtEl>
                                          <p:spTgt spid="20"/>
                                        </p:tgtEl>
                                      </p:cBhvr>
                                    </p:animEffect>
                                  </p:childTnLst>
                                </p:cTn>
                              </p:par>
                              <p:par>
                                <p:cTn id="11" presetID="16" presetClass="entr" presetSubtype="21" fill="hold"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barn(inVertical)">
                                      <p:cBhvr>
                                        <p:cTn id="13" dur="500"/>
                                        <p:tgtEl>
                                          <p:spTgt spid="17"/>
                                        </p:tgtEl>
                                      </p:cBhvr>
                                    </p:animEffect>
                                  </p:childTnLst>
                                </p:cTn>
                              </p:par>
                            </p:childTnLst>
                          </p:cTn>
                        </p:par>
                      </p:childTnLst>
                    </p:cTn>
                  </p:par>
                  <p:par>
                    <p:cTn id="14" fill="hold">
                      <p:stCondLst>
                        <p:cond delay="indefinite"/>
                      </p:stCondLst>
                      <p:childTnLst>
                        <p:par>
                          <p:cTn id="15" fill="hold">
                            <p:stCondLst>
                              <p:cond delay="0"/>
                            </p:stCondLst>
                            <p:childTnLst>
                              <p:par>
                                <p:cTn id="16" presetID="16" presetClass="entr" presetSubtype="21" fill="hold" nodeType="click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barn(inVertical)">
                                      <p:cBhvr>
                                        <p:cTn id="18"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73F7D082-B690-6E5F-8E92-445C38CBB9C6}"/>
              </a:ext>
            </a:extLst>
          </p:cNvPr>
          <p:cNvPicPr>
            <a:picLocks noChangeAspect="1"/>
          </p:cNvPicPr>
          <p:nvPr/>
        </p:nvPicPr>
        <p:blipFill>
          <a:blip r:embed="rId2"/>
          <a:stretch>
            <a:fillRect/>
          </a:stretch>
        </p:blipFill>
        <p:spPr>
          <a:xfrm>
            <a:off x="6524625" y="2798664"/>
            <a:ext cx="2609850" cy="1438275"/>
          </a:xfrm>
          <a:prstGeom prst="rect">
            <a:avLst/>
          </a:prstGeom>
        </p:spPr>
      </p:pic>
      <p:sp>
        <p:nvSpPr>
          <p:cNvPr id="3" name="Title 2"/>
          <p:cNvSpPr>
            <a:spLocks noGrp="1"/>
          </p:cNvSpPr>
          <p:nvPr>
            <p:ph type="title"/>
          </p:nvPr>
        </p:nvSpPr>
        <p:spPr>
          <a:xfrm>
            <a:off x="407988" y="328242"/>
            <a:ext cx="11376025" cy="538534"/>
          </a:xfrm>
        </p:spPr>
        <p:txBody>
          <a:bodyPr/>
          <a:lstStyle/>
          <a:p>
            <a:r>
              <a:rPr lang="en-US" dirty="0"/>
              <a:t>Mesh sensitivity analysis</a:t>
            </a:r>
          </a:p>
        </p:txBody>
      </p:sp>
      <mc:AlternateContent xmlns:mc="http://schemas.openxmlformats.org/markup-compatibility/2006" xmlns:a14="http://schemas.microsoft.com/office/drawing/2010/main">
        <mc:Choice Requires="a14">
          <p:sp>
            <p:nvSpPr>
              <p:cNvPr id="4" name="Content Placeholder 1">
                <a:extLst>
                  <a:ext uri="{FF2B5EF4-FFF2-40B4-BE49-F238E27FC236}">
                    <a16:creationId xmlns:a16="http://schemas.microsoft.com/office/drawing/2014/main" id="{C1E90048-BC15-36BA-A448-29B67DF3D008}"/>
                  </a:ext>
                </a:extLst>
              </p:cNvPr>
              <p:cNvSpPr>
                <a:spLocks noGrp="1"/>
              </p:cNvSpPr>
              <p:nvPr>
                <p:ph idx="1"/>
              </p:nvPr>
            </p:nvSpPr>
            <p:spPr>
              <a:xfrm>
                <a:off x="341313" y="1096586"/>
                <a:ext cx="5754688" cy="1494213"/>
              </a:xfrm>
            </p:spPr>
            <p:txBody>
              <a:bodyPr/>
              <a:lstStyle/>
              <a:p>
                <a:r>
                  <a:rPr lang="en-US" dirty="0">
                    <a:solidFill>
                      <a:schemeClr val="tx2">
                        <a:lumMod val="75000"/>
                        <a:lumOff val="25000"/>
                      </a:schemeClr>
                    </a:solidFill>
                  </a:rPr>
                  <a:t>Standard mesh </a:t>
                </a:r>
                <a14:m>
                  <m:oMath xmlns:m="http://schemas.openxmlformats.org/officeDocument/2006/math">
                    <m:sSub>
                      <m:sSubPr>
                        <m:ctrlPr>
                          <a:rPr lang="en-US" b="0" i="1">
                            <a:solidFill>
                              <a:schemeClr val="tx2">
                                <a:lumMod val="75000"/>
                                <a:lumOff val="25000"/>
                              </a:schemeClr>
                            </a:solidFill>
                            <a:latin typeface="Cambria Math" panose="02040503050406030204" pitchFamily="18" charset="0"/>
                          </a:rPr>
                        </m:ctrlPr>
                      </m:sSubPr>
                      <m:e>
                        <m:r>
                          <a:rPr lang="en-US" b="0" i="1">
                            <a:solidFill>
                              <a:schemeClr val="tx2">
                                <a:lumMod val="75000"/>
                                <a:lumOff val="25000"/>
                              </a:schemeClr>
                            </a:solidFill>
                            <a:latin typeface="Cambria Math" panose="02040503050406030204" pitchFamily="18" charset="0"/>
                          </a:rPr>
                          <m:t>𝑘</m:t>
                        </m:r>
                      </m:e>
                      <m:sub>
                        <m:r>
                          <a:rPr lang="en-US" b="0" i="1">
                            <a:solidFill>
                              <a:schemeClr val="tx2">
                                <a:lumMod val="75000"/>
                                <a:lumOff val="25000"/>
                              </a:schemeClr>
                            </a:solidFill>
                            <a:latin typeface="Cambria Math" panose="02040503050406030204" pitchFamily="18" charset="0"/>
                          </a:rPr>
                          <m:t>𝑚𝑒𝑠h</m:t>
                        </m:r>
                      </m:sub>
                    </m:sSub>
                    <m:r>
                      <a:rPr lang="en-US" b="0" i="1">
                        <a:solidFill>
                          <a:schemeClr val="tx2">
                            <a:lumMod val="75000"/>
                            <a:lumOff val="25000"/>
                          </a:schemeClr>
                        </a:solidFill>
                        <a:latin typeface="Cambria Math" panose="02040503050406030204" pitchFamily="18" charset="0"/>
                      </a:rPr>
                      <m:t>=1</m:t>
                    </m:r>
                  </m:oMath>
                </a14:m>
                <a:r>
                  <a:rPr lang="en-US" dirty="0">
                    <a:solidFill>
                      <a:schemeClr val="tx2">
                        <a:lumMod val="75000"/>
                        <a:lumOff val="25000"/>
                      </a:schemeClr>
                    </a:solidFill>
                  </a:rPr>
                  <a:t>:</a:t>
                </a:r>
              </a:p>
              <a:p>
                <a:pPr lvl="1"/>
                <a:r>
                  <a:rPr lang="en-US" b="0" dirty="0">
                    <a:solidFill>
                      <a:schemeClr val="tx2">
                        <a:lumMod val="75000"/>
                        <a:lumOff val="25000"/>
                      </a:schemeClr>
                    </a:solidFill>
                  </a:rPr>
                  <a:t>Number of mesh domains in the volume: </a:t>
                </a:r>
                <a:r>
                  <a:rPr lang="en-GB" dirty="0">
                    <a:solidFill>
                      <a:schemeClr val="accent6">
                        <a:lumMod val="40000"/>
                        <a:lumOff val="60000"/>
                      </a:schemeClr>
                    </a:solidFill>
                  </a:rPr>
                  <a:t>~ 6.3 M</a:t>
                </a:r>
              </a:p>
              <a:p>
                <a:pPr lvl="1"/>
                <a:r>
                  <a:rPr lang="en-GB" b="0" dirty="0">
                    <a:solidFill>
                      <a:schemeClr val="tx2">
                        <a:lumMod val="75000"/>
                        <a:lumOff val="25000"/>
                      </a:schemeClr>
                    </a:solidFill>
                  </a:rPr>
                  <a:t>Simulation time: </a:t>
                </a:r>
                <a:r>
                  <a:rPr lang="en-GB" b="0" dirty="0">
                    <a:solidFill>
                      <a:schemeClr val="accent6">
                        <a:lumMod val="40000"/>
                        <a:lumOff val="60000"/>
                      </a:schemeClr>
                    </a:solidFill>
                  </a:rPr>
                  <a:t>6h 45min</a:t>
                </a:r>
              </a:p>
              <a:p>
                <a:pPr lvl="1"/>
                <a:r>
                  <a:rPr lang="en-GB" dirty="0">
                    <a:solidFill>
                      <a:schemeClr val="tx2">
                        <a:lumMod val="75000"/>
                        <a:lumOff val="25000"/>
                      </a:schemeClr>
                    </a:solidFill>
                  </a:rPr>
                  <a:t>Field (as measured with B-train): </a:t>
                </a:r>
                <a:r>
                  <a:rPr lang="en-GB" dirty="0">
                    <a:solidFill>
                      <a:schemeClr val="accent6">
                        <a:lumMod val="40000"/>
                        <a:lumOff val="60000"/>
                      </a:schemeClr>
                    </a:solidFill>
                  </a:rPr>
                  <a:t>0.4803 T</a:t>
                </a:r>
              </a:p>
              <a:p>
                <a:pPr marL="366712" lvl="1" indent="0">
                  <a:buNone/>
                </a:pPr>
                <a:endParaRPr lang="en-GB" dirty="0">
                  <a:solidFill>
                    <a:schemeClr val="tx2">
                      <a:lumMod val="75000"/>
                      <a:lumOff val="25000"/>
                    </a:schemeClr>
                  </a:solidFill>
                </a:endParaRPr>
              </a:p>
            </p:txBody>
          </p:sp>
        </mc:Choice>
        <mc:Fallback xmlns="">
          <p:sp>
            <p:nvSpPr>
              <p:cNvPr id="4" name="Content Placeholder 1">
                <a:extLst>
                  <a:ext uri="{FF2B5EF4-FFF2-40B4-BE49-F238E27FC236}">
                    <a16:creationId xmlns:a16="http://schemas.microsoft.com/office/drawing/2014/main" id="{C1E90048-BC15-36BA-A448-29B67DF3D008}"/>
                  </a:ext>
                </a:extLst>
              </p:cNvPr>
              <p:cNvSpPr>
                <a:spLocks noGrp="1" noRot="1" noChangeAspect="1" noMove="1" noResize="1" noEditPoints="1" noAdjustHandles="1" noChangeArrowheads="1" noChangeShapeType="1" noTextEdit="1"/>
              </p:cNvSpPr>
              <p:nvPr>
                <p:ph idx="1"/>
              </p:nvPr>
            </p:nvSpPr>
            <p:spPr>
              <a:xfrm>
                <a:off x="341313" y="1096586"/>
                <a:ext cx="5754688" cy="1494213"/>
              </a:xfrm>
              <a:blipFill>
                <a:blip r:embed="rId3"/>
                <a:stretch>
                  <a:fillRect l="-2648" t="-8163" b="-5306"/>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graphicFrame>
            <p:nvGraphicFramePr>
              <p:cNvPr id="13" name="Table 12">
                <a:extLst>
                  <a:ext uri="{FF2B5EF4-FFF2-40B4-BE49-F238E27FC236}">
                    <a16:creationId xmlns:a16="http://schemas.microsoft.com/office/drawing/2014/main" id="{78CB218F-341D-3BE1-D6C1-4065193DC004}"/>
                  </a:ext>
                </a:extLst>
              </p:cNvPr>
              <p:cNvGraphicFramePr>
                <a:graphicFrameLocks noGrp="1"/>
              </p:cNvGraphicFramePr>
              <p:nvPr/>
            </p:nvGraphicFramePr>
            <p:xfrm>
              <a:off x="1669145" y="4651128"/>
              <a:ext cx="5476875" cy="1488885"/>
            </p:xfrm>
            <a:graphic>
              <a:graphicData uri="http://schemas.openxmlformats.org/drawingml/2006/table">
                <a:tbl>
                  <a:tblPr firstRow="1" bandRow="1">
                    <a:tableStyleId>{8EC20E35-A176-4012-BC5E-935CFFF8708E}</a:tableStyleId>
                  </a:tblPr>
                  <a:tblGrid>
                    <a:gridCol w="1129176">
                      <a:extLst>
                        <a:ext uri="{9D8B030D-6E8A-4147-A177-3AD203B41FA5}">
                          <a16:colId xmlns:a16="http://schemas.microsoft.com/office/drawing/2014/main" val="1087067915"/>
                        </a:ext>
                      </a:extLst>
                    </a:gridCol>
                    <a:gridCol w="1076439">
                      <a:extLst>
                        <a:ext uri="{9D8B030D-6E8A-4147-A177-3AD203B41FA5}">
                          <a16:colId xmlns:a16="http://schemas.microsoft.com/office/drawing/2014/main" val="1742800554"/>
                        </a:ext>
                      </a:extLst>
                    </a:gridCol>
                    <a:gridCol w="1197841">
                      <a:extLst>
                        <a:ext uri="{9D8B030D-6E8A-4147-A177-3AD203B41FA5}">
                          <a16:colId xmlns:a16="http://schemas.microsoft.com/office/drawing/2014/main" val="1882398816"/>
                        </a:ext>
                      </a:extLst>
                    </a:gridCol>
                    <a:gridCol w="2073419">
                      <a:extLst>
                        <a:ext uri="{9D8B030D-6E8A-4147-A177-3AD203B41FA5}">
                          <a16:colId xmlns:a16="http://schemas.microsoft.com/office/drawing/2014/main" val="348410711"/>
                        </a:ext>
                      </a:extLst>
                    </a:gridCol>
                  </a:tblGrid>
                  <a:tr h="277182">
                    <a:tc>
                      <a:txBody>
                        <a:bodyPr/>
                        <a:lstStyle/>
                        <a:p>
                          <a:endParaRPr lang="en-GB" sz="1400" dirty="0"/>
                        </a:p>
                      </a:txBody>
                      <a:tcPr/>
                    </a:tc>
                    <a:tc>
                      <a:txBody>
                        <a:bodyPr/>
                        <a:lstStyle/>
                        <a:p>
                          <a:pPr algn="ctr"/>
                          <a14:m>
                            <m:oMathPara xmlns:m="http://schemas.openxmlformats.org/officeDocument/2006/math">
                              <m:oMathParaPr>
                                <m:jc m:val="centerGroup"/>
                              </m:oMathParaPr>
                              <m:oMath xmlns:m="http://schemas.openxmlformats.org/officeDocument/2006/math">
                                <m:sSub>
                                  <m:sSubPr>
                                    <m:ctrlPr>
                                      <a:rPr lang="en-US" sz="1400" b="1" i="1" smtClean="0">
                                        <a:latin typeface="Cambria Math" panose="02040503050406030204" pitchFamily="18" charset="0"/>
                                      </a:rPr>
                                    </m:ctrlPr>
                                  </m:sSubPr>
                                  <m:e>
                                    <m:r>
                                      <a:rPr lang="en-US" sz="1400" b="1" i="1" smtClean="0">
                                        <a:latin typeface="Cambria Math" panose="02040503050406030204" pitchFamily="18" charset="0"/>
                                      </a:rPr>
                                      <m:t>𝒌</m:t>
                                    </m:r>
                                  </m:e>
                                  <m:sub>
                                    <m:r>
                                      <a:rPr lang="en-US" sz="1400" b="1" i="1" smtClean="0">
                                        <a:latin typeface="Cambria Math" panose="02040503050406030204" pitchFamily="18" charset="0"/>
                                      </a:rPr>
                                      <m:t>𝒎𝒆𝒔𝒉</m:t>
                                    </m:r>
                                  </m:sub>
                                </m:sSub>
                                <m:r>
                                  <a:rPr lang="en-US" sz="1400" b="1" i="1" smtClean="0">
                                    <a:latin typeface="Cambria Math" panose="02040503050406030204" pitchFamily="18" charset="0"/>
                                  </a:rPr>
                                  <m:t>=</m:t>
                                </m:r>
                                <m:r>
                                  <a:rPr lang="en-US" sz="1400" b="1" i="1" smtClean="0">
                                    <a:latin typeface="Cambria Math" panose="02040503050406030204" pitchFamily="18" charset="0"/>
                                  </a:rPr>
                                  <m:t>𝟏</m:t>
                                </m:r>
                              </m:oMath>
                            </m:oMathPara>
                          </a14:m>
                          <a:endParaRPr lang="en-GB"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en-US" sz="1400" b="1" i="1" smtClean="0">
                                        <a:latin typeface="Cambria Math" panose="02040503050406030204" pitchFamily="18" charset="0"/>
                                      </a:rPr>
                                    </m:ctrlPr>
                                  </m:sSubPr>
                                  <m:e>
                                    <m:r>
                                      <a:rPr lang="en-US" sz="1400" b="1" i="1" smtClean="0">
                                        <a:latin typeface="Cambria Math" panose="02040503050406030204" pitchFamily="18" charset="0"/>
                                      </a:rPr>
                                      <m:t>𝒌</m:t>
                                    </m:r>
                                  </m:e>
                                  <m:sub>
                                    <m:r>
                                      <a:rPr lang="en-US" sz="1400" b="1" i="1" smtClean="0">
                                        <a:latin typeface="Cambria Math" panose="02040503050406030204" pitchFamily="18" charset="0"/>
                                      </a:rPr>
                                      <m:t>𝒎𝒆𝒔𝒉</m:t>
                                    </m:r>
                                  </m:sub>
                                </m:sSub>
                                <m:r>
                                  <a:rPr lang="en-US" sz="1400" b="1" i="1" smtClean="0">
                                    <a:latin typeface="Cambria Math" panose="02040503050406030204" pitchFamily="18" charset="0"/>
                                  </a:rPr>
                                  <m:t>=</m:t>
                                </m:r>
                                <m:r>
                                  <a:rPr lang="en-US" sz="1400" b="1" i="1" smtClean="0">
                                    <a:latin typeface="Cambria Math" panose="02040503050406030204" pitchFamily="18" charset="0"/>
                                  </a:rPr>
                                  <m:t>𝟏</m:t>
                                </m:r>
                                <m:r>
                                  <a:rPr lang="en-US" sz="1400" b="1" i="1" smtClean="0">
                                    <a:latin typeface="Cambria Math" panose="02040503050406030204" pitchFamily="18" charset="0"/>
                                  </a:rPr>
                                  <m:t>.</m:t>
                                </m:r>
                                <m:r>
                                  <a:rPr lang="en-US" sz="1400" b="1" i="1" smtClean="0">
                                    <a:latin typeface="Cambria Math" panose="02040503050406030204" pitchFamily="18" charset="0"/>
                                  </a:rPr>
                                  <m:t>𝟐</m:t>
                                </m:r>
                              </m:oMath>
                            </m:oMathPara>
                          </a14:m>
                          <a:endParaRPr lang="en-GB" sz="14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r>
                                <a:rPr lang="en-US" sz="1400" b="1" i="0" smtClean="0">
                                  <a:latin typeface="Cambria Math" panose="02040503050406030204" pitchFamily="18" charset="0"/>
                                </a:rPr>
                                <m:t>𝚫</m:t>
                              </m:r>
                              <m:sSub>
                                <m:sSubPr>
                                  <m:ctrlPr>
                                    <a:rPr lang="en-US" sz="1400" b="1" i="1" smtClean="0">
                                      <a:latin typeface="Cambria Math" panose="02040503050406030204" pitchFamily="18" charset="0"/>
                                    </a:rPr>
                                  </m:ctrlPr>
                                </m:sSubPr>
                                <m:e>
                                  <m:r>
                                    <a:rPr lang="en-US" sz="1400" b="1" i="1" smtClean="0">
                                      <a:latin typeface="Cambria Math" panose="02040503050406030204" pitchFamily="18" charset="0"/>
                                    </a:rPr>
                                    <m:t>𝑩</m:t>
                                  </m:r>
                                </m:e>
                                <m:sub>
                                  <m:r>
                                    <a:rPr lang="en-US" sz="1400" b="1" i="1" smtClean="0">
                                      <a:latin typeface="Cambria Math" panose="02040503050406030204" pitchFamily="18" charset="0"/>
                                    </a:rPr>
                                    <m:t>𝟐</m:t>
                                  </m:r>
                                </m:sub>
                              </m:sSub>
                              <m:r>
                                <a:rPr lang="en-US" sz="1400" b="1" i="1" smtClean="0">
                                  <a:latin typeface="Cambria Math" panose="02040503050406030204" pitchFamily="18" charset="0"/>
                                </a:rPr>
                                <m:t>/</m:t>
                              </m:r>
                              <m:sSub>
                                <m:sSubPr>
                                  <m:ctrlPr>
                                    <a:rPr lang="en-US" sz="1400" b="1" i="1" smtClean="0">
                                      <a:latin typeface="Cambria Math" panose="02040503050406030204" pitchFamily="18" charset="0"/>
                                    </a:rPr>
                                  </m:ctrlPr>
                                </m:sSubPr>
                                <m:e>
                                  <m:r>
                                    <a:rPr lang="en-US" sz="1400" b="1" i="1" smtClean="0">
                                      <a:latin typeface="Cambria Math" panose="02040503050406030204" pitchFamily="18" charset="0"/>
                                    </a:rPr>
                                    <m:t>𝑩</m:t>
                                  </m:r>
                                </m:e>
                                <m:sub>
                                  <m:r>
                                    <a:rPr lang="en-US" sz="1400" b="1" i="1" smtClean="0">
                                      <a:latin typeface="Cambria Math" panose="02040503050406030204" pitchFamily="18" charset="0"/>
                                    </a:rPr>
                                    <m:t>𝟐</m:t>
                                  </m:r>
                                  <m:r>
                                    <a:rPr lang="en-US" sz="1400" b="1" i="1" smtClean="0">
                                      <a:latin typeface="Cambria Math" panose="02040503050406030204" pitchFamily="18" charset="0"/>
                                    </a:rPr>
                                    <m:t>, </m:t>
                                  </m:r>
                                  <m:sSub>
                                    <m:sSubPr>
                                      <m:ctrlPr>
                                        <a:rPr lang="en-US" sz="1400" b="1" i="1" smtClean="0">
                                          <a:latin typeface="Cambria Math" panose="02040503050406030204" pitchFamily="18" charset="0"/>
                                        </a:rPr>
                                      </m:ctrlPr>
                                    </m:sSubPr>
                                    <m:e>
                                      <m:r>
                                        <a:rPr lang="en-US" sz="1400" b="1" i="1" smtClean="0">
                                          <a:latin typeface="Cambria Math" panose="02040503050406030204" pitchFamily="18" charset="0"/>
                                        </a:rPr>
                                        <m:t>𝒌</m:t>
                                      </m:r>
                                    </m:e>
                                    <m:sub>
                                      <m:r>
                                        <a:rPr lang="en-US" sz="1400" b="1" i="1" smtClean="0">
                                          <a:latin typeface="Cambria Math" panose="02040503050406030204" pitchFamily="18" charset="0"/>
                                        </a:rPr>
                                        <m:t>𝒎𝒆𝒔𝒉</m:t>
                                      </m:r>
                                    </m:sub>
                                  </m:sSub>
                                  <m:r>
                                    <a:rPr lang="en-US" sz="1400" b="1" i="1" smtClean="0">
                                      <a:latin typeface="Cambria Math" panose="02040503050406030204" pitchFamily="18" charset="0"/>
                                    </a:rPr>
                                    <m:t>=</m:t>
                                  </m:r>
                                  <m:r>
                                    <a:rPr lang="en-US" sz="1400" b="1" i="1" smtClean="0">
                                      <a:latin typeface="Cambria Math" panose="02040503050406030204" pitchFamily="18" charset="0"/>
                                    </a:rPr>
                                    <m:t>𝟏</m:t>
                                  </m:r>
                                </m:sub>
                              </m:sSub>
                            </m:oMath>
                          </a14:m>
                          <a:r>
                            <a:rPr lang="en-GB" sz="1400" dirty="0"/>
                            <a:t> [%]</a:t>
                          </a:r>
                        </a:p>
                      </a:txBody>
                      <a:tcPr/>
                    </a:tc>
                    <a:extLst>
                      <a:ext uri="{0D108BD9-81ED-4DB2-BD59-A6C34878D82A}">
                        <a16:rowId xmlns:a16="http://schemas.microsoft.com/office/drawing/2014/main" val="1580457129"/>
                      </a:ext>
                    </a:extLst>
                  </a:tr>
                  <a:tr h="289399">
                    <a:tc>
                      <a:txBody>
                        <a:bodyPr/>
                        <a:lstStyle/>
                        <a:p>
                          <a:pPr algn="ctr"/>
                          <a14:m>
                            <m:oMath xmlns:m="http://schemas.openxmlformats.org/officeDocument/2006/math">
                              <m:sSub>
                                <m:sSubPr>
                                  <m:ctrlPr>
                                    <a:rPr lang="en-US" sz="1200" b="0" i="1" smtClean="0">
                                      <a:latin typeface="Cambria Math" panose="02040503050406030204" pitchFamily="18" charset="0"/>
                                    </a:rPr>
                                  </m:ctrlPr>
                                </m:sSubPr>
                                <m:e>
                                  <m:r>
                                    <a:rPr lang="en-US" sz="1200" b="0" i="1" smtClean="0">
                                      <a:latin typeface="Cambria Math" panose="02040503050406030204" pitchFamily="18" charset="0"/>
                                    </a:rPr>
                                    <m:t>𝐵</m:t>
                                  </m:r>
                                </m:e>
                                <m:sub>
                                  <m:r>
                                    <a:rPr lang="en-US" sz="1200" b="0" i="1" smtClean="0">
                                      <a:latin typeface="Cambria Math" panose="02040503050406030204" pitchFamily="18" charset="0"/>
                                    </a:rPr>
                                    <m:t>2,</m:t>
                                  </m:r>
                                  <m:sSub>
                                    <m:sSubPr>
                                      <m:ctrlPr>
                                        <a:rPr lang="en-US" sz="1200" b="0" i="1" smtClean="0">
                                          <a:latin typeface="Cambria Math" panose="02040503050406030204" pitchFamily="18" charset="0"/>
                                        </a:rPr>
                                      </m:ctrlPr>
                                    </m:sSubPr>
                                    <m:e>
                                      <m:r>
                                        <a:rPr lang="en-US" sz="1200" b="0" i="1" smtClean="0">
                                          <a:latin typeface="Cambria Math" panose="02040503050406030204" pitchFamily="18" charset="0"/>
                                        </a:rPr>
                                        <m:t>𝐹</m:t>
                                      </m:r>
                                    </m:e>
                                    <m:sub>
                                      <m:r>
                                        <a:rPr lang="en-US" sz="1200" b="0" i="1" smtClean="0">
                                          <a:latin typeface="Cambria Math" panose="02040503050406030204" pitchFamily="18" charset="0"/>
                                        </a:rPr>
                                        <m:t>𝐵𝑂𝐷𝑌</m:t>
                                      </m:r>
                                    </m:sub>
                                  </m:sSub>
                                </m:sub>
                              </m:sSub>
                            </m:oMath>
                          </a14:m>
                          <a:r>
                            <a:rPr lang="en-GB" sz="1200" dirty="0"/>
                            <a:t> [T]</a:t>
                          </a:r>
                        </a:p>
                      </a:txBody>
                      <a:tcPr/>
                    </a:tc>
                    <a:tc>
                      <a:txBody>
                        <a:bodyPr/>
                        <a:lstStyle/>
                        <a:p>
                          <a:pPr algn="ctr"/>
                          <a:r>
                            <a:rPr lang="en-US" sz="1200" dirty="0"/>
                            <a:t>690.40</a:t>
                          </a:r>
                          <a:endParaRPr lang="en-GB" sz="1200" dirty="0"/>
                        </a:p>
                      </a:txBody>
                      <a:tcPr/>
                    </a:tc>
                    <a:tc>
                      <a:txBody>
                        <a:bodyPr/>
                        <a:lstStyle/>
                        <a:p>
                          <a:pPr algn="ctr"/>
                          <a:r>
                            <a:rPr lang="en-US" sz="1200" dirty="0"/>
                            <a:t>690.37</a:t>
                          </a:r>
                          <a:endParaRPr lang="en-GB" sz="1200" dirty="0"/>
                        </a:p>
                      </a:txBody>
                      <a:tcPr/>
                    </a:tc>
                    <a:tc>
                      <a:txBody>
                        <a:bodyPr/>
                        <a:lstStyle/>
                        <a:p>
                          <a:pPr algn="ctr"/>
                          <a:r>
                            <a:rPr lang="en-US" sz="1200" dirty="0"/>
                            <a:t>0.0043</a:t>
                          </a:r>
                          <a:endParaRPr lang="en-GB" sz="1200" dirty="0"/>
                        </a:p>
                      </a:txBody>
                      <a:tcPr/>
                    </a:tc>
                    <a:extLst>
                      <a:ext uri="{0D108BD9-81ED-4DB2-BD59-A6C34878D82A}">
                        <a16:rowId xmlns:a16="http://schemas.microsoft.com/office/drawing/2014/main" val="269896770"/>
                      </a:ext>
                    </a:extLst>
                  </a:tr>
                  <a:tr h="283547">
                    <a:tc>
                      <a:txBody>
                        <a:bodyPr/>
                        <a:lstStyle/>
                        <a:p>
                          <a:pPr algn="ctr"/>
                          <a14:m>
                            <m:oMath xmlns:m="http://schemas.openxmlformats.org/officeDocument/2006/math">
                              <m:sSub>
                                <m:sSubPr>
                                  <m:ctrlPr>
                                    <a:rPr lang="en-US" sz="1200" b="0" i="1" smtClean="0">
                                      <a:latin typeface="Cambria Math" panose="02040503050406030204" pitchFamily="18" charset="0"/>
                                    </a:rPr>
                                  </m:ctrlPr>
                                </m:sSubPr>
                                <m:e>
                                  <m:r>
                                    <a:rPr lang="en-US" sz="1200" b="0" i="1" smtClean="0">
                                      <a:latin typeface="Cambria Math" panose="02040503050406030204" pitchFamily="18" charset="0"/>
                                    </a:rPr>
                                    <m:t>𝐵</m:t>
                                  </m:r>
                                </m:e>
                                <m:sub>
                                  <m:r>
                                    <a:rPr lang="en-US" sz="1200" b="0" i="1" smtClean="0">
                                      <a:latin typeface="Cambria Math" panose="02040503050406030204" pitchFamily="18" charset="0"/>
                                    </a:rPr>
                                    <m:t>2, </m:t>
                                  </m:r>
                                  <m:r>
                                    <a:rPr lang="en-US" sz="1200" b="0" i="1" smtClean="0">
                                      <a:latin typeface="Cambria Math" panose="02040503050406030204" pitchFamily="18" charset="0"/>
                                    </a:rPr>
                                    <m:t>𝐷</m:t>
                                  </m:r>
                                  <m:sSub>
                                    <m:sSubPr>
                                      <m:ctrlPr>
                                        <a:rPr lang="en-US" sz="1200" b="0" i="1" smtClean="0">
                                          <a:latin typeface="Cambria Math" panose="02040503050406030204" pitchFamily="18" charset="0"/>
                                        </a:rPr>
                                      </m:ctrlPr>
                                    </m:sSubPr>
                                    <m:e>
                                      <m:r>
                                        <a:rPr lang="en-US" sz="1200" b="0" i="1" smtClean="0">
                                          <a:latin typeface="Cambria Math" panose="02040503050406030204" pitchFamily="18" charset="0"/>
                                        </a:rPr>
                                        <m:t>𝐹</m:t>
                                      </m:r>
                                    </m:e>
                                    <m:sub>
                                      <m:r>
                                        <a:rPr lang="en-US" sz="1200" b="0" i="1" smtClean="0">
                                          <a:latin typeface="Cambria Math" panose="02040503050406030204" pitchFamily="18" charset="0"/>
                                        </a:rPr>
                                        <m:t>𝐵𝑂𝐷𝑌</m:t>
                                      </m:r>
                                    </m:sub>
                                  </m:sSub>
                                </m:sub>
                              </m:sSub>
                            </m:oMath>
                          </a14:m>
                          <a:r>
                            <a:rPr lang="en-GB" sz="1200" dirty="0"/>
                            <a:t> [T]</a:t>
                          </a:r>
                        </a:p>
                      </a:txBody>
                      <a:tcPr/>
                    </a:tc>
                    <a:tc>
                      <a:txBody>
                        <a:bodyPr/>
                        <a:lstStyle/>
                        <a:p>
                          <a:pPr algn="ctr"/>
                          <a:r>
                            <a:rPr lang="en-US" sz="1200" dirty="0"/>
                            <a:t>-690.60</a:t>
                          </a:r>
                          <a:endParaRPr lang="en-GB" sz="1200" dirty="0"/>
                        </a:p>
                      </a:txBody>
                      <a:tcPr/>
                    </a:tc>
                    <a:tc>
                      <a:txBody>
                        <a:bodyPr/>
                        <a:lstStyle/>
                        <a:p>
                          <a:pPr algn="ctr"/>
                          <a:r>
                            <a:rPr lang="en-US" sz="1200" dirty="0"/>
                            <a:t>-690.68</a:t>
                          </a:r>
                          <a:endParaRPr lang="en-GB" sz="1200" dirty="0"/>
                        </a:p>
                      </a:txBody>
                      <a:tcPr/>
                    </a:tc>
                    <a:tc>
                      <a:txBody>
                        <a:bodyPr/>
                        <a:lstStyle/>
                        <a:p>
                          <a:pPr algn="ctr"/>
                          <a:r>
                            <a:rPr lang="en-US" sz="1200" dirty="0"/>
                            <a:t>0.011</a:t>
                          </a:r>
                          <a:endParaRPr lang="en-GB" sz="1200" dirty="0"/>
                        </a:p>
                      </a:txBody>
                      <a:tcPr/>
                    </a:tc>
                    <a:extLst>
                      <a:ext uri="{0D108BD9-81ED-4DB2-BD59-A6C34878D82A}">
                        <a16:rowId xmlns:a16="http://schemas.microsoft.com/office/drawing/2014/main" val="1071741335"/>
                      </a:ext>
                    </a:extLst>
                  </a:tr>
                  <a:tr h="283547">
                    <a:tc>
                      <a:txBody>
                        <a:bodyPr/>
                        <a:lstStyle/>
                        <a:p>
                          <a:pPr algn="ctr"/>
                          <a14:m>
                            <m:oMath xmlns:m="http://schemas.openxmlformats.org/officeDocument/2006/math">
                              <m:sSub>
                                <m:sSubPr>
                                  <m:ctrlPr>
                                    <a:rPr lang="en-US" sz="1200" b="0" i="1" smtClean="0">
                                      <a:latin typeface="Cambria Math" panose="02040503050406030204" pitchFamily="18" charset="0"/>
                                    </a:rPr>
                                  </m:ctrlPr>
                                </m:sSubPr>
                                <m:e>
                                  <m:r>
                                    <a:rPr lang="en-US" sz="1200" b="0" i="1" smtClean="0">
                                      <a:latin typeface="Cambria Math" panose="02040503050406030204" pitchFamily="18" charset="0"/>
                                    </a:rPr>
                                    <m:t>𝐵</m:t>
                                  </m:r>
                                </m:e>
                                <m:sub>
                                  <m:r>
                                    <a:rPr lang="en-US" sz="1200" b="0" i="1" smtClean="0">
                                      <a:latin typeface="Cambria Math" panose="02040503050406030204" pitchFamily="18" charset="0"/>
                                    </a:rPr>
                                    <m:t>2, </m:t>
                                  </m:r>
                                  <m:sSub>
                                    <m:sSubPr>
                                      <m:ctrlPr>
                                        <a:rPr lang="en-US" sz="1200" b="0" i="1" smtClean="0">
                                          <a:latin typeface="Cambria Math" panose="02040503050406030204" pitchFamily="18" charset="0"/>
                                        </a:rPr>
                                      </m:ctrlPr>
                                    </m:sSubPr>
                                    <m:e>
                                      <m:r>
                                        <a:rPr lang="en-US" sz="1200" b="0" i="1" smtClean="0">
                                          <a:latin typeface="Cambria Math" panose="02040503050406030204" pitchFamily="18" charset="0"/>
                                        </a:rPr>
                                        <m:t>𝐹</m:t>
                                      </m:r>
                                    </m:e>
                                    <m:sub>
                                      <m:r>
                                        <a:rPr lang="en-US" sz="1200" b="0" i="1" smtClean="0">
                                          <a:latin typeface="Cambria Math" panose="02040503050406030204" pitchFamily="18" charset="0"/>
                                        </a:rPr>
                                        <m:t>𝐹𝑅𝐼𝑁𝐺𝐸</m:t>
                                      </m:r>
                                    </m:sub>
                                  </m:sSub>
                                </m:sub>
                              </m:sSub>
                            </m:oMath>
                          </a14:m>
                          <a:r>
                            <a:rPr lang="en-GB" sz="1200" dirty="0"/>
                            <a:t> [T]</a:t>
                          </a:r>
                        </a:p>
                      </a:txBody>
                      <a:tcPr/>
                    </a:tc>
                    <a:tc>
                      <a:txBody>
                        <a:bodyPr/>
                        <a:lstStyle/>
                        <a:p>
                          <a:pPr algn="ctr"/>
                          <a:r>
                            <a:rPr lang="en-US" sz="1200" dirty="0"/>
                            <a:t>28.185</a:t>
                          </a:r>
                          <a:endParaRPr lang="en-GB" sz="1200" dirty="0"/>
                        </a:p>
                      </a:txBody>
                      <a:tcPr/>
                    </a:tc>
                    <a:tc>
                      <a:txBody>
                        <a:bodyPr/>
                        <a:lstStyle/>
                        <a:p>
                          <a:pPr algn="ctr"/>
                          <a:r>
                            <a:rPr lang="en-US" sz="1200" dirty="0"/>
                            <a:t>28.219</a:t>
                          </a:r>
                          <a:endParaRPr lang="en-GB" sz="1200" dirty="0"/>
                        </a:p>
                      </a:txBody>
                      <a:tcPr/>
                    </a:tc>
                    <a:tc>
                      <a:txBody>
                        <a:bodyPr/>
                        <a:lstStyle/>
                        <a:p>
                          <a:pPr algn="ctr"/>
                          <a:r>
                            <a:rPr lang="en-US" sz="1200" dirty="0"/>
                            <a:t>0.12</a:t>
                          </a:r>
                          <a:endParaRPr lang="en-GB" sz="1200" dirty="0"/>
                        </a:p>
                      </a:txBody>
                      <a:tcPr/>
                    </a:tc>
                    <a:extLst>
                      <a:ext uri="{0D108BD9-81ED-4DB2-BD59-A6C34878D82A}">
                        <a16:rowId xmlns:a16="http://schemas.microsoft.com/office/drawing/2014/main" val="1970705407"/>
                      </a:ext>
                    </a:extLst>
                  </a:tr>
                  <a:tr h="283547">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sSub>
                                <m:sSubPr>
                                  <m:ctrlPr>
                                    <a:rPr lang="en-US" sz="1200" b="0" i="1" smtClean="0">
                                      <a:latin typeface="Cambria Math" panose="02040503050406030204" pitchFamily="18" charset="0"/>
                                    </a:rPr>
                                  </m:ctrlPr>
                                </m:sSubPr>
                                <m:e>
                                  <m:r>
                                    <a:rPr lang="en-US" sz="1200" b="0" i="1" smtClean="0">
                                      <a:latin typeface="Cambria Math" panose="02040503050406030204" pitchFamily="18" charset="0"/>
                                    </a:rPr>
                                    <m:t>𝐵</m:t>
                                  </m:r>
                                </m:e>
                                <m:sub>
                                  <m:r>
                                    <a:rPr lang="en-US" sz="1200" b="0" i="1" smtClean="0">
                                      <a:latin typeface="Cambria Math" panose="02040503050406030204" pitchFamily="18" charset="0"/>
                                    </a:rPr>
                                    <m:t>2,  </m:t>
                                  </m:r>
                                  <m:sSub>
                                    <m:sSubPr>
                                      <m:ctrlPr>
                                        <a:rPr lang="en-US" sz="1200" b="0" i="1" smtClean="0">
                                          <a:latin typeface="Cambria Math" panose="02040503050406030204" pitchFamily="18" charset="0"/>
                                        </a:rPr>
                                      </m:ctrlPr>
                                    </m:sSubPr>
                                    <m:e>
                                      <m:r>
                                        <a:rPr lang="en-US" sz="1200" b="0" i="1" smtClean="0">
                                          <a:latin typeface="Cambria Math" panose="02040503050406030204" pitchFamily="18" charset="0"/>
                                        </a:rPr>
                                        <m:t>𝐷𝐹</m:t>
                                      </m:r>
                                    </m:e>
                                    <m:sub>
                                      <m:r>
                                        <a:rPr lang="en-US" sz="1200" b="0" i="1" smtClean="0">
                                          <a:latin typeface="Cambria Math" panose="02040503050406030204" pitchFamily="18" charset="0"/>
                                        </a:rPr>
                                        <m:t>𝐹𝑅𝐼𝑁𝐺𝐸</m:t>
                                      </m:r>
                                    </m:sub>
                                  </m:sSub>
                                </m:sub>
                              </m:sSub>
                            </m:oMath>
                          </a14:m>
                          <a:r>
                            <a:rPr lang="en-GB" sz="1200" dirty="0"/>
                            <a:t> [T]</a:t>
                          </a:r>
                        </a:p>
                      </a:txBody>
                      <a:tcPr/>
                    </a:tc>
                    <a:tc>
                      <a:txBody>
                        <a:bodyPr/>
                        <a:lstStyle/>
                        <a:p>
                          <a:pPr algn="ctr"/>
                          <a:r>
                            <a:rPr lang="en-US" sz="1200" dirty="0"/>
                            <a:t>-29.083</a:t>
                          </a:r>
                          <a:endParaRPr lang="en-GB" sz="1200" dirty="0"/>
                        </a:p>
                      </a:txBody>
                      <a:tcPr/>
                    </a:tc>
                    <a:tc>
                      <a:txBody>
                        <a:bodyPr/>
                        <a:lstStyle/>
                        <a:p>
                          <a:pPr algn="ctr"/>
                          <a:r>
                            <a:rPr lang="en-US" sz="1200" dirty="0"/>
                            <a:t>-29.072</a:t>
                          </a:r>
                          <a:endParaRPr lang="en-GB" sz="1200" dirty="0"/>
                        </a:p>
                      </a:txBody>
                      <a:tcPr/>
                    </a:tc>
                    <a:tc>
                      <a:txBody>
                        <a:bodyPr/>
                        <a:lstStyle/>
                        <a:p>
                          <a:pPr algn="ctr"/>
                          <a:r>
                            <a:rPr lang="en-US" sz="1200" dirty="0"/>
                            <a:t>0.038</a:t>
                          </a:r>
                          <a:endParaRPr lang="en-GB" sz="1200" dirty="0"/>
                        </a:p>
                      </a:txBody>
                      <a:tcPr/>
                    </a:tc>
                    <a:extLst>
                      <a:ext uri="{0D108BD9-81ED-4DB2-BD59-A6C34878D82A}">
                        <a16:rowId xmlns:a16="http://schemas.microsoft.com/office/drawing/2014/main" val="429231890"/>
                      </a:ext>
                    </a:extLst>
                  </a:tr>
                </a:tbl>
              </a:graphicData>
            </a:graphic>
          </p:graphicFrame>
        </mc:Choice>
        <mc:Fallback xmlns="">
          <p:graphicFrame>
            <p:nvGraphicFramePr>
              <p:cNvPr id="13" name="Table 12">
                <a:extLst>
                  <a:ext uri="{FF2B5EF4-FFF2-40B4-BE49-F238E27FC236}">
                    <a16:creationId xmlns:a16="http://schemas.microsoft.com/office/drawing/2014/main" id="{78CB218F-341D-3BE1-D6C1-4065193DC004}"/>
                  </a:ext>
                </a:extLst>
              </p:cNvPr>
              <p:cNvGraphicFramePr>
                <a:graphicFrameLocks noGrp="1"/>
              </p:cNvGraphicFramePr>
              <p:nvPr>
                <p:extLst>
                  <p:ext uri="{D42A27DB-BD31-4B8C-83A1-F6EECF244321}">
                    <p14:modId xmlns:p14="http://schemas.microsoft.com/office/powerpoint/2010/main" val="4168439470"/>
                  </p:ext>
                </p:extLst>
              </p:nvPr>
            </p:nvGraphicFramePr>
            <p:xfrm>
              <a:off x="1669145" y="4651128"/>
              <a:ext cx="5476875" cy="1488885"/>
            </p:xfrm>
            <a:graphic>
              <a:graphicData uri="http://schemas.openxmlformats.org/drawingml/2006/table">
                <a:tbl>
                  <a:tblPr firstRow="1" bandRow="1">
                    <a:tableStyleId>{8EC20E35-A176-4012-BC5E-935CFFF8708E}</a:tableStyleId>
                  </a:tblPr>
                  <a:tblGrid>
                    <a:gridCol w="1129176">
                      <a:extLst>
                        <a:ext uri="{9D8B030D-6E8A-4147-A177-3AD203B41FA5}">
                          <a16:colId xmlns:a16="http://schemas.microsoft.com/office/drawing/2014/main" val="1087067915"/>
                        </a:ext>
                      </a:extLst>
                    </a:gridCol>
                    <a:gridCol w="1076439">
                      <a:extLst>
                        <a:ext uri="{9D8B030D-6E8A-4147-A177-3AD203B41FA5}">
                          <a16:colId xmlns:a16="http://schemas.microsoft.com/office/drawing/2014/main" val="1742800554"/>
                        </a:ext>
                      </a:extLst>
                    </a:gridCol>
                    <a:gridCol w="1197841">
                      <a:extLst>
                        <a:ext uri="{9D8B030D-6E8A-4147-A177-3AD203B41FA5}">
                          <a16:colId xmlns:a16="http://schemas.microsoft.com/office/drawing/2014/main" val="1882398816"/>
                        </a:ext>
                      </a:extLst>
                    </a:gridCol>
                    <a:gridCol w="2073419">
                      <a:extLst>
                        <a:ext uri="{9D8B030D-6E8A-4147-A177-3AD203B41FA5}">
                          <a16:colId xmlns:a16="http://schemas.microsoft.com/office/drawing/2014/main" val="348410711"/>
                        </a:ext>
                      </a:extLst>
                    </a:gridCol>
                  </a:tblGrid>
                  <a:tr h="324041">
                    <a:tc>
                      <a:txBody>
                        <a:bodyPr/>
                        <a:lstStyle/>
                        <a:p>
                          <a:endParaRPr lang="en-GB" sz="1400" dirty="0"/>
                        </a:p>
                      </a:txBody>
                      <a:tcPr/>
                    </a:tc>
                    <a:tc>
                      <a:txBody>
                        <a:bodyPr/>
                        <a:lstStyle/>
                        <a:p>
                          <a:endParaRPr lang="en-US"/>
                        </a:p>
                      </a:txBody>
                      <a:tcPr>
                        <a:blipFill>
                          <a:blip r:embed="rId4"/>
                          <a:stretch>
                            <a:fillRect l="-105682" t="-3704" r="-306818" b="-361111"/>
                          </a:stretch>
                        </a:blipFill>
                      </a:tcPr>
                    </a:tc>
                    <a:tc>
                      <a:txBody>
                        <a:bodyPr/>
                        <a:lstStyle/>
                        <a:p>
                          <a:endParaRPr lang="en-US"/>
                        </a:p>
                      </a:txBody>
                      <a:tcPr>
                        <a:blipFill>
                          <a:blip r:embed="rId4"/>
                          <a:stretch>
                            <a:fillRect l="-183756" t="-3704" r="-174112" b="-361111"/>
                          </a:stretch>
                        </a:blipFill>
                      </a:tcPr>
                    </a:tc>
                    <a:tc>
                      <a:txBody>
                        <a:bodyPr/>
                        <a:lstStyle/>
                        <a:p>
                          <a:endParaRPr lang="en-US"/>
                        </a:p>
                      </a:txBody>
                      <a:tcPr>
                        <a:blipFill>
                          <a:blip r:embed="rId4"/>
                          <a:stretch>
                            <a:fillRect l="-163930" t="-3704" r="-587" b="-361111"/>
                          </a:stretch>
                        </a:blipFill>
                      </a:tcPr>
                    </a:tc>
                    <a:extLst>
                      <a:ext uri="{0D108BD9-81ED-4DB2-BD59-A6C34878D82A}">
                        <a16:rowId xmlns:a16="http://schemas.microsoft.com/office/drawing/2014/main" val="1580457129"/>
                      </a:ext>
                    </a:extLst>
                  </a:tr>
                  <a:tr h="291211">
                    <a:tc>
                      <a:txBody>
                        <a:bodyPr/>
                        <a:lstStyle/>
                        <a:p>
                          <a:endParaRPr lang="en-US"/>
                        </a:p>
                      </a:txBody>
                      <a:tcPr>
                        <a:blipFill>
                          <a:blip r:embed="rId4"/>
                          <a:stretch>
                            <a:fillRect t="-116667" r="-384946" b="-306250"/>
                          </a:stretch>
                        </a:blipFill>
                      </a:tcPr>
                    </a:tc>
                    <a:tc>
                      <a:txBody>
                        <a:bodyPr/>
                        <a:lstStyle/>
                        <a:p>
                          <a:pPr algn="ctr"/>
                          <a:r>
                            <a:rPr lang="en-US" sz="1200" dirty="0"/>
                            <a:t>690.40</a:t>
                          </a:r>
                          <a:endParaRPr lang="en-GB" sz="1200" dirty="0"/>
                        </a:p>
                      </a:txBody>
                      <a:tcPr/>
                    </a:tc>
                    <a:tc>
                      <a:txBody>
                        <a:bodyPr/>
                        <a:lstStyle/>
                        <a:p>
                          <a:pPr algn="ctr"/>
                          <a:r>
                            <a:rPr lang="en-US" sz="1200" dirty="0"/>
                            <a:t>690.37</a:t>
                          </a:r>
                          <a:endParaRPr lang="en-GB" sz="1200" dirty="0"/>
                        </a:p>
                      </a:txBody>
                      <a:tcPr/>
                    </a:tc>
                    <a:tc>
                      <a:txBody>
                        <a:bodyPr/>
                        <a:lstStyle/>
                        <a:p>
                          <a:pPr algn="ctr"/>
                          <a:r>
                            <a:rPr lang="en-US" sz="1200" dirty="0"/>
                            <a:t>0.0043</a:t>
                          </a:r>
                          <a:endParaRPr lang="en-GB" sz="1200" dirty="0"/>
                        </a:p>
                      </a:txBody>
                      <a:tcPr/>
                    </a:tc>
                    <a:extLst>
                      <a:ext uri="{0D108BD9-81ED-4DB2-BD59-A6C34878D82A}">
                        <a16:rowId xmlns:a16="http://schemas.microsoft.com/office/drawing/2014/main" val="269896770"/>
                      </a:ext>
                    </a:extLst>
                  </a:tr>
                  <a:tr h="291211">
                    <a:tc>
                      <a:txBody>
                        <a:bodyPr/>
                        <a:lstStyle/>
                        <a:p>
                          <a:endParaRPr lang="en-US"/>
                        </a:p>
                      </a:txBody>
                      <a:tcPr>
                        <a:blipFill>
                          <a:blip r:embed="rId4"/>
                          <a:stretch>
                            <a:fillRect t="-216667" r="-384946" b="-206250"/>
                          </a:stretch>
                        </a:blipFill>
                      </a:tcPr>
                    </a:tc>
                    <a:tc>
                      <a:txBody>
                        <a:bodyPr/>
                        <a:lstStyle/>
                        <a:p>
                          <a:pPr algn="ctr"/>
                          <a:r>
                            <a:rPr lang="en-US" sz="1200" dirty="0"/>
                            <a:t>-690.60</a:t>
                          </a:r>
                          <a:endParaRPr lang="en-GB" sz="1200" dirty="0"/>
                        </a:p>
                      </a:txBody>
                      <a:tcPr/>
                    </a:tc>
                    <a:tc>
                      <a:txBody>
                        <a:bodyPr/>
                        <a:lstStyle/>
                        <a:p>
                          <a:pPr algn="ctr"/>
                          <a:r>
                            <a:rPr lang="en-US" sz="1200" dirty="0"/>
                            <a:t>-690.68</a:t>
                          </a:r>
                          <a:endParaRPr lang="en-GB" sz="1200" dirty="0"/>
                        </a:p>
                      </a:txBody>
                      <a:tcPr/>
                    </a:tc>
                    <a:tc>
                      <a:txBody>
                        <a:bodyPr/>
                        <a:lstStyle/>
                        <a:p>
                          <a:pPr algn="ctr"/>
                          <a:r>
                            <a:rPr lang="en-US" sz="1200" dirty="0"/>
                            <a:t>0.011</a:t>
                          </a:r>
                          <a:endParaRPr lang="en-GB" sz="1200" dirty="0"/>
                        </a:p>
                      </a:txBody>
                      <a:tcPr/>
                    </a:tc>
                    <a:extLst>
                      <a:ext uri="{0D108BD9-81ED-4DB2-BD59-A6C34878D82A}">
                        <a16:rowId xmlns:a16="http://schemas.microsoft.com/office/drawing/2014/main" val="1071741335"/>
                      </a:ext>
                    </a:extLst>
                  </a:tr>
                  <a:tr h="291211">
                    <a:tc>
                      <a:txBody>
                        <a:bodyPr/>
                        <a:lstStyle/>
                        <a:p>
                          <a:endParaRPr lang="en-US"/>
                        </a:p>
                      </a:txBody>
                      <a:tcPr>
                        <a:blipFill>
                          <a:blip r:embed="rId4"/>
                          <a:stretch>
                            <a:fillRect t="-316667" r="-384946" b="-106250"/>
                          </a:stretch>
                        </a:blipFill>
                      </a:tcPr>
                    </a:tc>
                    <a:tc>
                      <a:txBody>
                        <a:bodyPr/>
                        <a:lstStyle/>
                        <a:p>
                          <a:pPr algn="ctr"/>
                          <a:r>
                            <a:rPr lang="en-US" sz="1200" dirty="0"/>
                            <a:t>28.185</a:t>
                          </a:r>
                          <a:endParaRPr lang="en-GB" sz="1200" dirty="0"/>
                        </a:p>
                      </a:txBody>
                      <a:tcPr/>
                    </a:tc>
                    <a:tc>
                      <a:txBody>
                        <a:bodyPr/>
                        <a:lstStyle/>
                        <a:p>
                          <a:pPr algn="ctr"/>
                          <a:r>
                            <a:rPr lang="en-US" sz="1200" dirty="0"/>
                            <a:t>28.219</a:t>
                          </a:r>
                          <a:endParaRPr lang="en-GB" sz="1200" dirty="0"/>
                        </a:p>
                      </a:txBody>
                      <a:tcPr/>
                    </a:tc>
                    <a:tc>
                      <a:txBody>
                        <a:bodyPr/>
                        <a:lstStyle/>
                        <a:p>
                          <a:pPr algn="ctr"/>
                          <a:r>
                            <a:rPr lang="en-US" sz="1200" dirty="0"/>
                            <a:t>0.12</a:t>
                          </a:r>
                          <a:endParaRPr lang="en-GB" sz="1200" dirty="0"/>
                        </a:p>
                      </a:txBody>
                      <a:tcPr/>
                    </a:tc>
                    <a:extLst>
                      <a:ext uri="{0D108BD9-81ED-4DB2-BD59-A6C34878D82A}">
                        <a16:rowId xmlns:a16="http://schemas.microsoft.com/office/drawing/2014/main" val="1970705407"/>
                      </a:ext>
                    </a:extLst>
                  </a:tr>
                  <a:tr h="291211">
                    <a:tc>
                      <a:txBody>
                        <a:bodyPr/>
                        <a:lstStyle/>
                        <a:p>
                          <a:endParaRPr lang="en-US"/>
                        </a:p>
                      </a:txBody>
                      <a:tcPr>
                        <a:blipFill>
                          <a:blip r:embed="rId4"/>
                          <a:stretch>
                            <a:fillRect t="-416667" r="-384946" b="-6250"/>
                          </a:stretch>
                        </a:blipFill>
                      </a:tcPr>
                    </a:tc>
                    <a:tc>
                      <a:txBody>
                        <a:bodyPr/>
                        <a:lstStyle/>
                        <a:p>
                          <a:pPr algn="ctr"/>
                          <a:r>
                            <a:rPr lang="en-US" sz="1200" dirty="0"/>
                            <a:t>-29.083</a:t>
                          </a:r>
                          <a:endParaRPr lang="en-GB" sz="1200" dirty="0"/>
                        </a:p>
                      </a:txBody>
                      <a:tcPr/>
                    </a:tc>
                    <a:tc>
                      <a:txBody>
                        <a:bodyPr/>
                        <a:lstStyle/>
                        <a:p>
                          <a:pPr algn="ctr"/>
                          <a:r>
                            <a:rPr lang="en-US" sz="1200" dirty="0"/>
                            <a:t>-29.072</a:t>
                          </a:r>
                          <a:endParaRPr lang="en-GB" sz="1200" dirty="0"/>
                        </a:p>
                      </a:txBody>
                      <a:tcPr/>
                    </a:tc>
                    <a:tc>
                      <a:txBody>
                        <a:bodyPr/>
                        <a:lstStyle/>
                        <a:p>
                          <a:pPr algn="ctr"/>
                          <a:r>
                            <a:rPr lang="en-US" sz="1200" dirty="0"/>
                            <a:t>0.038</a:t>
                          </a:r>
                          <a:endParaRPr lang="en-GB" sz="1200" dirty="0"/>
                        </a:p>
                      </a:txBody>
                      <a:tcPr/>
                    </a:tc>
                    <a:extLst>
                      <a:ext uri="{0D108BD9-81ED-4DB2-BD59-A6C34878D82A}">
                        <a16:rowId xmlns:a16="http://schemas.microsoft.com/office/drawing/2014/main" val="429231890"/>
                      </a:ext>
                    </a:extLst>
                  </a:tr>
                </a:tbl>
              </a:graphicData>
            </a:graphic>
          </p:graphicFrame>
        </mc:Fallback>
      </mc:AlternateContent>
      <p:pic>
        <p:nvPicPr>
          <p:cNvPr id="5" name="Picture 4">
            <a:extLst>
              <a:ext uri="{FF2B5EF4-FFF2-40B4-BE49-F238E27FC236}">
                <a16:creationId xmlns:a16="http://schemas.microsoft.com/office/drawing/2014/main" id="{CD085174-47AC-51F9-5A8D-94A1CC1C4D3F}"/>
              </a:ext>
            </a:extLst>
          </p:cNvPr>
          <p:cNvPicPr>
            <a:picLocks noChangeAspect="1"/>
          </p:cNvPicPr>
          <p:nvPr/>
        </p:nvPicPr>
        <p:blipFill>
          <a:blip r:embed="rId5"/>
          <a:stretch>
            <a:fillRect/>
          </a:stretch>
        </p:blipFill>
        <p:spPr>
          <a:xfrm>
            <a:off x="258569" y="2789139"/>
            <a:ext cx="2647950" cy="1457325"/>
          </a:xfrm>
          <a:prstGeom prst="rect">
            <a:avLst/>
          </a:prstGeom>
        </p:spPr>
      </p:pic>
      <mc:AlternateContent xmlns:mc="http://schemas.openxmlformats.org/markup-compatibility/2006" xmlns:a14="http://schemas.microsoft.com/office/drawing/2010/main">
        <mc:Choice Requires="a14">
          <p:sp>
            <p:nvSpPr>
              <p:cNvPr id="6" name="Content Placeholder 1">
                <a:extLst>
                  <a:ext uri="{FF2B5EF4-FFF2-40B4-BE49-F238E27FC236}">
                    <a16:creationId xmlns:a16="http://schemas.microsoft.com/office/drawing/2014/main" id="{DC192925-286F-138F-0650-12FF18A9B504}"/>
                  </a:ext>
                </a:extLst>
              </p:cNvPr>
              <p:cNvSpPr txBox="1">
                <a:spLocks/>
              </p:cNvSpPr>
              <p:nvPr/>
            </p:nvSpPr>
            <p:spPr>
              <a:xfrm>
                <a:off x="6437312" y="1053386"/>
                <a:ext cx="5754688" cy="1494213"/>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14:m>
                  <m:oMath xmlns:m="http://schemas.openxmlformats.org/officeDocument/2006/math">
                    <m:sSub>
                      <m:sSubPr>
                        <m:ctrlPr>
                          <a:rPr lang="en-US" b="0" i="1">
                            <a:solidFill>
                              <a:schemeClr val="tx2">
                                <a:lumMod val="75000"/>
                                <a:lumOff val="25000"/>
                              </a:schemeClr>
                            </a:solidFill>
                            <a:latin typeface="Cambria Math" panose="02040503050406030204" pitchFamily="18" charset="0"/>
                          </a:rPr>
                        </m:ctrlPr>
                      </m:sSubPr>
                      <m:e>
                        <m:r>
                          <a:rPr lang="en-US" b="0" i="1">
                            <a:solidFill>
                              <a:schemeClr val="tx2">
                                <a:lumMod val="75000"/>
                                <a:lumOff val="25000"/>
                              </a:schemeClr>
                            </a:solidFill>
                            <a:latin typeface="Cambria Math" panose="02040503050406030204" pitchFamily="18" charset="0"/>
                          </a:rPr>
                          <m:t>𝑘</m:t>
                        </m:r>
                      </m:e>
                      <m:sub>
                        <m:r>
                          <a:rPr lang="en-US" b="0" i="1">
                            <a:solidFill>
                              <a:schemeClr val="tx2">
                                <a:lumMod val="75000"/>
                                <a:lumOff val="25000"/>
                              </a:schemeClr>
                            </a:solidFill>
                            <a:latin typeface="Cambria Math" panose="02040503050406030204" pitchFamily="18" charset="0"/>
                          </a:rPr>
                          <m:t>𝑚𝑒𝑠h</m:t>
                        </m:r>
                      </m:sub>
                    </m:sSub>
                    <m:r>
                      <a:rPr lang="en-US" b="0" i="1">
                        <a:solidFill>
                          <a:schemeClr val="tx2">
                            <a:lumMod val="75000"/>
                            <a:lumOff val="25000"/>
                          </a:schemeClr>
                        </a:solidFill>
                        <a:latin typeface="Cambria Math" panose="02040503050406030204" pitchFamily="18" charset="0"/>
                      </a:rPr>
                      <m:t>=1.2</m:t>
                    </m:r>
                  </m:oMath>
                </a14:m>
                <a:endParaRPr lang="en-US" b="0" dirty="0">
                  <a:solidFill>
                    <a:schemeClr val="tx2">
                      <a:lumMod val="75000"/>
                      <a:lumOff val="25000"/>
                    </a:schemeClr>
                  </a:solidFill>
                </a:endParaRPr>
              </a:p>
              <a:p>
                <a:pPr lvl="1"/>
                <a:r>
                  <a:rPr lang="en-GB" dirty="0">
                    <a:solidFill>
                      <a:schemeClr val="tx2">
                        <a:lumMod val="75000"/>
                        <a:lumOff val="25000"/>
                      </a:schemeClr>
                    </a:solidFill>
                  </a:rPr>
                  <a:t>Number of mesh domains in the volume:</a:t>
                </a:r>
                <a:r>
                  <a:rPr lang="en-GB" dirty="0">
                    <a:solidFill>
                      <a:schemeClr val="accent6">
                        <a:lumMod val="40000"/>
                        <a:lumOff val="60000"/>
                      </a:schemeClr>
                    </a:solidFill>
                  </a:rPr>
                  <a:t> ~ 4.0 M </a:t>
                </a:r>
              </a:p>
              <a:p>
                <a:pPr lvl="1"/>
                <a:r>
                  <a:rPr lang="en-GB" dirty="0">
                    <a:solidFill>
                      <a:schemeClr val="tx2">
                        <a:lumMod val="75000"/>
                        <a:lumOff val="25000"/>
                      </a:schemeClr>
                    </a:solidFill>
                  </a:rPr>
                  <a:t>Simulation time: </a:t>
                </a:r>
                <a:r>
                  <a:rPr lang="en-GB" dirty="0">
                    <a:solidFill>
                      <a:schemeClr val="accent6">
                        <a:lumMod val="40000"/>
                        <a:lumOff val="60000"/>
                      </a:schemeClr>
                    </a:solidFill>
                  </a:rPr>
                  <a:t>3h 15min</a:t>
                </a:r>
              </a:p>
              <a:p>
                <a:pPr lvl="1"/>
                <a:r>
                  <a:rPr lang="en-GB" dirty="0">
                    <a:solidFill>
                      <a:schemeClr val="tx2">
                        <a:lumMod val="75000"/>
                        <a:lumOff val="25000"/>
                      </a:schemeClr>
                    </a:solidFill>
                  </a:rPr>
                  <a:t>Field (as computed by B-train): </a:t>
                </a:r>
                <a:r>
                  <a:rPr lang="en-GB" dirty="0">
                    <a:solidFill>
                      <a:schemeClr val="accent6">
                        <a:lumMod val="40000"/>
                        <a:lumOff val="60000"/>
                      </a:schemeClr>
                    </a:solidFill>
                  </a:rPr>
                  <a:t>0.4803 T</a:t>
                </a:r>
              </a:p>
              <a:p>
                <a:pPr marL="366712" lvl="1" indent="0">
                  <a:buFont typeface="Arial" panose="020B0604020202020204" pitchFamily="34" charset="0"/>
                  <a:buNone/>
                </a:pPr>
                <a:endParaRPr lang="en-GB" dirty="0">
                  <a:solidFill>
                    <a:schemeClr val="tx2">
                      <a:lumMod val="75000"/>
                      <a:lumOff val="25000"/>
                    </a:schemeClr>
                  </a:solidFill>
                </a:endParaRPr>
              </a:p>
            </p:txBody>
          </p:sp>
        </mc:Choice>
        <mc:Fallback xmlns="">
          <p:sp>
            <p:nvSpPr>
              <p:cNvPr id="6" name="Content Placeholder 1">
                <a:extLst>
                  <a:ext uri="{FF2B5EF4-FFF2-40B4-BE49-F238E27FC236}">
                    <a16:creationId xmlns:a16="http://schemas.microsoft.com/office/drawing/2014/main" id="{DC192925-286F-138F-0650-12FF18A9B504}"/>
                  </a:ext>
                </a:extLst>
              </p:cNvPr>
              <p:cNvSpPr txBox="1">
                <a:spLocks noRot="1" noChangeAspect="1" noMove="1" noResize="1" noEditPoints="1" noAdjustHandles="1" noChangeArrowheads="1" noChangeShapeType="1" noTextEdit="1"/>
              </p:cNvSpPr>
              <p:nvPr/>
            </p:nvSpPr>
            <p:spPr>
              <a:xfrm>
                <a:off x="6437312" y="1053386"/>
                <a:ext cx="5754688" cy="1494213"/>
              </a:xfrm>
              <a:prstGeom prst="rect">
                <a:avLst/>
              </a:prstGeom>
              <a:blipFill>
                <a:blip r:embed="rId6"/>
                <a:stretch>
                  <a:fillRect l="-2648" t="-6531" r="-212" b="-5306"/>
                </a:stretch>
              </a:blipFill>
            </p:spPr>
            <p:txBody>
              <a:bodyPr/>
              <a:lstStyle/>
              <a:p>
                <a:r>
                  <a:rPr lang="en-GB">
                    <a:noFill/>
                  </a:rPr>
                  <a:t> </a:t>
                </a:r>
              </a:p>
            </p:txBody>
          </p:sp>
        </mc:Fallback>
      </mc:AlternateContent>
      <p:pic>
        <p:nvPicPr>
          <p:cNvPr id="8" name="Picture 7">
            <a:extLst>
              <a:ext uri="{FF2B5EF4-FFF2-40B4-BE49-F238E27FC236}">
                <a16:creationId xmlns:a16="http://schemas.microsoft.com/office/drawing/2014/main" id="{E71B7970-99BD-701C-0DDD-67A3120A9292}"/>
              </a:ext>
            </a:extLst>
          </p:cNvPr>
          <p:cNvPicPr>
            <a:picLocks noChangeAspect="1"/>
          </p:cNvPicPr>
          <p:nvPr/>
        </p:nvPicPr>
        <p:blipFill rotWithShape="1">
          <a:blip r:embed="rId7"/>
          <a:srcRect l="3750" t="3450" r="2185" b="5290"/>
          <a:stretch/>
        </p:blipFill>
        <p:spPr>
          <a:xfrm>
            <a:off x="2835165" y="2623267"/>
            <a:ext cx="3144837" cy="1789070"/>
          </a:xfrm>
          <a:prstGeom prst="rect">
            <a:avLst/>
          </a:prstGeom>
        </p:spPr>
      </p:pic>
      <p:pic>
        <p:nvPicPr>
          <p:cNvPr id="14" name="Picture 13">
            <a:extLst>
              <a:ext uri="{FF2B5EF4-FFF2-40B4-BE49-F238E27FC236}">
                <a16:creationId xmlns:a16="http://schemas.microsoft.com/office/drawing/2014/main" id="{554EE783-3B25-7EF1-0B27-45F2471CE54E}"/>
              </a:ext>
            </a:extLst>
          </p:cNvPr>
          <p:cNvPicPr>
            <a:picLocks noChangeAspect="1"/>
          </p:cNvPicPr>
          <p:nvPr/>
        </p:nvPicPr>
        <p:blipFill>
          <a:blip r:embed="rId8"/>
          <a:stretch>
            <a:fillRect/>
          </a:stretch>
        </p:blipFill>
        <p:spPr>
          <a:xfrm>
            <a:off x="8932863" y="2548233"/>
            <a:ext cx="3144837" cy="1864104"/>
          </a:xfrm>
          <a:prstGeom prst="rect">
            <a:avLst/>
          </a:prstGeom>
        </p:spPr>
      </p:pic>
      <p:sp>
        <p:nvSpPr>
          <p:cNvPr id="19" name="TextBox 18">
            <a:extLst>
              <a:ext uri="{FF2B5EF4-FFF2-40B4-BE49-F238E27FC236}">
                <a16:creationId xmlns:a16="http://schemas.microsoft.com/office/drawing/2014/main" id="{A322BA16-B732-4BA8-26B6-054AA01C3900}"/>
              </a:ext>
            </a:extLst>
          </p:cNvPr>
          <p:cNvSpPr txBox="1"/>
          <p:nvPr/>
        </p:nvSpPr>
        <p:spPr>
          <a:xfrm>
            <a:off x="7421547" y="4898709"/>
            <a:ext cx="4554141" cy="1077218"/>
          </a:xfrm>
          <a:prstGeom prst="rect">
            <a:avLst/>
          </a:prstGeom>
          <a:noFill/>
        </p:spPr>
        <p:txBody>
          <a:bodyPr wrap="square">
            <a:spAutoFit/>
          </a:bodyPr>
          <a:lstStyle/>
          <a:p>
            <a:r>
              <a:rPr lang="en-GB" sz="1600" b="0" dirty="0">
                <a:solidFill>
                  <a:schemeClr val="tx2">
                    <a:lumMod val="75000"/>
                    <a:lumOff val="25000"/>
                  </a:schemeClr>
                </a:solidFill>
              </a:rPr>
              <a:t>Such small differences in the harmonics computation, </a:t>
            </a:r>
            <a:r>
              <a:rPr lang="en-GB" sz="1600" b="1" dirty="0">
                <a:solidFill>
                  <a:schemeClr val="accent1">
                    <a:lumMod val="40000"/>
                    <a:lumOff val="60000"/>
                  </a:schemeClr>
                </a:solidFill>
              </a:rPr>
              <a:t>do not affect the optics simulation</a:t>
            </a:r>
            <a:r>
              <a:rPr lang="en-GB" sz="1600" b="0" dirty="0">
                <a:solidFill>
                  <a:schemeClr val="tx2">
                    <a:lumMod val="75000"/>
                    <a:lumOff val="25000"/>
                  </a:schemeClr>
                </a:solidFill>
              </a:rPr>
              <a:t> at the level of interest (e.g., 3</a:t>
            </a:r>
            <a:r>
              <a:rPr lang="en-GB" sz="1600" b="0" baseline="30000" dirty="0">
                <a:solidFill>
                  <a:schemeClr val="tx2">
                    <a:lumMod val="75000"/>
                    <a:lumOff val="25000"/>
                  </a:schemeClr>
                </a:solidFill>
              </a:rPr>
              <a:t>rd</a:t>
            </a:r>
            <a:r>
              <a:rPr lang="en-GB" sz="1600" b="0" dirty="0">
                <a:solidFill>
                  <a:schemeClr val="tx2">
                    <a:lumMod val="75000"/>
                    <a:lumOff val="25000"/>
                  </a:schemeClr>
                </a:solidFill>
              </a:rPr>
              <a:t> digit in tune prediction)</a:t>
            </a:r>
            <a:endParaRPr lang="en-GB" sz="1600" dirty="0"/>
          </a:p>
        </p:txBody>
      </p:sp>
      <p:sp>
        <p:nvSpPr>
          <p:cNvPr id="2" name="Slide Number Placeholder 8">
            <a:extLst>
              <a:ext uri="{FF2B5EF4-FFF2-40B4-BE49-F238E27FC236}">
                <a16:creationId xmlns:a16="http://schemas.microsoft.com/office/drawing/2014/main" id="{1485EDF3-1C67-48D1-98C3-DA25EE1E76D4}"/>
              </a:ext>
            </a:extLst>
          </p:cNvPr>
          <p:cNvSpPr>
            <a:spLocks noGrp="1"/>
          </p:cNvSpPr>
          <p:nvPr>
            <p:ph type="sldNum" sz="quarter" idx="12"/>
          </p:nvPr>
        </p:nvSpPr>
        <p:spPr>
          <a:xfrm>
            <a:off x="11107546" y="6389802"/>
            <a:ext cx="681254" cy="365125"/>
          </a:xfrm>
        </p:spPr>
        <p:txBody>
          <a:bodyPr/>
          <a:lstStyle/>
          <a:p>
            <a:fld id="{36B5EA5A-BC32-A742-B11B-8E7414D5B535}" type="slidenum">
              <a:rPr lang="en-US" sz="1400" smtClean="0"/>
              <a:pPr/>
              <a:t>44</a:t>
            </a:fld>
            <a:endParaRPr lang="en-US" sz="1400" dirty="0"/>
          </a:p>
        </p:txBody>
      </p:sp>
      <p:sp>
        <p:nvSpPr>
          <p:cNvPr id="11" name="Footer Placeholder 4">
            <a:extLst>
              <a:ext uri="{FF2B5EF4-FFF2-40B4-BE49-F238E27FC236}">
                <a16:creationId xmlns:a16="http://schemas.microsoft.com/office/drawing/2014/main" id="{E686B271-F2C5-0E24-2325-E534310A6649}"/>
              </a:ext>
            </a:extLst>
          </p:cNvPr>
          <p:cNvSpPr>
            <a:spLocks noGrp="1"/>
          </p:cNvSpPr>
          <p:nvPr>
            <p:ph type="ftr" sz="quarter" idx="11"/>
          </p:nvPr>
        </p:nvSpPr>
        <p:spPr>
          <a:xfrm>
            <a:off x="3539188" y="6389802"/>
            <a:ext cx="7292296" cy="365125"/>
          </a:xfrm>
        </p:spPr>
        <p:txBody>
          <a:bodyPr/>
          <a:lstStyle/>
          <a:p>
            <a:r>
              <a:rPr lang="en-US" sz="1400" dirty="0"/>
              <a:t>Vittorio Ferrentino – IPP Meeting              vittorio.ferrentino@cern.ch</a:t>
            </a:r>
          </a:p>
        </p:txBody>
      </p:sp>
      <p:sp>
        <p:nvSpPr>
          <p:cNvPr id="12" name="Date Placeholder 3">
            <a:extLst>
              <a:ext uri="{FF2B5EF4-FFF2-40B4-BE49-F238E27FC236}">
                <a16:creationId xmlns:a16="http://schemas.microsoft.com/office/drawing/2014/main" id="{A9BE01E3-A5FF-83C8-CA21-B50E0DB18C05}"/>
              </a:ext>
            </a:extLst>
          </p:cNvPr>
          <p:cNvSpPr txBox="1">
            <a:spLocks/>
          </p:cNvSpPr>
          <p:nvPr/>
        </p:nvSpPr>
        <p:spPr>
          <a:xfrm>
            <a:off x="1753960" y="6417641"/>
            <a:ext cx="1542289"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AE7510E-7CE3-EF42-A7A2-0B9C737939B5}" type="datetime3">
              <a:rPr lang="en-US" sz="1400" smtClean="0">
                <a:solidFill>
                  <a:schemeClr val="bg1"/>
                </a:solidFill>
              </a:rPr>
              <a:pPr/>
              <a:t>26 March 2025</a:t>
            </a:fld>
            <a:endParaRPr lang="en-US" sz="1400" dirty="0">
              <a:solidFill>
                <a:schemeClr val="bg1"/>
              </a:solidFill>
            </a:endParaRPr>
          </a:p>
        </p:txBody>
      </p:sp>
    </p:spTree>
    <p:extLst>
      <p:ext uri="{BB962C8B-B14F-4D97-AF65-F5344CB8AC3E}">
        <p14:creationId xmlns:p14="http://schemas.microsoft.com/office/powerpoint/2010/main" val="9780927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par>
                                <p:cTn id="8" presetID="16" presetClass="entr" presetSubtype="21" fill="hold"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barn(inVertical)">
                                      <p:cBhvr>
                                        <p:cTn id="10" dur="500"/>
                                        <p:tgtEl>
                                          <p:spTgt spid="16"/>
                                        </p:tgtEl>
                                      </p:cBhvr>
                                    </p:animEffect>
                                  </p:childTnLst>
                                </p:cTn>
                              </p:par>
                              <p:par>
                                <p:cTn id="11" presetID="16" presetClass="entr" presetSubtype="21" fill="hold"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barn(inVertical)">
                                      <p:cBhvr>
                                        <p:cTn id="13" dur="500"/>
                                        <p:tgtEl>
                                          <p:spTgt spid="14"/>
                                        </p:tgtEl>
                                      </p:cBhvr>
                                    </p:animEffect>
                                  </p:childTnLst>
                                </p:cTn>
                              </p:par>
                            </p:childTnLst>
                          </p:cTn>
                        </p:par>
                      </p:childTnLst>
                    </p:cTn>
                  </p:par>
                  <p:par>
                    <p:cTn id="14" fill="hold">
                      <p:stCondLst>
                        <p:cond delay="indefinite"/>
                      </p:stCondLst>
                      <p:childTnLst>
                        <p:par>
                          <p:cTn id="15" fill="hold">
                            <p:stCondLst>
                              <p:cond delay="0"/>
                            </p:stCondLst>
                            <p:childTnLst>
                              <p:par>
                                <p:cTn id="16" presetID="16" presetClass="entr" presetSubtype="21" fill="hold" nodeType="click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barn(inVertical)">
                                      <p:cBhvr>
                                        <p:cTn id="18" dur="500"/>
                                        <p:tgtEl>
                                          <p:spTgt spid="13"/>
                                        </p:tgtEl>
                                      </p:cBhvr>
                                    </p:animEffect>
                                  </p:childTnLst>
                                </p:cTn>
                              </p:par>
                              <p:par>
                                <p:cTn id="19" presetID="16" presetClass="entr" presetSubtype="21" fill="hold" grpId="0" nodeType="with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barn(inVertical)">
                                      <p:cBhvr>
                                        <p:cTn id="21"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F1BFAC-F52A-A9B1-E742-933D507F4943}"/>
            </a:ext>
          </a:extLst>
        </p:cNvPr>
        <p:cNvGrpSpPr/>
        <p:nvPr/>
      </p:nvGrpSpPr>
      <p:grpSpPr>
        <a:xfrm>
          <a:off x="0" y="0"/>
          <a:ext cx="0" cy="0"/>
          <a:chOff x="0" y="0"/>
          <a:chExt cx="0" cy="0"/>
        </a:xfrm>
      </p:grpSpPr>
      <p:sp>
        <p:nvSpPr>
          <p:cNvPr id="12" name="TextBox 11">
            <a:extLst>
              <a:ext uri="{FF2B5EF4-FFF2-40B4-BE49-F238E27FC236}">
                <a16:creationId xmlns:a16="http://schemas.microsoft.com/office/drawing/2014/main" id="{5DE8C7B6-80C0-C937-5E08-8A75B45767D7}"/>
              </a:ext>
            </a:extLst>
          </p:cNvPr>
          <p:cNvSpPr txBox="1"/>
          <p:nvPr/>
        </p:nvSpPr>
        <p:spPr>
          <a:xfrm>
            <a:off x="4217591" y="3185853"/>
            <a:ext cx="368213" cy="223182"/>
          </a:xfrm>
          <a:prstGeom prst="rect">
            <a:avLst/>
          </a:prstGeom>
          <a:noFill/>
        </p:spPr>
        <p:txBody>
          <a:bodyPr wrap="square">
            <a:spAutoFit/>
          </a:bodyPr>
          <a:lstStyle/>
          <a:p>
            <a:r>
              <a:rPr lang="en-GB" sz="800" dirty="0">
                <a:solidFill>
                  <a:schemeClr val="bg1"/>
                </a:solidFill>
              </a:rPr>
              <a:t>[1] </a:t>
            </a:r>
          </a:p>
        </p:txBody>
      </p:sp>
      <p:sp>
        <p:nvSpPr>
          <p:cNvPr id="7" name="Title 2">
            <a:extLst>
              <a:ext uri="{FF2B5EF4-FFF2-40B4-BE49-F238E27FC236}">
                <a16:creationId xmlns:a16="http://schemas.microsoft.com/office/drawing/2014/main" id="{71E1632A-1219-8B16-8B4C-7236224D95A1}"/>
              </a:ext>
            </a:extLst>
          </p:cNvPr>
          <p:cNvSpPr txBox="1">
            <a:spLocks/>
          </p:cNvSpPr>
          <p:nvPr/>
        </p:nvSpPr>
        <p:spPr>
          <a:xfrm>
            <a:off x="407988" y="347291"/>
            <a:ext cx="11376025" cy="494586"/>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dirty="0"/>
              <a:t>Research area and scope</a:t>
            </a:r>
          </a:p>
        </p:txBody>
      </p:sp>
      <p:grpSp>
        <p:nvGrpSpPr>
          <p:cNvPr id="2" name="Group 1">
            <a:extLst>
              <a:ext uri="{FF2B5EF4-FFF2-40B4-BE49-F238E27FC236}">
                <a16:creationId xmlns:a16="http://schemas.microsoft.com/office/drawing/2014/main" id="{8A641358-C273-D83D-9A62-929917E220F5}"/>
              </a:ext>
            </a:extLst>
          </p:cNvPr>
          <p:cNvGrpSpPr/>
          <p:nvPr/>
        </p:nvGrpSpPr>
        <p:grpSpPr>
          <a:xfrm>
            <a:off x="3071663" y="1081011"/>
            <a:ext cx="8795801" cy="1998234"/>
            <a:chOff x="323528" y="961832"/>
            <a:chExt cx="8730930" cy="2298720"/>
          </a:xfrm>
        </p:grpSpPr>
        <p:sp>
          <p:nvSpPr>
            <p:cNvPr id="3" name="Segnaposto contenuto 2">
              <a:extLst>
                <a:ext uri="{FF2B5EF4-FFF2-40B4-BE49-F238E27FC236}">
                  <a16:creationId xmlns:a16="http://schemas.microsoft.com/office/drawing/2014/main" id="{A4B79D9B-6196-D184-4825-E4DB02A7A7BC}"/>
                </a:ext>
              </a:extLst>
            </p:cNvPr>
            <p:cNvSpPr txBox="1">
              <a:spLocks/>
            </p:cNvSpPr>
            <p:nvPr/>
          </p:nvSpPr>
          <p:spPr>
            <a:xfrm>
              <a:off x="323528" y="961833"/>
              <a:ext cx="8640962" cy="2298719"/>
            </a:xfrm>
            <a:prstGeom prst="rect">
              <a:avLst/>
            </a:prstGeom>
            <a:ln>
              <a:noFill/>
            </a:ln>
          </p:spPr>
          <p:txBody>
            <a:bodyPr vert="horz" lIns="91440" tIns="45720" rIns="91440" bIns="45720" rtlCol="0">
              <a:normAutofit fontScale="550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en-US" sz="2900" b="1" dirty="0">
                  <a:solidFill>
                    <a:schemeClr val="accent5"/>
                  </a:solidFill>
                  <a:latin typeface="Arial" panose="020B0604020202020204" pitchFamily="34" charset="0"/>
                  <a:cs typeface="Arial" panose="020B0604020202020204" pitchFamily="34" charset="0"/>
                  <a:sym typeface="Wingdings" panose="05000000000000000000" pitchFamily="2" charset="2"/>
                </a:rPr>
                <a:t>General problem – Bridging the gap: </a:t>
              </a:r>
            </a:p>
            <a:p>
              <a:pPr algn="just"/>
              <a:r>
                <a:rPr lang="en-US" sz="2500" dirty="0">
                  <a:solidFill>
                    <a:schemeClr val="bg2">
                      <a:lumMod val="50000"/>
                    </a:schemeClr>
                  </a:solidFill>
                  <a:latin typeface="Arial" panose="020B0604020202020204" pitchFamily="34" charset="0"/>
                  <a:cs typeface="Arial" panose="020B0604020202020204" pitchFamily="34" charset="0"/>
                  <a:sym typeface="Wingdings" panose="05000000000000000000" pitchFamily="2" charset="2"/>
                </a:rPr>
                <a:t>Historically, </a:t>
              </a:r>
              <a:r>
                <a:rPr lang="en-US" sz="2500" b="1" dirty="0">
                  <a:solidFill>
                    <a:schemeClr val="accent5"/>
                  </a:solidFill>
                  <a:latin typeface="Arial" panose="020B0604020202020204" pitchFamily="34" charset="0"/>
                  <a:cs typeface="Arial" panose="020B0604020202020204" pitchFamily="34" charset="0"/>
                  <a:sym typeface="Wingdings" panose="05000000000000000000" pitchFamily="2" charset="2"/>
                </a:rPr>
                <a:t>operation</a:t>
              </a:r>
              <a:r>
                <a:rPr lang="en-US" sz="2500" dirty="0">
                  <a:latin typeface="Arial" panose="020B0604020202020204" pitchFamily="34" charset="0"/>
                  <a:cs typeface="Arial" panose="020B0604020202020204" pitchFamily="34" charset="0"/>
                  <a:sym typeface="Wingdings" panose="05000000000000000000" pitchFamily="2" charset="2"/>
                </a:rPr>
                <a:t> </a:t>
              </a:r>
              <a:r>
                <a:rPr lang="en-US" sz="2500" dirty="0">
                  <a:solidFill>
                    <a:schemeClr val="bg2">
                      <a:lumMod val="50000"/>
                    </a:schemeClr>
                  </a:solidFill>
                  <a:latin typeface="Arial" panose="020B0604020202020204" pitchFamily="34" charset="0"/>
                  <a:cs typeface="Arial" panose="020B0604020202020204" pitchFamily="34" charset="0"/>
                  <a:sym typeface="Wingdings" panose="05000000000000000000" pitchFamily="2" charset="2"/>
                </a:rPr>
                <a:t>and</a:t>
              </a:r>
              <a:r>
                <a:rPr lang="en-US" sz="2500" dirty="0">
                  <a:latin typeface="Arial" panose="020B0604020202020204" pitchFamily="34" charset="0"/>
                  <a:cs typeface="Arial" panose="020B0604020202020204" pitchFamily="34" charset="0"/>
                  <a:sym typeface="Wingdings" panose="05000000000000000000" pitchFamily="2" charset="2"/>
                </a:rPr>
                <a:t> </a:t>
              </a:r>
              <a:r>
                <a:rPr lang="en-US" sz="2500" b="1" dirty="0">
                  <a:solidFill>
                    <a:schemeClr val="accent5"/>
                  </a:solidFill>
                  <a:latin typeface="Arial" panose="020B0604020202020204" pitchFamily="34" charset="0"/>
                  <a:cs typeface="Arial" panose="020B0604020202020204" pitchFamily="34" charset="0"/>
                  <a:sym typeface="Wingdings" panose="05000000000000000000" pitchFamily="2" charset="2"/>
                </a:rPr>
                <a:t>modeling</a:t>
              </a:r>
              <a:r>
                <a:rPr lang="en-US" sz="2500" dirty="0">
                  <a:latin typeface="Arial" panose="020B0604020202020204" pitchFamily="34" charset="0"/>
                  <a:cs typeface="Arial" panose="020B0604020202020204" pitchFamily="34" charset="0"/>
                  <a:sym typeface="Wingdings" panose="05000000000000000000" pitchFamily="2" charset="2"/>
                </a:rPr>
                <a:t> </a:t>
              </a:r>
              <a:r>
                <a:rPr lang="en-US" sz="2500" dirty="0">
                  <a:solidFill>
                    <a:schemeClr val="bg2">
                      <a:lumMod val="50000"/>
                    </a:schemeClr>
                  </a:solidFill>
                  <a:latin typeface="Arial" panose="020B0604020202020204" pitchFamily="34" charset="0"/>
                  <a:cs typeface="Arial" panose="020B0604020202020204" pitchFamily="34" charset="0"/>
                  <a:sym typeface="Wingdings" panose="05000000000000000000" pitchFamily="2" charset="2"/>
                </a:rPr>
                <a:t>of the PS main magnets have followed an </a:t>
              </a:r>
              <a:r>
                <a:rPr lang="en-US" sz="2500" b="1" dirty="0">
                  <a:solidFill>
                    <a:schemeClr val="bg2">
                      <a:lumMod val="50000"/>
                    </a:schemeClr>
                  </a:solidFill>
                  <a:latin typeface="Arial" panose="020B0604020202020204" pitchFamily="34" charset="0"/>
                  <a:cs typeface="Arial" panose="020B0604020202020204" pitchFamily="34" charset="0"/>
                  <a:sym typeface="Wingdings" panose="05000000000000000000" pitchFamily="2" charset="2"/>
                </a:rPr>
                <a:t>empirical approach </a:t>
              </a:r>
              <a:r>
                <a:rPr lang="en-US" sz="2500" dirty="0">
                  <a:solidFill>
                    <a:schemeClr val="bg2">
                      <a:lumMod val="50000"/>
                    </a:schemeClr>
                  </a:solidFill>
                  <a:latin typeface="Arial" panose="020B0604020202020204" pitchFamily="34" charset="0"/>
                  <a:cs typeface="Arial" panose="020B0604020202020204" pitchFamily="34" charset="0"/>
                  <a:sym typeface="Wingdings" panose="05000000000000000000" pitchFamily="2" charset="2"/>
                </a:rPr>
                <a:t>based on beam-based measurements </a:t>
              </a:r>
              <a:r>
                <a:rPr lang="en-US" sz="2500" dirty="0">
                  <a:solidFill>
                    <a:schemeClr val="bg2">
                      <a:lumMod val="25000"/>
                    </a:schemeClr>
                  </a:solidFill>
                  <a:latin typeface="Arial" panose="020B0604020202020204" pitchFamily="34" charset="0"/>
                  <a:cs typeface="Arial" panose="020B0604020202020204" pitchFamily="34" charset="0"/>
                  <a:sym typeface="Wingdings" panose="05000000000000000000" pitchFamily="2" charset="2"/>
                </a:rPr>
                <a:t> </a:t>
              </a:r>
              <a:r>
                <a:rPr lang="en-US" sz="2500" b="1" dirty="0">
                  <a:solidFill>
                    <a:schemeClr val="accent5"/>
                  </a:solidFill>
                  <a:latin typeface="Arial" panose="020B0604020202020204" pitchFamily="34" charset="0"/>
                  <a:cs typeface="Arial" panose="020B0604020202020204" pitchFamily="34" charset="0"/>
                  <a:sym typeface="Wingdings" panose="05000000000000000000" pitchFamily="2" charset="2"/>
                </a:rPr>
                <a:t>effective models;</a:t>
              </a:r>
              <a:endParaRPr lang="en-US" sz="2500" dirty="0">
                <a:solidFill>
                  <a:schemeClr val="accent5"/>
                </a:solidFill>
                <a:latin typeface="Arial" panose="020B0604020202020204" pitchFamily="34" charset="0"/>
                <a:cs typeface="Arial" panose="020B0604020202020204" pitchFamily="34" charset="0"/>
                <a:sym typeface="Wingdings" panose="05000000000000000000" pitchFamily="2" charset="2"/>
              </a:endParaRPr>
            </a:p>
            <a:p>
              <a:pPr algn="just"/>
              <a:r>
                <a:rPr lang="en-US" sz="2500" dirty="0">
                  <a:solidFill>
                    <a:schemeClr val="bg2">
                      <a:lumMod val="50000"/>
                    </a:schemeClr>
                  </a:solidFill>
                  <a:latin typeface="Arial" panose="020B0604020202020204" pitchFamily="34" charset="0"/>
                  <a:cs typeface="Arial" panose="020B0604020202020204" pitchFamily="34" charset="0"/>
                  <a:sym typeface="Wingdings" panose="05000000000000000000" pitchFamily="2" charset="2"/>
                </a:rPr>
                <a:t>Downstream experiments’ requirements might change throughout the years and operation requires upgrades on the machine  impact on the optics of the circulating beam;</a:t>
              </a:r>
            </a:p>
            <a:p>
              <a:pPr algn="just"/>
              <a:r>
                <a:rPr lang="en-GB" sz="2500" dirty="0">
                  <a:solidFill>
                    <a:schemeClr val="bg2">
                      <a:lumMod val="50000"/>
                    </a:schemeClr>
                  </a:solidFill>
                  <a:latin typeface="Arial" panose="020B0604020202020204" pitchFamily="34" charset="0"/>
                  <a:cs typeface="Arial" panose="020B0604020202020204" pitchFamily="34" charset="0"/>
                  <a:sym typeface="Wingdings" panose="05000000000000000000" pitchFamily="2" charset="2"/>
                </a:rPr>
                <a:t>PS now operates in a highly saturated regime with respect to its original design parameters;</a:t>
              </a:r>
            </a:p>
            <a:p>
              <a:pPr algn="just"/>
              <a:r>
                <a:rPr lang="en-GB" sz="2500" dirty="0">
                  <a:solidFill>
                    <a:schemeClr val="bg2">
                      <a:lumMod val="50000"/>
                    </a:schemeClr>
                  </a:solidFill>
                  <a:latin typeface="Arial" panose="020B0604020202020204" pitchFamily="34" charset="0"/>
                  <a:cs typeface="Arial" panose="020B0604020202020204" pitchFamily="34" charset="0"/>
                  <a:sym typeface="Wingdings" panose="05000000000000000000" pitchFamily="2" charset="2"/>
                </a:rPr>
                <a:t>Effective models must be repeated whenever hardware changes occur. </a:t>
              </a:r>
            </a:p>
            <a:p>
              <a:pPr marL="0" indent="0" algn="just">
                <a:buNone/>
              </a:pPr>
              <a:endParaRPr lang="en-GB" sz="900" b="1" dirty="0">
                <a:solidFill>
                  <a:schemeClr val="accent2">
                    <a:lumMod val="60000"/>
                    <a:lumOff val="40000"/>
                  </a:schemeClr>
                </a:solidFill>
                <a:latin typeface="Arial" panose="020B0604020202020204" pitchFamily="34" charset="0"/>
                <a:cs typeface="Arial" panose="020B0604020202020204" pitchFamily="34" charset="0"/>
                <a:sym typeface="Wingdings" panose="05000000000000000000" pitchFamily="2" charset="2"/>
              </a:endParaRPr>
            </a:p>
            <a:p>
              <a:pPr marL="0" indent="0" algn="ctr">
                <a:buNone/>
              </a:pPr>
              <a:r>
                <a:rPr lang="en-GB" sz="2500" b="1" dirty="0">
                  <a:solidFill>
                    <a:schemeClr val="accent5"/>
                  </a:solidFill>
                  <a:latin typeface="Arial" panose="020B0604020202020204" pitchFamily="34" charset="0"/>
                  <a:cs typeface="Arial" panose="020B0604020202020204" pitchFamily="34" charset="0"/>
                  <a:sym typeface="Wingdings" panose="05000000000000000000" pitchFamily="2" charset="2"/>
                </a:rPr>
                <a:t>Existing models lack predictive capabilities to support operational decisions. </a:t>
              </a:r>
            </a:p>
          </p:txBody>
        </p:sp>
        <p:sp>
          <p:nvSpPr>
            <p:cNvPr id="5" name="Rectangle: Rounded Corners 4">
              <a:extLst>
                <a:ext uri="{FF2B5EF4-FFF2-40B4-BE49-F238E27FC236}">
                  <a16:creationId xmlns:a16="http://schemas.microsoft.com/office/drawing/2014/main" id="{F4AC5F1C-1D80-3026-119B-78BB73BE5D4C}"/>
                </a:ext>
              </a:extLst>
            </p:cNvPr>
            <p:cNvSpPr/>
            <p:nvPr/>
          </p:nvSpPr>
          <p:spPr>
            <a:xfrm>
              <a:off x="341488" y="961832"/>
              <a:ext cx="8712970" cy="2038380"/>
            </a:xfrm>
            <a:prstGeom prst="roundRect">
              <a:avLst/>
            </a:prstGeom>
            <a:noFill/>
            <a:ln w="19050">
              <a:solidFill>
                <a:srgbClr val="B52D7E"/>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grpSp>
      <p:grpSp>
        <p:nvGrpSpPr>
          <p:cNvPr id="6" name="Group 5">
            <a:extLst>
              <a:ext uri="{FF2B5EF4-FFF2-40B4-BE49-F238E27FC236}">
                <a16:creationId xmlns:a16="http://schemas.microsoft.com/office/drawing/2014/main" id="{4EE61884-A92D-7F25-74DC-C03454E27449}"/>
              </a:ext>
            </a:extLst>
          </p:cNvPr>
          <p:cNvGrpSpPr/>
          <p:nvPr/>
        </p:nvGrpSpPr>
        <p:grpSpPr>
          <a:xfrm>
            <a:off x="3852425" y="2956589"/>
            <a:ext cx="8015039" cy="1445094"/>
            <a:chOff x="39201" y="2882832"/>
            <a:chExt cx="4358493" cy="3115389"/>
          </a:xfrm>
        </p:grpSpPr>
        <p:sp>
          <p:nvSpPr>
            <p:cNvPr id="8" name="Segnaposto contenuto 2">
              <a:extLst>
                <a:ext uri="{FF2B5EF4-FFF2-40B4-BE49-F238E27FC236}">
                  <a16:creationId xmlns:a16="http://schemas.microsoft.com/office/drawing/2014/main" id="{456A4B66-EA26-701B-572A-5D546162C203}"/>
                </a:ext>
              </a:extLst>
            </p:cNvPr>
            <p:cNvSpPr txBox="1">
              <a:spLocks/>
            </p:cNvSpPr>
            <p:nvPr/>
          </p:nvSpPr>
          <p:spPr>
            <a:xfrm>
              <a:off x="100828" y="2953223"/>
              <a:ext cx="4296865" cy="2939620"/>
            </a:xfrm>
            <a:prstGeom prst="rect">
              <a:avLst/>
            </a:prstGeom>
            <a:ln>
              <a:noFill/>
            </a:ln>
          </p:spPr>
          <p:txBody>
            <a:bodyPr vert="horz" lIns="91440" tIns="45720" rIns="91440" bIns="45720" rtlCol="0" anchor="t">
              <a:normAutofit fontScale="25000" lnSpcReduction="20000"/>
            </a:bodyPr>
            <a:lstStyle>
              <a:lvl1pPr marL="342900" indent="-34290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6400" b="1" dirty="0">
                  <a:solidFill>
                    <a:schemeClr val="accent3">
                      <a:lumMod val="60000"/>
                      <a:lumOff val="40000"/>
                    </a:schemeClr>
                  </a:solidFill>
                  <a:latin typeface="Arial" panose="020B0604020202020204" pitchFamily="34" charset="0"/>
                  <a:cs typeface="Arial" panose="020B0604020202020204" pitchFamily="34" charset="0"/>
                  <a:sym typeface="Wingdings" panose="05000000000000000000" pitchFamily="2" charset="2"/>
                </a:rPr>
                <a:t>Objective</a:t>
              </a:r>
              <a:r>
                <a:rPr lang="en-US" sz="3400" b="1" dirty="0">
                  <a:solidFill>
                    <a:schemeClr val="accent3">
                      <a:lumMod val="60000"/>
                      <a:lumOff val="40000"/>
                    </a:schemeClr>
                  </a:solidFill>
                  <a:latin typeface="Arial" panose="020B0604020202020204" pitchFamily="34" charset="0"/>
                  <a:cs typeface="Arial" panose="020B0604020202020204" pitchFamily="34" charset="0"/>
                  <a:sym typeface="Wingdings" panose="05000000000000000000" pitchFamily="2" charset="2"/>
                </a:rPr>
                <a:t>: </a:t>
              </a:r>
            </a:p>
            <a:p>
              <a:pPr algn="just"/>
              <a:r>
                <a:rPr lang="en-GB" sz="5600" dirty="0">
                  <a:solidFill>
                    <a:schemeClr val="bg2">
                      <a:lumMod val="50000"/>
                    </a:schemeClr>
                  </a:solidFill>
                  <a:latin typeface="Arial" panose="020B0604020202020204" pitchFamily="34" charset="0"/>
                  <a:cs typeface="Arial" panose="020B0604020202020204" pitchFamily="34" charset="0"/>
                </a:rPr>
                <a:t>Development of </a:t>
              </a:r>
              <a:r>
                <a:rPr lang="en-GB" sz="5600" b="1" dirty="0">
                  <a:solidFill>
                    <a:schemeClr val="accent3">
                      <a:lumMod val="60000"/>
                      <a:lumOff val="40000"/>
                    </a:schemeClr>
                  </a:solidFill>
                  <a:latin typeface="Arial" panose="020B0604020202020204" pitchFamily="34" charset="0"/>
                  <a:cs typeface="Arial" panose="020B0604020202020204" pitchFamily="34" charset="0"/>
                </a:rPr>
                <a:t>predictive magnetic</a:t>
              </a:r>
              <a:r>
                <a:rPr lang="en-GB" sz="5600" dirty="0">
                  <a:solidFill>
                    <a:schemeClr val="accent3"/>
                  </a:solidFill>
                  <a:latin typeface="Arial" panose="020B0604020202020204" pitchFamily="34" charset="0"/>
                  <a:cs typeface="Arial" panose="020B0604020202020204" pitchFamily="34" charset="0"/>
                </a:rPr>
                <a:t> </a:t>
              </a:r>
              <a:r>
                <a:rPr lang="en-GB" sz="5600" dirty="0">
                  <a:solidFill>
                    <a:schemeClr val="bg2">
                      <a:lumMod val="50000"/>
                    </a:schemeClr>
                  </a:solidFill>
                  <a:latin typeface="Arial" panose="020B0604020202020204" pitchFamily="34" charset="0"/>
                  <a:cs typeface="Arial" panose="020B0604020202020204" pitchFamily="34" charset="0"/>
                </a:rPr>
                <a:t>and</a:t>
              </a:r>
              <a:r>
                <a:rPr lang="en-GB" sz="5600" dirty="0">
                  <a:solidFill>
                    <a:schemeClr val="tx1">
                      <a:lumMod val="85000"/>
                      <a:lumOff val="15000"/>
                    </a:schemeClr>
                  </a:solidFill>
                  <a:latin typeface="Arial" panose="020B0604020202020204" pitchFamily="34" charset="0"/>
                  <a:cs typeface="Arial" panose="020B0604020202020204" pitchFamily="34" charset="0"/>
                </a:rPr>
                <a:t> </a:t>
              </a:r>
              <a:r>
                <a:rPr lang="en-GB" sz="5600" b="1" dirty="0">
                  <a:solidFill>
                    <a:schemeClr val="accent3">
                      <a:lumMod val="60000"/>
                      <a:lumOff val="40000"/>
                    </a:schemeClr>
                  </a:solidFill>
                  <a:latin typeface="Arial" panose="020B0604020202020204" pitchFamily="34" charset="0"/>
                  <a:cs typeface="Arial" panose="020B0604020202020204" pitchFamily="34" charset="0"/>
                </a:rPr>
                <a:t>optics models</a:t>
              </a:r>
              <a:r>
                <a:rPr lang="en-GB" sz="5600" b="1" dirty="0">
                  <a:solidFill>
                    <a:schemeClr val="bg2">
                      <a:lumMod val="50000"/>
                    </a:schemeClr>
                  </a:solidFill>
                  <a:latin typeface="Arial" panose="020B0604020202020204" pitchFamily="34" charset="0"/>
                  <a:cs typeface="Arial" panose="020B0604020202020204" pitchFamily="34" charset="0"/>
                </a:rPr>
                <a:t> </a:t>
              </a:r>
              <a:r>
                <a:rPr lang="en-GB" sz="5600" dirty="0">
                  <a:solidFill>
                    <a:schemeClr val="bg2">
                      <a:lumMod val="50000"/>
                    </a:schemeClr>
                  </a:solidFill>
                  <a:latin typeface="Arial" panose="020B0604020202020204" pitchFamily="34" charset="0"/>
                  <a:cs typeface="Arial" panose="020B0604020202020204" pitchFamily="34" charset="0"/>
                </a:rPr>
                <a:t>of the PS main magnets to </a:t>
              </a:r>
              <a:r>
                <a:rPr lang="en-US" sz="5600" dirty="0">
                  <a:solidFill>
                    <a:schemeClr val="bg2">
                      <a:lumMod val="50000"/>
                    </a:schemeClr>
                  </a:solidFill>
                  <a:latin typeface="Arial" panose="020B0604020202020204" pitchFamily="34" charset="0"/>
                  <a:cs typeface="Arial" panose="020B0604020202020204" pitchFamily="34" charset="0"/>
                  <a:sym typeface="Wingdings" panose="05000000000000000000" pitchFamily="2" charset="2"/>
                </a:rPr>
                <a:t>assess the possibility of </a:t>
              </a:r>
              <a:r>
                <a:rPr lang="en-US" sz="5600" b="1" dirty="0">
                  <a:solidFill>
                    <a:schemeClr val="accent3">
                      <a:lumMod val="60000"/>
                      <a:lumOff val="40000"/>
                    </a:schemeClr>
                  </a:solidFill>
                  <a:latin typeface="Arial" panose="020B0604020202020204" pitchFamily="34" charset="0"/>
                  <a:cs typeface="Arial" panose="020B0604020202020204" pitchFamily="34" charset="0"/>
                  <a:sym typeface="Wingdings" panose="05000000000000000000" pitchFamily="2" charset="2"/>
                </a:rPr>
                <a:t>predicting</a:t>
              </a:r>
              <a:r>
                <a:rPr lang="en-US" sz="5600" dirty="0">
                  <a:latin typeface="Arial" panose="020B0604020202020204" pitchFamily="34" charset="0"/>
                  <a:cs typeface="Arial" panose="020B0604020202020204" pitchFamily="34" charset="0"/>
                  <a:sym typeface="Wingdings" panose="05000000000000000000" pitchFamily="2" charset="2"/>
                </a:rPr>
                <a:t> </a:t>
              </a:r>
              <a:r>
                <a:rPr lang="en-US" sz="5600" dirty="0">
                  <a:solidFill>
                    <a:schemeClr val="bg2">
                      <a:lumMod val="50000"/>
                    </a:schemeClr>
                  </a:solidFill>
                  <a:latin typeface="Arial" panose="020B0604020202020204" pitchFamily="34" charset="0"/>
                  <a:cs typeface="Arial" panose="020B0604020202020204" pitchFamily="34" charset="0"/>
                  <a:sym typeface="Wingdings" panose="05000000000000000000" pitchFamily="2" charset="2"/>
                </a:rPr>
                <a:t>the</a:t>
              </a:r>
              <a:r>
                <a:rPr lang="en-US" sz="5600" dirty="0">
                  <a:latin typeface="Arial" panose="020B0604020202020204" pitchFamily="34" charset="0"/>
                  <a:cs typeface="Arial" panose="020B0604020202020204" pitchFamily="34" charset="0"/>
                  <a:sym typeface="Wingdings" panose="05000000000000000000" pitchFamily="2" charset="2"/>
                </a:rPr>
                <a:t> </a:t>
              </a:r>
              <a:r>
                <a:rPr lang="en-US" sz="5600" b="1" dirty="0">
                  <a:solidFill>
                    <a:schemeClr val="accent3">
                      <a:lumMod val="60000"/>
                      <a:lumOff val="40000"/>
                    </a:schemeClr>
                  </a:solidFill>
                  <a:latin typeface="Arial" panose="020B0604020202020204" pitchFamily="34" charset="0"/>
                  <a:cs typeface="Arial" panose="020B0604020202020204" pitchFamily="34" charset="0"/>
                  <a:sym typeface="Wingdings" panose="05000000000000000000" pitchFamily="2" charset="2"/>
                </a:rPr>
                <a:t>beam dynamics</a:t>
              </a:r>
              <a:r>
                <a:rPr lang="en-US" sz="5600" dirty="0">
                  <a:solidFill>
                    <a:schemeClr val="accent3">
                      <a:lumMod val="60000"/>
                      <a:lumOff val="40000"/>
                    </a:schemeClr>
                  </a:solidFill>
                  <a:latin typeface="Arial" panose="020B0604020202020204" pitchFamily="34" charset="0"/>
                  <a:cs typeface="Arial" panose="020B0604020202020204" pitchFamily="34" charset="0"/>
                  <a:sym typeface="Wingdings" panose="05000000000000000000" pitchFamily="2" charset="2"/>
                </a:rPr>
                <a:t> </a:t>
              </a:r>
              <a:r>
                <a:rPr lang="en-US" sz="5600" dirty="0">
                  <a:solidFill>
                    <a:schemeClr val="bg2">
                      <a:lumMod val="50000"/>
                    </a:schemeClr>
                  </a:solidFill>
                  <a:latin typeface="Arial" panose="020B0604020202020204" pitchFamily="34" charset="0"/>
                  <a:cs typeface="Arial" panose="020B0604020202020204" pitchFamily="34" charset="0"/>
                  <a:sym typeface="Wingdings" panose="05000000000000000000" pitchFamily="2" charset="2"/>
                </a:rPr>
                <a:t>and the </a:t>
              </a:r>
              <a:r>
                <a:rPr lang="en-US" sz="5600" b="1" dirty="0">
                  <a:solidFill>
                    <a:schemeClr val="accent3">
                      <a:lumMod val="60000"/>
                      <a:lumOff val="40000"/>
                    </a:schemeClr>
                  </a:solidFill>
                  <a:latin typeface="Arial" panose="020B0604020202020204" pitchFamily="34" charset="0"/>
                  <a:cs typeface="Arial" panose="020B0604020202020204" pitchFamily="34" charset="0"/>
                  <a:sym typeface="Wingdings" panose="05000000000000000000" pitchFamily="2" charset="2"/>
                </a:rPr>
                <a:t>beam parameters energy dependence</a:t>
              </a:r>
              <a:r>
                <a:rPr lang="en-US" sz="5600" dirty="0">
                  <a:solidFill>
                    <a:schemeClr val="accent3"/>
                  </a:solidFill>
                  <a:latin typeface="Arial" panose="020B0604020202020204" pitchFamily="34" charset="0"/>
                  <a:cs typeface="Arial" panose="020B0604020202020204" pitchFamily="34" charset="0"/>
                  <a:sym typeface="Wingdings" panose="05000000000000000000" pitchFamily="2" charset="2"/>
                </a:rPr>
                <a:t> </a:t>
              </a:r>
              <a:r>
                <a:rPr lang="en-US" sz="5600" dirty="0">
                  <a:solidFill>
                    <a:schemeClr val="bg2">
                      <a:lumMod val="50000"/>
                    </a:schemeClr>
                  </a:solidFill>
                  <a:latin typeface="Arial" panose="020B0604020202020204" pitchFamily="34" charset="0"/>
                  <a:cs typeface="Arial" panose="020B0604020202020204" pitchFamily="34" charset="0"/>
                  <a:sym typeface="Wingdings" panose="05000000000000000000" pitchFamily="2" charset="2"/>
                </a:rPr>
                <a:t>within the PS;</a:t>
              </a:r>
            </a:p>
            <a:p>
              <a:pPr algn="just"/>
              <a:r>
                <a:rPr lang="en-GB" sz="5600" b="1" dirty="0">
                  <a:solidFill>
                    <a:schemeClr val="accent3">
                      <a:lumMod val="60000"/>
                      <a:lumOff val="40000"/>
                    </a:schemeClr>
                  </a:solidFill>
                  <a:latin typeface="Arial" panose="020B0604020202020204" pitchFamily="34" charset="0"/>
                  <a:cs typeface="Arial" panose="020B0604020202020204" pitchFamily="34" charset="0"/>
                </a:rPr>
                <a:t>proposed models aim to support operational decisions</a:t>
              </a:r>
              <a:r>
                <a:rPr lang="en-GB" sz="5600" dirty="0">
                  <a:solidFill>
                    <a:schemeClr val="bg2">
                      <a:lumMod val="50000"/>
                    </a:schemeClr>
                  </a:solidFill>
                  <a:latin typeface="Arial" panose="020B0604020202020204" pitchFamily="34" charset="0"/>
                  <a:cs typeface="Arial" panose="020B0604020202020204" pitchFamily="34" charset="0"/>
                </a:rPr>
                <a:t>, aiding in tasks such as establishing new working points, defining power cycle settings, optimizing beam extraction setups, and serving as inputs for adaptive learning approaches</a:t>
              </a:r>
            </a:p>
          </p:txBody>
        </p:sp>
        <p:sp>
          <p:nvSpPr>
            <p:cNvPr id="9" name="Rectangle: Rounded Corners 8">
              <a:extLst>
                <a:ext uri="{FF2B5EF4-FFF2-40B4-BE49-F238E27FC236}">
                  <a16:creationId xmlns:a16="http://schemas.microsoft.com/office/drawing/2014/main" id="{2BB947FE-A089-89FA-59C7-403987AC15E1}"/>
                </a:ext>
              </a:extLst>
            </p:cNvPr>
            <p:cNvSpPr/>
            <p:nvPr/>
          </p:nvSpPr>
          <p:spPr>
            <a:xfrm>
              <a:off x="39201" y="2882832"/>
              <a:ext cx="4358493" cy="3115389"/>
            </a:xfrm>
            <a:prstGeom prst="roundRect">
              <a:avLst/>
            </a:prstGeom>
            <a:noFill/>
            <a:ln w="19050">
              <a:solidFill>
                <a:schemeClr val="accent3">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0" name="Group 9">
            <a:extLst>
              <a:ext uri="{FF2B5EF4-FFF2-40B4-BE49-F238E27FC236}">
                <a16:creationId xmlns:a16="http://schemas.microsoft.com/office/drawing/2014/main" id="{AAFFC7F7-4FE7-AE41-917F-C3B0572FABE0}"/>
              </a:ext>
            </a:extLst>
          </p:cNvPr>
          <p:cNvGrpSpPr/>
          <p:nvPr/>
        </p:nvGrpSpPr>
        <p:grpSpPr>
          <a:xfrm>
            <a:off x="5091695" y="4577757"/>
            <a:ext cx="6775768" cy="1624032"/>
            <a:chOff x="4520693" y="2882832"/>
            <a:chExt cx="5083282" cy="2750444"/>
          </a:xfrm>
        </p:grpSpPr>
        <p:sp>
          <p:nvSpPr>
            <p:cNvPr id="13" name="Segnaposto contenuto 2">
              <a:extLst>
                <a:ext uri="{FF2B5EF4-FFF2-40B4-BE49-F238E27FC236}">
                  <a16:creationId xmlns:a16="http://schemas.microsoft.com/office/drawing/2014/main" id="{705DE126-740D-325C-B37F-D9C6047E2131}"/>
                </a:ext>
              </a:extLst>
            </p:cNvPr>
            <p:cNvSpPr txBox="1">
              <a:spLocks/>
            </p:cNvSpPr>
            <p:nvPr/>
          </p:nvSpPr>
          <p:spPr>
            <a:xfrm>
              <a:off x="4605966" y="2950547"/>
              <a:ext cx="4998009" cy="2682729"/>
            </a:xfrm>
            <a:prstGeom prst="rect">
              <a:avLst/>
            </a:prstGeom>
          </p:spPr>
          <p:txBody>
            <a:bodyPr vert="horz" lIns="91440" tIns="45720" rIns="91440" bIns="45720" rtlCol="0">
              <a:normAutofit fontScale="92500" lnSpcReduction="20000"/>
            </a:bodyPr>
            <a:lstStyle>
              <a:lvl1pPr marL="342900" indent="-34290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1700" b="1" dirty="0">
                  <a:solidFill>
                    <a:schemeClr val="tx2">
                      <a:lumMod val="40000"/>
                      <a:lumOff val="60000"/>
                    </a:schemeClr>
                  </a:solidFill>
                  <a:latin typeface="Arial" panose="020B0604020202020204" pitchFamily="34" charset="0"/>
                  <a:cs typeface="Arial" panose="020B0604020202020204" pitchFamily="34" charset="0"/>
                </a:rPr>
                <a:t>Methodology</a:t>
              </a:r>
              <a:r>
                <a:rPr lang="en-US" sz="1900" b="1" dirty="0">
                  <a:solidFill>
                    <a:schemeClr val="tx2">
                      <a:lumMod val="40000"/>
                      <a:lumOff val="60000"/>
                    </a:schemeClr>
                  </a:solidFill>
                  <a:latin typeface="Arial" panose="020B0604020202020204" pitchFamily="34" charset="0"/>
                  <a:cs typeface="Arial" panose="020B0604020202020204" pitchFamily="34" charset="0"/>
                </a:rPr>
                <a:t>:</a:t>
              </a:r>
            </a:p>
            <a:p>
              <a:pPr>
                <a:spcBef>
                  <a:spcPts val="256"/>
                </a:spcBef>
              </a:pPr>
              <a:r>
                <a:rPr lang="en-US" sz="1500" dirty="0">
                  <a:solidFill>
                    <a:schemeClr val="bg2">
                      <a:lumMod val="50000"/>
                    </a:schemeClr>
                  </a:solidFill>
                  <a:latin typeface="Arial" panose="020B0604020202020204" pitchFamily="34" charset="0"/>
                  <a:cs typeface="Arial" panose="020B0604020202020204" pitchFamily="34" charset="0"/>
                </a:rPr>
                <a:t>Development of</a:t>
              </a:r>
              <a:r>
                <a:rPr lang="en-US" sz="1500" dirty="0">
                  <a:solidFill>
                    <a:schemeClr val="tx1">
                      <a:lumMod val="65000"/>
                      <a:lumOff val="35000"/>
                    </a:schemeClr>
                  </a:solidFill>
                  <a:latin typeface="Arial" panose="020B0604020202020204" pitchFamily="34" charset="0"/>
                  <a:cs typeface="Arial" panose="020B0604020202020204" pitchFamily="34" charset="0"/>
                </a:rPr>
                <a:t> </a:t>
              </a:r>
              <a:r>
                <a:rPr lang="en-US" sz="1500" b="1" dirty="0">
                  <a:solidFill>
                    <a:schemeClr val="accent2"/>
                  </a:solidFill>
                  <a:latin typeface="Arial" panose="020B0604020202020204" pitchFamily="34" charset="0"/>
                  <a:cs typeface="Arial" panose="020B0604020202020204" pitchFamily="34" charset="0"/>
                </a:rPr>
                <a:t>finite-element magnetic model</a:t>
              </a:r>
              <a:r>
                <a:rPr lang="en-US" sz="1500" dirty="0">
                  <a:latin typeface="Arial" panose="020B0604020202020204" pitchFamily="34" charset="0"/>
                  <a:cs typeface="Arial" panose="020B0604020202020204" pitchFamily="34" charset="0"/>
                </a:rPr>
                <a:t> </a:t>
              </a:r>
              <a:r>
                <a:rPr lang="en-US" sz="1500" dirty="0">
                  <a:solidFill>
                    <a:schemeClr val="bg2">
                      <a:lumMod val="50000"/>
                    </a:schemeClr>
                  </a:solidFill>
                  <a:latin typeface="Arial" panose="020B0604020202020204" pitchFamily="34" charset="0"/>
                  <a:cs typeface="Arial" panose="020B0604020202020204" pitchFamily="34" charset="0"/>
                </a:rPr>
                <a:t>of PS main magnetic units.</a:t>
              </a:r>
            </a:p>
            <a:p>
              <a:pPr lvl="1">
                <a:spcBef>
                  <a:spcPts val="256"/>
                </a:spcBef>
              </a:pPr>
              <a:r>
                <a:rPr lang="en-US" sz="1300" dirty="0">
                  <a:solidFill>
                    <a:schemeClr val="bg2">
                      <a:lumMod val="50000"/>
                    </a:schemeClr>
                  </a:solidFill>
                  <a:latin typeface="Arial" panose="020B0604020202020204" pitchFamily="34" charset="0"/>
                  <a:cs typeface="Arial" panose="020B0604020202020204" pitchFamily="34" charset="0"/>
                </a:rPr>
                <a:t>Computation of </a:t>
              </a:r>
              <a:r>
                <a:rPr lang="en-US" sz="1300" b="1" dirty="0">
                  <a:solidFill>
                    <a:schemeClr val="accent2"/>
                  </a:solidFill>
                  <a:latin typeface="Arial" panose="020B0604020202020204" pitchFamily="34" charset="0"/>
                  <a:cs typeface="Arial" panose="020B0604020202020204" pitchFamily="34" charset="0"/>
                </a:rPr>
                <a:t>field harmonics</a:t>
              </a:r>
              <a:r>
                <a:rPr lang="en-US" sz="1300" dirty="0">
                  <a:latin typeface="Arial" panose="020B0604020202020204" pitchFamily="34" charset="0"/>
                  <a:cs typeface="Arial" panose="020B0604020202020204" pitchFamily="34" charset="0"/>
                </a:rPr>
                <a:t>;</a:t>
              </a:r>
            </a:p>
            <a:p>
              <a:pPr>
                <a:spcBef>
                  <a:spcPts val="256"/>
                </a:spcBef>
              </a:pPr>
              <a:r>
                <a:rPr lang="en-US" sz="1500" dirty="0">
                  <a:solidFill>
                    <a:schemeClr val="bg2">
                      <a:lumMod val="50000"/>
                    </a:schemeClr>
                  </a:solidFill>
                  <a:latin typeface="Arial" panose="020B0604020202020204" pitchFamily="34" charset="0"/>
                  <a:cs typeface="Arial" panose="020B0604020202020204" pitchFamily="34" charset="0"/>
                </a:rPr>
                <a:t>Development of a MU </a:t>
              </a:r>
              <a:r>
                <a:rPr lang="en-US" sz="1500" b="1" dirty="0">
                  <a:solidFill>
                    <a:schemeClr val="accent2"/>
                  </a:solidFill>
                  <a:latin typeface="Arial" panose="020B0604020202020204" pitchFamily="34" charset="0"/>
                  <a:cs typeface="Arial" panose="020B0604020202020204" pitchFamily="34" charset="0"/>
                </a:rPr>
                <a:t>optics model</a:t>
              </a:r>
              <a:r>
                <a:rPr lang="en-US" sz="1500" dirty="0">
                  <a:solidFill>
                    <a:schemeClr val="accent2"/>
                  </a:solidFill>
                  <a:latin typeface="Arial" panose="020B0604020202020204" pitchFamily="34" charset="0"/>
                  <a:cs typeface="Arial" panose="020B0604020202020204" pitchFamily="34" charset="0"/>
                </a:rPr>
                <a:t> </a:t>
              </a:r>
              <a:r>
                <a:rPr lang="en-US" sz="1500" dirty="0">
                  <a:solidFill>
                    <a:schemeClr val="bg2">
                      <a:lumMod val="50000"/>
                    </a:schemeClr>
                  </a:solidFill>
                  <a:latin typeface="Arial" panose="020B0604020202020204" pitchFamily="34" charset="0"/>
                  <a:cs typeface="Arial" panose="020B0604020202020204" pitchFamily="34" charset="0"/>
                </a:rPr>
                <a:t>based on predicted harmonics from the magnetic model;</a:t>
              </a:r>
            </a:p>
            <a:p>
              <a:pPr>
                <a:spcBef>
                  <a:spcPts val="256"/>
                </a:spcBef>
              </a:pPr>
              <a:r>
                <a:rPr lang="en-US" sz="1500" b="1" dirty="0">
                  <a:solidFill>
                    <a:schemeClr val="accent2"/>
                  </a:solidFill>
                  <a:latin typeface="Arial" panose="020B0604020202020204" pitchFamily="34" charset="0"/>
                  <a:cs typeface="Arial" panose="020B0604020202020204" pitchFamily="34" charset="0"/>
                </a:rPr>
                <a:t>benchmarking</a:t>
              </a:r>
              <a:r>
                <a:rPr lang="en-US" sz="1500" dirty="0">
                  <a:latin typeface="Arial" panose="020B0604020202020204" pitchFamily="34" charset="0"/>
                  <a:cs typeface="Arial" panose="020B0604020202020204" pitchFamily="34" charset="0"/>
                </a:rPr>
                <a:t> </a:t>
              </a:r>
              <a:r>
                <a:rPr lang="en-US" sz="1500" dirty="0">
                  <a:solidFill>
                    <a:schemeClr val="bg2">
                      <a:lumMod val="50000"/>
                    </a:schemeClr>
                  </a:solidFill>
                  <a:latin typeface="Arial" panose="020B0604020202020204" pitchFamily="34" charset="0"/>
                  <a:cs typeface="Arial" panose="020B0604020202020204" pitchFamily="34" charset="0"/>
                </a:rPr>
                <a:t>of the combined magnetic and optics models’ predictions via </a:t>
              </a:r>
              <a:r>
                <a:rPr lang="en-US" sz="1500" b="1" dirty="0">
                  <a:solidFill>
                    <a:schemeClr val="accent2"/>
                  </a:solidFill>
                  <a:latin typeface="Arial" panose="020B0604020202020204" pitchFamily="34" charset="0"/>
                  <a:cs typeface="Arial" panose="020B0604020202020204" pitchFamily="34" charset="0"/>
                </a:rPr>
                <a:t>beam-based measurements</a:t>
              </a:r>
            </a:p>
          </p:txBody>
        </p:sp>
        <p:sp>
          <p:nvSpPr>
            <p:cNvPr id="15" name="Rectangle: Rounded Corners 14">
              <a:extLst>
                <a:ext uri="{FF2B5EF4-FFF2-40B4-BE49-F238E27FC236}">
                  <a16:creationId xmlns:a16="http://schemas.microsoft.com/office/drawing/2014/main" id="{0C4DE6C4-763F-8672-4F00-272C0F6431CC}"/>
                </a:ext>
              </a:extLst>
            </p:cNvPr>
            <p:cNvSpPr/>
            <p:nvPr/>
          </p:nvSpPr>
          <p:spPr>
            <a:xfrm>
              <a:off x="4520693" y="2882832"/>
              <a:ext cx="5083282" cy="2564894"/>
            </a:xfrm>
            <a:prstGeom prst="roundRect">
              <a:avLst/>
            </a:prstGeom>
            <a:noFill/>
            <a:ln w="1905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grpSp>
      <p:pic>
        <p:nvPicPr>
          <p:cNvPr id="16" name="Picture 15" descr="A person walking on a bridge with a puzzle piece missing from another person&#10;&#10;AI-generated content may be incorrect.">
            <a:extLst>
              <a:ext uri="{FF2B5EF4-FFF2-40B4-BE49-F238E27FC236}">
                <a16:creationId xmlns:a16="http://schemas.microsoft.com/office/drawing/2014/main" id="{79AC6312-2D62-3991-EE46-57D2BA33F9C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17282" y="1143575"/>
            <a:ext cx="1679012" cy="167901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8" name="Picture 17" descr="A hand holding a magnifying glass with a glowing target&#10;&#10;AI-generated content may be incorrect.">
            <a:extLst>
              <a:ext uri="{FF2B5EF4-FFF2-40B4-BE49-F238E27FC236}">
                <a16:creationId xmlns:a16="http://schemas.microsoft.com/office/drawing/2014/main" id="{99EBEB73-22D8-443D-6C55-D03CA68EA025}"/>
              </a:ext>
            </a:extLst>
          </p:cNvPr>
          <p:cNvPicPr>
            <a:picLocks noChangeAspect="1"/>
          </p:cNvPicPr>
          <p:nvPr/>
        </p:nvPicPr>
        <p:blipFill>
          <a:blip r:embed="rId4" cstate="print">
            <a:extLst>
              <a:ext uri="{28A0092B-C50C-407E-A947-70E740481C1C}">
                <a14:useLocalDpi xmlns:a14="http://schemas.microsoft.com/office/drawing/2010/main" val="0"/>
              </a:ext>
              <a:ext uri="{837473B0-CC2E-450A-ABE3-18F120FF3D39}">
                <a1611:picAttrSrcUrl xmlns:a1611="http://schemas.microsoft.com/office/drawing/2016/11/main" r:id="rId5"/>
              </a:ext>
            </a:extLst>
          </a:blip>
          <a:stretch>
            <a:fillRect/>
          </a:stretch>
        </p:blipFill>
        <p:spPr>
          <a:xfrm>
            <a:off x="641804" y="3000975"/>
            <a:ext cx="2533720" cy="1452666"/>
          </a:xfrm>
          <a:prstGeom prst="ellipse">
            <a:avLst/>
          </a:prstGeom>
          <a:ln w="63500" cap="rnd">
            <a:no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9" name="Picture 18" descr="A person sitting on a chair with a tablet&#10;&#10;AI-generated content may be incorrect.">
            <a:extLst>
              <a:ext uri="{FF2B5EF4-FFF2-40B4-BE49-F238E27FC236}">
                <a16:creationId xmlns:a16="http://schemas.microsoft.com/office/drawing/2014/main" id="{DFF45247-FBDE-8C35-8C03-95D3337C32C4}"/>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105391" y="4511244"/>
            <a:ext cx="1747035" cy="1747035"/>
          </a:xfrm>
          <a:prstGeom prst="rect">
            <a:avLst/>
          </a:prstGeom>
          <a:ln>
            <a:noFill/>
          </a:ln>
          <a:effectLst>
            <a:softEdge rad="112500"/>
          </a:effectLst>
        </p:spPr>
      </p:pic>
      <p:sp>
        <p:nvSpPr>
          <p:cNvPr id="22" name="Footer Placeholder 4">
            <a:extLst>
              <a:ext uri="{FF2B5EF4-FFF2-40B4-BE49-F238E27FC236}">
                <a16:creationId xmlns:a16="http://schemas.microsoft.com/office/drawing/2014/main" id="{DF4D731F-DE71-E256-40A0-3C37AC53A6E0}"/>
              </a:ext>
            </a:extLst>
          </p:cNvPr>
          <p:cNvSpPr>
            <a:spLocks noGrp="1"/>
          </p:cNvSpPr>
          <p:nvPr>
            <p:ph type="ftr" sz="quarter" idx="11"/>
          </p:nvPr>
        </p:nvSpPr>
        <p:spPr>
          <a:xfrm>
            <a:off x="3539188" y="6389802"/>
            <a:ext cx="7292296" cy="365125"/>
          </a:xfrm>
        </p:spPr>
        <p:txBody>
          <a:bodyPr/>
          <a:lstStyle/>
          <a:p>
            <a:r>
              <a:rPr lang="en-US" sz="1400" dirty="0"/>
              <a:t>Vittorio Ferrentino – IPP Meeting              vittorio.ferrentino@cern.ch</a:t>
            </a:r>
          </a:p>
        </p:txBody>
      </p:sp>
      <p:sp>
        <p:nvSpPr>
          <p:cNvPr id="23" name="Date Placeholder 3">
            <a:extLst>
              <a:ext uri="{FF2B5EF4-FFF2-40B4-BE49-F238E27FC236}">
                <a16:creationId xmlns:a16="http://schemas.microsoft.com/office/drawing/2014/main" id="{62D1DEAF-AF96-F366-EB24-C4F1238F2A0C}"/>
              </a:ext>
            </a:extLst>
          </p:cNvPr>
          <p:cNvSpPr txBox="1">
            <a:spLocks/>
          </p:cNvSpPr>
          <p:nvPr/>
        </p:nvSpPr>
        <p:spPr>
          <a:xfrm>
            <a:off x="1753960" y="6417641"/>
            <a:ext cx="1542289"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AE7510E-7CE3-EF42-A7A2-0B9C737939B5}" type="datetime3">
              <a:rPr lang="en-US" sz="1400" smtClean="0">
                <a:solidFill>
                  <a:schemeClr val="bg1"/>
                </a:solidFill>
              </a:rPr>
              <a:pPr/>
              <a:t>26 March 2025</a:t>
            </a:fld>
            <a:endParaRPr lang="en-US" sz="1400" dirty="0">
              <a:solidFill>
                <a:schemeClr val="bg1"/>
              </a:solidFill>
            </a:endParaRPr>
          </a:p>
        </p:txBody>
      </p:sp>
      <p:sp>
        <p:nvSpPr>
          <p:cNvPr id="24" name="Slide Number Placeholder 8">
            <a:extLst>
              <a:ext uri="{FF2B5EF4-FFF2-40B4-BE49-F238E27FC236}">
                <a16:creationId xmlns:a16="http://schemas.microsoft.com/office/drawing/2014/main" id="{D5C450BB-CD32-6F1C-D868-E6571AB0D9DA}"/>
              </a:ext>
            </a:extLst>
          </p:cNvPr>
          <p:cNvSpPr>
            <a:spLocks noGrp="1"/>
          </p:cNvSpPr>
          <p:nvPr>
            <p:ph type="sldNum" sz="quarter" idx="12"/>
          </p:nvPr>
        </p:nvSpPr>
        <p:spPr>
          <a:xfrm>
            <a:off x="11107546" y="6389802"/>
            <a:ext cx="681254" cy="365125"/>
          </a:xfrm>
        </p:spPr>
        <p:txBody>
          <a:bodyPr/>
          <a:lstStyle/>
          <a:p>
            <a:fld id="{36B5EA5A-BC32-A742-B11B-8E7414D5B535}" type="slidenum">
              <a:rPr lang="en-US" sz="1400" smtClean="0"/>
              <a:pPr/>
              <a:t>5</a:t>
            </a:fld>
            <a:endParaRPr lang="en-US" sz="1400" dirty="0"/>
          </a:p>
        </p:txBody>
      </p:sp>
    </p:spTree>
    <p:extLst>
      <p:ext uri="{BB962C8B-B14F-4D97-AF65-F5344CB8AC3E}">
        <p14:creationId xmlns:p14="http://schemas.microsoft.com/office/powerpoint/2010/main" val="15094298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par>
                                <p:cTn id="10" presetID="53" presetClass="entr" presetSubtype="16" fill="hold" nodeType="with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p:cTn id="12" dur="500" fill="hold"/>
                                        <p:tgtEl>
                                          <p:spTgt spid="18"/>
                                        </p:tgtEl>
                                        <p:attrNameLst>
                                          <p:attrName>ppt_w</p:attrName>
                                        </p:attrNameLst>
                                      </p:cBhvr>
                                      <p:tavLst>
                                        <p:tav tm="0">
                                          <p:val>
                                            <p:fltVal val="0"/>
                                          </p:val>
                                        </p:tav>
                                        <p:tav tm="100000">
                                          <p:val>
                                            <p:strVal val="#ppt_w"/>
                                          </p:val>
                                        </p:tav>
                                      </p:tavLst>
                                    </p:anim>
                                    <p:anim calcmode="lin" valueType="num">
                                      <p:cBhvr>
                                        <p:cTn id="13" dur="500" fill="hold"/>
                                        <p:tgtEl>
                                          <p:spTgt spid="18"/>
                                        </p:tgtEl>
                                        <p:attrNameLst>
                                          <p:attrName>ppt_h</p:attrName>
                                        </p:attrNameLst>
                                      </p:cBhvr>
                                      <p:tavLst>
                                        <p:tav tm="0">
                                          <p:val>
                                            <p:fltVal val="0"/>
                                          </p:val>
                                        </p:tav>
                                        <p:tav tm="100000">
                                          <p:val>
                                            <p:strVal val="#ppt_h"/>
                                          </p:val>
                                        </p:tav>
                                      </p:tavLst>
                                    </p:anim>
                                    <p:animEffect transition="in" filter="fade">
                                      <p:cBhvr>
                                        <p:cTn id="14" dur="500"/>
                                        <p:tgtEl>
                                          <p:spTgt spid="18"/>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p:cTn id="19" dur="500" fill="hold"/>
                                        <p:tgtEl>
                                          <p:spTgt spid="10"/>
                                        </p:tgtEl>
                                        <p:attrNameLst>
                                          <p:attrName>ppt_w</p:attrName>
                                        </p:attrNameLst>
                                      </p:cBhvr>
                                      <p:tavLst>
                                        <p:tav tm="0">
                                          <p:val>
                                            <p:fltVal val="0"/>
                                          </p:val>
                                        </p:tav>
                                        <p:tav tm="100000">
                                          <p:val>
                                            <p:strVal val="#ppt_w"/>
                                          </p:val>
                                        </p:tav>
                                      </p:tavLst>
                                    </p:anim>
                                    <p:anim calcmode="lin" valueType="num">
                                      <p:cBhvr>
                                        <p:cTn id="20" dur="500" fill="hold"/>
                                        <p:tgtEl>
                                          <p:spTgt spid="10"/>
                                        </p:tgtEl>
                                        <p:attrNameLst>
                                          <p:attrName>ppt_h</p:attrName>
                                        </p:attrNameLst>
                                      </p:cBhvr>
                                      <p:tavLst>
                                        <p:tav tm="0">
                                          <p:val>
                                            <p:fltVal val="0"/>
                                          </p:val>
                                        </p:tav>
                                        <p:tav tm="100000">
                                          <p:val>
                                            <p:strVal val="#ppt_h"/>
                                          </p:val>
                                        </p:tav>
                                      </p:tavLst>
                                    </p:anim>
                                    <p:animEffect transition="in" filter="fade">
                                      <p:cBhvr>
                                        <p:cTn id="21" dur="500"/>
                                        <p:tgtEl>
                                          <p:spTgt spid="10"/>
                                        </p:tgtEl>
                                      </p:cBhvr>
                                    </p:animEffect>
                                  </p:childTnLst>
                                </p:cTn>
                              </p:par>
                              <p:par>
                                <p:cTn id="22" presetID="53" presetClass="entr" presetSubtype="16" fill="hold" nodeType="withEffect">
                                  <p:stCondLst>
                                    <p:cond delay="0"/>
                                  </p:stCondLst>
                                  <p:childTnLst>
                                    <p:set>
                                      <p:cBhvr>
                                        <p:cTn id="23" dur="1" fill="hold">
                                          <p:stCondLst>
                                            <p:cond delay="0"/>
                                          </p:stCondLst>
                                        </p:cTn>
                                        <p:tgtEl>
                                          <p:spTgt spid="19"/>
                                        </p:tgtEl>
                                        <p:attrNameLst>
                                          <p:attrName>style.visibility</p:attrName>
                                        </p:attrNameLst>
                                      </p:cBhvr>
                                      <p:to>
                                        <p:strVal val="visible"/>
                                      </p:to>
                                    </p:set>
                                    <p:anim calcmode="lin" valueType="num">
                                      <p:cBhvr>
                                        <p:cTn id="24" dur="500" fill="hold"/>
                                        <p:tgtEl>
                                          <p:spTgt spid="19"/>
                                        </p:tgtEl>
                                        <p:attrNameLst>
                                          <p:attrName>ppt_w</p:attrName>
                                        </p:attrNameLst>
                                      </p:cBhvr>
                                      <p:tavLst>
                                        <p:tav tm="0">
                                          <p:val>
                                            <p:fltVal val="0"/>
                                          </p:val>
                                        </p:tav>
                                        <p:tav tm="100000">
                                          <p:val>
                                            <p:strVal val="#ppt_w"/>
                                          </p:val>
                                        </p:tav>
                                      </p:tavLst>
                                    </p:anim>
                                    <p:anim calcmode="lin" valueType="num">
                                      <p:cBhvr>
                                        <p:cTn id="25" dur="500" fill="hold"/>
                                        <p:tgtEl>
                                          <p:spTgt spid="19"/>
                                        </p:tgtEl>
                                        <p:attrNameLst>
                                          <p:attrName>ppt_h</p:attrName>
                                        </p:attrNameLst>
                                      </p:cBhvr>
                                      <p:tavLst>
                                        <p:tav tm="0">
                                          <p:val>
                                            <p:fltVal val="0"/>
                                          </p:val>
                                        </p:tav>
                                        <p:tav tm="100000">
                                          <p:val>
                                            <p:strVal val="#ppt_h"/>
                                          </p:val>
                                        </p:tav>
                                      </p:tavLst>
                                    </p:anim>
                                    <p:animEffect transition="in" filter="fade">
                                      <p:cBhvr>
                                        <p:cTn id="26"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ED13B4-21BE-5A9E-0F94-AF5C5E414CFB}"/>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2FA4F34-FAE5-434F-AFDC-94C2977D7EE0}"/>
              </a:ext>
            </a:extLst>
          </p:cNvPr>
          <p:cNvSpPr>
            <a:spLocks noGrp="1"/>
          </p:cNvSpPr>
          <p:nvPr>
            <p:ph idx="1"/>
          </p:nvPr>
        </p:nvSpPr>
        <p:spPr>
          <a:xfrm>
            <a:off x="629662" y="995435"/>
            <a:ext cx="10059986" cy="4608512"/>
          </a:xfrm>
        </p:spPr>
        <p:txBody>
          <a:bodyPr/>
          <a:lstStyle/>
          <a:p>
            <a:pPr lvl="1">
              <a:lnSpc>
                <a:spcPct val="150000"/>
              </a:lnSpc>
            </a:pPr>
            <a:r>
              <a:rPr lang="en-US" sz="2400" dirty="0">
                <a:solidFill>
                  <a:schemeClr val="tx2">
                    <a:lumMod val="75000"/>
                    <a:lumOff val="25000"/>
                  </a:schemeClr>
                </a:solidFill>
              </a:rPr>
              <a:t>Introduction: context and scope</a:t>
            </a:r>
          </a:p>
          <a:p>
            <a:pPr lvl="1">
              <a:lnSpc>
                <a:spcPct val="150000"/>
              </a:lnSpc>
            </a:pPr>
            <a:r>
              <a:rPr lang="en-US" sz="2400" b="1" dirty="0">
                <a:solidFill>
                  <a:schemeClr val="tx2">
                    <a:lumMod val="75000"/>
                    <a:lumOff val="25000"/>
                  </a:schemeClr>
                </a:solidFill>
              </a:rPr>
              <a:t>CERN Proton Synchrotron and its main magnetic units: overview</a:t>
            </a:r>
          </a:p>
          <a:p>
            <a:pPr lvl="1">
              <a:lnSpc>
                <a:spcPct val="150000"/>
              </a:lnSpc>
            </a:pPr>
            <a:r>
              <a:rPr lang="en-US" sz="2400" dirty="0">
                <a:solidFill>
                  <a:schemeClr val="tx2">
                    <a:lumMod val="75000"/>
                    <a:lumOff val="25000"/>
                  </a:schemeClr>
                </a:solidFill>
              </a:rPr>
              <a:t>PS-MU magnetic modelling</a:t>
            </a:r>
          </a:p>
          <a:p>
            <a:pPr lvl="1">
              <a:lnSpc>
                <a:spcPct val="150000"/>
              </a:lnSpc>
            </a:pPr>
            <a:r>
              <a:rPr lang="en-US" sz="2400" dirty="0">
                <a:solidFill>
                  <a:schemeClr val="tx2">
                    <a:lumMod val="75000"/>
                    <a:lumOff val="25000"/>
                  </a:schemeClr>
                </a:solidFill>
              </a:rPr>
              <a:t>PS-MU optics modelling</a:t>
            </a:r>
          </a:p>
          <a:p>
            <a:pPr lvl="1">
              <a:lnSpc>
                <a:spcPct val="150000"/>
              </a:lnSpc>
            </a:pPr>
            <a:r>
              <a:rPr lang="en-US" sz="2400" dirty="0">
                <a:solidFill>
                  <a:schemeClr val="tx2">
                    <a:lumMod val="75000"/>
                    <a:lumOff val="25000"/>
                  </a:schemeClr>
                </a:solidFill>
              </a:rPr>
              <a:t>Beam-based measurements and models validation</a:t>
            </a:r>
          </a:p>
          <a:p>
            <a:pPr lvl="1">
              <a:lnSpc>
                <a:spcPct val="150000"/>
              </a:lnSpc>
            </a:pPr>
            <a:r>
              <a:rPr lang="en-US" sz="2400" dirty="0">
                <a:solidFill>
                  <a:schemeClr val="tx2">
                    <a:lumMod val="75000"/>
                    <a:lumOff val="25000"/>
                  </a:schemeClr>
                </a:solidFill>
              </a:rPr>
              <a:t>Conclusion and next steps</a:t>
            </a:r>
          </a:p>
          <a:p>
            <a:pPr lvl="1">
              <a:lnSpc>
                <a:spcPct val="150000"/>
              </a:lnSpc>
            </a:pPr>
            <a:endParaRPr lang="en-US" sz="2400" dirty="0">
              <a:solidFill>
                <a:schemeClr val="tx2">
                  <a:lumMod val="75000"/>
                  <a:lumOff val="25000"/>
                </a:schemeClr>
              </a:solidFill>
            </a:endParaRPr>
          </a:p>
        </p:txBody>
      </p:sp>
      <p:sp>
        <p:nvSpPr>
          <p:cNvPr id="3" name="Title 2">
            <a:extLst>
              <a:ext uri="{FF2B5EF4-FFF2-40B4-BE49-F238E27FC236}">
                <a16:creationId xmlns:a16="http://schemas.microsoft.com/office/drawing/2014/main" id="{AC5215B9-2000-CEC1-1F98-863714E873BE}"/>
              </a:ext>
            </a:extLst>
          </p:cNvPr>
          <p:cNvSpPr>
            <a:spLocks noGrp="1"/>
          </p:cNvSpPr>
          <p:nvPr>
            <p:ph type="title"/>
          </p:nvPr>
        </p:nvSpPr>
        <p:spPr/>
        <p:txBody>
          <a:bodyPr/>
          <a:lstStyle/>
          <a:p>
            <a:r>
              <a:rPr lang="en-US" dirty="0"/>
              <a:t>Contents</a:t>
            </a:r>
          </a:p>
        </p:txBody>
      </p:sp>
      <p:sp>
        <p:nvSpPr>
          <p:cNvPr id="7" name="Slide Number Placeholder 8">
            <a:extLst>
              <a:ext uri="{FF2B5EF4-FFF2-40B4-BE49-F238E27FC236}">
                <a16:creationId xmlns:a16="http://schemas.microsoft.com/office/drawing/2014/main" id="{AEE962B3-FF3B-150B-A60C-578EEE09F611}"/>
              </a:ext>
            </a:extLst>
          </p:cNvPr>
          <p:cNvSpPr>
            <a:spLocks noGrp="1"/>
          </p:cNvSpPr>
          <p:nvPr>
            <p:ph type="sldNum" sz="quarter" idx="12"/>
          </p:nvPr>
        </p:nvSpPr>
        <p:spPr>
          <a:xfrm>
            <a:off x="11107546" y="6389802"/>
            <a:ext cx="681254" cy="365125"/>
          </a:xfrm>
        </p:spPr>
        <p:txBody>
          <a:bodyPr/>
          <a:lstStyle/>
          <a:p>
            <a:fld id="{36B5EA5A-BC32-A742-B11B-8E7414D5B535}" type="slidenum">
              <a:rPr lang="en-US" sz="1400" smtClean="0"/>
              <a:pPr/>
              <a:t>6</a:t>
            </a:fld>
            <a:endParaRPr lang="en-US" sz="1400" dirty="0"/>
          </a:p>
        </p:txBody>
      </p:sp>
      <p:sp>
        <p:nvSpPr>
          <p:cNvPr id="5" name="Footer Placeholder 4">
            <a:extLst>
              <a:ext uri="{FF2B5EF4-FFF2-40B4-BE49-F238E27FC236}">
                <a16:creationId xmlns:a16="http://schemas.microsoft.com/office/drawing/2014/main" id="{DA171C19-6641-2D0C-678E-549256BBDD29}"/>
              </a:ext>
            </a:extLst>
          </p:cNvPr>
          <p:cNvSpPr>
            <a:spLocks noGrp="1"/>
          </p:cNvSpPr>
          <p:nvPr>
            <p:ph type="ftr" sz="quarter" idx="11"/>
          </p:nvPr>
        </p:nvSpPr>
        <p:spPr>
          <a:xfrm>
            <a:off x="3539188" y="6389802"/>
            <a:ext cx="7292296" cy="365125"/>
          </a:xfrm>
        </p:spPr>
        <p:txBody>
          <a:bodyPr/>
          <a:lstStyle/>
          <a:p>
            <a:r>
              <a:rPr lang="en-US" sz="1400" dirty="0"/>
              <a:t>Vittorio Ferrentino – IPP Meeting              vittorio.ferrentino@cern.ch</a:t>
            </a:r>
          </a:p>
        </p:txBody>
      </p:sp>
      <p:sp>
        <p:nvSpPr>
          <p:cNvPr id="6" name="Date Placeholder 3">
            <a:extLst>
              <a:ext uri="{FF2B5EF4-FFF2-40B4-BE49-F238E27FC236}">
                <a16:creationId xmlns:a16="http://schemas.microsoft.com/office/drawing/2014/main" id="{FFCB5444-EC09-10CB-6E97-D2CAD4BED051}"/>
              </a:ext>
            </a:extLst>
          </p:cNvPr>
          <p:cNvSpPr txBox="1">
            <a:spLocks/>
          </p:cNvSpPr>
          <p:nvPr/>
        </p:nvSpPr>
        <p:spPr>
          <a:xfrm>
            <a:off x="1753960" y="6417641"/>
            <a:ext cx="1542289"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AE7510E-7CE3-EF42-A7A2-0B9C737939B5}" type="datetime3">
              <a:rPr lang="en-US" sz="1400" smtClean="0">
                <a:solidFill>
                  <a:schemeClr val="bg1"/>
                </a:solidFill>
              </a:rPr>
              <a:pPr/>
              <a:t>26 March 2025</a:t>
            </a:fld>
            <a:endParaRPr lang="en-US" sz="1400" dirty="0">
              <a:solidFill>
                <a:schemeClr val="bg1"/>
              </a:solidFill>
            </a:endParaRPr>
          </a:p>
        </p:txBody>
      </p:sp>
    </p:spTree>
    <p:extLst>
      <p:ext uri="{BB962C8B-B14F-4D97-AF65-F5344CB8AC3E}">
        <p14:creationId xmlns:p14="http://schemas.microsoft.com/office/powerpoint/2010/main" val="37830303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56DE7B-363C-4BE7-7369-3AF096809DB5}"/>
            </a:ext>
          </a:extLst>
        </p:cNvPr>
        <p:cNvGrpSpPr/>
        <p:nvPr/>
      </p:nvGrpSpPr>
      <p:grpSpPr>
        <a:xfrm>
          <a:off x="0" y="0"/>
          <a:ext cx="0" cy="0"/>
          <a:chOff x="0" y="0"/>
          <a:chExt cx="0" cy="0"/>
        </a:xfrm>
      </p:grpSpPr>
      <p:sp>
        <p:nvSpPr>
          <p:cNvPr id="7" name="Title 2">
            <a:extLst>
              <a:ext uri="{FF2B5EF4-FFF2-40B4-BE49-F238E27FC236}">
                <a16:creationId xmlns:a16="http://schemas.microsoft.com/office/drawing/2014/main" id="{0A6A26BB-317C-C076-F28E-226E862B8184}"/>
              </a:ext>
            </a:extLst>
          </p:cNvPr>
          <p:cNvSpPr txBox="1">
            <a:spLocks/>
          </p:cNvSpPr>
          <p:nvPr/>
        </p:nvSpPr>
        <p:spPr>
          <a:xfrm>
            <a:off x="407988" y="347291"/>
            <a:ext cx="11376025" cy="494586"/>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dirty="0"/>
              <a:t>Proton Synchrotron Main Units 1/2</a:t>
            </a:r>
          </a:p>
        </p:txBody>
      </p:sp>
      <p:sp>
        <p:nvSpPr>
          <p:cNvPr id="22" name="Footer Placeholder 4">
            <a:extLst>
              <a:ext uri="{FF2B5EF4-FFF2-40B4-BE49-F238E27FC236}">
                <a16:creationId xmlns:a16="http://schemas.microsoft.com/office/drawing/2014/main" id="{E250D2BA-40AC-36B8-CD0F-B840BFB399ED}"/>
              </a:ext>
            </a:extLst>
          </p:cNvPr>
          <p:cNvSpPr>
            <a:spLocks noGrp="1"/>
          </p:cNvSpPr>
          <p:nvPr>
            <p:ph type="ftr" sz="quarter" idx="11"/>
          </p:nvPr>
        </p:nvSpPr>
        <p:spPr>
          <a:xfrm>
            <a:off x="3539188" y="6389802"/>
            <a:ext cx="7292296" cy="365125"/>
          </a:xfrm>
        </p:spPr>
        <p:txBody>
          <a:bodyPr/>
          <a:lstStyle/>
          <a:p>
            <a:r>
              <a:rPr lang="en-US" sz="1400" dirty="0"/>
              <a:t>Vittorio Ferrentino – IPP Meeting              vittorio.ferrentino@cern.ch</a:t>
            </a:r>
          </a:p>
        </p:txBody>
      </p:sp>
      <p:sp>
        <p:nvSpPr>
          <p:cNvPr id="23" name="Date Placeholder 3">
            <a:extLst>
              <a:ext uri="{FF2B5EF4-FFF2-40B4-BE49-F238E27FC236}">
                <a16:creationId xmlns:a16="http://schemas.microsoft.com/office/drawing/2014/main" id="{2F46EF51-7BFB-E8B7-32D2-E6E885D1A855}"/>
              </a:ext>
            </a:extLst>
          </p:cNvPr>
          <p:cNvSpPr txBox="1">
            <a:spLocks/>
          </p:cNvSpPr>
          <p:nvPr/>
        </p:nvSpPr>
        <p:spPr>
          <a:xfrm>
            <a:off x="1753960" y="6417641"/>
            <a:ext cx="1542289"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AE7510E-7CE3-EF42-A7A2-0B9C737939B5}" type="datetime3">
              <a:rPr lang="en-US" sz="1400" smtClean="0">
                <a:solidFill>
                  <a:schemeClr val="bg1"/>
                </a:solidFill>
              </a:rPr>
              <a:pPr/>
              <a:t>26 March 2025</a:t>
            </a:fld>
            <a:endParaRPr lang="en-US" sz="1400" dirty="0">
              <a:solidFill>
                <a:schemeClr val="bg1"/>
              </a:solidFill>
            </a:endParaRPr>
          </a:p>
        </p:txBody>
      </p:sp>
      <p:sp>
        <p:nvSpPr>
          <p:cNvPr id="4" name="Segnaposto contenuto 2">
            <a:extLst>
              <a:ext uri="{FF2B5EF4-FFF2-40B4-BE49-F238E27FC236}">
                <a16:creationId xmlns:a16="http://schemas.microsoft.com/office/drawing/2014/main" id="{F522FD2C-9E8F-552E-C879-BA704D8B7CBF}"/>
              </a:ext>
            </a:extLst>
          </p:cNvPr>
          <p:cNvSpPr txBox="1">
            <a:spLocks/>
          </p:cNvSpPr>
          <p:nvPr/>
        </p:nvSpPr>
        <p:spPr>
          <a:xfrm>
            <a:off x="407989" y="961833"/>
            <a:ext cx="11591044" cy="72224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1600" b="1" dirty="0">
                <a:solidFill>
                  <a:schemeClr val="accent2"/>
                </a:solidFill>
                <a:latin typeface="Arial" panose="020B0604020202020204" pitchFamily="34" charset="0"/>
                <a:cs typeface="Arial" panose="020B0604020202020204" pitchFamily="34" charset="0"/>
                <a:sym typeface="Wingdings" panose="05000000000000000000" pitchFamily="2" charset="2"/>
              </a:rPr>
              <a:t>CERN Proton Synchrotron </a:t>
            </a:r>
            <a:r>
              <a:rPr lang="en-US" sz="1600" dirty="0">
                <a:solidFill>
                  <a:schemeClr val="bg2">
                    <a:lumMod val="50000"/>
                  </a:schemeClr>
                </a:solidFill>
                <a:latin typeface="Arial" panose="020B0604020202020204" pitchFamily="34" charset="0"/>
                <a:cs typeface="Arial" panose="020B0604020202020204" pitchFamily="34" charset="0"/>
                <a:sym typeface="Wingdings" panose="05000000000000000000" pitchFamily="2" charset="2"/>
              </a:rPr>
              <a:t>(PS) is the first accelerator built at CERN, accelerating the first protons in 1959. </a:t>
            </a:r>
            <a:r>
              <a:rPr lang="en-US" sz="1600" dirty="0">
                <a:solidFill>
                  <a:schemeClr val="bg2">
                    <a:lumMod val="50000"/>
                  </a:schemeClr>
                </a:solidFill>
                <a:latin typeface="Arial" panose="020B0604020202020204" pitchFamily="34" charset="0"/>
                <a:cs typeface="Arial" panose="020B0604020202020204" pitchFamily="34" charset="0"/>
              </a:rPr>
              <a:t>Some accelerator features:</a:t>
            </a:r>
          </a:p>
        </p:txBody>
      </p:sp>
      <p:pic>
        <p:nvPicPr>
          <p:cNvPr id="11" name="Picture 10">
            <a:extLst>
              <a:ext uri="{FF2B5EF4-FFF2-40B4-BE49-F238E27FC236}">
                <a16:creationId xmlns:a16="http://schemas.microsoft.com/office/drawing/2014/main" id="{8AB65522-3361-BC02-8E81-CEC8EE67626D}"/>
              </a:ext>
            </a:extLst>
          </p:cNvPr>
          <p:cNvPicPr>
            <a:picLocks noChangeAspect="1"/>
          </p:cNvPicPr>
          <p:nvPr/>
        </p:nvPicPr>
        <p:blipFill>
          <a:blip r:embed="rId3"/>
          <a:srcRect l="10420" t="8654" b="9322"/>
          <a:stretch/>
        </p:blipFill>
        <p:spPr>
          <a:xfrm>
            <a:off x="1500482" y="3357866"/>
            <a:ext cx="3442782" cy="2658727"/>
          </a:xfrm>
          <a:prstGeom prst="rect">
            <a:avLst/>
          </a:prstGeom>
        </p:spPr>
      </p:pic>
      <p:sp>
        <p:nvSpPr>
          <p:cNvPr id="14" name="TextBox 13">
            <a:extLst>
              <a:ext uri="{FF2B5EF4-FFF2-40B4-BE49-F238E27FC236}">
                <a16:creationId xmlns:a16="http://schemas.microsoft.com/office/drawing/2014/main" id="{F0AE8628-1E01-9278-9C24-AB18FF2B69B6}"/>
              </a:ext>
            </a:extLst>
          </p:cNvPr>
          <p:cNvSpPr txBox="1"/>
          <p:nvPr/>
        </p:nvSpPr>
        <p:spPr>
          <a:xfrm>
            <a:off x="4738569" y="3314065"/>
            <a:ext cx="204695" cy="261610"/>
          </a:xfrm>
          <a:prstGeom prst="rect">
            <a:avLst/>
          </a:prstGeom>
          <a:noFill/>
        </p:spPr>
        <p:txBody>
          <a:bodyPr wrap="square">
            <a:spAutoFit/>
          </a:bodyPr>
          <a:lstStyle/>
          <a:p>
            <a:r>
              <a:rPr lang="en-US" sz="1050" dirty="0">
                <a:solidFill>
                  <a:schemeClr val="bg1"/>
                </a:solidFill>
              </a:rPr>
              <a:t>*</a:t>
            </a:r>
            <a:endParaRPr lang="en-GB" sz="1050" dirty="0">
              <a:solidFill>
                <a:schemeClr val="bg1"/>
              </a:solidFill>
            </a:endParaRPr>
          </a:p>
        </p:txBody>
      </p:sp>
      <p:pic>
        <p:nvPicPr>
          <p:cNvPr id="17" name="Picture 16" descr="A diagram of a machine&#10;&#10;AI-generated content may be incorrect.">
            <a:extLst>
              <a:ext uri="{FF2B5EF4-FFF2-40B4-BE49-F238E27FC236}">
                <a16:creationId xmlns:a16="http://schemas.microsoft.com/office/drawing/2014/main" id="{0BC33857-47CF-9FE7-D5D6-A6C75DDDC1B9}"/>
              </a:ext>
            </a:extLst>
          </p:cNvPr>
          <p:cNvPicPr>
            <a:picLocks noChangeAspect="1"/>
          </p:cNvPicPr>
          <p:nvPr/>
        </p:nvPicPr>
        <p:blipFill>
          <a:blip r:embed="rId4" cstate="print">
            <a:extLst>
              <a:ext uri="{28A0092B-C50C-407E-A947-70E740481C1C}">
                <a14:useLocalDpi xmlns:a14="http://schemas.microsoft.com/office/drawing/2010/main" val="0"/>
              </a:ext>
            </a:extLst>
          </a:blip>
          <a:srcRect t="14235"/>
          <a:stretch/>
        </p:blipFill>
        <p:spPr>
          <a:xfrm>
            <a:off x="7287287" y="2413737"/>
            <a:ext cx="3617311" cy="1426367"/>
          </a:xfrm>
          <a:prstGeom prst="rect">
            <a:avLst/>
          </a:prstGeom>
        </p:spPr>
      </p:pic>
      <p:sp>
        <p:nvSpPr>
          <p:cNvPr id="20" name="TextBox 19">
            <a:extLst>
              <a:ext uri="{FF2B5EF4-FFF2-40B4-BE49-F238E27FC236}">
                <a16:creationId xmlns:a16="http://schemas.microsoft.com/office/drawing/2014/main" id="{3E3008BD-08E8-15EA-096E-BA08E53380AD}"/>
              </a:ext>
            </a:extLst>
          </p:cNvPr>
          <p:cNvSpPr txBox="1"/>
          <p:nvPr/>
        </p:nvSpPr>
        <p:spPr>
          <a:xfrm>
            <a:off x="407989" y="1519544"/>
            <a:ext cx="5627768" cy="1538883"/>
          </a:xfrm>
          <a:prstGeom prst="rect">
            <a:avLst/>
          </a:prstGeom>
          <a:noFill/>
        </p:spPr>
        <p:txBody>
          <a:bodyPr wrap="square">
            <a:spAutoFit/>
          </a:bodyPr>
          <a:lstStyle/>
          <a:p>
            <a:pPr marL="285750" indent="-285750">
              <a:buFont typeface="Arial" panose="020B0604020202020204" pitchFamily="34" charset="0"/>
              <a:buChar char="•"/>
            </a:pPr>
            <a:r>
              <a:rPr lang="en-US" sz="1400" dirty="0">
                <a:solidFill>
                  <a:schemeClr val="bg2">
                    <a:lumMod val="50000"/>
                  </a:schemeClr>
                </a:solidFill>
                <a:latin typeface="Arial" panose="020B0604020202020204" pitchFamily="34" charset="0"/>
                <a:cs typeface="Arial" panose="020B0604020202020204" pitchFamily="34" charset="0"/>
              </a:rPr>
              <a:t>Accelerates proton and heavy ion beams from ~2 GeV/c to ~26 GeV/c;</a:t>
            </a:r>
          </a:p>
          <a:p>
            <a:pPr marL="285750" indent="-285750">
              <a:buFont typeface="Arial" panose="020B0604020202020204" pitchFamily="34" charset="0"/>
              <a:buChar char="•"/>
            </a:pPr>
            <a:r>
              <a:rPr lang="en-US" sz="1400" dirty="0">
                <a:solidFill>
                  <a:schemeClr val="bg2">
                    <a:lumMod val="50000"/>
                  </a:schemeClr>
                </a:solidFill>
                <a:latin typeface="Arial" panose="020B0604020202020204" pitchFamily="34" charset="0"/>
                <a:cs typeface="Arial" panose="020B0604020202020204" pitchFamily="34" charset="0"/>
              </a:rPr>
              <a:t>Circumference of 628 m;</a:t>
            </a:r>
          </a:p>
          <a:p>
            <a:pPr marL="285750" indent="-285750">
              <a:buFont typeface="Arial" panose="020B0604020202020204" pitchFamily="34" charset="0"/>
              <a:buChar char="•"/>
            </a:pPr>
            <a:r>
              <a:rPr lang="en-US" sz="1400" b="1" dirty="0">
                <a:solidFill>
                  <a:schemeClr val="accent2"/>
                </a:solidFill>
                <a:latin typeface="Arial" panose="020B0604020202020204" pitchFamily="34" charset="0"/>
                <a:cs typeface="Arial" panose="020B0604020202020204" pitchFamily="34" charset="0"/>
              </a:rPr>
              <a:t>277</a:t>
            </a:r>
            <a:r>
              <a:rPr lang="en-US" sz="1400" dirty="0">
                <a:solidFill>
                  <a:schemeClr val="bg2">
                    <a:lumMod val="50000"/>
                  </a:schemeClr>
                </a:solidFill>
                <a:latin typeface="Arial" panose="020B0604020202020204" pitchFamily="34" charset="0"/>
                <a:cs typeface="Arial" panose="020B0604020202020204" pitchFamily="34" charset="0"/>
              </a:rPr>
              <a:t> room-temperature </a:t>
            </a:r>
            <a:r>
              <a:rPr lang="en-US" sz="1400" b="1" dirty="0">
                <a:solidFill>
                  <a:schemeClr val="accent2"/>
                </a:solidFill>
                <a:latin typeface="Arial" panose="020B0604020202020204" pitchFamily="34" charset="0"/>
                <a:cs typeface="Arial" panose="020B0604020202020204" pitchFamily="34" charset="0"/>
              </a:rPr>
              <a:t>magnets</a:t>
            </a:r>
            <a:r>
              <a:rPr lang="en-US" sz="1400" dirty="0">
                <a:solidFill>
                  <a:schemeClr val="bg2">
                    <a:lumMod val="50000"/>
                  </a:schemeClr>
                </a:solidFill>
                <a:latin typeface="Arial" panose="020B0604020202020204" pitchFamily="34" charset="0"/>
                <a:cs typeface="Arial" panose="020B0604020202020204" pitchFamily="34" charset="0"/>
              </a:rPr>
              <a:t> (dipole main-units, injection magnets, extraction magnets, etc.)</a:t>
            </a:r>
            <a:endParaRPr lang="en-US" sz="1400" dirty="0">
              <a:solidFill>
                <a:schemeClr val="bg2">
                  <a:lumMod val="50000"/>
                </a:schemeClr>
              </a:solidFill>
              <a:latin typeface="Arial" panose="020B0604020202020204" pitchFamily="34" charset="0"/>
              <a:ea typeface="Calibri"/>
              <a:cs typeface="Arial" panose="020B0604020202020204" pitchFamily="34" charset="0"/>
            </a:endParaRPr>
          </a:p>
          <a:p>
            <a:pPr marL="742950" lvl="1" indent="-285750">
              <a:buFont typeface="Arial" panose="020B0604020202020204" pitchFamily="34" charset="0"/>
              <a:buChar char="•"/>
            </a:pPr>
            <a:r>
              <a:rPr lang="en-US" sz="1200" b="1" dirty="0">
                <a:solidFill>
                  <a:schemeClr val="accent2"/>
                </a:solidFill>
                <a:latin typeface="Arial" panose="020B0604020202020204" pitchFamily="34" charset="0"/>
                <a:cs typeface="Arial" panose="020B0604020202020204" pitchFamily="34" charset="0"/>
              </a:rPr>
              <a:t>100 Main-Units (MU) magnets </a:t>
            </a:r>
            <a:r>
              <a:rPr lang="en-US" sz="1200" dirty="0">
                <a:solidFill>
                  <a:schemeClr val="bg2">
                    <a:lumMod val="50000"/>
                  </a:schemeClr>
                </a:solidFill>
                <a:latin typeface="Arial" panose="020B0604020202020204" pitchFamily="34" charset="0"/>
                <a:cs typeface="Arial" panose="020B0604020202020204" pitchFamily="34" charset="0"/>
              </a:rPr>
              <a:t>generating the main field in the accelerator to keep the beam circulating.</a:t>
            </a:r>
          </a:p>
        </p:txBody>
      </p:sp>
      <p:sp>
        <p:nvSpPr>
          <p:cNvPr id="21" name="TextBox 20">
            <a:extLst>
              <a:ext uri="{FF2B5EF4-FFF2-40B4-BE49-F238E27FC236}">
                <a16:creationId xmlns:a16="http://schemas.microsoft.com/office/drawing/2014/main" id="{694F4D41-4543-76F4-2CB1-C8D38C85D165}"/>
              </a:ext>
            </a:extLst>
          </p:cNvPr>
          <p:cNvSpPr txBox="1"/>
          <p:nvPr/>
        </p:nvSpPr>
        <p:spPr>
          <a:xfrm>
            <a:off x="6371265" y="1521185"/>
            <a:ext cx="5627768" cy="892552"/>
          </a:xfrm>
          <a:prstGeom prst="rect">
            <a:avLst/>
          </a:prstGeom>
          <a:noFill/>
        </p:spPr>
        <p:txBody>
          <a:bodyPr wrap="square">
            <a:spAutoFit/>
          </a:bodyPr>
          <a:lstStyle/>
          <a:p>
            <a:pPr marL="285750" indent="-285750">
              <a:buFont typeface="Arial" panose="020B0604020202020204" pitchFamily="34" charset="0"/>
              <a:buChar char="•"/>
            </a:pPr>
            <a:r>
              <a:rPr lang="en-US" sz="1400" dirty="0">
                <a:solidFill>
                  <a:schemeClr val="tx2">
                    <a:lumMod val="50000"/>
                    <a:lumOff val="50000"/>
                  </a:schemeClr>
                </a:solidFill>
                <a:latin typeface="Arial" panose="020B0604020202020204" pitchFamily="34" charset="0"/>
                <a:cs typeface="Arial" panose="020B0604020202020204" pitchFamily="34" charset="0"/>
              </a:rPr>
              <a:t>MU consists in dipolar C-shaped </a:t>
            </a:r>
            <a:r>
              <a:rPr lang="en-US" sz="1400" b="1" dirty="0">
                <a:solidFill>
                  <a:schemeClr val="tx2">
                    <a:lumMod val="50000"/>
                    <a:lumOff val="50000"/>
                  </a:schemeClr>
                </a:solidFill>
                <a:latin typeface="Arial" panose="020B0604020202020204" pitchFamily="34" charset="0"/>
                <a:cs typeface="Arial" panose="020B0604020202020204" pitchFamily="34" charset="0"/>
              </a:rPr>
              <a:t>combined-function magnets </a:t>
            </a:r>
            <a:r>
              <a:rPr lang="en-US" sz="1400" dirty="0">
                <a:solidFill>
                  <a:schemeClr val="tx2">
                    <a:lumMod val="50000"/>
                    <a:lumOff val="50000"/>
                  </a:schemeClr>
                </a:solidFill>
                <a:latin typeface="Arial" panose="020B0604020202020204" pitchFamily="34" charset="0"/>
                <a:cs typeface="Arial" panose="020B0604020202020204" pitchFamily="34" charset="0"/>
              </a:rPr>
              <a:t>divided in </a:t>
            </a:r>
            <a:r>
              <a:rPr lang="en-US" sz="1400" b="1" dirty="0">
                <a:solidFill>
                  <a:schemeClr val="accent2"/>
                </a:solidFill>
                <a:latin typeface="Arial" panose="020B0604020202020204" pitchFamily="34" charset="0"/>
                <a:cs typeface="Arial" panose="020B0604020202020204" pitchFamily="34" charset="0"/>
              </a:rPr>
              <a:t>10 blocks</a:t>
            </a:r>
            <a:r>
              <a:rPr lang="en-US" sz="1400" dirty="0">
                <a:solidFill>
                  <a:schemeClr val="tx2">
                    <a:lumMod val="50000"/>
                    <a:lumOff val="50000"/>
                  </a:schemeClr>
                </a:solidFill>
                <a:latin typeface="Arial" panose="020B0604020202020204" pitchFamily="34" charset="0"/>
                <a:cs typeface="Arial" panose="020B0604020202020204" pitchFamily="34" charset="0"/>
              </a:rPr>
              <a:t>, 0.417 m each;</a:t>
            </a:r>
          </a:p>
          <a:p>
            <a:pPr marL="742950" lvl="1" indent="-285750">
              <a:buFont typeface="Arial" panose="020B0604020202020204" pitchFamily="34" charset="0"/>
              <a:buChar char="•"/>
            </a:pPr>
            <a:r>
              <a:rPr lang="en-US" sz="1200" b="1" dirty="0">
                <a:solidFill>
                  <a:schemeClr val="accent2"/>
                </a:solidFill>
                <a:latin typeface="Arial" panose="020B0604020202020204" pitchFamily="34" charset="0"/>
                <a:cs typeface="Arial" panose="020B0604020202020204" pitchFamily="34" charset="0"/>
              </a:rPr>
              <a:t>5 focusing</a:t>
            </a:r>
            <a:r>
              <a:rPr lang="en-US" sz="1200" dirty="0">
                <a:solidFill>
                  <a:schemeClr val="tx2">
                    <a:lumMod val="50000"/>
                    <a:lumOff val="50000"/>
                  </a:schemeClr>
                </a:solidFill>
                <a:latin typeface="Arial" panose="020B0604020202020204" pitchFamily="34" charset="0"/>
                <a:cs typeface="Arial" panose="020B0604020202020204" pitchFamily="34" charset="0"/>
              </a:rPr>
              <a:t> (F) and </a:t>
            </a:r>
            <a:r>
              <a:rPr lang="en-US" sz="1200" b="1" dirty="0">
                <a:solidFill>
                  <a:schemeClr val="accent2"/>
                </a:solidFill>
                <a:latin typeface="Arial" panose="020B0604020202020204" pitchFamily="34" charset="0"/>
                <a:cs typeface="Arial" panose="020B0604020202020204" pitchFamily="34" charset="0"/>
              </a:rPr>
              <a:t>5 defocusing</a:t>
            </a:r>
            <a:r>
              <a:rPr lang="en-US" sz="1200" b="1" dirty="0">
                <a:solidFill>
                  <a:schemeClr val="tx2">
                    <a:lumMod val="50000"/>
                    <a:lumOff val="50000"/>
                  </a:schemeClr>
                </a:solidFill>
                <a:latin typeface="Arial" panose="020B0604020202020204" pitchFamily="34" charset="0"/>
                <a:cs typeface="Arial" panose="020B0604020202020204" pitchFamily="34" charset="0"/>
              </a:rPr>
              <a:t> </a:t>
            </a:r>
            <a:r>
              <a:rPr lang="en-US" sz="1200" dirty="0">
                <a:solidFill>
                  <a:schemeClr val="tx2">
                    <a:lumMod val="50000"/>
                    <a:lumOff val="50000"/>
                  </a:schemeClr>
                </a:solidFill>
                <a:latin typeface="Arial" panose="020B0604020202020204" pitchFamily="34" charset="0"/>
                <a:cs typeface="Arial" panose="020B0604020202020204" pitchFamily="34" charset="0"/>
              </a:rPr>
              <a:t>(D);</a:t>
            </a:r>
          </a:p>
          <a:p>
            <a:pPr marL="742950" lvl="1" indent="-285750">
              <a:buFont typeface="Arial" panose="020B0604020202020204" pitchFamily="34" charset="0"/>
              <a:buChar char="•"/>
            </a:pPr>
            <a:r>
              <a:rPr lang="en-US" sz="1200" b="1" dirty="0">
                <a:solidFill>
                  <a:schemeClr val="accent2"/>
                </a:solidFill>
                <a:latin typeface="Arial" panose="020B0604020202020204" pitchFamily="34" charset="0"/>
                <a:cs typeface="Arial" panose="020B0604020202020204" pitchFamily="34" charset="0"/>
              </a:rPr>
              <a:t>air gaps</a:t>
            </a:r>
            <a:r>
              <a:rPr lang="en-US" sz="1200" b="1" dirty="0">
                <a:solidFill>
                  <a:schemeClr val="tx2">
                    <a:lumMod val="50000"/>
                    <a:lumOff val="50000"/>
                  </a:schemeClr>
                </a:solidFill>
                <a:latin typeface="Arial" panose="020B0604020202020204" pitchFamily="34" charset="0"/>
                <a:cs typeface="Arial" panose="020B0604020202020204" pitchFamily="34" charset="0"/>
              </a:rPr>
              <a:t> </a:t>
            </a:r>
            <a:r>
              <a:rPr lang="en-US" sz="1200" dirty="0">
                <a:solidFill>
                  <a:schemeClr val="tx2">
                    <a:lumMod val="50000"/>
                    <a:lumOff val="50000"/>
                  </a:schemeClr>
                </a:solidFill>
                <a:latin typeface="Arial" panose="020B0604020202020204" pitchFamily="34" charset="0"/>
                <a:cs typeface="Arial" panose="020B0604020202020204" pitchFamily="34" charset="0"/>
              </a:rPr>
              <a:t>between each block and in the F/D transition area.</a:t>
            </a:r>
          </a:p>
        </p:txBody>
      </p:sp>
      <p:sp>
        <p:nvSpPr>
          <p:cNvPr id="24" name="TextBox 23">
            <a:extLst>
              <a:ext uri="{FF2B5EF4-FFF2-40B4-BE49-F238E27FC236}">
                <a16:creationId xmlns:a16="http://schemas.microsoft.com/office/drawing/2014/main" id="{0A3757B5-B985-7857-2817-39B22DDD0A7D}"/>
              </a:ext>
            </a:extLst>
          </p:cNvPr>
          <p:cNvSpPr txBox="1"/>
          <p:nvPr/>
        </p:nvSpPr>
        <p:spPr>
          <a:xfrm>
            <a:off x="10307458" y="2720983"/>
            <a:ext cx="369692" cy="215444"/>
          </a:xfrm>
          <a:prstGeom prst="rect">
            <a:avLst/>
          </a:prstGeom>
          <a:noFill/>
        </p:spPr>
        <p:txBody>
          <a:bodyPr wrap="square">
            <a:spAutoFit/>
          </a:bodyPr>
          <a:lstStyle/>
          <a:p>
            <a:r>
              <a:rPr lang="en-US" sz="800" dirty="0">
                <a:solidFill>
                  <a:schemeClr val="tx2">
                    <a:lumMod val="50000"/>
                    <a:lumOff val="50000"/>
                  </a:schemeClr>
                </a:solidFill>
              </a:rPr>
              <a:t>**</a:t>
            </a:r>
            <a:endParaRPr lang="en-GB" sz="800" dirty="0">
              <a:solidFill>
                <a:schemeClr val="tx2">
                  <a:lumMod val="50000"/>
                  <a:lumOff val="50000"/>
                </a:schemeClr>
              </a:solidFill>
            </a:endParaRPr>
          </a:p>
        </p:txBody>
      </p:sp>
      <p:pic>
        <p:nvPicPr>
          <p:cNvPr id="25" name="Picture 24" descr="A diagram of a closed pole&#10;&#10;AI-generated content may be incorrect.">
            <a:extLst>
              <a:ext uri="{FF2B5EF4-FFF2-40B4-BE49-F238E27FC236}">
                <a16:creationId xmlns:a16="http://schemas.microsoft.com/office/drawing/2014/main" id="{D6F27B3B-72FE-C4AF-E97A-F30AC37085FC}"/>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572577" y="4556244"/>
            <a:ext cx="3258907" cy="1447115"/>
          </a:xfrm>
          <a:prstGeom prst="rect">
            <a:avLst/>
          </a:prstGeom>
        </p:spPr>
      </p:pic>
      <p:sp>
        <p:nvSpPr>
          <p:cNvPr id="26" name="TextBox 25">
            <a:extLst>
              <a:ext uri="{FF2B5EF4-FFF2-40B4-BE49-F238E27FC236}">
                <a16:creationId xmlns:a16="http://schemas.microsoft.com/office/drawing/2014/main" id="{FD30DBEB-AF74-A511-B75A-DFDA1CC3C1CD}"/>
              </a:ext>
            </a:extLst>
          </p:cNvPr>
          <p:cNvSpPr txBox="1"/>
          <p:nvPr/>
        </p:nvSpPr>
        <p:spPr>
          <a:xfrm>
            <a:off x="6376102" y="3888648"/>
            <a:ext cx="5407911" cy="738664"/>
          </a:xfrm>
          <a:prstGeom prst="rect">
            <a:avLst/>
          </a:prstGeom>
          <a:noFill/>
        </p:spPr>
        <p:txBody>
          <a:bodyPr wrap="square">
            <a:spAutoFit/>
          </a:bodyPr>
          <a:lstStyle/>
          <a:p>
            <a:pPr marL="285750" indent="-285750">
              <a:buFont typeface="Arial" panose="020B0604020202020204" pitchFamily="34" charset="0"/>
              <a:buChar char="•"/>
            </a:pPr>
            <a:r>
              <a:rPr lang="en-GB" sz="1400" dirty="0">
                <a:solidFill>
                  <a:schemeClr val="tx2">
                    <a:lumMod val="50000"/>
                    <a:lumOff val="50000"/>
                  </a:schemeClr>
                </a:solidFill>
                <a:latin typeface="Arial" panose="020B0604020202020204" pitchFamily="34" charset="0"/>
                <a:cs typeface="Arial" panose="020B0604020202020204" pitchFamily="34" charset="0"/>
              </a:rPr>
              <a:t>Alternating-gradient is obtained by means of </a:t>
            </a:r>
            <a:r>
              <a:rPr lang="en-GB" sz="1400" b="1" dirty="0">
                <a:solidFill>
                  <a:schemeClr val="accent2"/>
                </a:solidFill>
                <a:latin typeface="Arial" panose="020B0604020202020204" pitchFamily="34" charset="0"/>
                <a:cs typeface="Arial" panose="020B0604020202020204" pitchFamily="34" charset="0"/>
              </a:rPr>
              <a:t>two</a:t>
            </a:r>
            <a:r>
              <a:rPr lang="en-GB" sz="1400" dirty="0">
                <a:solidFill>
                  <a:schemeClr val="tx2">
                    <a:lumMod val="50000"/>
                    <a:lumOff val="50000"/>
                  </a:schemeClr>
                </a:solidFill>
                <a:latin typeface="Arial" panose="020B0604020202020204" pitchFamily="34" charset="0"/>
                <a:cs typeface="Arial" panose="020B0604020202020204" pitchFamily="34" charset="0"/>
              </a:rPr>
              <a:t> different </a:t>
            </a:r>
            <a:r>
              <a:rPr lang="en-GB" sz="1400" b="1" dirty="0">
                <a:solidFill>
                  <a:schemeClr val="accent2"/>
                </a:solidFill>
                <a:latin typeface="Arial" panose="020B0604020202020204" pitchFamily="34" charset="0"/>
                <a:cs typeface="Arial" panose="020B0604020202020204" pitchFamily="34" charset="0"/>
              </a:rPr>
              <a:t>block types</a:t>
            </a:r>
            <a:r>
              <a:rPr lang="en-GB" sz="1400" dirty="0">
                <a:solidFill>
                  <a:schemeClr val="tx2">
                    <a:lumMod val="50000"/>
                    <a:lumOff val="50000"/>
                  </a:schemeClr>
                </a:solidFill>
                <a:latin typeface="Arial" panose="020B0604020202020204" pitchFamily="34" charset="0"/>
                <a:cs typeface="Arial" panose="020B0604020202020204" pitchFamily="34" charset="0"/>
              </a:rPr>
              <a:t>, named </a:t>
            </a:r>
            <a:r>
              <a:rPr lang="en-GB" sz="1400" b="1" dirty="0">
                <a:solidFill>
                  <a:schemeClr val="accent2"/>
                </a:solidFill>
                <a:latin typeface="Arial" panose="020B0604020202020204" pitchFamily="34" charset="0"/>
                <a:cs typeface="Arial" panose="020B0604020202020204" pitchFamily="34" charset="0"/>
              </a:rPr>
              <a:t>open</a:t>
            </a:r>
            <a:r>
              <a:rPr lang="en-GB" sz="1400" dirty="0">
                <a:solidFill>
                  <a:schemeClr val="tx2">
                    <a:lumMod val="50000"/>
                    <a:lumOff val="50000"/>
                  </a:schemeClr>
                </a:solidFill>
                <a:latin typeface="Arial" panose="020B0604020202020204" pitchFamily="34" charset="0"/>
                <a:cs typeface="Arial" panose="020B0604020202020204" pitchFamily="34" charset="0"/>
              </a:rPr>
              <a:t>-pole (defocusing) and </a:t>
            </a:r>
            <a:r>
              <a:rPr lang="en-GB" sz="1400" b="1" dirty="0">
                <a:solidFill>
                  <a:schemeClr val="accent2"/>
                </a:solidFill>
                <a:latin typeface="Arial" panose="020B0604020202020204" pitchFamily="34" charset="0"/>
                <a:cs typeface="Arial" panose="020B0604020202020204" pitchFamily="34" charset="0"/>
              </a:rPr>
              <a:t>closed</a:t>
            </a:r>
            <a:r>
              <a:rPr lang="en-GB" sz="1400" dirty="0">
                <a:solidFill>
                  <a:schemeClr val="tx2">
                    <a:lumMod val="50000"/>
                    <a:lumOff val="50000"/>
                  </a:schemeClr>
                </a:solidFill>
                <a:latin typeface="Arial" panose="020B0604020202020204" pitchFamily="34" charset="0"/>
                <a:cs typeface="Arial" panose="020B0604020202020204" pitchFamily="34" charset="0"/>
              </a:rPr>
              <a:t>-pole blocks.</a:t>
            </a:r>
            <a:endParaRPr lang="en-GB" sz="1200" dirty="0">
              <a:solidFill>
                <a:schemeClr val="tx2">
                  <a:lumMod val="50000"/>
                  <a:lumOff val="50000"/>
                </a:schemeClr>
              </a:solidFill>
              <a:latin typeface="Arial" panose="020B0604020202020204" pitchFamily="34" charset="0"/>
              <a:cs typeface="Arial" panose="020B0604020202020204" pitchFamily="34" charset="0"/>
            </a:endParaRPr>
          </a:p>
        </p:txBody>
      </p:sp>
      <p:sp>
        <p:nvSpPr>
          <p:cNvPr id="27" name="TextBox 26">
            <a:extLst>
              <a:ext uri="{FF2B5EF4-FFF2-40B4-BE49-F238E27FC236}">
                <a16:creationId xmlns:a16="http://schemas.microsoft.com/office/drawing/2014/main" id="{2E2EFDE9-7867-EA45-77E0-8DB75A6620A4}"/>
              </a:ext>
            </a:extLst>
          </p:cNvPr>
          <p:cNvSpPr txBox="1"/>
          <p:nvPr/>
        </p:nvSpPr>
        <p:spPr>
          <a:xfrm>
            <a:off x="10569385" y="4426712"/>
            <a:ext cx="369692" cy="215444"/>
          </a:xfrm>
          <a:prstGeom prst="rect">
            <a:avLst/>
          </a:prstGeom>
          <a:noFill/>
        </p:spPr>
        <p:txBody>
          <a:bodyPr wrap="square">
            <a:spAutoFit/>
          </a:bodyPr>
          <a:lstStyle/>
          <a:p>
            <a:r>
              <a:rPr lang="en-US" sz="800" dirty="0">
                <a:solidFill>
                  <a:schemeClr val="tx2">
                    <a:lumMod val="50000"/>
                    <a:lumOff val="50000"/>
                  </a:schemeClr>
                </a:solidFill>
              </a:rPr>
              <a:t>**</a:t>
            </a:r>
            <a:endParaRPr lang="en-GB" sz="800" dirty="0">
              <a:solidFill>
                <a:schemeClr val="tx2">
                  <a:lumMod val="50000"/>
                  <a:lumOff val="50000"/>
                </a:schemeClr>
              </a:solidFill>
            </a:endParaRPr>
          </a:p>
        </p:txBody>
      </p:sp>
      <p:sp>
        <p:nvSpPr>
          <p:cNvPr id="28" name="TextBox 27">
            <a:extLst>
              <a:ext uri="{FF2B5EF4-FFF2-40B4-BE49-F238E27FC236}">
                <a16:creationId xmlns:a16="http://schemas.microsoft.com/office/drawing/2014/main" id="{D33A0E0E-3113-692A-FBEA-CD1D4DA8C844}"/>
              </a:ext>
            </a:extLst>
          </p:cNvPr>
          <p:cNvSpPr txBox="1"/>
          <p:nvPr/>
        </p:nvSpPr>
        <p:spPr>
          <a:xfrm>
            <a:off x="7894101" y="6016593"/>
            <a:ext cx="4297899" cy="307777"/>
          </a:xfrm>
          <a:prstGeom prst="rect">
            <a:avLst/>
          </a:prstGeom>
          <a:noFill/>
        </p:spPr>
        <p:txBody>
          <a:bodyPr wrap="square">
            <a:spAutoFit/>
          </a:bodyPr>
          <a:lstStyle/>
          <a:p>
            <a:r>
              <a:rPr lang="en-GB" sz="700" u="sng" dirty="0">
                <a:solidFill>
                  <a:schemeClr val="bg2">
                    <a:lumMod val="50000"/>
                  </a:schemeClr>
                </a:solidFill>
                <a:hlinkClick r:id="rId6">
                  <a:extLst>
                    <a:ext uri="{A12FA001-AC4F-418D-AE19-62706E023703}">
                      <ahyp:hlinkClr xmlns:ahyp="http://schemas.microsoft.com/office/drawing/2018/hyperlinkcolor" val="tx"/>
                    </a:ext>
                  </a:extLst>
                </a:hlinkClick>
              </a:rPr>
              <a:t>* https://cds.cern.ch/record/2423241</a:t>
            </a:r>
            <a:r>
              <a:rPr lang="en-GB" sz="700" u="sng" dirty="0">
                <a:solidFill>
                  <a:schemeClr val="bg2">
                    <a:lumMod val="50000"/>
                  </a:schemeClr>
                </a:solidFill>
              </a:rPr>
              <a:t>;</a:t>
            </a:r>
          </a:p>
          <a:p>
            <a:r>
              <a:rPr lang="en-GB" sz="700" u="sng" dirty="0">
                <a:solidFill>
                  <a:schemeClr val="bg2">
                    <a:lumMod val="50000"/>
                  </a:schemeClr>
                </a:solidFill>
              </a:rPr>
              <a:t>** Mariusz </a:t>
            </a:r>
            <a:r>
              <a:rPr lang="en-GB" sz="700" u="sng" dirty="0" err="1">
                <a:solidFill>
                  <a:schemeClr val="bg2">
                    <a:lumMod val="50000"/>
                  </a:schemeClr>
                </a:solidFill>
              </a:rPr>
              <a:t>Juchno</a:t>
            </a:r>
            <a:r>
              <a:rPr lang="en-GB" sz="700" u="sng" dirty="0">
                <a:solidFill>
                  <a:schemeClr val="bg2">
                    <a:lumMod val="50000"/>
                  </a:schemeClr>
                </a:solidFill>
              </a:rPr>
              <a:t>. Magnetic Model of the CERN Proton Synchrotron. </a:t>
            </a:r>
            <a:r>
              <a:rPr lang="en-GB" sz="700" u="sng" dirty="0" err="1">
                <a:solidFill>
                  <a:schemeClr val="bg2">
                    <a:lumMod val="50000"/>
                  </a:schemeClr>
                </a:solidFill>
              </a:rPr>
              <a:t>PhDthesis</a:t>
            </a:r>
            <a:r>
              <a:rPr lang="en-GB" sz="700" u="sng" dirty="0">
                <a:solidFill>
                  <a:schemeClr val="bg2">
                    <a:lumMod val="50000"/>
                  </a:schemeClr>
                </a:solidFill>
              </a:rPr>
              <a:t>, IPEP, Lausanne, 2013</a:t>
            </a:r>
          </a:p>
        </p:txBody>
      </p:sp>
      <p:sp>
        <p:nvSpPr>
          <p:cNvPr id="30" name="Slide Number Placeholder 8">
            <a:extLst>
              <a:ext uri="{FF2B5EF4-FFF2-40B4-BE49-F238E27FC236}">
                <a16:creationId xmlns:a16="http://schemas.microsoft.com/office/drawing/2014/main" id="{0916F12F-7C83-1FDC-28D1-A8756531F502}"/>
              </a:ext>
            </a:extLst>
          </p:cNvPr>
          <p:cNvSpPr>
            <a:spLocks noGrp="1"/>
          </p:cNvSpPr>
          <p:nvPr>
            <p:ph type="sldNum" sz="quarter" idx="12"/>
          </p:nvPr>
        </p:nvSpPr>
        <p:spPr>
          <a:xfrm>
            <a:off x="11107546" y="6389802"/>
            <a:ext cx="681254" cy="365125"/>
          </a:xfrm>
        </p:spPr>
        <p:txBody>
          <a:bodyPr/>
          <a:lstStyle/>
          <a:p>
            <a:fld id="{36B5EA5A-BC32-A742-B11B-8E7414D5B535}" type="slidenum">
              <a:rPr lang="en-US" sz="1400" smtClean="0"/>
              <a:pPr/>
              <a:t>7</a:t>
            </a:fld>
            <a:endParaRPr lang="en-US" sz="1400" dirty="0"/>
          </a:p>
        </p:txBody>
      </p:sp>
    </p:spTree>
    <p:extLst>
      <p:ext uri="{BB962C8B-B14F-4D97-AF65-F5344CB8AC3E}">
        <p14:creationId xmlns:p14="http://schemas.microsoft.com/office/powerpoint/2010/main" val="32973390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down)">
                                      <p:cBhvr>
                                        <p:cTn id="7" dur="500"/>
                                        <p:tgtEl>
                                          <p:spTgt spid="17"/>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wipe(down)">
                                      <p:cBhvr>
                                        <p:cTn id="10" dur="500"/>
                                        <p:tgtEl>
                                          <p:spTgt spid="21"/>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24"/>
                                        </p:tgtEl>
                                        <p:attrNameLst>
                                          <p:attrName>style.visibility</p:attrName>
                                        </p:attrNameLst>
                                      </p:cBhvr>
                                      <p:to>
                                        <p:strVal val="visible"/>
                                      </p:to>
                                    </p:set>
                                    <p:animEffect transition="in" filter="wipe(down)">
                                      <p:cBhvr>
                                        <p:cTn id="13" dur="500"/>
                                        <p:tgtEl>
                                          <p:spTgt spid="24"/>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nodeType="clickEffect">
                                  <p:stCondLst>
                                    <p:cond delay="0"/>
                                  </p:stCondLst>
                                  <p:childTnLst>
                                    <p:set>
                                      <p:cBhvr>
                                        <p:cTn id="17" dur="1" fill="hold">
                                          <p:stCondLst>
                                            <p:cond delay="0"/>
                                          </p:stCondLst>
                                        </p:cTn>
                                        <p:tgtEl>
                                          <p:spTgt spid="25"/>
                                        </p:tgtEl>
                                        <p:attrNameLst>
                                          <p:attrName>style.visibility</p:attrName>
                                        </p:attrNameLst>
                                      </p:cBhvr>
                                      <p:to>
                                        <p:strVal val="visible"/>
                                      </p:to>
                                    </p:set>
                                    <p:animEffect transition="in" filter="wipe(down)">
                                      <p:cBhvr>
                                        <p:cTn id="18" dur="500"/>
                                        <p:tgtEl>
                                          <p:spTgt spid="25"/>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wipe(down)">
                                      <p:cBhvr>
                                        <p:cTn id="21" dur="500"/>
                                        <p:tgtEl>
                                          <p:spTgt spid="26"/>
                                        </p:tgtEl>
                                      </p:cBhvr>
                                    </p:animEffect>
                                  </p:childTnLst>
                                </p:cTn>
                              </p:par>
                              <p:par>
                                <p:cTn id="22" presetID="22" presetClass="entr" presetSubtype="4" fill="hold" grpId="0" nodeType="withEffect">
                                  <p:stCondLst>
                                    <p:cond delay="0"/>
                                  </p:stCondLst>
                                  <p:childTnLst>
                                    <p:set>
                                      <p:cBhvr>
                                        <p:cTn id="23" dur="1" fill="hold">
                                          <p:stCondLst>
                                            <p:cond delay="0"/>
                                          </p:stCondLst>
                                        </p:cTn>
                                        <p:tgtEl>
                                          <p:spTgt spid="27"/>
                                        </p:tgtEl>
                                        <p:attrNameLst>
                                          <p:attrName>style.visibility</p:attrName>
                                        </p:attrNameLst>
                                      </p:cBhvr>
                                      <p:to>
                                        <p:strVal val="visible"/>
                                      </p:to>
                                    </p:set>
                                    <p:animEffect transition="in" filter="wipe(down)">
                                      <p:cBhvr>
                                        <p:cTn id="24" dur="500"/>
                                        <p:tgtEl>
                                          <p:spTgt spid="27"/>
                                        </p:tgtEl>
                                      </p:cBhvr>
                                    </p:animEffect>
                                  </p:childTnLst>
                                </p:cTn>
                              </p:par>
                              <p:par>
                                <p:cTn id="25" presetID="22" presetClass="entr" presetSubtype="4" fill="hold" grpId="0" nodeType="with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wipe(down)">
                                      <p:cBhvr>
                                        <p:cTn id="27"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4" grpId="0"/>
      <p:bldP spid="26" grpId="0"/>
      <p:bldP spid="27" grpId="0"/>
      <p:bldP spid="2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4BBDC5-1E5F-E4AA-BB5B-75D3C5DA7705}"/>
            </a:ext>
          </a:extLst>
        </p:cNvPr>
        <p:cNvGrpSpPr/>
        <p:nvPr/>
      </p:nvGrpSpPr>
      <p:grpSpPr>
        <a:xfrm>
          <a:off x="0" y="0"/>
          <a:ext cx="0" cy="0"/>
          <a:chOff x="0" y="0"/>
          <a:chExt cx="0" cy="0"/>
        </a:xfrm>
      </p:grpSpPr>
      <p:sp>
        <p:nvSpPr>
          <p:cNvPr id="7" name="Title 2">
            <a:extLst>
              <a:ext uri="{FF2B5EF4-FFF2-40B4-BE49-F238E27FC236}">
                <a16:creationId xmlns:a16="http://schemas.microsoft.com/office/drawing/2014/main" id="{919200B3-9C8E-252A-B545-5501BF4CBA1D}"/>
              </a:ext>
            </a:extLst>
          </p:cNvPr>
          <p:cNvSpPr txBox="1">
            <a:spLocks/>
          </p:cNvSpPr>
          <p:nvPr/>
        </p:nvSpPr>
        <p:spPr>
          <a:xfrm>
            <a:off x="407988" y="347291"/>
            <a:ext cx="11376025" cy="494586"/>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dirty="0"/>
              <a:t>Proton Synchrotron Main Units 2/2</a:t>
            </a:r>
          </a:p>
        </p:txBody>
      </p:sp>
      <p:sp>
        <p:nvSpPr>
          <p:cNvPr id="22" name="Footer Placeholder 4">
            <a:extLst>
              <a:ext uri="{FF2B5EF4-FFF2-40B4-BE49-F238E27FC236}">
                <a16:creationId xmlns:a16="http://schemas.microsoft.com/office/drawing/2014/main" id="{DF8EF653-77BA-D2F5-541E-703AFC26D725}"/>
              </a:ext>
            </a:extLst>
          </p:cNvPr>
          <p:cNvSpPr>
            <a:spLocks noGrp="1"/>
          </p:cNvSpPr>
          <p:nvPr>
            <p:ph type="ftr" sz="quarter" idx="11"/>
          </p:nvPr>
        </p:nvSpPr>
        <p:spPr>
          <a:xfrm>
            <a:off x="3539188" y="6389802"/>
            <a:ext cx="7292296" cy="365125"/>
          </a:xfrm>
        </p:spPr>
        <p:txBody>
          <a:bodyPr/>
          <a:lstStyle/>
          <a:p>
            <a:r>
              <a:rPr lang="en-US" sz="1400" dirty="0"/>
              <a:t>Vittorio Ferrentino – IPP Meeting              vittorio.ferrentino@cern.ch</a:t>
            </a:r>
          </a:p>
        </p:txBody>
      </p:sp>
      <p:sp>
        <p:nvSpPr>
          <p:cNvPr id="23" name="Date Placeholder 3">
            <a:extLst>
              <a:ext uri="{FF2B5EF4-FFF2-40B4-BE49-F238E27FC236}">
                <a16:creationId xmlns:a16="http://schemas.microsoft.com/office/drawing/2014/main" id="{EEB71543-4DD9-A304-17E2-C8345774FB0C}"/>
              </a:ext>
            </a:extLst>
          </p:cNvPr>
          <p:cNvSpPr txBox="1">
            <a:spLocks/>
          </p:cNvSpPr>
          <p:nvPr/>
        </p:nvSpPr>
        <p:spPr>
          <a:xfrm>
            <a:off x="1753960" y="6417641"/>
            <a:ext cx="1542289"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AE7510E-7CE3-EF42-A7A2-0B9C737939B5}" type="datetime3">
              <a:rPr lang="en-US" sz="1400" smtClean="0">
                <a:solidFill>
                  <a:schemeClr val="bg1"/>
                </a:solidFill>
              </a:rPr>
              <a:pPr/>
              <a:t>26 March 2025</a:t>
            </a:fld>
            <a:endParaRPr lang="en-US" sz="1400" dirty="0">
              <a:solidFill>
                <a:schemeClr val="bg1"/>
              </a:solidFill>
            </a:endParaRPr>
          </a:p>
        </p:txBody>
      </p:sp>
      <mc:AlternateContent xmlns:mc="http://schemas.openxmlformats.org/markup-compatibility/2006" xmlns:a14="http://schemas.microsoft.com/office/drawing/2010/main">
        <mc:Choice Requires="a14">
          <p:sp>
            <p:nvSpPr>
              <p:cNvPr id="4" name="Segnaposto contenuto 2">
                <a:extLst>
                  <a:ext uri="{FF2B5EF4-FFF2-40B4-BE49-F238E27FC236}">
                    <a16:creationId xmlns:a16="http://schemas.microsoft.com/office/drawing/2014/main" id="{CDC8F933-C72B-3BAE-26EF-47BEAE499711}"/>
                  </a:ext>
                </a:extLst>
              </p:cNvPr>
              <p:cNvSpPr txBox="1">
                <a:spLocks/>
              </p:cNvSpPr>
              <p:nvPr/>
            </p:nvSpPr>
            <p:spPr>
              <a:xfrm>
                <a:off x="407989" y="961833"/>
                <a:ext cx="5769145" cy="2741816"/>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1600" dirty="0">
                    <a:solidFill>
                      <a:schemeClr val="bg2">
                        <a:lumMod val="50000"/>
                      </a:schemeClr>
                    </a:solidFill>
                    <a:latin typeface="Arial" panose="020B0604020202020204" pitchFamily="34" charset="0"/>
                    <a:cs typeface="Arial" panose="020B0604020202020204" pitchFamily="34" charset="0"/>
                    <a:sym typeface="Wingdings" panose="05000000000000000000" pitchFamily="2" charset="2"/>
                  </a:rPr>
                  <a:t>MU are </a:t>
                </a:r>
                <a:r>
                  <a:rPr lang="en-US" sz="1600" b="1" dirty="0">
                    <a:solidFill>
                      <a:schemeClr val="accent2"/>
                    </a:solidFill>
                    <a:latin typeface="Arial" panose="020B0604020202020204" pitchFamily="34" charset="0"/>
                    <a:cs typeface="Arial" panose="020B0604020202020204" pitchFamily="34" charset="0"/>
                    <a:sym typeface="Wingdings" panose="05000000000000000000" pitchFamily="2" charset="2"/>
                  </a:rPr>
                  <a:t>powered</a:t>
                </a:r>
                <a:r>
                  <a:rPr lang="en-US" sz="1600" dirty="0">
                    <a:solidFill>
                      <a:schemeClr val="bg2">
                        <a:lumMod val="50000"/>
                      </a:schemeClr>
                    </a:solidFill>
                    <a:latin typeface="Arial" panose="020B0604020202020204" pitchFamily="34" charset="0"/>
                    <a:cs typeface="Arial" panose="020B0604020202020204" pitchFamily="34" charset="0"/>
                    <a:sym typeface="Wingdings" panose="05000000000000000000" pitchFamily="2" charset="2"/>
                  </a:rPr>
                  <a:t> with 3 different coils:</a:t>
                </a:r>
              </a:p>
              <a:p>
                <a:pPr lvl="1">
                  <a:buFont typeface="Arial" panose="020B0604020202020204" pitchFamily="34" charset="0"/>
                  <a:buChar char="•"/>
                </a:pPr>
                <a:r>
                  <a:rPr lang="en-US" sz="1400" dirty="0">
                    <a:solidFill>
                      <a:schemeClr val="bg2">
                        <a:lumMod val="50000"/>
                      </a:schemeClr>
                    </a:solidFill>
                    <a:latin typeface="Arial" panose="020B0604020202020204" pitchFamily="34" charset="0"/>
                    <a:cs typeface="Arial" panose="020B0604020202020204" pitchFamily="34" charset="0"/>
                  </a:rPr>
                  <a:t>A </a:t>
                </a:r>
                <a:r>
                  <a:rPr lang="en-US" sz="1400" b="1" dirty="0">
                    <a:solidFill>
                      <a:schemeClr val="accent2"/>
                    </a:solidFill>
                    <a:latin typeface="Arial" panose="020B0604020202020204" pitchFamily="34" charset="0"/>
                    <a:cs typeface="Arial" panose="020B0604020202020204" pitchFamily="34" charset="0"/>
                  </a:rPr>
                  <a:t>Main Coil (MC)</a:t>
                </a:r>
                <a:r>
                  <a:rPr lang="en-US" sz="1400" dirty="0">
                    <a:solidFill>
                      <a:schemeClr val="bg2">
                        <a:lumMod val="50000"/>
                      </a:schemeClr>
                    </a:solidFill>
                    <a:latin typeface="Arial" panose="020B0604020202020204" pitchFamily="34" charset="0"/>
                    <a:cs typeface="Arial" panose="020B0604020202020204" pitchFamily="34" charset="0"/>
                  </a:rPr>
                  <a:t>, creating the main magnetic field; </a:t>
                </a:r>
              </a:p>
              <a:p>
                <a:pPr lvl="1">
                  <a:buFont typeface="Arial" panose="020B0604020202020204" pitchFamily="34" charset="0"/>
                  <a:buChar char="•"/>
                </a:pPr>
                <a:r>
                  <a:rPr lang="en-US" sz="1400" dirty="0">
                    <a:solidFill>
                      <a:schemeClr val="bg2">
                        <a:lumMod val="50000"/>
                      </a:schemeClr>
                    </a:solidFill>
                    <a:latin typeface="Arial" panose="020B0604020202020204" pitchFamily="34" charset="0"/>
                    <a:cs typeface="Arial" panose="020B0604020202020204" pitchFamily="34" charset="0"/>
                  </a:rPr>
                  <a:t>Additional circuits generating higher order harmonics for beam parameters control:</a:t>
                </a:r>
              </a:p>
              <a:p>
                <a:pPr lvl="2"/>
                <a:r>
                  <a:rPr lang="en-US" sz="1200" b="1" dirty="0">
                    <a:solidFill>
                      <a:schemeClr val="accent2"/>
                    </a:solidFill>
                    <a:latin typeface="Arial" panose="020B0604020202020204" pitchFamily="34" charset="0"/>
                    <a:cs typeface="Arial" panose="020B0604020202020204" pitchFamily="34" charset="0"/>
                  </a:rPr>
                  <a:t>Figure-of-eight loop (F8L), </a:t>
                </a:r>
                <a:r>
                  <a:rPr lang="en-US" sz="1200" dirty="0">
                    <a:solidFill>
                      <a:schemeClr val="bg2">
                        <a:lumMod val="50000"/>
                      </a:schemeClr>
                    </a:solidFill>
                    <a:latin typeface="Arial" panose="020B0604020202020204" pitchFamily="34" charset="0"/>
                    <a:cs typeface="Arial" panose="020B0604020202020204" pitchFamily="34" charset="0"/>
                  </a:rPr>
                  <a:t>generating an additional quadrupolar component (</a:t>
                </a:r>
                <a14:m>
                  <m:oMath xmlns:m="http://schemas.openxmlformats.org/officeDocument/2006/math">
                    <m:sSub>
                      <m:sSubPr>
                        <m:ctrlPr>
                          <a:rPr lang="en-US" sz="1200" b="0" i="1" smtClean="0">
                            <a:solidFill>
                              <a:schemeClr val="bg2">
                                <a:lumMod val="50000"/>
                              </a:schemeClr>
                            </a:solidFill>
                            <a:latin typeface="Cambria Math" panose="02040503050406030204" pitchFamily="18" charset="0"/>
                            <a:cs typeface="Arial" panose="020B0604020202020204" pitchFamily="34" charset="0"/>
                          </a:rPr>
                        </m:ctrlPr>
                      </m:sSubPr>
                      <m:e>
                        <m:r>
                          <a:rPr lang="en-US" sz="1200" b="0" i="1" smtClean="0">
                            <a:solidFill>
                              <a:schemeClr val="bg2">
                                <a:lumMod val="50000"/>
                              </a:schemeClr>
                            </a:solidFill>
                            <a:latin typeface="Cambria Math" panose="02040503050406030204" pitchFamily="18" charset="0"/>
                            <a:cs typeface="Arial" panose="020B0604020202020204" pitchFamily="34" charset="0"/>
                          </a:rPr>
                          <m:t>𝐵</m:t>
                        </m:r>
                      </m:e>
                      <m:sub>
                        <m:r>
                          <a:rPr lang="en-US" sz="1200" b="0" i="1" smtClean="0">
                            <a:solidFill>
                              <a:schemeClr val="bg2">
                                <a:lumMod val="50000"/>
                              </a:schemeClr>
                            </a:solidFill>
                            <a:latin typeface="Cambria Math" panose="02040503050406030204" pitchFamily="18" charset="0"/>
                            <a:cs typeface="Arial" panose="020B0604020202020204" pitchFamily="34" charset="0"/>
                          </a:rPr>
                          <m:t>2</m:t>
                        </m:r>
                      </m:sub>
                    </m:sSub>
                  </m:oMath>
                </a14:m>
                <a:r>
                  <a:rPr lang="en-US" sz="1200" dirty="0">
                    <a:solidFill>
                      <a:schemeClr val="bg2">
                        <a:lumMod val="50000"/>
                      </a:schemeClr>
                    </a:solidFill>
                    <a:latin typeface="Arial" panose="020B0604020202020204" pitchFamily="34" charset="0"/>
                    <a:cs typeface="Arial" panose="020B0604020202020204" pitchFamily="34" charset="0"/>
                  </a:rPr>
                  <a:t>) of opposite sign in the two half-units for tune control;</a:t>
                </a:r>
              </a:p>
              <a:p>
                <a:pPr lvl="2"/>
                <a:r>
                  <a:rPr lang="en-US" sz="1200" b="1" dirty="0">
                    <a:solidFill>
                      <a:schemeClr val="accent2"/>
                    </a:solidFill>
                    <a:latin typeface="Arial" panose="020B0604020202020204" pitchFamily="34" charset="0"/>
                    <a:cs typeface="Arial" panose="020B0604020202020204" pitchFamily="34" charset="0"/>
                  </a:rPr>
                  <a:t>Pole Face Windings (PFW), </a:t>
                </a:r>
                <a:r>
                  <a:rPr lang="en-US" sz="1200" dirty="0">
                    <a:solidFill>
                      <a:schemeClr val="bg2">
                        <a:lumMod val="50000"/>
                      </a:schemeClr>
                    </a:solidFill>
                    <a:latin typeface="Arial" panose="020B0604020202020204" pitchFamily="34" charset="0"/>
                    <a:cs typeface="Arial" panose="020B0604020202020204" pitchFamily="34" charset="0"/>
                  </a:rPr>
                  <a:t>generating a quadrupolar, </a:t>
                </a:r>
                <a:r>
                  <a:rPr lang="en-US" sz="1200" dirty="0" err="1">
                    <a:solidFill>
                      <a:schemeClr val="bg2">
                        <a:lumMod val="50000"/>
                      </a:schemeClr>
                    </a:solidFill>
                    <a:latin typeface="Arial" panose="020B0604020202020204" pitchFamily="34" charset="0"/>
                    <a:cs typeface="Arial" panose="020B0604020202020204" pitchFamily="34" charset="0"/>
                  </a:rPr>
                  <a:t>sextupolar</a:t>
                </a:r>
                <a:r>
                  <a:rPr lang="en-US" sz="1200" dirty="0">
                    <a:solidFill>
                      <a:schemeClr val="bg2">
                        <a:lumMod val="50000"/>
                      </a:schemeClr>
                    </a:solidFill>
                    <a:latin typeface="Arial" panose="020B0604020202020204" pitchFamily="34" charset="0"/>
                    <a:cs typeface="Arial" panose="020B0604020202020204" pitchFamily="34" charset="0"/>
                  </a:rPr>
                  <a:t> (</a:t>
                </a:r>
                <a14:m>
                  <m:oMath xmlns:m="http://schemas.openxmlformats.org/officeDocument/2006/math">
                    <m:sSub>
                      <m:sSubPr>
                        <m:ctrlPr>
                          <a:rPr lang="en-US" sz="1200" b="0" i="1" smtClean="0">
                            <a:solidFill>
                              <a:schemeClr val="bg2">
                                <a:lumMod val="50000"/>
                              </a:schemeClr>
                            </a:solidFill>
                            <a:latin typeface="Cambria Math" panose="02040503050406030204" pitchFamily="18" charset="0"/>
                            <a:cs typeface="Arial" panose="020B0604020202020204" pitchFamily="34" charset="0"/>
                          </a:rPr>
                        </m:ctrlPr>
                      </m:sSubPr>
                      <m:e>
                        <m:r>
                          <a:rPr lang="en-US" sz="1200" b="0" i="1" smtClean="0">
                            <a:solidFill>
                              <a:schemeClr val="bg2">
                                <a:lumMod val="50000"/>
                              </a:schemeClr>
                            </a:solidFill>
                            <a:latin typeface="Cambria Math" panose="02040503050406030204" pitchFamily="18" charset="0"/>
                            <a:cs typeface="Arial" panose="020B0604020202020204" pitchFamily="34" charset="0"/>
                          </a:rPr>
                          <m:t>𝐵</m:t>
                        </m:r>
                      </m:e>
                      <m:sub>
                        <m:r>
                          <a:rPr lang="en-US" sz="1200" b="0" i="1" smtClean="0">
                            <a:solidFill>
                              <a:schemeClr val="bg2">
                                <a:lumMod val="50000"/>
                              </a:schemeClr>
                            </a:solidFill>
                            <a:latin typeface="Cambria Math" panose="02040503050406030204" pitchFamily="18" charset="0"/>
                            <a:cs typeface="Arial" panose="020B0604020202020204" pitchFamily="34" charset="0"/>
                          </a:rPr>
                          <m:t>3</m:t>
                        </m:r>
                      </m:sub>
                    </m:sSub>
                  </m:oMath>
                </a14:m>
                <a:r>
                  <a:rPr lang="en-US" sz="1200" dirty="0">
                    <a:solidFill>
                      <a:schemeClr val="bg2">
                        <a:lumMod val="50000"/>
                      </a:schemeClr>
                    </a:solidFill>
                    <a:latin typeface="Arial" panose="020B0604020202020204" pitchFamily="34" charset="0"/>
                    <a:cs typeface="Arial" panose="020B0604020202020204" pitchFamily="34" charset="0"/>
                  </a:rPr>
                  <a:t>) and octupolar (</a:t>
                </a:r>
                <a14:m>
                  <m:oMath xmlns:m="http://schemas.openxmlformats.org/officeDocument/2006/math">
                    <m:sSub>
                      <m:sSubPr>
                        <m:ctrlPr>
                          <a:rPr lang="en-US" sz="1200" i="1">
                            <a:solidFill>
                              <a:schemeClr val="bg2">
                                <a:lumMod val="50000"/>
                              </a:schemeClr>
                            </a:solidFill>
                            <a:latin typeface="Cambria Math" panose="02040503050406030204" pitchFamily="18" charset="0"/>
                            <a:cs typeface="Arial" panose="020B0604020202020204" pitchFamily="34" charset="0"/>
                          </a:rPr>
                        </m:ctrlPr>
                      </m:sSubPr>
                      <m:e>
                        <m:r>
                          <a:rPr lang="en-US" sz="1200" i="1">
                            <a:solidFill>
                              <a:schemeClr val="bg2">
                                <a:lumMod val="50000"/>
                              </a:schemeClr>
                            </a:solidFill>
                            <a:latin typeface="Cambria Math" panose="02040503050406030204" pitchFamily="18" charset="0"/>
                            <a:cs typeface="Arial" panose="020B0604020202020204" pitchFamily="34" charset="0"/>
                          </a:rPr>
                          <m:t>𝐵</m:t>
                        </m:r>
                      </m:e>
                      <m:sub>
                        <m:r>
                          <a:rPr lang="en-US" sz="1200" b="0" i="1" smtClean="0">
                            <a:solidFill>
                              <a:schemeClr val="bg2">
                                <a:lumMod val="50000"/>
                              </a:schemeClr>
                            </a:solidFill>
                            <a:latin typeface="Cambria Math" panose="02040503050406030204" pitchFamily="18" charset="0"/>
                            <a:cs typeface="Arial" panose="020B0604020202020204" pitchFamily="34" charset="0"/>
                          </a:rPr>
                          <m:t>3</m:t>
                        </m:r>
                      </m:sub>
                    </m:sSub>
                  </m:oMath>
                </a14:m>
                <a:r>
                  <a:rPr lang="en-US" sz="1200" dirty="0">
                    <a:solidFill>
                      <a:schemeClr val="bg2">
                        <a:lumMod val="50000"/>
                      </a:schemeClr>
                    </a:solidFill>
                    <a:latin typeface="Arial" panose="020B0604020202020204" pitchFamily="34" charset="0"/>
                    <a:cs typeface="Arial" panose="020B0604020202020204" pitchFamily="34" charset="0"/>
                  </a:rPr>
                  <a:t>) components for chromaticity control</a:t>
                </a:r>
              </a:p>
              <a:p>
                <a:pPr marL="0" indent="0">
                  <a:buNone/>
                </a:pPr>
                <a:r>
                  <a:rPr lang="en-US" sz="1400" b="1" dirty="0">
                    <a:solidFill>
                      <a:schemeClr val="accent5"/>
                    </a:solidFill>
                    <a:latin typeface="Arial" panose="020B0604020202020204" pitchFamily="34" charset="0"/>
                    <a:cs typeface="Arial" panose="020B0604020202020204" pitchFamily="34" charset="0"/>
                  </a:rPr>
                  <a:t>Bare-machine</a:t>
                </a:r>
                <a:r>
                  <a:rPr lang="en-US" sz="1400" dirty="0">
                    <a:solidFill>
                      <a:schemeClr val="bg2">
                        <a:lumMod val="50000"/>
                      </a:schemeClr>
                    </a:solidFill>
                    <a:latin typeface="Arial" panose="020B0604020202020204" pitchFamily="34" charset="0"/>
                    <a:cs typeface="Arial" panose="020B0604020202020204" pitchFamily="34" charset="0"/>
                  </a:rPr>
                  <a:t>: machine configuration in which MUs are only powered by MC, with F8L and PFW being off. </a:t>
                </a:r>
              </a:p>
            </p:txBody>
          </p:sp>
        </mc:Choice>
        <mc:Fallback xmlns="">
          <p:sp>
            <p:nvSpPr>
              <p:cNvPr id="4" name="Segnaposto contenuto 2">
                <a:extLst>
                  <a:ext uri="{FF2B5EF4-FFF2-40B4-BE49-F238E27FC236}">
                    <a16:creationId xmlns:a16="http://schemas.microsoft.com/office/drawing/2014/main" id="{CDC8F933-C72B-3BAE-26EF-47BEAE499711}"/>
                  </a:ext>
                </a:extLst>
              </p:cNvPr>
              <p:cNvSpPr txBox="1">
                <a:spLocks noRot="1" noChangeAspect="1" noMove="1" noResize="1" noEditPoints="1" noAdjustHandles="1" noChangeArrowheads="1" noChangeShapeType="1" noTextEdit="1"/>
              </p:cNvSpPr>
              <p:nvPr/>
            </p:nvSpPr>
            <p:spPr>
              <a:xfrm>
                <a:off x="407989" y="961833"/>
                <a:ext cx="5769145" cy="2741816"/>
              </a:xfrm>
              <a:prstGeom prst="rect">
                <a:avLst/>
              </a:prstGeom>
              <a:blipFill>
                <a:blip r:embed="rId3"/>
                <a:stretch>
                  <a:fillRect l="-423" t="-667" r="-317" b="-667"/>
                </a:stretch>
              </a:blipFill>
            </p:spPr>
            <p:txBody>
              <a:bodyPr/>
              <a:lstStyle/>
              <a:p>
                <a:r>
                  <a:rPr lang="en-GB">
                    <a:noFill/>
                  </a:rPr>
                  <a:t> </a:t>
                </a:r>
              </a:p>
            </p:txBody>
          </p:sp>
        </mc:Fallback>
      </mc:AlternateContent>
      <p:sp>
        <p:nvSpPr>
          <p:cNvPr id="2" name="Slide Number Placeholder 8">
            <a:extLst>
              <a:ext uri="{FF2B5EF4-FFF2-40B4-BE49-F238E27FC236}">
                <a16:creationId xmlns:a16="http://schemas.microsoft.com/office/drawing/2014/main" id="{E837067B-A2D4-DACD-25CF-770D09F19847}"/>
              </a:ext>
            </a:extLst>
          </p:cNvPr>
          <p:cNvSpPr>
            <a:spLocks noGrp="1"/>
          </p:cNvSpPr>
          <p:nvPr>
            <p:ph type="sldNum" sz="quarter" idx="12"/>
          </p:nvPr>
        </p:nvSpPr>
        <p:spPr>
          <a:xfrm>
            <a:off x="11107546" y="6389802"/>
            <a:ext cx="681254" cy="365125"/>
          </a:xfrm>
        </p:spPr>
        <p:txBody>
          <a:bodyPr/>
          <a:lstStyle/>
          <a:p>
            <a:fld id="{36B5EA5A-BC32-A742-B11B-8E7414D5B535}" type="slidenum">
              <a:rPr lang="en-US" sz="1400" smtClean="0"/>
              <a:pPr/>
              <a:t>8</a:t>
            </a:fld>
            <a:endParaRPr lang="en-US" sz="1400" dirty="0"/>
          </a:p>
        </p:txBody>
      </p:sp>
      <p:pic>
        <p:nvPicPr>
          <p:cNvPr id="3" name="Picture 2" descr="A diagram of a solar panel&#10;&#10;AI-generated content may be incorrect.">
            <a:extLst>
              <a:ext uri="{FF2B5EF4-FFF2-40B4-BE49-F238E27FC236}">
                <a16:creationId xmlns:a16="http://schemas.microsoft.com/office/drawing/2014/main" id="{98FF8803-BEE0-49A2-55A1-54194C903E45}"/>
              </a:ext>
            </a:extLst>
          </p:cNvPr>
          <p:cNvPicPr>
            <a:picLocks noChangeAspect="1"/>
          </p:cNvPicPr>
          <p:nvPr/>
        </p:nvPicPr>
        <p:blipFill>
          <a:blip r:embed="rId4">
            <a:extLst>
              <a:ext uri="{28A0092B-C50C-407E-A947-70E740481C1C}">
                <a14:useLocalDpi xmlns:a14="http://schemas.microsoft.com/office/drawing/2010/main" val="0"/>
              </a:ext>
            </a:extLst>
          </a:blip>
          <a:srcRect l="1141" t="6165"/>
          <a:stretch/>
        </p:blipFill>
        <p:spPr>
          <a:xfrm>
            <a:off x="407989" y="3744191"/>
            <a:ext cx="3553226" cy="2251724"/>
          </a:xfrm>
          <a:prstGeom prst="rect">
            <a:avLst/>
          </a:prstGeom>
        </p:spPr>
      </p:pic>
      <p:sp>
        <p:nvSpPr>
          <p:cNvPr id="5" name="TextBox 4">
            <a:extLst>
              <a:ext uri="{FF2B5EF4-FFF2-40B4-BE49-F238E27FC236}">
                <a16:creationId xmlns:a16="http://schemas.microsoft.com/office/drawing/2014/main" id="{E7169BE8-9A9C-BE05-B42C-09AA9B4F3407}"/>
              </a:ext>
            </a:extLst>
          </p:cNvPr>
          <p:cNvSpPr txBox="1"/>
          <p:nvPr/>
        </p:nvSpPr>
        <p:spPr>
          <a:xfrm>
            <a:off x="3559815" y="3792242"/>
            <a:ext cx="276703" cy="246221"/>
          </a:xfrm>
          <a:prstGeom prst="rect">
            <a:avLst/>
          </a:prstGeom>
          <a:noFill/>
        </p:spPr>
        <p:txBody>
          <a:bodyPr wrap="square">
            <a:spAutoFit/>
          </a:bodyPr>
          <a:lstStyle/>
          <a:p>
            <a:r>
              <a:rPr lang="en-US" sz="1000" dirty="0">
                <a:solidFill>
                  <a:schemeClr val="bg2">
                    <a:lumMod val="50000"/>
                  </a:schemeClr>
                </a:solidFill>
              </a:rPr>
              <a:t>*</a:t>
            </a:r>
            <a:endParaRPr lang="en-GB" sz="1000" dirty="0">
              <a:solidFill>
                <a:schemeClr val="bg2">
                  <a:lumMod val="50000"/>
                </a:schemeClr>
              </a:solidFill>
            </a:endParaRPr>
          </a:p>
        </p:txBody>
      </p:sp>
      <p:sp>
        <p:nvSpPr>
          <p:cNvPr id="6" name="Segnaposto contenuto 2">
            <a:extLst>
              <a:ext uri="{FF2B5EF4-FFF2-40B4-BE49-F238E27FC236}">
                <a16:creationId xmlns:a16="http://schemas.microsoft.com/office/drawing/2014/main" id="{7AAB0D99-11E0-87DE-90B8-65ACECDB49E0}"/>
              </a:ext>
            </a:extLst>
          </p:cNvPr>
          <p:cNvSpPr txBox="1">
            <a:spLocks/>
          </p:cNvSpPr>
          <p:nvPr/>
        </p:nvSpPr>
        <p:spPr>
          <a:xfrm>
            <a:off x="6163456" y="962559"/>
            <a:ext cx="5769145" cy="160960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just"/>
            <a:r>
              <a:rPr lang="en-US" sz="1600" b="1" dirty="0">
                <a:solidFill>
                  <a:schemeClr val="accent2"/>
                </a:solidFill>
                <a:latin typeface="Arial" panose="020B0604020202020204" pitchFamily="34" charset="0"/>
                <a:cs typeface="Arial" panose="020B0604020202020204" pitchFamily="34" charset="0"/>
                <a:sym typeface="Wingdings" panose="05000000000000000000" pitchFamily="2" charset="2"/>
              </a:rPr>
              <a:t>Hyperbolic pole</a:t>
            </a:r>
            <a:r>
              <a:rPr lang="en-US" sz="1600" dirty="0">
                <a:solidFill>
                  <a:schemeClr val="accent2"/>
                </a:solidFill>
                <a:latin typeface="Arial" panose="020B0604020202020204" pitchFamily="34" charset="0"/>
                <a:cs typeface="Arial" panose="020B0604020202020204" pitchFamily="34" charset="0"/>
                <a:sym typeface="Wingdings" panose="05000000000000000000" pitchFamily="2" charset="2"/>
              </a:rPr>
              <a:t> </a:t>
            </a:r>
            <a:r>
              <a:rPr lang="en-US" sz="1600" dirty="0">
                <a:solidFill>
                  <a:schemeClr val="bg2">
                    <a:lumMod val="50000"/>
                  </a:schemeClr>
                </a:solidFill>
                <a:latin typeface="Arial" panose="020B0604020202020204" pitchFamily="34" charset="0"/>
                <a:cs typeface="Arial" panose="020B0604020202020204" pitchFamily="34" charset="0"/>
                <a:sym typeface="Wingdings" panose="05000000000000000000" pitchFamily="2" charset="2"/>
              </a:rPr>
              <a:t>accurately designed to generate a </a:t>
            </a:r>
            <a:r>
              <a:rPr lang="en-US" sz="1600" b="1" dirty="0">
                <a:solidFill>
                  <a:schemeClr val="accent2"/>
                </a:solidFill>
                <a:latin typeface="Arial" panose="020B0604020202020204" pitchFamily="34" charset="0"/>
                <a:cs typeface="Arial" panose="020B0604020202020204" pitchFamily="34" charset="0"/>
                <a:sym typeface="Wingdings" panose="05000000000000000000" pitchFamily="2" charset="2"/>
              </a:rPr>
              <a:t>combined-function</a:t>
            </a:r>
            <a:r>
              <a:rPr lang="en-US" sz="1600" dirty="0">
                <a:solidFill>
                  <a:schemeClr val="bg2">
                    <a:lumMod val="50000"/>
                  </a:schemeClr>
                </a:solidFill>
                <a:latin typeface="Arial" panose="020B0604020202020204" pitchFamily="34" charset="0"/>
                <a:cs typeface="Arial" panose="020B0604020202020204" pitchFamily="34" charset="0"/>
                <a:sym typeface="Wingdings" panose="05000000000000000000" pitchFamily="2" charset="2"/>
              </a:rPr>
              <a:t> magnetic field in the aperture:</a:t>
            </a:r>
          </a:p>
          <a:p>
            <a:pPr lvl="1" algn="just">
              <a:buFont typeface="Arial" panose="020B0604020202020204" pitchFamily="34" charset="0"/>
              <a:buChar char="•"/>
            </a:pPr>
            <a:r>
              <a:rPr lang="en-US" sz="1400" b="1" dirty="0">
                <a:solidFill>
                  <a:schemeClr val="accent2"/>
                </a:solidFill>
                <a:latin typeface="Arial" panose="020B0604020202020204" pitchFamily="34" charset="0"/>
                <a:cs typeface="Arial" panose="020B0604020202020204" pitchFamily="34" charset="0"/>
                <a:sym typeface="Wingdings" panose="05000000000000000000" pitchFamily="2" charset="2"/>
              </a:rPr>
              <a:t>Advantages</a:t>
            </a:r>
            <a:r>
              <a:rPr lang="en-US" sz="1400" dirty="0">
                <a:solidFill>
                  <a:schemeClr val="bg2">
                    <a:lumMod val="50000"/>
                  </a:schemeClr>
                </a:solidFill>
                <a:latin typeface="Arial" panose="020B0604020202020204" pitchFamily="34" charset="0"/>
                <a:cs typeface="Arial" panose="020B0604020202020204" pitchFamily="34" charset="0"/>
                <a:sym typeface="Wingdings" panose="05000000000000000000" pitchFamily="2" charset="2"/>
              </a:rPr>
              <a:t>: Avoid the installation of individual magnets for each magnetic function  </a:t>
            </a:r>
            <a:r>
              <a:rPr lang="en-US" sz="1400" b="1" dirty="0">
                <a:solidFill>
                  <a:schemeClr val="accent2"/>
                </a:solidFill>
                <a:latin typeface="Arial" panose="020B0604020202020204" pitchFamily="34" charset="0"/>
                <a:cs typeface="Arial" panose="020B0604020202020204" pitchFamily="34" charset="0"/>
                <a:sym typeface="Wingdings" panose="05000000000000000000" pitchFamily="2" charset="2"/>
              </a:rPr>
              <a:t>Saving space </a:t>
            </a:r>
          </a:p>
          <a:p>
            <a:pPr lvl="1" algn="just">
              <a:buFont typeface="Arial" panose="020B0604020202020204" pitchFamily="34" charset="0"/>
              <a:buChar char="•"/>
            </a:pPr>
            <a:r>
              <a:rPr lang="en-US" sz="1400" b="1" dirty="0">
                <a:solidFill>
                  <a:schemeClr val="accent2"/>
                </a:solidFill>
                <a:latin typeface="Arial" panose="020B0604020202020204" pitchFamily="34" charset="0"/>
                <a:cs typeface="Arial" panose="020B0604020202020204" pitchFamily="34" charset="0"/>
                <a:sym typeface="Wingdings" panose="05000000000000000000" pitchFamily="2" charset="2"/>
              </a:rPr>
              <a:t>Disadvantages</a:t>
            </a:r>
            <a:r>
              <a:rPr lang="en-US" sz="1400" dirty="0">
                <a:solidFill>
                  <a:schemeClr val="bg2">
                    <a:lumMod val="50000"/>
                  </a:schemeClr>
                </a:solidFill>
                <a:latin typeface="Arial" panose="020B0604020202020204" pitchFamily="34" charset="0"/>
                <a:cs typeface="Arial" panose="020B0604020202020204" pitchFamily="34" charset="0"/>
                <a:sym typeface="Wingdings" panose="05000000000000000000" pitchFamily="2" charset="2"/>
              </a:rPr>
              <a:t>: Not possible the control of the individual field harmonics</a:t>
            </a:r>
          </a:p>
          <a:p>
            <a:pPr marL="0" indent="0" algn="just">
              <a:buNone/>
            </a:pPr>
            <a:endParaRPr lang="en-US" sz="1600" dirty="0">
              <a:latin typeface="Arial" panose="020B0604020202020204" pitchFamily="34" charset="0"/>
              <a:cs typeface="Arial" panose="020B0604020202020204" pitchFamily="34" charset="0"/>
            </a:endParaRPr>
          </a:p>
        </p:txBody>
      </p:sp>
      <p:pic>
        <p:nvPicPr>
          <p:cNvPr id="8" name="Picture 7">
            <a:extLst>
              <a:ext uri="{FF2B5EF4-FFF2-40B4-BE49-F238E27FC236}">
                <a16:creationId xmlns:a16="http://schemas.microsoft.com/office/drawing/2014/main" id="{76A64A0A-246C-64D9-0D71-68E4FAB5B1F0}"/>
              </a:ext>
            </a:extLst>
          </p:cNvPr>
          <p:cNvPicPr>
            <a:picLocks noChangeAspect="1"/>
          </p:cNvPicPr>
          <p:nvPr/>
        </p:nvPicPr>
        <p:blipFill rotWithShape="1">
          <a:blip r:embed="rId5"/>
          <a:srcRect l="2856" t="4191" b="1027"/>
          <a:stretch/>
        </p:blipFill>
        <p:spPr>
          <a:xfrm>
            <a:off x="7997482" y="3729266"/>
            <a:ext cx="3055004" cy="2123415"/>
          </a:xfrm>
          <a:prstGeom prst="rect">
            <a:avLst/>
          </a:prstGeom>
        </p:spPr>
      </p:pic>
      <p:pic>
        <p:nvPicPr>
          <p:cNvPr id="9" name="Picture 8">
            <a:extLst>
              <a:ext uri="{FF2B5EF4-FFF2-40B4-BE49-F238E27FC236}">
                <a16:creationId xmlns:a16="http://schemas.microsoft.com/office/drawing/2014/main" id="{724CE3F4-9A52-E7F9-D0A6-88C8C4AD819E}"/>
              </a:ext>
            </a:extLst>
          </p:cNvPr>
          <p:cNvPicPr>
            <a:picLocks noChangeAspect="1"/>
          </p:cNvPicPr>
          <p:nvPr/>
        </p:nvPicPr>
        <p:blipFill rotWithShape="1">
          <a:blip r:embed="rId6"/>
          <a:srcRect l="2808" r="935" b="3543"/>
          <a:stretch/>
        </p:blipFill>
        <p:spPr>
          <a:xfrm>
            <a:off x="7863151" y="2623509"/>
            <a:ext cx="3293432" cy="1120682"/>
          </a:xfrm>
          <a:prstGeom prst="rect">
            <a:avLst/>
          </a:prstGeom>
        </p:spPr>
      </p:pic>
      <p:sp>
        <p:nvSpPr>
          <p:cNvPr id="10" name="TextBox 9">
            <a:extLst>
              <a:ext uri="{FF2B5EF4-FFF2-40B4-BE49-F238E27FC236}">
                <a16:creationId xmlns:a16="http://schemas.microsoft.com/office/drawing/2014/main" id="{5674B3B2-F986-96D2-BBBF-22803DD29424}"/>
              </a:ext>
            </a:extLst>
          </p:cNvPr>
          <p:cNvSpPr txBox="1"/>
          <p:nvPr/>
        </p:nvSpPr>
        <p:spPr>
          <a:xfrm>
            <a:off x="10728875" y="3813526"/>
            <a:ext cx="427708" cy="246221"/>
          </a:xfrm>
          <a:prstGeom prst="rect">
            <a:avLst/>
          </a:prstGeom>
          <a:noFill/>
        </p:spPr>
        <p:txBody>
          <a:bodyPr wrap="square">
            <a:spAutoFit/>
          </a:bodyPr>
          <a:lstStyle/>
          <a:p>
            <a:r>
              <a:rPr lang="en-US" sz="1000" dirty="0">
                <a:solidFill>
                  <a:schemeClr val="bg2">
                    <a:lumMod val="50000"/>
                  </a:schemeClr>
                </a:solidFill>
              </a:rPr>
              <a:t>***</a:t>
            </a:r>
            <a:endParaRPr lang="en-GB" sz="1000" dirty="0">
              <a:solidFill>
                <a:schemeClr val="bg2">
                  <a:lumMod val="50000"/>
                </a:schemeClr>
              </a:solidFill>
            </a:endParaRPr>
          </a:p>
        </p:txBody>
      </p:sp>
      <p:sp>
        <p:nvSpPr>
          <p:cNvPr id="12" name="TextBox 11">
            <a:extLst>
              <a:ext uri="{FF2B5EF4-FFF2-40B4-BE49-F238E27FC236}">
                <a16:creationId xmlns:a16="http://schemas.microsoft.com/office/drawing/2014/main" id="{3D4A14C7-77E4-7B9F-E245-4994AD12A9E0}"/>
              </a:ext>
            </a:extLst>
          </p:cNvPr>
          <p:cNvSpPr txBox="1"/>
          <p:nvPr/>
        </p:nvSpPr>
        <p:spPr>
          <a:xfrm>
            <a:off x="7211650" y="5895441"/>
            <a:ext cx="5085115" cy="584775"/>
          </a:xfrm>
          <a:prstGeom prst="rect">
            <a:avLst/>
          </a:prstGeom>
          <a:noFill/>
        </p:spPr>
        <p:txBody>
          <a:bodyPr wrap="square">
            <a:spAutoFit/>
          </a:bodyPr>
          <a:lstStyle/>
          <a:p>
            <a:r>
              <a:rPr lang="en-GB" sz="800" u="sng" dirty="0">
                <a:solidFill>
                  <a:schemeClr val="bg2">
                    <a:lumMod val="50000"/>
                  </a:schemeClr>
                </a:solidFill>
                <a:hlinkClick r:id="rId7">
                  <a:extLst>
                    <a:ext uri="{A12FA001-AC4F-418D-AE19-62706E023703}">
                      <ahyp:hlinkClr xmlns:ahyp="http://schemas.microsoft.com/office/drawing/2018/hyperlinkcolor" val="tx"/>
                    </a:ext>
                  </a:extLst>
                </a:hlinkClick>
              </a:rPr>
              <a:t>* https://cds.cern.ch/record/2194332/files/CERN-THESIS-2016-061.pdf</a:t>
            </a:r>
            <a:endParaRPr lang="en-GB" sz="800" u="sng" dirty="0">
              <a:solidFill>
                <a:schemeClr val="bg2">
                  <a:lumMod val="50000"/>
                </a:schemeClr>
              </a:solidFill>
            </a:endParaRPr>
          </a:p>
          <a:p>
            <a:r>
              <a:rPr lang="en-GB" sz="800" u="sng" dirty="0">
                <a:solidFill>
                  <a:schemeClr val="bg2">
                    <a:lumMod val="50000"/>
                  </a:schemeClr>
                </a:solidFill>
              </a:rPr>
              <a:t>** Mariusz </a:t>
            </a:r>
            <a:r>
              <a:rPr lang="en-GB" sz="800" u="sng" dirty="0" err="1">
                <a:solidFill>
                  <a:schemeClr val="bg2">
                    <a:lumMod val="50000"/>
                  </a:schemeClr>
                </a:solidFill>
              </a:rPr>
              <a:t>Juchno</a:t>
            </a:r>
            <a:r>
              <a:rPr lang="en-GB" sz="800" u="sng" dirty="0">
                <a:solidFill>
                  <a:schemeClr val="bg2">
                    <a:lumMod val="50000"/>
                  </a:schemeClr>
                </a:solidFill>
              </a:rPr>
              <a:t>. Magnetic Model of the CERN Proton Synchrotron. </a:t>
            </a:r>
            <a:r>
              <a:rPr lang="en-GB" sz="800" u="sng" dirty="0" err="1">
                <a:solidFill>
                  <a:schemeClr val="bg2">
                    <a:lumMod val="50000"/>
                  </a:schemeClr>
                </a:solidFill>
              </a:rPr>
              <a:t>PhDthesis</a:t>
            </a:r>
            <a:r>
              <a:rPr lang="en-GB" sz="800" u="sng" dirty="0">
                <a:solidFill>
                  <a:schemeClr val="bg2">
                    <a:lumMod val="50000"/>
                  </a:schemeClr>
                </a:solidFill>
              </a:rPr>
              <a:t>, IPEP, Lausanne, 2013</a:t>
            </a:r>
          </a:p>
          <a:p>
            <a:r>
              <a:rPr lang="en-GB" sz="800" u="sng" dirty="0">
                <a:solidFill>
                  <a:schemeClr val="bg2">
                    <a:lumMod val="50000"/>
                  </a:schemeClr>
                </a:solidFill>
              </a:rPr>
              <a:t>*** </a:t>
            </a:r>
            <a:r>
              <a:rPr lang="en-GB" sz="800" dirty="0">
                <a:solidFill>
                  <a:schemeClr val="bg2">
                    <a:lumMod val="50000"/>
                  </a:schemeClr>
                </a:solidFill>
                <a:hlinkClick r:id="rId8">
                  <a:extLst>
                    <a:ext uri="{A12FA001-AC4F-418D-AE19-62706E023703}">
                      <ahyp:hlinkClr xmlns:ahyp="http://schemas.microsoft.com/office/drawing/2018/hyperlinkcolor" val="tx"/>
                    </a:ext>
                  </a:extLst>
                </a:hlinkClick>
              </a:rPr>
              <a:t>https://cds.cern.ch/record/2832176/files/MPS-Int-DL-63-13.pdf</a:t>
            </a:r>
            <a:endParaRPr lang="en-GB" sz="800" dirty="0">
              <a:solidFill>
                <a:schemeClr val="bg2">
                  <a:lumMod val="50000"/>
                </a:schemeClr>
              </a:solidFill>
            </a:endParaRPr>
          </a:p>
          <a:p>
            <a:endParaRPr lang="en-GB" sz="800" dirty="0"/>
          </a:p>
        </p:txBody>
      </p:sp>
      <p:pic>
        <p:nvPicPr>
          <p:cNvPr id="15" name="Picture 14" descr="Diagram of a diagram of a device&#10;&#10;AI-generated content may be incorrect.">
            <a:extLst>
              <a:ext uri="{FF2B5EF4-FFF2-40B4-BE49-F238E27FC236}">
                <a16:creationId xmlns:a16="http://schemas.microsoft.com/office/drawing/2014/main" id="{90980EDD-9055-AD3D-DBC4-36887050B5DC}"/>
              </a:ext>
            </a:extLst>
          </p:cNvPr>
          <p:cNvPicPr>
            <a:picLocks noChangeAspect="1"/>
          </p:cNvPicPr>
          <p:nvPr/>
        </p:nvPicPr>
        <p:blipFill>
          <a:blip r:embed="rId9"/>
          <a:srcRect l="5190" t="2923" r="1572" b="-69"/>
          <a:stretch/>
        </p:blipFill>
        <p:spPr>
          <a:xfrm>
            <a:off x="4158909" y="3605110"/>
            <a:ext cx="2077832" cy="1361459"/>
          </a:xfrm>
          <a:prstGeom prst="rect">
            <a:avLst/>
          </a:prstGeom>
        </p:spPr>
      </p:pic>
      <p:pic>
        <p:nvPicPr>
          <p:cNvPr id="18" name="Picture 17" descr="A black and white drawing of a train track&#10;&#10;AI-generated content may be incorrect.">
            <a:extLst>
              <a:ext uri="{FF2B5EF4-FFF2-40B4-BE49-F238E27FC236}">
                <a16:creationId xmlns:a16="http://schemas.microsoft.com/office/drawing/2014/main" id="{40297880-AB6D-39EA-E66B-65B52B44DA38}"/>
              </a:ext>
            </a:extLst>
          </p:cNvPr>
          <p:cNvPicPr>
            <a:picLocks noChangeAspect="1"/>
          </p:cNvPicPr>
          <p:nvPr/>
        </p:nvPicPr>
        <p:blipFill>
          <a:blip r:embed="rId10"/>
          <a:stretch>
            <a:fillRect/>
          </a:stretch>
        </p:blipFill>
        <p:spPr>
          <a:xfrm>
            <a:off x="3961215" y="5003339"/>
            <a:ext cx="2425583" cy="740882"/>
          </a:xfrm>
          <a:prstGeom prst="rect">
            <a:avLst/>
          </a:prstGeom>
        </p:spPr>
      </p:pic>
      <p:sp>
        <p:nvSpPr>
          <p:cNvPr id="29" name="TextBox 28">
            <a:extLst>
              <a:ext uri="{FF2B5EF4-FFF2-40B4-BE49-F238E27FC236}">
                <a16:creationId xmlns:a16="http://schemas.microsoft.com/office/drawing/2014/main" id="{F7F399E8-2860-80C3-F552-758AC353A4F5}"/>
              </a:ext>
            </a:extLst>
          </p:cNvPr>
          <p:cNvSpPr txBox="1"/>
          <p:nvPr/>
        </p:nvSpPr>
        <p:spPr>
          <a:xfrm>
            <a:off x="5927815" y="4955533"/>
            <a:ext cx="308925" cy="246221"/>
          </a:xfrm>
          <a:prstGeom prst="rect">
            <a:avLst/>
          </a:prstGeom>
          <a:noFill/>
        </p:spPr>
        <p:txBody>
          <a:bodyPr wrap="square">
            <a:spAutoFit/>
          </a:bodyPr>
          <a:lstStyle/>
          <a:p>
            <a:r>
              <a:rPr lang="en-US" sz="1000" dirty="0">
                <a:solidFill>
                  <a:schemeClr val="bg2">
                    <a:lumMod val="50000"/>
                  </a:schemeClr>
                </a:solidFill>
              </a:rPr>
              <a:t>**</a:t>
            </a:r>
            <a:endParaRPr lang="en-GB" sz="1000" dirty="0">
              <a:solidFill>
                <a:schemeClr val="bg2">
                  <a:lumMod val="50000"/>
                </a:schemeClr>
              </a:solidFill>
            </a:endParaRPr>
          </a:p>
        </p:txBody>
      </p:sp>
    </p:spTree>
    <p:extLst>
      <p:ext uri="{BB962C8B-B14F-4D97-AF65-F5344CB8AC3E}">
        <p14:creationId xmlns:p14="http://schemas.microsoft.com/office/powerpoint/2010/main" val="21482097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par>
                                <p:cTn id="8" presetID="16" presetClass="entr" presetSubtype="21"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barn(inVertical)">
                                      <p:cBhvr>
                                        <p:cTn id="10" dur="500"/>
                                        <p:tgtEl>
                                          <p:spTgt spid="9"/>
                                        </p:tgtEl>
                                      </p:cBhvr>
                                    </p:animEffect>
                                  </p:childTnLst>
                                </p:cTn>
                              </p:par>
                              <p:par>
                                <p:cTn id="11" presetID="16" presetClass="entr" presetSubtype="21"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barn(inVertical)">
                                      <p:cBhvr>
                                        <p:cTn id="13" dur="500"/>
                                        <p:tgtEl>
                                          <p:spTgt spid="6"/>
                                        </p:tgtEl>
                                      </p:cBhvr>
                                    </p:animEffect>
                                  </p:childTnLst>
                                </p:cTn>
                              </p:par>
                              <p:par>
                                <p:cTn id="14" presetID="16" presetClass="entr" presetSubtype="21"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barn(inVertical)">
                                      <p:cBhvr>
                                        <p:cTn id="16" dur="500"/>
                                        <p:tgtEl>
                                          <p:spTgt spid="10"/>
                                        </p:tgtEl>
                                      </p:cBhvr>
                                    </p:animEffect>
                                  </p:childTnLst>
                                </p:cTn>
                              </p:par>
                              <p:par>
                                <p:cTn id="17" presetID="16" presetClass="entr" presetSubtype="21"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barn(inVertical)">
                                      <p:cBhvr>
                                        <p:cTn id="1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 grpId="0"/>
      <p:bldP spid="1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7B4F55-4E6E-323D-9359-CE23B35315DF}"/>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0AC51BA-1F91-5F19-77B1-8E696DC802CF}"/>
              </a:ext>
            </a:extLst>
          </p:cNvPr>
          <p:cNvSpPr>
            <a:spLocks noGrp="1"/>
          </p:cNvSpPr>
          <p:nvPr>
            <p:ph idx="1"/>
          </p:nvPr>
        </p:nvSpPr>
        <p:spPr>
          <a:xfrm>
            <a:off x="629662" y="995435"/>
            <a:ext cx="10059986" cy="4608512"/>
          </a:xfrm>
        </p:spPr>
        <p:txBody>
          <a:bodyPr/>
          <a:lstStyle/>
          <a:p>
            <a:pPr lvl="1">
              <a:lnSpc>
                <a:spcPct val="150000"/>
              </a:lnSpc>
            </a:pPr>
            <a:r>
              <a:rPr lang="en-US" sz="2400" dirty="0">
                <a:solidFill>
                  <a:schemeClr val="tx2">
                    <a:lumMod val="75000"/>
                    <a:lumOff val="25000"/>
                  </a:schemeClr>
                </a:solidFill>
              </a:rPr>
              <a:t>Introduction: context and scope</a:t>
            </a:r>
          </a:p>
          <a:p>
            <a:pPr lvl="1">
              <a:lnSpc>
                <a:spcPct val="150000"/>
              </a:lnSpc>
            </a:pPr>
            <a:r>
              <a:rPr lang="en-US" sz="2400" dirty="0">
                <a:solidFill>
                  <a:schemeClr val="tx2">
                    <a:lumMod val="75000"/>
                    <a:lumOff val="25000"/>
                  </a:schemeClr>
                </a:solidFill>
              </a:rPr>
              <a:t>CERN Proton Synchrotron and its main magnetic units: overview</a:t>
            </a:r>
          </a:p>
          <a:p>
            <a:pPr lvl="1">
              <a:lnSpc>
                <a:spcPct val="150000"/>
              </a:lnSpc>
            </a:pPr>
            <a:r>
              <a:rPr lang="en-US" sz="2400" b="1" dirty="0">
                <a:solidFill>
                  <a:schemeClr val="tx2">
                    <a:lumMod val="75000"/>
                    <a:lumOff val="25000"/>
                  </a:schemeClr>
                </a:solidFill>
              </a:rPr>
              <a:t>PS-MU magnetic modelling</a:t>
            </a:r>
          </a:p>
          <a:p>
            <a:pPr lvl="1">
              <a:lnSpc>
                <a:spcPct val="150000"/>
              </a:lnSpc>
            </a:pPr>
            <a:r>
              <a:rPr lang="en-US" sz="2400" dirty="0">
                <a:solidFill>
                  <a:schemeClr val="tx2">
                    <a:lumMod val="75000"/>
                    <a:lumOff val="25000"/>
                  </a:schemeClr>
                </a:solidFill>
              </a:rPr>
              <a:t>PS-MU optics modelling</a:t>
            </a:r>
          </a:p>
          <a:p>
            <a:pPr lvl="1">
              <a:lnSpc>
                <a:spcPct val="150000"/>
              </a:lnSpc>
            </a:pPr>
            <a:r>
              <a:rPr lang="en-US" sz="2400" dirty="0">
                <a:solidFill>
                  <a:schemeClr val="tx2">
                    <a:lumMod val="75000"/>
                    <a:lumOff val="25000"/>
                  </a:schemeClr>
                </a:solidFill>
              </a:rPr>
              <a:t>Beam-based measurements and models validation</a:t>
            </a:r>
          </a:p>
          <a:p>
            <a:pPr lvl="1">
              <a:lnSpc>
                <a:spcPct val="150000"/>
              </a:lnSpc>
            </a:pPr>
            <a:r>
              <a:rPr lang="en-US" sz="2400" dirty="0">
                <a:solidFill>
                  <a:schemeClr val="tx2">
                    <a:lumMod val="75000"/>
                    <a:lumOff val="25000"/>
                  </a:schemeClr>
                </a:solidFill>
              </a:rPr>
              <a:t>Conclusion and next steps</a:t>
            </a:r>
          </a:p>
          <a:p>
            <a:pPr lvl="1">
              <a:lnSpc>
                <a:spcPct val="150000"/>
              </a:lnSpc>
            </a:pPr>
            <a:endParaRPr lang="en-US" sz="2400" dirty="0">
              <a:solidFill>
                <a:schemeClr val="tx2">
                  <a:lumMod val="75000"/>
                  <a:lumOff val="25000"/>
                </a:schemeClr>
              </a:solidFill>
            </a:endParaRPr>
          </a:p>
        </p:txBody>
      </p:sp>
      <p:sp>
        <p:nvSpPr>
          <p:cNvPr id="3" name="Title 2">
            <a:extLst>
              <a:ext uri="{FF2B5EF4-FFF2-40B4-BE49-F238E27FC236}">
                <a16:creationId xmlns:a16="http://schemas.microsoft.com/office/drawing/2014/main" id="{B45F0582-EFB6-8551-37A9-F0F59D3D8BDC}"/>
              </a:ext>
            </a:extLst>
          </p:cNvPr>
          <p:cNvSpPr>
            <a:spLocks noGrp="1"/>
          </p:cNvSpPr>
          <p:nvPr>
            <p:ph type="title"/>
          </p:nvPr>
        </p:nvSpPr>
        <p:spPr/>
        <p:txBody>
          <a:bodyPr/>
          <a:lstStyle/>
          <a:p>
            <a:r>
              <a:rPr lang="en-US" dirty="0"/>
              <a:t>Contents</a:t>
            </a:r>
          </a:p>
        </p:txBody>
      </p:sp>
      <p:sp>
        <p:nvSpPr>
          <p:cNvPr id="7" name="Slide Number Placeholder 8">
            <a:extLst>
              <a:ext uri="{FF2B5EF4-FFF2-40B4-BE49-F238E27FC236}">
                <a16:creationId xmlns:a16="http://schemas.microsoft.com/office/drawing/2014/main" id="{D5DD8922-D091-9A2F-47B8-BC04E902D8D9}"/>
              </a:ext>
            </a:extLst>
          </p:cNvPr>
          <p:cNvSpPr>
            <a:spLocks noGrp="1"/>
          </p:cNvSpPr>
          <p:nvPr>
            <p:ph type="sldNum" sz="quarter" idx="12"/>
          </p:nvPr>
        </p:nvSpPr>
        <p:spPr>
          <a:xfrm>
            <a:off x="11107546" y="6389802"/>
            <a:ext cx="681254" cy="365125"/>
          </a:xfrm>
        </p:spPr>
        <p:txBody>
          <a:bodyPr/>
          <a:lstStyle/>
          <a:p>
            <a:fld id="{36B5EA5A-BC32-A742-B11B-8E7414D5B535}" type="slidenum">
              <a:rPr lang="en-US" sz="1400" smtClean="0"/>
              <a:pPr/>
              <a:t>9</a:t>
            </a:fld>
            <a:endParaRPr lang="en-US" sz="1400" dirty="0"/>
          </a:p>
        </p:txBody>
      </p:sp>
      <p:sp>
        <p:nvSpPr>
          <p:cNvPr id="5" name="Footer Placeholder 4">
            <a:extLst>
              <a:ext uri="{FF2B5EF4-FFF2-40B4-BE49-F238E27FC236}">
                <a16:creationId xmlns:a16="http://schemas.microsoft.com/office/drawing/2014/main" id="{856E748F-E062-35E7-9EBC-E316F46A03F6}"/>
              </a:ext>
            </a:extLst>
          </p:cNvPr>
          <p:cNvSpPr>
            <a:spLocks noGrp="1"/>
          </p:cNvSpPr>
          <p:nvPr>
            <p:ph type="ftr" sz="quarter" idx="11"/>
          </p:nvPr>
        </p:nvSpPr>
        <p:spPr>
          <a:xfrm>
            <a:off x="3539188" y="6389802"/>
            <a:ext cx="7292296" cy="365125"/>
          </a:xfrm>
        </p:spPr>
        <p:txBody>
          <a:bodyPr/>
          <a:lstStyle/>
          <a:p>
            <a:r>
              <a:rPr lang="en-US" sz="1400" dirty="0"/>
              <a:t>Vittorio Ferrentino – IPP Meeting              vittorio.ferrentino@cern.ch</a:t>
            </a:r>
          </a:p>
        </p:txBody>
      </p:sp>
      <p:sp>
        <p:nvSpPr>
          <p:cNvPr id="6" name="Date Placeholder 3">
            <a:extLst>
              <a:ext uri="{FF2B5EF4-FFF2-40B4-BE49-F238E27FC236}">
                <a16:creationId xmlns:a16="http://schemas.microsoft.com/office/drawing/2014/main" id="{D38C716A-9BE0-567E-5668-E998354A5036}"/>
              </a:ext>
            </a:extLst>
          </p:cNvPr>
          <p:cNvSpPr txBox="1">
            <a:spLocks/>
          </p:cNvSpPr>
          <p:nvPr/>
        </p:nvSpPr>
        <p:spPr>
          <a:xfrm>
            <a:off x="1753960" y="6417641"/>
            <a:ext cx="1542289"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AE7510E-7CE3-EF42-A7A2-0B9C737939B5}" type="datetime3">
              <a:rPr lang="en-US" sz="1400" smtClean="0">
                <a:solidFill>
                  <a:schemeClr val="bg1"/>
                </a:solidFill>
              </a:rPr>
              <a:pPr/>
              <a:t>26 March 2025</a:t>
            </a:fld>
            <a:endParaRPr lang="en-US" sz="1400" dirty="0">
              <a:solidFill>
                <a:schemeClr val="bg1"/>
              </a:solidFill>
            </a:endParaRPr>
          </a:p>
        </p:txBody>
      </p:sp>
      <p:graphicFrame>
        <p:nvGraphicFramePr>
          <p:cNvPr id="4" name="Diagram 3">
            <a:extLst>
              <a:ext uri="{FF2B5EF4-FFF2-40B4-BE49-F238E27FC236}">
                <a16:creationId xmlns:a16="http://schemas.microsoft.com/office/drawing/2014/main" id="{7DDDE2F7-8328-5F9B-9ADB-8B9CAAB9A8C8}"/>
              </a:ext>
            </a:extLst>
          </p:cNvPr>
          <p:cNvGraphicFramePr/>
          <p:nvPr>
            <p:extLst>
              <p:ext uri="{D42A27DB-BD31-4B8C-83A1-F6EECF244321}">
                <p14:modId xmlns:p14="http://schemas.microsoft.com/office/powerpoint/2010/main" val="2191558592"/>
              </p:ext>
            </p:extLst>
          </p:nvPr>
        </p:nvGraphicFramePr>
        <p:xfrm>
          <a:off x="8611148" y="2300872"/>
          <a:ext cx="3348691" cy="24415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33817712"/>
      </p:ext>
    </p:extLst>
  </p:cSld>
  <p:clrMapOvr>
    <a:masterClrMapping/>
  </p:clrMapOvr>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branding 16x9_PPT_Arial" id="{DAC66781-D9D8-BC4F-8F43-CFE588336C9F}" vid="{8746F749-1D46-FC47-B97A-D3A04384F82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OMC_IonsCorrections_PSupdates</Template>
  <TotalTime>15445</TotalTime>
  <Words>7516</Words>
  <Application>Microsoft Office PowerPoint</Application>
  <PresentationFormat>Widescreen</PresentationFormat>
  <Paragraphs>747</Paragraphs>
  <Slides>44</Slides>
  <Notes>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44</vt:i4>
      </vt:variant>
    </vt:vector>
  </HeadingPairs>
  <TitlesOfParts>
    <vt:vector size="49" baseType="lpstr">
      <vt:lpstr>Arial</vt:lpstr>
      <vt:lpstr>Calibri</vt:lpstr>
      <vt:lpstr>Cambria Math</vt:lpstr>
      <vt:lpstr>Wingdings</vt:lpstr>
      <vt:lpstr>Office Theme</vt:lpstr>
      <vt:lpstr>PowerPoint Presentation</vt:lpstr>
      <vt:lpstr>Magnetic and optics modelling of the CERN PS-MU and beam-based measurements</vt:lpstr>
      <vt:lpstr>Contents</vt:lpstr>
      <vt:lpstr>PowerPoint Presentation</vt:lpstr>
      <vt:lpstr>PowerPoint Presentation</vt:lpstr>
      <vt:lpstr>Contents</vt:lpstr>
      <vt:lpstr>PowerPoint Presentation</vt:lpstr>
      <vt:lpstr>PowerPoint Presentation</vt:lpstr>
      <vt:lpstr>Contents</vt:lpstr>
      <vt:lpstr>MU magnetic modelling: pre-existing model</vt:lpstr>
      <vt:lpstr>MU pre-existing magnetic model: limitations</vt:lpstr>
      <vt:lpstr>Refined MU magnetic model: new meshing approach</vt:lpstr>
      <vt:lpstr>Refined MU magnetic model: performance/validation</vt:lpstr>
      <vt:lpstr>Refined MU magnetic model: performance/validation</vt:lpstr>
      <vt:lpstr>Refined MU magnetic model: performance/validation</vt:lpstr>
      <vt:lpstr>Contents</vt:lpstr>
      <vt:lpstr>MU pre-existing optics model</vt:lpstr>
      <vt:lpstr>New MU optics model</vt:lpstr>
      <vt:lpstr>Contents</vt:lpstr>
      <vt:lpstr>Beam-based measurements: aim and setup</vt:lpstr>
      <vt:lpstr>Beam-based measurements: addressing challenges</vt:lpstr>
      <vt:lpstr>Beam-based measurements: addressing challenges</vt:lpstr>
      <vt:lpstr>Beam-based measurements: addressing challenges</vt:lpstr>
      <vt:lpstr>Beam-based measurements: addressing challenges</vt:lpstr>
      <vt:lpstr>Beam-based measurements: MRP corrections (1/2)</vt:lpstr>
      <vt:lpstr>Beam-based measurements: MRP corrections (2/2)</vt:lpstr>
      <vt:lpstr>Beam-based measurements: MRP corrections (2/2)</vt:lpstr>
      <vt:lpstr>Contents</vt:lpstr>
      <vt:lpstr>Models’ benchmarking: bare-machine (1/2)</vt:lpstr>
      <vt:lpstr>Models’ benchmarking: bare-machine (2/2)</vt:lpstr>
      <vt:lpstr>Tune decrease: investigation</vt:lpstr>
      <vt:lpstr>Dipole field saturation 1/2</vt:lpstr>
      <vt:lpstr>Dipole field saturation 2/2</vt:lpstr>
      <vt:lpstr>Model improvement: magnetic length saturation</vt:lpstr>
      <vt:lpstr>Model improvement: corrected momenta</vt:lpstr>
      <vt:lpstr>Model improvement: corrected momenta</vt:lpstr>
      <vt:lpstr>Contents</vt:lpstr>
      <vt:lpstr>Conclusions</vt:lpstr>
      <vt:lpstr>References</vt:lpstr>
      <vt:lpstr>PowerPoint Presentation</vt:lpstr>
      <vt:lpstr>Backup Slides</vt:lpstr>
      <vt:lpstr>MU pre-existing magnetic model: some features</vt:lpstr>
      <vt:lpstr>Mesh sensitivity analysis</vt:lpstr>
      <vt:lpstr>Mesh sensitivity analysis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LHC ions corrections and measurements. PS-MU modeling updates and MD plans</dc:title>
  <dc:creator>Vittorio Ferrentino</dc:creator>
  <cp:lastModifiedBy>Vittorio Ferrentino</cp:lastModifiedBy>
  <cp:revision>301</cp:revision>
  <dcterms:created xsi:type="dcterms:W3CDTF">2023-04-17T09:53:27Z</dcterms:created>
  <dcterms:modified xsi:type="dcterms:W3CDTF">2025-03-26T16:29:12Z</dcterms:modified>
</cp:coreProperties>
</file>