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  <p:sldMasterId id="2147483690" r:id="rId2"/>
    <p:sldMasterId id="2147483699" r:id="rId3"/>
    <p:sldMasterId id="2147483709" r:id="rId4"/>
    <p:sldMasterId id="2147483718" r:id="rId5"/>
    <p:sldMasterId id="2147483727" r:id="rId6"/>
  </p:sldMasterIdLst>
  <p:notesMasterIdLst>
    <p:notesMasterId r:id="rId11"/>
  </p:notesMasterIdLst>
  <p:sldIdLst>
    <p:sldId id="273" r:id="rId7"/>
    <p:sldId id="4483" r:id="rId8"/>
    <p:sldId id="4485" r:id="rId9"/>
    <p:sldId id="4486" r:id="rId10"/>
  </p:sldIdLst>
  <p:sldSz cx="10080625" cy="5670550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5000"/>
  </p:normalViewPr>
  <p:slideViewPr>
    <p:cSldViewPr snapToGrid="0">
      <p:cViewPr varScale="1">
        <p:scale>
          <a:sx n="140" d="100"/>
          <a:sy n="140" d="100"/>
        </p:scale>
        <p:origin x="10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A6145-5626-E148-B8A7-883E57A0B250}" type="datetimeFigureOut">
              <a:rPr lang="de-DE" smtClean="0"/>
              <a:t>26.03.25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01857-1FB4-3548-AE3C-96F2EB8CCD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50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507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93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57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66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228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84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584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9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2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69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844" y="1681152"/>
            <a:ext cx="9079125" cy="104960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5844" y="2835275"/>
            <a:ext cx="9079125" cy="2065860"/>
          </a:xfrm>
          <a:prstGeom prst="rect">
            <a:avLst/>
          </a:prstGeom>
        </p:spPr>
        <p:txBody>
          <a:bodyPr/>
          <a:lstStyle>
            <a:lvl1pPr marL="378013" indent="-378013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F4F80D-2FC1-49B6-AA71-D8E394C0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de-AT"/>
              <a:t>26 March 2025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2C5B86-1590-479A-BE8A-D25F2CBBE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D2C490-76D5-490D-BD86-A3EBF0E21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7B772-4DFC-4A83-B9F6-36D4FA637F3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869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9168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78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845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84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725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57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2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6308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769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0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el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844" y="1793049"/>
            <a:ext cx="9079125" cy="1979442"/>
          </a:xfrm>
          <a:prstGeom prst="rect">
            <a:avLst/>
          </a:prstGeom>
        </p:spPr>
        <p:txBody>
          <a:bodyPr anchor="b"/>
          <a:lstStyle>
            <a:lvl1pPr>
              <a:defRPr sz="496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844" y="3940476"/>
            <a:ext cx="9079125" cy="1094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5C0A7A-9292-41A3-8C28-85F67CC1B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de-AT"/>
              <a:t>26 March 2025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2C777C-DF16-4849-BFE5-93E2AA41E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450A5-8D8F-40CD-AAF4-380F7A5E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EA155-45CD-456E-9A87-B594F99DFC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1078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993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745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86512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586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290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0351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083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121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147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6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15845" y="1793049"/>
            <a:ext cx="4461464" cy="3314384"/>
          </a:xfrm>
          <a:prstGeom prst="rect">
            <a:avLst/>
          </a:prstGeom>
        </p:spPr>
        <p:txBody>
          <a:bodyPr/>
          <a:lstStyle>
            <a:lvl1pPr marL="189006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67146" y="1793048"/>
            <a:ext cx="4227825" cy="3314385"/>
          </a:xfrm>
          <a:prstGeom prst="rect">
            <a:avLst/>
          </a:prstGeom>
        </p:spPr>
        <p:txBody>
          <a:bodyPr/>
          <a:lstStyle>
            <a:lvl1pPr marL="189006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17CCFD1-A769-455B-B32F-9A4633AA7D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26 March 2025</a:t>
            </a:r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01AE3D43-1EE7-41F8-8430-D488F241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DRD managers forum intro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F63530D-78BB-43C4-B897-3E8E30270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EF30A-2779-4CEE-92C3-1735801CF2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6043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79453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192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396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4559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829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46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36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909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3807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seit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53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67146" y="1793048"/>
            <a:ext cx="4713479" cy="38775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15845" y="1793049"/>
            <a:ext cx="4394012" cy="31516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6">
                <a:latin typeface="Palatino Linotype" panose="02040502050505030304" pitchFamily="18" charset="0"/>
              </a:defRPr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2829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6667" y="810918"/>
            <a:ext cx="4683645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DRD managers forum intro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26 March 2025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5199080" y="810918"/>
            <a:ext cx="4547685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28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4031" y="810918"/>
            <a:ext cx="9072563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DRD managers forum intro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26 March 2025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1072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6282" y="691755"/>
            <a:ext cx="9072563" cy="476483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4031" y="1346756"/>
            <a:ext cx="4452276" cy="3930006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  <a:lvl2pPr>
              <a:defRPr sz="1985"/>
            </a:lvl2pPr>
            <a:lvl3pPr>
              <a:defRPr sz="1654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24318" y="1346756"/>
            <a:ext cx="4452276" cy="3930006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  <a:lvl2pPr>
              <a:defRPr sz="1985"/>
            </a:lvl2pPr>
            <a:lvl3pPr>
              <a:defRPr sz="1654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DRD managers forum intro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26 March 2025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0892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37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36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4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4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2">
            <a:extLst>
              <a:ext uri="{FF2B5EF4-FFF2-40B4-BE49-F238E27FC236}">
                <a16:creationId xmlns:a16="http://schemas.microsoft.com/office/drawing/2014/main" id="{481F490E-5878-421C-8999-55191D7A2B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0103" y="244149"/>
            <a:ext cx="2236639" cy="126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uppieren 13">
            <a:extLst>
              <a:ext uri="{FF2B5EF4-FFF2-40B4-BE49-F238E27FC236}">
                <a16:creationId xmlns:a16="http://schemas.microsoft.com/office/drawing/2014/main" id="{C8B38759-B8EB-475D-9749-24EA98F3B82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1406" y="454170"/>
            <a:ext cx="7015748" cy="922777"/>
            <a:chOff x="606425" y="549275"/>
            <a:chExt cx="8485653" cy="1116013"/>
          </a:xfrm>
        </p:grpSpPr>
        <p:sp>
          <p:nvSpPr>
            <p:cNvPr id="35" name="Rechteck 5">
              <a:extLst>
                <a:ext uri="{FF2B5EF4-FFF2-40B4-BE49-F238E27FC236}">
                  <a16:creationId xmlns:a16="http://schemas.microsoft.com/office/drawing/2014/main" id="{3A70A3DB-D9C0-48D5-8408-53C44FD0B56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59679" y="958423"/>
              <a:ext cx="3632399" cy="361217"/>
            </a:xfrm>
            <a:prstGeom prst="rect">
              <a:avLst/>
            </a:prstGeom>
            <a:solidFill>
              <a:srgbClr val="DA291C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472" dirty="0">
                <a:latin typeface="+mn-lt"/>
                <a:ea typeface="Helvetica Light"/>
                <a:cs typeface="Helvetica Light"/>
              </a:endParaRPr>
            </a:p>
          </p:txBody>
        </p:sp>
        <p:sp>
          <p:nvSpPr>
            <p:cNvPr id="36" name="Rechteck 6">
              <a:extLst>
                <a:ext uri="{FF2B5EF4-FFF2-40B4-BE49-F238E27FC236}">
                  <a16:creationId xmlns:a16="http://schemas.microsoft.com/office/drawing/2014/main" id="{9715EBA4-7DC4-444F-95DB-7632400B317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43479" y="958423"/>
              <a:ext cx="1814611" cy="361217"/>
            </a:xfrm>
            <a:prstGeom prst="rect">
              <a:avLst/>
            </a:prstGeom>
            <a:solidFill>
              <a:srgbClr val="84BD00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472" dirty="0">
                <a:latin typeface="+mn-lt"/>
                <a:ea typeface="Helvetica Light"/>
                <a:cs typeface="Helvetica Light"/>
              </a:endParaRPr>
            </a:p>
          </p:txBody>
        </p:sp>
        <p:pic>
          <p:nvPicPr>
            <p:cNvPr id="1030" name="Grafik 13">
              <a:extLst>
                <a:ext uri="{FF2B5EF4-FFF2-40B4-BE49-F238E27FC236}">
                  <a16:creationId xmlns:a16="http://schemas.microsoft.com/office/drawing/2014/main" id="{64607A9A-7733-4C16-B862-DCF246EB95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425" y="549275"/>
              <a:ext cx="2576504" cy="11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671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7" r:id="rId8"/>
    <p:sldLayoutId id="2147483689" r:id="rId9"/>
    <p:sldLayoutId id="2147483737" r:id="rId10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5pPr>
      <a:lvl6pPr marL="378013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6pPr>
      <a:lvl7pPr marL="756026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7pPr>
      <a:lvl8pPr marL="1134039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8pPr>
      <a:lvl9pPr marL="1512052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9006" indent="-189006" algn="l" rtl="0" eaLnBrk="0" fontAlgn="base" hangingPunct="0">
        <a:lnSpc>
          <a:spcPct val="90000"/>
        </a:lnSpc>
        <a:spcBef>
          <a:spcPts val="827"/>
        </a:spcBef>
        <a:spcAft>
          <a:spcPct val="0"/>
        </a:spcAft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 managers forum intro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14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 managers forum intro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58538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 managers forum intro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80784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 managers forum intro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6632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 managers forum intro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9687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925358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27817/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4">
            <a:extLst>
              <a:ext uri="{FF2B5EF4-FFF2-40B4-BE49-F238E27FC236}">
                <a16:creationId xmlns:a16="http://schemas.microsoft.com/office/drawing/2014/main" id="{D45F1EFA-B8E8-7D4D-B1C9-EA76A64C9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845" y="4409861"/>
            <a:ext cx="8917866" cy="105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315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Thomas Bergauer</a:t>
            </a:r>
          </a:p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2315" b="1" dirty="0">
              <a:solidFill>
                <a:srgbClr val="282828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Brandon Grotesque Black" panose="020B0A03020203060202" pitchFamily="34" charset="0"/>
            </a:endParaRPr>
          </a:p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600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26 March 2025</a:t>
            </a:r>
            <a:endParaRPr lang="en-US" altLang="de-DE" sz="160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58C0D1-23D4-4397-95D4-19C876994D76}"/>
              </a:ext>
            </a:extLst>
          </p:cNvPr>
          <p:cNvSpPr>
            <a:spLocks/>
          </p:cNvSpPr>
          <p:nvPr/>
        </p:nvSpPr>
        <p:spPr bwMode="auto">
          <a:xfrm>
            <a:off x="612365" y="2431143"/>
            <a:ext cx="8359619" cy="1138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83017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600" b="1" dirty="0">
                <a:latin typeface="Palatino" pitchFamily="2" charset="77"/>
                <a:ea typeface="Palatino" pitchFamily="2" charset="77"/>
              </a:rPr>
              <a:t>Introduction and News</a:t>
            </a:r>
          </a:p>
          <a:p>
            <a:pPr defTabSz="483017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>
                <a:latin typeface="Palatino" pitchFamily="2" charset="77"/>
                <a:ea typeface="Palatino" pitchFamily="2" charset="77"/>
              </a:rPr>
              <a:t>DRD Managers Forum</a:t>
            </a:r>
            <a:endParaRPr lang="en-US" altLang="de-DE" sz="2800" b="1" dirty="0">
              <a:latin typeface="Palatino" pitchFamily="2" charset="77"/>
              <a:ea typeface="Palatino" pitchFamily="2" charset="77"/>
              <a:sym typeface="Brandon Grotesque Black" panose="020B0A03020203060202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AC9E7E-5821-3E26-FAD0-C16D0EA47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FE2806-C703-3890-F59A-FA29F7D84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Input of the EDP to the ESPP-2025 process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thanks for the comments received from EDP and RECFA members and from DRD managers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very useful to correct few factual errors and proposing light emphasis on specific aspects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these comments have been considered in the latest version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final RECFA green light is expected today</a:t>
            </a:r>
            <a:br>
              <a:rPr lang="en-US" dirty="0"/>
            </a:b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MoU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Meeting with some FAs, national contacts and CERN happened March 7</a:t>
            </a:r>
            <a:r>
              <a:rPr lang="en-US" baseline="30000" dirty="0"/>
              <a:t>th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/>
              <a:t>DRD managers </a:t>
            </a:r>
            <a:r>
              <a:rPr lang="en-US" dirty="0"/>
              <a:t>should have received the email from Helge Meinhard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 lvl="1">
              <a:lnSpc>
                <a:spcPct val="110000"/>
              </a:lnSpc>
            </a:pPr>
            <a:endParaRPr lang="en-US" dirty="0"/>
          </a:p>
          <a:p>
            <a:pPr lvl="1">
              <a:lnSpc>
                <a:spcPct val="110000"/>
              </a:lnSpc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D2025-BB22-361E-350D-E17A9E312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B201EA-BF80-9784-57D7-31B642D2D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5E14E3-BFAB-15E1-ED12-9C83655D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09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F86971-4495-5CD5-AB79-7F9C53914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5</a:t>
            </a:r>
            <a:r>
              <a:rPr lang="de-DE" baseline="30000" dirty="0"/>
              <a:t>th</a:t>
            </a:r>
            <a:r>
              <a:rPr lang="de-DE" dirty="0"/>
              <a:t> DRDC </a:t>
            </a:r>
            <a:r>
              <a:rPr lang="de-DE" dirty="0" err="1"/>
              <a:t>meeting</a:t>
            </a:r>
            <a:r>
              <a:rPr lang="de-DE" dirty="0"/>
              <a:t> </a:t>
            </a:r>
            <a:r>
              <a:rPr lang="de-AT" dirty="0" err="1"/>
              <a:t>February</a:t>
            </a:r>
            <a:r>
              <a:rPr lang="de-AT" dirty="0"/>
              <a:t> 2025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A8238F-1F7C-45A5-4281-0011D7DEE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269" y="1075362"/>
            <a:ext cx="9130088" cy="404456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en-US" noProof="0" dirty="0"/>
              <a:t>Draft minutes have been posted to </a:t>
            </a:r>
            <a:r>
              <a:rPr lang="en-US" noProof="0" dirty="0">
                <a:hlinkClick r:id="rId2"/>
              </a:rPr>
              <a:t>https://cds.cern.ch/record/2925358</a:t>
            </a:r>
            <a:r>
              <a:rPr lang="en-US" noProof="0" dirty="0"/>
              <a:t>?</a:t>
            </a:r>
          </a:p>
          <a:p>
            <a:pPr>
              <a:lnSpc>
                <a:spcPct val="110000"/>
              </a:lnSpc>
              <a:buNone/>
            </a:pPr>
            <a:endParaRPr lang="en-US" noProof="0" dirty="0"/>
          </a:p>
          <a:p>
            <a:pPr>
              <a:lnSpc>
                <a:spcPct val="110000"/>
              </a:lnSpc>
              <a:buNone/>
            </a:pPr>
            <a:r>
              <a:rPr lang="en-US" noProof="0" dirty="0"/>
              <a:t>• </a:t>
            </a:r>
            <a:r>
              <a:rPr lang="en-US" b="1" noProof="0" dirty="0"/>
              <a:t>DRD3</a:t>
            </a:r>
            <a:r>
              <a:rPr lang="en-US" noProof="0" dirty="0"/>
              <a:t>: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Efforts to establish collaboration and advance scientific work were acknowledged.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Suggested consolidation of overlapping projects, particularly in WP1 (CMOS sensors).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Concern raised about the large common fund (290k CHF annually): </a:t>
            </a:r>
            <a:r>
              <a:rPr lang="en-US" dirty="0"/>
              <a:t>S</a:t>
            </a:r>
            <a:r>
              <a:rPr lang="en-US" noProof="0" dirty="0"/>
              <a:t>pending plan requested; Recommend to use it mainly for activities that benefit a large part of collaboration, or transversal activities; Limit the year-to-year carry-over .</a:t>
            </a:r>
          </a:p>
          <a:p>
            <a:pPr>
              <a:lnSpc>
                <a:spcPct val="110000"/>
              </a:lnSpc>
              <a:buNone/>
            </a:pPr>
            <a:r>
              <a:rPr lang="en-US" noProof="0" dirty="0"/>
              <a:t>• </a:t>
            </a:r>
            <a:r>
              <a:rPr lang="en-US" b="1" noProof="0" dirty="0"/>
              <a:t>DRD5 &amp; DRD7</a:t>
            </a:r>
            <a:r>
              <a:rPr lang="en-US" noProof="0" dirty="0"/>
              <a:t>: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Management positions have been filled, but more frequent meetings are encouraged.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DRD5 must clarify the relevance of its work program to HEP.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DRD7 needs to attract more external manpower beyond CERN.</a:t>
            </a:r>
          </a:p>
          <a:p>
            <a:pPr>
              <a:lnSpc>
                <a:spcPct val="110000"/>
              </a:lnSpc>
              <a:buNone/>
            </a:pPr>
            <a:r>
              <a:rPr lang="en-US" noProof="0" dirty="0"/>
              <a:t>• </a:t>
            </a:r>
            <a:r>
              <a:rPr lang="en-US" b="1" noProof="0" dirty="0" err="1"/>
              <a:t>MoUs</a:t>
            </a:r>
            <a:r>
              <a:rPr lang="en-US" b="1" noProof="0" dirty="0"/>
              <a:t> &amp; Resource Tables</a:t>
            </a:r>
            <a:r>
              <a:rPr lang="en-US" noProof="0" dirty="0"/>
              <a:t>: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Concerns and confusion persist over slow progress in drafting </a:t>
            </a:r>
            <a:r>
              <a:rPr lang="en-US" noProof="0" dirty="0" err="1"/>
              <a:t>MoUs</a:t>
            </a:r>
            <a:r>
              <a:rPr lang="en-US" noProof="0" dirty="0"/>
              <a:t> and resource annexes.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Challenges in engaging funding agencies remain; a coordinated approach is recommended.</a:t>
            </a:r>
          </a:p>
          <a:p>
            <a:pPr lvl="1">
              <a:lnSpc>
                <a:spcPct val="110000"/>
              </a:lnSpc>
            </a:pPr>
            <a:r>
              <a:rPr lang="en-US" noProof="0" dirty="0"/>
              <a:t>No DRD collaboration has yet established a Resources Board</a:t>
            </a:r>
          </a:p>
          <a:p>
            <a:pPr lvl="1">
              <a:lnSpc>
                <a:spcPct val="110000"/>
              </a:lnSpc>
            </a:pPr>
            <a:r>
              <a:rPr lang="en-US" b="1" noProof="0" dirty="0"/>
              <a:t>The collaborations must work with the funds they claimed to have available already now</a:t>
            </a:r>
          </a:p>
          <a:p>
            <a:pPr>
              <a:lnSpc>
                <a:spcPct val="110000"/>
              </a:lnSpc>
              <a:buNone/>
            </a:pPr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13DFA6-F353-DED9-F657-8D573E871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F18EC3-56CA-DA0E-EAC3-6CF54519C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E7F02E-0898-C492-3842-DAC17D5B6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06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B6CA29-DC1A-EA89-47CD-086439046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DRDC meeting 4/5 Nov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5CD3CB-4C99-C048-CEB0-EFC70022C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of DRD1,2,4 and 6 in autumn this year</a:t>
            </a:r>
          </a:p>
          <a:p>
            <a:r>
              <a:rPr lang="en-US" dirty="0"/>
              <a:t>Following the example from the last meeting, we will have preparatory meetings with individual DRD to understand the status and progress. </a:t>
            </a:r>
          </a:p>
          <a:p>
            <a:pPr lvl="1"/>
            <a:r>
              <a:rPr lang="en-US" dirty="0"/>
              <a:t>Expect those meetings Mid-September to mid-October</a:t>
            </a:r>
          </a:p>
          <a:p>
            <a:pPr lvl="1"/>
            <a:endParaRPr lang="en-US" dirty="0"/>
          </a:p>
          <a:p>
            <a:r>
              <a:rPr lang="en-US" dirty="0"/>
              <a:t>Draft agenda exists: </a:t>
            </a:r>
            <a:r>
              <a:rPr lang="en-US" dirty="0">
                <a:hlinkClick r:id="rId2"/>
              </a:rPr>
              <a:t>https://indico.cern.ch/event/1527817/</a:t>
            </a:r>
            <a:endParaRPr lang="en-US" dirty="0"/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320A05-7D7E-CCFF-0471-C3CAED2D7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26 March 2025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D347EC-55DB-781D-1D86-D9C649A06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 managers forum intro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82FEB0-AF9A-E563-4504-6D95B4A31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896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357</Words>
  <Application>Microsoft Macintosh PowerPoint</Application>
  <PresentationFormat>Benutzerdefiniert</PresentationFormat>
  <Paragraphs>46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4</vt:i4>
      </vt:variant>
    </vt:vector>
  </HeadingPairs>
  <TitlesOfParts>
    <vt:vector size="16" baseType="lpstr">
      <vt:lpstr>Arial</vt:lpstr>
      <vt:lpstr>Calibri</vt:lpstr>
      <vt:lpstr>Calibri Light</vt:lpstr>
      <vt:lpstr>Palatino</vt:lpstr>
      <vt:lpstr>Palatino Linotype</vt:lpstr>
      <vt:lpstr>Symbol</vt:lpstr>
      <vt:lpstr>1_Office Theme</vt:lpstr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PowerPoint-Präsentation</vt:lpstr>
      <vt:lpstr>Introduction</vt:lpstr>
      <vt:lpstr>5th DRDC meeting February 2025</vt:lpstr>
      <vt:lpstr>6th DRDC meeting 4/5 Nov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Andreas Gsponer</dc:creator>
  <dc:description/>
  <cp:lastModifiedBy>Bergauer, Thomas</cp:lastModifiedBy>
  <cp:revision>340</cp:revision>
  <dcterms:created xsi:type="dcterms:W3CDTF">2022-08-19T14:41:30Z</dcterms:created>
  <dcterms:modified xsi:type="dcterms:W3CDTF">2025-03-26T13:57:01Z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