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5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4" r:id="rId1"/>
    <p:sldMasterId id="2147483690" r:id="rId2"/>
  </p:sldMasterIdLst>
  <p:notesMasterIdLst>
    <p:notesMasterId r:id="rId70"/>
  </p:notesMasterIdLst>
  <p:handoutMasterIdLst>
    <p:handoutMasterId r:id="rId71"/>
  </p:handoutMasterIdLst>
  <p:sldIdLst>
    <p:sldId id="560" r:id="rId3"/>
    <p:sldId id="561" r:id="rId4"/>
    <p:sldId id="664" r:id="rId5"/>
    <p:sldId id="805" r:id="rId6"/>
    <p:sldId id="665" r:id="rId7"/>
    <p:sldId id="812" r:id="rId8"/>
    <p:sldId id="563" r:id="rId9"/>
    <p:sldId id="667" r:id="rId10"/>
    <p:sldId id="733" r:id="rId11"/>
    <p:sldId id="821" r:id="rId12"/>
    <p:sldId id="497" r:id="rId13"/>
    <p:sldId id="760" r:id="rId14"/>
    <p:sldId id="761" r:id="rId15"/>
    <p:sldId id="762" r:id="rId16"/>
    <p:sldId id="763" r:id="rId17"/>
    <p:sldId id="764" r:id="rId18"/>
    <p:sldId id="765" r:id="rId19"/>
    <p:sldId id="766" r:id="rId20"/>
    <p:sldId id="689" r:id="rId21"/>
    <p:sldId id="813" r:id="rId22"/>
    <p:sldId id="786" r:id="rId23"/>
    <p:sldId id="736" r:id="rId24"/>
    <p:sldId id="737" r:id="rId25"/>
    <p:sldId id="787" r:id="rId26"/>
    <p:sldId id="788" r:id="rId27"/>
    <p:sldId id="785" r:id="rId28"/>
    <p:sldId id="675" r:id="rId29"/>
    <p:sldId id="683" r:id="rId30"/>
    <p:sldId id="789" r:id="rId31"/>
    <p:sldId id="673" r:id="rId32"/>
    <p:sldId id="806" r:id="rId33"/>
    <p:sldId id="674" r:id="rId34"/>
    <p:sldId id="749" r:id="rId35"/>
    <p:sldId id="684" r:id="rId36"/>
    <p:sldId id="773" r:id="rId37"/>
    <p:sldId id="816" r:id="rId38"/>
    <p:sldId id="685" r:id="rId39"/>
    <p:sldId id="823" r:id="rId40"/>
    <p:sldId id="686" r:id="rId41"/>
    <p:sldId id="688" r:id="rId42"/>
    <p:sldId id="693" r:id="rId43"/>
    <p:sldId id="790" r:id="rId44"/>
    <p:sldId id="740" r:id="rId45"/>
    <p:sldId id="750" r:id="rId46"/>
    <p:sldId id="751" r:id="rId47"/>
    <p:sldId id="741" r:id="rId48"/>
    <p:sldId id="742" r:id="rId49"/>
    <p:sldId id="743" r:id="rId50"/>
    <p:sldId id="824" r:id="rId51"/>
    <p:sldId id="744" r:id="rId52"/>
    <p:sldId id="745" r:id="rId53"/>
    <p:sldId id="746" r:id="rId54"/>
    <p:sldId id="755" r:id="rId55"/>
    <p:sldId id="791" r:id="rId56"/>
    <p:sldId id="817" r:id="rId57"/>
    <p:sldId id="818" r:id="rId58"/>
    <p:sldId id="819" r:id="rId59"/>
    <p:sldId id="822" r:id="rId60"/>
    <p:sldId id="825" r:id="rId61"/>
    <p:sldId id="671" r:id="rId62"/>
    <p:sldId id="735" r:id="rId63"/>
    <p:sldId id="617" r:id="rId64"/>
    <p:sldId id="810" r:id="rId65"/>
    <p:sldId id="811" r:id="rId66"/>
    <p:sldId id="292" r:id="rId67"/>
    <p:sldId id="426" r:id="rId68"/>
    <p:sldId id="757" r:id="rId69"/>
  </p:sldIdLst>
  <p:sldSz cx="12192000" cy="6858000"/>
  <p:notesSz cx="6858000" cy="9144000"/>
  <p:embeddedFontLst>
    <p:embeddedFont>
      <p:font typeface="Aptos Narrow" panose="020B0004020202020204" pitchFamily="34" charset="0"/>
      <p:regular r:id="rId72"/>
      <p:bold r:id="rId73"/>
      <p:italic r:id="rId74"/>
      <p:boldItalic r:id="rId75"/>
    </p:embeddedFont>
    <p:embeddedFont>
      <p:font typeface="Cambria" panose="02040503050406030204" pitchFamily="18" charset="0"/>
      <p:regular r:id="rId76"/>
      <p:bold r:id="rId77"/>
      <p:italic r:id="rId78"/>
      <p:boldItalic r:id="rId79"/>
    </p:embeddedFont>
    <p:embeddedFont>
      <p:font typeface="Cambria Math" panose="02040503050406030204" pitchFamily="18" charset="0"/>
      <p:regular r:id="rId80"/>
    </p:embeddedFont>
    <p:embeddedFont>
      <p:font typeface="LM Mono Prop Light 10" panose="00000500000000000000" charset="0"/>
      <p:regular r:id="rId81"/>
      <p:bold r:id="rId82"/>
      <p:italic r:id="rId83"/>
      <p:boldItalic r:id="rId84"/>
    </p:embeddedFont>
    <p:embeddedFont>
      <p:font typeface="LM Roman Slanted 17" panose="00000500000000000000" charset="0"/>
      <p:regular r:id="rId85"/>
    </p:embeddedFont>
    <p:embeddedFont>
      <p:font typeface="Source Sans Pro" panose="020B0503030403020204" pitchFamily="34" charset="0"/>
      <p:regular r:id="rId86"/>
      <p:bold r:id="rId87"/>
      <p:italic r:id="rId88"/>
      <p:boldItalic r:id="rId8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A0FF"/>
    <a:srgbClr val="0D0D0D"/>
    <a:srgbClr val="E0823C"/>
    <a:srgbClr val="F9F9F9"/>
    <a:srgbClr val="FF7C80"/>
    <a:srgbClr val="3ADAD6"/>
    <a:srgbClr val="1FA5A2"/>
    <a:srgbClr val="53DFDC"/>
    <a:srgbClr val="6CE4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85" autoAdjust="0"/>
    <p:restoredTop sz="87841" autoAdjust="0"/>
  </p:normalViewPr>
  <p:slideViewPr>
    <p:cSldViewPr snapToGrid="0">
      <p:cViewPr varScale="1">
        <p:scale>
          <a:sx n="112" d="100"/>
          <a:sy n="112" d="100"/>
        </p:scale>
        <p:origin x="73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176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font" Target="fonts/font13.fntdata"/><Relationship Id="rId89" Type="http://schemas.openxmlformats.org/officeDocument/2006/relationships/font" Target="fonts/font18.fntdata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font" Target="fonts/font3.fntdata"/><Relationship Id="rId79" Type="http://schemas.openxmlformats.org/officeDocument/2006/relationships/font" Target="fonts/font8.fntdata"/><Relationship Id="rId5" Type="http://schemas.openxmlformats.org/officeDocument/2006/relationships/slide" Target="slides/slide3.xml"/><Relationship Id="rId90" Type="http://schemas.openxmlformats.org/officeDocument/2006/relationships/presProps" Target="presProps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font" Target="fonts/font1.fntdata"/><Relationship Id="rId80" Type="http://schemas.openxmlformats.org/officeDocument/2006/relationships/font" Target="fonts/font9.fntdata"/><Relationship Id="rId85" Type="http://schemas.openxmlformats.org/officeDocument/2006/relationships/font" Target="fonts/font14.fntdata"/><Relationship Id="rId93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4.fntdata"/><Relationship Id="rId83" Type="http://schemas.openxmlformats.org/officeDocument/2006/relationships/font" Target="fonts/font12.fntdata"/><Relationship Id="rId88" Type="http://schemas.openxmlformats.org/officeDocument/2006/relationships/font" Target="fonts/font17.fntdata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font" Target="fonts/font2.fntdata"/><Relationship Id="rId78" Type="http://schemas.openxmlformats.org/officeDocument/2006/relationships/font" Target="fonts/font7.fntdata"/><Relationship Id="rId81" Type="http://schemas.openxmlformats.org/officeDocument/2006/relationships/font" Target="fonts/font10.fntdata"/><Relationship Id="rId86" Type="http://schemas.openxmlformats.org/officeDocument/2006/relationships/font" Target="fonts/font1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font" Target="fonts/font5.fntdata"/><Relationship Id="rId7" Type="http://schemas.openxmlformats.org/officeDocument/2006/relationships/slide" Target="slides/slide5.xml"/><Relationship Id="rId71" Type="http://schemas.openxmlformats.org/officeDocument/2006/relationships/handoutMaster" Target="handoutMasters/handoutMaster1.xml"/><Relationship Id="rId9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font" Target="fonts/font16.fntdata"/><Relationship Id="rId61" Type="http://schemas.openxmlformats.org/officeDocument/2006/relationships/slide" Target="slides/slide59.xml"/><Relationship Id="rId82" Type="http://schemas.openxmlformats.org/officeDocument/2006/relationships/font" Target="fonts/font11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font" Target="fonts/font6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</a:t>
            </a:r>
            <a:r>
              <a:rPr lang="en-GB" baseline="-25000"/>
              <a:t>0</a:t>
            </a:r>
            <a:r>
              <a:rPr lang="en-GB"/>
              <a:t> vs R</a:t>
            </a:r>
            <a:r>
              <a:rPr lang="en-GB" baseline="-25000"/>
              <a:t>yoke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B0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FQ_Iron!$E$44:$E$50</c:f>
              <c:numCache>
                <c:formatCode>General</c:formatCode>
                <c:ptCount val="7"/>
                <c:pt idx="0">
                  <c:v>350</c:v>
                </c:pt>
                <c:pt idx="1">
                  <c:v>300</c:v>
                </c:pt>
                <c:pt idx="2">
                  <c:v>275</c:v>
                </c:pt>
                <c:pt idx="3">
                  <c:v>250</c:v>
                </c:pt>
                <c:pt idx="4">
                  <c:v>225</c:v>
                </c:pt>
                <c:pt idx="5">
                  <c:v>200</c:v>
                </c:pt>
              </c:numCache>
            </c:numRef>
          </c:xVal>
          <c:yVal>
            <c:numRef>
              <c:f>FQ_Iron!$F$44:$F$50</c:f>
              <c:numCache>
                <c:formatCode>General</c:formatCode>
                <c:ptCount val="7"/>
                <c:pt idx="0">
                  <c:v>12.183775000000001</c:v>
                </c:pt>
                <c:pt idx="1">
                  <c:v>12.181126000000001</c:v>
                </c:pt>
                <c:pt idx="2">
                  <c:v>12.169093999999999</c:v>
                </c:pt>
                <c:pt idx="3">
                  <c:v>12.130871000000001</c:v>
                </c:pt>
                <c:pt idx="4">
                  <c:v>12.016102999999999</c:v>
                </c:pt>
                <c:pt idx="5">
                  <c:v>11.840064999999999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7D1-4FEC-AA6D-58677BC31858}"/>
            </c:ext>
          </c:extLst>
        </c:ser>
        <c:ser>
          <c:idx val="1"/>
          <c:order val="1"/>
          <c:tx>
            <c:v>Design</c:v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FQ_Iron!$E$52:$E$53</c:f>
              <c:numCache>
                <c:formatCode>General</c:formatCode>
                <c:ptCount val="2"/>
                <c:pt idx="0">
                  <c:v>225</c:v>
                </c:pt>
                <c:pt idx="1">
                  <c:v>225</c:v>
                </c:pt>
              </c:numCache>
            </c:numRef>
          </c:xVal>
          <c:yVal>
            <c:numRef>
              <c:f>FQ_Iron!$F$52:$F$53</c:f>
              <c:numCache>
                <c:formatCode>General</c:formatCode>
                <c:ptCount val="2"/>
                <c:pt idx="0">
                  <c:v>11.5</c:v>
                </c:pt>
                <c:pt idx="1">
                  <c:v>12.5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7D1-4FEC-AA6D-58677BC318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257631"/>
        <c:axId val="201258591"/>
      </c:scatterChart>
      <c:valAx>
        <c:axId val="2012576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</a:t>
                </a:r>
                <a:r>
                  <a:rPr lang="en-GB" baseline="-25000"/>
                  <a:t>yoke</a:t>
                </a:r>
                <a:r>
                  <a:rPr lang="en-GB"/>
                  <a:t>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258591"/>
        <c:crosses val="autoZero"/>
        <c:crossBetween val="midCat"/>
      </c:valAx>
      <c:valAx>
        <c:axId val="201258591"/>
        <c:scaling>
          <c:orientation val="minMax"/>
          <c:max val="12.5"/>
          <c:min val="1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</a:t>
                </a:r>
                <a:r>
                  <a:rPr lang="en-GB" baseline="-25000"/>
                  <a:t>0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25763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Pole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force'!$H$7:$H$9</c:f>
              <c:numCache>
                <c:formatCode>0.00%</c:formatCode>
                <c:ptCount val="3"/>
                <c:pt idx="0">
                  <c:v>0.57040185900680151</c:v>
                </c:pt>
                <c:pt idx="1">
                  <c:v>1.0313350964683807</c:v>
                </c:pt>
                <c:pt idx="2">
                  <c:v>0.31967788325042279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CC9-43BE-8FA4-B391D03BA430}"/>
            </c:ext>
          </c:extLst>
        </c:ser>
        <c:ser>
          <c:idx val="1"/>
          <c:order val="1"/>
          <c:tx>
            <c:v>Shell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force'!$G$4:$G$6</c:f>
              <c:numCache>
                <c:formatCode>0.00%</c:formatCode>
                <c:ptCount val="3"/>
                <c:pt idx="0">
                  <c:v>0.54508557479848418</c:v>
                </c:pt>
                <c:pt idx="1">
                  <c:v>1.2008107849551295</c:v>
                </c:pt>
                <c:pt idx="2">
                  <c:v>1.2205230153929714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CC9-43BE-8FA4-B391D03BA430}"/>
            </c:ext>
          </c:extLst>
        </c:ser>
        <c:ser>
          <c:idx val="3"/>
          <c:order val="2"/>
          <c:tx>
            <c:v>Vpad+Vfiller+Pocket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force'!$I$7:$I$9</c:f>
              <c:numCache>
                <c:formatCode>0.00%</c:formatCode>
                <c:ptCount val="3"/>
                <c:pt idx="0">
                  <c:v>-2.5316315068324054E-2</c:v>
                </c:pt>
                <c:pt idx="1">
                  <c:v>0.16947568848674874</c:v>
                </c:pt>
                <c:pt idx="2">
                  <c:v>-9.9156163977731415E-2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CC9-43BE-8FA4-B391D03BA430}"/>
            </c:ext>
          </c:extLst>
        </c:ser>
        <c:ser>
          <c:idx val="2"/>
          <c:order val="3"/>
          <c:tx>
            <c:v>Pole (frictionless)</c:v>
          </c:tx>
          <c:spPr>
            <a:ln w="19050" cap="rnd">
              <a:solidFill>
                <a:srgbClr val="00206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force'!$Q$7:$Q$9</c:f>
              <c:numCache>
                <c:formatCode>0.00%</c:formatCode>
                <c:ptCount val="3"/>
                <c:pt idx="0">
                  <c:v>0.51590234659490686</c:v>
                </c:pt>
                <c:pt idx="1">
                  <c:v>1.2609219426991396</c:v>
                </c:pt>
                <c:pt idx="2">
                  <c:v>0.35124850328967672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CC9-43BE-8FA4-B391D03BA430}"/>
            </c:ext>
          </c:extLst>
        </c:ser>
        <c:ser>
          <c:idx val="4"/>
          <c:order val="4"/>
          <c:tx>
            <c:v>Shell (frictionless)</c:v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force'!$P$4:$P$6</c:f>
              <c:numCache>
                <c:formatCode>0.00%</c:formatCode>
                <c:ptCount val="3"/>
                <c:pt idx="0">
                  <c:v>0.51590234659490686</c:v>
                </c:pt>
                <c:pt idx="1">
                  <c:v>1.2609919640542642</c:v>
                </c:pt>
                <c:pt idx="2">
                  <c:v>1.3512497994099568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CC9-43BE-8FA4-B391D03BA430}"/>
            </c:ext>
          </c:extLst>
        </c:ser>
        <c:ser>
          <c:idx val="5"/>
          <c:order val="5"/>
          <c:tx>
            <c:v>Vpad + Vfiller + Pocket (frictionless)</c:v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force'!$R$7:$R$9</c:f>
              <c:numCache>
                <c:formatCode>0.00%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CC9-43BE-8FA4-B391D03BA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4076031"/>
        <c:axId val="1184070751"/>
      </c:lineChart>
      <c:catAx>
        <c:axId val="1184076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0751"/>
        <c:crosses val="autoZero"/>
        <c:auto val="1"/>
        <c:lblAlgn val="ctr"/>
        <c:lblOffset val="100"/>
        <c:tickMarkSkip val="1"/>
        <c:noMultiLvlLbl val="0"/>
      </c:catAx>
      <c:valAx>
        <c:axId val="1184070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Fx / F e.m.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6031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Pole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force'!$AG$13:$AG$15</c:f>
              <c:numCache>
                <c:formatCode>0.00%</c:formatCode>
                <c:ptCount val="3"/>
                <c:pt idx="0">
                  <c:v>0.38691174655293725</c:v>
                </c:pt>
                <c:pt idx="1">
                  <c:v>1.0291557936576514</c:v>
                </c:pt>
                <c:pt idx="2">
                  <c:v>0.31740495117946943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D72-460D-A12C-C21DEBDAC9FB}"/>
            </c:ext>
          </c:extLst>
        </c:ser>
        <c:ser>
          <c:idx val="1"/>
          <c:order val="1"/>
          <c:tx>
            <c:v>Shell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force'!$AF$7:$AF$9</c:f>
              <c:numCache>
                <c:formatCode>0.00%</c:formatCode>
                <c:ptCount val="3"/>
                <c:pt idx="0">
                  <c:v>0.49133926256928068</c:v>
                </c:pt>
                <c:pt idx="1">
                  <c:v>1.1990952463245732</c:v>
                </c:pt>
                <c:pt idx="2">
                  <c:v>1.2189963708632161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D72-460D-A12C-C21DEBDAC9FB}"/>
            </c:ext>
          </c:extLst>
        </c:ser>
        <c:ser>
          <c:idx val="3"/>
          <c:order val="2"/>
          <c:tx>
            <c:v>Vpad+Vfiller+Pocket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force'!$AH$13:$AH$15</c:f>
              <c:numCache>
                <c:formatCode>0.00%</c:formatCode>
                <c:ptCount val="3"/>
                <c:pt idx="0">
                  <c:v>0.10442754687635013</c:v>
                </c:pt>
                <c:pt idx="1">
                  <c:v>0.16993945266692176</c:v>
                </c:pt>
                <c:pt idx="2">
                  <c:v>-9.8409907296539978E-2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D72-460D-A12C-C21DEBDAC9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4076031"/>
        <c:axId val="1184070751"/>
      </c:lineChart>
      <c:catAx>
        <c:axId val="1184076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0751"/>
        <c:crosses val="autoZero"/>
        <c:auto val="1"/>
        <c:lblAlgn val="ctr"/>
        <c:lblOffset val="100"/>
        <c:tickMarkSkip val="1"/>
        <c:noMultiLvlLbl val="0"/>
      </c:catAx>
      <c:valAx>
        <c:axId val="1184070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Fx / F e.m.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6031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Pole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force'!$AG$13:$AG$15</c:f>
              <c:numCache>
                <c:formatCode>0.00%</c:formatCode>
                <c:ptCount val="3"/>
                <c:pt idx="0">
                  <c:v>0.38691174655293725</c:v>
                </c:pt>
                <c:pt idx="1">
                  <c:v>1.0291557936576514</c:v>
                </c:pt>
                <c:pt idx="2">
                  <c:v>0.31740495117946943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675-4A82-BFC5-876426EBC3C7}"/>
            </c:ext>
          </c:extLst>
        </c:ser>
        <c:ser>
          <c:idx val="1"/>
          <c:order val="1"/>
          <c:tx>
            <c:v>Shell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force'!$AF$7:$AF$9</c:f>
              <c:numCache>
                <c:formatCode>0.00%</c:formatCode>
                <c:ptCount val="3"/>
                <c:pt idx="0">
                  <c:v>0.49133926256928068</c:v>
                </c:pt>
                <c:pt idx="1">
                  <c:v>1.1990952463245732</c:v>
                </c:pt>
                <c:pt idx="2">
                  <c:v>1.2189963708632161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675-4A82-BFC5-876426EBC3C7}"/>
            </c:ext>
          </c:extLst>
        </c:ser>
        <c:ser>
          <c:idx val="3"/>
          <c:order val="2"/>
          <c:tx>
            <c:v>Vpad+Vfiller+Pocket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force'!$AH$13:$AH$15</c:f>
              <c:numCache>
                <c:formatCode>0.00%</c:formatCode>
                <c:ptCount val="3"/>
                <c:pt idx="0">
                  <c:v>0.10442754687635013</c:v>
                </c:pt>
                <c:pt idx="1">
                  <c:v>0.16993945266692176</c:v>
                </c:pt>
                <c:pt idx="2">
                  <c:v>-9.8409907296539978E-2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675-4A82-BFC5-876426EBC3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4076031"/>
        <c:axId val="1184070751"/>
      </c:lineChart>
      <c:catAx>
        <c:axId val="1184076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0751"/>
        <c:crosses val="autoZero"/>
        <c:auto val="1"/>
        <c:lblAlgn val="ctr"/>
        <c:lblOffset val="100"/>
        <c:tickMarkSkip val="1"/>
        <c:noMultiLvlLbl val="0"/>
      </c:catAx>
      <c:valAx>
        <c:axId val="11840707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Fx / F e.m.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6031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Pole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2060"/>
              </a:solidFill>
              <a:ln w="9525">
                <a:solidFill>
                  <a:srgbClr val="00206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force'!$H$7:$H$9</c:f>
              <c:numCache>
                <c:formatCode>0.00%</c:formatCode>
                <c:ptCount val="3"/>
                <c:pt idx="0">
                  <c:v>0.57040185900680151</c:v>
                </c:pt>
                <c:pt idx="1">
                  <c:v>1.0313350964683807</c:v>
                </c:pt>
                <c:pt idx="2">
                  <c:v>0.31967788325042279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4DC-43D5-82C7-55A0929E3595}"/>
            </c:ext>
          </c:extLst>
        </c:ser>
        <c:ser>
          <c:idx val="1"/>
          <c:order val="1"/>
          <c:tx>
            <c:v>Shell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force'!$G$4:$G$6</c:f>
              <c:numCache>
                <c:formatCode>0.00%</c:formatCode>
                <c:ptCount val="3"/>
                <c:pt idx="0">
                  <c:v>0.54508557479848418</c:v>
                </c:pt>
                <c:pt idx="1">
                  <c:v>1.2008107849551295</c:v>
                </c:pt>
                <c:pt idx="2">
                  <c:v>1.2205230153929714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4DC-43D5-82C7-55A0929E3595}"/>
            </c:ext>
          </c:extLst>
        </c:ser>
        <c:ser>
          <c:idx val="3"/>
          <c:order val="2"/>
          <c:tx>
            <c:v>Vpad+Vfiller+Pocket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force'!$I$7:$I$9</c:f>
              <c:numCache>
                <c:formatCode>0.00%</c:formatCode>
                <c:ptCount val="3"/>
                <c:pt idx="0">
                  <c:v>-2.5316315068324054E-2</c:v>
                </c:pt>
                <c:pt idx="1">
                  <c:v>0.16947568848674874</c:v>
                </c:pt>
                <c:pt idx="2">
                  <c:v>-9.9156163977731415E-2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4DC-43D5-82C7-55A0929E3595}"/>
            </c:ext>
          </c:extLst>
        </c:ser>
        <c:ser>
          <c:idx val="2"/>
          <c:order val="3"/>
          <c:tx>
            <c:v>Pole (frictionless)</c:v>
          </c:tx>
          <c:spPr>
            <a:ln w="19050" cap="rnd">
              <a:solidFill>
                <a:srgbClr val="00206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force'!$Q$7:$Q$9</c:f>
              <c:numCache>
                <c:formatCode>0.00%</c:formatCode>
                <c:ptCount val="3"/>
                <c:pt idx="0">
                  <c:v>0.51590234659490686</c:v>
                </c:pt>
                <c:pt idx="1">
                  <c:v>1.2609219426991396</c:v>
                </c:pt>
                <c:pt idx="2">
                  <c:v>0.35124850328967672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4DC-43D5-82C7-55A0929E3595}"/>
            </c:ext>
          </c:extLst>
        </c:ser>
        <c:ser>
          <c:idx val="4"/>
          <c:order val="4"/>
          <c:tx>
            <c:v>Shell (frictionless)</c:v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force'!$P$4:$P$6</c:f>
              <c:numCache>
                <c:formatCode>0.00%</c:formatCode>
                <c:ptCount val="3"/>
                <c:pt idx="0">
                  <c:v>0.51590234659490686</c:v>
                </c:pt>
                <c:pt idx="1">
                  <c:v>1.2609919640542642</c:v>
                </c:pt>
                <c:pt idx="2">
                  <c:v>1.3512497994099568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4DC-43D5-82C7-55A0929E3595}"/>
            </c:ext>
          </c:extLst>
        </c:ser>
        <c:ser>
          <c:idx val="5"/>
          <c:order val="5"/>
          <c:tx>
            <c:v>Vpad + Vfiller + Pocket (frictionless)</c:v>
          </c:tx>
          <c:spPr>
            <a:ln w="19050" cap="rnd">
              <a:solidFill>
                <a:srgbClr val="FFC000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'Ratio e.m. and azimuthal force'!$C$43:$C$45</c:f>
              <c:strCache>
                <c:ptCount val="3"/>
                <c:pt idx="0">
                  <c:v>Keys</c:v>
                </c:pt>
                <c:pt idx="1">
                  <c:v>CD</c:v>
                </c:pt>
                <c:pt idx="2">
                  <c:v>Powering</c:v>
                </c:pt>
              </c:strCache>
            </c:strRef>
          </c:cat>
          <c:val>
            <c:numRef>
              <c:f>'Ratio e.m. and azimuthal force'!$R$7:$R$9</c:f>
              <c:numCache>
                <c:formatCode>0.00%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4DC-43D5-82C7-55A0929E35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4076031"/>
        <c:axId val="1184070751"/>
      </c:lineChart>
      <c:catAx>
        <c:axId val="11840760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0751"/>
        <c:crosses val="autoZero"/>
        <c:auto val="1"/>
        <c:lblAlgn val="ctr"/>
        <c:lblOffset val="100"/>
        <c:tickMarkSkip val="1"/>
        <c:noMultiLvlLbl val="0"/>
      </c:catAx>
      <c:valAx>
        <c:axId val="1184070751"/>
        <c:scaling>
          <c:orientation val="minMax"/>
          <c:max val="1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Fx / F e.m.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184076031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D3D9F-8193-4348-949B-D3A346793B04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971FF-0B09-454A-AC45-32FE3C189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9068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4F98A-BC21-4860-8C2F-7D3D5A40B499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2E4C9-9FE8-474B-A0AC-9FAE26D14A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0378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524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987A2C-FC02-DF08-844E-9A5103D23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89734F-943C-F01A-A4D0-E391003F4B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B5EBB89-D91B-7EBD-5179-2FC5E502CB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986B4-E5C9-7290-DD63-BB52B34AEB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668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31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9993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117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415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6862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6794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8597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9751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175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81300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5EACD-835B-25CC-7A6E-34A05D3B2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8E85B0-1AC6-9349-B38E-4E1D3FB59F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FD8835-EAB1-309B-4F0E-611953A57C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9DA39-7F17-9294-9E15-B048C0A5CE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7552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92E4C9-9FE8-474B-A0AC-9FAE26D14A8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67670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123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1067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92E4C9-9FE8-474B-A0AC-9FAE26D14A8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70083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92E4C9-9FE8-474B-A0AC-9FAE26D14A8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08903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92E4C9-9FE8-474B-A0AC-9FAE26D14A8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12832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14226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2464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353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4288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8240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7829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6343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0635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29800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1058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9EAE4-F515-DC79-AFB2-BBF549552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EAC1AD-F7BF-340A-95DF-1D564EA774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CD2342-FDCF-27C8-86D9-A04A69E5E2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6E4AD-4C39-8471-FC1A-70B6DA042C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818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2614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A57D1-2AEB-FB30-4760-DF30BCC993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F6EE17-D757-3BD9-E604-8248FED57F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20C79C-E961-F371-AF3C-08B9EA8A7E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12558-657C-D21C-0254-61457FEC10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67391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100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5191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23830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3355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27895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80212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7598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8358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00823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90061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57151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93A820-0FCF-6930-FB22-82991F5E8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84CF20-8BE7-75A1-1D96-2D15F0DE82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83EFB9-21EA-E4E7-6ABD-7F9B67D156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E0E04-ED94-BDC0-9895-B75CD321F4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802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20671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49622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12736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56224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89933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50051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13B15-E5EC-3940-5130-A66252F11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853DCA-D083-1D0D-3693-DCEEFCCF21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27CC62-404A-C854-D7A1-C06F8D910A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418BE-F732-6D7A-E904-AF3F418515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68337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98E367-6134-D45D-3D3D-FDD3DE686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8CA818-E387-E578-BF35-2219E05D6A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0DBB88-67CB-FF7F-5A65-F231D81054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7B8CCF-E042-2451-806F-03E1AF88C5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9317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A255E-65D5-927F-B7FB-1BA2BD283D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F9C171-5971-CF6B-881F-926D8FB059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02064E-BFFE-DFBB-6687-2DF4017023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CBFF7-E63E-73D1-6A86-94DB409B5B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6681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72DDB3-4A0E-8D64-E0EE-689F82C4B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D0B34BA-0311-AC53-DF5F-CDB1C5EE19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B8EE0D-CE9A-E421-1ADC-A1663249CC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3E789-D782-9DFE-4A44-E95EF9DAD3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72798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8BA48-B47C-9102-F169-C29E224EB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39B990-3FA5-57A1-0CE3-B83E515E97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CCA107-A256-94D6-4B8A-389885A0B2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AAD9D-40D0-7D5B-A526-4C9DC08D16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721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ADD09F-5259-3148-2565-2C3C8525FB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E54A52-A502-117D-16B9-A112803FF2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9F8C42-090F-D11B-42C7-2C394E5E78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28E730-A522-E0EF-61BF-D5AA5B6FE8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81398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50716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9303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123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66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92E4C9-9FE8-474B-A0AC-9FAE26D14A8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346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2E4C9-9FE8-474B-A0AC-9FAE26D14A8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92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7368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01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531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318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19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783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95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98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009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919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902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10969139" cy="4868283"/>
          </a:xfrm>
        </p:spPr>
        <p:txBody>
          <a:bodyPr/>
          <a:lstStyle>
            <a:lvl1pPr>
              <a:defRPr>
                <a:latin typeface="LM Mono Prop Light 10" panose="00000500000000000000" pitchFamily="50" charset="0"/>
              </a:defRPr>
            </a:lvl1pPr>
            <a:lvl2pPr>
              <a:defRPr>
                <a:latin typeface="LM Mono Prop Light 10" panose="00000500000000000000" pitchFamily="50" charset="0"/>
              </a:defRPr>
            </a:lvl2pPr>
            <a:lvl3pPr>
              <a:defRPr>
                <a:latin typeface="LM Mono Prop Light 10" panose="00000500000000000000" pitchFamily="50" charset="0"/>
              </a:defRPr>
            </a:lvl3pPr>
            <a:lvl4pPr>
              <a:defRPr>
                <a:latin typeface="LM Mono Prop Light 10" panose="00000500000000000000" pitchFamily="50" charset="0"/>
              </a:defRPr>
            </a:lvl4pPr>
            <a:lvl5pPr>
              <a:defRPr>
                <a:latin typeface="LM Mono Prop Light 10" panose="00000500000000000000" pitchFamily="50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6261808"/>
            <a:ext cx="12192000" cy="596192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38A2DA67-0BE0-40C1-B9B0-40101C47F11B}" type="slidenum">
              <a:rPr lang="en-GB" sz="1200" b="1" smtClean="0">
                <a:solidFill>
                  <a:schemeClr val="bg1"/>
                </a:solidFill>
                <a:latin typeface="LM Mono Prop Light 10" panose="00000500000000000000" pitchFamily="50" charset="0"/>
                <a:ea typeface="Cambria" panose="02040503050406030204" pitchFamily="18" charset="0"/>
              </a:rPr>
              <a:t>‹#›</a:t>
            </a:fld>
            <a:endParaRPr lang="en-GB" sz="1200" b="1" dirty="0">
              <a:solidFill>
                <a:schemeClr val="bg1"/>
              </a:solidFill>
              <a:latin typeface="LM Mono Prop Light 10" panose="00000500000000000000" pitchFamily="50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923" y="6334048"/>
            <a:ext cx="2179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Jose Ferradas Troitino</a:t>
            </a:r>
          </a:p>
          <a:p>
            <a:r>
              <a:rPr lang="en-US" sz="1200" baseline="0" dirty="0">
                <a:solidFill>
                  <a:schemeClr val="bg1"/>
                </a:solidFill>
                <a:latin typeface="LM Mono Prop Light 10" panose="00000500000000000000" pitchFamily="50" charset="0"/>
              </a:rPr>
              <a:t>September 2024</a:t>
            </a:r>
            <a:endParaRPr lang="en-GB" sz="1200" dirty="0">
              <a:solidFill>
                <a:schemeClr val="bg1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860176" y="3162442"/>
            <a:ext cx="11021312" cy="79289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latin typeface="Cambria" panose="020405030504060302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52427" y="144997"/>
            <a:ext cx="10969139" cy="94044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LM Mono Prop Light 10" panose="00000500000000000000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dirty="0">
                <a:latin typeface="Cambria" panose="02040503050406030204" pitchFamily="18" charset="0"/>
              </a:rPr>
              <a:t>Title</a:t>
            </a:r>
            <a:endParaRPr lang="en-GB" dirty="0"/>
          </a:p>
        </p:txBody>
      </p:sp>
      <p:pic>
        <p:nvPicPr>
          <p:cNvPr id="7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52" y="6332171"/>
            <a:ext cx="380736" cy="47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49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2299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22377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5594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6339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845143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8650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320680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9060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2287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014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4949951" cy="4868283"/>
          </a:xfrm>
        </p:spPr>
        <p:txBody>
          <a:bodyPr/>
          <a:lstStyle>
            <a:lvl1pPr>
              <a:defRPr>
                <a:latin typeface="LM Mono Prop Light 10" panose="00000500000000000000" pitchFamily="50" charset="0"/>
              </a:defRPr>
            </a:lvl1pPr>
            <a:lvl2pPr>
              <a:defRPr>
                <a:latin typeface="LM Mono Prop Light 10" panose="00000500000000000000" pitchFamily="50" charset="0"/>
              </a:defRPr>
            </a:lvl2pPr>
            <a:lvl3pPr>
              <a:defRPr>
                <a:latin typeface="LM Mono Prop Light 10" panose="00000500000000000000" pitchFamily="50" charset="0"/>
              </a:defRPr>
            </a:lvl3pPr>
            <a:lvl4pPr>
              <a:defRPr>
                <a:latin typeface="LM Mono Prop Light 10" panose="00000500000000000000" pitchFamily="50" charset="0"/>
              </a:defRPr>
            </a:lvl4pPr>
            <a:lvl5pPr>
              <a:defRPr>
                <a:latin typeface="LM Mono Prop Light 10" panose="00000500000000000000" pitchFamily="50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6028944" cy="68580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LM Mono Prop Light 10" panose="00000500000000000000" pitchFamily="50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923" y="6334048"/>
            <a:ext cx="2179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Jose Ferradas Troitino</a:t>
            </a:r>
          </a:p>
          <a:p>
            <a:r>
              <a:rPr lang="en-US" sz="1200" baseline="0" dirty="0">
                <a:solidFill>
                  <a:schemeClr val="bg1"/>
                </a:solidFill>
                <a:latin typeface="LM Mono Prop Light 10" panose="00000500000000000000" pitchFamily="50" charset="0"/>
              </a:rPr>
              <a:t>October 2024</a:t>
            </a:r>
            <a:endParaRPr lang="en-GB" sz="1200" dirty="0">
              <a:solidFill>
                <a:schemeClr val="bg1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860176" y="3162442"/>
            <a:ext cx="11021312" cy="79289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latin typeface="Cambria" panose="020405030504060302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52427" y="144997"/>
            <a:ext cx="10969139" cy="94044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LM Mono Prop Light 10" panose="00000500000000000000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dirty="0">
                <a:latin typeface="Cambria" panose="02040503050406030204" pitchFamily="18" charset="0"/>
              </a:rPr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53791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6793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1483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4949951" cy="4868283"/>
          </a:xfrm>
        </p:spPr>
        <p:txBody>
          <a:bodyPr/>
          <a:lstStyle>
            <a:lvl1pPr>
              <a:defRPr>
                <a:latin typeface="LM Mono Prop Light 10" panose="00000500000000000000" pitchFamily="50" charset="0"/>
              </a:defRPr>
            </a:lvl1pPr>
            <a:lvl2pPr>
              <a:defRPr>
                <a:latin typeface="LM Mono Prop Light 10" panose="00000500000000000000" pitchFamily="50" charset="0"/>
              </a:defRPr>
            </a:lvl2pPr>
            <a:lvl3pPr>
              <a:defRPr>
                <a:latin typeface="LM Mono Prop Light 10" panose="00000500000000000000" pitchFamily="50" charset="0"/>
              </a:defRPr>
            </a:lvl3pPr>
            <a:lvl4pPr>
              <a:defRPr>
                <a:latin typeface="LM Mono Prop Light 10" panose="00000500000000000000" pitchFamily="50" charset="0"/>
              </a:defRPr>
            </a:lvl4pPr>
            <a:lvl5pPr>
              <a:defRPr>
                <a:latin typeface="LM Mono Prop Light 10" panose="00000500000000000000" pitchFamily="50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6028944" cy="68580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b="1" dirty="0">
              <a:solidFill>
                <a:schemeClr val="bg1"/>
              </a:solidFill>
              <a:latin typeface="LM Mono Prop Light 10" panose="00000500000000000000" pitchFamily="50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923" y="6334048"/>
            <a:ext cx="2179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Jose Ferradas Troitino</a:t>
            </a:r>
          </a:p>
          <a:p>
            <a:r>
              <a:rPr lang="en-US" sz="1200" baseline="0" dirty="0">
                <a:solidFill>
                  <a:schemeClr val="bg1"/>
                </a:solidFill>
                <a:latin typeface="LM Mono Prop Light 10" panose="00000500000000000000" pitchFamily="50" charset="0"/>
              </a:rPr>
              <a:t>October 2024</a:t>
            </a:r>
            <a:endParaRPr lang="en-GB" sz="1200" dirty="0">
              <a:solidFill>
                <a:schemeClr val="bg1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860176" y="3162442"/>
            <a:ext cx="11021312" cy="79289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latin typeface="Cambria" panose="020405030504060302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52427" y="144997"/>
            <a:ext cx="10969139" cy="94044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LM Mono Prop Light 10" panose="00000500000000000000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dirty="0">
                <a:latin typeface="Cambria" panose="02040503050406030204" pitchFamily="18" charset="0"/>
              </a:rPr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2655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124747"/>
            <a:ext cx="10969139" cy="4868283"/>
          </a:xfrm>
        </p:spPr>
        <p:txBody>
          <a:bodyPr/>
          <a:lstStyle>
            <a:lvl1pPr>
              <a:defRPr>
                <a:latin typeface="LM Mono Prop Light 10" panose="00000500000000000000" pitchFamily="50" charset="0"/>
              </a:defRPr>
            </a:lvl1pPr>
            <a:lvl2pPr>
              <a:defRPr>
                <a:latin typeface="LM Mono Prop Light 10" panose="00000500000000000000" pitchFamily="50" charset="0"/>
              </a:defRPr>
            </a:lvl2pPr>
            <a:lvl3pPr>
              <a:defRPr>
                <a:latin typeface="LM Mono Prop Light 10" panose="00000500000000000000" pitchFamily="50" charset="0"/>
              </a:defRPr>
            </a:lvl3pPr>
            <a:lvl4pPr>
              <a:defRPr>
                <a:latin typeface="LM Mono Prop Light 10" panose="00000500000000000000" pitchFamily="50" charset="0"/>
              </a:defRPr>
            </a:lvl4pPr>
            <a:lvl5pPr>
              <a:defRPr>
                <a:latin typeface="LM Mono Prop Light 10" panose="00000500000000000000" pitchFamily="50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6261808"/>
            <a:ext cx="12192000" cy="596192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38A2DA67-0BE0-40C1-B9B0-40101C47F11B}" type="slidenum">
              <a:rPr lang="en-GB" sz="1200" b="1" smtClean="0">
                <a:solidFill>
                  <a:schemeClr val="bg1"/>
                </a:solidFill>
                <a:latin typeface="LM Mono Prop Light 10" panose="00000500000000000000" pitchFamily="50" charset="0"/>
                <a:ea typeface="Cambria" panose="02040503050406030204" pitchFamily="18" charset="0"/>
              </a:rPr>
              <a:t>‹#›</a:t>
            </a:fld>
            <a:endParaRPr lang="en-GB" sz="1200" b="1" dirty="0">
              <a:solidFill>
                <a:schemeClr val="bg1"/>
              </a:solidFill>
              <a:latin typeface="LM Mono Prop Light 10" panose="00000500000000000000" pitchFamily="50" charset="0"/>
              <a:ea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923" y="6334048"/>
            <a:ext cx="2179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Jose Ferradas Troitino</a:t>
            </a:r>
          </a:p>
          <a:p>
            <a:r>
              <a:rPr lang="en-US" sz="1200" baseline="0" dirty="0">
                <a:solidFill>
                  <a:schemeClr val="bg1"/>
                </a:solidFill>
                <a:latin typeface="LM Mono Prop Light 10" panose="00000500000000000000" pitchFamily="50" charset="0"/>
              </a:rPr>
              <a:t>January 2025</a:t>
            </a:r>
            <a:endParaRPr lang="en-GB" sz="1200" dirty="0">
              <a:solidFill>
                <a:schemeClr val="bg1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860176" y="3162442"/>
            <a:ext cx="11021312" cy="79289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latin typeface="Cambria" panose="02040503050406030204" pitchFamily="18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52427" y="144997"/>
            <a:ext cx="10969139" cy="940443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latin typeface="LM Mono Prop Light 10" panose="00000500000000000000" pitchFamily="5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dirty="0">
                <a:latin typeface="Cambria" panose="02040503050406030204" pitchFamily="18" charset="0"/>
              </a:rPr>
              <a:t>Title</a:t>
            </a:r>
            <a:endParaRPr lang="en-GB" dirty="0"/>
          </a:p>
        </p:txBody>
      </p:sp>
      <p:pic>
        <p:nvPicPr>
          <p:cNvPr id="7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52" y="6332171"/>
            <a:ext cx="380736" cy="47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2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 rot="16200000">
            <a:off x="-2314536" y="3081686"/>
            <a:ext cx="5178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0" dirty="0"/>
              <a:t>FTEC Follow-Up Meeting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93"/>
          <a:stretch/>
        </p:blipFill>
        <p:spPr>
          <a:xfrm>
            <a:off x="0" y="6104461"/>
            <a:ext cx="752475" cy="75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9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261808"/>
            <a:ext cx="12192000" cy="596192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97" y="6321705"/>
            <a:ext cx="380736" cy="476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88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449334" y="3380013"/>
            <a:ext cx="11021312" cy="1826363"/>
          </a:xfrm>
          <a:prstGeom prst="rect">
            <a:avLst/>
          </a:prstGeom>
        </p:spPr>
        <p:txBody>
          <a:bodyPr vert="horz" lIns="45720" tIns="0" rIns="45720" bIns="0" anchor="t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tx1"/>
                </a:solidFill>
                <a:latin typeface="Cambria" panose="02040503050406030204" pitchFamily="18" charset="0"/>
              </a:rPr>
              <a:t>Effects of the Initial Axial Strain State on the Response to Transverse Stress of High-Performance RRP Nb</a:t>
            </a:r>
            <a:r>
              <a:rPr lang="en-GB" sz="3600" baseline="-25000" dirty="0">
                <a:solidFill>
                  <a:schemeClr val="tx1"/>
                </a:solidFill>
                <a:latin typeface="Cambria" panose="02040503050406030204" pitchFamily="18" charset="0"/>
              </a:rPr>
              <a:t>3</a:t>
            </a:r>
            <a:r>
              <a:rPr lang="en-GB" sz="3600" dirty="0">
                <a:solidFill>
                  <a:schemeClr val="tx1"/>
                </a:solidFill>
                <a:latin typeface="Cambria" panose="02040503050406030204" pitchFamily="18" charset="0"/>
              </a:rPr>
              <a:t>Sn Wires</a:t>
            </a:r>
          </a:p>
          <a:p>
            <a:br>
              <a:rPr lang="en-GB" sz="32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GB" sz="3200" b="0" dirty="0">
                <a:solidFill>
                  <a:schemeClr val="tx1"/>
                </a:solidFill>
                <a:latin typeface="Cambria" panose="02040503050406030204" pitchFamily="18" charset="0"/>
              </a:rPr>
              <a:t>ASC BEST STUDENT PAPER CONTEST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49334" y="5374325"/>
            <a:ext cx="7706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Cambria" panose="02040503050406030204" pitchFamily="18" charset="0"/>
              </a:rPr>
              <a:t>Jose Ferradas Troitino</a:t>
            </a:r>
          </a:p>
          <a:p>
            <a:r>
              <a:rPr lang="en-GB" sz="1600" i="1" dirty="0">
                <a:solidFill>
                  <a:schemeClr val="tx1"/>
                </a:solidFill>
                <a:latin typeface="Cambria" panose="02040503050406030204" pitchFamily="18" charset="0"/>
              </a:rPr>
              <a:t>PhD. Student</a:t>
            </a:r>
            <a:r>
              <a:rPr lang="en-GB" sz="1600" i="1" baseline="0" dirty="0">
                <a:solidFill>
                  <a:schemeClr val="tx1"/>
                </a:solidFill>
                <a:latin typeface="Cambria" panose="02040503050406030204" pitchFamily="18" charset="0"/>
              </a:rPr>
              <a:t> at University of Geneva: Group of Applied Superconductivity, and CERN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49333" y="5962243"/>
            <a:ext cx="7706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baseline="0" dirty="0">
                <a:solidFill>
                  <a:schemeClr val="tx1"/>
                </a:solidFill>
                <a:latin typeface="Cambria" panose="02040503050406030204" pitchFamily="18" charset="0"/>
              </a:rPr>
              <a:t>26</a:t>
            </a:r>
            <a:r>
              <a:rPr lang="en-US" sz="1600" i="1" baseline="30000" dirty="0">
                <a:solidFill>
                  <a:schemeClr val="tx1"/>
                </a:solidFill>
                <a:latin typeface="Cambria" panose="02040503050406030204" pitchFamily="18" charset="0"/>
              </a:rPr>
              <a:t>th</a:t>
            </a:r>
            <a:r>
              <a:rPr lang="en-US" sz="1600" i="1" baseline="0" dirty="0">
                <a:solidFill>
                  <a:schemeClr val="tx1"/>
                </a:solidFill>
                <a:latin typeface="Cambria" panose="02040503050406030204" pitchFamily="18" charset="0"/>
              </a:rPr>
              <a:t> October 2020</a:t>
            </a:r>
            <a:endParaRPr lang="en-GB" sz="1600" i="1" baseline="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882548" y="731801"/>
            <a:ext cx="2478844" cy="1800000"/>
            <a:chOff x="5816645" y="541817"/>
            <a:chExt cx="2478844" cy="1800000"/>
          </a:xfrm>
        </p:grpSpPr>
        <p:sp>
          <p:nvSpPr>
            <p:cNvPr id="10" name="Round Diagonal Corner Rectangle 9"/>
            <p:cNvSpPr>
              <a:spLocks noChangeAspect="1"/>
            </p:cNvSpPr>
            <p:nvPr userDrawn="1"/>
          </p:nvSpPr>
          <p:spPr>
            <a:xfrm>
              <a:off x="5882154" y="541817"/>
              <a:ext cx="2347826" cy="1800000"/>
            </a:xfrm>
            <a:prstGeom prst="round2Diag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6645" y="721817"/>
              <a:ext cx="2478844" cy="1440000"/>
            </a:xfrm>
            <a:prstGeom prst="rect">
              <a:avLst/>
            </a:prstGeom>
          </p:spPr>
        </p:pic>
      </p:grpSp>
      <p:pic>
        <p:nvPicPr>
          <p:cNvPr id="12" name="Image 2" descr="LOGOfin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230" y="731801"/>
            <a:ext cx="143855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722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01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17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86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8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32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slideLayout" Target="../slideLayouts/slideLayout27.xml"/><Relationship Id="rId29" Type="http://schemas.openxmlformats.org/officeDocument/2006/relationships/image" Target="../media/image5.emf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2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30.xml"/><Relationship Id="rId28" Type="http://schemas.openxmlformats.org/officeDocument/2006/relationships/image" Target="../media/image4.emf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9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1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9" r:id="rId3"/>
    <p:sldLayoutId id="2147483678" r:id="rId4"/>
    <p:sldLayoutId id="2147483688" r:id="rId5"/>
    <p:sldLayoutId id="2147483687" r:id="rId6"/>
    <p:sldLayoutId id="2147483717" r:id="rId7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SMC 11T 2G #107 – EDMS #2788619 - Mechanical Measurements - v.0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8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2" r:id="rId22"/>
    <p:sldLayoutId id="2147483713" r:id="rId23"/>
    <p:sldLayoutId id="2147483714" r:id="rId24"/>
    <p:sldLayoutId id="2147483715" r:id="rId25"/>
    <p:sldLayoutId id="2147483716" r:id="rId26"/>
  </p:sldLayoutIdLst>
  <p:hf sldNum="0"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3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3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62.pn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10" Type="http://schemas.openxmlformats.org/officeDocument/2006/relationships/image" Target="../media/image74.jpeg"/><Relationship Id="rId4" Type="http://schemas.openxmlformats.org/officeDocument/2006/relationships/image" Target="../media/image31.png"/><Relationship Id="rId9" Type="http://schemas.openxmlformats.org/officeDocument/2006/relationships/image" Target="../media/image7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77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3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79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jpeg"/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10" Type="http://schemas.openxmlformats.org/officeDocument/2006/relationships/image" Target="../media/image87.jpeg"/><Relationship Id="rId4" Type="http://schemas.openxmlformats.org/officeDocument/2006/relationships/image" Target="../media/image81.jpeg"/><Relationship Id="rId9" Type="http://schemas.openxmlformats.org/officeDocument/2006/relationships/image" Target="../media/image8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4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62.png"/><Relationship Id="rId7" Type="http://schemas.openxmlformats.org/officeDocument/2006/relationships/image" Target="../media/image98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3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jpeg"/><Relationship Id="rId3" Type="http://schemas.openxmlformats.org/officeDocument/2006/relationships/image" Target="../media/image62.png"/><Relationship Id="rId7" Type="http://schemas.openxmlformats.org/officeDocument/2006/relationships/image" Target="../media/image104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10" Type="http://schemas.openxmlformats.org/officeDocument/2006/relationships/image" Target="../media/image107.jpeg"/><Relationship Id="rId4" Type="http://schemas.openxmlformats.org/officeDocument/2006/relationships/image" Target="../media/image31.png"/><Relationship Id="rId9" Type="http://schemas.openxmlformats.org/officeDocument/2006/relationships/image" Target="../media/image10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3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3.xml"/><Relationship Id="rId4" Type="http://schemas.openxmlformats.org/officeDocument/2006/relationships/chart" Target="../charts/char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13.jpeg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13.jpeg"/><Relationship Id="rId5" Type="http://schemas.openxmlformats.org/officeDocument/2006/relationships/image" Target="../media/image116.jpeg"/><Relationship Id="rId4" Type="http://schemas.openxmlformats.org/officeDocument/2006/relationships/image" Target="../media/image115.jpe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jpeg"/><Relationship Id="rId3" Type="http://schemas.openxmlformats.org/officeDocument/2006/relationships/image" Target="../media/image62.png"/><Relationship Id="rId7" Type="http://schemas.openxmlformats.org/officeDocument/2006/relationships/image" Target="../media/image119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18.jpeg"/><Relationship Id="rId5" Type="http://schemas.openxmlformats.org/officeDocument/2006/relationships/image" Target="../media/image117.jpeg"/><Relationship Id="rId4" Type="http://schemas.openxmlformats.org/officeDocument/2006/relationships/image" Target="../media/image31.png"/><Relationship Id="rId9" Type="http://schemas.openxmlformats.org/officeDocument/2006/relationships/image" Target="../media/image121.jpe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jpeg"/><Relationship Id="rId3" Type="http://schemas.openxmlformats.org/officeDocument/2006/relationships/image" Target="../media/image122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62.png"/><Relationship Id="rId5" Type="http://schemas.openxmlformats.org/officeDocument/2006/relationships/image" Target="../media/image124.jpeg"/><Relationship Id="rId4" Type="http://schemas.openxmlformats.org/officeDocument/2006/relationships/image" Target="../media/image123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3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3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3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3262" y="2922972"/>
            <a:ext cx="7217181" cy="1255481"/>
          </a:xfrm>
        </p:spPr>
        <p:txBody>
          <a:bodyPr>
            <a:normAutofit/>
          </a:bodyPr>
          <a:lstStyle/>
          <a:p>
            <a:pPr algn="just"/>
            <a:r>
              <a:rPr lang="fr-FR" sz="1300" u="sng" dirty="0">
                <a:solidFill>
                  <a:schemeClr val="tx2"/>
                </a:solidFill>
                <a:latin typeface="LM Mono Prop Light 10" panose="00000500000000000000" pitchFamily="50" charset="0"/>
              </a:rPr>
              <a:t>J. Ferradas Troitino &amp; S. Izquierdo Bermudez,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1701" y="1848991"/>
            <a:ext cx="7592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cap="all" dirty="0">
                <a:latin typeface="LM Roman Slanted 17" panose="00000500000000000000" pitchFamily="50" charset="0"/>
                <a:cs typeface="Times New Roman" panose="02020603050405020304" pitchFamily="18" charset="0"/>
              </a:rPr>
              <a:t>5-m long block</a:t>
            </a:r>
          </a:p>
          <a:p>
            <a:r>
              <a:rPr lang="en-US" sz="3600" cap="all" dirty="0">
                <a:latin typeface="LM Roman Slanted 17" panose="00000500000000000000" pitchFamily="50" charset="0"/>
                <a:cs typeface="Times New Roman" panose="02020603050405020304" pitchFamily="18" charset="0"/>
              </a:rPr>
              <a:t>Update on design</a:t>
            </a:r>
          </a:p>
          <a:p>
            <a:endParaRPr lang="en-GB" sz="3600" cap="all" dirty="0">
              <a:latin typeface="LM Roman Slanted 17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3262" y="4282478"/>
            <a:ext cx="670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i="1" dirty="0">
                <a:solidFill>
                  <a:srgbClr val="0033A0"/>
                </a:solidFill>
                <a:latin typeface="LM Mono Prop Light 10" panose="00000500000000000000" pitchFamily="50" charset="0"/>
              </a:rPr>
              <a:t>TE-MSC-LMF</a:t>
            </a:r>
          </a:p>
          <a:p>
            <a:pPr algn="just"/>
            <a:r>
              <a:rPr lang="fr-FR" sz="1400" i="1" dirty="0">
                <a:solidFill>
                  <a:srgbClr val="0033A0"/>
                </a:solidFill>
                <a:latin typeface="LM Mono Prop Light 10" panose="00000500000000000000" pitchFamily="50" charset="0"/>
              </a:rPr>
              <a:t>March 2025</a:t>
            </a:r>
            <a:endParaRPr lang="en-GB" sz="1400" i="1" dirty="0">
              <a:solidFill>
                <a:srgbClr val="0033A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074" name="Picture 2" descr="CERN logo.sv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783" y="240986"/>
            <a:ext cx="721866" cy="721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AA22F4-1184-F210-AA38-D66A5AB04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5039" y="1314536"/>
            <a:ext cx="3982677" cy="44723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B75AD6-2F8F-9165-C0B0-1FCFD9F16CD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9907"/>
          <a:stretch/>
        </p:blipFill>
        <p:spPr>
          <a:xfrm>
            <a:off x="9566376" y="1532289"/>
            <a:ext cx="2187620" cy="40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239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31C081-7B0B-7E91-FA3F-12E8BB7E8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ABF6AEBB-3F91-7927-710B-5D3239823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0EA347F-365E-C52E-8F31-3A582CB45210}"/>
              </a:ext>
            </a:extLst>
          </p:cNvPr>
          <p:cNvSpPr txBox="1">
            <a:spLocks/>
          </p:cNvSpPr>
          <p:nvPr/>
        </p:nvSpPr>
        <p:spPr>
          <a:xfrm>
            <a:off x="1838651" y="5212400"/>
            <a:ext cx="2160973" cy="315102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 short vertical bladder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20C837F-A719-D15D-B90A-F4DE987147D2}"/>
              </a:ext>
            </a:extLst>
          </p:cNvPr>
          <p:cNvSpPr txBox="1">
            <a:spLocks/>
          </p:cNvSpPr>
          <p:nvPr/>
        </p:nvSpPr>
        <p:spPr>
          <a:xfrm>
            <a:off x="6486525" y="5188431"/>
            <a:ext cx="3686175" cy="948050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1x long vertical bladder + 1x short vertical bladder in the yoke</a:t>
            </a:r>
          </a:p>
          <a:p>
            <a:pPr algn="ctr" defTabSz="257169">
              <a:buClrTx/>
              <a:buSzTx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 x long vertical bladder in </a:t>
            </a:r>
            <a:r>
              <a:rPr lang="en-US" sz="1400" u="sng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Hpad</a:t>
            </a:r>
            <a:endParaRPr lang="en-US" sz="1400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" name="Picture 2" descr="A blue and pink circular object with a hole&#10;&#10;AI-generated content may be incorrect.">
            <a:extLst>
              <a:ext uri="{FF2B5EF4-FFF2-40B4-BE49-F238E27FC236}">
                <a16:creationId xmlns:a16="http://schemas.microsoft.com/office/drawing/2014/main" id="{83CFC6CB-9F1D-BD69-9C3A-D1ED58BAC3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334" y="1276644"/>
            <a:ext cx="4786666" cy="3600000"/>
          </a:xfrm>
          <a:prstGeom prst="rect">
            <a:avLst/>
          </a:prstGeom>
        </p:spPr>
      </p:pic>
      <p:pic>
        <p:nvPicPr>
          <p:cNvPr id="6" name="Picture 5" descr="A blue and pink circular object with a hole&#10;&#10;AI-generated content may be incorrect.">
            <a:extLst>
              <a:ext uri="{FF2B5EF4-FFF2-40B4-BE49-F238E27FC236}">
                <a16:creationId xmlns:a16="http://schemas.microsoft.com/office/drawing/2014/main" id="{9FC39DC3-E736-D96F-55BB-7B48FD88F8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512" y="1276644"/>
            <a:ext cx="4786666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64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0021801-3082-7D0B-6831-A27F80E6AA8B}"/>
              </a:ext>
            </a:extLst>
          </p:cNvPr>
          <p:cNvGrpSpPr/>
          <p:nvPr/>
        </p:nvGrpSpPr>
        <p:grpSpPr>
          <a:xfrm>
            <a:off x="2167462" y="711200"/>
            <a:ext cx="7151012" cy="6146800"/>
            <a:chOff x="2174496" y="711200"/>
            <a:chExt cx="7151012" cy="61468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E6CDC45-1DE8-A7E1-11F9-550BF8B9A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6528" r="21562"/>
            <a:stretch/>
          </p:blipFill>
          <p:spPr>
            <a:xfrm>
              <a:off x="2174496" y="711200"/>
              <a:ext cx="7151012" cy="6146800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702CAF02-1B9A-589A-64C5-6E718531E8BD}"/>
                </a:ext>
              </a:extLst>
            </p:cNvPr>
            <p:cNvCxnSpPr>
              <a:cxnSpLocks/>
            </p:cNvCxnSpPr>
            <p:nvPr/>
          </p:nvCxnSpPr>
          <p:spPr>
            <a:xfrm>
              <a:off x="3629025" y="6315075"/>
              <a:ext cx="1676400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71A692A-2101-CB02-AF5B-24219A55DCA8}"/>
                </a:ext>
              </a:extLst>
            </p:cNvPr>
            <p:cNvSpPr txBox="1"/>
            <p:nvPr/>
          </p:nvSpPr>
          <p:spPr>
            <a:xfrm>
              <a:off x="4467225" y="5542961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44.976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CE4F93C-B62B-077D-C11D-19B121B0A4E3}"/>
                </a:ext>
              </a:extLst>
            </p:cNvPr>
            <p:cNvCxnSpPr>
              <a:cxnSpLocks/>
            </p:cNvCxnSpPr>
            <p:nvPr/>
          </p:nvCxnSpPr>
          <p:spPr>
            <a:xfrm>
              <a:off x="5362575" y="5867400"/>
              <a:ext cx="885825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1DF9FF6-C268-3595-4FA9-090026CEF571}"/>
                </a:ext>
              </a:extLst>
            </p:cNvPr>
            <p:cNvSpPr txBox="1"/>
            <p:nvPr/>
          </p:nvSpPr>
          <p:spPr>
            <a:xfrm>
              <a:off x="5596135" y="549806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50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2FE2656-312B-C05F-5B26-9769D4639F29}"/>
                </a:ext>
              </a:extLst>
            </p:cNvPr>
            <p:cNvSpPr txBox="1"/>
            <p:nvPr/>
          </p:nvSpPr>
          <p:spPr>
            <a:xfrm>
              <a:off x="4057649" y="3788539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57.323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50CAADE-525C-042C-E936-82797CB348A6}"/>
                </a:ext>
              </a:extLst>
            </p:cNvPr>
            <p:cNvCxnSpPr>
              <a:cxnSpLocks/>
            </p:cNvCxnSpPr>
            <p:nvPr/>
          </p:nvCxnSpPr>
          <p:spPr>
            <a:xfrm>
              <a:off x="3574674" y="4157871"/>
              <a:ext cx="1676400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7AC846A-D34C-8B2B-9787-BD16F0AE46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4186" y="3606633"/>
              <a:ext cx="0" cy="2590451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DBB1524-1A11-B7FF-4CB5-B2214AA94A76}"/>
                </a:ext>
              </a:extLst>
            </p:cNvPr>
            <p:cNvSpPr txBox="1"/>
            <p:nvPr/>
          </p:nvSpPr>
          <p:spPr>
            <a:xfrm>
              <a:off x="2921887" y="4700628"/>
              <a:ext cx="556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110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C4DE219-62AB-5BDB-7A08-DE3CAEBCFB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2011" y="5158725"/>
              <a:ext cx="0" cy="1038359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94AF69F-5AEC-DE58-1C5A-B6E1F04305B5}"/>
                </a:ext>
              </a:extLst>
            </p:cNvPr>
            <p:cNvSpPr txBox="1"/>
            <p:nvPr/>
          </p:nvSpPr>
          <p:spPr>
            <a:xfrm>
              <a:off x="4220374" y="5941589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59.948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F458FE5-1746-1534-74DA-61550D4FED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4193" y="3429000"/>
              <a:ext cx="309433" cy="177633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44C4CBE-5C56-1596-F493-7326ABB4C786}"/>
                </a:ext>
              </a:extLst>
            </p:cNvPr>
            <p:cNvSpPr txBox="1"/>
            <p:nvPr/>
          </p:nvSpPr>
          <p:spPr>
            <a:xfrm>
              <a:off x="6663626" y="3180663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R=20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4972537-064C-1B87-BE40-FD7EC4C566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6243" y="2397767"/>
              <a:ext cx="309433" cy="177633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BA75BA0-6D75-E6A1-7CE9-A35CEB159FE3}"/>
                </a:ext>
              </a:extLst>
            </p:cNvPr>
            <p:cNvSpPr txBox="1"/>
            <p:nvPr/>
          </p:nvSpPr>
          <p:spPr>
            <a:xfrm>
              <a:off x="7825676" y="2149430"/>
              <a:ext cx="8707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R=225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3E0F52D2-838B-0E61-29EA-3B3176D7B5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57124" y="1945179"/>
              <a:ext cx="309433" cy="177633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621AC6D-5447-742F-82E4-E9717CDB29DF}"/>
                </a:ext>
              </a:extLst>
            </p:cNvPr>
            <p:cNvSpPr txBox="1"/>
            <p:nvPr/>
          </p:nvSpPr>
          <p:spPr>
            <a:xfrm>
              <a:off x="5266557" y="1680825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R=17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B5F5D1F-7F3C-5CD6-3B1A-51931933DE57}"/>
                </a:ext>
              </a:extLst>
            </p:cNvPr>
            <p:cNvSpPr txBox="1"/>
            <p:nvPr/>
          </p:nvSpPr>
          <p:spPr>
            <a:xfrm>
              <a:off x="4076755" y="2102379"/>
              <a:ext cx="10567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X0: 42</a:t>
              </a:r>
              <a:br>
                <a:rPr lang="en-US" b="1" u="sng" dirty="0">
                  <a:solidFill>
                    <a:srgbClr val="00B050"/>
                  </a:solidFill>
                </a:rPr>
              </a:br>
              <a:r>
                <a:rPr lang="en-US" b="1" u="sng" dirty="0">
                  <a:solidFill>
                    <a:srgbClr val="00B050"/>
                  </a:solidFill>
                </a:rPr>
                <a:t>Y0: 50.5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D1B8E14-38BE-9F85-30BA-60BE2D968EB9}"/>
                </a:ext>
              </a:extLst>
            </p:cNvPr>
            <p:cNvSpPr txBox="1"/>
            <p:nvPr/>
          </p:nvSpPr>
          <p:spPr>
            <a:xfrm>
              <a:off x="4667873" y="6407408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104.948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2F365324-1B44-C9E4-2815-26A4D40628A1}"/>
                </a:ext>
              </a:extLst>
            </p:cNvPr>
            <p:cNvCxnSpPr>
              <a:cxnSpLocks/>
            </p:cNvCxnSpPr>
            <p:nvPr/>
          </p:nvCxnSpPr>
          <p:spPr>
            <a:xfrm>
              <a:off x="3629025" y="6466000"/>
              <a:ext cx="2784475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72240FB-61FC-933F-D834-3E2C98D91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42747" y="3482340"/>
              <a:ext cx="0" cy="2714744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1439251-45C9-7182-E190-A78FC3B26BB2}"/>
                </a:ext>
              </a:extLst>
            </p:cNvPr>
            <p:cNvSpPr txBox="1"/>
            <p:nvPr/>
          </p:nvSpPr>
          <p:spPr>
            <a:xfrm>
              <a:off x="2388670" y="4712386"/>
              <a:ext cx="556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115</a:t>
              </a:r>
            </a:p>
          </p:txBody>
        </p:sp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1DCFA59B-D349-1480-61DD-EC369CAAB0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30676" y="4700628"/>
              <a:ext cx="0" cy="463406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0168611-032F-E314-06C1-0626BF8F6051}"/>
                </a:ext>
              </a:extLst>
            </p:cNvPr>
            <p:cNvSpPr txBox="1"/>
            <p:nvPr/>
          </p:nvSpPr>
          <p:spPr>
            <a:xfrm>
              <a:off x="3475858" y="4789393"/>
              <a:ext cx="44114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20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C2D8732-4B75-778E-6B3B-3704F908946B}"/>
                </a:ext>
              </a:extLst>
            </p:cNvPr>
            <p:cNvCxnSpPr>
              <a:cxnSpLocks/>
            </p:cNvCxnSpPr>
            <p:nvPr/>
          </p:nvCxnSpPr>
          <p:spPr>
            <a:xfrm>
              <a:off x="3612262" y="4549671"/>
              <a:ext cx="316801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606F42-95EC-1008-6666-CF373C7CFC4A}"/>
                </a:ext>
              </a:extLst>
            </p:cNvPr>
            <p:cNvSpPr txBox="1"/>
            <p:nvPr/>
          </p:nvSpPr>
          <p:spPr>
            <a:xfrm>
              <a:off x="3537337" y="422728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rgbClr val="00B050"/>
                  </a:solidFill>
                </a:rPr>
                <a:t>20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C3F69AE-B2F8-4B98-E1A1-70DBD6F11C43}"/>
                </a:ext>
              </a:extLst>
            </p:cNvPr>
            <p:cNvCxnSpPr>
              <a:cxnSpLocks/>
            </p:cNvCxnSpPr>
            <p:nvPr/>
          </p:nvCxnSpPr>
          <p:spPr>
            <a:xfrm>
              <a:off x="3969487" y="4544956"/>
              <a:ext cx="379350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D03122B-C57D-2AAE-F4AF-D564AC25A79C}"/>
                </a:ext>
              </a:extLst>
            </p:cNvPr>
            <p:cNvSpPr txBox="1"/>
            <p:nvPr/>
          </p:nvSpPr>
          <p:spPr>
            <a:xfrm>
              <a:off x="3919903" y="4222465"/>
              <a:ext cx="44114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20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1DA0012-DF85-C15C-1351-C47E64DF2BE0}"/>
              </a:ext>
            </a:extLst>
          </p:cNvPr>
          <p:cNvCxnSpPr>
            <a:cxnSpLocks/>
          </p:cNvCxnSpPr>
          <p:nvPr/>
        </p:nvCxnSpPr>
        <p:spPr>
          <a:xfrm flipV="1">
            <a:off x="6502991" y="3892103"/>
            <a:ext cx="0" cy="259045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6304C75-3B5F-6325-9957-7230AA159AED}"/>
              </a:ext>
            </a:extLst>
          </p:cNvPr>
          <p:cNvSpPr txBox="1"/>
          <p:nvPr/>
        </p:nvSpPr>
        <p:spPr>
          <a:xfrm>
            <a:off x="6539145" y="480634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>
                <a:solidFill>
                  <a:srgbClr val="00B050"/>
                </a:solidFill>
              </a:rPr>
              <a:t>95</a:t>
            </a:r>
          </a:p>
        </p:txBody>
      </p:sp>
    </p:spTree>
    <p:extLst>
      <p:ext uri="{BB962C8B-B14F-4D97-AF65-F5344CB8AC3E}">
        <p14:creationId xmlns:p14="http://schemas.microsoft.com/office/powerpoint/2010/main" val="2227829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854CEE-233B-F4E6-7192-E4D228D4B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6478" y="1308384"/>
            <a:ext cx="4718506" cy="398987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06E4C8-5AB7-F018-4675-5CCFB22E74C1}"/>
              </a:ext>
            </a:extLst>
          </p:cNvPr>
          <p:cNvCxnSpPr>
            <a:cxnSpLocks/>
          </p:cNvCxnSpPr>
          <p:nvPr/>
        </p:nvCxnSpPr>
        <p:spPr>
          <a:xfrm>
            <a:off x="4689053" y="5435889"/>
            <a:ext cx="3600000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272405D-0BAD-C0F1-8864-1BDF75229DC4}"/>
              </a:ext>
            </a:extLst>
          </p:cNvPr>
          <p:cNvSpPr txBox="1">
            <a:spLocks/>
          </p:cNvSpPr>
          <p:nvPr/>
        </p:nvSpPr>
        <p:spPr>
          <a:xfrm>
            <a:off x="5797610" y="5549616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33.198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58A6BE1-8DF1-61E1-5D2C-34F0F6287EAA}"/>
              </a:ext>
            </a:extLst>
          </p:cNvPr>
          <p:cNvCxnSpPr>
            <a:cxnSpLocks/>
          </p:cNvCxnSpPr>
          <p:nvPr/>
        </p:nvCxnSpPr>
        <p:spPr>
          <a:xfrm>
            <a:off x="3918175" y="1297854"/>
            <a:ext cx="4370878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F2289A1-61EE-4BDB-3BC1-12653AFD70DF}"/>
              </a:ext>
            </a:extLst>
          </p:cNvPr>
          <p:cNvSpPr txBox="1">
            <a:spLocks/>
          </p:cNvSpPr>
          <p:nvPr/>
        </p:nvSpPr>
        <p:spPr>
          <a:xfrm>
            <a:off x="5415083" y="925266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dirty="0">
                <a:solidFill>
                  <a:srgbClr val="00B050"/>
                </a:solidFill>
                <a:latin typeface="LM Mono Prop Light 10" panose="00000500000000000000" pitchFamily="50" charset="0"/>
              </a:rPr>
              <a:t> 42.668 mm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1559660-621B-7F49-557B-08188D273008}"/>
              </a:ext>
            </a:extLst>
          </p:cNvPr>
          <p:cNvCxnSpPr>
            <a:cxnSpLocks/>
          </p:cNvCxnSpPr>
          <p:nvPr/>
        </p:nvCxnSpPr>
        <p:spPr>
          <a:xfrm>
            <a:off x="4369734" y="3507990"/>
            <a:ext cx="0" cy="1516771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64ABA92-F622-FFE8-7DE8-A3AFE47F23BE}"/>
              </a:ext>
            </a:extLst>
          </p:cNvPr>
          <p:cNvSpPr txBox="1">
            <a:spLocks/>
          </p:cNvSpPr>
          <p:nvPr/>
        </p:nvSpPr>
        <p:spPr>
          <a:xfrm>
            <a:off x="3072179" y="4013340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19. 613 mm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A2A951D-A772-B2BF-DD9A-1EE52996DED7}"/>
              </a:ext>
            </a:extLst>
          </p:cNvPr>
          <p:cNvCxnSpPr>
            <a:cxnSpLocks/>
          </p:cNvCxnSpPr>
          <p:nvPr/>
        </p:nvCxnSpPr>
        <p:spPr>
          <a:xfrm>
            <a:off x="3666478" y="1563401"/>
            <a:ext cx="0" cy="1516771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093F483-8D76-A620-AAA0-736DCF9CBBB5}"/>
              </a:ext>
            </a:extLst>
          </p:cNvPr>
          <p:cNvSpPr txBox="1">
            <a:spLocks/>
          </p:cNvSpPr>
          <p:nvPr/>
        </p:nvSpPr>
        <p:spPr>
          <a:xfrm>
            <a:off x="2368923" y="2068751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19.738 mm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BAD86D7-B575-279C-9255-4769797A3AC0}"/>
              </a:ext>
            </a:extLst>
          </p:cNvPr>
          <p:cNvCxnSpPr>
            <a:cxnSpLocks/>
          </p:cNvCxnSpPr>
          <p:nvPr/>
        </p:nvCxnSpPr>
        <p:spPr>
          <a:xfrm>
            <a:off x="8692719" y="1563401"/>
            <a:ext cx="0" cy="3630036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8D5B1BEA-F393-C4B3-C3B3-11E822D86C35}"/>
              </a:ext>
            </a:extLst>
          </p:cNvPr>
          <p:cNvSpPr txBox="1">
            <a:spLocks/>
          </p:cNvSpPr>
          <p:nvPr/>
        </p:nvSpPr>
        <p:spPr>
          <a:xfrm>
            <a:off x="9001622" y="2904299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39.351 mm</a:t>
            </a:r>
          </a:p>
        </p:txBody>
      </p:sp>
    </p:spTree>
    <p:extLst>
      <p:ext uri="{BB962C8B-B14F-4D97-AF65-F5344CB8AC3E}">
        <p14:creationId xmlns:p14="http://schemas.microsoft.com/office/powerpoint/2010/main" val="149431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3D4285-B5EE-F100-83C7-9CE03FC9E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692" y="1041050"/>
            <a:ext cx="6579844" cy="4394839"/>
          </a:xfrm>
          <a:prstGeom prst="rect">
            <a:avLst/>
          </a:prstGeom>
        </p:spPr>
      </p:pic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06E4C8-5AB7-F018-4675-5CCFB22E74C1}"/>
              </a:ext>
            </a:extLst>
          </p:cNvPr>
          <p:cNvCxnSpPr>
            <a:cxnSpLocks/>
          </p:cNvCxnSpPr>
          <p:nvPr/>
        </p:nvCxnSpPr>
        <p:spPr>
          <a:xfrm>
            <a:off x="4687311" y="5406861"/>
            <a:ext cx="433329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272405D-0BAD-C0F1-8864-1BDF75229DC4}"/>
              </a:ext>
            </a:extLst>
          </p:cNvPr>
          <p:cNvSpPr txBox="1">
            <a:spLocks/>
          </p:cNvSpPr>
          <p:nvPr/>
        </p:nvSpPr>
        <p:spPr>
          <a:xfrm>
            <a:off x="4756458" y="5245686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4 mm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37EF42B-C606-0008-D59B-697C1065ACB4}"/>
              </a:ext>
            </a:extLst>
          </p:cNvPr>
          <p:cNvSpPr txBox="1">
            <a:spLocks/>
          </p:cNvSpPr>
          <p:nvPr/>
        </p:nvSpPr>
        <p:spPr>
          <a:xfrm>
            <a:off x="3200400" y="4881428"/>
            <a:ext cx="905130" cy="351746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17.5 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DBC0E04-FD12-C55D-66FD-CE115D28D691}"/>
              </a:ext>
            </a:extLst>
          </p:cNvPr>
          <p:cNvCxnSpPr>
            <a:cxnSpLocks/>
          </p:cNvCxnSpPr>
          <p:nvPr/>
        </p:nvCxnSpPr>
        <p:spPr>
          <a:xfrm flipV="1">
            <a:off x="2872071" y="5264428"/>
            <a:ext cx="1800000" cy="0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ABE079-F614-4F06-6CF4-5558CB01282F}"/>
              </a:ext>
            </a:extLst>
          </p:cNvPr>
          <p:cNvCxnSpPr>
            <a:cxnSpLocks/>
          </p:cNvCxnSpPr>
          <p:nvPr/>
        </p:nvCxnSpPr>
        <p:spPr>
          <a:xfrm>
            <a:off x="3012987" y="1179446"/>
            <a:ext cx="1080000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29BE289-63B5-02DD-ED59-E2FB67F2F090}"/>
              </a:ext>
            </a:extLst>
          </p:cNvPr>
          <p:cNvSpPr txBox="1">
            <a:spLocks/>
          </p:cNvSpPr>
          <p:nvPr/>
        </p:nvSpPr>
        <p:spPr>
          <a:xfrm>
            <a:off x="2872071" y="811540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12.03 mm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56C37B9-5605-2AD1-FA4C-75827E102561}"/>
              </a:ext>
            </a:extLst>
          </p:cNvPr>
          <p:cNvCxnSpPr>
            <a:cxnSpLocks/>
          </p:cNvCxnSpPr>
          <p:nvPr/>
        </p:nvCxnSpPr>
        <p:spPr>
          <a:xfrm>
            <a:off x="2887311" y="5841272"/>
            <a:ext cx="6317649" cy="0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764CC19-7B72-C492-6F22-6FEDFA78B29C}"/>
              </a:ext>
            </a:extLst>
          </p:cNvPr>
          <p:cNvSpPr txBox="1">
            <a:spLocks/>
          </p:cNvSpPr>
          <p:nvPr/>
        </p:nvSpPr>
        <p:spPr>
          <a:xfrm>
            <a:off x="6566377" y="5443620"/>
            <a:ext cx="1282484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59.948 mm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7DFF142-20D8-61BF-D769-F8104171E75D}"/>
              </a:ext>
            </a:extLst>
          </p:cNvPr>
          <p:cNvCxnSpPr>
            <a:cxnSpLocks/>
          </p:cNvCxnSpPr>
          <p:nvPr/>
        </p:nvCxnSpPr>
        <p:spPr>
          <a:xfrm>
            <a:off x="8863071" y="5396701"/>
            <a:ext cx="433329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08127A41-3A9B-C8AF-AFBA-4CE1801A4BDD}"/>
              </a:ext>
            </a:extLst>
          </p:cNvPr>
          <p:cNvSpPr txBox="1">
            <a:spLocks/>
          </p:cNvSpPr>
          <p:nvPr/>
        </p:nvSpPr>
        <p:spPr>
          <a:xfrm>
            <a:off x="9050968" y="5235526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5.25 mm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7BAD34D-F609-58F4-E899-D45E5D9D364D}"/>
              </a:ext>
            </a:extLst>
          </p:cNvPr>
          <p:cNvCxnSpPr>
            <a:cxnSpLocks/>
          </p:cNvCxnSpPr>
          <p:nvPr/>
        </p:nvCxnSpPr>
        <p:spPr>
          <a:xfrm>
            <a:off x="2511653" y="1441540"/>
            <a:ext cx="0" cy="3822888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4BD2C0E1-3608-8402-87F0-CE857FFD5839}"/>
              </a:ext>
            </a:extLst>
          </p:cNvPr>
          <p:cNvSpPr txBox="1">
            <a:spLocks/>
          </p:cNvSpPr>
          <p:nvPr/>
        </p:nvSpPr>
        <p:spPr>
          <a:xfrm>
            <a:off x="998801" y="2733622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39.351 mm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8BB6374D-73B9-C0BF-5532-D2ED513AB8E2}"/>
              </a:ext>
            </a:extLst>
          </p:cNvPr>
          <p:cNvSpPr txBox="1">
            <a:spLocks/>
          </p:cNvSpPr>
          <p:nvPr/>
        </p:nvSpPr>
        <p:spPr>
          <a:xfrm>
            <a:off x="9695574" y="2049949"/>
            <a:ext cx="2160973" cy="2208732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Ground insulation attributed to coil top and bottom.</a:t>
            </a: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Ground insulation around the shoe not modelled / included in the shoe (0.25 mm)</a:t>
            </a:r>
          </a:p>
        </p:txBody>
      </p:sp>
    </p:spTree>
    <p:extLst>
      <p:ext uri="{BB962C8B-B14F-4D97-AF65-F5344CB8AC3E}">
        <p14:creationId xmlns:p14="http://schemas.microsoft.com/office/powerpoint/2010/main" val="2127503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C60324-71A9-7485-E701-1B83E5FFE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404" y="1162022"/>
            <a:ext cx="4703011" cy="4628633"/>
          </a:xfrm>
          <a:prstGeom prst="rect">
            <a:avLst/>
          </a:prstGeom>
        </p:spPr>
      </p:pic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A917C1C-3B6D-312A-7A2A-FF500C15F8DF}"/>
              </a:ext>
            </a:extLst>
          </p:cNvPr>
          <p:cNvSpPr txBox="1">
            <a:spLocks/>
          </p:cNvSpPr>
          <p:nvPr/>
        </p:nvSpPr>
        <p:spPr>
          <a:xfrm>
            <a:off x="2514187" y="3488520"/>
            <a:ext cx="1075513" cy="442926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110 mm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E1DDFDF-9171-AD48-A9CE-817DFDD335ED}"/>
              </a:ext>
            </a:extLst>
          </p:cNvPr>
          <p:cNvCxnSpPr>
            <a:cxnSpLocks/>
          </p:cNvCxnSpPr>
          <p:nvPr/>
        </p:nvCxnSpPr>
        <p:spPr>
          <a:xfrm flipV="1">
            <a:off x="3589700" y="1283543"/>
            <a:ext cx="0" cy="4626469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D05D0E-7AE7-72E4-08CF-12149BB15184}"/>
              </a:ext>
            </a:extLst>
          </p:cNvPr>
          <p:cNvCxnSpPr>
            <a:cxnSpLocks/>
          </p:cNvCxnSpPr>
          <p:nvPr/>
        </p:nvCxnSpPr>
        <p:spPr>
          <a:xfrm>
            <a:off x="3523919" y="5864422"/>
            <a:ext cx="3432466" cy="0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784191D8-542B-2315-838F-299E1E88CC39}"/>
              </a:ext>
            </a:extLst>
          </p:cNvPr>
          <p:cNvSpPr txBox="1">
            <a:spLocks/>
          </p:cNvSpPr>
          <p:nvPr/>
        </p:nvSpPr>
        <p:spPr>
          <a:xfrm>
            <a:off x="4327285" y="5790655"/>
            <a:ext cx="1282484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59.948 mm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3A0ECC7-9448-EE79-E3C1-7697C885398F}"/>
              </a:ext>
            </a:extLst>
          </p:cNvPr>
          <p:cNvCxnSpPr>
            <a:cxnSpLocks/>
          </p:cNvCxnSpPr>
          <p:nvPr/>
        </p:nvCxnSpPr>
        <p:spPr>
          <a:xfrm flipV="1">
            <a:off x="4344059" y="1323948"/>
            <a:ext cx="0" cy="1650746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BC98FB2-9BE6-B901-1810-DF483F5EEE5C}"/>
              </a:ext>
            </a:extLst>
          </p:cNvPr>
          <p:cNvSpPr txBox="1">
            <a:spLocks/>
          </p:cNvSpPr>
          <p:nvPr/>
        </p:nvSpPr>
        <p:spPr>
          <a:xfrm>
            <a:off x="4403158" y="2020455"/>
            <a:ext cx="1190859" cy="433019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00B050"/>
                </a:solidFill>
                <a:latin typeface="LM Mono Prop Light 10" panose="00000500000000000000" pitchFamily="50" charset="0"/>
              </a:rPr>
              <a:t>45.024 mm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0AB040B-373B-F188-9BAD-82E277249818}"/>
              </a:ext>
            </a:extLst>
          </p:cNvPr>
          <p:cNvCxnSpPr>
            <a:cxnSpLocks/>
          </p:cNvCxnSpPr>
          <p:nvPr/>
        </p:nvCxnSpPr>
        <p:spPr>
          <a:xfrm flipV="1">
            <a:off x="4212468" y="3273061"/>
            <a:ext cx="0" cy="490704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BDEA08AF-2FCC-BF0A-43F4-5ED99C4154FE}"/>
              </a:ext>
            </a:extLst>
          </p:cNvPr>
          <p:cNvSpPr txBox="1">
            <a:spLocks/>
          </p:cNvSpPr>
          <p:nvPr/>
        </p:nvSpPr>
        <p:spPr>
          <a:xfrm>
            <a:off x="4275626" y="3301903"/>
            <a:ext cx="373744" cy="433019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dirty="0">
                <a:solidFill>
                  <a:srgbClr val="00B050"/>
                </a:solidFill>
                <a:latin typeface="LM Mono Prop Light 10" panose="00000500000000000000" pitchFamily="50" charset="0"/>
              </a:rPr>
              <a:t>20 mm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BF6501E-36B7-2E1F-A2C6-6E00E44540B1}"/>
              </a:ext>
            </a:extLst>
          </p:cNvPr>
          <p:cNvSpPr txBox="1">
            <a:spLocks/>
          </p:cNvSpPr>
          <p:nvPr/>
        </p:nvSpPr>
        <p:spPr>
          <a:xfrm>
            <a:off x="4291470" y="3928502"/>
            <a:ext cx="2360418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00B050"/>
                </a:solidFill>
                <a:latin typeface="LM Mono Prop Light 10" panose="00000500000000000000" pitchFamily="50" charset="0"/>
              </a:rPr>
              <a:t> Vertical SS filler = 5 mm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BC6C362-85C7-5BCB-2413-641F2A6A9EB3}"/>
              </a:ext>
            </a:extLst>
          </p:cNvPr>
          <p:cNvCxnSpPr>
            <a:cxnSpLocks/>
          </p:cNvCxnSpPr>
          <p:nvPr/>
        </p:nvCxnSpPr>
        <p:spPr>
          <a:xfrm>
            <a:off x="4097644" y="1088586"/>
            <a:ext cx="2858741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DA621BF3-6070-022A-DD1A-C9D42399A615}"/>
              </a:ext>
            </a:extLst>
          </p:cNvPr>
          <p:cNvSpPr txBox="1">
            <a:spLocks/>
          </p:cNvSpPr>
          <p:nvPr/>
        </p:nvSpPr>
        <p:spPr>
          <a:xfrm>
            <a:off x="4998587" y="729322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57.323 mm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21AFEE7-092E-366F-18C2-A20D5EF21574}"/>
              </a:ext>
            </a:extLst>
          </p:cNvPr>
          <p:cNvCxnSpPr>
            <a:cxnSpLocks/>
          </p:cNvCxnSpPr>
          <p:nvPr/>
        </p:nvCxnSpPr>
        <p:spPr>
          <a:xfrm flipV="1">
            <a:off x="6846120" y="1323948"/>
            <a:ext cx="0" cy="2272829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16235176-8443-0F97-14F4-5C296CD1C49E}"/>
              </a:ext>
            </a:extLst>
          </p:cNvPr>
          <p:cNvSpPr txBox="1">
            <a:spLocks/>
          </p:cNvSpPr>
          <p:nvPr/>
        </p:nvSpPr>
        <p:spPr>
          <a:xfrm>
            <a:off x="5914846" y="2075525"/>
            <a:ext cx="869705" cy="433019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00B050"/>
                </a:solidFill>
                <a:latin typeface="LM Mono Prop Light 10" panose="00000500000000000000" pitchFamily="50" charset="0"/>
              </a:rPr>
              <a:t>65.024 mm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1C74289-F5ED-7A2C-DE37-9D215F19EC2E}"/>
              </a:ext>
            </a:extLst>
          </p:cNvPr>
          <p:cNvCxnSpPr>
            <a:cxnSpLocks/>
          </p:cNvCxnSpPr>
          <p:nvPr/>
        </p:nvCxnSpPr>
        <p:spPr>
          <a:xfrm>
            <a:off x="6999912" y="5871940"/>
            <a:ext cx="1750549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01827654-2C9D-1F04-7783-974003EA8288}"/>
              </a:ext>
            </a:extLst>
          </p:cNvPr>
          <p:cNvSpPr txBox="1">
            <a:spLocks/>
          </p:cNvSpPr>
          <p:nvPr/>
        </p:nvSpPr>
        <p:spPr>
          <a:xfrm>
            <a:off x="7267889" y="5862523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50 mm</a:t>
            </a:r>
          </a:p>
        </p:txBody>
      </p: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1474740B-345B-0D77-A6A1-0C1157087B38}"/>
              </a:ext>
            </a:extLst>
          </p:cNvPr>
          <p:cNvSpPr txBox="1">
            <a:spLocks/>
          </p:cNvSpPr>
          <p:nvPr/>
        </p:nvSpPr>
        <p:spPr>
          <a:xfrm>
            <a:off x="9103087" y="3359974"/>
            <a:ext cx="1075513" cy="442926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dirty="0">
                <a:solidFill>
                  <a:srgbClr val="00B050"/>
                </a:solidFill>
                <a:latin typeface="LM Mono Prop Light 10" panose="00000500000000000000" pitchFamily="50" charset="0"/>
              </a:rPr>
              <a:t>95 mm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D39149B-9C18-78DC-C8B5-F231DA78EBA1}"/>
              </a:ext>
            </a:extLst>
          </p:cNvPr>
          <p:cNvCxnSpPr>
            <a:cxnSpLocks/>
          </p:cNvCxnSpPr>
          <p:nvPr/>
        </p:nvCxnSpPr>
        <p:spPr>
          <a:xfrm flipV="1">
            <a:off x="8912321" y="1762125"/>
            <a:ext cx="0" cy="4147887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CC73671-E241-49D2-1257-2E1D8DEA8F24}"/>
              </a:ext>
            </a:extLst>
          </p:cNvPr>
          <p:cNvSpPr txBox="1">
            <a:spLocks/>
          </p:cNvSpPr>
          <p:nvPr/>
        </p:nvSpPr>
        <p:spPr>
          <a:xfrm>
            <a:off x="4228312" y="5246171"/>
            <a:ext cx="1509758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Th = 0.625 mm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7828A42-3B20-F4E0-0B3B-A25A49B819CA}"/>
              </a:ext>
            </a:extLst>
          </p:cNvPr>
          <p:cNvSpPr txBox="1">
            <a:spLocks/>
          </p:cNvSpPr>
          <p:nvPr/>
        </p:nvSpPr>
        <p:spPr>
          <a:xfrm>
            <a:off x="4139885" y="4612194"/>
            <a:ext cx="1075513" cy="442926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00B050"/>
                </a:solidFill>
                <a:latin typeface="LM Mono Prop Light 10" panose="00000500000000000000" pitchFamily="50" charset="0"/>
              </a:rPr>
              <a:t>44.976 mm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301A881-0098-FDCF-AA05-A708DBD580F9}"/>
              </a:ext>
            </a:extLst>
          </p:cNvPr>
          <p:cNvCxnSpPr>
            <a:cxnSpLocks/>
          </p:cNvCxnSpPr>
          <p:nvPr/>
        </p:nvCxnSpPr>
        <p:spPr>
          <a:xfrm flipV="1">
            <a:off x="4097644" y="3823188"/>
            <a:ext cx="0" cy="2048752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793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4A0B68-C084-323F-640B-414513115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040" y="1632030"/>
            <a:ext cx="6064074" cy="384288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1A665D9-43D6-C8EE-02C0-3C52D8A1B26D}"/>
              </a:ext>
            </a:extLst>
          </p:cNvPr>
          <p:cNvCxnSpPr>
            <a:cxnSpLocks/>
          </p:cNvCxnSpPr>
          <p:nvPr/>
        </p:nvCxnSpPr>
        <p:spPr>
          <a:xfrm>
            <a:off x="3833224" y="1632030"/>
            <a:ext cx="2440254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F8796E9-5764-2B82-BCFE-47B8CA1AACCB}"/>
              </a:ext>
            </a:extLst>
          </p:cNvPr>
          <p:cNvSpPr txBox="1">
            <a:spLocks/>
          </p:cNvSpPr>
          <p:nvPr/>
        </p:nvSpPr>
        <p:spPr>
          <a:xfrm>
            <a:off x="4372434" y="1207211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20 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5441074-FEAC-EAEB-BF0B-0EE7EEE82027}"/>
              </a:ext>
            </a:extLst>
          </p:cNvPr>
          <p:cNvCxnSpPr>
            <a:cxnSpLocks/>
          </p:cNvCxnSpPr>
          <p:nvPr/>
        </p:nvCxnSpPr>
        <p:spPr>
          <a:xfrm>
            <a:off x="3833224" y="5370924"/>
            <a:ext cx="5939890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FB7FA24-DA80-29EA-8103-3EBFE8543E56}"/>
              </a:ext>
            </a:extLst>
          </p:cNvPr>
          <p:cNvSpPr txBox="1">
            <a:spLocks/>
          </p:cNvSpPr>
          <p:nvPr/>
        </p:nvSpPr>
        <p:spPr>
          <a:xfrm>
            <a:off x="5925371" y="5547989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40 mm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356D604-31A1-F410-AFA7-084F57CC9764}"/>
              </a:ext>
            </a:extLst>
          </p:cNvPr>
          <p:cNvCxnSpPr>
            <a:cxnSpLocks/>
          </p:cNvCxnSpPr>
          <p:nvPr/>
        </p:nvCxnSpPr>
        <p:spPr>
          <a:xfrm flipV="1">
            <a:off x="3546994" y="1986571"/>
            <a:ext cx="0" cy="3134811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F546092-08AE-FA32-9B01-47F213365764}"/>
              </a:ext>
            </a:extLst>
          </p:cNvPr>
          <p:cNvSpPr txBox="1">
            <a:spLocks/>
          </p:cNvSpPr>
          <p:nvPr/>
        </p:nvSpPr>
        <p:spPr>
          <a:xfrm>
            <a:off x="2104138" y="3253127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20 mm</a:t>
            </a:r>
          </a:p>
        </p:txBody>
      </p:sp>
    </p:spTree>
    <p:extLst>
      <p:ext uri="{BB962C8B-B14F-4D97-AF65-F5344CB8AC3E}">
        <p14:creationId xmlns:p14="http://schemas.microsoft.com/office/powerpoint/2010/main" val="3756762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EAB438-FD67-1E9E-5CDB-AEDA15B42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803" y="653649"/>
            <a:ext cx="4788394" cy="492566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F4EC95B-FFEF-D099-5A74-43DD7ABC840F}"/>
              </a:ext>
            </a:extLst>
          </p:cNvPr>
          <p:cNvSpPr txBox="1">
            <a:spLocks/>
          </p:cNvSpPr>
          <p:nvPr/>
        </p:nvSpPr>
        <p:spPr>
          <a:xfrm>
            <a:off x="4934941" y="2403385"/>
            <a:ext cx="1058647" cy="759397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2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D = 34 mm</a:t>
            </a:r>
          </a:p>
          <a:p>
            <a:pPr algn="ctr" defTabSz="257169">
              <a:buClrTx/>
              <a:buSzTx/>
            </a:pPr>
            <a:r>
              <a:rPr lang="en-US" sz="12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X0 = 42 mm</a:t>
            </a:r>
          </a:p>
          <a:p>
            <a:pPr algn="ctr" defTabSz="257169">
              <a:buClrTx/>
              <a:buSzTx/>
            </a:pPr>
            <a:r>
              <a:rPr lang="en-US" sz="12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Y0 = 157 mm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738329C-0C65-A1BB-2360-586E854144FD}"/>
              </a:ext>
            </a:extLst>
          </p:cNvPr>
          <p:cNvCxnSpPr/>
          <p:nvPr/>
        </p:nvCxnSpPr>
        <p:spPr>
          <a:xfrm>
            <a:off x="3786322" y="1000667"/>
            <a:ext cx="0" cy="62865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F245ECF-F9AD-6B43-D1E0-35AB7B9B5798}"/>
              </a:ext>
            </a:extLst>
          </p:cNvPr>
          <p:cNvSpPr txBox="1">
            <a:spLocks/>
          </p:cNvSpPr>
          <p:nvPr/>
        </p:nvSpPr>
        <p:spPr>
          <a:xfrm>
            <a:off x="2691360" y="1101019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25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4189654-6ED6-58C5-6D81-2B00884E6050}"/>
              </a:ext>
            </a:extLst>
          </p:cNvPr>
          <p:cNvCxnSpPr>
            <a:cxnSpLocks/>
          </p:cNvCxnSpPr>
          <p:nvPr/>
        </p:nvCxnSpPr>
        <p:spPr>
          <a:xfrm>
            <a:off x="3786322" y="5447732"/>
            <a:ext cx="2033648" cy="0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52039761-E1AC-71DD-DAE3-BEB59F3F7872}"/>
              </a:ext>
            </a:extLst>
          </p:cNvPr>
          <p:cNvSpPr txBox="1">
            <a:spLocks/>
          </p:cNvSpPr>
          <p:nvPr/>
        </p:nvSpPr>
        <p:spPr>
          <a:xfrm>
            <a:off x="4212597" y="5447732"/>
            <a:ext cx="1282484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114.948 mm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948A2F1-0D9D-20EB-2E16-F0AA0BFA0BBF}"/>
              </a:ext>
            </a:extLst>
          </p:cNvPr>
          <p:cNvCxnSpPr>
            <a:cxnSpLocks/>
          </p:cNvCxnSpPr>
          <p:nvPr/>
        </p:nvCxnSpPr>
        <p:spPr>
          <a:xfrm flipV="1">
            <a:off x="3912076" y="3516689"/>
            <a:ext cx="0" cy="2062627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EC0ABF2-12CC-E59A-B30F-638C5C2DA38D}"/>
              </a:ext>
            </a:extLst>
          </p:cNvPr>
          <p:cNvSpPr txBox="1">
            <a:spLocks/>
          </p:cNvSpPr>
          <p:nvPr/>
        </p:nvSpPr>
        <p:spPr>
          <a:xfrm>
            <a:off x="2691360" y="4304310"/>
            <a:ext cx="1282484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115 mm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1E4A361-D33A-E173-5CD8-E0742D8D753B}"/>
              </a:ext>
            </a:extLst>
          </p:cNvPr>
          <p:cNvCxnSpPr>
            <a:cxnSpLocks/>
          </p:cNvCxnSpPr>
          <p:nvPr/>
        </p:nvCxnSpPr>
        <p:spPr>
          <a:xfrm>
            <a:off x="3842989" y="5895866"/>
            <a:ext cx="3865750" cy="0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BAE3F59-E681-1CB4-81BA-C72CE7ED4B6C}"/>
              </a:ext>
            </a:extLst>
          </p:cNvPr>
          <p:cNvSpPr txBox="1">
            <a:spLocks/>
          </p:cNvSpPr>
          <p:nvPr/>
        </p:nvSpPr>
        <p:spPr>
          <a:xfrm>
            <a:off x="6005875" y="5834910"/>
            <a:ext cx="1282484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225 mm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F0F047-3619-AE00-E9A4-411EFA07FC01}"/>
              </a:ext>
            </a:extLst>
          </p:cNvPr>
          <p:cNvCxnSpPr>
            <a:cxnSpLocks/>
          </p:cNvCxnSpPr>
          <p:nvPr/>
        </p:nvCxnSpPr>
        <p:spPr>
          <a:xfrm>
            <a:off x="3912076" y="2592509"/>
            <a:ext cx="114616" cy="0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168D3544-5B2A-D62E-4701-983204D42514}"/>
              </a:ext>
            </a:extLst>
          </p:cNvPr>
          <p:cNvSpPr txBox="1">
            <a:spLocks/>
          </p:cNvSpPr>
          <p:nvPr/>
        </p:nvSpPr>
        <p:spPr>
          <a:xfrm>
            <a:off x="1866491" y="2375994"/>
            <a:ext cx="2256475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Yoke gap = 2.5 mm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F0426E2-7033-7B2E-F341-EF895EA07A94}"/>
              </a:ext>
            </a:extLst>
          </p:cNvPr>
          <p:cNvCxnSpPr>
            <a:cxnSpLocks/>
          </p:cNvCxnSpPr>
          <p:nvPr/>
        </p:nvCxnSpPr>
        <p:spPr>
          <a:xfrm flipV="1">
            <a:off x="5622673" y="3599662"/>
            <a:ext cx="229398" cy="174065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9DB17343-E509-5C09-209E-71A6FCD62E7B}"/>
              </a:ext>
            </a:extLst>
          </p:cNvPr>
          <p:cNvSpPr txBox="1">
            <a:spLocks/>
          </p:cNvSpPr>
          <p:nvPr/>
        </p:nvSpPr>
        <p:spPr>
          <a:xfrm>
            <a:off x="4823022" y="3655713"/>
            <a:ext cx="1282484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20 mm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DC00CF7-4A8A-84C7-87CE-F4D5C12060AA}"/>
              </a:ext>
            </a:extLst>
          </p:cNvPr>
          <p:cNvCxnSpPr>
            <a:cxnSpLocks/>
          </p:cNvCxnSpPr>
          <p:nvPr/>
        </p:nvCxnSpPr>
        <p:spPr>
          <a:xfrm>
            <a:off x="1885541" y="1762125"/>
            <a:ext cx="0" cy="1704975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CA290C3C-D062-747B-C587-787A2748739C}"/>
              </a:ext>
            </a:extLst>
          </p:cNvPr>
          <p:cNvSpPr txBox="1">
            <a:spLocks/>
          </p:cNvSpPr>
          <p:nvPr/>
        </p:nvSpPr>
        <p:spPr>
          <a:xfrm>
            <a:off x="162353" y="2438739"/>
            <a:ext cx="1630115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110 mm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14555EE-B297-00AB-BD70-E4C7DB8703B8}"/>
              </a:ext>
            </a:extLst>
          </p:cNvPr>
          <p:cNvSpPr txBox="1">
            <a:spLocks/>
          </p:cNvSpPr>
          <p:nvPr/>
        </p:nvSpPr>
        <p:spPr>
          <a:xfrm>
            <a:off x="8902010" y="1101019"/>
            <a:ext cx="2597565" cy="3779535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00B050"/>
                </a:solidFill>
                <a:latin typeface="LM Mono Prop Light 10" panose="00000500000000000000" pitchFamily="50" charset="0"/>
              </a:rPr>
              <a:t>Key </a:t>
            </a:r>
            <a:r>
              <a:rPr lang="en-US" sz="1400" dirty="0" err="1">
                <a:solidFill>
                  <a:srgbClr val="00B050"/>
                </a:solidFill>
                <a:latin typeface="LM Mono Prop Light 10" panose="00000500000000000000" pitchFamily="50" charset="0"/>
              </a:rPr>
              <a:t>th.</a:t>
            </a:r>
            <a:r>
              <a:rPr lang="en-US" sz="1400" dirty="0">
                <a:solidFill>
                  <a:srgbClr val="00B050"/>
                </a:solidFill>
                <a:latin typeface="LM Mono Prop Light 10" panose="00000500000000000000" pitchFamily="50" charset="0"/>
              </a:rPr>
              <a:t> = 5 mm</a:t>
            </a: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srgbClr val="00B050"/>
                </a:solidFill>
                <a:latin typeface="LM Mono Prop Light 10" panose="00000500000000000000" pitchFamily="50" charset="0"/>
              </a:rPr>
              <a:t>Key width = 20 mm</a:t>
            </a:r>
          </a:p>
          <a:p>
            <a:pPr algn="ctr" defTabSz="257169">
              <a:buClrTx/>
              <a:buSzTx/>
            </a:pPr>
            <a:endParaRPr lang="en-US" sz="1400" dirty="0">
              <a:solidFill>
                <a:srgbClr val="00B050"/>
              </a:solidFill>
              <a:latin typeface="LM Mono Prop Light 10" panose="00000500000000000000" pitchFamily="50" charset="0"/>
            </a:endParaRPr>
          </a:p>
          <a:p>
            <a:pPr algn="ctr" defTabSz="257169">
              <a:buClrTx/>
              <a:buSzTx/>
            </a:pPr>
            <a:r>
              <a:rPr lang="en-US" sz="1400" dirty="0" err="1">
                <a:solidFill>
                  <a:srgbClr val="00B050"/>
                </a:solidFill>
                <a:latin typeface="LM Mono Prop Light 10" panose="00000500000000000000" pitchFamily="50" charset="0"/>
              </a:rPr>
              <a:t>Vkey</a:t>
            </a:r>
            <a:r>
              <a:rPr lang="en-US" sz="1400" dirty="0">
                <a:solidFill>
                  <a:srgbClr val="00B050"/>
                </a:solidFill>
                <a:latin typeface="LM Mono Prop Light 10" panose="00000500000000000000" pitchFamily="50" charset="0"/>
              </a:rPr>
              <a:t>: X0 = 23.5 mm</a:t>
            </a:r>
          </a:p>
          <a:p>
            <a:pPr algn="ctr" defTabSz="257169">
              <a:buClrTx/>
              <a:buSzTx/>
            </a:pPr>
            <a:r>
              <a:rPr lang="en-US" sz="1400" b="1" dirty="0" err="1">
                <a:solidFill>
                  <a:srgbClr val="00B050"/>
                </a:solidFill>
                <a:latin typeface="LM Mono Prop Light 10" panose="00000500000000000000" pitchFamily="50" charset="0"/>
              </a:rPr>
              <a:t>Hkey</a:t>
            </a:r>
            <a:r>
              <a:rPr lang="en-US" sz="1400" b="1" dirty="0">
                <a:solidFill>
                  <a:srgbClr val="00B050"/>
                </a:solidFill>
                <a:latin typeface="LM Mono Prop Light 10" panose="00000500000000000000" pitchFamily="50" charset="0"/>
              </a:rPr>
              <a:t>: Y0 = 10 mm</a:t>
            </a:r>
          </a:p>
          <a:p>
            <a:pPr algn="ctr" defTabSz="257169">
              <a:buClrTx/>
              <a:buSzTx/>
            </a:pPr>
            <a:endParaRPr lang="en-US" sz="1400" b="1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Min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Vkey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X0 = 37mmm/2 (bladder physical length) + 1 mm assy. gap + 3 mm groove width + 1 mm gap = 23.5 mm</a:t>
            </a: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Min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Hkey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Y0 = </a:t>
            </a: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0 mm</a:t>
            </a:r>
          </a:p>
          <a:p>
            <a:pPr algn="ctr" defTabSz="257169">
              <a:buClrTx/>
              <a:buSzTx/>
            </a:pP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No space for bladder at midplane due to coil size</a:t>
            </a: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550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and pink circular object&#10;&#10;AI-generated content may be incorrect.">
            <a:extLst>
              <a:ext uri="{FF2B5EF4-FFF2-40B4-BE49-F238E27FC236}">
                <a16:creationId xmlns:a16="http://schemas.microsoft.com/office/drawing/2014/main" id="{39A9BCD3-CA27-3FF4-0505-2D3E22A0D3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156"/>
          <a:stretch/>
        </p:blipFill>
        <p:spPr>
          <a:xfrm>
            <a:off x="3323746" y="856790"/>
            <a:ext cx="4489208" cy="445161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F342DC5-DF00-E594-0F77-DDE85E12CF49}"/>
              </a:ext>
            </a:extLst>
          </p:cNvPr>
          <p:cNvCxnSpPr>
            <a:cxnSpLocks/>
          </p:cNvCxnSpPr>
          <p:nvPr/>
        </p:nvCxnSpPr>
        <p:spPr>
          <a:xfrm>
            <a:off x="3331613" y="1610572"/>
            <a:ext cx="0" cy="1704975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38602F5-2DD9-623A-AC71-908D25DAD197}"/>
              </a:ext>
            </a:extLst>
          </p:cNvPr>
          <p:cNvCxnSpPr>
            <a:cxnSpLocks/>
          </p:cNvCxnSpPr>
          <p:nvPr/>
        </p:nvCxnSpPr>
        <p:spPr>
          <a:xfrm>
            <a:off x="8824082" y="1595128"/>
            <a:ext cx="805693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52BF8EF-54E1-59F8-9F60-0730F33A5BDE}"/>
              </a:ext>
            </a:extLst>
          </p:cNvPr>
          <p:cNvCxnSpPr>
            <a:cxnSpLocks/>
          </p:cNvCxnSpPr>
          <p:nvPr/>
        </p:nvCxnSpPr>
        <p:spPr>
          <a:xfrm flipV="1">
            <a:off x="9629775" y="1318903"/>
            <a:ext cx="0" cy="27622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1611FCA-0873-C3D4-98EE-FADBD9AB3BA7}"/>
              </a:ext>
            </a:extLst>
          </p:cNvPr>
          <p:cNvCxnSpPr>
            <a:cxnSpLocks/>
          </p:cNvCxnSpPr>
          <p:nvPr/>
        </p:nvCxnSpPr>
        <p:spPr>
          <a:xfrm>
            <a:off x="9629775" y="1318903"/>
            <a:ext cx="257175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088103E-DF2A-5651-AE16-605378A3F682}"/>
              </a:ext>
            </a:extLst>
          </p:cNvPr>
          <p:cNvCxnSpPr>
            <a:cxnSpLocks/>
          </p:cNvCxnSpPr>
          <p:nvPr/>
        </p:nvCxnSpPr>
        <p:spPr>
          <a:xfrm flipV="1">
            <a:off x="9877425" y="1328428"/>
            <a:ext cx="0" cy="27622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DDA4D16-2CEC-5C7A-2EEC-201C4804B9CA}"/>
              </a:ext>
            </a:extLst>
          </p:cNvPr>
          <p:cNvCxnSpPr>
            <a:cxnSpLocks/>
          </p:cNvCxnSpPr>
          <p:nvPr/>
        </p:nvCxnSpPr>
        <p:spPr>
          <a:xfrm>
            <a:off x="9877425" y="1595128"/>
            <a:ext cx="805693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2BF3727-E19B-6FBA-B1E3-2C34D06A40E3}"/>
              </a:ext>
            </a:extLst>
          </p:cNvPr>
          <p:cNvSpPr txBox="1">
            <a:spLocks/>
          </p:cNvSpPr>
          <p:nvPr/>
        </p:nvSpPr>
        <p:spPr>
          <a:xfrm>
            <a:off x="500569" y="856790"/>
            <a:ext cx="2383136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Yoke L = 110 mm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682C40-CE00-9903-9B2D-1B3CFC883DD7}"/>
              </a:ext>
            </a:extLst>
          </p:cNvPr>
          <p:cNvCxnSpPr>
            <a:cxnSpLocks/>
          </p:cNvCxnSpPr>
          <p:nvPr/>
        </p:nvCxnSpPr>
        <p:spPr>
          <a:xfrm>
            <a:off x="5277678" y="3688197"/>
            <a:ext cx="0" cy="1419225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094413CC-77B1-DAD5-99E9-C158F8EE2B4A}"/>
              </a:ext>
            </a:extLst>
          </p:cNvPr>
          <p:cNvSpPr txBox="1">
            <a:spLocks/>
          </p:cNvSpPr>
          <p:nvPr/>
        </p:nvSpPr>
        <p:spPr>
          <a:xfrm>
            <a:off x="5396259" y="4110358"/>
            <a:ext cx="773968" cy="351746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95 mm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E61F0A5-51AE-C9B0-B6EE-846AD59808DD}"/>
              </a:ext>
            </a:extLst>
          </p:cNvPr>
          <p:cNvSpPr txBox="1"/>
          <p:nvPr/>
        </p:nvSpPr>
        <p:spPr>
          <a:xfrm>
            <a:off x="7391402" y="347573"/>
            <a:ext cx="455055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9">
              <a:spcBef>
                <a:spcPct val="20000"/>
              </a:spcBef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3 mm  thick bladder (nominal, to be verified) -&gt; groove depth ~ 2 mm, groove indent width ~ 3 mm</a:t>
            </a:r>
          </a:p>
          <a:p>
            <a:endParaRPr lang="en-GB" dirty="0"/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8259437B-7C9C-690F-74D6-F101C2702FFD}"/>
              </a:ext>
            </a:extLst>
          </p:cNvPr>
          <p:cNvSpPr txBox="1">
            <a:spLocks/>
          </p:cNvSpPr>
          <p:nvPr/>
        </p:nvSpPr>
        <p:spPr>
          <a:xfrm>
            <a:off x="9077445" y="976682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3 mm</a:t>
            </a:r>
          </a:p>
        </p:txBody>
      </p:sp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D6110AE2-7532-C9A2-03E6-503D2987067C}"/>
              </a:ext>
            </a:extLst>
          </p:cNvPr>
          <p:cNvSpPr txBox="1">
            <a:spLocks/>
          </p:cNvSpPr>
          <p:nvPr/>
        </p:nvSpPr>
        <p:spPr>
          <a:xfrm rot="5400000">
            <a:off x="9501188" y="1152555"/>
            <a:ext cx="1361833" cy="351746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2 mm</a:t>
            </a: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2C4B910B-8193-B3C8-85F4-D6EA186E73BE}"/>
              </a:ext>
            </a:extLst>
          </p:cNvPr>
          <p:cNvSpPr txBox="1">
            <a:spLocks/>
          </p:cNvSpPr>
          <p:nvPr/>
        </p:nvSpPr>
        <p:spPr>
          <a:xfrm>
            <a:off x="407700" y="1876671"/>
            <a:ext cx="2664130" cy="2717688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3 short bladders:</a:t>
            </a: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3 x 39 mm (with 2 mm gap) + 4 x 3 mm (groove) = 129 mm</a:t>
            </a:r>
          </a:p>
          <a:p>
            <a:pPr algn="ctr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2 long bladders:</a:t>
            </a: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2 x 56 mm (with 2 mm gap) + 3 x 3 mm (groove) = 121 mm</a:t>
            </a:r>
          </a:p>
          <a:p>
            <a:pPr algn="ctr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2 short bladders:</a:t>
            </a: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2 x 39 mm (with 2 mm gap) + 3 x 3 mm (groove) = 87 mm</a:t>
            </a:r>
          </a:p>
          <a:p>
            <a:pPr algn="ctr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 short +1 long bladders:</a:t>
            </a: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 x 39 mm (with 2 mm gap) + 1 x 56 mm (with 2 mm gap)+ 3 x 3 mm (groove) = 104 mm</a:t>
            </a: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id="{9F57D928-1BA2-8676-2B6C-0507BA56EDB9}"/>
              </a:ext>
            </a:extLst>
          </p:cNvPr>
          <p:cNvSpPr txBox="1">
            <a:spLocks/>
          </p:cNvSpPr>
          <p:nvPr/>
        </p:nvSpPr>
        <p:spPr>
          <a:xfrm>
            <a:off x="8429047" y="3661642"/>
            <a:ext cx="3154367" cy="1803904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 long bladder: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56 mm (with 2 mm gap) + 4 x 3 mm (groove) = 68 mm</a:t>
            </a: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Adding the key with 1 mm per side = 90 mm</a:t>
            </a:r>
          </a:p>
          <a:p>
            <a:pPr algn="ctr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We have 5 mm available space</a:t>
            </a:r>
          </a:p>
        </p:txBody>
      </p:sp>
      <p:sp>
        <p:nvSpPr>
          <p:cNvPr id="59" name="Content Placeholder 2">
            <a:extLst>
              <a:ext uri="{FF2B5EF4-FFF2-40B4-BE49-F238E27FC236}">
                <a16:creationId xmlns:a16="http://schemas.microsoft.com/office/drawing/2014/main" id="{F68B5CCE-DAE1-3A64-C943-BEDF8ADFBB52}"/>
              </a:ext>
            </a:extLst>
          </p:cNvPr>
          <p:cNvSpPr txBox="1">
            <a:spLocks/>
          </p:cNvSpPr>
          <p:nvPr/>
        </p:nvSpPr>
        <p:spPr>
          <a:xfrm>
            <a:off x="8108193" y="1942691"/>
            <a:ext cx="3538463" cy="1100321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Short bladders = 37 mm (34 mm active)</a:t>
            </a: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Long bladders = 54 mm (51 mm active)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C10D27A-504E-6972-59D5-48B444B808D8}"/>
              </a:ext>
            </a:extLst>
          </p:cNvPr>
          <p:cNvSpPr txBox="1"/>
          <p:nvPr/>
        </p:nvSpPr>
        <p:spPr>
          <a:xfrm>
            <a:off x="556431" y="4594359"/>
            <a:ext cx="24061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57169">
              <a:spcBef>
                <a:spcPct val="20000"/>
              </a:spcBef>
            </a:pPr>
            <a:r>
              <a:rPr lang="en-US" sz="1400" b="1" dirty="0">
                <a:latin typeface="LM Mono Prop Light 10" panose="00000500000000000000" pitchFamily="50" charset="0"/>
              </a:rPr>
              <a:t>For OR = 225 mm we can only put 2 short bladders (or 1 long+1short)</a:t>
            </a:r>
            <a:endParaRPr lang="en-GB" b="1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82812A5-1CA2-8225-C863-8D85B4E1D78E}"/>
              </a:ext>
            </a:extLst>
          </p:cNvPr>
          <p:cNvSpPr/>
          <p:nvPr/>
        </p:nvSpPr>
        <p:spPr>
          <a:xfrm>
            <a:off x="7324725" y="181540"/>
            <a:ext cx="4664862" cy="164726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815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ED56A3-71E1-78AC-FA4C-ECBDCA29E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175" y="325054"/>
            <a:ext cx="5594351" cy="5519579"/>
          </a:xfrm>
          <a:prstGeom prst="rect">
            <a:avLst/>
          </a:prstGeom>
        </p:spPr>
      </p:pic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B52D733-FBD2-C508-C835-7254DD640A88}"/>
              </a:ext>
            </a:extLst>
          </p:cNvPr>
          <p:cNvSpPr txBox="1">
            <a:spLocks/>
          </p:cNvSpPr>
          <p:nvPr/>
        </p:nvSpPr>
        <p:spPr>
          <a:xfrm>
            <a:off x="4386706" y="5555118"/>
            <a:ext cx="1704089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10 mm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22127BB-1542-C9DE-FC71-7FE3FBD39E4D}"/>
              </a:ext>
            </a:extLst>
          </p:cNvPr>
          <p:cNvCxnSpPr>
            <a:cxnSpLocks/>
          </p:cNvCxnSpPr>
          <p:nvPr/>
        </p:nvCxnSpPr>
        <p:spPr>
          <a:xfrm>
            <a:off x="6317457" y="5502194"/>
            <a:ext cx="0" cy="3424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75E035A-6BCC-0057-8639-33EED8B71CBC}"/>
              </a:ext>
            </a:extLst>
          </p:cNvPr>
          <p:cNvSpPr txBox="1">
            <a:spLocks/>
          </p:cNvSpPr>
          <p:nvPr/>
        </p:nvSpPr>
        <p:spPr>
          <a:xfrm>
            <a:off x="6664676" y="4865970"/>
            <a:ext cx="4875914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6.5 mm = 1.5 mm bladder physical + 1 mm gap + 3 mm groove width + 1 mm key gap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815CE5B-D687-DD14-75D4-CBAFB9E01B8E}"/>
              </a:ext>
            </a:extLst>
          </p:cNvPr>
          <p:cNvCxnSpPr>
            <a:cxnSpLocks/>
          </p:cNvCxnSpPr>
          <p:nvPr/>
        </p:nvCxnSpPr>
        <p:spPr>
          <a:xfrm>
            <a:off x="6524625" y="5012319"/>
            <a:ext cx="0" cy="1237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5BADFA7-A1F1-BB82-3D6B-B2C2E54F5EB1}"/>
              </a:ext>
            </a:extLst>
          </p:cNvPr>
          <p:cNvSpPr/>
          <p:nvPr/>
        </p:nvSpPr>
        <p:spPr>
          <a:xfrm>
            <a:off x="6261733" y="5159755"/>
            <a:ext cx="114291" cy="3424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460AFEA-1F23-17E1-B66D-038DAE54D141}"/>
              </a:ext>
            </a:extLst>
          </p:cNvPr>
          <p:cNvSpPr txBox="1">
            <a:spLocks/>
          </p:cNvSpPr>
          <p:nvPr/>
        </p:nvSpPr>
        <p:spPr>
          <a:xfrm>
            <a:off x="4613368" y="4100203"/>
            <a:ext cx="1704089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51 mm long active bladder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CD9FF5D-244E-043D-6406-5C59E90F8387}"/>
              </a:ext>
            </a:extLst>
          </p:cNvPr>
          <p:cNvCxnSpPr>
            <a:cxnSpLocks/>
          </p:cNvCxnSpPr>
          <p:nvPr/>
        </p:nvCxnSpPr>
        <p:spPr>
          <a:xfrm>
            <a:off x="6310313" y="4037102"/>
            <a:ext cx="0" cy="7184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7D630A8D-EF59-07E6-CB00-7CF33D14E35E}"/>
              </a:ext>
            </a:extLst>
          </p:cNvPr>
          <p:cNvSpPr txBox="1">
            <a:spLocks/>
          </p:cNvSpPr>
          <p:nvPr/>
        </p:nvSpPr>
        <p:spPr>
          <a:xfrm>
            <a:off x="2686936" y="3422035"/>
            <a:ext cx="1704089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17 mm</a:t>
            </a: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½ short active bladder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DB1F499-CC22-B616-B4DD-01708968EF82}"/>
              </a:ext>
            </a:extLst>
          </p:cNvPr>
          <p:cNvCxnSpPr>
            <a:cxnSpLocks/>
          </p:cNvCxnSpPr>
          <p:nvPr/>
        </p:nvCxnSpPr>
        <p:spPr>
          <a:xfrm flipH="1">
            <a:off x="3971926" y="3422035"/>
            <a:ext cx="66674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1037F4D-D2BD-4C0E-5381-0617305309CA}"/>
              </a:ext>
            </a:extLst>
          </p:cNvPr>
          <p:cNvCxnSpPr>
            <a:cxnSpLocks/>
          </p:cNvCxnSpPr>
          <p:nvPr/>
        </p:nvCxnSpPr>
        <p:spPr>
          <a:xfrm rot="5400000">
            <a:off x="4743008" y="3079340"/>
            <a:ext cx="0" cy="1237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AC1C5C8A-72CA-9C05-F4F6-FBCBA97048B0}"/>
              </a:ext>
            </a:extLst>
          </p:cNvPr>
          <p:cNvSpPr txBox="1">
            <a:spLocks/>
          </p:cNvSpPr>
          <p:nvPr/>
        </p:nvSpPr>
        <p:spPr>
          <a:xfrm>
            <a:off x="3971926" y="2885681"/>
            <a:ext cx="8972550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6. 5 mm from end of active bladder to key. We need 6.5 mm, so we have 0 mm margin.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083B0CE-48DF-74C4-D36E-59B8FA7F8C51}"/>
              </a:ext>
            </a:extLst>
          </p:cNvPr>
          <p:cNvSpPr/>
          <p:nvPr/>
        </p:nvSpPr>
        <p:spPr>
          <a:xfrm rot="5400000">
            <a:off x="4847998" y="3225560"/>
            <a:ext cx="114291" cy="3424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CC408916-922E-C37F-D266-58FF5D374ABF}"/>
              </a:ext>
            </a:extLst>
          </p:cNvPr>
          <p:cNvSpPr txBox="1">
            <a:spLocks/>
          </p:cNvSpPr>
          <p:nvPr/>
        </p:nvSpPr>
        <p:spPr>
          <a:xfrm>
            <a:off x="971994" y="1817218"/>
            <a:ext cx="2999932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Bladder options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DADA71B-F003-5ED1-BBCB-D7E656B4EE55}"/>
              </a:ext>
            </a:extLst>
          </p:cNvPr>
          <p:cNvCxnSpPr>
            <a:cxnSpLocks/>
          </p:cNvCxnSpPr>
          <p:nvPr/>
        </p:nvCxnSpPr>
        <p:spPr>
          <a:xfrm>
            <a:off x="4019550" y="1338421"/>
            <a:ext cx="0" cy="16619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4E0878F-F61C-7BD7-2E3C-5E56E6C53A36}"/>
              </a:ext>
            </a:extLst>
          </p:cNvPr>
          <p:cNvSpPr txBox="1">
            <a:spLocks/>
          </p:cNvSpPr>
          <p:nvPr/>
        </p:nvSpPr>
        <p:spPr>
          <a:xfrm>
            <a:off x="6357938" y="3658767"/>
            <a:ext cx="1166812" cy="433029"/>
          </a:xfrm>
          <a:prstGeom prst="rect">
            <a:avLst/>
          </a:prstGeom>
          <a:noFill/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7.5 mm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69ACD30-A160-DE67-7D56-5E901C497F9A}"/>
              </a:ext>
            </a:extLst>
          </p:cNvPr>
          <p:cNvCxnSpPr>
            <a:cxnSpLocks/>
          </p:cNvCxnSpPr>
          <p:nvPr/>
        </p:nvCxnSpPr>
        <p:spPr>
          <a:xfrm>
            <a:off x="6494112" y="3818073"/>
            <a:ext cx="0" cy="1237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5270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 – Mat. Props.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ADCF230-EAA6-3B4B-A6CD-D4C05AC5F8D6}"/>
              </a:ext>
            </a:extLst>
          </p:cNvPr>
          <p:cNvGraphicFramePr>
            <a:graphicFrameLocks noGrp="1"/>
          </p:cNvGraphicFramePr>
          <p:nvPr/>
        </p:nvGraphicFramePr>
        <p:xfrm>
          <a:off x="370390" y="1388962"/>
          <a:ext cx="11150958" cy="3048366"/>
        </p:xfrm>
        <a:graphic>
          <a:graphicData uri="http://schemas.openxmlformats.org/drawingml/2006/table">
            <a:tbl>
              <a:tblPr/>
              <a:tblGrid>
                <a:gridCol w="317465">
                  <a:extLst>
                    <a:ext uri="{9D8B030D-6E8A-4147-A177-3AD203B41FA5}">
                      <a16:colId xmlns:a16="http://schemas.microsoft.com/office/drawing/2014/main" val="271893905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965658377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362391442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004502318"/>
                    </a:ext>
                  </a:extLst>
                </a:gridCol>
                <a:gridCol w="357148">
                  <a:extLst>
                    <a:ext uri="{9D8B030D-6E8A-4147-A177-3AD203B41FA5}">
                      <a16:colId xmlns:a16="http://schemas.microsoft.com/office/drawing/2014/main" val="615740033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849615669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21230577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118970568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618025283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45198884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602686333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477646525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210025407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298990287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25520670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4194425787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05753227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770246785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04398072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43035062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271598590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62914799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04877824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90532582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131330165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568143613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060808792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43944421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416390368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451698365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3471295671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642071684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958096079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824713010"/>
                    </a:ext>
                  </a:extLst>
                </a:gridCol>
                <a:gridCol w="317465">
                  <a:extLst>
                    <a:ext uri="{9D8B030D-6E8A-4147-A177-3AD203B41FA5}">
                      <a16:colId xmlns:a16="http://schemas.microsoft.com/office/drawing/2014/main" val="2283028687"/>
                    </a:ext>
                  </a:extLst>
                </a:gridCol>
              </a:tblGrid>
              <a:tr h="244333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6182790"/>
                  </a:ext>
                </a:extLst>
              </a:tr>
              <a:tr h="244333">
                <a:tc gridSpan="35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MQXF Model</a:t>
                      </a:r>
                    </a:p>
                  </a:txBody>
                  <a:tcPr marL="4880" marR="4880" marT="488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15894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7119729"/>
                  </a:ext>
                </a:extLst>
              </a:tr>
              <a:tr h="2327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Coil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Stainless Steel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AlBr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Iron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Aluminum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Nitronic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600" b="1" i="0" u="sng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HiMn Steel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493845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429515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224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79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210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418689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0.34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0.34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0.28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27530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1.35E-05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9.83E-06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1.08E-05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6.82E-06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1.45E-05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2.44E-05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9.00E-06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6.03E-06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Alpx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5.55E-06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696884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3.89E-03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2.84E-03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3.12E-03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1.97E-03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4.18E-03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Alpy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2.44E-05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2.60E-03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1.74E-03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1.60E-03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500872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Alpz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8.34E-06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0C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7410558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7.04E-03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879043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7.04E-03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0270135"/>
                  </a:ext>
                </a:extLst>
              </a:tr>
              <a:tr h="23270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Th. Strain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2.41E-03</a:t>
                      </a:r>
                    </a:p>
                  </a:txBody>
                  <a:tcPr marL="4880" marR="4880" marT="48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880" marR="4880" marT="4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508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872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7279701" y="2384538"/>
            <a:ext cx="4201694" cy="2666856"/>
          </a:xfrm>
          <a:prstGeom prst="rect">
            <a:avLst/>
          </a:prstGeom>
        </p:spPr>
        <p:txBody>
          <a:bodyPr vert="horz" lIns="45720" tIns="0" rIns="45720" bIns="0" anchor="t" anchorCtr="0">
            <a:normAutofit fontScale="85000"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6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Introduction 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Updates and model checks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Rods design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2D Magnetic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2D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2D Mechanical results – Bladders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2D Mechanical results – Str. limit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3D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Next steps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defTabSz="457200">
              <a:buClrTx/>
              <a:buSzTx/>
            </a:pPr>
            <a:endParaRPr lang="en-GB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22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3514661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DFF2CD-5285-A790-C9F9-C28DA15F2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160B0C23-DA04-A873-6D90-A1FF23C27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 – Stress criteria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D53100-2FFA-9BCD-EC4E-BC6E00986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021" y="2219156"/>
            <a:ext cx="7039957" cy="24196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BDE11C-3BE4-3DA2-90C0-E0FFF2FB71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29382" y="2338235"/>
            <a:ext cx="5391902" cy="21815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CDE25A2-0D44-85BA-9F62-F61969A5CAC4}"/>
              </a:ext>
            </a:extLst>
          </p:cNvPr>
          <p:cNvSpPr txBox="1"/>
          <p:nvPr/>
        </p:nvSpPr>
        <p:spPr>
          <a:xfrm>
            <a:off x="15011400" y="181356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13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7279701" y="2384538"/>
            <a:ext cx="4201694" cy="2579347"/>
          </a:xfrm>
          <a:prstGeom prst="rect">
            <a:avLst/>
          </a:prstGeom>
        </p:spPr>
        <p:txBody>
          <a:bodyPr vert="horz" lIns="45720" tIns="0" rIns="45720" bIns="0" anchor="t" anchorCtr="0">
            <a:normAutofit fontScale="85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Introduction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>
                <a:solidFill>
                  <a:srgbClr val="FFFFFF">
                    <a:lumMod val="65000"/>
                  </a:srgbClr>
                </a:solidFill>
                <a:latin typeface="LM Mono Prop Light 10" panose="00000500000000000000" pitchFamily="50" charset="0"/>
              </a:rPr>
              <a:t>Updates and model checks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DDDDDD">
                    <a:lumMod val="10000"/>
                  </a:srgbClr>
                </a:solidFill>
                <a:latin typeface="LM Mono Prop Light 10" panose="00000500000000000000" pitchFamily="50" charset="0"/>
              </a:rPr>
              <a:t>Rods design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2D Magnetic results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2D Mechanical results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2D Mechanical results – Bladders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 – Str. limit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3D Mechanical results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Next steps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M Mono Prop Light 10" panose="00000500000000000000" pitchFamily="50" charset="0"/>
                <a:ea typeface="+mj-ea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983561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7AD88E6-CBF1-8C9C-894C-13AA359D26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206414"/>
              </p:ext>
            </p:extLst>
          </p:nvPr>
        </p:nvGraphicFramePr>
        <p:xfrm>
          <a:off x="647700" y="1485210"/>
          <a:ext cx="7620000" cy="2910840"/>
        </p:xfrm>
        <a:graphic>
          <a:graphicData uri="http://schemas.openxmlformats.org/drawingml/2006/table">
            <a:tbl>
              <a:tblPr/>
              <a:tblGrid>
                <a:gridCol w="736600">
                  <a:extLst>
                    <a:ext uri="{9D8B030D-6E8A-4147-A177-3AD203B41FA5}">
                      <a16:colId xmlns:a16="http://schemas.microsoft.com/office/drawing/2014/main" val="1954780815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73327115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459435067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17677159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3976251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31552719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9094527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7219912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44272149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566483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71876053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1515250"/>
                  </a:ext>
                </a:extLst>
              </a:tr>
              <a:tr h="18288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Aluminum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Stainless steel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6704005"/>
                  </a:ext>
                </a:extLst>
              </a:tr>
              <a:tr h="18288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 temp.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Cryogenic temp.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3828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yield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σ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yield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26084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magnet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magnet end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40535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 per rod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 /4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 per rod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 /4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400388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81348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0.7*σ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yield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373.1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0.7*σ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yield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666501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Aneeded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511.659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Aneeded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447.073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6041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Rrod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Rrod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13180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0154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3" gridSpan="6"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33171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7313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6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3795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6972288"/>
                  </a:ext>
                </a:extLst>
              </a:tr>
            </a:tbl>
          </a:graphicData>
        </a:graphic>
      </p:graphicFrame>
      <p:sp>
        <p:nvSpPr>
          <p:cNvPr id="9" name="TextBox 3">
            <a:extLst>
              <a:ext uri="{FF2B5EF4-FFF2-40B4-BE49-F238E27FC236}">
                <a16:creationId xmlns:a16="http://schemas.microsoft.com/office/drawing/2014/main" id="{54023654-BEAC-459A-B974-56AE3E01B678}"/>
              </a:ext>
            </a:extLst>
          </p:cNvPr>
          <p:cNvSpPr txBox="1"/>
          <p:nvPr/>
        </p:nvSpPr>
        <p:spPr>
          <a:xfrm>
            <a:off x="1249053" y="3875716"/>
            <a:ext cx="3635375" cy="374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FF0000"/>
                </a:solidFill>
              </a:rPr>
              <a:t>12 T = 4* D = 30 mm rods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B76BC7B-EEA1-6D58-7E7D-74C8D2170A23}"/>
              </a:ext>
            </a:extLst>
          </p:cNvPr>
          <p:cNvSpPr txBox="1">
            <a:spLocks/>
          </p:cNvSpPr>
          <p:nvPr/>
        </p:nvSpPr>
        <p:spPr>
          <a:xfrm>
            <a:off x="779946" y="702957"/>
            <a:ext cx="10632108" cy="5029490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Tie rods dimensioning:</a:t>
            </a: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Recall:</a:t>
            </a:r>
          </a:p>
          <a:p>
            <a:pPr algn="just" defTabSz="257169">
              <a:buClrTx/>
              <a:buSzTx/>
            </a:pPr>
            <a:endParaRPr lang="en-US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  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6FCFD5-057F-1177-BABC-353372DFC0EE}"/>
              </a:ext>
            </a:extLst>
          </p:cNvPr>
          <p:cNvSpPr txBox="1">
            <a:spLocks/>
          </p:cNvSpPr>
          <p:nvPr/>
        </p:nvSpPr>
        <p:spPr>
          <a:xfrm>
            <a:off x="669523" y="784237"/>
            <a:ext cx="10632108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F0E3FEA-FBCF-3CF2-35DC-11E8F36D0F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411242"/>
              </p:ext>
            </p:extLst>
          </p:nvPr>
        </p:nvGraphicFramePr>
        <p:xfrm>
          <a:off x="471725" y="5654410"/>
          <a:ext cx="3949249" cy="170397"/>
        </p:xfrm>
        <a:graphic>
          <a:graphicData uri="http://schemas.openxmlformats.org/drawingml/2006/table">
            <a:tbl>
              <a:tblPr/>
              <a:tblGrid>
                <a:gridCol w="2551482">
                  <a:extLst>
                    <a:ext uri="{9D8B030D-6E8A-4147-A177-3AD203B41FA5}">
                      <a16:colId xmlns:a16="http://schemas.microsoft.com/office/drawing/2014/main" val="3835966280"/>
                    </a:ext>
                  </a:extLst>
                </a:gridCol>
                <a:gridCol w="643417">
                  <a:extLst>
                    <a:ext uri="{9D8B030D-6E8A-4147-A177-3AD203B41FA5}">
                      <a16:colId xmlns:a16="http://schemas.microsoft.com/office/drawing/2014/main" val="2304230460"/>
                    </a:ext>
                  </a:extLst>
                </a:gridCol>
                <a:gridCol w="754350">
                  <a:extLst>
                    <a:ext uri="{9D8B030D-6E8A-4147-A177-3AD203B41FA5}">
                      <a16:colId xmlns:a16="http://schemas.microsoft.com/office/drawing/2014/main" val="15580304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energy/m</a:t>
                      </a:r>
                    </a:p>
                  </a:txBody>
                  <a:tcPr marL="2757" marR="2757" marT="2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(MJ/m)</a:t>
                      </a:r>
                    </a:p>
                  </a:txBody>
                  <a:tcPr marL="2757" marR="2757" marT="275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0.38</a:t>
                      </a:r>
                    </a:p>
                  </a:txBody>
                  <a:tcPr marL="2757" marR="2757" marT="275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14952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4304B5D-9D3E-DEE7-B7D4-27DE4208605B}"/>
              </a:ext>
            </a:extLst>
          </p:cNvPr>
          <p:cNvSpPr txBox="1"/>
          <p:nvPr/>
        </p:nvSpPr>
        <p:spPr>
          <a:xfrm rot="20143426">
            <a:off x="8316284" y="2488593"/>
            <a:ext cx="1855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LM Mono Prop Light 10" panose="00000500000000000000" pitchFamily="50" charset="0"/>
              </a:rPr>
              <a:t>ADD 3D ROXIE FORCES</a:t>
            </a:r>
            <a:endParaRPr lang="en-GB" sz="1400" dirty="0">
              <a:solidFill>
                <a:srgbClr val="FF0000"/>
              </a:solidFill>
              <a:latin typeface="LM Mono Prop Light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3702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6FCFD5-057F-1177-BABC-353372DFC0EE}"/>
              </a:ext>
            </a:extLst>
          </p:cNvPr>
          <p:cNvSpPr txBox="1">
            <a:spLocks/>
          </p:cNvSpPr>
          <p:nvPr/>
        </p:nvSpPr>
        <p:spPr>
          <a:xfrm>
            <a:off x="669523" y="784237"/>
            <a:ext cx="10632108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6340D9-FBDE-F085-814F-438EA8DB0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3573" y="1414237"/>
            <a:ext cx="6612213" cy="3632852"/>
          </a:xfrm>
          <a:prstGeom prst="rect">
            <a:avLst/>
          </a:prstGeom>
        </p:spPr>
      </p:pic>
      <p:sp>
        <p:nvSpPr>
          <p:cNvPr id="3" name="TextBox 3">
            <a:extLst>
              <a:ext uri="{FF2B5EF4-FFF2-40B4-BE49-F238E27FC236}">
                <a16:creationId xmlns:a16="http://schemas.microsoft.com/office/drawing/2014/main" id="{34D86E0A-97DC-FDE8-D0DD-D3F94505A65F}"/>
              </a:ext>
            </a:extLst>
          </p:cNvPr>
          <p:cNvSpPr txBox="1"/>
          <p:nvPr/>
        </p:nvSpPr>
        <p:spPr>
          <a:xfrm>
            <a:off x="4975983" y="4295704"/>
            <a:ext cx="2012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4* D = 37 mm rods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376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6FCFD5-057F-1177-BABC-353372DFC0EE}"/>
              </a:ext>
            </a:extLst>
          </p:cNvPr>
          <p:cNvSpPr txBox="1">
            <a:spLocks/>
          </p:cNvSpPr>
          <p:nvPr/>
        </p:nvSpPr>
        <p:spPr>
          <a:xfrm>
            <a:off x="669524" y="811539"/>
            <a:ext cx="4994430" cy="527921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2571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400" b="1" i="0" u="sng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algn="just" defTabSz="257169">
              <a:buClrTx/>
              <a:buSzTx/>
            </a:pPr>
            <a:r>
              <a:rPr lang="en-GB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Two type of axial displacements:</a:t>
            </a:r>
          </a:p>
          <a:p>
            <a:pPr algn="just" defTabSz="257169">
              <a:buClrTx/>
              <a:buSzTx/>
            </a:pPr>
            <a:endParaRPr lang="en-GB" sz="1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Relative movement of the coil with respect to the structure. It depends on the overall stiffness of the structure, i.e., </a:t>
            </a:r>
            <a:r>
              <a:rPr lang="en-GB" sz="1400" b="1" dirty="0">
                <a:latin typeface="LM Mono Prop Light 10" panose="00000500000000000000" pitchFamily="50" charset="0"/>
              </a:rPr>
              <a:t>independent of the level of axial pre-load in the ends.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Relative movement of the coil ends with respect to the pole. It depends on the level of pre-load. </a:t>
            </a:r>
          </a:p>
          <a:p>
            <a:pPr marL="285750" marR="0" lvl="0" indent="-285750" algn="just" defTabSz="25716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9C21D5D-CD2B-73D1-4A91-B3929D51307F}"/>
              </a:ext>
            </a:extLst>
          </p:cNvPr>
          <p:cNvGrpSpPr/>
          <p:nvPr/>
        </p:nvGrpSpPr>
        <p:grpSpPr>
          <a:xfrm>
            <a:off x="5442936" y="3240349"/>
            <a:ext cx="1653128" cy="1670246"/>
            <a:chOff x="5313641" y="3326612"/>
            <a:chExt cx="1653128" cy="1670246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169400B-FC1E-D69D-21E7-788A40921DBD}"/>
                </a:ext>
              </a:extLst>
            </p:cNvPr>
            <p:cNvCxnSpPr/>
            <p:nvPr/>
          </p:nvCxnSpPr>
          <p:spPr>
            <a:xfrm>
              <a:off x="5332214" y="3782995"/>
              <a:ext cx="310333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049D262-528E-A439-55E2-04B11CDCC344}"/>
                </a:ext>
              </a:extLst>
            </p:cNvPr>
            <p:cNvCxnSpPr/>
            <p:nvPr/>
          </p:nvCxnSpPr>
          <p:spPr>
            <a:xfrm flipV="1">
              <a:off x="5639780" y="3678491"/>
              <a:ext cx="72000" cy="108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6265D01-AAD8-D1CD-5206-EABE76A3E9CF}"/>
                </a:ext>
              </a:extLst>
            </p:cNvPr>
            <p:cNvCxnSpPr/>
            <p:nvPr/>
          </p:nvCxnSpPr>
          <p:spPr>
            <a:xfrm flipV="1">
              <a:off x="5853013" y="3690483"/>
              <a:ext cx="144000" cy="216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CD13F11-0F92-F36B-5460-5BEDDF054972}"/>
                </a:ext>
              </a:extLst>
            </p:cNvPr>
            <p:cNvCxnSpPr/>
            <p:nvPr/>
          </p:nvCxnSpPr>
          <p:spPr>
            <a:xfrm rot="16200000" flipV="1">
              <a:off x="5675780" y="3718844"/>
              <a:ext cx="216000" cy="144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DB569BB-671A-8A62-A909-023FEA7BE235}"/>
                </a:ext>
              </a:extLst>
            </p:cNvPr>
            <p:cNvCxnSpPr/>
            <p:nvPr/>
          </p:nvCxnSpPr>
          <p:spPr>
            <a:xfrm flipV="1">
              <a:off x="6138246" y="3682844"/>
              <a:ext cx="144000" cy="216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2241761-E641-48FF-ADC3-6542F271DB62}"/>
                </a:ext>
              </a:extLst>
            </p:cNvPr>
            <p:cNvCxnSpPr/>
            <p:nvPr/>
          </p:nvCxnSpPr>
          <p:spPr>
            <a:xfrm rot="16200000" flipV="1">
              <a:off x="5961013" y="3711205"/>
              <a:ext cx="216000" cy="144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89AE458-522D-A9EE-4429-86117949B84B}"/>
                </a:ext>
              </a:extLst>
            </p:cNvPr>
            <p:cNvCxnSpPr/>
            <p:nvPr/>
          </p:nvCxnSpPr>
          <p:spPr>
            <a:xfrm flipV="1">
              <a:off x="6434646" y="3690483"/>
              <a:ext cx="144000" cy="216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CF0C62F-4249-CF40-6FDA-072F1AAB2219}"/>
                </a:ext>
              </a:extLst>
            </p:cNvPr>
            <p:cNvCxnSpPr/>
            <p:nvPr/>
          </p:nvCxnSpPr>
          <p:spPr>
            <a:xfrm rot="16200000" flipV="1">
              <a:off x="6257413" y="3718844"/>
              <a:ext cx="216000" cy="144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5E2F907-D96A-6B3B-B808-74E14E51E02F}"/>
                </a:ext>
              </a:extLst>
            </p:cNvPr>
            <p:cNvCxnSpPr/>
            <p:nvPr/>
          </p:nvCxnSpPr>
          <p:spPr>
            <a:xfrm>
              <a:off x="6584436" y="3684345"/>
              <a:ext cx="72000" cy="108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88FA0CA-02D1-2F40-17BF-F4E23E78C818}"/>
                </a:ext>
              </a:extLst>
            </p:cNvPr>
            <p:cNvCxnSpPr/>
            <p:nvPr/>
          </p:nvCxnSpPr>
          <p:spPr>
            <a:xfrm>
              <a:off x="6656436" y="3792345"/>
              <a:ext cx="310333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FC13B22-2715-26CA-8E3A-6A2BED1941A8}"/>
                </a:ext>
              </a:extLst>
            </p:cNvPr>
            <p:cNvCxnSpPr/>
            <p:nvPr/>
          </p:nvCxnSpPr>
          <p:spPr>
            <a:xfrm>
              <a:off x="6964002" y="3798930"/>
              <a:ext cx="2767" cy="619328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2DD634-C0F8-5B7E-5917-89CBAFBD96B2}"/>
                </a:ext>
              </a:extLst>
            </p:cNvPr>
            <p:cNvCxnSpPr/>
            <p:nvPr/>
          </p:nvCxnSpPr>
          <p:spPr>
            <a:xfrm>
              <a:off x="5329447" y="4407577"/>
              <a:ext cx="310333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9834718-CA83-2BAB-DF91-C42CA27334E4}"/>
                </a:ext>
              </a:extLst>
            </p:cNvPr>
            <p:cNvCxnSpPr/>
            <p:nvPr/>
          </p:nvCxnSpPr>
          <p:spPr>
            <a:xfrm flipV="1">
              <a:off x="5637013" y="4303073"/>
              <a:ext cx="72000" cy="108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B75D4BEA-479E-BB7B-5C0F-0859A0DE96F0}"/>
                </a:ext>
              </a:extLst>
            </p:cNvPr>
            <p:cNvCxnSpPr/>
            <p:nvPr/>
          </p:nvCxnSpPr>
          <p:spPr>
            <a:xfrm flipV="1">
              <a:off x="5850246" y="4315065"/>
              <a:ext cx="144000" cy="216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32E293F3-B5BB-B64E-72BE-C26159D774A1}"/>
                </a:ext>
              </a:extLst>
            </p:cNvPr>
            <p:cNvCxnSpPr/>
            <p:nvPr/>
          </p:nvCxnSpPr>
          <p:spPr>
            <a:xfrm rot="16200000" flipV="1">
              <a:off x="5673013" y="4343426"/>
              <a:ext cx="216000" cy="144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68DAE9A-B665-7412-FDFA-F3D56D39060A}"/>
                </a:ext>
              </a:extLst>
            </p:cNvPr>
            <p:cNvCxnSpPr/>
            <p:nvPr/>
          </p:nvCxnSpPr>
          <p:spPr>
            <a:xfrm flipV="1">
              <a:off x="6135479" y="4307426"/>
              <a:ext cx="144000" cy="216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3CF0439-E0A6-EAF7-B2D9-F7F687B9D08C}"/>
                </a:ext>
              </a:extLst>
            </p:cNvPr>
            <p:cNvCxnSpPr/>
            <p:nvPr/>
          </p:nvCxnSpPr>
          <p:spPr>
            <a:xfrm rot="16200000" flipV="1">
              <a:off x="5958246" y="4335787"/>
              <a:ext cx="216000" cy="144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9B9453C-1067-9867-6DDF-DD5FF6C78B16}"/>
                </a:ext>
              </a:extLst>
            </p:cNvPr>
            <p:cNvCxnSpPr/>
            <p:nvPr/>
          </p:nvCxnSpPr>
          <p:spPr>
            <a:xfrm flipV="1">
              <a:off x="6431879" y="4315065"/>
              <a:ext cx="144000" cy="216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138BF46-6569-400F-6860-F40FC878F930}"/>
                </a:ext>
              </a:extLst>
            </p:cNvPr>
            <p:cNvCxnSpPr/>
            <p:nvPr/>
          </p:nvCxnSpPr>
          <p:spPr>
            <a:xfrm rot="16200000" flipV="1">
              <a:off x="6254646" y="4343426"/>
              <a:ext cx="216000" cy="144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BED6B2ED-0CD6-1DB1-82D8-43AEF9F29AC5}"/>
                </a:ext>
              </a:extLst>
            </p:cNvPr>
            <p:cNvCxnSpPr/>
            <p:nvPr/>
          </p:nvCxnSpPr>
          <p:spPr>
            <a:xfrm>
              <a:off x="6581669" y="4308927"/>
              <a:ext cx="72000" cy="10800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318451-25DD-5279-F0AB-F49AAE45013D}"/>
                </a:ext>
              </a:extLst>
            </p:cNvPr>
            <p:cNvCxnSpPr/>
            <p:nvPr/>
          </p:nvCxnSpPr>
          <p:spPr>
            <a:xfrm>
              <a:off x="6653669" y="4416927"/>
              <a:ext cx="310333" cy="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E7EDB2A-E011-EBF2-5237-4BCF0366AF2B}"/>
                </a:ext>
              </a:extLst>
            </p:cNvPr>
            <p:cNvCxnSpPr/>
            <p:nvPr/>
          </p:nvCxnSpPr>
          <p:spPr>
            <a:xfrm>
              <a:off x="5313641" y="3565530"/>
              <a:ext cx="2767" cy="1049270"/>
            </a:xfrm>
            <a:prstGeom prst="line">
              <a:avLst/>
            </a:prstGeom>
            <a:noFill/>
            <a:ln w="9525" cap="flat" cmpd="sng" algn="ctr">
              <a:solidFill>
                <a:srgbClr val="000000"/>
              </a:solidFill>
              <a:prstDash val="dashDot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921D80D-F423-CCDA-187A-26433CCC6B9A}"/>
                    </a:ext>
                  </a:extLst>
                </p:cNvPr>
                <p:cNvSpPr txBox="1"/>
                <p:nvPr/>
              </p:nvSpPr>
              <p:spPr>
                <a:xfrm>
                  <a:off x="5456541" y="4586938"/>
                  <a:ext cx="1375086" cy="40992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11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GB" sz="11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kumimoji="0" lang="en-GB" sz="11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𝑐𝑜𝑖𝑙</m:t>
                            </m:r>
                          </m:sub>
                        </m:sSub>
                        <m:r>
                          <a:rPr kumimoji="0" lang="en-GB" sz="11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kumimoji="0" lang="en-GB" sz="11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f>
                              <m:fPr>
                                <m:type m:val="skw"/>
                                <m:ctrlPr>
                                  <a:rPr kumimoji="0" lang="el-GR" sz="11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kumimoji="0" lang="el-GR" sz="11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GB" sz="11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kumimoji="0" lang="en-GB" sz="11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kumimoji="0" lang="el-GR" sz="11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GB" sz="11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kumimoji="0" lang="en-GB" sz="11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kumimoji="0" lang="en-GB" sz="11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𝐿</m:t>
                                </m:r>
                              </m:den>
                            </m:f>
                          </m:e>
                        </m:nary>
                      </m:oMath>
                    </m:oMathPara>
                  </a14:m>
                  <a:endParaRPr kumimoji="0" lang="en-GB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921D80D-F423-CCDA-187A-26433CCC6B9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56541" y="4586938"/>
                  <a:ext cx="1375086" cy="409920"/>
                </a:xfrm>
                <a:prstGeom prst="rect">
                  <a:avLst/>
                </a:prstGeom>
                <a:blipFill>
                  <a:blip r:embed="rId3"/>
                  <a:stretch>
                    <a:fillRect t="-150000" r="-35398" b="-20441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A270108-4DCB-4535-D9A7-0614076E2D81}"/>
                    </a:ext>
                  </a:extLst>
                </p:cNvPr>
                <p:cNvSpPr txBox="1"/>
                <p:nvPr/>
              </p:nvSpPr>
              <p:spPr>
                <a:xfrm>
                  <a:off x="5571846" y="3326612"/>
                  <a:ext cx="1375086" cy="24865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GB" sz="11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GB" sz="11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kumimoji="0" lang="en-GB" sz="11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𝑟𝑜𝑑𝑠</m:t>
                            </m:r>
                          </m:sub>
                        </m:sSub>
                        <m:r>
                          <a:rPr kumimoji="0" lang="en-GB" sz="11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skw"/>
                            <m:ctrlPr>
                              <a:rPr kumimoji="0" lang="el-GR" sz="11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kumimoji="0" lang="el-GR" sz="11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GB" sz="11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kumimoji="0" lang="en-GB" sz="11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𝑟𝑜𝑑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kumimoji="0" lang="el-GR" sz="11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GB" sz="11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kumimoji="0" lang="en-GB" sz="11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𝑟𝑜𝑑</m:t>
                                </m:r>
                              </m:sub>
                            </m:sSub>
                          </m:num>
                          <m:den>
                            <m:r>
                              <a:rPr kumimoji="0" lang="en-GB" sz="11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</m:oMath>
                    </m:oMathPara>
                  </a14:m>
                  <a:endParaRPr kumimoji="0" lang="en-GB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DA270108-4DCB-4535-D9A7-0614076E2D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71846" y="3326612"/>
                  <a:ext cx="1375086" cy="248658"/>
                </a:xfrm>
                <a:prstGeom prst="rect">
                  <a:avLst/>
                </a:prstGeom>
                <a:blipFill>
                  <a:blip r:embed="rId4"/>
                  <a:stretch>
                    <a:fillRect t="-140000" r="-28319" b="-2175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6DF1C5D6-D2E9-5B1A-C67B-C56CD006C4E7}"/>
              </a:ext>
            </a:extLst>
          </p:cNvPr>
          <p:cNvSpPr txBox="1"/>
          <p:nvPr/>
        </p:nvSpPr>
        <p:spPr>
          <a:xfrm>
            <a:off x="7706235" y="562738"/>
            <a:ext cx="40349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Main Parameters Governing the Longitudinal Motions</a:t>
            </a:r>
            <a:endParaRPr kumimoji="0" lang="en-GB" sz="16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Content Placeholder 13">
            <a:extLst>
              <a:ext uri="{FF2B5EF4-FFF2-40B4-BE49-F238E27FC236}">
                <a16:creationId xmlns:a16="http://schemas.microsoft.com/office/drawing/2014/main" id="{D0167487-3C55-E212-CCE2-21D0AEC22469}"/>
              </a:ext>
            </a:extLst>
          </p:cNvPr>
          <p:cNvSpPr txBox="1">
            <a:spLocks/>
          </p:cNvSpPr>
          <p:nvPr/>
        </p:nvSpPr>
        <p:spPr>
          <a:xfrm>
            <a:off x="562692" y="3249227"/>
            <a:ext cx="4398772" cy="437208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Recall – For an element in tension/compression, stiffness (extensive property) decreases with the length.</a:t>
            </a:r>
          </a:p>
          <a:p>
            <a:pPr lvl="1" indent="-342900">
              <a:buClr>
                <a:srgbClr val="FB963C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Keeping the same diameter, the rod stiffness is almost the same for (</a:t>
            </a:r>
            <a:r>
              <a:rPr lang="en-GB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i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) BOND in Al and (ii) L-BOND in SS.</a:t>
            </a:r>
          </a:p>
          <a:p>
            <a:pPr marL="400050" lvl="1" indent="0">
              <a:buClr>
                <a:srgbClr val="FB963C"/>
              </a:buClr>
              <a:buNone/>
            </a:pP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		 (E</a:t>
            </a:r>
            <a:r>
              <a:rPr lang="en-GB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ss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/</a:t>
            </a:r>
            <a:r>
              <a:rPr lang="en-GB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E</a:t>
            </a:r>
            <a:r>
              <a:rPr lang="en-GB" sz="1400" baseline="-25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Al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~ 2.7 , </a:t>
            </a:r>
            <a:r>
              <a:rPr lang="en-GB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L</a:t>
            </a:r>
            <a:r>
              <a:rPr lang="en-GB" sz="1400" baseline="-25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long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/</a:t>
            </a:r>
            <a:r>
              <a:rPr lang="en-GB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L</a:t>
            </a:r>
            <a:r>
              <a:rPr lang="en-GB" sz="1400" baseline="-25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short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= 5.5/2 ~ 2.75)</a:t>
            </a:r>
          </a:p>
          <a:p>
            <a:pPr marL="400050" lvl="1" indent="0">
              <a:buClr>
                <a:srgbClr val="FB963C"/>
              </a:buClr>
              <a:buNone/>
            </a:pP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In the table, coil elongation with friction assumes only 5% of the total force acting.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In 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BOND (Al-rods, no friction) the rods carry 34% of the </a:t>
            </a:r>
            <a:r>
              <a:rPr lang="en-GB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e.m.</a:t>
            </a:r>
            <a:r>
              <a:rPr lang="en-GB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forces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347C8C6-2DEC-3A8B-A990-CC62E2859DCB}"/>
              </a:ext>
            </a:extLst>
          </p:cNvPr>
          <p:cNvSpPr txBox="1"/>
          <p:nvPr/>
        </p:nvSpPr>
        <p:spPr>
          <a:xfrm>
            <a:off x="6755908" y="6366907"/>
            <a:ext cx="52851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G. Vallone, et. al., Mechanical Design Analysis of MQXFB, the 7.2 m long-</a:t>
            </a:r>
            <a:r>
              <a:rPr kumimoji="0" lang="el-GR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β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quadrupole for the High-Luminosity LHC Upgrade,</a:t>
            </a:r>
            <a:r>
              <a:rPr kumimoji="0" lang="en-US" sz="10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IEEE Trans. Appl. </a:t>
            </a:r>
            <a:r>
              <a:rPr kumimoji="0" lang="en-US" sz="1000" b="0" i="1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Supercond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., vol. 26, no. 4, 2016.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C8393F3-76C3-5E59-369A-43228500FEAB}"/>
              </a:ext>
            </a:extLst>
          </p:cNvPr>
          <p:cNvCxnSpPr/>
          <p:nvPr/>
        </p:nvCxnSpPr>
        <p:spPr>
          <a:xfrm>
            <a:off x="10794904" y="3608907"/>
            <a:ext cx="381740" cy="23705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13C34111-D3F9-E2B3-3FB0-F775AFF59636}"/>
              </a:ext>
            </a:extLst>
          </p:cNvPr>
          <p:cNvSpPr/>
          <p:nvPr/>
        </p:nvSpPr>
        <p:spPr>
          <a:xfrm>
            <a:off x="10282961" y="3353246"/>
            <a:ext cx="512286" cy="3638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8C0BE8D-BEF9-24EF-058E-C154FABF74F3}"/>
              </a:ext>
            </a:extLst>
          </p:cNvPr>
          <p:cNvSpPr/>
          <p:nvPr/>
        </p:nvSpPr>
        <p:spPr>
          <a:xfrm>
            <a:off x="11176301" y="3608907"/>
            <a:ext cx="512286" cy="3638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443479-9D16-6414-A95B-55146B3E6773}"/>
              </a:ext>
            </a:extLst>
          </p:cNvPr>
          <p:cNvSpPr txBox="1"/>
          <p:nvPr/>
        </p:nvSpPr>
        <p:spPr>
          <a:xfrm>
            <a:off x="2732147" y="6366907"/>
            <a:ext cx="250363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*Coil stiffness includes the coil block and Ti-pole (no wedge)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B1E3274-5F9F-7EE5-03E9-790A9FA4AD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366065"/>
              </p:ext>
            </p:extLst>
          </p:nvPr>
        </p:nvGraphicFramePr>
        <p:xfrm>
          <a:off x="7490278" y="1255314"/>
          <a:ext cx="4410986" cy="4667254"/>
        </p:xfrm>
        <a:graphic>
          <a:graphicData uri="http://schemas.openxmlformats.org/drawingml/2006/table">
            <a:tbl>
              <a:tblPr/>
              <a:tblGrid>
                <a:gridCol w="1453621">
                  <a:extLst>
                    <a:ext uri="{9D8B030D-6E8A-4147-A177-3AD203B41FA5}">
                      <a16:colId xmlns:a16="http://schemas.microsoft.com/office/drawing/2014/main" val="303447536"/>
                    </a:ext>
                  </a:extLst>
                </a:gridCol>
                <a:gridCol w="1127809">
                  <a:extLst>
                    <a:ext uri="{9D8B030D-6E8A-4147-A177-3AD203B41FA5}">
                      <a16:colId xmlns:a16="http://schemas.microsoft.com/office/drawing/2014/main" val="3858870043"/>
                    </a:ext>
                  </a:extLst>
                </a:gridCol>
                <a:gridCol w="914778">
                  <a:extLst>
                    <a:ext uri="{9D8B030D-6E8A-4147-A177-3AD203B41FA5}">
                      <a16:colId xmlns:a16="http://schemas.microsoft.com/office/drawing/2014/main" val="3003296009"/>
                    </a:ext>
                  </a:extLst>
                </a:gridCol>
                <a:gridCol w="914778">
                  <a:extLst>
                    <a:ext uri="{9D8B030D-6E8A-4147-A177-3AD203B41FA5}">
                      <a16:colId xmlns:a16="http://schemas.microsoft.com/office/drawing/2014/main" val="4243813447"/>
                    </a:ext>
                  </a:extLst>
                </a:gridCol>
              </a:tblGrid>
              <a:tr h="70112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Parameter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Unit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sng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L-BOND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2119994"/>
                  </a:ext>
                </a:extLst>
              </a:tr>
              <a:tr h="46616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e.m. Force Nominal Current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MN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1.031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1.031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7227426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Stiffness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MN/mm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0.393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0.118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2239885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Rod radius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2672403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Rod area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  <a:r>
                        <a:rPr lang="en-GB" sz="1100" b="0" i="1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GB" sz="1100" b="0" i="1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1257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1257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6709990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rods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6715560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Al. Rod Stiffness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MN/mm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3776336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SS. Rod Stiffness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MN/mm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0.53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0.19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2879579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Length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1.50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9483616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Magnet Length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5.5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3053730"/>
                  </a:ext>
                </a:extLst>
              </a:tr>
              <a:tr h="249998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Elongation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995365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 friction, no rods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2.627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8.755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2444455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 friction, Al. rods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1.744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5.428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03156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 friction, SS. rods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1.120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3.329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6030408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Friction, Al. rods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0.087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0.271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2483053"/>
                  </a:ext>
                </a:extLst>
              </a:tr>
              <a:tr h="249998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Friction, SS. rods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mm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0.056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0.166</a:t>
                      </a:r>
                    </a:p>
                  </a:txBody>
                  <a:tcPr marL="7519" marR="7519" marT="75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545570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21213A6-F7D3-11C3-F250-96B3C6E6D432}"/>
              </a:ext>
            </a:extLst>
          </p:cNvPr>
          <p:cNvSpPr txBox="1"/>
          <p:nvPr/>
        </p:nvSpPr>
        <p:spPr>
          <a:xfrm rot="20143426">
            <a:off x="5043200" y="915943"/>
            <a:ext cx="18558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LM Mono Prop Light 10" panose="00000500000000000000" pitchFamily="50" charset="0"/>
              </a:rPr>
              <a:t>TO BE UPDTED</a:t>
            </a:r>
            <a:endParaRPr lang="en-GB" sz="1400" dirty="0">
              <a:solidFill>
                <a:srgbClr val="FF0000"/>
              </a:solidFill>
              <a:latin typeface="LM Mono Prop Light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030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347C8C6-2DEC-3A8B-A990-CC62E2859DCB}"/>
              </a:ext>
            </a:extLst>
          </p:cNvPr>
          <p:cNvSpPr txBox="1"/>
          <p:nvPr/>
        </p:nvSpPr>
        <p:spPr>
          <a:xfrm>
            <a:off x="6755908" y="6366907"/>
            <a:ext cx="52851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G. Vallone, et. al., Mechanical Design Analysis of MQXFB, the 7.2 m long-</a:t>
            </a:r>
            <a:r>
              <a:rPr kumimoji="0" lang="el-GR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β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quadrupole for the High-Luminosity LHC Upgrade,</a:t>
            </a:r>
            <a:r>
              <a:rPr kumimoji="0" lang="en-US" sz="1000" b="0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IEEE Trans. Appl. </a:t>
            </a:r>
            <a:r>
              <a:rPr kumimoji="0" lang="en-US" sz="1000" b="0" i="1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Supercond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., vol. 26, no. 4, 2016.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2FF0C1-53E1-8245-0633-6B2EE27E9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839" y="1056625"/>
            <a:ext cx="5414321" cy="42522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3B904C-32BE-30BC-E3EF-F3EEF5EBD020}"/>
              </a:ext>
            </a:extLst>
          </p:cNvPr>
          <p:cNvSpPr txBox="1"/>
          <p:nvPr/>
        </p:nvSpPr>
        <p:spPr>
          <a:xfrm>
            <a:off x="4170555" y="641695"/>
            <a:ext cx="4034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Just for reference, MQXF values</a:t>
            </a:r>
            <a:endParaRPr kumimoji="0" lang="en-GB" sz="16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257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7279701" y="2384538"/>
            <a:ext cx="4201694" cy="2579347"/>
          </a:xfrm>
          <a:prstGeom prst="rect">
            <a:avLst/>
          </a:prstGeom>
        </p:spPr>
        <p:txBody>
          <a:bodyPr vert="horz" lIns="45720" tIns="0" rIns="45720" bIns="0" anchor="t" anchorCtr="0">
            <a:normAutofit fontScale="85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dirty="0">
                <a:solidFill>
                  <a:srgbClr val="FFFFFF">
                    <a:lumMod val="65000"/>
                  </a:srgbClr>
                </a:solidFill>
                <a:latin typeface="LM Mono Prop Light 10" panose="00000500000000000000" pitchFamily="50" charset="0"/>
              </a:rPr>
              <a:t>Introduction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 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rgbClr val="FFFFFF">
                    <a:lumMod val="65000"/>
                  </a:srgbClr>
                </a:solidFill>
                <a:latin typeface="LM Mono Prop Light 10" panose="00000500000000000000" pitchFamily="50" charset="0"/>
              </a:rPr>
              <a:t>Updates and model checks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Rods design</a:t>
            </a:r>
          </a:p>
          <a:p>
            <a:pPr marL="342900" marR="0" lvl="0" indent="-342900" defTabSz="45720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b="1" dirty="0">
                <a:solidFill>
                  <a:srgbClr val="DDDDDD">
                    <a:lumMod val="10000"/>
                  </a:srgbClr>
                </a:solidFill>
                <a:latin typeface="LM Mono Prop Light 10" panose="00000500000000000000" pitchFamily="50" charset="0"/>
              </a:rPr>
              <a:t>2D Magnetic results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2D Mechanical results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2D Mechanical results – Bladders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 – Str. limit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3D Mechanical results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Next steps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M Mono Prop Light 10" panose="00000500000000000000" pitchFamily="50" charset="0"/>
                <a:ea typeface="+mj-ea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586169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New 2D Magnetic results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9E45FD1-EAE4-A12C-2B46-B19A0C64A3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996921"/>
              </p:ext>
            </p:extLst>
          </p:nvPr>
        </p:nvGraphicFramePr>
        <p:xfrm>
          <a:off x="3258196" y="4533667"/>
          <a:ext cx="5134706" cy="1303020"/>
        </p:xfrm>
        <a:graphic>
          <a:graphicData uri="http://schemas.openxmlformats.org/drawingml/2006/table">
            <a:tbl>
              <a:tblPr/>
              <a:tblGrid>
                <a:gridCol w="1143639">
                  <a:extLst>
                    <a:ext uri="{9D8B030D-6E8A-4147-A177-3AD203B41FA5}">
                      <a16:colId xmlns:a16="http://schemas.microsoft.com/office/drawing/2014/main" val="1077316260"/>
                    </a:ext>
                  </a:extLst>
                </a:gridCol>
                <a:gridCol w="1587091">
                  <a:extLst>
                    <a:ext uri="{9D8B030D-6E8A-4147-A177-3AD203B41FA5}">
                      <a16:colId xmlns:a16="http://schemas.microsoft.com/office/drawing/2014/main" val="436393746"/>
                    </a:ext>
                  </a:extLst>
                </a:gridCol>
                <a:gridCol w="735197">
                  <a:extLst>
                    <a:ext uri="{9D8B030D-6E8A-4147-A177-3AD203B41FA5}">
                      <a16:colId xmlns:a16="http://schemas.microsoft.com/office/drawing/2014/main" val="939501912"/>
                    </a:ext>
                  </a:extLst>
                </a:gridCol>
                <a:gridCol w="1668779">
                  <a:extLst>
                    <a:ext uri="{9D8B030D-6E8A-4147-A177-3AD203B41FA5}">
                      <a16:colId xmlns:a16="http://schemas.microsoft.com/office/drawing/2014/main" val="182855536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ROXIE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ANSYS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45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Current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[kA]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15.8</a:t>
                      </a:r>
                      <a:endParaRPr lang="en-GB" sz="900" b="0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15.8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224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Bpeak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[T]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12.82</a:t>
                      </a:r>
                      <a:endParaRPr lang="en-GB" sz="900" b="0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12.63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8924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Bap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[T]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8866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Fx (quadrant)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[MN/m]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3.295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3.24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561513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Fy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 (quadrant)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[MN/m]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-1.362</a:t>
                      </a:r>
                      <a:endParaRPr lang="en-GB" sz="900" b="0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-1.353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3827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x/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CableW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[MPa]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87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009493"/>
                  </a:ext>
                </a:extLst>
              </a:tr>
            </a:tbl>
          </a:graphicData>
        </a:graphic>
      </p:graphicFrame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352C8C-4EAE-500A-C82C-F8433509EF22}"/>
              </a:ext>
            </a:extLst>
          </p:cNvPr>
          <p:cNvSpPr txBox="1">
            <a:spLocks/>
          </p:cNvSpPr>
          <p:nvPr/>
        </p:nvSpPr>
        <p:spPr>
          <a:xfrm>
            <a:off x="8031021" y="6447576"/>
            <a:ext cx="4539085" cy="298334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*ROXIE computation including self-field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0B27B7-F928-9019-B01A-71D5BEFE8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473" y="1329106"/>
            <a:ext cx="3481371" cy="279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1F026E-C11E-F512-A6D5-39C1F9FE5D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9857" y="1134000"/>
            <a:ext cx="3964168" cy="278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495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Magnetic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E7CF6D-776D-D364-63D4-FC276D5DD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110" y="1125140"/>
            <a:ext cx="5820277" cy="460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682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7279701" y="2384538"/>
            <a:ext cx="4201694" cy="2519057"/>
          </a:xfrm>
          <a:prstGeom prst="rect">
            <a:avLst/>
          </a:prstGeom>
        </p:spPr>
        <p:txBody>
          <a:bodyPr vert="horz" lIns="45720" tIns="0" rIns="45720" bIns="0" anchor="t" anchorCtr="0">
            <a:normAutofit fontScale="85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6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Introduction 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Updates and model checks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Rods design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Magnetic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2D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</a:t>
            </a:r>
            <a:r>
              <a:rPr lang="en-GB" b="1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Mechanical results – Bladders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 – Str. limit</a:t>
            </a: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3D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Next steps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22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85631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7279701" y="2384538"/>
            <a:ext cx="4201694" cy="2519057"/>
          </a:xfrm>
          <a:prstGeom prst="rect">
            <a:avLst/>
          </a:prstGeom>
        </p:spPr>
        <p:txBody>
          <a:bodyPr vert="horz" lIns="45720" tIns="0" rIns="45720" bIns="0" anchor="t" anchorCtr="0">
            <a:normAutofit fontScale="85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6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Introduction 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Updates and model checks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Rods design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Magnetic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 – Bladders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 – Str. limit</a:t>
            </a: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3D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Next steps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22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1960315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pink circular object with a hole&#10;&#10;AI-generated content may be incorrect.">
            <a:extLst>
              <a:ext uri="{FF2B5EF4-FFF2-40B4-BE49-F238E27FC236}">
                <a16:creationId xmlns:a16="http://schemas.microsoft.com/office/drawing/2014/main" id="{B0554B56-6531-617B-26BE-6C2D81419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" t="4854" r="27571" b="4592"/>
          <a:stretch/>
        </p:blipFill>
        <p:spPr>
          <a:xfrm>
            <a:off x="7307217" y="1315302"/>
            <a:ext cx="3314700" cy="3257550"/>
          </a:xfrm>
          <a:prstGeom prst="rect">
            <a:avLst/>
          </a:prstGeom>
        </p:spPr>
      </p:pic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6FCFD5-057F-1177-BABC-353372DFC0EE}"/>
              </a:ext>
            </a:extLst>
          </p:cNvPr>
          <p:cNvSpPr txBox="1">
            <a:spLocks/>
          </p:cNvSpPr>
          <p:nvPr/>
        </p:nvSpPr>
        <p:spPr>
          <a:xfrm>
            <a:off x="924166" y="1067479"/>
            <a:ext cx="5860547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Bonded coil components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Frictional contacts anywhere else (µ = 0.2)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b="1" dirty="0">
                <a:solidFill>
                  <a:srgbClr val="FF0000"/>
                </a:solidFill>
                <a:latin typeface="LM Mono Prop Light 10" panose="00000500000000000000" pitchFamily="50" charset="0"/>
              </a:rPr>
              <a:t>Including in between the midplane shim and the coil-pole-rail 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Isotropic material properties (Annex)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Criteria</a:t>
            </a: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Use same modelling assumptions as MQXF, which we know well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Target similar coil peak stress limits at warm/cold as MQXF: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RT below 110 - 120 MPa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CD below 150 MPa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For reference, our MQXF reference preload gives in the model: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RT peak azimuthal stress = 80 MPa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CD peak azimuthal stress = 110 MPa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26205FDE-CF97-6D32-28CE-C6BA05E2D65F}"/>
              </a:ext>
            </a:extLst>
          </p:cNvPr>
          <p:cNvCxnSpPr>
            <a:cxnSpLocks/>
          </p:cNvCxnSpPr>
          <p:nvPr/>
        </p:nvCxnSpPr>
        <p:spPr>
          <a:xfrm flipH="1">
            <a:off x="7841572" y="2783797"/>
            <a:ext cx="887767" cy="1058485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D1BAC-9A18-7DAD-B57B-64B4A0D85129}"/>
              </a:ext>
            </a:extLst>
          </p:cNvPr>
          <p:cNvSpPr txBox="1">
            <a:spLocks/>
          </p:cNvSpPr>
          <p:nvPr/>
        </p:nvSpPr>
        <p:spPr>
          <a:xfrm>
            <a:off x="8606474" y="2363749"/>
            <a:ext cx="1427882" cy="351746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Gap = 100 µm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F35AAD7-09B6-F49C-A7C1-8A77BCCCDA6A}"/>
              </a:ext>
            </a:extLst>
          </p:cNvPr>
          <p:cNvCxnSpPr>
            <a:cxnSpLocks/>
          </p:cNvCxnSpPr>
          <p:nvPr/>
        </p:nvCxnSpPr>
        <p:spPr>
          <a:xfrm flipH="1">
            <a:off x="7851099" y="3910584"/>
            <a:ext cx="1802362" cy="426230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8846917-E509-61C2-B098-B6236D2FA146}"/>
              </a:ext>
            </a:extLst>
          </p:cNvPr>
          <p:cNvSpPr txBox="1">
            <a:spLocks/>
          </p:cNvSpPr>
          <p:nvPr/>
        </p:nvSpPr>
        <p:spPr>
          <a:xfrm>
            <a:off x="9653792" y="3438608"/>
            <a:ext cx="2128711" cy="1232452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Merged areas: the two poles together and the two coil layers (removes contacts)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CE693F0-5E9E-E5FE-A557-0107B2A46BBF}"/>
              </a:ext>
            </a:extLst>
          </p:cNvPr>
          <p:cNvCxnSpPr>
            <a:cxnSpLocks/>
          </p:cNvCxnSpPr>
          <p:nvPr/>
        </p:nvCxnSpPr>
        <p:spPr>
          <a:xfrm flipH="1">
            <a:off x="7558904" y="3910584"/>
            <a:ext cx="2094557" cy="298578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46193EC-8C73-5B72-6F58-EA6A7F119637}"/>
              </a:ext>
            </a:extLst>
          </p:cNvPr>
          <p:cNvSpPr txBox="1">
            <a:spLocks/>
          </p:cNvSpPr>
          <p:nvPr/>
        </p:nvSpPr>
        <p:spPr>
          <a:xfrm>
            <a:off x="4235907" y="5483223"/>
            <a:ext cx="7794594" cy="901884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Side note – If instead of gluing the coil areas we put a contact, some sliding is allowed (based on contact stiffness) even if the contact is bonded. For last case, the upper layer can slightly slide and could be a bit more preloaded. Contact pressure at 12 T improves.</a:t>
            </a:r>
          </a:p>
        </p:txBody>
      </p:sp>
    </p:spTree>
    <p:extLst>
      <p:ext uri="{BB962C8B-B14F-4D97-AF65-F5344CB8AC3E}">
        <p14:creationId xmlns:p14="http://schemas.microsoft.com/office/powerpoint/2010/main" val="25292041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FEDCC0-4AE3-E557-8BD9-A83B3A43E30C}"/>
              </a:ext>
            </a:extLst>
          </p:cNvPr>
          <p:cNvSpPr txBox="1"/>
          <p:nvPr/>
        </p:nvSpPr>
        <p:spPr>
          <a:xfrm>
            <a:off x="627090" y="1724482"/>
            <a:ext cx="3693493" cy="3246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/>
              <a:t>Coil H&amp;S Requirement #1: </a:t>
            </a:r>
            <a:r>
              <a:rPr lang="en-GB" dirty="0"/>
              <a:t>The conductor strain shall never exceed 500 </a:t>
            </a:r>
            <a:r>
              <a:rPr lang="en-GB" dirty="0" err="1"/>
              <a:t>microstrain</a:t>
            </a:r>
            <a:r>
              <a:rPr lang="en-GB" dirty="0"/>
              <a:t> (</a:t>
            </a:r>
            <a:r>
              <a:rPr lang="en-GB" dirty="0">
                <a:solidFill>
                  <a:srgbClr val="FF0000"/>
                </a:solidFill>
              </a:rPr>
              <a:t>0.05%</a:t>
            </a:r>
            <a:r>
              <a:rPr lang="en-GB" dirty="0"/>
              <a:t>) in any part of the coils during any handling or shipping operation.</a:t>
            </a:r>
          </a:p>
          <a:p>
            <a:pPr algn="just"/>
            <a:r>
              <a:rPr lang="en-GB" dirty="0"/>
              <a:t>This requirement is based on the assumption that permanent degradation may occur above 2000 </a:t>
            </a:r>
            <a:r>
              <a:rPr lang="en-GB" dirty="0" err="1"/>
              <a:t>microstrain</a:t>
            </a:r>
            <a:r>
              <a:rPr lang="en-GB" dirty="0"/>
              <a:t> (0.2%) of applied tension at room temperature [1] and uses a safety margin of 4.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DB8796-9B4D-174E-657C-7CED3A6FD9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26"/>
          <a:stretch/>
        </p:blipFill>
        <p:spPr>
          <a:xfrm>
            <a:off x="5637063" y="2131505"/>
            <a:ext cx="3094622" cy="28396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B91E05-187E-6463-B0AE-39DC9155D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8425" y="1724482"/>
            <a:ext cx="2297450" cy="36951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13438F-80ED-7D1A-ED05-1E9B459B1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70" y="4754609"/>
            <a:ext cx="4318000" cy="133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8544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837632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Displacement sum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0F36CB8-7061-8CC6-B244-CFC40866027D}"/>
              </a:ext>
            </a:extLst>
          </p:cNvPr>
          <p:cNvSpPr txBox="1">
            <a:spLocks/>
          </p:cNvSpPr>
          <p:nvPr/>
        </p:nvSpPr>
        <p:spPr>
          <a:xfrm>
            <a:off x="837632" y="3416927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Horizontal displacement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4" name="Picture 3" descr="A rainbow colored object with numbers and symbols&#10;&#10;AI-generated content may be incorrect.">
            <a:extLst>
              <a:ext uri="{FF2B5EF4-FFF2-40B4-BE49-F238E27FC236}">
                <a16:creationId xmlns:a16="http://schemas.microsoft.com/office/drawing/2014/main" id="{98663AC4-B8E0-2DE1-66E5-3AFB2C224D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994" y="1112229"/>
            <a:ext cx="2872000" cy="2160000"/>
          </a:xfrm>
          <a:prstGeom prst="rect">
            <a:avLst/>
          </a:prstGeom>
        </p:spPr>
      </p:pic>
      <p:pic>
        <p:nvPicPr>
          <p:cNvPr id="7" name="Picture 6" descr="A rainbow colored number and numbers&#10;&#10;AI-generated content may be incorrect.">
            <a:extLst>
              <a:ext uri="{FF2B5EF4-FFF2-40B4-BE49-F238E27FC236}">
                <a16:creationId xmlns:a16="http://schemas.microsoft.com/office/drawing/2014/main" id="{4F8F3191-9DEC-F81A-1748-6B60E8D1FF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377" y="1112229"/>
            <a:ext cx="2872000" cy="2160000"/>
          </a:xfrm>
          <a:prstGeom prst="rect">
            <a:avLst/>
          </a:prstGeom>
        </p:spPr>
      </p:pic>
      <p:pic>
        <p:nvPicPr>
          <p:cNvPr id="10" name="Picture 9" descr="A diagram of a multicolored semicircular&#10;&#10;AI-generated content may be incorrect.">
            <a:extLst>
              <a:ext uri="{FF2B5EF4-FFF2-40B4-BE49-F238E27FC236}">
                <a16:creationId xmlns:a16="http://schemas.microsoft.com/office/drawing/2014/main" id="{310A6CEC-ED59-EE90-40F8-FD45F622D2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632" y="1112229"/>
            <a:ext cx="2872000" cy="2160000"/>
          </a:xfrm>
          <a:prstGeom prst="rect">
            <a:avLst/>
          </a:prstGeom>
        </p:spPr>
      </p:pic>
      <p:pic>
        <p:nvPicPr>
          <p:cNvPr id="15" name="Picture 14" descr="A diagram of a rainbow colored object&#10;&#10;AI-generated content may be incorrect.">
            <a:extLst>
              <a:ext uri="{FF2B5EF4-FFF2-40B4-BE49-F238E27FC236}">
                <a16:creationId xmlns:a16="http://schemas.microsoft.com/office/drawing/2014/main" id="{5AAA7DD6-3154-D43F-D43A-11372CF235A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228" y="3942271"/>
            <a:ext cx="2872000" cy="2160000"/>
          </a:xfrm>
          <a:prstGeom prst="rect">
            <a:avLst/>
          </a:prstGeom>
        </p:spPr>
      </p:pic>
      <p:pic>
        <p:nvPicPr>
          <p:cNvPr id="18" name="Picture 17" descr="A diagram of a rainbow colored object&#10;&#10;AI-generated content may be incorrect.">
            <a:extLst>
              <a:ext uri="{FF2B5EF4-FFF2-40B4-BE49-F238E27FC236}">
                <a16:creationId xmlns:a16="http://schemas.microsoft.com/office/drawing/2014/main" id="{4E9052BD-D143-AB5E-AC06-CEB6687054A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377" y="3942271"/>
            <a:ext cx="2872000" cy="2160000"/>
          </a:xfrm>
          <a:prstGeom prst="rect">
            <a:avLst/>
          </a:prstGeom>
        </p:spPr>
      </p:pic>
      <p:pic>
        <p:nvPicPr>
          <p:cNvPr id="21" name="Picture 20" descr="A diagram of a rainbow colored object&#10;&#10;AI-generated content may be incorrect.">
            <a:extLst>
              <a:ext uri="{FF2B5EF4-FFF2-40B4-BE49-F238E27FC236}">
                <a16:creationId xmlns:a16="http://schemas.microsoft.com/office/drawing/2014/main" id="{F43FAC1B-6E5A-A875-6435-3BAB3F190F7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79" y="3942271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884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296E1160-65B4-7E0D-185A-42ABECF20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0930" y="5689693"/>
            <a:ext cx="1662472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70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A9C91310-39FB-29EA-323D-F386FFE33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3608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142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B50E385C-1012-0700-F7A8-F58E060E4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2033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112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987073" y="1172135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Transverse stress (Horizontal)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38">
            <a:extLst>
              <a:ext uri="{FF2B5EF4-FFF2-40B4-BE49-F238E27FC236}">
                <a16:creationId xmlns:a16="http://schemas.microsoft.com/office/drawing/2014/main" id="{8D074173-C3F2-CDF0-27B2-52DADBC8E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4622" y="217955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12 T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" name="Picture 2" descr="A diagram of a heat map&#10;&#10;AI-generated content may be incorrect.">
            <a:extLst>
              <a:ext uri="{FF2B5EF4-FFF2-40B4-BE49-F238E27FC236}">
                <a16:creationId xmlns:a16="http://schemas.microsoft.com/office/drawing/2014/main" id="{D445F397-C305-1BEF-0906-E74176F270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874" y="2839786"/>
            <a:ext cx="3350667" cy="2520000"/>
          </a:xfrm>
          <a:prstGeom prst="rect">
            <a:avLst/>
          </a:prstGeom>
        </p:spPr>
      </p:pic>
      <p:pic>
        <p:nvPicPr>
          <p:cNvPr id="7" name="Picture 6" descr="A diagram of a heat wave&#10;&#10;AI-generated content may be incorrect.">
            <a:extLst>
              <a:ext uri="{FF2B5EF4-FFF2-40B4-BE49-F238E27FC236}">
                <a16:creationId xmlns:a16="http://schemas.microsoft.com/office/drawing/2014/main" id="{57B0683A-9CF8-B6DA-6969-67A7936A62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159" y="2815291"/>
            <a:ext cx="3350667" cy="2520000"/>
          </a:xfrm>
          <a:prstGeom prst="rect">
            <a:avLst/>
          </a:prstGeom>
        </p:spPr>
      </p:pic>
      <p:pic>
        <p:nvPicPr>
          <p:cNvPr id="13" name="Picture 12" descr="A diagram of a green square with a number of letters&#10;&#10;AI-generated content may be incorrect.">
            <a:extLst>
              <a:ext uri="{FF2B5EF4-FFF2-40B4-BE49-F238E27FC236}">
                <a16:creationId xmlns:a16="http://schemas.microsoft.com/office/drawing/2014/main" id="{7FD93232-0B4A-3625-2BDB-8070EA9AD8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71" y="2815291"/>
            <a:ext cx="3350667" cy="2520000"/>
          </a:xfrm>
          <a:prstGeom prst="rect">
            <a:avLst/>
          </a:prstGeom>
        </p:spPr>
      </p:pic>
      <p:pic>
        <p:nvPicPr>
          <p:cNvPr id="17" name="Picture 16" descr="A diagram of a heat exchanger&#10;&#10;AI-generated content may be incorrect.">
            <a:extLst>
              <a:ext uri="{FF2B5EF4-FFF2-40B4-BE49-F238E27FC236}">
                <a16:creationId xmlns:a16="http://schemas.microsoft.com/office/drawing/2014/main" id="{0A628C38-EDCF-98CE-481E-5F3553E8313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579" y="595678"/>
            <a:ext cx="2163500" cy="162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985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296E1160-65B4-7E0D-185A-42ABECF20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0930" y="5689693"/>
            <a:ext cx="1662472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65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A9C91310-39FB-29EA-323D-F386FFE33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3608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142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B50E385C-1012-0700-F7A8-F58E060E4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2033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106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987073" y="1172135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38">
            <a:extLst>
              <a:ext uri="{FF2B5EF4-FFF2-40B4-BE49-F238E27FC236}">
                <a16:creationId xmlns:a16="http://schemas.microsoft.com/office/drawing/2014/main" id="{6A23D015-0D2F-BD4F-F948-5BDF50CBC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4622" y="217955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12 T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5" name="Picture 4" descr="A diagram of a heat map&#10;&#10;AI-generated content may be incorrect.">
            <a:extLst>
              <a:ext uri="{FF2B5EF4-FFF2-40B4-BE49-F238E27FC236}">
                <a16:creationId xmlns:a16="http://schemas.microsoft.com/office/drawing/2014/main" id="{A3C737DA-184C-F292-BA7E-88989BC233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950" y="2891304"/>
            <a:ext cx="3350667" cy="2520000"/>
          </a:xfrm>
          <a:prstGeom prst="rect">
            <a:avLst/>
          </a:prstGeom>
        </p:spPr>
      </p:pic>
      <p:pic>
        <p:nvPicPr>
          <p:cNvPr id="11" name="Picture 10" descr="A rainbow colored map with numbers and symbols&#10;&#10;AI-generated content may be incorrect.">
            <a:extLst>
              <a:ext uri="{FF2B5EF4-FFF2-40B4-BE49-F238E27FC236}">
                <a16:creationId xmlns:a16="http://schemas.microsoft.com/office/drawing/2014/main" id="{215F9749-D9AE-3165-786F-D7D1711EFD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039" y="2891304"/>
            <a:ext cx="3350667" cy="2520000"/>
          </a:xfrm>
          <a:prstGeom prst="rect">
            <a:avLst/>
          </a:prstGeom>
        </p:spPr>
      </p:pic>
      <p:pic>
        <p:nvPicPr>
          <p:cNvPr id="15" name="Picture 14" descr="A diagram of a heat map&#10;&#10;AI-generated content may be incorrect.">
            <a:extLst>
              <a:ext uri="{FF2B5EF4-FFF2-40B4-BE49-F238E27FC236}">
                <a16:creationId xmlns:a16="http://schemas.microsoft.com/office/drawing/2014/main" id="{E96B66EB-44D7-1F44-FCC1-633A20B0BD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45" y="2891304"/>
            <a:ext cx="3350667" cy="2520000"/>
          </a:xfrm>
          <a:prstGeom prst="rect">
            <a:avLst/>
          </a:prstGeom>
        </p:spPr>
      </p:pic>
      <p:pic>
        <p:nvPicPr>
          <p:cNvPr id="16" name="Picture 15" descr="A diagram of a heat exchanger&#10;&#10;AI-generated content may be incorrect.">
            <a:extLst>
              <a:ext uri="{FF2B5EF4-FFF2-40B4-BE49-F238E27FC236}">
                <a16:creationId xmlns:a16="http://schemas.microsoft.com/office/drawing/2014/main" id="{37BB9E88-9C42-E489-AEA7-D944C7B955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579" y="595678"/>
            <a:ext cx="2163500" cy="162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1371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891823" y="991837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Total displacement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38">
            <a:extLst>
              <a:ext uri="{FF2B5EF4-FFF2-40B4-BE49-F238E27FC236}">
                <a16:creationId xmlns:a16="http://schemas.microsoft.com/office/drawing/2014/main" id="{8D074173-C3F2-CDF0-27B2-52DADBC8E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345" y="5010648"/>
            <a:ext cx="2584048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Difference in </a:t>
            </a:r>
            <a:r>
              <a:rPr lang="en-US" altLang="fr-FR" sz="1100" dirty="0" err="1">
                <a:solidFill>
                  <a:srgbClr val="C00000"/>
                </a:solidFill>
                <a:latin typeface="LM Mono Prop Light 10" panose="00000500000000000000" pitchFamily="50" charset="0"/>
              </a:rPr>
              <a:t>Usum</a:t>
            </a: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 (Powering – CD)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2" name="Rectangle 38">
            <a:extLst>
              <a:ext uri="{FF2B5EF4-FFF2-40B4-BE49-F238E27FC236}">
                <a16:creationId xmlns:a16="http://schemas.microsoft.com/office/drawing/2014/main" id="{D276A1A0-A38A-CB4E-FC9D-01549D4E5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1952" y="4637690"/>
            <a:ext cx="2584048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b="1" dirty="0">
                <a:solidFill>
                  <a:srgbClr val="0033A0"/>
                </a:solidFill>
                <a:latin typeface="LM Mono Prop Light 10" panose="00000500000000000000" pitchFamily="50" charset="0"/>
              </a:rPr>
              <a:t>33 µm</a:t>
            </a:r>
            <a:endParaRPr lang="en-GB" altLang="fr-FR" sz="1100" b="1" dirty="0">
              <a:solidFill>
                <a:srgbClr val="0033A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5" name="Rectangle 38">
            <a:extLst>
              <a:ext uri="{FF2B5EF4-FFF2-40B4-BE49-F238E27FC236}">
                <a16:creationId xmlns:a16="http://schemas.microsoft.com/office/drawing/2014/main" id="{2E36CC64-75D9-19FF-5151-DC9A1C2C2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156" y="5817883"/>
            <a:ext cx="2584048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b="1" dirty="0">
                <a:solidFill>
                  <a:srgbClr val="FF0000"/>
                </a:solidFill>
                <a:latin typeface="LM Mono Prop Light 10" panose="00000500000000000000" pitchFamily="50" charset="0"/>
              </a:rPr>
              <a:t>75 µm</a:t>
            </a:r>
            <a:endParaRPr lang="en-GB" altLang="fr-FR" sz="1100" b="1" dirty="0">
              <a:solidFill>
                <a:srgbClr val="FF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8" name="Picture 17" descr="A rainbow colored map of a person&#10;&#10;AI-generated content may be incorrect.">
            <a:extLst>
              <a:ext uri="{FF2B5EF4-FFF2-40B4-BE49-F238E27FC236}">
                <a16:creationId xmlns:a16="http://schemas.microsoft.com/office/drawing/2014/main" id="{0AB79E84-62B6-DB7E-C03E-01570B87FF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207" y="1421817"/>
            <a:ext cx="2872000" cy="2160000"/>
          </a:xfrm>
          <a:prstGeom prst="rect">
            <a:avLst/>
          </a:prstGeom>
        </p:spPr>
      </p:pic>
      <p:pic>
        <p:nvPicPr>
          <p:cNvPr id="21" name="Picture 20" descr="A colorful diagram of a person&#10;&#10;AI-generated content may be incorrect.">
            <a:extLst>
              <a:ext uri="{FF2B5EF4-FFF2-40B4-BE49-F238E27FC236}">
                <a16:creationId xmlns:a16="http://schemas.microsoft.com/office/drawing/2014/main" id="{8414F957-6957-0272-7ADB-49AFA4A957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207" y="3881799"/>
            <a:ext cx="2872000" cy="2160000"/>
          </a:xfrm>
          <a:prstGeom prst="rect">
            <a:avLst/>
          </a:prstGeom>
        </p:spPr>
      </p:pic>
      <p:pic>
        <p:nvPicPr>
          <p:cNvPr id="23" name="Picture 22" descr="A rainbow colored diagram with numbers and symbols&#10;&#10;AI-generated content may be incorrect.">
            <a:extLst>
              <a:ext uri="{FF2B5EF4-FFF2-40B4-BE49-F238E27FC236}">
                <a16:creationId xmlns:a16="http://schemas.microsoft.com/office/drawing/2014/main" id="{0D756DFF-6E6F-9D3E-8B31-6C8028A900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108" y="1421817"/>
            <a:ext cx="2872000" cy="2160000"/>
          </a:xfrm>
          <a:prstGeom prst="rect">
            <a:avLst/>
          </a:prstGeom>
        </p:spPr>
      </p:pic>
      <p:pic>
        <p:nvPicPr>
          <p:cNvPr id="25" name="Picture 24" descr="A rainbow colored map with numbers and symbols&#10;&#10;AI-generated content may be incorrect.">
            <a:extLst>
              <a:ext uri="{FF2B5EF4-FFF2-40B4-BE49-F238E27FC236}">
                <a16:creationId xmlns:a16="http://schemas.microsoft.com/office/drawing/2014/main" id="{31D3C28F-97E1-D9B7-A1AA-A538A18F79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06" y="1421817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537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94213C-E72C-6014-4142-0236631F2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BA0CFE78-6DE9-467F-0A10-903925A2A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A2692B0-3970-77CC-C95A-C8212E2A445D}"/>
              </a:ext>
            </a:extLst>
          </p:cNvPr>
          <p:cNvSpPr txBox="1">
            <a:spLocks/>
          </p:cNvSpPr>
          <p:nvPr/>
        </p:nvSpPr>
        <p:spPr>
          <a:xfrm>
            <a:off x="891823" y="991837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Horizontal displacement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38">
            <a:extLst>
              <a:ext uri="{FF2B5EF4-FFF2-40B4-BE49-F238E27FC236}">
                <a16:creationId xmlns:a16="http://schemas.microsoft.com/office/drawing/2014/main" id="{C337B496-27DB-9A15-7555-3EA9121B3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345" y="5010648"/>
            <a:ext cx="2584048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Difference in </a:t>
            </a:r>
            <a:r>
              <a:rPr lang="en-US" altLang="fr-FR" sz="1100" dirty="0" err="1">
                <a:solidFill>
                  <a:srgbClr val="C00000"/>
                </a:solidFill>
                <a:latin typeface="LM Mono Prop Light 10" panose="00000500000000000000" pitchFamily="50" charset="0"/>
              </a:rPr>
              <a:t>Ux</a:t>
            </a: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 (Powering – CD)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5F6837-9284-2F74-03BE-903B093DFE3A}"/>
              </a:ext>
            </a:extLst>
          </p:cNvPr>
          <p:cNvCxnSpPr/>
          <p:nvPr/>
        </p:nvCxnSpPr>
        <p:spPr>
          <a:xfrm>
            <a:off x="2630795" y="5445745"/>
            <a:ext cx="10515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38">
            <a:extLst>
              <a:ext uri="{FF2B5EF4-FFF2-40B4-BE49-F238E27FC236}">
                <a16:creationId xmlns:a16="http://schemas.microsoft.com/office/drawing/2014/main" id="{EA118505-C234-4B5F-D152-522406805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8345" y="5473331"/>
            <a:ext cx="2584048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+ UX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8" name="Rectangle 38">
            <a:extLst>
              <a:ext uri="{FF2B5EF4-FFF2-40B4-BE49-F238E27FC236}">
                <a16:creationId xmlns:a16="http://schemas.microsoft.com/office/drawing/2014/main" id="{8F8B4BE6-6CAF-112B-F002-34F92008F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6690" y="4084928"/>
            <a:ext cx="2584048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b="1" dirty="0">
                <a:solidFill>
                  <a:srgbClr val="0033A0"/>
                </a:solidFill>
                <a:latin typeface="LM Mono Prop Light 10" panose="00000500000000000000" pitchFamily="50" charset="0"/>
              </a:rPr>
              <a:t>8 µm</a:t>
            </a:r>
            <a:endParaRPr lang="en-GB" altLang="fr-FR" sz="1100" b="1" dirty="0">
              <a:solidFill>
                <a:srgbClr val="0033A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0" name="Rectangle 38">
            <a:extLst>
              <a:ext uri="{FF2B5EF4-FFF2-40B4-BE49-F238E27FC236}">
                <a16:creationId xmlns:a16="http://schemas.microsoft.com/office/drawing/2014/main" id="{FB323AA3-27F7-0AA6-B57E-60ACFE446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5033" y="5680389"/>
            <a:ext cx="2584048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b="1" dirty="0">
                <a:solidFill>
                  <a:srgbClr val="FF0000"/>
                </a:solidFill>
                <a:latin typeface="LM Mono Prop Light 10" panose="00000500000000000000" pitchFamily="50" charset="0"/>
              </a:rPr>
              <a:t>75 µm</a:t>
            </a:r>
            <a:endParaRPr lang="en-GB" altLang="fr-FR" sz="1100" b="1" dirty="0">
              <a:solidFill>
                <a:srgbClr val="FF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" name="Picture 1" descr="A diagram of a heat wave&#10;&#10;AI-generated content may be incorrect.">
            <a:extLst>
              <a:ext uri="{FF2B5EF4-FFF2-40B4-BE49-F238E27FC236}">
                <a16:creationId xmlns:a16="http://schemas.microsoft.com/office/drawing/2014/main" id="{8BC156EC-17E5-AA7A-FD03-F252816E48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668" y="1557836"/>
            <a:ext cx="2872000" cy="2160000"/>
          </a:xfrm>
          <a:prstGeom prst="rect">
            <a:avLst/>
          </a:prstGeom>
        </p:spPr>
      </p:pic>
      <p:pic>
        <p:nvPicPr>
          <p:cNvPr id="3" name="Picture 2" descr="A diagram of a heat wave&#10;&#10;AI-generated content may be incorrect.">
            <a:extLst>
              <a:ext uri="{FF2B5EF4-FFF2-40B4-BE49-F238E27FC236}">
                <a16:creationId xmlns:a16="http://schemas.microsoft.com/office/drawing/2014/main" id="{2D3EE6F5-C809-F41B-3421-88738A8E81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744" y="3942320"/>
            <a:ext cx="2872000" cy="2160000"/>
          </a:xfrm>
          <a:prstGeom prst="rect">
            <a:avLst/>
          </a:prstGeom>
        </p:spPr>
      </p:pic>
      <p:pic>
        <p:nvPicPr>
          <p:cNvPr id="9" name="Picture 8" descr="A rainbow colored map with numbers and letters&#10;&#10;AI-generated content may be incorrect.">
            <a:extLst>
              <a:ext uri="{FF2B5EF4-FFF2-40B4-BE49-F238E27FC236}">
                <a16:creationId xmlns:a16="http://schemas.microsoft.com/office/drawing/2014/main" id="{1B56B9AB-33AE-3FB4-F365-554C526ED6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0943" y="1557836"/>
            <a:ext cx="2872000" cy="2160000"/>
          </a:xfrm>
          <a:prstGeom prst="rect">
            <a:avLst/>
          </a:prstGeom>
        </p:spPr>
      </p:pic>
      <p:pic>
        <p:nvPicPr>
          <p:cNvPr id="13" name="Picture 12" descr="A rainbow colored map of a temperature&#10;&#10;AI-generated content may be incorrect.">
            <a:extLst>
              <a:ext uri="{FF2B5EF4-FFF2-40B4-BE49-F238E27FC236}">
                <a16:creationId xmlns:a16="http://schemas.microsoft.com/office/drawing/2014/main" id="{5AFE6084-5358-7BBC-3FEB-DF45A072F2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393" y="1559107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755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5E174FE-51F6-58CF-EB73-C03532A9D9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1537210" y="1149385"/>
            <a:ext cx="6483531" cy="469780"/>
          </a:xfrm>
          <a:prstGeom prst="rect">
            <a:avLst/>
          </a:prstGeom>
        </p:spPr>
      </p:pic>
      <p:sp>
        <p:nvSpPr>
          <p:cNvPr id="33" name="Rectangle 38">
            <a:extLst>
              <a:ext uri="{FF2B5EF4-FFF2-40B4-BE49-F238E27FC236}">
                <a16:creationId xmlns:a16="http://schemas.microsoft.com/office/drawing/2014/main" id="{1B41FD43-7D9F-EC86-C2DB-F165FF9CEB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22396" y="2872386"/>
            <a:ext cx="1662472" cy="430887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112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34" name="Rectangle 38">
            <a:extLst>
              <a:ext uri="{FF2B5EF4-FFF2-40B4-BE49-F238E27FC236}">
                <a16:creationId xmlns:a16="http://schemas.microsoft.com/office/drawing/2014/main" id="{88B7B89B-DEA8-CC64-BA53-9E2A21753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9626" y="34098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225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EC710A-840C-FB6A-A41A-9A50316F367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3099" b="37196"/>
          <a:stretch/>
        </p:blipFill>
        <p:spPr>
          <a:xfrm>
            <a:off x="1258996" y="1682309"/>
            <a:ext cx="7039957" cy="234822"/>
          </a:xfrm>
          <a:prstGeom prst="rect">
            <a:avLst/>
          </a:prstGeom>
        </p:spPr>
      </p:pic>
      <p:pic>
        <p:nvPicPr>
          <p:cNvPr id="3" name="Picture 2" descr="A diagram of a curved object&#10;&#10;AI-generated content may be incorrect.">
            <a:extLst>
              <a:ext uri="{FF2B5EF4-FFF2-40B4-BE49-F238E27FC236}">
                <a16:creationId xmlns:a16="http://schemas.microsoft.com/office/drawing/2014/main" id="{BA4C0BB3-3ECF-9A11-0BC7-181D377978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034" y="2349000"/>
            <a:ext cx="2872000" cy="2160000"/>
          </a:xfrm>
          <a:prstGeom prst="rect">
            <a:avLst/>
          </a:prstGeom>
        </p:spPr>
      </p:pic>
      <p:pic>
        <p:nvPicPr>
          <p:cNvPr id="9" name="Picture 8" descr="A diagram of a curved object&#10;&#10;AI-generated content may be incorrect.">
            <a:extLst>
              <a:ext uri="{FF2B5EF4-FFF2-40B4-BE49-F238E27FC236}">
                <a16:creationId xmlns:a16="http://schemas.microsoft.com/office/drawing/2014/main" id="{6E347E5C-2D8F-10FF-9E9C-B35EF8C8E0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3034" y="2349000"/>
            <a:ext cx="2872000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2ED4623-3555-2273-6E93-40186EA282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034" y="2349000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07743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7362F-047A-8045-2D00-0CBBE00BC3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F0C54FA2-59AA-233C-EA4D-D78F0E5BB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346D841-7E1D-C54E-8E6E-C67DB873794C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264E369-3EFB-5763-1836-6A6414F150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1537210" y="1149385"/>
            <a:ext cx="6483531" cy="4697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F19A4DF-312E-797D-1993-7CA4E0114F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3856" b="6105"/>
          <a:stretch/>
        </p:blipFill>
        <p:spPr>
          <a:xfrm>
            <a:off x="1251375" y="1670875"/>
            <a:ext cx="7039957" cy="2428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8A498B-F713-2755-077A-BC3042598D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422" y="2492228"/>
            <a:ext cx="3736860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1129D2-28E9-9CE9-6030-988A920113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2279" y="2492228"/>
            <a:ext cx="3650110" cy="288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45D9FC9-AB7B-428D-30D1-01DE0AF007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41851" y="2492228"/>
            <a:ext cx="3668126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6649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26CC934-8ECC-7B0D-A71E-3262D09A87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3508589" y="893938"/>
            <a:ext cx="6483531" cy="4697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7F88E1-6C0B-9C4E-84EC-2FF94E588F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3044" b="56474"/>
          <a:stretch/>
        </p:blipFill>
        <p:spPr>
          <a:xfrm>
            <a:off x="3144968" y="1437779"/>
            <a:ext cx="7039957" cy="253631"/>
          </a:xfrm>
          <a:prstGeom prst="rect">
            <a:avLst/>
          </a:prstGeom>
        </p:spPr>
      </p:pic>
      <p:pic>
        <p:nvPicPr>
          <p:cNvPr id="6" name="Picture 5" descr="A blue map with a number of letters and numbers&#10;&#10;AI-generated content may be incorrect.">
            <a:extLst>
              <a:ext uri="{FF2B5EF4-FFF2-40B4-BE49-F238E27FC236}">
                <a16:creationId xmlns:a16="http://schemas.microsoft.com/office/drawing/2014/main" id="{3522A41F-DAD2-CE61-9A58-A7064BFFE2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051" y="1913745"/>
            <a:ext cx="2393333" cy="1800000"/>
          </a:xfrm>
          <a:prstGeom prst="rect">
            <a:avLst/>
          </a:prstGeom>
        </p:spPr>
      </p:pic>
      <p:pic>
        <p:nvPicPr>
          <p:cNvPr id="9" name="Picture 8" descr="A blue square with a black dot&#10;&#10;AI-generated content may be incorrect.">
            <a:extLst>
              <a:ext uri="{FF2B5EF4-FFF2-40B4-BE49-F238E27FC236}">
                <a16:creationId xmlns:a16="http://schemas.microsoft.com/office/drawing/2014/main" id="{FF7E0C33-6E46-C316-04FC-B00582EBB6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627" y="1913745"/>
            <a:ext cx="2393333" cy="1800000"/>
          </a:xfrm>
          <a:prstGeom prst="rect">
            <a:avLst/>
          </a:prstGeom>
        </p:spPr>
      </p:pic>
      <p:pic>
        <p:nvPicPr>
          <p:cNvPr id="13" name="Picture 12" descr="A blue and green color map&#10;&#10;AI-generated content may be incorrect.">
            <a:extLst>
              <a:ext uri="{FF2B5EF4-FFF2-40B4-BE49-F238E27FC236}">
                <a16:creationId xmlns:a16="http://schemas.microsoft.com/office/drawing/2014/main" id="{63DF8499-D736-8A6B-F2C9-4C7812028BD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22" y="1902431"/>
            <a:ext cx="2393333" cy="1800000"/>
          </a:xfrm>
          <a:prstGeom prst="rect">
            <a:avLst/>
          </a:prstGeom>
        </p:spPr>
      </p:pic>
      <p:pic>
        <p:nvPicPr>
          <p:cNvPr id="16" name="Picture 15" descr="A blue and green object with a hole&#10;&#10;AI-generated content may be incorrect.">
            <a:extLst>
              <a:ext uri="{FF2B5EF4-FFF2-40B4-BE49-F238E27FC236}">
                <a16:creationId xmlns:a16="http://schemas.microsoft.com/office/drawing/2014/main" id="{64C0783C-0910-5F85-23CB-5BE923E9846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052" y="3764659"/>
            <a:ext cx="2393333" cy="1800000"/>
          </a:xfrm>
          <a:prstGeom prst="rect">
            <a:avLst/>
          </a:prstGeom>
        </p:spPr>
      </p:pic>
      <p:pic>
        <p:nvPicPr>
          <p:cNvPr id="18" name="Picture 17" descr="A blue and green diagram&#10;&#10;AI-generated content may be incorrect.">
            <a:extLst>
              <a:ext uri="{FF2B5EF4-FFF2-40B4-BE49-F238E27FC236}">
                <a16:creationId xmlns:a16="http://schemas.microsoft.com/office/drawing/2014/main" id="{FC8DC1D5-BAC0-97EE-59CA-6092F4351E4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618" y="3772710"/>
            <a:ext cx="2393333" cy="1800000"/>
          </a:xfrm>
          <a:prstGeom prst="rect">
            <a:avLst/>
          </a:prstGeom>
        </p:spPr>
      </p:pic>
      <p:pic>
        <p:nvPicPr>
          <p:cNvPr id="20" name="Picture 19" descr="A blue and green colored object with a hole&#10;&#10;AI-generated content may be incorrect.">
            <a:extLst>
              <a:ext uri="{FF2B5EF4-FFF2-40B4-BE49-F238E27FC236}">
                <a16:creationId xmlns:a16="http://schemas.microsoft.com/office/drawing/2014/main" id="{49690A16-765B-0314-3973-56CCD0775B8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822" y="3764659"/>
            <a:ext cx="239333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49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Intro - Mechanical analysis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7CFA58A-172F-5168-2CC6-88BEA63593D0}"/>
              </a:ext>
            </a:extLst>
          </p:cNvPr>
          <p:cNvSpPr txBox="1">
            <a:spLocks/>
          </p:cNvSpPr>
          <p:nvPr/>
        </p:nvSpPr>
        <p:spPr>
          <a:xfrm>
            <a:off x="837632" y="98739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Figures of merit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B3932B-42EE-F097-225E-7F81B9B24B16}"/>
              </a:ext>
            </a:extLst>
          </p:cNvPr>
          <p:cNvSpPr/>
          <p:nvPr/>
        </p:nvSpPr>
        <p:spPr>
          <a:xfrm>
            <a:off x="115934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28FFA7-44AE-5631-E648-FB3A3FA86D1A}"/>
              </a:ext>
            </a:extLst>
          </p:cNvPr>
          <p:cNvSpPr/>
          <p:nvPr/>
        </p:nvSpPr>
        <p:spPr>
          <a:xfrm>
            <a:off x="115934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Coil stresses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EC07B3-7FD5-4FB2-732C-C0D1C6E0C16D}"/>
              </a:ext>
            </a:extLst>
          </p:cNvPr>
          <p:cNvSpPr/>
          <p:nvPr/>
        </p:nvSpPr>
        <p:spPr>
          <a:xfrm>
            <a:off x="7399359" y="205996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4D9FA1-E3CC-2B99-638D-969A9B4BD512}"/>
              </a:ext>
            </a:extLst>
          </p:cNvPr>
          <p:cNvSpPr/>
          <p:nvPr/>
        </p:nvSpPr>
        <p:spPr>
          <a:xfrm>
            <a:off x="7399359" y="153164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Coil contact pressure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95093B-2E03-66AE-5F30-87EE8B05A2E8}"/>
              </a:ext>
            </a:extLst>
          </p:cNvPr>
          <p:cNvSpPr/>
          <p:nvPr/>
        </p:nvSpPr>
        <p:spPr>
          <a:xfrm>
            <a:off x="9853635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14E91A-57C0-B23D-7CEC-208D881DE1F1}"/>
              </a:ext>
            </a:extLst>
          </p:cNvPr>
          <p:cNvSpPr/>
          <p:nvPr/>
        </p:nvSpPr>
        <p:spPr>
          <a:xfrm>
            <a:off x="9853635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Stress limits in the structure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3434912-D90E-CE77-350A-8C2A66A80521}"/>
              </a:ext>
            </a:extLst>
          </p:cNvPr>
          <p:cNvSpPr/>
          <p:nvPr/>
        </p:nvSpPr>
        <p:spPr>
          <a:xfrm>
            <a:off x="4924356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733B00-E233-2778-2571-C3576BA0F156}"/>
              </a:ext>
            </a:extLst>
          </p:cNvPr>
          <p:cNvSpPr/>
          <p:nvPr/>
        </p:nvSpPr>
        <p:spPr>
          <a:xfrm>
            <a:off x="4924356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Coil displacements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E296D4C-8C14-1FD4-CC3C-044D65AB0DD3}"/>
              </a:ext>
            </a:extLst>
          </p:cNvPr>
          <p:cNvSpPr/>
          <p:nvPr/>
        </p:nvSpPr>
        <p:spPr>
          <a:xfrm>
            <a:off x="2551361" y="2061220"/>
            <a:ext cx="2160000" cy="216000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63BC31-CF80-291C-1E7A-1B3BEE947FE2}"/>
              </a:ext>
            </a:extLst>
          </p:cNvPr>
          <p:cNvSpPr/>
          <p:nvPr/>
        </p:nvSpPr>
        <p:spPr>
          <a:xfrm>
            <a:off x="2551361" y="1532900"/>
            <a:ext cx="2160000" cy="41782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Coil strain 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8DD0E3-0A94-5061-A3B2-F2DF88FF185B}"/>
              </a:ext>
            </a:extLst>
          </p:cNvPr>
          <p:cNvSpPr txBox="1"/>
          <p:nvPr/>
        </p:nvSpPr>
        <p:spPr>
          <a:xfrm>
            <a:off x="201174" y="4823898"/>
            <a:ext cx="19895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σ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&lt; 120 MPa at RT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3E5C78-4BF0-324E-73AA-5C0781E27DB5}"/>
              </a:ext>
            </a:extLst>
          </p:cNvPr>
          <p:cNvSpPr txBox="1"/>
          <p:nvPr/>
        </p:nvSpPr>
        <p:spPr>
          <a:xfrm>
            <a:off x="208125" y="5171669"/>
            <a:ext cx="2067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400" dirty="0">
                <a:solidFill>
                  <a:prstClr val="black">
                    <a:lumMod val="95000"/>
                    <a:lumOff val="5000"/>
                  </a:prstClr>
                </a:solidFill>
              </a:rPr>
              <a:t>σ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&lt; 150 MPa at cold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48E648-9AEA-8550-4A2A-BAF9637D7EA9}"/>
              </a:ext>
            </a:extLst>
          </p:cNvPr>
          <p:cNvSpPr txBox="1"/>
          <p:nvPr/>
        </p:nvSpPr>
        <p:spPr>
          <a:xfrm>
            <a:off x="648869" y="4445615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Roughly: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77159E-EB4E-5E44-1B2D-F73D5447FE30}"/>
              </a:ext>
            </a:extLst>
          </p:cNvPr>
          <p:cNvSpPr txBox="1"/>
          <p:nvPr/>
        </p:nvSpPr>
        <p:spPr>
          <a:xfrm>
            <a:off x="3062414" y="4823898"/>
            <a:ext cx="1308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400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</a:t>
            </a:r>
            <a:r>
              <a:rPr lang="en-US" sz="1400" baseline="-25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  <a:cs typeface="Calibri" panose="020F0502020204030204" pitchFamily="34" charset="0"/>
              </a:rPr>
              <a:t>z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&lt; 2000 µstr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F169973-745E-2EF0-FD31-F72362881329}"/>
              </a:ext>
            </a:extLst>
          </p:cNvPr>
          <p:cNvSpPr txBox="1"/>
          <p:nvPr/>
        </p:nvSpPr>
        <p:spPr>
          <a:xfrm>
            <a:off x="3169536" y="4445615"/>
            <a:ext cx="9236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Roughly: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B55D9F-B26C-B0CE-E0DB-C050A6CEF488}"/>
              </a:ext>
            </a:extLst>
          </p:cNvPr>
          <p:cNvSpPr txBox="1"/>
          <p:nvPr/>
        </p:nvSpPr>
        <p:spPr>
          <a:xfrm>
            <a:off x="10162365" y="4445615"/>
            <a:ext cx="15425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All components below yield limits. We check S1 for brittle materials in first order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FFECA8-ED8B-EDF5-2B3A-1C7EFCAA6978}"/>
              </a:ext>
            </a:extLst>
          </p:cNvPr>
          <p:cNvSpPr txBox="1"/>
          <p:nvPr/>
        </p:nvSpPr>
        <p:spPr>
          <a:xfrm>
            <a:off x="7417173" y="4445615"/>
            <a:ext cx="18558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Try to maintain an average contact pressure &gt; 5 MPa while respecting the stress limits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84502AB-B386-3FF9-4CB0-2CEA4C4B5130}"/>
              </a:ext>
            </a:extLst>
          </p:cNvPr>
          <p:cNvSpPr txBox="1"/>
          <p:nvPr/>
        </p:nvSpPr>
        <p:spPr>
          <a:xfrm>
            <a:off x="5168061" y="4445614"/>
            <a:ext cx="18558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Check the coil displacements during powering</a:t>
            </a:r>
            <a:endParaRPr lang="en-GB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9" name="Picture 28" descr="A diagram of a boat&#10;&#10;Description automatically generated">
            <a:extLst>
              <a:ext uri="{FF2B5EF4-FFF2-40B4-BE49-F238E27FC236}">
                <a16:creationId xmlns:a16="http://schemas.microsoft.com/office/drawing/2014/main" id="{C2AB8CD6-24DE-7981-2D37-7B0954DCC1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173" y="2374960"/>
            <a:ext cx="2034333" cy="1530000"/>
          </a:xfrm>
          <a:prstGeom prst="rect">
            <a:avLst/>
          </a:prstGeom>
        </p:spPr>
      </p:pic>
      <p:pic>
        <p:nvPicPr>
          <p:cNvPr id="30" name="Picture 29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BC743055-3609-9232-B66B-1AC6C30B8B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60" y="2374960"/>
            <a:ext cx="2033323" cy="152924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A022B5D-B228-36A9-F076-E100A1983E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6364" y="2374960"/>
            <a:ext cx="1952202" cy="153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018D39E-1644-B4EF-0761-D69773A59D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74362" y="2374960"/>
            <a:ext cx="1971630" cy="153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39FF6A-1B27-484B-DA34-3615981A16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00399" y="2374960"/>
            <a:ext cx="1938534" cy="15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497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628A25-C3AD-7B8B-701B-0173DB6C9E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1537210" y="1281465"/>
            <a:ext cx="6483531" cy="4697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6FE257-D9DD-AEBA-71BF-762BD8AB98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3100" b="47137"/>
          <a:stretch/>
        </p:blipFill>
        <p:spPr>
          <a:xfrm>
            <a:off x="1131675" y="1828716"/>
            <a:ext cx="7039957" cy="236246"/>
          </a:xfrm>
          <a:prstGeom prst="rect">
            <a:avLst/>
          </a:prstGeom>
        </p:spPr>
      </p:pic>
      <p:pic>
        <p:nvPicPr>
          <p:cNvPr id="5" name="Picture 4" descr="A diagram of a heat wave&#10;&#10;AI-generated content may be incorrect.">
            <a:extLst>
              <a:ext uri="{FF2B5EF4-FFF2-40B4-BE49-F238E27FC236}">
                <a16:creationId xmlns:a16="http://schemas.microsoft.com/office/drawing/2014/main" id="{1A284C1F-53E1-AD10-FCBD-384D8E04EE0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828" y="3072307"/>
            <a:ext cx="2872000" cy="2160000"/>
          </a:xfrm>
          <a:prstGeom prst="rect">
            <a:avLst/>
          </a:prstGeom>
        </p:spPr>
      </p:pic>
      <p:pic>
        <p:nvPicPr>
          <p:cNvPr id="8" name="Picture 7" descr="A diagram of a heat wave&#10;&#10;AI-generated content may be incorrect.">
            <a:extLst>
              <a:ext uri="{FF2B5EF4-FFF2-40B4-BE49-F238E27FC236}">
                <a16:creationId xmlns:a16="http://schemas.microsoft.com/office/drawing/2014/main" id="{53357718-91EF-4091-527F-B83808D831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975" y="3072307"/>
            <a:ext cx="2872000" cy="2160000"/>
          </a:xfrm>
          <a:prstGeom prst="rect">
            <a:avLst/>
          </a:prstGeom>
        </p:spPr>
      </p:pic>
      <p:pic>
        <p:nvPicPr>
          <p:cNvPr id="12" name="Picture 11" descr="A diagram of a heat wave&#10;&#10;AI-generated content may be incorrect.">
            <a:extLst>
              <a:ext uri="{FF2B5EF4-FFF2-40B4-BE49-F238E27FC236}">
                <a16:creationId xmlns:a16="http://schemas.microsoft.com/office/drawing/2014/main" id="{4D213800-35BD-8A07-A4FB-F4B5C3BA145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675" y="3082138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845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721227" y="935784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Mechanical structure behavior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50ACA45-F71B-35E3-BC25-843748280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785626"/>
              </p:ext>
            </p:extLst>
          </p:nvPr>
        </p:nvGraphicFramePr>
        <p:xfrm>
          <a:off x="6313608" y="988880"/>
          <a:ext cx="3263900" cy="1196000"/>
        </p:xfrm>
        <a:graphic>
          <a:graphicData uri="http://schemas.openxmlformats.org/drawingml/2006/table">
            <a:tbl>
              <a:tblPr/>
              <a:tblGrid>
                <a:gridCol w="1422400">
                  <a:extLst>
                    <a:ext uri="{9D8B030D-6E8A-4147-A177-3AD203B41FA5}">
                      <a16:colId xmlns:a16="http://schemas.microsoft.com/office/drawing/2014/main" val="2832648879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5020196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9045348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17383370"/>
                    </a:ext>
                  </a:extLst>
                </a:gridCol>
              </a:tblGrid>
              <a:tr h="20501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0 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vg.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779562"/>
                  </a:ext>
                </a:extLst>
              </a:tr>
              <a:tr h="2135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az. stress at RT 0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[MPa]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548049"/>
                  </a:ext>
                </a:extLst>
              </a:tr>
              <a:tr h="21355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strain at RT 0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Narrow" panose="020B0004020202020204" pitchFamily="34" charset="0"/>
                        </a:rPr>
                        <a:t>µ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str]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804.9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373632"/>
                  </a:ext>
                </a:extLst>
              </a:tr>
              <a:tr h="2135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az. stress at cold 0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[MPa]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199.9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878368"/>
                  </a:ext>
                </a:extLst>
              </a:tr>
              <a:tr h="205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strain at cold 0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Narrow" panose="020B0004020202020204" pitchFamily="34" charset="0"/>
                        </a:rPr>
                        <a:t>µ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str]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2530.6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98870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383558E-8EF5-513C-66FE-90F71B77E6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737603"/>
              </p:ext>
            </p:extLst>
          </p:nvPr>
        </p:nvGraphicFramePr>
        <p:xfrm>
          <a:off x="721227" y="5396872"/>
          <a:ext cx="10969625" cy="630823"/>
        </p:xfrm>
        <a:graphic>
          <a:graphicData uri="http://schemas.openxmlformats.org/drawingml/2006/table">
            <a:tbl>
              <a:tblPr/>
              <a:tblGrid>
                <a:gridCol w="877570">
                  <a:extLst>
                    <a:ext uri="{9D8B030D-6E8A-4147-A177-3AD203B41FA5}">
                      <a16:colId xmlns:a16="http://schemas.microsoft.com/office/drawing/2014/main" val="2069426259"/>
                    </a:ext>
                  </a:extLst>
                </a:gridCol>
                <a:gridCol w="987266">
                  <a:extLst>
                    <a:ext uri="{9D8B030D-6E8A-4147-A177-3AD203B41FA5}">
                      <a16:colId xmlns:a16="http://schemas.microsoft.com/office/drawing/2014/main" val="975429544"/>
                    </a:ext>
                  </a:extLst>
                </a:gridCol>
                <a:gridCol w="937404">
                  <a:extLst>
                    <a:ext uri="{9D8B030D-6E8A-4147-A177-3AD203B41FA5}">
                      <a16:colId xmlns:a16="http://schemas.microsoft.com/office/drawing/2014/main" val="3401871879"/>
                    </a:ext>
                  </a:extLst>
                </a:gridCol>
                <a:gridCol w="987266">
                  <a:extLst>
                    <a:ext uri="{9D8B030D-6E8A-4147-A177-3AD203B41FA5}">
                      <a16:colId xmlns:a16="http://schemas.microsoft.com/office/drawing/2014/main" val="2903046113"/>
                    </a:ext>
                  </a:extLst>
                </a:gridCol>
                <a:gridCol w="1116907">
                  <a:extLst>
                    <a:ext uri="{9D8B030D-6E8A-4147-A177-3AD203B41FA5}">
                      <a16:colId xmlns:a16="http://schemas.microsoft.com/office/drawing/2014/main" val="1183335982"/>
                    </a:ext>
                  </a:extLst>
                </a:gridCol>
                <a:gridCol w="1047101">
                  <a:extLst>
                    <a:ext uri="{9D8B030D-6E8A-4147-A177-3AD203B41FA5}">
                      <a16:colId xmlns:a16="http://schemas.microsoft.com/office/drawing/2014/main" val="304145396"/>
                    </a:ext>
                  </a:extLst>
                </a:gridCol>
                <a:gridCol w="1047101">
                  <a:extLst>
                    <a:ext uri="{9D8B030D-6E8A-4147-A177-3AD203B41FA5}">
                      <a16:colId xmlns:a16="http://schemas.microsoft.com/office/drawing/2014/main" val="3983941102"/>
                    </a:ext>
                  </a:extLst>
                </a:gridCol>
                <a:gridCol w="1047101">
                  <a:extLst>
                    <a:ext uri="{9D8B030D-6E8A-4147-A177-3AD203B41FA5}">
                      <a16:colId xmlns:a16="http://schemas.microsoft.com/office/drawing/2014/main" val="865525837"/>
                    </a:ext>
                  </a:extLst>
                </a:gridCol>
                <a:gridCol w="987266">
                  <a:extLst>
                    <a:ext uri="{9D8B030D-6E8A-4147-A177-3AD203B41FA5}">
                      <a16:colId xmlns:a16="http://schemas.microsoft.com/office/drawing/2014/main" val="943846150"/>
                    </a:ext>
                  </a:extLst>
                </a:gridCol>
                <a:gridCol w="987266">
                  <a:extLst>
                    <a:ext uri="{9D8B030D-6E8A-4147-A177-3AD203B41FA5}">
                      <a16:colId xmlns:a16="http://schemas.microsoft.com/office/drawing/2014/main" val="3620124310"/>
                    </a:ext>
                  </a:extLst>
                </a:gridCol>
                <a:gridCol w="947377">
                  <a:extLst>
                    <a:ext uri="{9D8B030D-6E8A-4147-A177-3AD203B41FA5}">
                      <a16:colId xmlns:a16="http://schemas.microsoft.com/office/drawing/2014/main" val="1424104287"/>
                    </a:ext>
                  </a:extLst>
                </a:gridCol>
              </a:tblGrid>
              <a:tr h="14360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 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σ_θ,shell 0</a:t>
                      </a:r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[Mpa]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σ_θ,shell 90</a:t>
                      </a:r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[Mpa]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σ_θ,shell 45</a:t>
                      </a:r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[Mpa]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Avg. σ_hor.,coil [Mpa]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Avg. </a:t>
                      </a:r>
                      <a:r>
                        <a:rPr lang="el-G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σ_θ,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shell [Mpa]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Max Seqv [Mpa]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Min Sx [Mpa]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F_hor.,pole [kN/m]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F_θ,shell [kN/m]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F_pole/F_e.m. [%]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8897213"/>
                  </a:ext>
                </a:extLst>
              </a:tr>
              <a:tr h="14360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RT pre-load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8892471"/>
                  </a:ext>
                </a:extLst>
              </a:tr>
              <a:tr h="14360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1.9 K</a:t>
                      </a:r>
                    </a:p>
                  </a:txBody>
                  <a:tcPr marL="5983" marR="5983" marT="59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3342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034244"/>
                  </a:ext>
                </a:extLst>
              </a:tr>
            </a:tbl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BAE9448-99F3-497A-AE19-BC72C4BF02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7341228"/>
              </p:ext>
            </p:extLst>
          </p:nvPr>
        </p:nvGraphicFramePr>
        <p:xfrm>
          <a:off x="885008" y="1514223"/>
          <a:ext cx="6050007" cy="3035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447639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7279701" y="2384538"/>
            <a:ext cx="4201694" cy="2519057"/>
          </a:xfrm>
          <a:prstGeom prst="rect">
            <a:avLst/>
          </a:prstGeom>
        </p:spPr>
        <p:txBody>
          <a:bodyPr vert="horz" lIns="45720" tIns="0" rIns="45720" bIns="0" anchor="t" anchorCtr="0">
            <a:normAutofit fontScale="85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6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Introduction 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Updates and model checks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Rods design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Magnetic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2D Mechanical results – Bladders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sz="2100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 – Str. limit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3D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Next steps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22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3570334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6FCFD5-057F-1177-BABC-353372DFC0EE}"/>
              </a:ext>
            </a:extLst>
          </p:cNvPr>
          <p:cNvSpPr txBox="1">
            <a:spLocks/>
          </p:cNvSpPr>
          <p:nvPr/>
        </p:nvSpPr>
        <p:spPr>
          <a:xfrm>
            <a:off x="924166" y="1067479"/>
            <a:ext cx="10632108" cy="459309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Same model, but now we simulate the bladder pumping.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We show results for the last horizontal bladder operation. 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Bladder positioning: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 long + 1 short bladders in the split yoke (horizontally)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One long bladder in the </a:t>
            </a:r>
            <a:r>
              <a:rPr lang="en-US" sz="14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Hpad</a:t>
            </a: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(per quadrant)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Half short bladder in the vertical pad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Bladder pressure and opening: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Vertically: 400Bar – 150 µm opening – 50 µm interference</a:t>
            </a:r>
          </a:p>
          <a:p>
            <a:pPr lvl="2" indent="0"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		Clearance = 100 µm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Horizontally: 300 Bar – 800 µm opening – 500 µm interference</a:t>
            </a:r>
          </a:p>
          <a:p>
            <a:pPr lvl="2" indent="0"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		Clearance = 300 µm</a:t>
            </a:r>
          </a:p>
          <a:p>
            <a:pPr lvl="2" indent="0"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lvl="2" indent="0"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2D30812-BE3C-1A11-5182-9A8B4745613B}"/>
              </a:ext>
            </a:extLst>
          </p:cNvPr>
          <p:cNvSpPr txBox="1">
            <a:spLocks/>
          </p:cNvSpPr>
          <p:nvPr/>
        </p:nvSpPr>
        <p:spPr>
          <a:xfrm>
            <a:off x="2326518" y="4771885"/>
            <a:ext cx="3538463" cy="1100321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Short bladders = 37 mm (34 mm active)</a:t>
            </a:r>
          </a:p>
          <a:p>
            <a:pPr algn="ctr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Long bladders = 54 mm (51 mm active)</a:t>
            </a:r>
          </a:p>
        </p:txBody>
      </p:sp>
      <p:pic>
        <p:nvPicPr>
          <p:cNvPr id="2" name="Picture 1" descr="A blue and pink circular object with a hole&#10;&#10;AI-generated content may be incorrect.">
            <a:extLst>
              <a:ext uri="{FF2B5EF4-FFF2-40B4-BE49-F238E27FC236}">
                <a16:creationId xmlns:a16="http://schemas.microsoft.com/office/drawing/2014/main" id="{2CC15489-34E1-5A87-9040-6F2F42E552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602" y="496540"/>
            <a:ext cx="3312672" cy="2491425"/>
          </a:xfrm>
          <a:prstGeom prst="rect">
            <a:avLst/>
          </a:prstGeom>
        </p:spPr>
      </p:pic>
      <p:pic>
        <p:nvPicPr>
          <p:cNvPr id="5" name="Picture 4" descr="A blue and pink circular object with a hole&#10;&#10;AI-generated content may be incorrect.">
            <a:extLst>
              <a:ext uri="{FF2B5EF4-FFF2-40B4-BE49-F238E27FC236}">
                <a16:creationId xmlns:a16="http://schemas.microsoft.com/office/drawing/2014/main" id="{6D835FD6-C510-33F6-9708-2AEBEAE4A3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146" y="3270233"/>
            <a:ext cx="3312672" cy="249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9430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837632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Displacement sum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0F36CB8-7061-8CC6-B244-CFC40866027D}"/>
              </a:ext>
            </a:extLst>
          </p:cNvPr>
          <p:cNvSpPr txBox="1">
            <a:spLocks/>
          </p:cNvSpPr>
          <p:nvPr/>
        </p:nvSpPr>
        <p:spPr>
          <a:xfrm>
            <a:off x="837632" y="3523463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Horizontal displacement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6" name="Picture 15" descr="A diagram of a machine&#10;&#10;AI-generated content may be incorrect.">
            <a:extLst>
              <a:ext uri="{FF2B5EF4-FFF2-40B4-BE49-F238E27FC236}">
                <a16:creationId xmlns:a16="http://schemas.microsoft.com/office/drawing/2014/main" id="{7745F796-4103-AB02-1237-394065F272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62" y="1181965"/>
            <a:ext cx="2872000" cy="2160000"/>
          </a:xfrm>
          <a:prstGeom prst="rect">
            <a:avLst/>
          </a:prstGeom>
        </p:spPr>
      </p:pic>
      <p:pic>
        <p:nvPicPr>
          <p:cNvPr id="19" name="Picture 18" descr="A diagram of a machine&#10;&#10;AI-generated content may be incorrect.">
            <a:extLst>
              <a:ext uri="{FF2B5EF4-FFF2-40B4-BE49-F238E27FC236}">
                <a16:creationId xmlns:a16="http://schemas.microsoft.com/office/drawing/2014/main" id="{C46F1BFE-53BC-4B0E-A959-30D3ADF87A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62" y="3886460"/>
            <a:ext cx="2872000" cy="2160000"/>
          </a:xfrm>
          <a:prstGeom prst="rect">
            <a:avLst/>
          </a:prstGeom>
        </p:spPr>
      </p:pic>
      <p:pic>
        <p:nvPicPr>
          <p:cNvPr id="24" name="Picture 23" descr="A diagram of a machine&#10;&#10;AI-generated content may be incorrect.">
            <a:extLst>
              <a:ext uri="{FF2B5EF4-FFF2-40B4-BE49-F238E27FC236}">
                <a16:creationId xmlns:a16="http://schemas.microsoft.com/office/drawing/2014/main" id="{A04EDA96-D037-EAA0-B5E8-93938BE489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848" y="1167309"/>
            <a:ext cx="2872000" cy="2160000"/>
          </a:xfrm>
          <a:prstGeom prst="rect">
            <a:avLst/>
          </a:prstGeom>
        </p:spPr>
      </p:pic>
      <p:pic>
        <p:nvPicPr>
          <p:cNvPr id="27" name="Picture 26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5E46DAA8-CB9F-EEA6-A899-1958E02302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105" y="3886460"/>
            <a:ext cx="2872000" cy="2160000"/>
          </a:xfrm>
          <a:prstGeom prst="rect">
            <a:avLst/>
          </a:prstGeom>
        </p:spPr>
      </p:pic>
      <p:pic>
        <p:nvPicPr>
          <p:cNvPr id="32" name="Picture 31" descr="A rainbow colored diagram of a person&#10;&#10;AI-generated content may be incorrect.">
            <a:extLst>
              <a:ext uri="{FF2B5EF4-FFF2-40B4-BE49-F238E27FC236}">
                <a16:creationId xmlns:a16="http://schemas.microsoft.com/office/drawing/2014/main" id="{1FEEC721-2917-9223-9CB6-8E7F1CEE3F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848" y="1167309"/>
            <a:ext cx="2872000" cy="2160000"/>
          </a:xfrm>
          <a:prstGeom prst="rect">
            <a:avLst/>
          </a:prstGeom>
        </p:spPr>
      </p:pic>
      <p:pic>
        <p:nvPicPr>
          <p:cNvPr id="35" name="Picture 34" descr="A rainbow colored diagram of a circular object&#10;&#10;AI-generated content may be incorrect.">
            <a:extLst>
              <a:ext uri="{FF2B5EF4-FFF2-40B4-BE49-F238E27FC236}">
                <a16:creationId xmlns:a16="http://schemas.microsoft.com/office/drawing/2014/main" id="{E7761F22-6FF9-5B28-52BA-CC544AC2BA1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328" y="3886460"/>
            <a:ext cx="2872000" cy="2160000"/>
          </a:xfrm>
          <a:prstGeom prst="rect">
            <a:avLst/>
          </a:prstGeom>
        </p:spPr>
      </p:pic>
      <p:pic>
        <p:nvPicPr>
          <p:cNvPr id="40" name="Picture 39" descr="A rainbow colored object with numbers and symbols&#10;&#10;AI-generated content may be incorrect.">
            <a:extLst>
              <a:ext uri="{FF2B5EF4-FFF2-40B4-BE49-F238E27FC236}">
                <a16:creationId xmlns:a16="http://schemas.microsoft.com/office/drawing/2014/main" id="{70FA2346-141F-B553-3B40-88130D8F21C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4064" y="1167309"/>
            <a:ext cx="2872000" cy="2160000"/>
          </a:xfrm>
          <a:prstGeom prst="rect">
            <a:avLst/>
          </a:prstGeom>
        </p:spPr>
      </p:pic>
      <p:pic>
        <p:nvPicPr>
          <p:cNvPr id="43" name="Picture 42" descr="A diagram of a rainbow colored object&#10;&#10;AI-generated content may be incorrect.">
            <a:extLst>
              <a:ext uri="{FF2B5EF4-FFF2-40B4-BE49-F238E27FC236}">
                <a16:creationId xmlns:a16="http://schemas.microsoft.com/office/drawing/2014/main" id="{DB63F318-FEF3-5407-B9F8-44A42B1C84E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848" y="3889408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7319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837632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Displacement sum (with bladders) – After loading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3EC248D-0034-AB97-D3CB-8936611D8D27}"/>
              </a:ext>
            </a:extLst>
          </p:cNvPr>
          <p:cNvSpPr txBox="1">
            <a:spLocks/>
          </p:cNvSpPr>
          <p:nvPr/>
        </p:nvSpPr>
        <p:spPr>
          <a:xfrm>
            <a:off x="963518" y="3531074"/>
            <a:ext cx="5976750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Displacement sum (without bladders) – After loading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7" name="Picture 6" descr="A diagram of a machine&#10;&#10;AI-generated content may be incorrect.">
            <a:extLst>
              <a:ext uri="{FF2B5EF4-FFF2-40B4-BE49-F238E27FC236}">
                <a16:creationId xmlns:a16="http://schemas.microsoft.com/office/drawing/2014/main" id="{EF5B794D-DDEA-D1F0-F6A3-538FCCFC22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768" y="1269000"/>
            <a:ext cx="2872000" cy="2160000"/>
          </a:xfrm>
          <a:prstGeom prst="rect">
            <a:avLst/>
          </a:prstGeom>
        </p:spPr>
      </p:pic>
      <p:pic>
        <p:nvPicPr>
          <p:cNvPr id="8" name="Picture 7" descr="A diagram of a multicolored semicircular&#10;&#10;AI-generated content may be incorrect.">
            <a:extLst>
              <a:ext uri="{FF2B5EF4-FFF2-40B4-BE49-F238E27FC236}">
                <a16:creationId xmlns:a16="http://schemas.microsoft.com/office/drawing/2014/main" id="{5C77A2B3-E656-776D-AA2B-0E9104F91C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768" y="3886460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6724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296E1160-65B4-7E0D-185A-42ABECF20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79" y="5689693"/>
            <a:ext cx="2642396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46 (70 prev.)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A9C91310-39FB-29EA-323D-F386FFE33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3608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142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B50E385C-1012-0700-F7A8-F58E060E4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2033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112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503619" y="65147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Transverse stress (Horizontal)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5" name="Rectangle 38">
            <a:extLst>
              <a:ext uri="{FF2B5EF4-FFF2-40B4-BE49-F238E27FC236}">
                <a16:creationId xmlns:a16="http://schemas.microsoft.com/office/drawing/2014/main" id="{9D03140C-AE40-B67A-FB94-2F2D82D13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4622" y="217955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12 T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" name="Picture 2" descr="A diagram of a heat map&#10;&#10;AI-generated content may be incorrect.">
            <a:extLst>
              <a:ext uri="{FF2B5EF4-FFF2-40B4-BE49-F238E27FC236}">
                <a16:creationId xmlns:a16="http://schemas.microsoft.com/office/drawing/2014/main" id="{4857D60D-FA46-A328-3831-6F822A1BEE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71" y="1090616"/>
            <a:ext cx="2872000" cy="2160000"/>
          </a:xfrm>
          <a:prstGeom prst="rect">
            <a:avLst/>
          </a:prstGeom>
        </p:spPr>
      </p:pic>
      <p:pic>
        <p:nvPicPr>
          <p:cNvPr id="12" name="Picture 11" descr="A diagram of a heat wave&#10;&#10;AI-generated content may be incorrect.">
            <a:extLst>
              <a:ext uri="{FF2B5EF4-FFF2-40B4-BE49-F238E27FC236}">
                <a16:creationId xmlns:a16="http://schemas.microsoft.com/office/drawing/2014/main" id="{7CFC460D-C1E6-7060-9E54-3992993B98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79" y="3390960"/>
            <a:ext cx="2872000" cy="2160000"/>
          </a:xfrm>
          <a:prstGeom prst="rect">
            <a:avLst/>
          </a:prstGeom>
        </p:spPr>
      </p:pic>
      <p:pic>
        <p:nvPicPr>
          <p:cNvPr id="20" name="Picture 19" descr="A diagram of a heat map&#10;&#10;AI-generated content may be incorrect.">
            <a:extLst>
              <a:ext uri="{FF2B5EF4-FFF2-40B4-BE49-F238E27FC236}">
                <a16:creationId xmlns:a16="http://schemas.microsoft.com/office/drawing/2014/main" id="{C507B714-1D72-B04C-7D62-BDBC5ABAF2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948" y="3390075"/>
            <a:ext cx="2872000" cy="2160000"/>
          </a:xfrm>
          <a:prstGeom prst="rect">
            <a:avLst/>
          </a:prstGeom>
        </p:spPr>
      </p:pic>
      <p:pic>
        <p:nvPicPr>
          <p:cNvPr id="26" name="Picture 25" descr="A diagram of a heat wave&#10;&#10;AI-generated content may be incorrect.">
            <a:extLst>
              <a:ext uri="{FF2B5EF4-FFF2-40B4-BE49-F238E27FC236}">
                <a16:creationId xmlns:a16="http://schemas.microsoft.com/office/drawing/2014/main" id="{D4584F14-806A-B811-0AF6-B237E5FFC2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373" y="3390075"/>
            <a:ext cx="2872000" cy="2160000"/>
          </a:xfrm>
          <a:prstGeom prst="rect">
            <a:avLst/>
          </a:prstGeom>
        </p:spPr>
      </p:pic>
      <p:pic>
        <p:nvPicPr>
          <p:cNvPr id="32" name="Picture 31" descr="A diagram of a heat exchanger&#10;&#10;AI-generated content may be incorrect.">
            <a:extLst>
              <a:ext uri="{FF2B5EF4-FFF2-40B4-BE49-F238E27FC236}">
                <a16:creationId xmlns:a16="http://schemas.microsoft.com/office/drawing/2014/main" id="{2203231E-69D0-A3B0-995B-5B8701CBC12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579" y="595678"/>
            <a:ext cx="2163500" cy="162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304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296E1160-65B4-7E0D-185A-42ABECF20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679" y="5660558"/>
            <a:ext cx="2385221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42 (65 prev.)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A9C91310-39FB-29EA-323D-F386FFE33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3608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142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B50E385C-1012-0700-F7A8-F58E060E4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2033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14 T = 105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3" name="Rectangle 38">
            <a:extLst>
              <a:ext uri="{FF2B5EF4-FFF2-40B4-BE49-F238E27FC236}">
                <a16:creationId xmlns:a16="http://schemas.microsoft.com/office/drawing/2014/main" id="{1C8E5728-04B8-2905-7087-88684FEAD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4622" y="217955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12 T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891822" y="63615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7" name="Picture 6" descr="A diagram of a heat map&#10;&#10;AI-generated content may be incorrect.">
            <a:extLst>
              <a:ext uri="{FF2B5EF4-FFF2-40B4-BE49-F238E27FC236}">
                <a16:creationId xmlns:a16="http://schemas.microsoft.com/office/drawing/2014/main" id="{FD79F584-79A9-C84C-7110-E66116E0B0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22" y="1180981"/>
            <a:ext cx="2872000" cy="2160000"/>
          </a:xfrm>
          <a:prstGeom prst="rect">
            <a:avLst/>
          </a:prstGeom>
        </p:spPr>
      </p:pic>
      <p:pic>
        <p:nvPicPr>
          <p:cNvPr id="18" name="Picture 17" descr="A screen shot of a heat map&#10;&#10;AI-generated content may be incorrect.">
            <a:extLst>
              <a:ext uri="{FF2B5EF4-FFF2-40B4-BE49-F238E27FC236}">
                <a16:creationId xmlns:a16="http://schemas.microsoft.com/office/drawing/2014/main" id="{2FBBAF00-97D2-B794-598E-B9F6337F05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79" y="3429000"/>
            <a:ext cx="2872000" cy="2160000"/>
          </a:xfrm>
          <a:prstGeom prst="rect">
            <a:avLst/>
          </a:prstGeom>
        </p:spPr>
      </p:pic>
      <p:pic>
        <p:nvPicPr>
          <p:cNvPr id="24" name="Picture 23" descr="A diagram of a heat map&#10;&#10;AI-generated content may be incorrect.">
            <a:extLst>
              <a:ext uri="{FF2B5EF4-FFF2-40B4-BE49-F238E27FC236}">
                <a16:creationId xmlns:a16="http://schemas.microsoft.com/office/drawing/2014/main" id="{EB3F48B0-FC74-C0E6-A721-C41082BDBE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608" y="3429000"/>
            <a:ext cx="2872000" cy="2160000"/>
          </a:xfrm>
          <a:prstGeom prst="rect">
            <a:avLst/>
          </a:prstGeom>
        </p:spPr>
      </p:pic>
      <p:pic>
        <p:nvPicPr>
          <p:cNvPr id="3" name="Picture 2" descr="A diagram of a heat wave&#10;&#10;AI-generated content may be incorrect.">
            <a:extLst>
              <a:ext uri="{FF2B5EF4-FFF2-40B4-BE49-F238E27FC236}">
                <a16:creationId xmlns:a16="http://schemas.microsoft.com/office/drawing/2014/main" id="{BB7934E0-6A87-35FB-549C-F6A4B5D3255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962" y="3429000"/>
            <a:ext cx="2872000" cy="2160000"/>
          </a:xfrm>
          <a:prstGeom prst="rect">
            <a:avLst/>
          </a:prstGeom>
        </p:spPr>
      </p:pic>
      <p:pic>
        <p:nvPicPr>
          <p:cNvPr id="4" name="Picture 3" descr="A diagram of a heat exchanger&#10;&#10;AI-generated content may be incorrect.">
            <a:extLst>
              <a:ext uri="{FF2B5EF4-FFF2-40B4-BE49-F238E27FC236}">
                <a16:creationId xmlns:a16="http://schemas.microsoft.com/office/drawing/2014/main" id="{B764521F-16B5-E076-1304-7A559F955BF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579" y="595678"/>
            <a:ext cx="2163500" cy="162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335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5E174FE-51F6-58CF-EB73-C03532A9D9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1537210" y="1149385"/>
            <a:ext cx="6483531" cy="4697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05BA803-34F5-20A9-254D-82FBC1F0364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3099" b="37196"/>
          <a:stretch/>
        </p:blipFill>
        <p:spPr>
          <a:xfrm>
            <a:off x="1251376" y="1627406"/>
            <a:ext cx="7039957" cy="234822"/>
          </a:xfrm>
          <a:prstGeom prst="rect">
            <a:avLst/>
          </a:prstGeom>
        </p:spPr>
      </p:pic>
      <p:pic>
        <p:nvPicPr>
          <p:cNvPr id="3" name="Picture 2" descr="A diagram of a curved object&#10;&#10;AI-generated content may be incorrect.">
            <a:extLst>
              <a:ext uri="{FF2B5EF4-FFF2-40B4-BE49-F238E27FC236}">
                <a16:creationId xmlns:a16="http://schemas.microsoft.com/office/drawing/2014/main" id="{D7C99B5B-5B2D-84AE-F223-60F57FF34F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5" y="2450260"/>
            <a:ext cx="2872000" cy="2160000"/>
          </a:xfrm>
          <a:prstGeom prst="rect">
            <a:avLst/>
          </a:prstGeom>
        </p:spPr>
      </p:pic>
      <p:pic>
        <p:nvPicPr>
          <p:cNvPr id="5" name="Picture 4" descr="A diagram of a curved object&#10;&#10;AI-generated content may be incorrect.">
            <a:extLst>
              <a:ext uri="{FF2B5EF4-FFF2-40B4-BE49-F238E27FC236}">
                <a16:creationId xmlns:a16="http://schemas.microsoft.com/office/drawing/2014/main" id="{A8313138-7618-6110-2EAC-DD0ABDFB9EF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945" y="2450260"/>
            <a:ext cx="2872000" cy="2160000"/>
          </a:xfrm>
          <a:prstGeom prst="rect">
            <a:avLst/>
          </a:prstGeom>
        </p:spPr>
      </p:pic>
      <p:pic>
        <p:nvPicPr>
          <p:cNvPr id="7" name="Picture 6" descr="A rainbow colored arc with a chart&#10;&#10;AI-generated content may be incorrect.">
            <a:extLst>
              <a:ext uri="{FF2B5EF4-FFF2-40B4-BE49-F238E27FC236}">
                <a16:creationId xmlns:a16="http://schemas.microsoft.com/office/drawing/2014/main" id="{D1263928-45F1-480B-DD3B-A3E4269F6C6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285" y="2471258"/>
            <a:ext cx="2872000" cy="2160000"/>
          </a:xfrm>
          <a:prstGeom prst="rect">
            <a:avLst/>
          </a:prstGeom>
        </p:spPr>
      </p:pic>
      <p:pic>
        <p:nvPicPr>
          <p:cNvPr id="9" name="Picture 8" descr="A rainbow colored arc with numbers and a chart&#10;&#10;AI-generated content may be incorrect.">
            <a:extLst>
              <a:ext uri="{FF2B5EF4-FFF2-40B4-BE49-F238E27FC236}">
                <a16:creationId xmlns:a16="http://schemas.microsoft.com/office/drawing/2014/main" id="{318813C1-FDC2-F40D-CDFA-FAF733062D1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965" y="2450260"/>
            <a:ext cx="2872000" cy="2160000"/>
          </a:xfrm>
          <a:prstGeom prst="rect">
            <a:avLst/>
          </a:prstGeom>
        </p:spPr>
      </p:pic>
      <p:sp>
        <p:nvSpPr>
          <p:cNvPr id="10" name="Rectangle 38">
            <a:extLst>
              <a:ext uri="{FF2B5EF4-FFF2-40B4-BE49-F238E27FC236}">
                <a16:creationId xmlns:a16="http://schemas.microsoft.com/office/drawing/2014/main" id="{8EBA505C-DF75-20CD-91DB-1D8D039C8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7839" y="5007563"/>
            <a:ext cx="2000513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257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1" name="Rectangle 38">
            <a:extLst>
              <a:ext uri="{FF2B5EF4-FFF2-40B4-BE49-F238E27FC236}">
                <a16:creationId xmlns:a16="http://schemas.microsoft.com/office/drawing/2014/main" id="{EBEACE1C-A89F-A94F-DD47-4E17A0EDC8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7638" y="5463073"/>
            <a:ext cx="1814778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235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5486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0C9F5-6AF3-2D02-2963-E5D147169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A5AADD2C-4455-4BA1-845A-357F140F2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A2C3FAE-2CC3-6B6D-5C76-953A8354D5B2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E5A0C64-EC7E-67A4-3600-8C91FCDD63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1537210" y="1149385"/>
            <a:ext cx="6483531" cy="4697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8B29491-7E4C-B6BD-F43C-B43208EECF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3856" b="6105"/>
          <a:stretch/>
        </p:blipFill>
        <p:spPr>
          <a:xfrm>
            <a:off x="1251375" y="1670875"/>
            <a:ext cx="7039957" cy="2428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4EF7B3E-F30E-28D6-1A2B-091031E6CC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6556" y="2338098"/>
            <a:ext cx="4390489" cy="3429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042784-3D44-7C42-1150-1C93F0FDCB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3857" y="2338098"/>
            <a:ext cx="4364775" cy="34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08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14 T Magnet design</a:t>
            </a:r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925814" y="914149"/>
            <a:ext cx="10340371" cy="10695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Conductor parameters</a:t>
            </a: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6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40 strands x 0.85 mm – 5 mm smaller in width than BOND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03269" y="1735327"/>
            <a:ext cx="5720620" cy="4408021"/>
          </a:xfrm>
          <a:prstGeom prst="rect">
            <a:avLst/>
          </a:prstGeom>
          <a:solidFill>
            <a:schemeClr val="accent2">
              <a:lumMod val="40000"/>
              <a:lumOff val="60000"/>
              <a:alpha val="20000"/>
            </a:schemeClr>
          </a:solidFill>
          <a:ln>
            <a:solidFill>
              <a:srgbClr val="0D0D0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010191" y="1988818"/>
            <a:ext cx="3610465" cy="456005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b="1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14 T Conductor</a:t>
            </a:r>
            <a:endParaRPr lang="en-US" sz="1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75CC069-8782-4E43-3661-C92286B96B65}"/>
              </a:ext>
            </a:extLst>
          </p:cNvPr>
          <p:cNvGrpSpPr/>
          <p:nvPr/>
        </p:nvGrpSpPr>
        <p:grpSpPr>
          <a:xfrm>
            <a:off x="4655015" y="1856820"/>
            <a:ext cx="720000" cy="720000"/>
            <a:chOff x="6613150" y="1933602"/>
            <a:chExt cx="720000" cy="720000"/>
          </a:xfrm>
        </p:grpSpPr>
        <p:sp>
          <p:nvSpPr>
            <p:cNvPr id="9" name="Oval 8"/>
            <p:cNvSpPr/>
            <p:nvPr/>
          </p:nvSpPr>
          <p:spPr>
            <a:xfrm>
              <a:off x="6613150" y="1933602"/>
              <a:ext cx="720000" cy="720000"/>
            </a:xfrm>
            <a:prstGeom prst="ellipse">
              <a:avLst/>
            </a:prstGeom>
            <a:noFill/>
            <a:ln w="19050">
              <a:solidFill>
                <a:srgbClr val="0D0D0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solidFill>
                  <a:srgbClr val="0D0D0D"/>
                </a:solidFill>
                <a:latin typeface="LM Mono Prop Light 10" panose="00000500000000000000" pitchFamily="50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46" t="3540" r="543" b="12755"/>
            <a:stretch/>
          </p:blipFill>
          <p:spPr>
            <a:xfrm>
              <a:off x="6669801" y="2154661"/>
              <a:ext cx="589280" cy="258849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5471517" y="2177451"/>
            <a:ext cx="71608" cy="78740"/>
          </a:xfrm>
          <a:prstGeom prst="rect">
            <a:avLst/>
          </a:prstGeom>
          <a:solidFill>
            <a:srgbClr val="F9F9F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CF09636-86F0-1BB3-A2D0-B96748316857}"/>
              </a:ext>
            </a:extLst>
          </p:cNvPr>
          <p:cNvSpPr txBox="1">
            <a:spLocks/>
          </p:cNvSpPr>
          <p:nvPr/>
        </p:nvSpPr>
        <p:spPr>
          <a:xfrm>
            <a:off x="1068859" y="5366360"/>
            <a:ext cx="10340371" cy="10695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6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8A729A4-028F-656B-56EA-A6914C5CF6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545040"/>
              </p:ext>
            </p:extLst>
          </p:nvPr>
        </p:nvGraphicFramePr>
        <p:xfrm>
          <a:off x="741682" y="2660650"/>
          <a:ext cx="5219700" cy="3329940"/>
        </p:xfrm>
        <a:graphic>
          <a:graphicData uri="http://schemas.openxmlformats.org/drawingml/2006/table">
            <a:tbl>
              <a:tblPr/>
              <a:tblGrid>
                <a:gridCol w="2281631">
                  <a:extLst>
                    <a:ext uri="{9D8B030D-6E8A-4147-A177-3AD203B41FA5}">
                      <a16:colId xmlns:a16="http://schemas.microsoft.com/office/drawing/2014/main" val="2785637927"/>
                    </a:ext>
                  </a:extLst>
                </a:gridCol>
                <a:gridCol w="624629">
                  <a:extLst>
                    <a:ext uri="{9D8B030D-6E8A-4147-A177-3AD203B41FA5}">
                      <a16:colId xmlns:a16="http://schemas.microsoft.com/office/drawing/2014/main" val="139303702"/>
                    </a:ext>
                  </a:extLst>
                </a:gridCol>
                <a:gridCol w="1156720">
                  <a:extLst>
                    <a:ext uri="{9D8B030D-6E8A-4147-A177-3AD203B41FA5}">
                      <a16:colId xmlns:a16="http://schemas.microsoft.com/office/drawing/2014/main" val="1247791522"/>
                    </a:ext>
                  </a:extLst>
                </a:gridCol>
                <a:gridCol w="1156720">
                  <a:extLst>
                    <a:ext uri="{9D8B030D-6E8A-4147-A177-3AD203B41FA5}">
                      <a16:colId xmlns:a16="http://schemas.microsoft.com/office/drawing/2014/main" val="1548480890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Conductor parameters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L-BOND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66670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Strand diameter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89141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Layout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 108/127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 162/169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196882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Effective filament diameter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(µm)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256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Jc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at 4.2 K and 15 T , no self-field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(A/mm^2)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&gt; 1280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52081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Cu/NonCu ratio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98524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of strands in cable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51059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thickness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1.98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68270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width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18.150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23.045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122216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thickness (reacted - 4.5%)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09807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width (reacted - 1.2%)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23.275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999322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Insulation thickness 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858656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width (reacted)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18.663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23.575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41953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thickness (reacted)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1.894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2.36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8451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Astrand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11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0.567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0.950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7262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Asc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11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0.500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66364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Acu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11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0.310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10731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Check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11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0.567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0.950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439368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CD954D4-8701-FC83-E501-75ABC86162B5}"/>
              </a:ext>
            </a:extLst>
          </p:cNvPr>
          <p:cNvSpPr txBox="1"/>
          <p:nvPr/>
        </p:nvSpPr>
        <p:spPr>
          <a:xfrm>
            <a:off x="8194840" y="3024700"/>
            <a:ext cx="18558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  <a:latin typeface="LM Mono Prop Light 10" panose="00000500000000000000" pitchFamily="50" charset="0"/>
              </a:rPr>
              <a:t>ACTION ITEM: </a:t>
            </a:r>
            <a:r>
              <a:rPr lang="en-US" sz="14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As soon as conceptual design is fixed, contact SCD for the cable (RMC-QXF)</a:t>
            </a:r>
            <a:endParaRPr lang="en-GB" sz="1400" dirty="0">
              <a:solidFill>
                <a:srgbClr val="FF0000"/>
              </a:solidFill>
              <a:latin typeface="LM Mono Prop Light 10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47462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26CC934-8ECC-7B0D-A71E-3262D09A87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5198807" y="94738"/>
            <a:ext cx="6483531" cy="4697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EA0CC69-E43F-87E9-CC83-D0EDB9501C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3044" b="56474"/>
          <a:stretch/>
        </p:blipFill>
        <p:spPr>
          <a:xfrm>
            <a:off x="4835186" y="694817"/>
            <a:ext cx="7039957" cy="253631"/>
          </a:xfrm>
          <a:prstGeom prst="rect">
            <a:avLst/>
          </a:prstGeom>
        </p:spPr>
      </p:pic>
      <p:pic>
        <p:nvPicPr>
          <p:cNvPr id="3" name="Picture 2" descr="A diagram of a heat wave&#10;&#10;AI-generated content may be incorrect.">
            <a:extLst>
              <a:ext uri="{FF2B5EF4-FFF2-40B4-BE49-F238E27FC236}">
                <a16:creationId xmlns:a16="http://schemas.microsoft.com/office/drawing/2014/main" id="{7C5AAE8E-86D7-19FE-C8C5-ED3D12193B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90" y="1205449"/>
            <a:ext cx="2872000" cy="2160000"/>
          </a:xfrm>
          <a:prstGeom prst="rect">
            <a:avLst/>
          </a:prstGeom>
        </p:spPr>
      </p:pic>
      <p:pic>
        <p:nvPicPr>
          <p:cNvPr id="6" name="Picture 5" descr="A blue and green map with text&#10;&#10;AI-generated content may be incorrect.">
            <a:extLst>
              <a:ext uri="{FF2B5EF4-FFF2-40B4-BE49-F238E27FC236}">
                <a16:creationId xmlns:a16="http://schemas.microsoft.com/office/drawing/2014/main" id="{B9BE3DCB-B6FE-3719-70DD-C81D0F13A3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963" y="1194518"/>
            <a:ext cx="2872000" cy="2160000"/>
          </a:xfrm>
          <a:prstGeom prst="rect">
            <a:avLst/>
          </a:prstGeom>
        </p:spPr>
      </p:pic>
      <p:pic>
        <p:nvPicPr>
          <p:cNvPr id="8" name="Picture 7" descr="A blue and green colored object with a hole&#10;&#10;AI-generated content may be incorrect.">
            <a:extLst>
              <a:ext uri="{FF2B5EF4-FFF2-40B4-BE49-F238E27FC236}">
                <a16:creationId xmlns:a16="http://schemas.microsoft.com/office/drawing/2014/main" id="{ED730711-7447-224C-52EA-FC74B98454C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443" y="1205449"/>
            <a:ext cx="2872000" cy="2160000"/>
          </a:xfrm>
          <a:prstGeom prst="rect">
            <a:avLst/>
          </a:prstGeom>
        </p:spPr>
      </p:pic>
      <p:pic>
        <p:nvPicPr>
          <p:cNvPr id="12" name="Picture 11" descr="A blue rectangle with a number of colors&#10;&#10;AI-generated content may be incorrect.">
            <a:extLst>
              <a:ext uri="{FF2B5EF4-FFF2-40B4-BE49-F238E27FC236}">
                <a16:creationId xmlns:a16="http://schemas.microsoft.com/office/drawing/2014/main" id="{03DD14D9-3387-7B66-A19C-4CC18AF4D10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90" y="3475934"/>
            <a:ext cx="2872000" cy="2160000"/>
          </a:xfrm>
          <a:prstGeom prst="rect">
            <a:avLst/>
          </a:prstGeom>
        </p:spPr>
      </p:pic>
      <p:pic>
        <p:nvPicPr>
          <p:cNvPr id="15" name="Picture 14" descr="A blue map with a number of letters and numbers&#10;&#10;AI-generated content may be incorrect.">
            <a:extLst>
              <a:ext uri="{FF2B5EF4-FFF2-40B4-BE49-F238E27FC236}">
                <a16:creationId xmlns:a16="http://schemas.microsoft.com/office/drawing/2014/main" id="{5A01CA4C-9617-2CC2-FFA8-BCCD215486D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807" y="3475934"/>
            <a:ext cx="2872000" cy="2160000"/>
          </a:xfrm>
          <a:prstGeom prst="rect">
            <a:avLst/>
          </a:prstGeom>
        </p:spPr>
      </p:pic>
      <p:pic>
        <p:nvPicPr>
          <p:cNvPr id="20" name="Picture 19" descr="A blue and white graphic with a number of colors&#10;&#10;AI-generated content may be incorrect.">
            <a:extLst>
              <a:ext uri="{FF2B5EF4-FFF2-40B4-BE49-F238E27FC236}">
                <a16:creationId xmlns:a16="http://schemas.microsoft.com/office/drawing/2014/main" id="{72A824AB-3485-DA85-D070-982A1195BDB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898" y="3454155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117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628A25-C3AD-7B8B-701B-0173DB6C9E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1537210" y="1281465"/>
            <a:ext cx="6483531" cy="4697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D8CBA60-DAFB-F16A-45B2-41D2EE3FEF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3100" b="47137"/>
          <a:stretch/>
        </p:blipFill>
        <p:spPr>
          <a:xfrm>
            <a:off x="1131675" y="1828716"/>
            <a:ext cx="7039957" cy="236246"/>
          </a:xfrm>
          <a:prstGeom prst="rect">
            <a:avLst/>
          </a:prstGeom>
        </p:spPr>
      </p:pic>
      <p:pic>
        <p:nvPicPr>
          <p:cNvPr id="3" name="Picture 2" descr="A diagram of a heat map&#10;&#10;AI-generated content may be incorrect.">
            <a:extLst>
              <a:ext uri="{FF2B5EF4-FFF2-40B4-BE49-F238E27FC236}">
                <a16:creationId xmlns:a16="http://schemas.microsoft.com/office/drawing/2014/main" id="{C6D6AAA2-D942-A1CD-1453-E1BA42E8B1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170" y="2879404"/>
            <a:ext cx="2872000" cy="2160000"/>
          </a:xfrm>
          <a:prstGeom prst="rect">
            <a:avLst/>
          </a:prstGeom>
        </p:spPr>
      </p:pic>
      <p:pic>
        <p:nvPicPr>
          <p:cNvPr id="5" name="Picture 4" descr="A diagram of a heat wave&#10;&#10;AI-generated content may be incorrect.">
            <a:extLst>
              <a:ext uri="{FF2B5EF4-FFF2-40B4-BE49-F238E27FC236}">
                <a16:creationId xmlns:a16="http://schemas.microsoft.com/office/drawing/2014/main" id="{F055724A-7D0B-4994-2306-ECFF9F30EE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370" y="2879404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414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721227" y="935784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Mechanical structure behavior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AD2D520-9A0E-403A-BD0B-A315F6EB72EC}"/>
              </a:ext>
            </a:extLst>
          </p:cNvPr>
          <p:cNvGraphicFramePr>
            <a:graphicFrameLocks/>
          </p:cNvGraphicFramePr>
          <p:nvPr/>
        </p:nvGraphicFramePr>
        <p:xfrm>
          <a:off x="3284764" y="1907585"/>
          <a:ext cx="5622471" cy="3042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524857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42C056E-D39B-0B64-5B28-2E0880B1768E}"/>
              </a:ext>
            </a:extLst>
          </p:cNvPr>
          <p:cNvSpPr txBox="1">
            <a:spLocks/>
          </p:cNvSpPr>
          <p:nvPr/>
        </p:nvSpPr>
        <p:spPr>
          <a:xfrm>
            <a:off x="1653343" y="1008417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No bladder simulation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E1F5E68-73BD-4329-1EF2-3033CF99290C}"/>
              </a:ext>
            </a:extLst>
          </p:cNvPr>
          <p:cNvSpPr txBox="1">
            <a:spLocks/>
          </p:cNvSpPr>
          <p:nvPr/>
        </p:nvSpPr>
        <p:spPr>
          <a:xfrm>
            <a:off x="7761180" y="100478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With bladder simulation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FD20E8-0422-3B81-3138-070789370709}"/>
              </a:ext>
            </a:extLst>
          </p:cNvPr>
          <p:cNvSpPr txBox="1">
            <a:spLocks/>
          </p:cNvSpPr>
          <p:nvPr/>
        </p:nvSpPr>
        <p:spPr>
          <a:xfrm>
            <a:off x="7293471" y="6378126"/>
            <a:ext cx="4539085" cy="298334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200" dirty="0">
                <a:solidFill>
                  <a:schemeClr val="bg1"/>
                </a:solidFill>
                <a:latin typeface="LM Mono Prop Light 10" panose="00000500000000000000" pitchFamily="50" charset="0"/>
              </a:rPr>
              <a:t>Trivially, a frictionless bladder simulation gives the same result as the no bladder one (frictionless as well)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DB0C764-A131-82BF-55C7-61F088043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199892"/>
              </p:ext>
            </p:extLst>
          </p:nvPr>
        </p:nvGraphicFramePr>
        <p:xfrm>
          <a:off x="7573192" y="5038948"/>
          <a:ext cx="3263900" cy="1050686"/>
        </p:xfrm>
        <a:graphic>
          <a:graphicData uri="http://schemas.openxmlformats.org/drawingml/2006/table">
            <a:tbl>
              <a:tblPr/>
              <a:tblGrid>
                <a:gridCol w="1422400">
                  <a:extLst>
                    <a:ext uri="{9D8B030D-6E8A-4147-A177-3AD203B41FA5}">
                      <a16:colId xmlns:a16="http://schemas.microsoft.com/office/drawing/2014/main" val="2832648879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5020196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9045348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17383370"/>
                    </a:ext>
                  </a:extLst>
                </a:gridCol>
              </a:tblGrid>
              <a:tr h="20501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0 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vg.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779562"/>
                  </a:ext>
                </a:extLst>
              </a:tr>
              <a:tr h="2135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az. stress at RT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[MPa]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84.5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27.9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548049"/>
                  </a:ext>
                </a:extLst>
              </a:tr>
              <a:tr h="2135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strain at RT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Narrow" panose="020B0004020202020204" pitchFamily="34" charset="0"/>
                        </a:rPr>
                        <a:t>µ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str]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1207.2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373632"/>
                  </a:ext>
                </a:extLst>
              </a:tr>
              <a:tr h="2135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az. stress at cold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[MPa]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200.5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878368"/>
                  </a:ext>
                </a:extLst>
              </a:tr>
              <a:tr h="205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strain at cold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Narrow" panose="020B0004020202020204" pitchFamily="34" charset="0"/>
                        </a:rPr>
                        <a:t>µ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str]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2537.4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98870"/>
                  </a:ext>
                </a:extLst>
              </a:tr>
            </a:tbl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517CB6A-F9AF-3F7D-756F-18A73DF5A0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0541848"/>
              </p:ext>
            </p:extLst>
          </p:nvPr>
        </p:nvGraphicFramePr>
        <p:xfrm>
          <a:off x="7125244" y="1530124"/>
          <a:ext cx="4853395" cy="3042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4870E8E-5AA1-522A-76A0-2054C11E7CB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0135211"/>
              </p:ext>
            </p:extLst>
          </p:nvPr>
        </p:nvGraphicFramePr>
        <p:xfrm>
          <a:off x="885008" y="1514223"/>
          <a:ext cx="4774111" cy="3035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9C9F843-FEEE-4422-B946-282EDE7CC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049801"/>
              </p:ext>
            </p:extLst>
          </p:nvPr>
        </p:nvGraphicFramePr>
        <p:xfrm>
          <a:off x="1518088" y="4653583"/>
          <a:ext cx="3263900" cy="1196000"/>
        </p:xfrm>
        <a:graphic>
          <a:graphicData uri="http://schemas.openxmlformats.org/drawingml/2006/table">
            <a:tbl>
              <a:tblPr/>
              <a:tblGrid>
                <a:gridCol w="1422400">
                  <a:extLst>
                    <a:ext uri="{9D8B030D-6E8A-4147-A177-3AD203B41FA5}">
                      <a16:colId xmlns:a16="http://schemas.microsoft.com/office/drawing/2014/main" val="2832648879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5020196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9045348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17383370"/>
                    </a:ext>
                  </a:extLst>
                </a:gridCol>
              </a:tblGrid>
              <a:tr h="205012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0 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A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vg.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779562"/>
                  </a:ext>
                </a:extLst>
              </a:tr>
              <a:tr h="2135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az. stress at RT 0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[MPa]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56.3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548049"/>
                  </a:ext>
                </a:extLst>
              </a:tr>
              <a:tr h="21355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strain at RT 0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Narrow" panose="020B0004020202020204" pitchFamily="34" charset="0"/>
                        </a:rPr>
                        <a:t>µ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str]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804.9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373632"/>
                  </a:ext>
                </a:extLst>
              </a:tr>
              <a:tr h="2135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az. stress at cold 0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[MPa]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199.9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878368"/>
                  </a:ext>
                </a:extLst>
              </a:tr>
              <a:tr h="2050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Shell strain at cold 0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Deg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Narrow" panose="020B0004020202020204" pitchFamily="34" charset="0"/>
                        </a:rPr>
                        <a:t>µ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Calibri" panose="020F0502020204030204" pitchFamily="34" charset="0"/>
                        </a:rPr>
                        <a:t>str]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2530.6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98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1325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7279701" y="2384538"/>
            <a:ext cx="4201694" cy="2519057"/>
          </a:xfrm>
          <a:prstGeom prst="rect">
            <a:avLst/>
          </a:prstGeom>
        </p:spPr>
        <p:txBody>
          <a:bodyPr vert="horz" lIns="45720" tIns="0" rIns="45720" bIns="0" anchor="t" anchorCtr="0">
            <a:normAutofit fontScale="85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6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Introduction 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Updates and model checks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Rods design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Magnetic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sz="2100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 – Bladders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1">
                    <a:lumMod val="10000"/>
                  </a:schemeClr>
                </a:solidFill>
                <a:latin typeface="LM Mono Prop Light 10" panose="00000500000000000000" pitchFamily="50" charset="0"/>
              </a:rPr>
              <a:t>2D Mechanical results – Str. limit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3D Mechanical results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Next steps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dirty="0">
              <a:solidFill>
                <a:schemeClr val="bg1">
                  <a:lumMod val="65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endParaRPr lang="en-GB" sz="2200" dirty="0"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§"/>
            </a:pPr>
            <a:endParaRPr lang="en-GB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10000"/>
                </a:schemeClr>
              </a:solidFill>
              <a:latin typeface="LM Mono Prop Light 10" panose="00000500000000000000" pitchFamily="50" charset="0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solidFill>
                  <a:schemeClr val="bg1"/>
                </a:solidFill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7745951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CA842D-B15A-9C83-D6AC-39C0E87C2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54CAD19D-D280-102C-6DD1-17C13F430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353B796D-DF02-BEDB-F21C-C7AB34E42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0929" y="5689693"/>
            <a:ext cx="1761911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125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BE010865-DF55-2414-EEEA-3A368624D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3608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184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8D60F387-E1B8-1B96-2BC7-47C6F1E9E8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2033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19.6 kA= 155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5AFC11B-E240-2252-AA23-2BF06D1B2E13}"/>
              </a:ext>
            </a:extLst>
          </p:cNvPr>
          <p:cNvSpPr txBox="1">
            <a:spLocks/>
          </p:cNvSpPr>
          <p:nvPr/>
        </p:nvSpPr>
        <p:spPr>
          <a:xfrm>
            <a:off x="987073" y="1172135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Transverse stress (Horizontal)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9" name="Rectangle 38">
            <a:extLst>
              <a:ext uri="{FF2B5EF4-FFF2-40B4-BE49-F238E27FC236}">
                <a16:creationId xmlns:a16="http://schemas.microsoft.com/office/drawing/2014/main" id="{72B3C101-301E-6EEC-36E2-CA8D0D4A1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4622" y="217955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19.6 kA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6FCFD5-057F-1177-BABC-353372DFC0EE}"/>
              </a:ext>
            </a:extLst>
          </p:cNvPr>
          <p:cNvSpPr txBox="1">
            <a:spLocks/>
          </p:cNvSpPr>
          <p:nvPr/>
        </p:nvSpPr>
        <p:spPr>
          <a:xfrm>
            <a:off x="641853" y="1529119"/>
            <a:ext cx="6185075" cy="1151937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We check the structure limit– focus on coil, brittle iron and shell (the other components have margin)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19.6 kA (14.4 T), 0.9 mm interference (0.6 previously), 500 Bar vertically, 450 bar horizontally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6" name="Picture 5" descr="A diagram of a heat map&#10;&#10;AI-generated content may be incorrect.">
            <a:extLst>
              <a:ext uri="{FF2B5EF4-FFF2-40B4-BE49-F238E27FC236}">
                <a16:creationId xmlns:a16="http://schemas.microsoft.com/office/drawing/2014/main" id="{F7EC1518-9C19-B42A-5DBF-F793578CBB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131281"/>
            <a:ext cx="2872000" cy="2160000"/>
          </a:xfrm>
          <a:prstGeom prst="rect">
            <a:avLst/>
          </a:prstGeom>
        </p:spPr>
      </p:pic>
      <p:pic>
        <p:nvPicPr>
          <p:cNvPr id="12" name="Picture 11" descr="A diagram of a heat wave&#10;&#10;AI-generated content may be incorrect.">
            <a:extLst>
              <a:ext uri="{FF2B5EF4-FFF2-40B4-BE49-F238E27FC236}">
                <a16:creationId xmlns:a16="http://schemas.microsoft.com/office/drawing/2014/main" id="{926C77ED-552F-9EB0-0EAB-2124C51D44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302" y="3158637"/>
            <a:ext cx="2872000" cy="2160000"/>
          </a:xfrm>
          <a:prstGeom prst="rect">
            <a:avLst/>
          </a:prstGeom>
        </p:spPr>
      </p:pic>
      <p:pic>
        <p:nvPicPr>
          <p:cNvPr id="15" name="Picture 14" descr="A diagram of a heat wave&#10;&#10;AI-generated content may be incorrect.">
            <a:extLst>
              <a:ext uri="{FF2B5EF4-FFF2-40B4-BE49-F238E27FC236}">
                <a16:creationId xmlns:a16="http://schemas.microsoft.com/office/drawing/2014/main" id="{04E3B832-1FAA-09D7-9634-9DC275087D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53" y="3158637"/>
            <a:ext cx="2872000" cy="2160000"/>
          </a:xfrm>
          <a:prstGeom prst="rect">
            <a:avLst/>
          </a:prstGeom>
        </p:spPr>
      </p:pic>
      <p:pic>
        <p:nvPicPr>
          <p:cNvPr id="18" name="Picture 17" descr="A diagram of a heat pump&#10;&#10;AI-generated content may be incorrect.">
            <a:extLst>
              <a:ext uri="{FF2B5EF4-FFF2-40B4-BE49-F238E27FC236}">
                <a16:creationId xmlns:a16="http://schemas.microsoft.com/office/drawing/2014/main" id="{26F883F8-4171-8836-A830-F24000BA34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033" y="737420"/>
            <a:ext cx="2329269" cy="175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0355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BF03B-9B0E-AD89-6CC7-F12D6337C1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01F60A54-686E-5AEF-91AE-A9B816658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DCE93832-FFA8-BADF-266E-67C4EEEBD3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0929" y="5689693"/>
            <a:ext cx="1770457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RT = 120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BD3A8C36-887C-18F0-1FDE-EC088C683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3608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CD = 182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9B59B698-9171-4626-3D0B-9AB36ABE1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2033" y="5689693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Peak at 19.6 kA = 144 MPa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7519284-73F2-BE77-F943-B5D06FDFD492}"/>
              </a:ext>
            </a:extLst>
          </p:cNvPr>
          <p:cNvSpPr txBox="1">
            <a:spLocks/>
          </p:cNvSpPr>
          <p:nvPr/>
        </p:nvSpPr>
        <p:spPr>
          <a:xfrm>
            <a:off x="987073" y="1172135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DAAEC8E-C491-41F9-EB1F-12D07EDA0DF3}"/>
              </a:ext>
            </a:extLst>
          </p:cNvPr>
          <p:cNvSpPr txBox="1">
            <a:spLocks/>
          </p:cNvSpPr>
          <p:nvPr/>
        </p:nvSpPr>
        <p:spPr>
          <a:xfrm>
            <a:off x="641853" y="1529119"/>
            <a:ext cx="6185075" cy="1151937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We check the structure limit– focus on coil, brittle iron and shell (the other components have margin)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19.6 kA (14.4 T), 0.9 mm interference (0.6 previously), 500 Bar vertically, 450 bar horizontally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6" name="Picture 5" descr="A green screen with a chart&#10;&#10;AI-generated content may be incorrect.">
            <a:extLst>
              <a:ext uri="{FF2B5EF4-FFF2-40B4-BE49-F238E27FC236}">
                <a16:creationId xmlns:a16="http://schemas.microsoft.com/office/drawing/2014/main" id="{E157C984-5B34-4FD9-31EC-B088E4C29E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950" y="3168881"/>
            <a:ext cx="2872000" cy="2160000"/>
          </a:xfrm>
          <a:prstGeom prst="rect">
            <a:avLst/>
          </a:prstGeom>
        </p:spPr>
      </p:pic>
      <p:pic>
        <p:nvPicPr>
          <p:cNvPr id="13" name="Picture 12" descr="A rainbow colored map of a temperature&#10;&#10;AI-generated content may be incorrect.">
            <a:extLst>
              <a:ext uri="{FF2B5EF4-FFF2-40B4-BE49-F238E27FC236}">
                <a16:creationId xmlns:a16="http://schemas.microsoft.com/office/drawing/2014/main" id="{A3D54346-81B9-835D-9283-1DFADE8697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962" y="3168881"/>
            <a:ext cx="2872000" cy="2160000"/>
          </a:xfrm>
          <a:prstGeom prst="rect">
            <a:avLst/>
          </a:prstGeom>
        </p:spPr>
      </p:pic>
      <p:pic>
        <p:nvPicPr>
          <p:cNvPr id="16" name="Picture 15" descr="A green and yellow colored background&#10;&#10;AI-generated content may be incorrect.">
            <a:extLst>
              <a:ext uri="{FF2B5EF4-FFF2-40B4-BE49-F238E27FC236}">
                <a16:creationId xmlns:a16="http://schemas.microsoft.com/office/drawing/2014/main" id="{54E9DB33-578E-A0D1-38DC-850C9A66BD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53" y="3168881"/>
            <a:ext cx="2872000" cy="2160000"/>
          </a:xfrm>
          <a:prstGeom prst="rect">
            <a:avLst/>
          </a:prstGeom>
        </p:spPr>
      </p:pic>
      <p:sp>
        <p:nvSpPr>
          <p:cNvPr id="18" name="Rectangle 38">
            <a:extLst>
              <a:ext uri="{FF2B5EF4-FFF2-40B4-BE49-F238E27FC236}">
                <a16:creationId xmlns:a16="http://schemas.microsoft.com/office/drawing/2014/main" id="{150E7138-3673-4718-D8F7-45DD76C9E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4622" y="217955"/>
            <a:ext cx="2146680" cy="261610"/>
          </a:xfrm>
          <a:prstGeom prst="rect">
            <a:avLst/>
          </a:prstGeom>
          <a:solidFill>
            <a:schemeClr val="bg1"/>
          </a:solidFill>
          <a:ln>
            <a:solidFill>
              <a:srgbClr val="0D0D0D"/>
            </a:solidFill>
          </a:ln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1100" dirty="0">
                <a:solidFill>
                  <a:srgbClr val="C00000"/>
                </a:solidFill>
                <a:latin typeface="LM Mono Prop Light 10" panose="00000500000000000000" pitchFamily="50" charset="0"/>
              </a:rPr>
              <a:t>Contact pressure at 19.6 kA</a:t>
            </a:r>
            <a:endParaRPr lang="en-GB" altLang="fr-FR" sz="1100" dirty="0">
              <a:solidFill>
                <a:srgbClr val="C00000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0" name="Picture 19" descr="A diagram of a heat pump&#10;&#10;AI-generated content may be incorrect.">
            <a:extLst>
              <a:ext uri="{FF2B5EF4-FFF2-40B4-BE49-F238E27FC236}">
                <a16:creationId xmlns:a16="http://schemas.microsoft.com/office/drawing/2014/main" id="{D88ECBA6-7690-D9F4-2618-42019C55E14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033" y="737420"/>
            <a:ext cx="2329269" cy="175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014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228D7-12F7-FAB3-B4F3-CE3EF1587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A536253D-B364-D59B-461B-A6F042030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928318B-FBEB-09D5-2EAB-3016E0766BEE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F857BCA-EDB2-13C1-E41D-C51B178B41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5708469" y="181540"/>
            <a:ext cx="6483531" cy="4697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375C8E0-81CF-4D28-D84D-923572518A1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3044" b="56474"/>
          <a:stretch/>
        </p:blipFill>
        <p:spPr>
          <a:xfrm>
            <a:off x="5344848" y="725381"/>
            <a:ext cx="7039957" cy="253631"/>
          </a:xfrm>
          <a:prstGeom prst="rect">
            <a:avLst/>
          </a:prstGeom>
        </p:spPr>
      </p:pic>
      <p:pic>
        <p:nvPicPr>
          <p:cNvPr id="5" name="Picture 4" descr="A blue and white diagram with a white circle&#10;&#10;AI-generated content may be incorrect.">
            <a:extLst>
              <a:ext uri="{FF2B5EF4-FFF2-40B4-BE49-F238E27FC236}">
                <a16:creationId xmlns:a16="http://schemas.microsoft.com/office/drawing/2014/main" id="{D05DACAA-67AD-6664-C971-39BB7E8C4B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621" y="2739299"/>
            <a:ext cx="2872000" cy="2160000"/>
          </a:xfrm>
          <a:prstGeom prst="rect">
            <a:avLst/>
          </a:prstGeom>
        </p:spPr>
      </p:pic>
      <p:pic>
        <p:nvPicPr>
          <p:cNvPr id="9" name="Picture 8" descr="A blue and green colored object with a white circle&#10;&#10;AI-generated content may be incorrect.">
            <a:extLst>
              <a:ext uri="{FF2B5EF4-FFF2-40B4-BE49-F238E27FC236}">
                <a16:creationId xmlns:a16="http://schemas.microsoft.com/office/drawing/2014/main" id="{3C215258-CE49-5BC2-501D-00BF84E4C1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621" y="2739299"/>
            <a:ext cx="2872000" cy="2160000"/>
          </a:xfrm>
          <a:prstGeom prst="rect">
            <a:avLst/>
          </a:prstGeom>
        </p:spPr>
      </p:pic>
      <p:pic>
        <p:nvPicPr>
          <p:cNvPr id="11" name="Picture 10" descr="A diagram of a heat wave&#10;&#10;AI-generated content may be incorrect.">
            <a:extLst>
              <a:ext uri="{FF2B5EF4-FFF2-40B4-BE49-F238E27FC236}">
                <a16:creationId xmlns:a16="http://schemas.microsoft.com/office/drawing/2014/main" id="{DA98F100-FC14-489E-F61A-038397F958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000" y="2670227"/>
            <a:ext cx="2872000" cy="2160000"/>
          </a:xfrm>
          <a:prstGeom prst="rect">
            <a:avLst/>
          </a:prstGeom>
        </p:spPr>
      </p:pic>
      <p:pic>
        <p:nvPicPr>
          <p:cNvPr id="20" name="Picture 19" descr="A diagram of a heat wave&#10;&#10;AI-generated content may be incorrect.">
            <a:extLst>
              <a:ext uri="{FF2B5EF4-FFF2-40B4-BE49-F238E27FC236}">
                <a16:creationId xmlns:a16="http://schemas.microsoft.com/office/drawing/2014/main" id="{D94B7BF1-691A-7067-4A77-1901EBE1CD3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79" y="3793627"/>
            <a:ext cx="2872000" cy="2160000"/>
          </a:xfrm>
          <a:prstGeom prst="rect">
            <a:avLst/>
          </a:prstGeom>
        </p:spPr>
      </p:pic>
      <p:pic>
        <p:nvPicPr>
          <p:cNvPr id="24" name="Picture 23" descr="A blue and green colored circle&#10;&#10;AI-generated content may be incorrect.">
            <a:extLst>
              <a:ext uri="{FF2B5EF4-FFF2-40B4-BE49-F238E27FC236}">
                <a16:creationId xmlns:a16="http://schemas.microsoft.com/office/drawing/2014/main" id="{629AF7D8-9045-9BFA-C0C8-27CC465D822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79" y="1561796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923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D8DC4F-3A13-BA36-9C20-3E95C297B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7533F39B-E870-F427-56B1-F41FC4A0F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96397B4-F4F8-5526-908E-A6A6C7D06540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3" name="Picture 2" descr="A green and blue curved object with text&#10;&#10;AI-generated content may be incorrect.">
            <a:extLst>
              <a:ext uri="{FF2B5EF4-FFF2-40B4-BE49-F238E27FC236}">
                <a16:creationId xmlns:a16="http://schemas.microsoft.com/office/drawing/2014/main" id="{3DC9AEF7-2CEF-B2D4-CA84-769E4F440B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456" y="2688855"/>
            <a:ext cx="2872000" cy="2160000"/>
          </a:xfrm>
          <a:prstGeom prst="rect">
            <a:avLst/>
          </a:prstGeom>
        </p:spPr>
      </p:pic>
      <p:pic>
        <p:nvPicPr>
          <p:cNvPr id="7" name="Picture 6" descr="A green and blue curved object with text&#10;&#10;AI-generated content may be incorrect.">
            <a:extLst>
              <a:ext uri="{FF2B5EF4-FFF2-40B4-BE49-F238E27FC236}">
                <a16:creationId xmlns:a16="http://schemas.microsoft.com/office/drawing/2014/main" id="{47B58E89-355D-4E25-7A0C-47E8B096DAF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218" y="2688855"/>
            <a:ext cx="2872000" cy="2160000"/>
          </a:xfrm>
          <a:prstGeom prst="rect">
            <a:avLst/>
          </a:prstGeom>
        </p:spPr>
      </p:pic>
      <p:pic>
        <p:nvPicPr>
          <p:cNvPr id="10" name="Picture 9" descr="A diagram of a curved object&#10;&#10;AI-generated content may be incorrect.">
            <a:extLst>
              <a:ext uri="{FF2B5EF4-FFF2-40B4-BE49-F238E27FC236}">
                <a16:creationId xmlns:a16="http://schemas.microsoft.com/office/drawing/2014/main" id="{E1B19F36-6E14-7D0E-D2F7-6884D752544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456" y="2688855"/>
            <a:ext cx="2872000" cy="21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F2C17D-AB2D-5F64-7DEB-676175AE916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1537210" y="1149385"/>
            <a:ext cx="6483531" cy="4697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6E5E3C-50B4-3036-5CF3-722AB790BF3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3099" b="37196"/>
          <a:stretch/>
        </p:blipFill>
        <p:spPr>
          <a:xfrm>
            <a:off x="1251376" y="1627406"/>
            <a:ext cx="7039957" cy="234822"/>
          </a:xfrm>
          <a:prstGeom prst="rect">
            <a:avLst/>
          </a:prstGeom>
        </p:spPr>
      </p:pic>
      <p:pic>
        <p:nvPicPr>
          <p:cNvPr id="17" name="Picture 16" descr="A diagram of a curved object&#10;&#10;AI-generated content may be incorrect.">
            <a:extLst>
              <a:ext uri="{FF2B5EF4-FFF2-40B4-BE49-F238E27FC236}">
                <a16:creationId xmlns:a16="http://schemas.microsoft.com/office/drawing/2014/main" id="{B3A14024-0397-9BA6-7434-FA90DA2371D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8" y="2688855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22382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8B25D0-5F49-9241-A33A-1D5E5103E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FFEDEF67-3FAE-F3FE-9548-F24E68182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516537C-662E-70E2-8C09-95539CC711D3}"/>
              </a:ext>
            </a:extLst>
          </p:cNvPr>
          <p:cNvSpPr txBox="1">
            <a:spLocks/>
          </p:cNvSpPr>
          <p:nvPr/>
        </p:nvSpPr>
        <p:spPr>
          <a:xfrm>
            <a:off x="578987" y="811540"/>
            <a:ext cx="5592381" cy="105068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8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VM Equivalent stress</a:t>
            </a:r>
            <a:endParaRPr lang="en-US" sz="18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F5B99DC-5537-3AA8-1E3B-6F3436D1E6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9143"/>
          <a:stretch/>
        </p:blipFill>
        <p:spPr>
          <a:xfrm>
            <a:off x="1537210" y="1149385"/>
            <a:ext cx="6483531" cy="46978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A402B47-5AD9-7A59-F32F-DD77B4A4BF8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3856" b="6105"/>
          <a:stretch/>
        </p:blipFill>
        <p:spPr>
          <a:xfrm>
            <a:off x="1251375" y="1670875"/>
            <a:ext cx="7039957" cy="2428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9F2CC1-31F9-360D-E3AB-0AD4C1982B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1375" y="2367185"/>
            <a:ext cx="3688096" cy="288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AF0A50-C698-7C6D-25F2-CE4350FDD6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4038" y="2367185"/>
            <a:ext cx="3813842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08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288A5-2826-6BFC-8C43-581CB7C0F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>
            <a:extLst>
              <a:ext uri="{FF2B5EF4-FFF2-40B4-BE49-F238E27FC236}">
                <a16:creationId xmlns:a16="http://schemas.microsoft.com/office/drawing/2014/main" id="{EA04D84A-00FE-9DE5-52B6-D1D2943DC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14 T Magnet design</a:t>
            </a:r>
          </a:p>
        </p:txBody>
      </p:sp>
      <p:sp>
        <p:nvSpPr>
          <p:cNvPr id="83" name="Content Placeholder 2">
            <a:extLst>
              <a:ext uri="{FF2B5EF4-FFF2-40B4-BE49-F238E27FC236}">
                <a16:creationId xmlns:a16="http://schemas.microsoft.com/office/drawing/2014/main" id="{7771692F-D2EB-106F-97EC-869FFECDBBA8}"/>
              </a:ext>
            </a:extLst>
          </p:cNvPr>
          <p:cNvSpPr txBox="1">
            <a:spLocks/>
          </p:cNvSpPr>
          <p:nvPr/>
        </p:nvSpPr>
        <p:spPr>
          <a:xfrm>
            <a:off x="925814" y="914149"/>
            <a:ext cx="10340371" cy="10695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Magnet ID card</a:t>
            </a:r>
          </a:p>
          <a:p>
            <a:pPr algn="just" defTabSz="257169">
              <a:buClrTx/>
              <a:buSzTx/>
            </a:pPr>
            <a:endParaRPr lang="en-US" sz="6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ACB04C7-9245-D055-0CAF-FD0192E803CE}"/>
              </a:ext>
            </a:extLst>
          </p:cNvPr>
          <p:cNvSpPr txBox="1">
            <a:spLocks/>
          </p:cNvSpPr>
          <p:nvPr/>
        </p:nvSpPr>
        <p:spPr>
          <a:xfrm>
            <a:off x="1068859" y="5366360"/>
            <a:ext cx="10340371" cy="1069500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6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3D27A3-9272-61E9-1CEA-A30A6CB944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192181"/>
              </p:ext>
            </p:extLst>
          </p:nvPr>
        </p:nvGraphicFramePr>
        <p:xfrm>
          <a:off x="4589228" y="181540"/>
          <a:ext cx="5290579" cy="5835017"/>
        </p:xfrm>
        <a:graphic>
          <a:graphicData uri="http://schemas.openxmlformats.org/drawingml/2006/table">
            <a:tbl>
              <a:tblPr/>
              <a:tblGrid>
                <a:gridCol w="2508935">
                  <a:extLst>
                    <a:ext uri="{9D8B030D-6E8A-4147-A177-3AD203B41FA5}">
                      <a16:colId xmlns:a16="http://schemas.microsoft.com/office/drawing/2014/main" val="2272344536"/>
                    </a:ext>
                  </a:extLst>
                </a:gridCol>
                <a:gridCol w="632688">
                  <a:extLst>
                    <a:ext uri="{9D8B030D-6E8A-4147-A177-3AD203B41FA5}">
                      <a16:colId xmlns:a16="http://schemas.microsoft.com/office/drawing/2014/main" val="2540984568"/>
                    </a:ext>
                  </a:extLst>
                </a:gridCol>
                <a:gridCol w="741772">
                  <a:extLst>
                    <a:ext uri="{9D8B030D-6E8A-4147-A177-3AD203B41FA5}">
                      <a16:colId xmlns:a16="http://schemas.microsoft.com/office/drawing/2014/main" val="1568174168"/>
                    </a:ext>
                  </a:extLst>
                </a:gridCol>
                <a:gridCol w="730863">
                  <a:extLst>
                    <a:ext uri="{9D8B030D-6E8A-4147-A177-3AD203B41FA5}">
                      <a16:colId xmlns:a16="http://schemas.microsoft.com/office/drawing/2014/main" val="1536362496"/>
                    </a:ext>
                  </a:extLst>
                </a:gridCol>
                <a:gridCol w="676321">
                  <a:extLst>
                    <a:ext uri="{9D8B030D-6E8A-4147-A177-3AD203B41FA5}">
                      <a16:colId xmlns:a16="http://schemas.microsoft.com/office/drawing/2014/main" val="1038260404"/>
                    </a:ext>
                  </a:extLst>
                </a:gridCol>
              </a:tblGrid>
              <a:tr h="12496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</a:t>
                      </a:r>
                    </a:p>
                  </a:txBody>
                  <a:tcPr marL="2717" marR="2717" marT="2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5m NO IRON</a:t>
                      </a:r>
                    </a:p>
                  </a:txBody>
                  <a:tcPr marL="2717" marR="2717" marT="2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5m</a:t>
                      </a:r>
                    </a:p>
                  </a:txBody>
                  <a:tcPr marL="2717" marR="2717" marT="2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Bond_14T</a:t>
                      </a:r>
                      <a:b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</a:t>
                      </a:r>
                    </a:p>
                  </a:txBody>
                  <a:tcPr marL="2717" marR="2717" marT="27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344051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OR = 225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Baseline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614881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Aperture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579160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12.02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607936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integral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 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15.10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053163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Magnetic length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1.08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278615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length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1.31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682831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Number of apertures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823870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Distance between apertures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676333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Yoke outer diameter 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772200"/>
                  </a:ext>
                </a:extLst>
              </a:tr>
              <a:tr h="679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Shell outer diameter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818471"/>
                  </a:ext>
                </a:extLst>
              </a:tr>
              <a:tr h="679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data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237845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Nb3Sn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06237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Process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RRP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6205639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No. strands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753233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Strand diameter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768565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Cu/NonCu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461765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RRR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099545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thickness (R)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2.06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837561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Bare cable width (R)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18.363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23.275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4361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Insulation thick radial (5 Mpa)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019264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6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35.35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55.64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884039"/>
                  </a:ext>
                </a:extLst>
              </a:tr>
              <a:tr h="679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Filling factor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0.292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0.360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173874"/>
                  </a:ext>
                </a:extLst>
              </a:tr>
              <a:tr h="679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Coil design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163540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Insulated cable surface (one aperture)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</a:t>
                      </a:r>
                      <a:r>
                        <a:rPr lang="en-GB" sz="6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5514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5514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11572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53576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Equivalent coil width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36.7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36.7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53.4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045819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efficiency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(T mm / A)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0.00060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0.00073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0.00073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383726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layers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617028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N. turns/pole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(adim)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039311"/>
                  </a:ext>
                </a:extLst>
              </a:tr>
              <a:tr h="679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length/pole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779923"/>
                  </a:ext>
                </a:extLst>
              </a:tr>
              <a:tr h="679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Operational parameters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306639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Current (Inom)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15.800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20.005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28349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Peak Field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12.82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14.85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050147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Bp/B0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1.067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1.061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460247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1.9 K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19.627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24.199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39856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current @ 4.5 K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(kA)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17.496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21.602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757787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1.9 K, Bp 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15.44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17.55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3318731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Short sample field @ 4.5 K, Bp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(T)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13.98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15.93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370408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overall</a:t>
                      </a:r>
                      <a:r>
                        <a:rPr lang="en-GB" sz="6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GB" sz="600" b="0" i="0" u="none" strike="noStrike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6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447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360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45088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strand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6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696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526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257739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superconductor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6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1531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1000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816821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@1.9 K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80.50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82.7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904296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Loadline fraction @4.5 K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(%)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90.3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92.6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379023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energy/m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(MJ/m)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0.382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1.031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3939718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Inductance/m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(mH/m)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2.64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4.72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762582"/>
                  </a:ext>
                </a:extLst>
              </a:tr>
              <a:tr h="679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(MJ)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1.35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91153"/>
                  </a:ext>
                </a:extLst>
              </a:tr>
              <a:tr h="7063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Rref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1818742"/>
                  </a:ext>
                </a:extLst>
              </a:tr>
              <a:tr h="679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Field quality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11.67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16.67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6245029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b2 @ Inom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(10-4)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379257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b3 @ Inom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-0.18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-3.49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544047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b4 @ Inom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863811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b5 @ Inom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</a:t>
                      </a:r>
                      <a:r>
                        <a:rPr lang="en-GB" sz="6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-4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2.78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523828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Harmonic b7 @ Inom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(10-4)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0.76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180407"/>
                  </a:ext>
                </a:extLst>
              </a:tr>
              <a:tr h="679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Protection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127194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Coil energy density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(J/mm</a:t>
                      </a:r>
                      <a:r>
                        <a:rPr lang="en-GB" sz="6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0.0692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0.0891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018157"/>
                  </a:ext>
                </a:extLst>
              </a:tr>
              <a:tr h="787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j copper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(A/mm</a:t>
                      </a:r>
                      <a:r>
                        <a:rPr lang="en-GB" sz="600" b="0" i="0" u="none" strike="noStrike" baseline="300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)</a:t>
                      </a:r>
                    </a:p>
                  </a:txBody>
                  <a:tcPr marL="2717" marR="2717" marT="271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1276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1111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810297"/>
                  </a:ext>
                </a:extLst>
              </a:tr>
              <a:tr h="679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Mechanics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437037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Forces x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(MN/m)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3.295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5.937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348237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Forces y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(MN/m)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-1.362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-2.680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673490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Force z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(MN)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0.382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0.958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469471"/>
                  </a:ext>
                </a:extLst>
              </a:tr>
              <a:tr h="652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Fx/2*Wcable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(MPa)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88.3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125.9</a:t>
                      </a:r>
                    </a:p>
                  </a:txBody>
                  <a:tcPr marL="2717" marR="2717" marT="27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0131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672255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5DE47D-BC2B-F2A6-37AB-EDCC13091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C70329-AC69-A6AA-BF82-40EB20E32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72593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3A0C3B-659C-A105-ED9F-0A25153EF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83664"/>
            <a:ext cx="2786571" cy="588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0777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4140" y="1025741"/>
            <a:ext cx="7277099" cy="485139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86690" y="395741"/>
            <a:ext cx="12192000" cy="630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Cambria" panose="02040503050406030204" pitchFamily="18" charset="0"/>
              </a:rPr>
              <a:t>Thank you very much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08629322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934037-C4CF-5549-A127-FBA46C1799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0967" y="1125538"/>
            <a:ext cx="6546890" cy="48672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A32EC0B-195C-936A-C3D8-5B0FA02C0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5687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32EC0B-195C-936A-C3D8-5B0FA02C0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AF49F60-39A1-EF79-F832-733D12527F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9803" y="1534830"/>
            <a:ext cx="6049219" cy="4048690"/>
          </a:xfrm>
        </p:spPr>
      </p:pic>
    </p:spTree>
    <p:extLst>
      <p:ext uri="{BB962C8B-B14F-4D97-AF65-F5344CB8AC3E}">
        <p14:creationId xmlns:p14="http://schemas.microsoft.com/office/powerpoint/2010/main" val="323343333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Pole-coil contact in </a:t>
            </a:r>
            <a:r>
              <a:rPr lang="pl-PL" sz="2000" dirty="0">
                <a:solidFill>
                  <a:schemeClr val="tx2">
                    <a:lumMod val="75000"/>
                  </a:schemeClr>
                </a:solidFill>
              </a:rPr>
              <a:t>pole-</a:t>
            </a:r>
            <a:r>
              <a:rPr lang="pl-PL" sz="2000" dirty="0" err="1">
                <a:solidFill>
                  <a:schemeClr val="tx2">
                    <a:lumMod val="75000"/>
                  </a:schemeClr>
                </a:solidFill>
              </a:rPr>
              <a:t>turns</a:t>
            </a:r>
            <a:r>
              <a:rPr lang="pl-PL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midpoint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</a:rPr>
              <a:t>   </a:t>
            </a: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GB" sz="2000" b="1" dirty="0" err="1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GB" sz="2000" b="1" baseline="-25000" dirty="0" err="1">
                <a:solidFill>
                  <a:schemeClr val="tx2">
                    <a:lumMod val="75000"/>
                  </a:schemeClr>
                </a:solidFill>
              </a:rPr>
              <a:t>cont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</a:rPr>
              <a:t> ≥ 2 MPa</a:t>
            </a:r>
          </a:p>
          <a:p>
            <a:pPr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Max bladder pressure </a:t>
            </a:r>
          </a:p>
          <a:p>
            <a:pPr marL="0" indent="0">
              <a:buNone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</a:rPr>
              <a:t>&lt; 50 MPa</a:t>
            </a:r>
            <a:endParaRPr lang="en-GB" sz="20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Bladder should open the </a:t>
            </a:r>
            <a:r>
              <a:rPr lang="en-GB" sz="2000" dirty="0" err="1">
                <a:solidFill>
                  <a:schemeClr val="tx2">
                    <a:lumMod val="75000"/>
                  </a:schemeClr>
                </a:solidFill>
              </a:rPr>
              <a:t>interf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=</a:t>
            </a:r>
            <a:r>
              <a:rPr lang="en-GB" sz="2000" dirty="0" err="1">
                <a:solidFill>
                  <a:schemeClr val="tx2">
                    <a:lumMod val="75000"/>
                  </a:schemeClr>
                </a:solidFill>
              </a:rPr>
              <a:t>interf</a:t>
            </a:r>
            <a:r>
              <a:rPr lang="en-GB" sz="2000" baseline="-25000" dirty="0" err="1">
                <a:solidFill>
                  <a:schemeClr val="tx2">
                    <a:lumMod val="75000"/>
                  </a:schemeClr>
                </a:solidFill>
              </a:rPr>
              <a:t>nom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 + 100μm</a:t>
            </a:r>
          </a:p>
          <a:p>
            <a:pPr>
              <a:defRPr/>
            </a:pPr>
            <a:r>
              <a:rPr lang="en-GB" sz="2000" dirty="0" err="1">
                <a:solidFill>
                  <a:schemeClr val="tx2">
                    <a:lumMod val="75000"/>
                  </a:schemeClr>
                </a:solidFill>
              </a:rPr>
              <a:t>σ</a:t>
            </a:r>
            <a:r>
              <a:rPr lang="en-GB" sz="2000" baseline="-25000" dirty="0" err="1">
                <a:solidFill>
                  <a:schemeClr val="tx2">
                    <a:lumMod val="75000"/>
                  </a:schemeClr>
                </a:solidFill>
              </a:rPr>
              <a:t>eq</a:t>
            </a:r>
            <a:r>
              <a:rPr lang="en-GB" sz="2000" baseline="-25000" dirty="0">
                <a:solidFill>
                  <a:schemeClr val="tx2">
                    <a:lumMod val="75000"/>
                  </a:schemeClr>
                </a:solidFill>
              </a:rPr>
              <a:t> coil max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</a:rPr>
              <a:t>≤ 150-200 MPa </a:t>
            </a: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at </a:t>
            </a:r>
          </a:p>
          <a:p>
            <a:pPr marL="0" indent="0">
              <a:buNone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		4.3K and 155 T/m</a:t>
            </a:r>
          </a:p>
          <a:p>
            <a:pPr marL="457200" lvl="1" indent="0">
              <a:buNone/>
              <a:defRPr/>
            </a:pPr>
            <a:r>
              <a:rPr lang="en-GB" sz="2000" dirty="0"/>
              <a:t>		</a:t>
            </a:r>
            <a:r>
              <a:rPr lang="en-GB" sz="2000" b="1" dirty="0"/>
              <a:t>≤ 100 MPa </a:t>
            </a:r>
            <a:r>
              <a:rPr lang="en-GB" sz="2000" dirty="0"/>
              <a:t>at 293K</a:t>
            </a:r>
          </a:p>
          <a:p>
            <a:pPr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All components 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</a:rPr>
              <a:t>σ ≤ </a:t>
            </a:r>
            <a:r>
              <a:rPr lang="en-GB" sz="2000" b="1" dirty="0" err="1">
                <a:solidFill>
                  <a:schemeClr val="tx2">
                    <a:lumMod val="75000"/>
                  </a:schemeClr>
                </a:solidFill>
              </a:rPr>
              <a:t>R</a:t>
            </a:r>
            <a:r>
              <a:rPr lang="en-GB" sz="2000" b="1" baseline="-25000" dirty="0" err="1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GB" sz="2000" b="1" baseline="-25000" dirty="0">
                <a:solidFill>
                  <a:schemeClr val="tx2">
                    <a:lumMod val="75000"/>
                  </a:schemeClr>
                </a:solidFill>
              </a:rPr>
              <a:t> 0.2</a:t>
            </a:r>
          </a:p>
          <a:p>
            <a:pPr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For iron at 4.3K (brittle) </a:t>
            </a:r>
          </a:p>
          <a:p>
            <a:pPr marL="0" indent="0">
              <a:buNone/>
              <a:defRPr/>
            </a:pPr>
            <a:r>
              <a:rPr lang="en-GB" sz="2000" dirty="0">
                <a:solidFill>
                  <a:schemeClr val="tx2">
                    <a:lumMod val="75000"/>
                  </a:schemeClr>
                </a:solidFill>
              </a:rPr>
              <a:t>		</a:t>
            </a:r>
            <a:r>
              <a:rPr lang="en-GB" sz="2000" b="1" dirty="0" err="1">
                <a:solidFill>
                  <a:schemeClr val="tx2">
                    <a:lumMod val="75000"/>
                  </a:schemeClr>
                </a:solidFill>
              </a:rPr>
              <a:t>σ</a:t>
            </a:r>
            <a:r>
              <a:rPr lang="en-GB" sz="2000" b="1" baseline="-25000" dirty="0" err="1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</a:rPr>
              <a:t> ≤ ~</a:t>
            </a:r>
            <a:r>
              <a:rPr lang="pl-PL" sz="2000" b="1" dirty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GB" sz="2000" b="1" dirty="0">
                <a:solidFill>
                  <a:schemeClr val="tx2">
                    <a:lumMod val="75000"/>
                  </a:schemeClr>
                </a:solidFill>
              </a:rPr>
              <a:t>00 MPa </a:t>
            </a:r>
          </a:p>
          <a:p>
            <a:pPr marL="0" indent="0">
              <a:buNone/>
              <a:defRPr/>
            </a:pPr>
            <a:endParaRPr lang="en-GB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/>
              <a:t>	MQXF Criteria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lang="en-US" smtClean="0"/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124031" y="1933535"/>
          <a:ext cx="3733800" cy="2560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9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807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Material</a:t>
                      </a:r>
                      <a:endParaRPr lang="en-GB" sz="1800" dirty="0"/>
                    </a:p>
                  </a:txBody>
                  <a:tcPr marT="45731" marB="45731"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R</a:t>
                      </a:r>
                      <a:r>
                        <a:rPr lang="pl-PL" sz="1800" baseline="-25000" dirty="0"/>
                        <a:t>p 0.2</a:t>
                      </a:r>
                      <a:r>
                        <a:rPr lang="pl-PL" sz="1800" dirty="0"/>
                        <a:t> [MPa]</a:t>
                      </a:r>
                      <a:endParaRPr lang="en-GB" sz="1800" dirty="0"/>
                    </a:p>
                  </a:txBody>
                  <a:tcPr marT="45731" marB="45731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07"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marT="45731" marB="45731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293 K</a:t>
                      </a:r>
                      <a:endParaRPr lang="en-GB" sz="1800" dirty="0"/>
                    </a:p>
                  </a:txBody>
                  <a:tcPr marT="45731" marB="45731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4.3 K</a:t>
                      </a:r>
                      <a:endParaRPr lang="en-GB" sz="1800" dirty="0"/>
                    </a:p>
                  </a:txBody>
                  <a:tcPr marT="45731" marB="45731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07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Al 7075</a:t>
                      </a:r>
                      <a:endParaRPr lang="en-GB" sz="180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480</a:t>
                      </a:r>
                      <a:endParaRPr lang="en-GB" sz="180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690</a:t>
                      </a:r>
                      <a:endParaRPr lang="en-GB" sz="1800" dirty="0"/>
                    </a:p>
                  </a:txBody>
                  <a:tcPr marT="45731" marB="4573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01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SS 316 LN</a:t>
                      </a:r>
                      <a:endParaRPr lang="en-GB" sz="180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286</a:t>
                      </a:r>
                      <a:endParaRPr lang="en-GB" sz="180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930</a:t>
                      </a:r>
                      <a:endParaRPr lang="en-GB" sz="1800" dirty="0"/>
                    </a:p>
                  </a:txBody>
                  <a:tcPr marT="45731" marB="4573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801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NITRONIC 40</a:t>
                      </a: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353</a:t>
                      </a:r>
                      <a:endParaRPr lang="en-GB" sz="180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1240</a:t>
                      </a:r>
                      <a:endParaRPr lang="en-GB" sz="1800" dirty="0"/>
                    </a:p>
                  </a:txBody>
                  <a:tcPr marT="45731" marB="4573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807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MAGNETIL</a:t>
                      </a:r>
                      <a:endParaRPr lang="en-GB" sz="180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>
                          <a:solidFill>
                            <a:srgbClr val="FF0000"/>
                          </a:solidFill>
                        </a:rPr>
                        <a:t>180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/>
                        <a:t>723</a:t>
                      </a:r>
                      <a:endParaRPr lang="en-GB" sz="1800" dirty="0"/>
                    </a:p>
                  </a:txBody>
                  <a:tcPr marT="45731" marB="4573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807"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Ti 6Al</a:t>
                      </a:r>
                      <a:r>
                        <a:rPr lang="pl-PL" sz="1800" baseline="0" dirty="0"/>
                        <a:t> </a:t>
                      </a:r>
                      <a:r>
                        <a:rPr lang="pl-PL" sz="1800" dirty="0"/>
                        <a:t>4V</a:t>
                      </a:r>
                      <a:endParaRPr lang="en-GB" sz="180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827</a:t>
                      </a:r>
                      <a:endParaRPr lang="en-GB" sz="1800" dirty="0"/>
                    </a:p>
                  </a:txBody>
                  <a:tcPr marT="45731" marB="4573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dirty="0"/>
                        <a:t>1654</a:t>
                      </a:r>
                      <a:endParaRPr lang="en-GB" sz="1800" dirty="0"/>
                    </a:p>
                  </a:txBody>
                  <a:tcPr marT="45731" marB="4573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27952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/>
              <a:t>	Material options for the pole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96533" y="6356350"/>
            <a:ext cx="685867" cy="3850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FE0CF9-301C-4DC2-9DD4-D8FCF2197C95}" type="slidenum">
              <a:rPr lang="en-GB" smtClean="0">
                <a:solidFill>
                  <a:srgbClr val="0C377B"/>
                </a:solidFill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31347" y="1060159"/>
          <a:ext cx="8507287" cy="2727960"/>
        </p:xfrm>
        <a:graphic>
          <a:graphicData uri="http://schemas.openxmlformats.org/drawingml/2006/table">
            <a:tbl>
              <a:tblPr/>
              <a:tblGrid>
                <a:gridCol w="1804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3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570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41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Material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0.2 % YS RT (MPa)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 (T)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Comments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430 Stainless Steel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* Structural steel, easy to find in the market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Magnetil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* LHC production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Armco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* HiLumi production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Co-Alloys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*Issue for radio protection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Fe-Ni alloy &gt; 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Permalloy 45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* The addition of Nickle improves the strength but decreases ductibility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AISIS 1010 Carbon Steel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220-350</a:t>
                      </a:r>
                    </a:p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(305)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2.05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* Used in LHC experiments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Mumetal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43706" t="31500" r="31882" b="24401"/>
          <a:stretch/>
        </p:blipFill>
        <p:spPr>
          <a:xfrm>
            <a:off x="6412881" y="4474375"/>
            <a:ext cx="1448295" cy="16351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3155" t="26086" r="20353" b="22229"/>
          <a:stretch/>
        </p:blipFill>
        <p:spPr>
          <a:xfrm>
            <a:off x="8090838" y="4509120"/>
            <a:ext cx="1598915" cy="15525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05971" y="5365817"/>
            <a:ext cx="4404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8090838" y="4874934"/>
            <a:ext cx="654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armco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6296133" y="4951164"/>
            <a:ext cx="654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43706" t="31500" r="31882" b="24401"/>
          <a:stretch/>
        </p:blipFill>
        <p:spPr>
          <a:xfrm>
            <a:off x="2881408" y="4467578"/>
            <a:ext cx="1448295" cy="16351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2764660" y="4944367"/>
            <a:ext cx="654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armco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43706" t="31500" r="31882" b="24401"/>
          <a:stretch/>
        </p:blipFill>
        <p:spPr>
          <a:xfrm>
            <a:off x="4661453" y="4474375"/>
            <a:ext cx="1448295" cy="163517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rot="16200000">
            <a:off x="4544705" y="4951164"/>
            <a:ext cx="654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ST430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35685" y="379624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Most promising options:</a:t>
            </a:r>
          </a:p>
        </p:txBody>
      </p:sp>
    </p:spTree>
    <p:extLst>
      <p:ext uri="{BB962C8B-B14F-4D97-AF65-F5344CB8AC3E}">
        <p14:creationId xmlns:p14="http://schemas.microsoft.com/office/powerpoint/2010/main" val="310373386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Mechanical analysis – Stress criteria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050582-0EF4-2D40-B01C-DA1BCC3E01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129" y="1305332"/>
            <a:ext cx="6191545" cy="29777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5143A7-B5E9-360B-3A0E-6278BA42E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69" y="1135203"/>
            <a:ext cx="2211557" cy="314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703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1B7E44A-C370-FBD2-B260-E212C698F315}"/>
              </a:ext>
            </a:extLst>
          </p:cNvPr>
          <p:cNvSpPr txBox="1">
            <a:spLocks/>
          </p:cNvSpPr>
          <p:nvPr/>
        </p:nvSpPr>
        <p:spPr>
          <a:xfrm>
            <a:off x="6812808" y="6457701"/>
            <a:ext cx="5335649" cy="291038"/>
          </a:xfrm>
          <a:prstGeom prst="rect">
            <a:avLst/>
          </a:prstGeom>
        </p:spPr>
        <p:txBody>
          <a:bodyPr vert="horz" lIns="25718" tIns="0" rIns="25718" bIns="0" anchor="t" anchorCtr="0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u="sng" dirty="0">
                <a:solidFill>
                  <a:schemeClr val="bg1"/>
                </a:solidFill>
                <a:latin typeface="LM Mono Prop Light 10" panose="00000500000000000000" pitchFamily="50" charset="0"/>
              </a:rPr>
              <a:t>Slide from Ariel</a:t>
            </a:r>
            <a:endParaRPr lang="en-US" sz="1400" dirty="0">
              <a:solidFill>
                <a:schemeClr val="bg1"/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0BED387-047D-978D-E7AF-E50D97873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731" y="573415"/>
            <a:ext cx="7430537" cy="515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68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7279701" y="2384538"/>
            <a:ext cx="4201694" cy="2579347"/>
          </a:xfrm>
          <a:prstGeom prst="rect">
            <a:avLst/>
          </a:prstGeom>
        </p:spPr>
        <p:txBody>
          <a:bodyPr vert="horz" lIns="45720" tIns="0" rIns="45720" bIns="0" anchor="t" anchorCtr="0">
            <a:normAutofit fontScale="85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dirty="0">
                <a:solidFill>
                  <a:srgbClr val="FFFFFF">
                    <a:lumMod val="65000"/>
                  </a:srgbClr>
                </a:solidFill>
                <a:latin typeface="LM Mono Prop Light 10" panose="00000500000000000000" pitchFamily="50" charset="0"/>
              </a:rPr>
              <a:t>Introduction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 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DDDDDD">
                    <a:lumMod val="10000"/>
                  </a:srgbClr>
                </a:solidFill>
                <a:latin typeface="LM Mono Prop Light 10" panose="00000500000000000000" pitchFamily="50" charset="0"/>
              </a:rPr>
              <a:t>Updates and model checks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Rods design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2D Magnetic results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2D Mechanical results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2D Mechanical results – Bladders</a:t>
            </a:r>
          </a:p>
          <a:p>
            <a:pPr marL="342900" indent="-342900" defTabSz="457200"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solidFill>
                  <a:schemeClr val="bg1">
                    <a:lumMod val="65000"/>
                  </a:schemeClr>
                </a:solidFill>
                <a:latin typeface="LM Mono Prop Light 10" panose="00000500000000000000" pitchFamily="50" charset="0"/>
              </a:rPr>
              <a:t>2D Mechanical results – Str. limit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3D Mechanical results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LM Mono Prop Light 10" panose="00000500000000000000" pitchFamily="50" charset="0"/>
                <a:ea typeface="+mn-ea"/>
                <a:cs typeface="+mn-cs"/>
              </a:rPr>
              <a:t>Next steps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DDDDDD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endParaRPr kumimoji="0" lang="en-GB" sz="2000" b="0" i="0" u="none" strike="noStrike" kern="1200" cap="none" spc="0" normalizeH="0" baseline="0" noProof="0" dirty="0">
              <a:ln w="12700">
                <a:solidFill>
                  <a:srgbClr val="0C377B">
                    <a:satMod val="155000"/>
                  </a:srgbClr>
                </a:solidFill>
                <a:prstDash val="solid"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LM Mono Prop Light 10" panose="00000500000000000000" pitchFamily="50" charset="0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4964" y="243885"/>
            <a:ext cx="4862945" cy="630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kern="1200">
                <a:solidFill>
                  <a:schemeClr val="tx1"/>
                </a:solidFill>
                <a:latin typeface="LM Mono Prop Light 10" panose="00000500000000000000" pitchFamily="50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M Mono Prop Light 10" panose="00000500000000000000" pitchFamily="50" charset="0"/>
                <a:ea typeface="+mj-ea"/>
                <a:cs typeface="+mj-cs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474641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>
            <a:spLocks noGrp="1"/>
          </p:cNvSpPr>
          <p:nvPr>
            <p:ph type="title"/>
          </p:nvPr>
        </p:nvSpPr>
        <p:spPr>
          <a:xfrm>
            <a:off x="0" y="181540"/>
            <a:ext cx="12192000" cy="630000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  <a:r>
              <a:rPr lang="en-US" sz="2800" b="1" dirty="0"/>
              <a:t>2D Models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6FCFD5-057F-1177-BABC-353372DFC0EE}"/>
              </a:ext>
            </a:extLst>
          </p:cNvPr>
          <p:cNvSpPr txBox="1">
            <a:spLocks/>
          </p:cNvSpPr>
          <p:nvPr/>
        </p:nvSpPr>
        <p:spPr>
          <a:xfrm>
            <a:off x="669523" y="784237"/>
            <a:ext cx="5426477" cy="5279212"/>
          </a:xfrm>
          <a:prstGeom prst="rect">
            <a:avLst/>
          </a:prstGeom>
        </p:spPr>
        <p:txBody>
          <a:bodyPr vert="horz" lIns="25718" tIns="0" rIns="25718" bIns="0" anchor="t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257169">
              <a:buClrTx/>
              <a:buSzTx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algn="just" defTabSz="257169">
              <a:buClrTx/>
              <a:buSzTx/>
            </a:pPr>
            <a:r>
              <a:rPr lang="en-US" sz="1400" b="1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New version with the 40 strands MQXF cable</a:t>
            </a:r>
          </a:p>
          <a:p>
            <a:pPr algn="just" defTabSz="257169">
              <a:buClrTx/>
              <a:buSzTx/>
            </a:pPr>
            <a:endParaRPr lang="en-US" sz="400" b="1" u="sng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Based on the 14 T BOND model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Log (05/03/2025)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Yoke outer radius chosen based on the bore field loss</a:t>
            </a: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2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  <a:p>
            <a:pPr marL="1190983" lvl="1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Vpad</a:t>
            </a:r>
            <a:r>
              <a:rPr lang="en-US" sz="12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height sized to accommodate the flared end:</a:t>
            </a:r>
          </a:p>
          <a:p>
            <a:pPr marL="1378431" lvl="2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r>
              <a:rPr lang="en-US" sz="1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75 mm from Y=0 to end of coil (preliminary) + 5 mm </a:t>
            </a:r>
            <a:r>
              <a:rPr lang="en-US" sz="1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Vfiller</a:t>
            </a:r>
            <a:r>
              <a:rPr lang="en-US" sz="1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 + 25 mm margin (ESC leads, tooling holes, </a:t>
            </a:r>
            <a:r>
              <a:rPr lang="en-US" sz="1000" dirty="0" err="1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etc</a:t>
            </a:r>
            <a:r>
              <a:rPr lang="en-US" sz="1000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) = 106 mm → 110 mm</a:t>
            </a:r>
          </a:p>
          <a:p>
            <a:pPr marL="285750" indent="-285750" algn="just" defTabSz="257169">
              <a:buClrTx/>
              <a:buSzTx/>
              <a:buFont typeface="Wingdings" panose="05000000000000000000" pitchFamily="2" charset="2"/>
              <a:buChar char="§"/>
            </a:pPr>
            <a:endParaRPr lang="en-US" sz="1400" dirty="0">
              <a:solidFill>
                <a:prstClr val="black">
                  <a:lumMod val="95000"/>
                  <a:lumOff val="5000"/>
                </a:prstClr>
              </a:solidFill>
              <a:latin typeface="LM Mono Prop Light 10" panose="00000500000000000000" pitchFamily="50" charset="0"/>
            </a:endParaRPr>
          </a:p>
        </p:txBody>
      </p:sp>
      <p:pic>
        <p:nvPicPr>
          <p:cNvPr id="8" name="Picture 7" descr="A blue and pink diagram&#10;&#10;Description automatically generated">
            <a:extLst>
              <a:ext uri="{FF2B5EF4-FFF2-40B4-BE49-F238E27FC236}">
                <a16:creationId xmlns:a16="http://schemas.microsoft.com/office/drawing/2014/main" id="{3860E78B-BEF2-E6E3-6983-B637744A7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" t="91234" r="72576" b="4102"/>
          <a:stretch/>
        </p:blipFill>
        <p:spPr>
          <a:xfrm>
            <a:off x="6950122" y="5443898"/>
            <a:ext cx="4387755" cy="61955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DB551E4-2375-EFDB-2E58-51654A75C2E8}"/>
              </a:ext>
            </a:extLst>
          </p:cNvPr>
          <p:cNvSpPr txBox="1">
            <a:spLocks/>
          </p:cNvSpPr>
          <p:nvPr/>
        </p:nvSpPr>
        <p:spPr>
          <a:xfrm>
            <a:off x="8396613" y="5040950"/>
            <a:ext cx="2160973" cy="315102"/>
          </a:xfrm>
          <a:prstGeom prst="rect">
            <a:avLst/>
          </a:prstGeom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u="sng" dirty="0">
                <a:solidFill>
                  <a:prstClr val="black">
                    <a:lumMod val="95000"/>
                    <a:lumOff val="5000"/>
                  </a:prstClr>
                </a:solidFill>
                <a:latin typeface="LM Mono Prop Light 10" panose="00000500000000000000" pitchFamily="50" charset="0"/>
              </a:rPr>
              <a:t>Zoom at midplane shim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3265F31-3888-0064-885B-D2C650B414DE}"/>
              </a:ext>
            </a:extLst>
          </p:cNvPr>
          <p:cNvSpPr txBox="1">
            <a:spLocks/>
          </p:cNvSpPr>
          <p:nvPr/>
        </p:nvSpPr>
        <p:spPr>
          <a:xfrm>
            <a:off x="8803593" y="4652493"/>
            <a:ext cx="1075513" cy="442926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225 mm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9BAB7D6-D0D2-C3FC-31B7-33E334CC56E4}"/>
              </a:ext>
            </a:extLst>
          </p:cNvPr>
          <p:cNvCxnSpPr>
            <a:cxnSpLocks/>
          </p:cNvCxnSpPr>
          <p:nvPr/>
        </p:nvCxnSpPr>
        <p:spPr>
          <a:xfrm flipV="1">
            <a:off x="7841036" y="3164681"/>
            <a:ext cx="0" cy="1377942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AE36BD0-E278-480D-F2CD-A8B5F0EB2DEE}"/>
              </a:ext>
            </a:extLst>
          </p:cNvPr>
          <p:cNvCxnSpPr>
            <a:cxnSpLocks/>
          </p:cNvCxnSpPr>
          <p:nvPr/>
        </p:nvCxnSpPr>
        <p:spPr>
          <a:xfrm>
            <a:off x="7894198" y="4652493"/>
            <a:ext cx="2894304" cy="0"/>
          </a:xfrm>
          <a:prstGeom prst="straightConnector1">
            <a:avLst/>
          </a:prstGeom>
          <a:ln>
            <a:headEnd type="non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C24039E-4FA2-FA6C-FC5E-093A73CF3F6A}"/>
              </a:ext>
            </a:extLst>
          </p:cNvPr>
          <p:cNvSpPr txBox="1">
            <a:spLocks/>
          </p:cNvSpPr>
          <p:nvPr/>
        </p:nvSpPr>
        <p:spPr>
          <a:xfrm>
            <a:off x="6711511" y="3632189"/>
            <a:ext cx="1075513" cy="442926"/>
          </a:xfrm>
          <a:prstGeom prst="rect">
            <a:avLst/>
          </a:prstGeom>
          <a:solidFill>
            <a:schemeClr val="bg1"/>
          </a:solidFill>
        </p:spPr>
        <p:txBody>
          <a:bodyPr vert="horz" lIns="25718" tIns="0" rIns="25718" bIns="0" anchor="ctr" anchorCtr="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33" indent="-457189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681" indent="-342891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281" indent="-342891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51" indent="-342891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41" indent="-182875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19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43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662" indent="-182875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400" b="1" u="sng" dirty="0">
                <a:solidFill>
                  <a:srgbClr val="00B050"/>
                </a:solidFill>
                <a:latin typeface="LM Mono Prop Light 10" panose="00000500000000000000" pitchFamily="50" charset="0"/>
              </a:rPr>
              <a:t>110 mm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556AC516-EEE1-19DF-D71A-1AFB080943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9352996"/>
              </p:ext>
            </p:extLst>
          </p:nvPr>
        </p:nvGraphicFramePr>
        <p:xfrm>
          <a:off x="1403498" y="2443871"/>
          <a:ext cx="4572000" cy="2754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Picture 10" descr="A blue and pink circular object with a hole&#10;&#10;AI-generated content may be incorrect.">
            <a:extLst>
              <a:ext uri="{FF2B5EF4-FFF2-40B4-BE49-F238E27FC236}">
                <a16:creationId xmlns:a16="http://schemas.microsoft.com/office/drawing/2014/main" id="{2195CC4E-FCA5-6BBE-DAF1-D934071BA1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" t="4854" r="27571" b="4592"/>
          <a:stretch/>
        </p:blipFill>
        <p:spPr>
          <a:xfrm>
            <a:off x="7928723" y="1351020"/>
            <a:ext cx="331470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72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20642</TotalTime>
  <Words>3972</Words>
  <Application>Microsoft Office PowerPoint</Application>
  <PresentationFormat>Widescreen</PresentationFormat>
  <Paragraphs>1375</Paragraphs>
  <Slides>67</Slides>
  <Notes>62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79" baseType="lpstr">
      <vt:lpstr>LM Mono Prop Light 10</vt:lpstr>
      <vt:lpstr>Source Sans Pro</vt:lpstr>
      <vt:lpstr>Calibri</vt:lpstr>
      <vt:lpstr>LM Roman Slanted 17</vt:lpstr>
      <vt:lpstr>Cambria</vt:lpstr>
      <vt:lpstr>Wingdings</vt:lpstr>
      <vt:lpstr>Cambria Math</vt:lpstr>
      <vt:lpstr>Aptos Narrow</vt:lpstr>
      <vt:lpstr>Times New Roman</vt:lpstr>
      <vt:lpstr>Arial</vt:lpstr>
      <vt:lpstr>CERNPre╠üsentation2</vt:lpstr>
      <vt:lpstr>Office Theme</vt:lpstr>
      <vt:lpstr>PowerPoint Presentation</vt:lpstr>
      <vt:lpstr>PowerPoint Presentation</vt:lpstr>
      <vt:lpstr>PowerPoint Presentation</vt:lpstr>
      <vt:lpstr> Intro - Mechanical analysis</vt:lpstr>
      <vt:lpstr> 14 T Magnet design</vt:lpstr>
      <vt:lpstr> 14 T Magnet design</vt:lpstr>
      <vt:lpstr>PowerPoint Presentation</vt:lpstr>
      <vt:lpstr>PowerPoint Presentation</vt:lpstr>
      <vt:lpstr> 2D Models</vt:lpstr>
      <vt:lpstr> 2D Models</vt:lpstr>
      <vt:lpstr>PowerPoint Presentation</vt:lpstr>
      <vt:lpstr> 2D Models</vt:lpstr>
      <vt:lpstr> 2D Models</vt:lpstr>
      <vt:lpstr> 2D Models</vt:lpstr>
      <vt:lpstr> 2D Models</vt:lpstr>
      <vt:lpstr> 2D Models</vt:lpstr>
      <vt:lpstr> 2D Models</vt:lpstr>
      <vt:lpstr> 2D Models</vt:lpstr>
      <vt:lpstr> 2D Mechanical analysis – Mat. Props.</vt:lpstr>
      <vt:lpstr> 2D Mechanical analysis – Stress criteria</vt:lpstr>
      <vt:lpstr>PowerPoint Presentation</vt:lpstr>
      <vt:lpstr>   2D Mechanical analysis</vt:lpstr>
      <vt:lpstr> 2D Mechanical analysis</vt:lpstr>
      <vt:lpstr> 2D Models</vt:lpstr>
      <vt:lpstr> 2D Models</vt:lpstr>
      <vt:lpstr>PowerPoint Presentation</vt:lpstr>
      <vt:lpstr> New 2D Magnetic results</vt:lpstr>
      <vt:lpstr> 2D Magnetic results</vt:lpstr>
      <vt:lpstr>PowerPoint Presentation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PowerPoint Presentation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PowerPoint Presentation</vt:lpstr>
      <vt:lpstr> 2D Mechanical analysis</vt:lpstr>
      <vt:lpstr> 2D Mechanical analysis</vt:lpstr>
      <vt:lpstr> 2D Mechanical analysis</vt:lpstr>
      <vt:lpstr> 2D Mechanical analysis</vt:lpstr>
      <vt:lpstr> 2D Mechanical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MQXF Criteria</vt:lpstr>
      <vt:lpstr> Material options for the pole</vt:lpstr>
      <vt:lpstr> 2D Mechanical analysis – Stress criteria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Ferradas Troitino</dc:creator>
  <cp:lastModifiedBy>Jose Ferradas Troitino</cp:lastModifiedBy>
  <cp:revision>8333</cp:revision>
  <dcterms:created xsi:type="dcterms:W3CDTF">2015-10-08T10:32:22Z</dcterms:created>
  <dcterms:modified xsi:type="dcterms:W3CDTF">2025-03-21T09:38:10Z</dcterms:modified>
</cp:coreProperties>
</file>