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62" r:id="rId4"/>
  </p:sldMasterIdLst>
  <p:notesMasterIdLst>
    <p:notesMasterId r:id="rId20"/>
  </p:notesMasterIdLst>
  <p:sldIdLst>
    <p:sldId id="265" r:id="rId5"/>
    <p:sldId id="275" r:id="rId6"/>
    <p:sldId id="276" r:id="rId7"/>
    <p:sldId id="277" r:id="rId8"/>
    <p:sldId id="278" r:id="rId9"/>
    <p:sldId id="281" r:id="rId10"/>
    <p:sldId id="282" r:id="rId11"/>
    <p:sldId id="279" r:id="rId12"/>
    <p:sldId id="283" r:id="rId13"/>
    <p:sldId id="284" r:id="rId14"/>
    <p:sldId id="285" r:id="rId15"/>
    <p:sldId id="287" r:id="rId16"/>
    <p:sldId id="288" r:id="rId17"/>
    <p:sldId id="290" r:id="rId18"/>
    <p:sldId id="29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BB13DAD-FD99-EEB4-4497-F6BC65E109C6}" name="Belen Maria Salvachua Ferrando" initials="BS" userId="S::belen.salvachua@cern.ch::5af70c49-35bd-47a6-b3a4-d3e957bb364c" providerId="AD"/>
  <p188:author id="{0754F5B5-BF37-9880-1B75-14879AF99069}" name="Luigi Salvatore Esposito" initials="LE" userId="9kuxEY2hS21BFQ7rnTSmTgS6OtbiJYTRd0wd3rpuRR0=" providerId="None"/>
  <p188:author id="{2791A0CF-8137-5373-859A-33E3E6B6A70D}" name="Belen Maria Salvachua Ferrando" initials="BF" userId="dLxDthpLqI5InEKOEykhvKk9hP+v9hrE8Ax/Ify5DCw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038"/>
    <a:srgbClr val="104282"/>
    <a:srgbClr val="3B0EB8"/>
    <a:srgbClr val="C004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59" autoAdjust="0"/>
    <p:restoredTop sz="95125" autoAdjust="0"/>
  </p:normalViewPr>
  <p:slideViewPr>
    <p:cSldViewPr snapToGrid="0">
      <p:cViewPr varScale="1">
        <p:scale>
          <a:sx n="114" d="100"/>
          <a:sy n="114" d="100"/>
        </p:scale>
        <p:origin x="11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DD0B-4BF2-4EEF-893D-E6D8FEEF1F98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5768D-F24F-4D07-AC86-D22B2E6F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684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891E73-4B7F-EA4A-83FD-303D81D1F22A}" type="datetime1">
              <a:rPr lang="de-CH" smtClean="0"/>
              <a:t>25.03.25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B1E30193-244A-371C-CAFB-898EFC3C3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04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B56ED3-56C3-6A4F-A0E4-E031041A9EC9}" type="datetime1">
              <a:rPr lang="de-CH" smtClean="0"/>
              <a:t>25.03.25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EF5D68C0-5577-11FE-3454-7549DDA04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660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EDF95C-60C4-0349-A0C5-A723B120CA5B}" type="datetime1">
              <a:rPr lang="de-CH" smtClean="0"/>
              <a:t>25.03.25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E9CD97C5-7F40-9F4B-1B0D-8683373DF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50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444A78-44CC-A34C-A58A-AD43C2420E38}" type="datetime1">
              <a:rPr lang="de-CH" smtClean="0"/>
              <a:t>25.03.25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B0ACED65-5C4C-5361-6DDD-6CDEF07DE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199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23472E3-C7F2-EC4B-B428-5B5B4BFBE307}" type="datetime1">
              <a:rPr lang="de-CH" smtClean="0"/>
              <a:t>25.03.25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0A3410F-0BA9-0D84-CF92-470ADF687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970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1FCA905-6B04-E94C-B4B7-1B394F5C02A1}" type="datetime1">
              <a:rPr lang="de-CH" smtClean="0"/>
              <a:t>25.03.25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Footer Placeholder 11">
            <a:extLst>
              <a:ext uri="{FF2B5EF4-FFF2-40B4-BE49-F238E27FC236}">
                <a16:creationId xmlns:a16="http://schemas.microsoft.com/office/drawing/2014/main" id="{9A21D7FB-D8A0-2CDF-F304-2B5CC11DF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090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667B3D4-0833-DB4F-9AAC-BC5A49EC0163}" type="datetime1">
              <a:rPr lang="de-CH" smtClean="0"/>
              <a:t>25.03.25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AFD7DA1-B97A-1253-598E-42993DE6D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043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D9147D9-9C46-9C47-AF5A-1271424BCD2A}" type="datetime1">
              <a:rPr lang="de-CH" smtClean="0"/>
              <a:t>25.03.25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3A0C053C-8C29-6F8E-DB31-9BDF470D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76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82F52-89A8-8340-BF75-D1CE2F865EE4}" type="datetime1">
              <a:rPr lang="de-CH" smtClean="0"/>
              <a:t>25.03.25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45210BEF-EFD0-732C-7ACD-E28E7BB3A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641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1754A-F200-894A-A11C-5EC6D113F784}" type="datetime1">
              <a:rPr lang="de-CH" smtClean="0"/>
              <a:t>25.03.25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 11">
            <a:extLst>
              <a:ext uri="{FF2B5EF4-FFF2-40B4-BE49-F238E27FC236}">
                <a16:creationId xmlns:a16="http://schemas.microsoft.com/office/drawing/2014/main" id="{A26847FB-6350-629F-C9FD-8915DF537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21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58D7-0253-F042-AAA0-EC25FE8863FB}" type="datetime1">
              <a:rPr lang="de-CH" smtClean="0"/>
              <a:t>25.03.25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31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C8A1-8739-8948-8198-8F137CB21226}" type="datetime1">
              <a:rPr lang="de-CH" smtClean="0"/>
              <a:t>25.03.25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Footer Placeholder 11">
            <a:extLst>
              <a:ext uri="{FF2B5EF4-FFF2-40B4-BE49-F238E27FC236}">
                <a16:creationId xmlns:a16="http://schemas.microsoft.com/office/drawing/2014/main" id="{7124CC6F-2979-FE7B-78E2-DEF7FB4E5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927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279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54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6A1C-E75B-2B4B-BBE5-9AEA983B180E}" type="datetime1">
              <a:rPr lang="de-CH" smtClean="0"/>
              <a:t>25.03.25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6850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24/03/2025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28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1B3C8-EE0B-7047-8CCB-B1D078B45912}" type="datetime1">
              <a:rPr lang="de-CH" smtClean="0"/>
              <a:t>25.03.25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Footer Placeholder 11">
            <a:extLst>
              <a:ext uri="{FF2B5EF4-FFF2-40B4-BE49-F238E27FC236}">
                <a16:creationId xmlns:a16="http://schemas.microsoft.com/office/drawing/2014/main" id="{591BE89A-87E3-71B0-4FC5-CA15BD836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44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AF4-2248-614D-8851-C1E4F1DB02D8}" type="datetime1">
              <a:rPr lang="de-CH" smtClean="0"/>
              <a:t>25.03.25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Footer Placeholder 11">
            <a:extLst>
              <a:ext uri="{FF2B5EF4-FFF2-40B4-BE49-F238E27FC236}">
                <a16:creationId xmlns:a16="http://schemas.microsoft.com/office/drawing/2014/main" id="{1733647D-E67A-9A5F-F7F7-9C0AE699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4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3243-2ACD-3043-869F-29AE38B3C845}" type="datetime1">
              <a:rPr lang="de-CH" smtClean="0"/>
              <a:t>25.03.25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CDD8ADFA-F620-6BBA-700C-ADAB11695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07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0E9B4-8780-664D-8A14-3ECDE48E210D}" type="datetime1">
              <a:rPr lang="de-CH" smtClean="0"/>
              <a:t>25.03.25</a:t>
            </a:fld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53BBB260-452A-0181-6B6C-2F34A7F05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08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793AAD5-87F8-2F4F-8354-C6AAC85ACFA9}" type="datetime1">
              <a:rPr lang="de-CH" smtClean="0"/>
              <a:t>25.03.25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B.Salvachua</a:t>
            </a:r>
            <a:r>
              <a:rPr lang="en-GB" dirty="0"/>
              <a:t> – BLM Internal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0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  <p:sldLayoutId id="2147483780" r:id="rId18"/>
    <p:sldLayoutId id="2147483781" r:id="rId19"/>
    <p:sldLayoutId id="2147483782" r:id="rId20"/>
    <p:sldLayoutId id="2147483783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786BC-F996-FFA9-B73F-A2A56E0D5B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Changes on the LHC BLM system during YETS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A8500E-1964-52B9-366B-44B777461F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B.Salvachua, S.Morales, E.Effinger for the BLM team</a:t>
            </a:r>
          </a:p>
          <a:p>
            <a:r>
              <a:rPr lang="en-CH" dirty="0"/>
              <a:t>BLMTWG 25 March 2025</a:t>
            </a:r>
          </a:p>
        </p:txBody>
      </p:sp>
    </p:spTree>
    <p:extLst>
      <p:ext uri="{BB962C8B-B14F-4D97-AF65-F5344CB8AC3E}">
        <p14:creationId xmlns:p14="http://schemas.microsoft.com/office/powerpoint/2010/main" val="4268409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F6D946-18F4-68A9-41D4-2893269FC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Relocation and addition of BLMs in RF zone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1456E-7C57-D5D1-DA5D-00FA15E9C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706D0-2098-A80D-6659-5EBE26176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B376E-B521-BEF1-4781-7D186A2C4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diagram of a system&#10;&#10;Description automatically generated">
            <a:extLst>
              <a:ext uri="{FF2B5EF4-FFF2-40B4-BE49-F238E27FC236}">
                <a16:creationId xmlns:a16="http://schemas.microsoft.com/office/drawing/2014/main" id="{45781D88-3BEC-DBDC-4FF8-E83185AE7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431" y="1735296"/>
            <a:ext cx="9617321" cy="2343531"/>
          </a:xfrm>
          <a:prstGeom prst="rect">
            <a:avLst/>
          </a:prstGeom>
        </p:spPr>
      </p:pic>
      <p:pic>
        <p:nvPicPr>
          <p:cNvPr id="8" name="Picture 7" descr="A diagram of a system&#10;&#10;Description automatically generated">
            <a:extLst>
              <a:ext uri="{FF2B5EF4-FFF2-40B4-BE49-F238E27FC236}">
                <a16:creationId xmlns:a16="http://schemas.microsoft.com/office/drawing/2014/main" id="{A870BBC3-0980-0A39-0C5C-BEE6260CD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432" y="3453503"/>
            <a:ext cx="9617321" cy="2343531"/>
          </a:xfrm>
          <a:prstGeom prst="rect">
            <a:avLst/>
          </a:prstGeom>
        </p:spPr>
      </p:pic>
      <p:sp>
        <p:nvSpPr>
          <p:cNvPr id="9" name="Can 8">
            <a:extLst>
              <a:ext uri="{FF2B5EF4-FFF2-40B4-BE49-F238E27FC236}">
                <a16:creationId xmlns:a16="http://schemas.microsoft.com/office/drawing/2014/main" id="{2BE59C0A-D71D-1322-4B78-39E8A94ADBF2}"/>
              </a:ext>
            </a:extLst>
          </p:cNvPr>
          <p:cNvSpPr/>
          <p:nvPr/>
        </p:nvSpPr>
        <p:spPr>
          <a:xfrm rot="16200000">
            <a:off x="6297721" y="2741912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8E62FFC9-AFF6-25D7-62C7-DF99DA1DB4D8}"/>
              </a:ext>
            </a:extLst>
          </p:cNvPr>
          <p:cNvSpPr/>
          <p:nvPr/>
        </p:nvSpPr>
        <p:spPr>
          <a:xfrm rot="16200000">
            <a:off x="8601650" y="2700211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76C0F803-FD87-44DE-7D3C-81E8DDCF7962}"/>
              </a:ext>
            </a:extLst>
          </p:cNvPr>
          <p:cNvSpPr/>
          <p:nvPr/>
        </p:nvSpPr>
        <p:spPr>
          <a:xfrm rot="16200000">
            <a:off x="10657243" y="2759363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4A15AF7C-6F6D-E2C3-038D-0F5D1EF90E8B}"/>
              </a:ext>
            </a:extLst>
          </p:cNvPr>
          <p:cNvSpPr/>
          <p:nvPr/>
        </p:nvSpPr>
        <p:spPr>
          <a:xfrm rot="16200000">
            <a:off x="7064637" y="4184895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Can 12">
            <a:extLst>
              <a:ext uri="{FF2B5EF4-FFF2-40B4-BE49-F238E27FC236}">
                <a16:creationId xmlns:a16="http://schemas.microsoft.com/office/drawing/2014/main" id="{B9228D5D-110F-4DE4-21A9-099B0A1C5FE4}"/>
              </a:ext>
            </a:extLst>
          </p:cNvPr>
          <p:cNvSpPr/>
          <p:nvPr/>
        </p:nvSpPr>
        <p:spPr>
          <a:xfrm rot="16200000">
            <a:off x="7703372" y="3893381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641EBF5A-7E3C-049A-B628-A88D48E35A75}"/>
              </a:ext>
            </a:extLst>
          </p:cNvPr>
          <p:cNvSpPr/>
          <p:nvPr/>
        </p:nvSpPr>
        <p:spPr>
          <a:xfrm rot="16200000">
            <a:off x="9256508" y="4184895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5B257C-8C5A-8D34-58B9-51D233C71C7A}"/>
              </a:ext>
            </a:extLst>
          </p:cNvPr>
          <p:cNvSpPr txBox="1"/>
          <p:nvPr/>
        </p:nvSpPr>
        <p:spPr>
          <a:xfrm>
            <a:off x="0" y="2097866"/>
            <a:ext cx="1973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r>
              <a:rPr lang="en-CH" b="1" dirty="0"/>
              <a:t>efore EYETS</a:t>
            </a:r>
            <a:endParaRPr lang="en-CH" dirty="0"/>
          </a:p>
          <a:p>
            <a:r>
              <a:rPr lang="en-CH" dirty="0"/>
              <a:t>Installation close to the floor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9DCE48-6EED-F2A3-EC1E-22B29F39FCDF}"/>
              </a:ext>
            </a:extLst>
          </p:cNvPr>
          <p:cNvSpPr txBox="1"/>
          <p:nvPr/>
        </p:nvSpPr>
        <p:spPr>
          <a:xfrm>
            <a:off x="1" y="3870439"/>
            <a:ext cx="1973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After EYETS</a:t>
            </a:r>
          </a:p>
          <a:p>
            <a:r>
              <a:rPr lang="en-CH" dirty="0"/>
              <a:t>Installation close to beam line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437BE68-765B-7024-3DA3-B6A50B0A0C58}"/>
              </a:ext>
            </a:extLst>
          </p:cNvPr>
          <p:cNvSpPr/>
          <p:nvPr/>
        </p:nvSpPr>
        <p:spPr>
          <a:xfrm>
            <a:off x="6484859" y="2692816"/>
            <a:ext cx="264236" cy="208430"/>
          </a:xfrm>
          <a:custGeom>
            <a:avLst/>
            <a:gdLst>
              <a:gd name="connsiteX0" fmla="*/ 0 w 264236"/>
              <a:gd name="connsiteY0" fmla="*/ 168088 h 208430"/>
              <a:gd name="connsiteX1" fmla="*/ 33618 w 264236"/>
              <a:gd name="connsiteY1" fmla="*/ 194983 h 208430"/>
              <a:gd name="connsiteX2" fmla="*/ 80682 w 264236"/>
              <a:gd name="connsiteY2" fmla="*/ 201706 h 208430"/>
              <a:gd name="connsiteX3" fmla="*/ 121023 w 264236"/>
              <a:gd name="connsiteY3" fmla="*/ 208430 h 208430"/>
              <a:gd name="connsiteX4" fmla="*/ 174812 w 264236"/>
              <a:gd name="connsiteY4" fmla="*/ 194983 h 208430"/>
              <a:gd name="connsiteX5" fmla="*/ 194982 w 264236"/>
              <a:gd name="connsiteY5" fmla="*/ 181536 h 208430"/>
              <a:gd name="connsiteX6" fmla="*/ 208429 w 264236"/>
              <a:gd name="connsiteY6" fmla="*/ 168088 h 208430"/>
              <a:gd name="connsiteX7" fmla="*/ 228600 w 264236"/>
              <a:gd name="connsiteY7" fmla="*/ 161365 h 208430"/>
              <a:gd name="connsiteX8" fmla="*/ 248770 w 264236"/>
              <a:gd name="connsiteY8" fmla="*/ 141194 h 208430"/>
              <a:gd name="connsiteX9" fmla="*/ 255494 w 264236"/>
              <a:gd name="connsiteY9" fmla="*/ 121024 h 208430"/>
              <a:gd name="connsiteX10" fmla="*/ 262218 w 264236"/>
              <a:gd name="connsiteY10" fmla="*/ 0 h 2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4236" h="208430">
                <a:moveTo>
                  <a:pt x="0" y="168088"/>
                </a:moveTo>
                <a:cubicBezTo>
                  <a:pt x="11206" y="177053"/>
                  <a:pt x="20371" y="189463"/>
                  <a:pt x="33618" y="194983"/>
                </a:cubicBezTo>
                <a:cubicBezTo>
                  <a:pt x="48246" y="201078"/>
                  <a:pt x="65019" y="199296"/>
                  <a:pt x="80682" y="201706"/>
                </a:cubicBezTo>
                <a:cubicBezTo>
                  <a:pt x="94156" y="203779"/>
                  <a:pt x="107576" y="206189"/>
                  <a:pt x="121023" y="208430"/>
                </a:cubicBezTo>
                <a:cubicBezTo>
                  <a:pt x="133804" y="205874"/>
                  <a:pt x="161032" y="201873"/>
                  <a:pt x="174812" y="194983"/>
                </a:cubicBezTo>
                <a:cubicBezTo>
                  <a:pt x="182039" y="191369"/>
                  <a:pt x="188672" y="186584"/>
                  <a:pt x="194982" y="181536"/>
                </a:cubicBezTo>
                <a:cubicBezTo>
                  <a:pt x="199932" y="177576"/>
                  <a:pt x="202993" y="171350"/>
                  <a:pt x="208429" y="168088"/>
                </a:cubicBezTo>
                <a:cubicBezTo>
                  <a:pt x="214506" y="164442"/>
                  <a:pt x="221876" y="163606"/>
                  <a:pt x="228600" y="161365"/>
                </a:cubicBezTo>
                <a:cubicBezTo>
                  <a:pt x="235323" y="154641"/>
                  <a:pt x="243496" y="149106"/>
                  <a:pt x="248770" y="141194"/>
                </a:cubicBezTo>
                <a:cubicBezTo>
                  <a:pt x="252701" y="135297"/>
                  <a:pt x="253547" y="127838"/>
                  <a:pt x="255494" y="121024"/>
                </a:cubicBezTo>
                <a:cubicBezTo>
                  <a:pt x="269828" y="70858"/>
                  <a:pt x="262218" y="79034"/>
                  <a:pt x="262218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F3D9CC-F64F-8A70-530B-B9CB48FAC3CA}"/>
              </a:ext>
            </a:extLst>
          </p:cNvPr>
          <p:cNvSpPr/>
          <p:nvPr/>
        </p:nvSpPr>
        <p:spPr>
          <a:xfrm>
            <a:off x="6814312" y="2161657"/>
            <a:ext cx="4753535" cy="208430"/>
          </a:xfrm>
          <a:custGeom>
            <a:avLst/>
            <a:gdLst>
              <a:gd name="connsiteX0" fmla="*/ 0 w 4753535"/>
              <a:gd name="connsiteY0" fmla="*/ 208430 h 208430"/>
              <a:gd name="connsiteX1" fmla="*/ 26894 w 4753535"/>
              <a:gd name="connsiteY1" fmla="*/ 174812 h 208430"/>
              <a:gd name="connsiteX2" fmla="*/ 80682 w 4753535"/>
              <a:gd name="connsiteY2" fmla="*/ 161365 h 208430"/>
              <a:gd name="connsiteX3" fmla="*/ 215153 w 4753535"/>
              <a:gd name="connsiteY3" fmla="*/ 154642 h 208430"/>
              <a:gd name="connsiteX4" fmla="*/ 383241 w 4753535"/>
              <a:gd name="connsiteY4" fmla="*/ 141195 h 208430"/>
              <a:gd name="connsiteX5" fmla="*/ 457200 w 4753535"/>
              <a:gd name="connsiteY5" fmla="*/ 134471 h 208430"/>
              <a:gd name="connsiteX6" fmla="*/ 1264023 w 4753535"/>
              <a:gd name="connsiteY6" fmla="*/ 121024 h 208430"/>
              <a:gd name="connsiteX7" fmla="*/ 1337982 w 4753535"/>
              <a:gd name="connsiteY7" fmla="*/ 114300 h 208430"/>
              <a:gd name="connsiteX8" fmla="*/ 1358153 w 4753535"/>
              <a:gd name="connsiteY8" fmla="*/ 107577 h 208430"/>
              <a:gd name="connsiteX9" fmla="*/ 1445559 w 4753535"/>
              <a:gd name="connsiteY9" fmla="*/ 100853 h 208430"/>
              <a:gd name="connsiteX10" fmla="*/ 1640541 w 4753535"/>
              <a:gd name="connsiteY10" fmla="*/ 94130 h 208430"/>
              <a:gd name="connsiteX11" fmla="*/ 1855694 w 4753535"/>
              <a:gd name="connsiteY11" fmla="*/ 80683 h 208430"/>
              <a:gd name="connsiteX12" fmla="*/ 1936376 w 4753535"/>
              <a:gd name="connsiteY12" fmla="*/ 67236 h 208430"/>
              <a:gd name="connsiteX13" fmla="*/ 2124635 w 4753535"/>
              <a:gd name="connsiteY13" fmla="*/ 53789 h 208430"/>
              <a:gd name="connsiteX14" fmla="*/ 2218765 w 4753535"/>
              <a:gd name="connsiteY14" fmla="*/ 40342 h 208430"/>
              <a:gd name="connsiteX15" fmla="*/ 2259106 w 4753535"/>
              <a:gd name="connsiteY15" fmla="*/ 33618 h 208430"/>
              <a:gd name="connsiteX16" fmla="*/ 2386853 w 4753535"/>
              <a:gd name="connsiteY16" fmla="*/ 26895 h 208430"/>
              <a:gd name="connsiteX17" fmla="*/ 2501153 w 4753535"/>
              <a:gd name="connsiteY17" fmla="*/ 20171 h 208430"/>
              <a:gd name="connsiteX18" fmla="*/ 2810435 w 4753535"/>
              <a:gd name="connsiteY18" fmla="*/ 0 h 208430"/>
              <a:gd name="connsiteX19" fmla="*/ 3274359 w 4753535"/>
              <a:gd name="connsiteY19" fmla="*/ 6724 h 208430"/>
              <a:gd name="connsiteX20" fmla="*/ 3321423 w 4753535"/>
              <a:gd name="connsiteY20" fmla="*/ 13447 h 208430"/>
              <a:gd name="connsiteX21" fmla="*/ 3509682 w 4753535"/>
              <a:gd name="connsiteY21" fmla="*/ 20171 h 208430"/>
              <a:gd name="connsiteX22" fmla="*/ 3590365 w 4753535"/>
              <a:gd name="connsiteY22" fmla="*/ 26895 h 208430"/>
              <a:gd name="connsiteX23" fmla="*/ 4336676 w 4753535"/>
              <a:gd name="connsiteY23" fmla="*/ 40342 h 208430"/>
              <a:gd name="connsiteX24" fmla="*/ 4753535 w 4753535"/>
              <a:gd name="connsiteY24" fmla="*/ 40342 h 20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753535" h="208430">
                <a:moveTo>
                  <a:pt x="0" y="208430"/>
                </a:moveTo>
                <a:cubicBezTo>
                  <a:pt x="8965" y="197224"/>
                  <a:pt x="15998" y="184151"/>
                  <a:pt x="26894" y="174812"/>
                </a:cubicBezTo>
                <a:cubicBezTo>
                  <a:pt x="33117" y="169478"/>
                  <a:pt x="80086" y="161413"/>
                  <a:pt x="80682" y="161365"/>
                </a:cubicBezTo>
                <a:cubicBezTo>
                  <a:pt x="125419" y="157786"/>
                  <a:pt x="170329" y="156883"/>
                  <a:pt x="215153" y="154642"/>
                </a:cubicBezTo>
                <a:cubicBezTo>
                  <a:pt x="311957" y="140812"/>
                  <a:pt x="221556" y="152346"/>
                  <a:pt x="383241" y="141195"/>
                </a:cubicBezTo>
                <a:cubicBezTo>
                  <a:pt x="407937" y="139492"/>
                  <a:pt x="432483" y="135844"/>
                  <a:pt x="457200" y="134471"/>
                </a:cubicBezTo>
                <a:cubicBezTo>
                  <a:pt x="706483" y="120621"/>
                  <a:pt x="1068768" y="123079"/>
                  <a:pt x="1264023" y="121024"/>
                </a:cubicBezTo>
                <a:cubicBezTo>
                  <a:pt x="1288676" y="118783"/>
                  <a:pt x="1313476" y="117801"/>
                  <a:pt x="1337982" y="114300"/>
                </a:cubicBezTo>
                <a:cubicBezTo>
                  <a:pt x="1344998" y="113298"/>
                  <a:pt x="1351120" y="108456"/>
                  <a:pt x="1358153" y="107577"/>
                </a:cubicBezTo>
                <a:cubicBezTo>
                  <a:pt x="1387149" y="103953"/>
                  <a:pt x="1416371" y="102243"/>
                  <a:pt x="1445559" y="100853"/>
                </a:cubicBezTo>
                <a:cubicBezTo>
                  <a:pt x="1510518" y="97760"/>
                  <a:pt x="1575570" y="96955"/>
                  <a:pt x="1640541" y="94130"/>
                </a:cubicBezTo>
                <a:cubicBezTo>
                  <a:pt x="1690529" y="91957"/>
                  <a:pt x="1803225" y="84181"/>
                  <a:pt x="1855694" y="80683"/>
                </a:cubicBezTo>
                <a:cubicBezTo>
                  <a:pt x="1882588" y="76201"/>
                  <a:pt x="1909238" y="69862"/>
                  <a:pt x="1936376" y="67236"/>
                </a:cubicBezTo>
                <a:cubicBezTo>
                  <a:pt x="2154365" y="46140"/>
                  <a:pt x="1988438" y="71553"/>
                  <a:pt x="2124635" y="53789"/>
                </a:cubicBezTo>
                <a:cubicBezTo>
                  <a:pt x="2156064" y="49690"/>
                  <a:pt x="2187420" y="45044"/>
                  <a:pt x="2218765" y="40342"/>
                </a:cubicBezTo>
                <a:cubicBezTo>
                  <a:pt x="2232247" y="38320"/>
                  <a:pt x="2245517" y="34705"/>
                  <a:pt x="2259106" y="33618"/>
                </a:cubicBezTo>
                <a:cubicBezTo>
                  <a:pt x="2301611" y="30218"/>
                  <a:pt x="2344277" y="29260"/>
                  <a:pt x="2386853" y="26895"/>
                </a:cubicBezTo>
                <a:lnTo>
                  <a:pt x="2501153" y="20171"/>
                </a:lnTo>
                <a:cubicBezTo>
                  <a:pt x="2788896" y="-884"/>
                  <a:pt x="2538009" y="12384"/>
                  <a:pt x="2810435" y="0"/>
                </a:cubicBezTo>
                <a:lnTo>
                  <a:pt x="3274359" y="6724"/>
                </a:lnTo>
                <a:cubicBezTo>
                  <a:pt x="3290201" y="7141"/>
                  <a:pt x="3305602" y="12543"/>
                  <a:pt x="3321423" y="13447"/>
                </a:cubicBezTo>
                <a:cubicBezTo>
                  <a:pt x="3384114" y="17029"/>
                  <a:pt x="3446929" y="17930"/>
                  <a:pt x="3509682" y="20171"/>
                </a:cubicBezTo>
                <a:lnTo>
                  <a:pt x="3590365" y="26895"/>
                </a:lnTo>
                <a:cubicBezTo>
                  <a:pt x="3845349" y="43345"/>
                  <a:pt x="4055937" y="38519"/>
                  <a:pt x="4336676" y="40342"/>
                </a:cubicBezTo>
                <a:lnTo>
                  <a:pt x="4753535" y="4034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21C315CE-5CFB-8878-D965-2EE5D4499280}"/>
              </a:ext>
            </a:extLst>
          </p:cNvPr>
          <p:cNvSpPr/>
          <p:nvPr/>
        </p:nvSpPr>
        <p:spPr>
          <a:xfrm>
            <a:off x="8784306" y="2210527"/>
            <a:ext cx="2810885" cy="638233"/>
          </a:xfrm>
          <a:custGeom>
            <a:avLst/>
            <a:gdLst>
              <a:gd name="connsiteX0" fmla="*/ 0 w 2810885"/>
              <a:gd name="connsiteY0" fmla="*/ 623483 h 638233"/>
              <a:gd name="connsiteX1" fmla="*/ 33618 w 2810885"/>
              <a:gd name="connsiteY1" fmla="*/ 636930 h 638233"/>
              <a:gd name="connsiteX2" fmla="*/ 221876 w 2810885"/>
              <a:gd name="connsiteY2" fmla="*/ 623483 h 638233"/>
              <a:gd name="connsiteX3" fmla="*/ 336176 w 2810885"/>
              <a:gd name="connsiteY3" fmla="*/ 616760 h 638233"/>
              <a:gd name="connsiteX4" fmla="*/ 416859 w 2810885"/>
              <a:gd name="connsiteY4" fmla="*/ 589866 h 638233"/>
              <a:gd name="connsiteX5" fmla="*/ 437029 w 2810885"/>
              <a:gd name="connsiteY5" fmla="*/ 576419 h 638233"/>
              <a:gd name="connsiteX6" fmla="*/ 463923 w 2810885"/>
              <a:gd name="connsiteY6" fmla="*/ 515907 h 638233"/>
              <a:gd name="connsiteX7" fmla="*/ 470647 w 2810885"/>
              <a:gd name="connsiteY7" fmla="*/ 495736 h 638233"/>
              <a:gd name="connsiteX8" fmla="*/ 463923 w 2810885"/>
              <a:gd name="connsiteY8" fmla="*/ 334372 h 638233"/>
              <a:gd name="connsiteX9" fmla="*/ 457200 w 2810885"/>
              <a:gd name="connsiteY9" fmla="*/ 314201 h 638233"/>
              <a:gd name="connsiteX10" fmla="*/ 463923 w 2810885"/>
              <a:gd name="connsiteY10" fmla="*/ 125942 h 638233"/>
              <a:gd name="connsiteX11" fmla="*/ 470647 w 2810885"/>
              <a:gd name="connsiteY11" fmla="*/ 78877 h 638233"/>
              <a:gd name="connsiteX12" fmla="*/ 510988 w 2810885"/>
              <a:gd name="connsiteY12" fmla="*/ 45260 h 638233"/>
              <a:gd name="connsiteX13" fmla="*/ 544606 w 2810885"/>
              <a:gd name="connsiteY13" fmla="*/ 18366 h 638233"/>
              <a:gd name="connsiteX14" fmla="*/ 1492623 w 2810885"/>
              <a:gd name="connsiteY14" fmla="*/ 31813 h 638233"/>
              <a:gd name="connsiteX15" fmla="*/ 1754841 w 2810885"/>
              <a:gd name="connsiteY15" fmla="*/ 25089 h 638233"/>
              <a:gd name="connsiteX16" fmla="*/ 1902759 w 2810885"/>
              <a:gd name="connsiteY16" fmla="*/ 11642 h 638233"/>
              <a:gd name="connsiteX17" fmla="*/ 2084294 w 2810885"/>
              <a:gd name="connsiteY17" fmla="*/ 11642 h 638233"/>
              <a:gd name="connsiteX18" fmla="*/ 2548218 w 2810885"/>
              <a:gd name="connsiteY18" fmla="*/ 18366 h 638233"/>
              <a:gd name="connsiteX19" fmla="*/ 2655794 w 2810885"/>
              <a:gd name="connsiteY19" fmla="*/ 25089 h 638233"/>
              <a:gd name="connsiteX20" fmla="*/ 2810435 w 2810885"/>
              <a:gd name="connsiteY20" fmla="*/ 31813 h 638233"/>
              <a:gd name="connsiteX21" fmla="*/ 2803712 w 2810885"/>
              <a:gd name="connsiteY21" fmla="*/ 31813 h 63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810885" h="638233">
                <a:moveTo>
                  <a:pt x="0" y="623483"/>
                </a:moveTo>
                <a:cubicBezTo>
                  <a:pt x="11206" y="627965"/>
                  <a:pt x="21558" y="636448"/>
                  <a:pt x="33618" y="636930"/>
                </a:cubicBezTo>
                <a:cubicBezTo>
                  <a:pt x="163346" y="642119"/>
                  <a:pt x="132730" y="630615"/>
                  <a:pt x="221876" y="623483"/>
                </a:cubicBezTo>
                <a:cubicBezTo>
                  <a:pt x="259920" y="620439"/>
                  <a:pt x="298076" y="619001"/>
                  <a:pt x="336176" y="616760"/>
                </a:cubicBezTo>
                <a:cubicBezTo>
                  <a:pt x="381894" y="605331"/>
                  <a:pt x="383085" y="609166"/>
                  <a:pt x="416859" y="589866"/>
                </a:cubicBezTo>
                <a:cubicBezTo>
                  <a:pt x="423875" y="585857"/>
                  <a:pt x="430306" y="580901"/>
                  <a:pt x="437029" y="576419"/>
                </a:cubicBezTo>
                <a:cubicBezTo>
                  <a:pt x="458339" y="544454"/>
                  <a:pt x="447920" y="563915"/>
                  <a:pt x="463923" y="515907"/>
                </a:cubicBezTo>
                <a:lnTo>
                  <a:pt x="470647" y="495736"/>
                </a:lnTo>
                <a:cubicBezTo>
                  <a:pt x="468406" y="441948"/>
                  <a:pt x="467900" y="388060"/>
                  <a:pt x="463923" y="334372"/>
                </a:cubicBezTo>
                <a:cubicBezTo>
                  <a:pt x="463399" y="327304"/>
                  <a:pt x="457200" y="321288"/>
                  <a:pt x="457200" y="314201"/>
                </a:cubicBezTo>
                <a:cubicBezTo>
                  <a:pt x="457200" y="251408"/>
                  <a:pt x="460341" y="188633"/>
                  <a:pt x="463923" y="125942"/>
                </a:cubicBezTo>
                <a:cubicBezTo>
                  <a:pt x="464827" y="110120"/>
                  <a:pt x="464761" y="93591"/>
                  <a:pt x="470647" y="78877"/>
                </a:cubicBezTo>
                <a:cubicBezTo>
                  <a:pt x="475353" y="67113"/>
                  <a:pt x="500905" y="51982"/>
                  <a:pt x="510988" y="45260"/>
                </a:cubicBezTo>
                <a:cubicBezTo>
                  <a:pt x="521314" y="29771"/>
                  <a:pt x="522954" y="18366"/>
                  <a:pt x="544606" y="18366"/>
                </a:cubicBezTo>
                <a:cubicBezTo>
                  <a:pt x="639734" y="18366"/>
                  <a:pt x="1365550" y="29858"/>
                  <a:pt x="1492623" y="31813"/>
                </a:cubicBezTo>
                <a:lnTo>
                  <a:pt x="1754841" y="25089"/>
                </a:lnTo>
                <a:cubicBezTo>
                  <a:pt x="1783136" y="23979"/>
                  <a:pt x="1871126" y="14805"/>
                  <a:pt x="1902759" y="11642"/>
                </a:cubicBezTo>
                <a:cubicBezTo>
                  <a:pt x="1975261" y="-12524"/>
                  <a:pt x="1906278" y="7814"/>
                  <a:pt x="2084294" y="11642"/>
                </a:cubicBezTo>
                <a:lnTo>
                  <a:pt x="2548218" y="18366"/>
                </a:lnTo>
                <a:lnTo>
                  <a:pt x="2655794" y="25089"/>
                </a:lnTo>
                <a:lnTo>
                  <a:pt x="2810435" y="31813"/>
                </a:lnTo>
                <a:cubicBezTo>
                  <a:pt x="2812674" y="31915"/>
                  <a:pt x="2805953" y="31813"/>
                  <a:pt x="2803712" y="3181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0D42A1E2-CD44-A2A9-6F00-8EA54FABF407}"/>
              </a:ext>
            </a:extLst>
          </p:cNvPr>
          <p:cNvSpPr/>
          <p:nvPr/>
        </p:nvSpPr>
        <p:spPr>
          <a:xfrm>
            <a:off x="10834982" y="2269234"/>
            <a:ext cx="820271" cy="648758"/>
          </a:xfrm>
          <a:custGeom>
            <a:avLst/>
            <a:gdLst>
              <a:gd name="connsiteX0" fmla="*/ 0 w 820271"/>
              <a:gd name="connsiteY0" fmla="*/ 625288 h 648758"/>
              <a:gd name="connsiteX1" fmla="*/ 33618 w 820271"/>
              <a:gd name="connsiteY1" fmla="*/ 645459 h 648758"/>
              <a:gd name="connsiteX2" fmla="*/ 147918 w 820271"/>
              <a:gd name="connsiteY2" fmla="*/ 625288 h 648758"/>
              <a:gd name="connsiteX3" fmla="*/ 168089 w 820271"/>
              <a:gd name="connsiteY3" fmla="*/ 605118 h 648758"/>
              <a:gd name="connsiteX4" fmla="*/ 194983 w 820271"/>
              <a:gd name="connsiteY4" fmla="*/ 584947 h 648758"/>
              <a:gd name="connsiteX5" fmla="*/ 248771 w 820271"/>
              <a:gd name="connsiteY5" fmla="*/ 591670 h 648758"/>
              <a:gd name="connsiteX6" fmla="*/ 309283 w 820271"/>
              <a:gd name="connsiteY6" fmla="*/ 571500 h 648758"/>
              <a:gd name="connsiteX7" fmla="*/ 329453 w 820271"/>
              <a:gd name="connsiteY7" fmla="*/ 564776 h 648758"/>
              <a:gd name="connsiteX8" fmla="*/ 356347 w 820271"/>
              <a:gd name="connsiteY8" fmla="*/ 551329 h 648758"/>
              <a:gd name="connsiteX9" fmla="*/ 389965 w 820271"/>
              <a:gd name="connsiteY9" fmla="*/ 531159 h 648758"/>
              <a:gd name="connsiteX10" fmla="*/ 410136 w 820271"/>
              <a:gd name="connsiteY10" fmla="*/ 490818 h 648758"/>
              <a:gd name="connsiteX11" fmla="*/ 437030 w 820271"/>
              <a:gd name="connsiteY11" fmla="*/ 369794 h 648758"/>
              <a:gd name="connsiteX12" fmla="*/ 443753 w 820271"/>
              <a:gd name="connsiteY12" fmla="*/ 107576 h 648758"/>
              <a:gd name="connsiteX13" fmla="*/ 457200 w 820271"/>
              <a:gd name="connsiteY13" fmla="*/ 87406 h 648758"/>
              <a:gd name="connsiteX14" fmla="*/ 484095 w 820271"/>
              <a:gd name="connsiteY14" fmla="*/ 60512 h 648758"/>
              <a:gd name="connsiteX15" fmla="*/ 504265 w 820271"/>
              <a:gd name="connsiteY15" fmla="*/ 47065 h 648758"/>
              <a:gd name="connsiteX16" fmla="*/ 517712 w 820271"/>
              <a:gd name="connsiteY16" fmla="*/ 26894 h 648758"/>
              <a:gd name="connsiteX17" fmla="*/ 537883 w 820271"/>
              <a:gd name="connsiteY17" fmla="*/ 20170 h 648758"/>
              <a:gd name="connsiteX18" fmla="*/ 578224 w 820271"/>
              <a:gd name="connsiteY18" fmla="*/ 0 h 648758"/>
              <a:gd name="connsiteX19" fmla="*/ 699247 w 820271"/>
              <a:gd name="connsiteY19" fmla="*/ 6723 h 648758"/>
              <a:gd name="connsiteX20" fmla="*/ 766483 w 820271"/>
              <a:gd name="connsiteY20" fmla="*/ 26894 h 648758"/>
              <a:gd name="connsiteX21" fmla="*/ 820271 w 820271"/>
              <a:gd name="connsiteY21" fmla="*/ 40341 h 64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20271" h="648758">
                <a:moveTo>
                  <a:pt x="0" y="625288"/>
                </a:moveTo>
                <a:cubicBezTo>
                  <a:pt x="11206" y="632012"/>
                  <a:pt x="20621" y="644091"/>
                  <a:pt x="33618" y="645459"/>
                </a:cubicBezTo>
                <a:cubicBezTo>
                  <a:pt x="84536" y="650819"/>
                  <a:pt x="114745" y="652931"/>
                  <a:pt x="147918" y="625288"/>
                </a:cubicBezTo>
                <a:cubicBezTo>
                  <a:pt x="155223" y="619201"/>
                  <a:pt x="161365" y="611841"/>
                  <a:pt x="168089" y="605118"/>
                </a:cubicBezTo>
                <a:cubicBezTo>
                  <a:pt x="180649" y="529752"/>
                  <a:pt x="162191" y="573023"/>
                  <a:pt x="194983" y="584947"/>
                </a:cubicBezTo>
                <a:cubicBezTo>
                  <a:pt x="211964" y="591122"/>
                  <a:pt x="230842" y="589429"/>
                  <a:pt x="248771" y="591670"/>
                </a:cubicBezTo>
                <a:lnTo>
                  <a:pt x="309283" y="571500"/>
                </a:lnTo>
                <a:cubicBezTo>
                  <a:pt x="316006" y="569259"/>
                  <a:pt x="323114" y="567945"/>
                  <a:pt x="329453" y="564776"/>
                </a:cubicBezTo>
                <a:cubicBezTo>
                  <a:pt x="338418" y="560294"/>
                  <a:pt x="348007" y="556889"/>
                  <a:pt x="356347" y="551329"/>
                </a:cubicBezTo>
                <a:cubicBezTo>
                  <a:pt x="393263" y="526719"/>
                  <a:pt x="343148" y="546764"/>
                  <a:pt x="389965" y="531159"/>
                </a:cubicBezTo>
                <a:cubicBezTo>
                  <a:pt x="414492" y="457583"/>
                  <a:pt x="375374" y="569033"/>
                  <a:pt x="410136" y="490818"/>
                </a:cubicBezTo>
                <a:cubicBezTo>
                  <a:pt x="427107" y="452633"/>
                  <a:pt x="431203" y="410581"/>
                  <a:pt x="437030" y="369794"/>
                </a:cubicBezTo>
                <a:cubicBezTo>
                  <a:pt x="439271" y="282388"/>
                  <a:pt x="437524" y="194789"/>
                  <a:pt x="443753" y="107576"/>
                </a:cubicBezTo>
                <a:cubicBezTo>
                  <a:pt x="444329" y="99516"/>
                  <a:pt x="453586" y="94633"/>
                  <a:pt x="457200" y="87406"/>
                </a:cubicBezTo>
                <a:cubicBezTo>
                  <a:pt x="471544" y="58719"/>
                  <a:pt x="451822" y="71269"/>
                  <a:pt x="484095" y="60512"/>
                </a:cubicBezTo>
                <a:cubicBezTo>
                  <a:pt x="490818" y="56030"/>
                  <a:pt x="498551" y="52779"/>
                  <a:pt x="504265" y="47065"/>
                </a:cubicBezTo>
                <a:cubicBezTo>
                  <a:pt x="509979" y="41351"/>
                  <a:pt x="511402" y="31942"/>
                  <a:pt x="517712" y="26894"/>
                </a:cubicBezTo>
                <a:cubicBezTo>
                  <a:pt x="523246" y="22466"/>
                  <a:pt x="531544" y="23340"/>
                  <a:pt x="537883" y="20170"/>
                </a:cubicBezTo>
                <a:cubicBezTo>
                  <a:pt x="590010" y="-5894"/>
                  <a:pt x="527530" y="16896"/>
                  <a:pt x="578224" y="0"/>
                </a:cubicBezTo>
                <a:cubicBezTo>
                  <a:pt x="618565" y="2241"/>
                  <a:pt x="659132" y="1909"/>
                  <a:pt x="699247" y="6723"/>
                </a:cubicBezTo>
                <a:cubicBezTo>
                  <a:pt x="778298" y="16209"/>
                  <a:pt x="719899" y="17577"/>
                  <a:pt x="766483" y="26894"/>
                </a:cubicBezTo>
                <a:cubicBezTo>
                  <a:pt x="820271" y="37652"/>
                  <a:pt x="801623" y="21696"/>
                  <a:pt x="820271" y="4034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Can 20">
            <a:extLst>
              <a:ext uri="{FF2B5EF4-FFF2-40B4-BE49-F238E27FC236}">
                <a16:creationId xmlns:a16="http://schemas.microsoft.com/office/drawing/2014/main" id="{F8F41B0B-CABF-8705-13E2-028E7481DC92}"/>
              </a:ext>
            </a:extLst>
          </p:cNvPr>
          <p:cNvSpPr/>
          <p:nvPr/>
        </p:nvSpPr>
        <p:spPr>
          <a:xfrm rot="16200000">
            <a:off x="8142588" y="4326144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Can 21">
            <a:extLst>
              <a:ext uri="{FF2B5EF4-FFF2-40B4-BE49-F238E27FC236}">
                <a16:creationId xmlns:a16="http://schemas.microsoft.com/office/drawing/2014/main" id="{FB89BDFF-A5FC-517D-FA1D-D8008D955682}"/>
              </a:ext>
            </a:extLst>
          </p:cNvPr>
          <p:cNvSpPr/>
          <p:nvPr/>
        </p:nvSpPr>
        <p:spPr>
          <a:xfrm rot="16200000">
            <a:off x="8484555" y="3920985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A18DD251-ABA8-3A5B-0D17-0ABF2647E367}"/>
              </a:ext>
            </a:extLst>
          </p:cNvPr>
          <p:cNvCxnSpPr>
            <a:cxnSpLocks/>
            <a:stCxn id="12" idx="2"/>
          </p:cNvCxnSpPr>
          <p:nvPr/>
        </p:nvCxnSpPr>
        <p:spPr>
          <a:xfrm rot="16200000" flipH="1">
            <a:off x="9100106" y="2361216"/>
            <a:ext cx="579834" cy="457009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B88CB381-914F-A256-976F-530FD19FB297}"/>
              </a:ext>
            </a:extLst>
          </p:cNvPr>
          <p:cNvCxnSpPr>
            <a:cxnSpLocks/>
            <a:stCxn id="13" idx="2"/>
          </p:cNvCxnSpPr>
          <p:nvPr/>
        </p:nvCxnSpPr>
        <p:spPr>
          <a:xfrm rot="16200000" flipH="1">
            <a:off x="9304533" y="2504011"/>
            <a:ext cx="789900" cy="3911540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11CA0ECD-56DA-0F3E-0760-F8CB7D766F0E}"/>
              </a:ext>
            </a:extLst>
          </p:cNvPr>
          <p:cNvCxnSpPr>
            <a:cxnSpLocks/>
            <a:stCxn id="21" idx="2"/>
          </p:cNvCxnSpPr>
          <p:nvPr/>
        </p:nvCxnSpPr>
        <p:spPr>
          <a:xfrm rot="16200000" flipH="1">
            <a:off x="9740523" y="2940000"/>
            <a:ext cx="509536" cy="3624724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E0ABA4DD-93EB-30AC-96C5-E3799CB9FA9F}"/>
              </a:ext>
            </a:extLst>
          </p:cNvPr>
          <p:cNvCxnSpPr>
            <a:cxnSpLocks/>
            <a:stCxn id="22" idx="2"/>
          </p:cNvCxnSpPr>
          <p:nvPr/>
        </p:nvCxnSpPr>
        <p:spPr>
          <a:xfrm rot="16200000" flipH="1">
            <a:off x="9671809" y="2945521"/>
            <a:ext cx="987455" cy="328128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98F0F230-7603-A088-F1B9-9DAB14FFBD37}"/>
              </a:ext>
            </a:extLst>
          </p:cNvPr>
          <p:cNvCxnSpPr>
            <a:cxnSpLocks/>
            <a:stCxn id="14" idx="2"/>
          </p:cNvCxnSpPr>
          <p:nvPr/>
        </p:nvCxnSpPr>
        <p:spPr>
          <a:xfrm rot="16200000" flipH="1">
            <a:off x="10131905" y="3521288"/>
            <a:ext cx="805898" cy="247601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913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57B49C-1D1C-55FE-2E59-08698A8F0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Relocation and addition of BLMs in RF zone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3C31F-3858-1AB9-F2EA-CCBB947BD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4A0BF-810F-151E-EB47-7736E9E91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B30D0-651F-79E8-4C61-23696DEF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 descr="A diagram of a system&#10;&#10;Description automatically generated">
            <a:extLst>
              <a:ext uri="{FF2B5EF4-FFF2-40B4-BE49-F238E27FC236}">
                <a16:creationId xmlns:a16="http://schemas.microsoft.com/office/drawing/2014/main" id="{18A9219C-6D46-D4FB-6845-39F8695AB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262" y="1442229"/>
            <a:ext cx="9617321" cy="2343531"/>
          </a:xfrm>
          <a:prstGeom prst="rect">
            <a:avLst/>
          </a:prstGeom>
        </p:spPr>
      </p:pic>
      <p:sp>
        <p:nvSpPr>
          <p:cNvPr id="8" name="Can 7">
            <a:extLst>
              <a:ext uri="{FF2B5EF4-FFF2-40B4-BE49-F238E27FC236}">
                <a16:creationId xmlns:a16="http://schemas.microsoft.com/office/drawing/2014/main" id="{DB3F5898-2FC5-1ACB-FB58-607C59F3D43C}"/>
              </a:ext>
            </a:extLst>
          </p:cNvPr>
          <p:cNvSpPr/>
          <p:nvPr/>
        </p:nvSpPr>
        <p:spPr>
          <a:xfrm rot="16200000">
            <a:off x="6088467" y="2173621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Can 8">
            <a:extLst>
              <a:ext uri="{FF2B5EF4-FFF2-40B4-BE49-F238E27FC236}">
                <a16:creationId xmlns:a16="http://schemas.microsoft.com/office/drawing/2014/main" id="{B029A600-7075-F5CB-4653-EAB0D7C9C972}"/>
              </a:ext>
            </a:extLst>
          </p:cNvPr>
          <p:cNvSpPr/>
          <p:nvPr/>
        </p:nvSpPr>
        <p:spPr>
          <a:xfrm rot="16200000">
            <a:off x="6727202" y="1882107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F330F614-9C69-F368-B2AB-883A28BCA41B}"/>
              </a:ext>
            </a:extLst>
          </p:cNvPr>
          <p:cNvSpPr/>
          <p:nvPr/>
        </p:nvSpPr>
        <p:spPr>
          <a:xfrm rot="16200000">
            <a:off x="8280338" y="2173621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F9B63A66-B64C-9DAE-BD12-B21791D25806}"/>
              </a:ext>
            </a:extLst>
          </p:cNvPr>
          <p:cNvSpPr/>
          <p:nvPr/>
        </p:nvSpPr>
        <p:spPr>
          <a:xfrm rot="16200000">
            <a:off x="7166418" y="2314870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Can 12">
            <a:extLst>
              <a:ext uri="{FF2B5EF4-FFF2-40B4-BE49-F238E27FC236}">
                <a16:creationId xmlns:a16="http://schemas.microsoft.com/office/drawing/2014/main" id="{FB2078D8-6563-C71F-1F70-2AE7E0E81B5C}"/>
              </a:ext>
            </a:extLst>
          </p:cNvPr>
          <p:cNvSpPr/>
          <p:nvPr/>
        </p:nvSpPr>
        <p:spPr>
          <a:xfrm rot="16200000">
            <a:off x="7508385" y="1909711"/>
            <a:ext cx="80682" cy="26221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66FF73F2-A531-A05B-E16B-997E2ABD6D77}"/>
              </a:ext>
            </a:extLst>
          </p:cNvPr>
          <p:cNvCxnSpPr>
            <a:cxnSpLocks/>
            <a:stCxn id="8" idx="2"/>
          </p:cNvCxnSpPr>
          <p:nvPr/>
        </p:nvCxnSpPr>
        <p:spPr>
          <a:xfrm rot="16200000" flipH="1">
            <a:off x="8123936" y="349942"/>
            <a:ext cx="579834" cy="457009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B2A584AB-7F66-D916-296B-71D0F341458A}"/>
              </a:ext>
            </a:extLst>
          </p:cNvPr>
          <p:cNvCxnSpPr>
            <a:cxnSpLocks/>
            <a:stCxn id="9" idx="2"/>
          </p:cNvCxnSpPr>
          <p:nvPr/>
        </p:nvCxnSpPr>
        <p:spPr>
          <a:xfrm rot="16200000" flipH="1">
            <a:off x="8328363" y="492737"/>
            <a:ext cx="789900" cy="3911540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E2E6F278-3545-B0A6-41BC-8825A182BF55}"/>
              </a:ext>
            </a:extLst>
          </p:cNvPr>
          <p:cNvCxnSpPr>
            <a:cxnSpLocks/>
            <a:stCxn id="12" idx="2"/>
          </p:cNvCxnSpPr>
          <p:nvPr/>
        </p:nvCxnSpPr>
        <p:spPr>
          <a:xfrm rot="16200000" flipH="1">
            <a:off x="8764353" y="928726"/>
            <a:ext cx="509536" cy="3624724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19C61EF8-08B8-4E70-528C-BC06DA0C1207}"/>
              </a:ext>
            </a:extLst>
          </p:cNvPr>
          <p:cNvCxnSpPr>
            <a:cxnSpLocks/>
            <a:stCxn id="13" idx="2"/>
          </p:cNvCxnSpPr>
          <p:nvPr/>
        </p:nvCxnSpPr>
        <p:spPr>
          <a:xfrm rot="16200000" flipH="1">
            <a:off x="8695639" y="934247"/>
            <a:ext cx="987455" cy="328128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88401350-0B85-2A48-58BA-B30B9657E0DB}"/>
              </a:ext>
            </a:extLst>
          </p:cNvPr>
          <p:cNvCxnSpPr>
            <a:cxnSpLocks/>
            <a:stCxn id="10" idx="2"/>
          </p:cNvCxnSpPr>
          <p:nvPr/>
        </p:nvCxnSpPr>
        <p:spPr>
          <a:xfrm rot="16200000" flipH="1">
            <a:off x="9155735" y="1510014"/>
            <a:ext cx="805898" cy="247601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70A14BE-056D-F384-3F88-759B11E0EF65}"/>
              </a:ext>
            </a:extLst>
          </p:cNvPr>
          <p:cNvSpPr txBox="1"/>
          <p:nvPr/>
        </p:nvSpPr>
        <p:spPr>
          <a:xfrm>
            <a:off x="8189570" y="4809618"/>
            <a:ext cx="41172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BLMEI.05R4.B2C10_ACSGA.5R4.B2</a:t>
            </a:r>
            <a:endParaRPr lang="en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E3BC8D-B605-5881-9F4C-30DFD226F9C2}"/>
              </a:ext>
            </a:extLst>
          </p:cNvPr>
          <p:cNvSpPr txBox="1"/>
          <p:nvPr/>
        </p:nvSpPr>
        <p:spPr>
          <a:xfrm>
            <a:off x="141549" y="4880402"/>
            <a:ext cx="4117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BLMEI.05R4.B2C30_ACSGA.5R4.B2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83093D-FBD0-3B3F-E120-CF60AD8B887F}"/>
              </a:ext>
            </a:extLst>
          </p:cNvPr>
          <p:cNvSpPr txBox="1"/>
          <p:nvPr/>
        </p:nvSpPr>
        <p:spPr>
          <a:xfrm>
            <a:off x="2493236" y="4131287"/>
            <a:ext cx="39967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BLMEI.05R4.B2E23_ACSGA.5R4.B2 </a:t>
            </a:r>
            <a:endParaRPr lang="en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FC3644-20AE-4053-9C6E-C697C6D0F3AA}"/>
              </a:ext>
            </a:extLst>
          </p:cNvPr>
          <p:cNvSpPr txBox="1"/>
          <p:nvPr/>
        </p:nvSpPr>
        <p:spPr>
          <a:xfrm>
            <a:off x="4261531" y="5495495"/>
            <a:ext cx="39967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BLMEI.05R4.B2I22_ACSGA.5R4.B2 </a:t>
            </a:r>
            <a:endParaRPr lang="en-CH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FAC9F0F-12B3-05C1-AC8C-7AC90E2EE95B}"/>
              </a:ext>
            </a:extLst>
          </p:cNvPr>
          <p:cNvSpPr txBox="1"/>
          <p:nvPr/>
        </p:nvSpPr>
        <p:spPr>
          <a:xfrm>
            <a:off x="6970719" y="4200802"/>
            <a:ext cx="38343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BLMEI.05R4.B2E21_ACSGA.5R4.B2</a:t>
            </a:r>
            <a:endParaRPr lang="en-CH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3CD5E63-AAF7-7D4E-76A9-D2993A16C93F}"/>
              </a:ext>
            </a:extLst>
          </p:cNvPr>
          <p:cNvCxnSpPr/>
          <p:nvPr/>
        </p:nvCxnSpPr>
        <p:spPr>
          <a:xfrm flipH="1">
            <a:off x="5127585" y="1828800"/>
            <a:ext cx="6656428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22E3BD0-5AA3-6962-D0BB-362C76CDEAEA}"/>
              </a:ext>
            </a:extLst>
          </p:cNvPr>
          <p:cNvSpPr txBox="1"/>
          <p:nvPr/>
        </p:nvSpPr>
        <p:spPr>
          <a:xfrm>
            <a:off x="10923193" y="1551801"/>
            <a:ext cx="7950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Beam 2</a:t>
            </a:r>
          </a:p>
        </p:txBody>
      </p:sp>
    </p:spTree>
    <p:extLst>
      <p:ext uri="{BB962C8B-B14F-4D97-AF65-F5344CB8AC3E}">
        <p14:creationId xmlns:p14="http://schemas.microsoft.com/office/powerpoint/2010/main" val="250153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A0578E-ACA0-17B7-7363-E0EBDBCC8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13528"/>
            <a:ext cx="5479338" cy="5074756"/>
          </a:xfrm>
        </p:spPr>
        <p:txBody>
          <a:bodyPr/>
          <a:lstStyle/>
          <a:p>
            <a:pPr marL="0" indent="0">
              <a:buNone/>
            </a:pPr>
            <a:r>
              <a:rPr lang="en-GB" b="0" dirty="0">
                <a:solidFill>
                  <a:schemeClr val="tx1"/>
                </a:solidFill>
              </a:rPr>
              <a:t>During the consolidation of the ID212 warm modules (see LHC-VM-EC-0002). The VSC team had to modify the machine layout. This conflicts with the original location of 1.</a:t>
            </a:r>
          </a:p>
          <a:p>
            <a:pPr marL="0" indent="0">
              <a:buNone/>
            </a:pPr>
            <a:r>
              <a:rPr lang="en-GB" b="0" dirty="0"/>
              <a:t>The </a:t>
            </a:r>
            <a:r>
              <a:rPr lang="en-GB" b="0" dirty="0">
                <a:solidFill>
                  <a:srgbClr val="FFC000"/>
                </a:solidFill>
              </a:rPr>
              <a:t>BLM BLMTI.04L2.B1E20_TDIS.4L2.B1 </a:t>
            </a:r>
            <a:br>
              <a:rPr lang="en-GB" b="0" dirty="0"/>
            </a:br>
            <a:r>
              <a:rPr lang="en-GB" b="0" dirty="0"/>
              <a:t>had to be displaced by 66 cm.</a:t>
            </a:r>
          </a:p>
          <a:p>
            <a:pPr marL="0" indent="0">
              <a:buNone/>
            </a:pPr>
            <a:r>
              <a:rPr lang="en-GB" b="0" dirty="0"/>
              <a:t>The BLM was re-installed and renamed to: </a:t>
            </a:r>
            <a:br>
              <a:rPr lang="en-GB" b="0" dirty="0"/>
            </a:br>
            <a:r>
              <a:rPr lang="en-GB" dirty="0">
                <a:solidFill>
                  <a:srgbClr val="00B050"/>
                </a:solidFill>
              </a:rPr>
              <a:t>BLMTI.04L2.B1E21_TDIS.4L2.B1</a:t>
            </a:r>
          </a:p>
          <a:p>
            <a:pPr marL="0" indent="0">
              <a:buNone/>
            </a:pPr>
            <a:r>
              <a:rPr lang="en-GB" b="0" dirty="0"/>
              <a:t>No modification of thresholds, only the expert name and DCUM.</a:t>
            </a:r>
          </a:p>
          <a:p>
            <a:pPr marL="0" indent="0">
              <a:buNone/>
            </a:pPr>
            <a:r>
              <a:rPr lang="en-GB" b="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 addition, due to the replacement of the TDIS IP2/IP8 the TDIS BLMs were temporally removed and re-installed.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FEF25E-5CD4-E6AA-664E-5A48A7917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TDIS 4L2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DF2ED-1814-A727-2C6A-DF93AFD79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19622-D5DF-36F7-7D51-6130BE6D6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0CFD6-2EAE-F395-1FA9-643BC34C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11</a:t>
            </a:fld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A9032FFF-F4F8-9799-7940-9107F2772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339" y="381018"/>
            <a:ext cx="4191144" cy="558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5D5C56CC-8281-7268-40C5-1606EF45E616}"/>
              </a:ext>
            </a:extLst>
          </p:cNvPr>
          <p:cNvSpPr/>
          <p:nvPr/>
        </p:nvSpPr>
        <p:spPr>
          <a:xfrm>
            <a:off x="7430947" y="1782501"/>
            <a:ext cx="2639028" cy="164649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7480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2D7EF8-70C7-E49E-7D4C-29A35F29B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059839" cy="2331555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Temporal removal and re-installation of 4 BLMs:</a:t>
            </a:r>
          </a:p>
          <a:p>
            <a:pPr lvl="1">
              <a:spcBef>
                <a:spcPts val="750"/>
              </a:spcBef>
            </a:pPr>
            <a:r>
              <a:rPr lang="en-GB" dirty="0">
                <a:solidFill>
                  <a:srgbClr val="172B4D"/>
                </a:solidFill>
                <a:latin typeface="-apple-system"/>
              </a:rPr>
              <a:t>BLMQI.04R8.B2E10_MQY</a:t>
            </a:r>
            <a:endParaRPr lang="en-GB" b="0" i="0" u="none" strike="noStrike" dirty="0">
              <a:solidFill>
                <a:srgbClr val="172B4D"/>
              </a:solidFill>
              <a:effectLst/>
              <a:latin typeface="-apple-system"/>
            </a:endParaRPr>
          </a:p>
          <a:p>
            <a:pPr lvl="1">
              <a:spcBef>
                <a:spcPts val="750"/>
              </a:spcBef>
            </a:pPr>
            <a:r>
              <a:rPr lang="en-GB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BLMEI.05R8.B2E10_MKI.A5R8.B2</a:t>
            </a:r>
          </a:p>
          <a:p>
            <a:pPr lvl="1">
              <a:spcBef>
                <a:spcPts val="750"/>
              </a:spcBef>
            </a:pPr>
            <a:r>
              <a:rPr lang="en-GB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BLMEI.05R8.B2E10_MKI.B5R8.B2</a:t>
            </a:r>
          </a:p>
          <a:p>
            <a:pPr lvl="1">
              <a:spcBef>
                <a:spcPts val="750"/>
              </a:spcBef>
            </a:pPr>
            <a:r>
              <a:rPr lang="en-GB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BLMEI.05R8.B2E20_MKI.C5R8.B2</a:t>
            </a:r>
          </a:p>
          <a:p>
            <a:pPr>
              <a:spcBef>
                <a:spcPts val="750"/>
              </a:spcBef>
            </a:pPr>
            <a:endParaRPr lang="en-GB" b="0" i="0" u="none" strike="noStrike" dirty="0">
              <a:solidFill>
                <a:srgbClr val="172B4D"/>
              </a:solidFill>
              <a:effectLst/>
              <a:latin typeface="-apple-system"/>
            </a:endParaRP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86D89C-3347-1C66-D5FB-C029B5146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Exchange of MKIA MKI8B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7523D-11AB-5418-EF4D-DB2E03FA7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15942-30A6-F1CB-54D6-2B7E29BFF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0A792-313F-A74D-B7B9-99FABC594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12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0693A9C8-45A0-DA5D-F943-85ABD327D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619" y="4170844"/>
            <a:ext cx="2252959" cy="135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F76C7888-48D1-1195-C352-F4974C433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339" y="1794076"/>
            <a:ext cx="6536416" cy="392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723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52D972-9B5B-BA75-10A0-78FBDC983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5026146" cy="1370856"/>
          </a:xfrm>
        </p:spPr>
        <p:txBody>
          <a:bodyPr/>
          <a:lstStyle/>
          <a:p>
            <a:pPr marL="0" indent="0">
              <a:buNone/>
            </a:pPr>
            <a:r>
              <a:rPr lang="en-CH" b="0" dirty="0">
                <a:solidFill>
                  <a:schemeClr val="tx1"/>
                </a:solidFill>
              </a:rPr>
              <a:t>For the bake-out and solenoide installation in the LESS demonstrator chamber, two BLMs had to be removed and re-installed.</a:t>
            </a:r>
          </a:p>
          <a:p>
            <a:pPr marL="0" indent="0">
              <a:buNone/>
            </a:pPr>
            <a:endParaRPr lang="en-CH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b="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 addition, the vacuum team had requested to temporally removed and re-installed BLMs along the machine. No conflict with the re-installation (except the case of the TDIS IP2 described earlier)</a:t>
            </a:r>
          </a:p>
          <a:p>
            <a:pPr marL="0" indent="0">
              <a:buNone/>
            </a:pPr>
            <a:endParaRPr lang="en-CH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7AD329-7D80-48BB-402F-5017CF0FE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 solenoid installation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F048A-7E03-19E7-D475-1E492AF14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B46DC-04AA-393D-EE40-E702605C7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851FE-FDB8-FE85-E443-912A18F76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13</a:t>
            </a:fld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86FF0E3-9EA3-2313-BDCA-688F19F44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015" y="1252365"/>
            <a:ext cx="6070118" cy="454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524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776979-17A7-F0F7-41D2-DA339DBAA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1026" y="999061"/>
            <a:ext cx="6432650" cy="5193395"/>
          </a:xfrm>
        </p:spPr>
        <p:txBody>
          <a:bodyPr/>
          <a:lstStyle/>
          <a:p>
            <a:pPr marL="0" indent="0">
              <a:buNone/>
            </a:pPr>
            <a:r>
              <a:rPr lang="en-GB" b="0" u="sng" dirty="0"/>
              <a:t>New layout BLM BLM_EXPERT_NAME</a:t>
            </a:r>
            <a:br>
              <a:rPr lang="en-GB" b="0" dirty="0"/>
            </a:br>
            <a:r>
              <a:rPr lang="en-GB" b="0" dirty="0"/>
              <a:t>BLMTI.04L2.B1E21_TDIS.4L2.B1 </a:t>
            </a:r>
            <a:br>
              <a:rPr lang="en-GB" b="0" dirty="0"/>
            </a:br>
            <a:r>
              <a:rPr lang="en-GB" b="0" dirty="0"/>
              <a:t>BLMTI.04L3.B2E10_TCCP_XRPV</a:t>
            </a:r>
            <a:br>
              <a:rPr lang="en-GB" b="0" dirty="0"/>
            </a:br>
            <a:r>
              <a:rPr lang="en-GB" b="0" dirty="0"/>
              <a:t>BLMTI.05R3.B2E10_TCCS.5R3.B2</a:t>
            </a:r>
            <a:br>
              <a:rPr lang="en-GB" b="0" dirty="0"/>
            </a:br>
            <a:r>
              <a:rPr lang="en-GB" b="0" dirty="0"/>
              <a:t>BLMEI.05L4.B1I10_BGC</a:t>
            </a:r>
            <a:br>
              <a:rPr lang="en-GB" b="0" dirty="0"/>
            </a:br>
            <a:r>
              <a:rPr lang="en-GB" b="0" dirty="0"/>
              <a:t>BLMEI.05R4.B2C30_ACSGA.5R4.B2 </a:t>
            </a:r>
            <a:br>
              <a:rPr lang="en-GB" b="0" dirty="0"/>
            </a:br>
            <a:r>
              <a:rPr lang="en-GB" b="0" dirty="0"/>
              <a:t>BLMEI.05R4.B2E23_ACSGA.5R4.B2 </a:t>
            </a:r>
            <a:br>
              <a:rPr lang="en-GB" b="0" dirty="0"/>
            </a:br>
            <a:r>
              <a:rPr lang="en-GB" b="0" dirty="0"/>
              <a:t>BLMEI.05R4.B2I22_ACSGA.5R4.B2 </a:t>
            </a:r>
            <a:br>
              <a:rPr lang="en-GB" b="0" dirty="0"/>
            </a:br>
            <a:r>
              <a:rPr lang="en-GB" b="0" dirty="0"/>
              <a:t>BLMEI.05R4.B2E21_ACSGA.5R4.B2 </a:t>
            </a:r>
            <a:br>
              <a:rPr lang="en-GB" b="0" dirty="0"/>
            </a:br>
            <a:r>
              <a:rPr lang="en-GB" b="0" dirty="0"/>
              <a:t>BLMEI.05R4.B2C10_ACSGA.5R4.B2 </a:t>
            </a:r>
            <a:br>
              <a:rPr lang="en-GB" b="0" dirty="0"/>
            </a:br>
            <a:r>
              <a:rPr lang="en-GB" b="0" dirty="0"/>
              <a:t>BLMEI.05R4.B1I10_BGC </a:t>
            </a:r>
          </a:p>
          <a:p>
            <a:pPr marL="0" indent="0">
              <a:buNone/>
            </a:pPr>
            <a:r>
              <a:rPr lang="en-GB" b="0" u="sng" dirty="0"/>
              <a:t>Old/LSA BLM BLM_EXPERT_NAME not in the new </a:t>
            </a:r>
            <a:br>
              <a:rPr lang="en-GB" b="0" u="sng" dirty="0"/>
            </a:br>
            <a:r>
              <a:rPr lang="en-GB" b="0" dirty="0"/>
              <a:t>BLMTI.04L2.B1E20_TDIS.4L2.B1 </a:t>
            </a:r>
            <a:br>
              <a:rPr lang="en-GB" b="0" dirty="0"/>
            </a:br>
            <a:r>
              <a:rPr lang="en-GB" b="0" dirty="0"/>
              <a:t>BLMEI.04L3.B2E10_TCSM.4L3.B2 </a:t>
            </a:r>
            <a:br>
              <a:rPr lang="en-GB" b="0" dirty="0"/>
            </a:br>
            <a:r>
              <a:rPr lang="en-GB" b="0" dirty="0"/>
              <a:t>BLMEI.05L4.B1I10_ACSGA.5L4.B1 </a:t>
            </a:r>
            <a:br>
              <a:rPr lang="en-GB" b="0" dirty="0"/>
            </a:br>
            <a:r>
              <a:rPr lang="en-GB" b="0" dirty="0"/>
              <a:t>BLMEI.05L4.B1I20_ACSGA.5L4.B1 </a:t>
            </a:r>
            <a:br>
              <a:rPr lang="en-GB" b="0" dirty="0"/>
            </a:br>
            <a:r>
              <a:rPr lang="en-GB" b="0" dirty="0"/>
              <a:t>BLMEI.05R4.B1I20_ACSGA.5R4.B1</a:t>
            </a:r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6A8EB5-BF22-1A95-158E-79A78FE7E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 and 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3C8FF-DFBF-2540-0143-C476A687C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0395C-B24A-AB46-6CAE-8636F07E8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CC3AA-4703-2675-604F-5EFF11578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DDFC3E-7230-4D37-2F7B-D4DD3FABBBCD}"/>
              </a:ext>
            </a:extLst>
          </p:cNvPr>
          <p:cNvSpPr txBox="1"/>
          <p:nvPr/>
        </p:nvSpPr>
        <p:spPr>
          <a:xfrm>
            <a:off x="407988" y="1603229"/>
            <a:ext cx="485849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Most of the BLM changes were temporal removal and re-installations.</a:t>
            </a:r>
          </a:p>
          <a:p>
            <a:pPr algn="l"/>
            <a:endParaRPr lang="en-CH" dirty="0"/>
          </a:p>
          <a:p>
            <a:pPr algn="l"/>
            <a:r>
              <a:rPr lang="en-CH" dirty="0"/>
              <a:t>Before EYETS: 3939 monitors (IC,SEM,LIC)</a:t>
            </a:r>
          </a:p>
          <a:p>
            <a:pPr algn="l"/>
            <a:endParaRPr lang="en-CH" dirty="0"/>
          </a:p>
          <a:p>
            <a:pPr algn="l"/>
            <a:r>
              <a:rPr lang="en-CH" b="1" dirty="0">
                <a:solidFill>
                  <a:srgbClr val="00B050"/>
                </a:solidFill>
              </a:rPr>
              <a:t>After EYETS: 3944 monitors (IC, SEM, LIC)</a:t>
            </a:r>
          </a:p>
          <a:p>
            <a:pPr algn="l"/>
            <a:endParaRPr lang="en-CH" dirty="0"/>
          </a:p>
          <a:p>
            <a:pPr algn="l"/>
            <a:r>
              <a:rPr lang="en-CH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changes were inserted into LSA on Monday 23th March 2025. </a:t>
            </a:r>
          </a:p>
        </p:txBody>
      </p:sp>
    </p:spTree>
    <p:extLst>
      <p:ext uri="{BB962C8B-B14F-4D97-AF65-F5344CB8AC3E}">
        <p14:creationId xmlns:p14="http://schemas.microsoft.com/office/powerpoint/2010/main" val="2367987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C2FDC5-EF19-AD05-3EE8-9D47D4A76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TWOCRYST in IR3</a:t>
            </a:r>
          </a:p>
          <a:p>
            <a:r>
              <a:rPr lang="en-CH" dirty="0"/>
              <a:t>Beam Gas Curtain (BGC) in IR4</a:t>
            </a:r>
          </a:p>
          <a:p>
            <a:r>
              <a:rPr lang="en-CH" dirty="0"/>
              <a:t>RF cryo module in IR4</a:t>
            </a:r>
          </a:p>
          <a:p>
            <a:r>
              <a:rPr lang="en-CH" dirty="0"/>
              <a:t>TDIS in 4L2</a:t>
            </a:r>
          </a:p>
          <a:p>
            <a:r>
              <a:rPr lang="en-CH" dirty="0"/>
              <a:t>Short a list of temporal removal and re-installation of BLMs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67A8DA-05A7-F9C8-E582-3965880E0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BLM system layout modifications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1BA8A-EF3C-3C78-25F3-5F39B3435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30B31-83A5-2E10-D8EC-D3CADEB9F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82CB4-9260-453C-4945-08ED105A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87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B3C0B4-8ABB-7B3C-477F-CF6026C0D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H" b="0" dirty="0">
                <a:solidFill>
                  <a:schemeClr val="accent6">
                    <a:lumMod val="50000"/>
                  </a:schemeClr>
                </a:solidFill>
              </a:rPr>
              <a:t>In the scope of Physics Beyond Collider. There was an installation of a </a:t>
            </a:r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proof-of-principle</a:t>
            </a:r>
            <a:r>
              <a:rPr lang="en-CH" b="0" dirty="0">
                <a:solidFill>
                  <a:schemeClr val="accent6">
                    <a:lumMod val="50000"/>
                  </a:schemeClr>
                </a:solidFill>
              </a:rPr>
              <a:t> of an LHC experiment based on double-crystal to study the magnetic and electric dipole moment of short-lived baryons. </a:t>
            </a:r>
          </a:p>
          <a:p>
            <a:pPr marL="0" indent="0">
              <a:buNone/>
            </a:pPr>
            <a:r>
              <a:rPr lang="en-CH" b="0" dirty="0">
                <a:solidFill>
                  <a:schemeClr val="tx1"/>
                </a:solidFill>
              </a:rPr>
              <a:t>ECR for the TWOCRYST installation: LHC-LJ-EC-0054</a:t>
            </a:r>
          </a:p>
          <a:p>
            <a:pPr marL="0" indent="0">
              <a:buNone/>
            </a:pPr>
            <a:r>
              <a:rPr lang="en-CH" b="0" dirty="0">
                <a:solidFill>
                  <a:schemeClr val="bg2">
                    <a:lumMod val="10000"/>
                  </a:schemeClr>
                </a:solidFill>
              </a:rPr>
              <a:t>The installation on </a:t>
            </a:r>
            <a:r>
              <a:rPr lang="en-CH" dirty="0">
                <a:solidFill>
                  <a:srgbClr val="FF0000"/>
                </a:solidFill>
              </a:rPr>
              <a:t>Beam 2</a:t>
            </a:r>
            <a:r>
              <a:rPr lang="en-CH" b="0" dirty="0">
                <a:solidFill>
                  <a:schemeClr val="bg2">
                    <a:lumMod val="10000"/>
                  </a:schemeClr>
                </a:solidFill>
              </a:rPr>
              <a:t> involved:</a:t>
            </a:r>
          </a:p>
          <a:p>
            <a:pPr lvl="1"/>
            <a:r>
              <a:rPr lang="en-CH" b="0" dirty="0">
                <a:solidFill>
                  <a:schemeClr val="bg2">
                    <a:lumMod val="10000"/>
                  </a:schemeClr>
                </a:solidFill>
              </a:rPr>
              <a:t>Bend crystal for Splitting (4mm – 50 urad max deflection): TCCS goniometer in </a:t>
            </a:r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A5R3</a:t>
            </a:r>
          </a:p>
          <a:p>
            <a:pPr lvl="1"/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Long Bend Cyrstal for Precession (70mm – 7 mrad max deflection): </a:t>
            </a:r>
            <a:r>
              <a:rPr lang="en-CH" b="0" dirty="0">
                <a:solidFill>
                  <a:schemeClr val="bg2">
                    <a:lumMod val="10000"/>
                  </a:schemeClr>
                </a:solidFill>
              </a:rPr>
              <a:t>TCCP goniometer in </a:t>
            </a:r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A4L3</a:t>
            </a:r>
          </a:p>
          <a:p>
            <a:pPr lvl="2"/>
            <a:r>
              <a:rPr lang="en-CH" b="0" dirty="0">
                <a:solidFill>
                  <a:schemeClr val="bg2">
                    <a:lumMod val="10000"/>
                  </a:schemeClr>
                </a:solidFill>
              </a:rPr>
              <a:t>With a Tungsten target (200um) in A4L3</a:t>
            </a:r>
          </a:p>
          <a:p>
            <a:pPr lvl="1"/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Two Roman Pot Stations to detect particles channelled by both cyrstals (TCCS and TCCP) recovered from ATLAS-ALFA</a:t>
            </a:r>
          </a:p>
          <a:p>
            <a:pPr lvl="1"/>
            <a:r>
              <a:rPr lang="en-CH" dirty="0">
                <a:solidFill>
                  <a:srgbClr val="00B050"/>
                </a:solidFill>
              </a:rPr>
              <a:t>Two BLMs: 1 downstream the TCCS and 1 on the TCCP/XRP – Integration study </a:t>
            </a:r>
            <a:r>
              <a:rPr lang="en-GB" dirty="0">
                <a:solidFill>
                  <a:srgbClr val="00B050"/>
                </a:solidFill>
                <a:effectLst/>
                <a:latin typeface="Verdana" panose="020B0604030504040204" pitchFamily="34" charset="0"/>
              </a:rPr>
              <a:t>EDMS 3129362</a:t>
            </a:r>
            <a:endParaRPr lang="en-CH" b="0" dirty="0">
              <a:solidFill>
                <a:srgbClr val="00B050"/>
              </a:solidFill>
            </a:endParaRP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73C24B-63F9-F9AB-C60E-AE1D00F9E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New BLMs for TWOCRYST in IR3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87AEA-6A23-1CAA-2513-AF40F4A9B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EB16C-9FD2-2598-C7E9-26F852411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5B5E0-0968-0443-703C-79C49C113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54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4BE77-2526-1EAB-1CAD-77B15AD4D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4F6A-7ACE-766A-2664-900F55AC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D57A7-BB1D-7DC8-5B55-A6F420470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3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0D2D14C-5EC5-469D-EAAB-2B5EDBB37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dirty="0"/>
              <a:t>New BLMs for TWOCRYST in 5R3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8412CB-77C1-55E4-222B-40EF87EBDB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92"/>
          <a:stretch/>
        </p:blipFill>
        <p:spPr>
          <a:xfrm>
            <a:off x="5949404" y="1034514"/>
            <a:ext cx="5857585" cy="37889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675A75-407E-46C7-7AF1-9634BC974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500856" y="1659253"/>
            <a:ext cx="74612" cy="26860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C738DA-E337-707C-99E7-67923A5DF6FE}"/>
              </a:ext>
            </a:extLst>
          </p:cNvPr>
          <p:cNvSpPr txBox="1"/>
          <p:nvPr/>
        </p:nvSpPr>
        <p:spPr>
          <a:xfrm>
            <a:off x="674597" y="1142432"/>
            <a:ext cx="520720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  <a:t>One BLM installed after the TCCS.5R3.B2:</a:t>
            </a:r>
          </a:p>
          <a:p>
            <a:pPr>
              <a:buNone/>
            </a:pPr>
            <a:endParaRPr lang="en-GB" dirty="0">
              <a:solidFill>
                <a:srgbClr val="011F8E"/>
              </a:solidFill>
              <a:effectLst/>
              <a:latin typeface="Arial" panose="020B0604020202020204" pitchFamily="34" charset="0"/>
            </a:endParaRPr>
          </a:p>
          <a:p>
            <a:pPr>
              <a:buNone/>
            </a:pPr>
            <a:r>
              <a:rPr lang="en-GB" dirty="0">
                <a:solidFill>
                  <a:srgbClr val="011F8E"/>
                </a:solidFill>
                <a:latin typeface="Arial" panose="020B0604020202020204" pitchFamily="34" charset="0"/>
              </a:rPr>
              <a:t>New BLM:</a:t>
            </a:r>
            <a:endParaRPr lang="en-GB" dirty="0">
              <a:solidFill>
                <a:srgbClr val="011F8E"/>
              </a:solidFill>
              <a:effectLst/>
              <a:latin typeface="Arial" panose="020B0604020202020204" pitchFamily="34" charset="0"/>
            </a:endParaRPr>
          </a:p>
          <a:p>
            <a:pPr>
              <a:buNone/>
            </a:pPr>
            <a:r>
              <a:rPr lang="en-GB" b="1" dirty="0">
                <a:solidFill>
                  <a:srgbClr val="00B050"/>
                </a:solidFill>
              </a:rPr>
              <a:t>BLMTI.05R3.B2E10_TCCS.5R3.B2</a:t>
            </a:r>
          </a:p>
          <a:p>
            <a:pPr>
              <a:buNone/>
            </a:pPr>
            <a:endParaRPr lang="en-GB" dirty="0">
              <a:solidFill>
                <a:srgbClr val="011F8E"/>
              </a:solidFill>
              <a:latin typeface="Arial" panose="020B0604020202020204" pitchFamily="34" charset="0"/>
            </a:endParaRPr>
          </a:p>
          <a:p>
            <a:pPr>
              <a:buNone/>
            </a:pPr>
            <a:r>
              <a:rPr lang="en-GB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  <a:t>Installed </a:t>
            </a:r>
            <a:r>
              <a:rPr lang="en-GB" dirty="0">
                <a:solidFill>
                  <a:srgbClr val="011F8E"/>
                </a:solidFill>
                <a:latin typeface="Arial" panose="020B0604020202020204" pitchFamily="34" charset="0"/>
              </a:rPr>
              <a:t>parallel to the Beam pipe (horizontal)</a:t>
            </a:r>
            <a:r>
              <a:rPr lang="en-GB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  <a:t> on a movable support.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899868FE-A190-53F9-E262-CE5F078A7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19" y="3399802"/>
            <a:ext cx="3617566" cy="27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EB888C-5177-299C-99E6-2E341350F906}"/>
              </a:ext>
            </a:extLst>
          </p:cNvPr>
          <p:cNvSpPr txBox="1"/>
          <p:nvPr/>
        </p:nvSpPr>
        <p:spPr>
          <a:xfrm>
            <a:off x="6454816" y="4785996"/>
            <a:ext cx="444718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/>
              <a:t>BLECF_SERIAL_NUMBER 602.0 BLETC_CRATE_CARD_IDX 9 BLETC_CRATE_CARD_CHAN_IDX 15</a:t>
            </a:r>
          </a:p>
          <a:p>
            <a:pPr>
              <a:buNone/>
            </a:pPr>
            <a:endParaRPr lang="en-GB" dirty="0">
              <a:solidFill>
                <a:srgbClr val="011F8E"/>
              </a:solidFill>
              <a:latin typeface="Arial" panose="020B0604020202020204" pitchFamily="34" charset="0"/>
            </a:endParaRPr>
          </a:p>
          <a:p>
            <a:pPr>
              <a:buNone/>
            </a:pPr>
            <a:r>
              <a:rPr lang="en-GB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  <a:t>For the moment NOT interlocked.</a:t>
            </a:r>
            <a:endParaRPr lang="en-GB" dirty="0">
              <a:solidFill>
                <a:srgbClr val="011F8E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CD0076-A4D9-A853-47CF-2AA83FE679E3}"/>
              </a:ext>
            </a:extLst>
          </p:cNvPr>
          <p:cNvSpPr txBox="1"/>
          <p:nvPr/>
        </p:nvSpPr>
        <p:spPr>
          <a:xfrm rot="16200000">
            <a:off x="6132121" y="1833699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EC6038"/>
                </a:solidFill>
              </a:rPr>
              <a:t>BLM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531D09-5335-3A62-91F7-DD91AEB1DEDE}"/>
              </a:ext>
            </a:extLst>
          </p:cNvPr>
          <p:cNvCxnSpPr/>
          <p:nvPr/>
        </p:nvCxnSpPr>
        <p:spPr>
          <a:xfrm flipH="1">
            <a:off x="7153154" y="1909823"/>
            <a:ext cx="489609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A7D4A65-BA2C-1D78-3285-1F5BDE0E541F}"/>
              </a:ext>
            </a:extLst>
          </p:cNvPr>
          <p:cNvSpPr txBox="1"/>
          <p:nvPr/>
        </p:nvSpPr>
        <p:spPr>
          <a:xfrm>
            <a:off x="10312457" y="1659253"/>
            <a:ext cx="7950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Beam 2</a:t>
            </a:r>
          </a:p>
        </p:txBody>
      </p:sp>
    </p:spTree>
    <p:extLst>
      <p:ext uri="{BB962C8B-B14F-4D97-AF65-F5344CB8AC3E}">
        <p14:creationId xmlns:p14="http://schemas.microsoft.com/office/powerpoint/2010/main" val="2071916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FB6D3D-1D30-6E13-697E-138C438EB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New BLMs for TWOCRYST in 4L3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76938-A491-61D9-5DEC-2D67FB4F8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E5116-0246-3272-8E84-4E5D00691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8C2D7-77E2-BD98-C9BB-95B2367BE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4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91D210E-1C4E-1D82-61DE-ED13147B1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3827" y="3842794"/>
            <a:ext cx="3067292" cy="230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07B7FCF-87F3-7438-E18D-B4C2A0F6C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83661" y="3959985"/>
            <a:ext cx="2495175" cy="187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D55668-68B9-8360-8F52-16A645E0DB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4" y="906464"/>
            <a:ext cx="6240060" cy="43641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64D0EF-DFE3-4739-AA55-77EDAB92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616339" y="1840020"/>
            <a:ext cx="74612" cy="26860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4E6909-E724-B153-BA3A-A02352EBE994}"/>
              </a:ext>
            </a:extLst>
          </p:cNvPr>
          <p:cNvSpPr txBox="1"/>
          <p:nvPr/>
        </p:nvSpPr>
        <p:spPr>
          <a:xfrm rot="16200000">
            <a:off x="1247604" y="2014466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EC6038"/>
                </a:solidFill>
              </a:rPr>
              <a:t>BLM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63C8A4-4EE6-239E-4AE5-00035615498D}"/>
              </a:ext>
            </a:extLst>
          </p:cNvPr>
          <p:cNvSpPr txBox="1"/>
          <p:nvPr/>
        </p:nvSpPr>
        <p:spPr>
          <a:xfrm>
            <a:off x="6342037" y="1036636"/>
            <a:ext cx="571196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  <a:t>Only one 1 BLM installed in 4L3.</a:t>
            </a:r>
            <a:br>
              <a:rPr lang="en-GB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</a:br>
            <a:r>
              <a:rPr lang="en-GB" dirty="0">
                <a:solidFill>
                  <a:srgbClr val="011F8E"/>
                </a:solidFill>
                <a:latin typeface="Arial" panose="020B0604020202020204" pitchFamily="34" charset="0"/>
              </a:rPr>
              <a:t>S</a:t>
            </a:r>
            <a:r>
              <a:rPr lang="en-GB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  <a:t>ince no empty BLM channels were available in 4L3 (only 2 in 5L3 BJBAP.A5L3 </a:t>
            </a:r>
            <a:r>
              <a:rPr lang="en-GB" dirty="0">
                <a:solidFill>
                  <a:srgbClr val="011F8E"/>
                </a:solidFill>
                <a:latin typeface="Arial" panose="020B0604020202020204" pitchFamily="34" charset="0"/>
              </a:rPr>
              <a:t>)</a:t>
            </a:r>
            <a:br>
              <a:rPr lang="en-GB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</a:br>
            <a:endParaRPr lang="en-GB" dirty="0">
              <a:solidFill>
                <a:srgbClr val="011F8E"/>
              </a:solidFill>
              <a:effectLst/>
              <a:latin typeface="Arial" panose="020B0604020202020204" pitchFamily="34" charset="0"/>
            </a:endParaRPr>
          </a:p>
          <a:p>
            <a:pPr>
              <a:buNone/>
            </a:pPr>
            <a:r>
              <a:rPr lang="en-GB" dirty="0">
                <a:latin typeface="Arial" panose="020B0604020202020204" pitchFamily="34" charset="0"/>
              </a:rPr>
              <a:t>W</a:t>
            </a:r>
            <a:r>
              <a:rPr lang="en-GB" dirty="0">
                <a:effectLst/>
                <a:latin typeface="Arial" panose="020B0604020202020204" pitchFamily="34" charset="0"/>
              </a:rPr>
              <a:t>e reused the BLM detector and the connexion of :</a:t>
            </a:r>
          </a:p>
          <a:p>
            <a:pPr>
              <a:buNone/>
            </a:pPr>
            <a:r>
              <a:rPr lang="en-GB" dirty="0">
                <a:solidFill>
                  <a:srgbClr val="FFC000"/>
                </a:solidFill>
                <a:effectLst/>
                <a:latin typeface="Helvetica" pitchFamily="2" charset="0"/>
              </a:rPr>
              <a:t>BLMEI.04L3.B2E10_TCSM.4L3.B2 (after EYETS this BLM does not exist)</a:t>
            </a:r>
          </a:p>
          <a:p>
            <a:pPr>
              <a:buNone/>
            </a:pPr>
            <a:endParaRPr lang="en-GB" dirty="0">
              <a:latin typeface="Helvetica" pitchFamily="2" charset="0"/>
            </a:endParaRPr>
          </a:p>
          <a:p>
            <a:pPr>
              <a:buNone/>
            </a:pPr>
            <a:r>
              <a:rPr lang="en-GB" dirty="0">
                <a:latin typeface="Helvetica" pitchFamily="2" charset="0"/>
              </a:rPr>
              <a:t>New BLM: </a:t>
            </a:r>
            <a:r>
              <a:rPr lang="en-GB" b="1" dirty="0">
                <a:solidFill>
                  <a:srgbClr val="00B050"/>
                </a:solidFill>
              </a:rPr>
              <a:t>BLMTI.04L3.B2E10_TCCP_XRPV</a:t>
            </a:r>
            <a:endParaRPr lang="en-GB" b="1" dirty="0">
              <a:solidFill>
                <a:srgbClr val="00B050"/>
              </a:solidFill>
              <a:latin typeface="Helvetica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AE5FB1-CFF4-E490-674C-8DE0D914648E}"/>
              </a:ext>
            </a:extLst>
          </p:cNvPr>
          <p:cNvSpPr txBox="1"/>
          <p:nvPr/>
        </p:nvSpPr>
        <p:spPr>
          <a:xfrm>
            <a:off x="445076" y="5132309"/>
            <a:ext cx="60998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/>
              <a:t>BLECF_SERIAL_NUMBER 543.0 BLETC_CRATE_CARD_IDX 1 BLETC_CRATE_CARD_CHAN_IDX 7</a:t>
            </a:r>
          </a:p>
          <a:p>
            <a:r>
              <a:rPr lang="en-GB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  <a:t>For the moment NOT interlocked.</a:t>
            </a:r>
            <a:endParaRPr lang="en-GB" dirty="0">
              <a:solidFill>
                <a:srgbClr val="011F8E"/>
              </a:solidFill>
              <a:latin typeface="Arial" panose="020B060402020202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87E7E1-5ADB-906B-60ED-ECEFD6816ADB}"/>
              </a:ext>
            </a:extLst>
          </p:cNvPr>
          <p:cNvCxnSpPr/>
          <p:nvPr/>
        </p:nvCxnSpPr>
        <p:spPr>
          <a:xfrm flipH="1">
            <a:off x="1199909" y="1664183"/>
            <a:ext cx="489609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D479C3A-88B9-6BFD-D409-FE3F1A58FEB8}"/>
              </a:ext>
            </a:extLst>
          </p:cNvPr>
          <p:cNvSpPr txBox="1"/>
          <p:nvPr/>
        </p:nvSpPr>
        <p:spPr>
          <a:xfrm>
            <a:off x="4359212" y="1413613"/>
            <a:ext cx="7950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Beam 2</a:t>
            </a:r>
          </a:p>
        </p:txBody>
      </p:sp>
    </p:spTree>
    <p:extLst>
      <p:ext uri="{BB962C8B-B14F-4D97-AF65-F5344CB8AC3E}">
        <p14:creationId xmlns:p14="http://schemas.microsoft.com/office/powerpoint/2010/main" val="3643763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89F9A-2E39-5C00-7631-8B0AB4791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986EF8-812C-90DC-5FE7-8125CCE01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71239"/>
            <a:ext cx="11376024" cy="1311980"/>
          </a:xfrm>
        </p:spPr>
        <p:txBody>
          <a:bodyPr/>
          <a:lstStyle/>
          <a:p>
            <a:pPr marL="0" indent="0">
              <a:buNone/>
            </a:pPr>
            <a:r>
              <a:rPr lang="en-CH" b="0" dirty="0">
                <a:solidFill>
                  <a:schemeClr val="bg2">
                    <a:lumMod val="10000"/>
                  </a:schemeClr>
                </a:solidFill>
              </a:rPr>
              <a:t>We would like to investigate the use of the BGC as a device to measure transverse beam profile, by scanning the beam with a gas curtain.</a:t>
            </a:r>
          </a:p>
          <a:p>
            <a:pPr marL="0" indent="0">
              <a:buNone/>
            </a:pPr>
            <a:r>
              <a:rPr lang="en-CH" b="0" dirty="0">
                <a:solidFill>
                  <a:schemeClr val="bg2">
                    <a:lumMod val="10000"/>
                  </a:schemeClr>
                </a:solidFill>
              </a:rPr>
              <a:t>Installation of 2 BLMs to monitor the beam losses created by the Beam Gas Curtain for beam diagnostics purposes (not machine protection). Installation done on </a:t>
            </a:r>
            <a:r>
              <a:rPr lang="en-CH" dirty="0">
                <a:solidFill>
                  <a:schemeClr val="tx1">
                    <a:lumMod val="40000"/>
                    <a:lumOff val="60000"/>
                  </a:schemeClr>
                </a:solidFill>
              </a:rPr>
              <a:t>Beam 1 only.</a:t>
            </a:r>
            <a:endParaRPr lang="en-CH" b="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CH" b="0" dirty="0">
                <a:solidFill>
                  <a:schemeClr val="tx1"/>
                </a:solidFill>
              </a:rPr>
              <a:t>ECR </a:t>
            </a:r>
            <a:r>
              <a:rPr lang="en-GB" b="0" dirty="0">
                <a:solidFill>
                  <a:schemeClr val="tx1"/>
                </a:solidFill>
              </a:rPr>
              <a:t>LHC-BLM-EC-0021</a:t>
            </a:r>
          </a:p>
          <a:p>
            <a:pPr marL="0" indent="0">
              <a:buNone/>
            </a:pPr>
            <a:endParaRPr lang="en-CH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CH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ADEC25-7664-34A9-B382-1355AC53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Gas Curtain (BGC) in IR4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DC218-C7F0-3C01-0AB3-BC047ED37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850A1-743A-12E5-2877-F9F3FB08C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475D3-3647-EA5E-764F-0544C2178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96C9C3-2FAD-2FA2-E2AF-C49B7CCB5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03" y="3210780"/>
            <a:ext cx="10901370" cy="24788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DB2F59-A90E-C44E-4F73-918DF9BEA358}"/>
              </a:ext>
            </a:extLst>
          </p:cNvPr>
          <p:cNvSpPr txBox="1"/>
          <p:nvPr/>
        </p:nvSpPr>
        <p:spPr>
          <a:xfrm>
            <a:off x="5145386" y="5948227"/>
            <a:ext cx="25648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1 BLM at the hottest spot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4ED1CD-867F-2145-D2B8-1E6F1AE9D8B6}"/>
              </a:ext>
            </a:extLst>
          </p:cNvPr>
          <p:cNvSpPr txBox="1"/>
          <p:nvPr/>
        </p:nvSpPr>
        <p:spPr>
          <a:xfrm>
            <a:off x="1506638" y="5936401"/>
            <a:ext cx="29751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1 BLM very close to the BGC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D272DCA-82CC-A0E6-CF8C-2F561CF0403D}"/>
              </a:ext>
            </a:extLst>
          </p:cNvPr>
          <p:cNvSpPr/>
          <p:nvPr/>
        </p:nvSpPr>
        <p:spPr>
          <a:xfrm>
            <a:off x="5416952" y="3635587"/>
            <a:ext cx="381965" cy="2312640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896548-41E4-FB82-6F25-2CAF88C6FAE3}"/>
              </a:ext>
            </a:extLst>
          </p:cNvPr>
          <p:cNvSpPr/>
          <p:nvPr/>
        </p:nvSpPr>
        <p:spPr>
          <a:xfrm>
            <a:off x="1531717" y="3595476"/>
            <a:ext cx="381965" cy="2312640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56069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E06DB-1ECF-C3E9-5486-6A8B0E378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A3C9C3-9E92-86CA-FC47-42B996EA4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Gas Curtain (BGC) in 5L4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C5A04-DB50-31F1-7CDC-26AAC4FA2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C4BF6-74F0-A96F-9385-8FF56197A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A4B6F-72E0-CDEF-9486-7EBE489A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35D90B-A706-2AE2-BA54-5A115A61D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537" y="2254777"/>
            <a:ext cx="5717607" cy="3931754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11475FA0-75AB-1D63-9EB3-33FB9AB7C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92" y="2348513"/>
            <a:ext cx="2670956" cy="356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184D8EB-ED06-0040-7C00-5BBD23DB8BA7}"/>
              </a:ext>
            </a:extLst>
          </p:cNvPr>
          <p:cNvSpPr txBox="1"/>
          <p:nvPr/>
        </p:nvSpPr>
        <p:spPr>
          <a:xfrm>
            <a:off x="249873" y="1415196"/>
            <a:ext cx="4704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New Name: </a:t>
            </a:r>
            <a:r>
              <a:rPr lang="en-GB" b="1" dirty="0">
                <a:solidFill>
                  <a:srgbClr val="00B050"/>
                </a:solidFill>
              </a:rPr>
              <a:t>BLMEI.05L4.B1I10_BGC</a:t>
            </a:r>
            <a:endParaRPr lang="en-CH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EE9C94-E276-9EAC-F242-3BD834A0136D}"/>
              </a:ext>
            </a:extLst>
          </p:cNvPr>
          <p:cNvSpPr txBox="1"/>
          <p:nvPr/>
        </p:nvSpPr>
        <p:spPr>
          <a:xfrm>
            <a:off x="7701023" y="1011767"/>
            <a:ext cx="42411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BLECF_SERIAL_NUMBER 624.0 BLETC_CRATE_CARD_IDX 1 BLETC_CRATE_CARD_CHAN_IDX 5</a:t>
            </a:r>
          </a:p>
          <a:p>
            <a:r>
              <a:rPr lang="en-GB" dirty="0"/>
              <a:t>Not interlocked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93424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FC3FD6-FC48-ECCC-49B8-D4D0E4628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Gas Curtain (BGC) in 5R4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C0123-B5DE-D83A-03AC-D37B2FDBB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BD953-5C8C-94F6-D5AC-C97C58852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2B478-45CD-D24A-927E-CAB5955D5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C20A3-FF76-0DFB-C03B-7AE378FD3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99" y="2601459"/>
            <a:ext cx="5378401" cy="3130505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60B8BB4B-DB98-77F2-0DE8-223FF1DE9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868" y="2669885"/>
            <a:ext cx="2527391" cy="336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6B4438-F71D-AB7B-5024-CBC9916E1059}"/>
              </a:ext>
            </a:extLst>
          </p:cNvPr>
          <p:cNvSpPr txBox="1"/>
          <p:nvPr/>
        </p:nvSpPr>
        <p:spPr>
          <a:xfrm>
            <a:off x="407987" y="1302860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New name: </a:t>
            </a:r>
            <a:r>
              <a:rPr lang="en-GB" b="1" dirty="0">
                <a:solidFill>
                  <a:srgbClr val="00B050"/>
                </a:solidFill>
              </a:rPr>
              <a:t>BLMEI.05R4.B1I10_BGC</a:t>
            </a:r>
            <a:endParaRPr lang="en-CH" b="1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6329A7-302C-4823-910F-1C83C67FFA57}"/>
              </a:ext>
            </a:extLst>
          </p:cNvPr>
          <p:cNvSpPr txBox="1"/>
          <p:nvPr/>
        </p:nvSpPr>
        <p:spPr>
          <a:xfrm>
            <a:off x="7336035" y="1302860"/>
            <a:ext cx="45017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BLECF_SERIAL_NUMBER 8.0 BLETC_CRATE_CARD_IDX 9 BLETC_CRATE_CARD_CHAN_IDX 5</a:t>
            </a:r>
          </a:p>
          <a:p>
            <a:r>
              <a:rPr lang="en-GB" dirty="0"/>
              <a:t>Not interlocked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58927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42F27C-0EF8-82C1-8214-A0ACA88D1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RF cryo module in IR4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69BB6-AA23-EC41-BDF5-AD57059CF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B175-C8A7-F74E-ADE4-F1F1799F6289}" type="datetime1">
              <a:rPr lang="de-CH" smtClean="0"/>
              <a:t>25.03.25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D3D98-1330-A3B3-410F-B9A0926F3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B.Salvachua</a:t>
            </a:r>
            <a:r>
              <a:rPr lang="en-GB" dirty="0"/>
              <a:t> – BLMTWG 25/03/2025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13550-EBE8-2087-C383-A7AB18FCD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8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32399C4-E3B5-068E-0078-6B28E2ECE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07842"/>
            <a:ext cx="11376024" cy="4799419"/>
          </a:xfrm>
        </p:spPr>
        <p:txBody>
          <a:bodyPr/>
          <a:lstStyle/>
          <a:p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The RF team (</a:t>
            </a:r>
            <a:r>
              <a:rPr lang="en-GB" b="0" dirty="0" err="1">
                <a:solidFill>
                  <a:schemeClr val="bg2">
                    <a:lumMod val="10000"/>
                  </a:schemeClr>
                </a:solidFill>
              </a:rPr>
              <a:t>K.Turaj</a:t>
            </a:r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en-GB" b="0" dirty="0" err="1">
                <a:solidFill>
                  <a:schemeClr val="bg2">
                    <a:lumMod val="10000"/>
                  </a:schemeClr>
                </a:solidFill>
              </a:rPr>
              <a:t>A.Butterworth</a:t>
            </a:r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) requested to relocate the 3 existing BLMs in the RF zone around the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cryo-module 1 - Beam 2</a:t>
            </a:r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. </a:t>
            </a:r>
          </a:p>
          <a:p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The reason is the observation of HOM heating and quenches of the cavity ACS3.B2 during 2024. </a:t>
            </a:r>
          </a:p>
          <a:p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It is not clear if the issue comes from the beam or from the cavity. RP monitors have been also installed around that </a:t>
            </a:r>
            <a:r>
              <a:rPr lang="en-GB" b="0" dirty="0" err="1">
                <a:solidFill>
                  <a:schemeClr val="bg2">
                    <a:lumMod val="10000"/>
                  </a:schemeClr>
                </a:solidFill>
              </a:rPr>
              <a:t>cryo</a:t>
            </a:r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 module. </a:t>
            </a:r>
          </a:p>
          <a:p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ECR is under preparation but request was presented and approved at the LMC</a:t>
            </a:r>
          </a:p>
          <a:p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The BLMs were not interlocked and will not be now either.</a:t>
            </a:r>
          </a:p>
          <a:p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The cables are routed on the protection from transport area to reduce the noise.</a:t>
            </a:r>
          </a:p>
          <a:p>
            <a:endParaRPr lang="en-CH" b="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30662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Comments xmlns="eba68c5d-a16d-4544-b27e-a8c1f589a1c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escriptionDoc" ma:contentTypeID="0x010100C117084739E9BA4AA0BF5AE274F2102B" ma:contentTypeVersion="17" ma:contentTypeDescription="Description" ma:contentTypeScope="" ma:versionID="b867d449a24b4dedf7561a5b750742c0">
  <xsd:schema xmlns:xsd="http://www.w3.org/2001/XMLSchema" xmlns:xs="http://www.w3.org/2001/XMLSchema" xmlns:p="http://schemas.microsoft.com/office/2006/metadata/properties" xmlns:ns2="eba68c5d-a16d-4544-b27e-a8c1f589a1c5" xmlns:ns3="e39f6b2f-18b2-40c3-8616-28521665e632" targetNamespace="http://schemas.microsoft.com/office/2006/metadata/properties" ma:root="true" ma:fieldsID="0dafc4da4bdcc3796595a8c8d2b973f9" ns2:_="" ns3:_="">
    <xsd:import namespace="eba68c5d-a16d-4544-b27e-a8c1f589a1c5"/>
    <xsd:import namespace="e39f6b2f-18b2-40c3-8616-28521665e632"/>
    <xsd:element name="properties">
      <xsd:complexType>
        <xsd:sequence>
          <xsd:element name="documentManagement">
            <xsd:complexType>
              <xsd:all>
                <xsd:element ref="ns2:DescriptionComments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a68c5d-a16d-4544-b27e-a8c1f589a1c5" elementFormDefault="qualified">
    <xsd:import namespace="http://schemas.microsoft.com/office/2006/documentManagement/types"/>
    <xsd:import namespace="http://schemas.microsoft.com/office/infopath/2007/PartnerControls"/>
    <xsd:element name="DescriptionComments" ma:index="8" nillable="true" ma:displayName="Description" ma:description="Description of the document" ma:internalName="DescriptionComments" ma:readOnly="fals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9f6b2f-18b2-40c3-8616-28521665e63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D77F3D-CC11-428C-B5AD-2CA269C19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78CE89-8210-4F90-8E0E-43AE452916C5}">
  <ds:schemaRefs>
    <ds:schemaRef ds:uri="http://schemas.microsoft.com/office/2006/metadata/properties"/>
    <ds:schemaRef ds:uri="http://schemas.microsoft.com/office/infopath/2007/PartnerControls"/>
    <ds:schemaRef ds:uri="eba68c5d-a16d-4544-b27e-a8c1f589a1c5"/>
  </ds:schemaRefs>
</ds:datastoreItem>
</file>

<file path=customXml/itemProps3.xml><?xml version="1.0" encoding="utf-8"?>
<ds:datastoreItem xmlns:ds="http://schemas.openxmlformats.org/officeDocument/2006/customXml" ds:itemID="{B00F999A-C320-4ED5-B6AD-8D42141C43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a68c5d-a16d-4544-b27e-a8c1f589a1c5"/>
    <ds:schemaRef ds:uri="e39f6b2f-18b2-40c3-8616-28521665e6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55441</TotalTime>
  <Words>1333</Words>
  <Application>Microsoft Macintosh PowerPoint</Application>
  <PresentationFormat>Widescreen</PresentationFormat>
  <Paragraphs>141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-apple-system</vt:lpstr>
      <vt:lpstr>Arial</vt:lpstr>
      <vt:lpstr>Calibri</vt:lpstr>
      <vt:lpstr>Helvetica</vt:lpstr>
      <vt:lpstr>Roboto</vt:lpstr>
      <vt:lpstr>Verdana</vt:lpstr>
      <vt:lpstr>CERN Corporate 16x9_PPT_Arial</vt:lpstr>
      <vt:lpstr>Changes on the LHC BLM system during YETS</vt:lpstr>
      <vt:lpstr>BLM system layout modifications</vt:lpstr>
      <vt:lpstr>New BLMs for TWOCRYST in IR3</vt:lpstr>
      <vt:lpstr>New BLMs for TWOCRYST in 5R3</vt:lpstr>
      <vt:lpstr>New BLMs for TWOCRYST in 4L3</vt:lpstr>
      <vt:lpstr>Beam Gas Curtain (BGC) in IR4</vt:lpstr>
      <vt:lpstr>Beam Gas Curtain (BGC) in 5L4</vt:lpstr>
      <vt:lpstr>Beam Gas Curtain (BGC) in 5R4</vt:lpstr>
      <vt:lpstr>RF cryo module in IR4</vt:lpstr>
      <vt:lpstr>Relocation and addition of BLMs in RF zone</vt:lpstr>
      <vt:lpstr>Relocation and addition of BLMs in RF zone</vt:lpstr>
      <vt:lpstr>TDIS 4L2</vt:lpstr>
      <vt:lpstr>Exchange of MKIA MKI8B</vt:lpstr>
      <vt:lpstr>LESS solenoid installation</vt:lpstr>
      <vt:lpstr>Summary and 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Donadon</dc:creator>
  <cp:lastModifiedBy>Belen Maria Salvachua Ferrando</cp:lastModifiedBy>
  <cp:revision>1768</cp:revision>
  <dcterms:created xsi:type="dcterms:W3CDTF">2020-06-30T14:47:54Z</dcterms:created>
  <dcterms:modified xsi:type="dcterms:W3CDTF">2025-03-25T08:04:01Z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0x010100C117084739E9BA4AA0BF5AE274F2102B</vt:lpwstr>
  </property>
</Properties>
</file>