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376" r:id="rId3"/>
    <p:sldId id="378" r:id="rId4"/>
    <p:sldId id="354" r:id="rId5"/>
    <p:sldId id="375" r:id="rId6"/>
    <p:sldId id="373" r:id="rId7"/>
    <p:sldId id="355" r:id="rId8"/>
    <p:sldId id="356" r:id="rId9"/>
    <p:sldId id="363" r:id="rId10"/>
    <p:sldId id="369" r:id="rId11"/>
    <p:sldId id="37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89"/>
    <p:restoredTop sz="88567"/>
  </p:normalViewPr>
  <p:slideViewPr>
    <p:cSldViewPr snapToGrid="0" snapToObjects="1">
      <p:cViewPr varScale="1">
        <p:scale>
          <a:sx n="122" d="100"/>
          <a:sy n="122" d="100"/>
        </p:scale>
        <p:origin x="232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339F2A-04CE-6544-BE7F-341726542DF3}" type="datetimeFigureOut">
              <a:rPr lang="en-FR" smtClean="0"/>
              <a:t>3/21/25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4CDFD5-6287-374F-AA46-F218A92C4A59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117060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DD9E83-3FA9-8320-9759-B2B45AB691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033565A-4D03-0CA2-775B-69ED62CCEB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BB980F-7726-0D20-B465-2E042EBE82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59659B-2656-5086-C39A-89F76E156A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FD5-6287-374F-AA46-F218A92C4A59}" type="slidenum">
              <a:rPr lang="en-FR" smtClean="0"/>
              <a:t>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144663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643276-560B-CA30-466B-E957C25E21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4196551-10AE-A4A0-5EDB-2E5F5260B3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89F6BC-87D6-189F-72A0-D764291271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FAC42F-FADA-DFC5-5A5C-CF09B0B9B9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FD5-6287-374F-AA46-F218A92C4A59}" type="slidenum">
              <a:rPr lang="en-FR" smtClean="0"/>
              <a:t>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517306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FD5-6287-374F-AA46-F218A92C4A59}" type="slidenum">
              <a:rPr lang="en-FR" smtClean="0"/>
              <a:t>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65096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93220D-85B1-5467-33BE-4C54D1B551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375930-91C6-CB73-6847-9E1FC11055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D6017A-B719-9729-5B90-BA2AB2501C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F6A04D-6C4B-3D34-AA41-847A0CDC7E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FD5-6287-374F-AA46-F218A92C4A59}" type="slidenum">
              <a:rPr lang="en-FR" smtClean="0"/>
              <a:t>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279016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FD5-6287-374F-AA46-F218A92C4A59}" type="slidenum">
              <a:rPr lang="en-FR" smtClean="0"/>
              <a:t>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239361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FD5-6287-374F-AA46-F218A92C4A59}" type="slidenum">
              <a:rPr lang="en-FR" smtClean="0"/>
              <a:t>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189505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FD5-6287-374F-AA46-F218A92C4A59}" type="slidenum">
              <a:rPr lang="en-FR" smtClean="0"/>
              <a:t>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2631740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FD5-6287-374F-AA46-F218A92C4A59}" type="slidenum">
              <a:rPr lang="en-FR" smtClean="0"/>
              <a:t>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1029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FD5-6287-374F-AA46-F218A92C4A59}" type="slidenum">
              <a:rPr lang="en-FR" smtClean="0"/>
              <a:t>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564675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109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79870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04068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52140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9279212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000010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210228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035429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925413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707885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204081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9760987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479858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868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4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52367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212803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16255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286425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957821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0812856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25/03/2025</a:t>
            </a:r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C64A9E9-A992-A941-A53A-88B4A84F3B7B}" type="slidenum">
              <a:rPr lang="en-FR" smtClean="0"/>
              <a:t>‹#›</a:t>
            </a:fld>
            <a:endParaRPr lang="en-FR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S.Morales - LHC BLM system readiness for 2025 first beam</a:t>
            </a:r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741746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896394/3.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39643/0.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3D065-457A-C944-AA76-5ACCCA22A4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65110"/>
            <a:ext cx="9144000" cy="2387600"/>
          </a:xfrm>
        </p:spPr>
        <p:txBody>
          <a:bodyPr/>
          <a:lstStyle/>
          <a:p>
            <a:r>
              <a:rPr lang="en-GB" b="0" dirty="0"/>
              <a:t>LHC BLM system readiness for 2025 first beam</a:t>
            </a:r>
            <a:endParaRPr lang="en-FR" sz="4000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C1E8A6-5293-BD4C-9C36-4A08FB4A2D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089" y="4695089"/>
            <a:ext cx="10993821" cy="1655762"/>
          </a:xfrm>
        </p:spPr>
        <p:txBody>
          <a:bodyPr/>
          <a:lstStyle/>
          <a:p>
            <a:r>
              <a:rPr lang="en-FR" dirty="0"/>
              <a:t>S</a:t>
            </a:r>
            <a:r>
              <a:rPr lang="en-FR"/>
              <a:t>.Morales</a:t>
            </a:r>
            <a:r>
              <a:rPr lang="en-US" dirty="0"/>
              <a:t>, </a:t>
            </a:r>
            <a:r>
              <a:rPr lang="en-US" dirty="0" err="1"/>
              <a:t>B.Salvachua</a:t>
            </a:r>
            <a:r>
              <a:rPr lang="en-US" dirty="0"/>
              <a:t>, </a:t>
            </a:r>
            <a:r>
              <a:rPr lang="en-US" dirty="0" err="1"/>
              <a:t>E.Effinger</a:t>
            </a:r>
            <a:r>
              <a:rPr lang="en-US" dirty="0"/>
              <a:t> </a:t>
            </a:r>
            <a:r>
              <a:rPr lang="en-FR"/>
              <a:t>on </a:t>
            </a:r>
            <a:r>
              <a:rPr lang="en-FR" dirty="0"/>
              <a:t>behalf of the BLM team – SY-BI-BL </a:t>
            </a:r>
          </a:p>
          <a:p>
            <a:r>
              <a:rPr lang="en-FR"/>
              <a:t>2</a:t>
            </a:r>
            <a:r>
              <a:rPr lang="en-US" dirty="0"/>
              <a:t>5</a:t>
            </a:r>
            <a:r>
              <a:rPr lang="en-FR"/>
              <a:t>/</a:t>
            </a:r>
            <a:r>
              <a:rPr lang="en-US" dirty="0"/>
              <a:t>03</a:t>
            </a:r>
            <a:r>
              <a:rPr lang="en-FR"/>
              <a:t>/202</a:t>
            </a:r>
            <a:r>
              <a:rPr lang="en-US" dirty="0"/>
              <a:t>5</a:t>
            </a:r>
            <a:r>
              <a:rPr lang="en-FR"/>
              <a:t> – </a:t>
            </a:r>
            <a:r>
              <a:rPr lang="en-US" dirty="0"/>
              <a:t>103</a:t>
            </a:r>
            <a:r>
              <a:rPr lang="en-US" baseline="30000" dirty="0"/>
              <a:t>rd</a:t>
            </a:r>
            <a:r>
              <a:rPr lang="en-US" dirty="0"/>
              <a:t> BLMTWG meeting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4211868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FD9356-AD28-C443-9366-C0FFAA13B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1828"/>
          </a:xfrm>
        </p:spPr>
        <p:txBody>
          <a:bodyPr/>
          <a:lstStyle/>
          <a:p>
            <a:r>
              <a:rPr lang="en-US" b="0" dirty="0"/>
              <a:t>Latency</a:t>
            </a:r>
            <a:r>
              <a:rPr lang="en-FR" b="0"/>
              <a:t> </a:t>
            </a:r>
            <a:r>
              <a:rPr lang="en-FR" b="0" dirty="0"/>
              <a:t>tests</a:t>
            </a:r>
            <a:br>
              <a:rPr lang="en-FR" b="0" dirty="0"/>
            </a:br>
            <a:endParaRPr lang="en-FR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FCC01-CC75-D245-867E-4E1443508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41C7D4-B31D-F046-914B-712AD238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9</a:t>
            </a:fld>
            <a:endParaRPr lang="en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A9B195-1530-8142-A416-DE6237695FAD}"/>
              </a:ext>
            </a:extLst>
          </p:cNvPr>
          <p:cNvSpPr txBox="1"/>
          <p:nvPr/>
        </p:nvSpPr>
        <p:spPr>
          <a:xfrm>
            <a:off x="5936944" y="1101424"/>
            <a:ext cx="5507918" cy="152349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R" dirty="0"/>
              <a:t>Selection of collimator orientation arbitrary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R" dirty="0"/>
              <a:t>Same collimator type per point for B1 and B2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R" dirty="0"/>
              <a:t>Most dumps from central crate, maskable channels</a:t>
            </a:r>
          </a:p>
          <a:p>
            <a:pPr algn="l"/>
            <a:endParaRPr lang="en-FR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9F93D540-075F-5A45-8B05-C5F19F62A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943546B-B938-5D46-A597-DF9E9591FC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927" y="1101424"/>
            <a:ext cx="5614017" cy="46401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F2AC9AA-D6AA-A948-9495-6EB6CA5C172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979841" y="2411181"/>
            <a:ext cx="6169262" cy="349640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2054175-DC73-D64F-A576-D1E52735DF3A}"/>
              </a:ext>
            </a:extLst>
          </p:cNvPr>
          <p:cNvSpPr txBox="1"/>
          <p:nvPr/>
        </p:nvSpPr>
        <p:spPr>
          <a:xfrm>
            <a:off x="5936944" y="6028660"/>
            <a:ext cx="535483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FR" dirty="0"/>
              <a:t>Triggering beam dump in IP1 </a:t>
            </a:r>
            <a:r>
              <a:rPr lang="en-FR"/>
              <a:t>with B2</a:t>
            </a:r>
            <a:r>
              <a:rPr lang="en-US" dirty="0"/>
              <a:t> in 2021</a:t>
            </a:r>
            <a:r>
              <a:rPr lang="en-FR"/>
              <a:t> 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40323190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FD9356-AD28-C443-9366-C0FFAA13B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1828"/>
          </a:xfrm>
        </p:spPr>
        <p:txBody>
          <a:bodyPr/>
          <a:lstStyle/>
          <a:p>
            <a:r>
              <a:rPr lang="en-US" b="0" dirty="0"/>
              <a:t>Summary</a:t>
            </a:r>
            <a:br>
              <a:rPr lang="en-FR" b="0" dirty="0"/>
            </a:br>
            <a:endParaRPr lang="en-FR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FCC01-CC75-D245-867E-4E1443508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41C7D4-B31D-F046-914B-712AD238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10</a:t>
            </a:fld>
            <a:endParaRPr lang="en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F346509-0328-BA4B-89FA-1E7FC41BA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7F36A6-E58C-E44C-ABA8-8B393A835BA5}"/>
              </a:ext>
            </a:extLst>
          </p:cNvPr>
          <p:cNvSpPr txBox="1"/>
          <p:nvPr/>
        </p:nvSpPr>
        <p:spPr>
          <a:xfrm>
            <a:off x="407988" y="956442"/>
            <a:ext cx="11376025" cy="75405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During the commissioning phase, the LHC BLM system must pass a list of tests divided in three groups, normally performed in this order: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000" dirty="0"/>
              <a:t>Hardware commissioning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Info of new installations on LAYOUT and LSA DB, driven to BLM crates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BLM team doing last checks until tomorrow, everything looks OK, no blocking issues</a:t>
            </a:r>
            <a:endParaRPr lang="en-FR" sz="2000"/>
          </a:p>
          <a:p>
            <a:pPr>
              <a:lnSpc>
                <a:spcPct val="150000"/>
              </a:lnSpc>
            </a:pPr>
            <a:r>
              <a:rPr lang="en-US" sz="2000" dirty="0"/>
              <a:t>2. Machine checkout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3 tests without beam to be done in the CCC -&gt; Needing ~1 hour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3. Tests with beam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Latency tests to be run during commissioning, normally by OP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Blinding functionality test procedure to be agreed with ABT and scheduled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Scraping for BLM calibration scheduled for early May</a:t>
            </a:r>
          </a:p>
          <a:p>
            <a:pPr>
              <a:lnSpc>
                <a:spcPct val="150000"/>
              </a:lnSpc>
            </a:pPr>
            <a:endParaRPr lang="en-GB" sz="2000" b="1" dirty="0"/>
          </a:p>
          <a:p>
            <a:pPr>
              <a:lnSpc>
                <a:spcPct val="150000"/>
              </a:lnSpc>
            </a:pPr>
            <a:endParaRPr lang="en-GB" sz="2000" b="1" dirty="0"/>
          </a:p>
          <a:p>
            <a:pPr>
              <a:lnSpc>
                <a:spcPct val="150000"/>
              </a:lnSpc>
            </a:pPr>
            <a:endParaRPr lang="en-FR" sz="20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FR" sz="2000" dirty="0"/>
          </a:p>
          <a:p>
            <a:r>
              <a:rPr lang="en-FR" sz="2000" dirty="0"/>
              <a:t>	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FR" sz="2000" dirty="0"/>
          </a:p>
        </p:txBody>
      </p:sp>
    </p:spTree>
    <p:extLst>
      <p:ext uri="{BB962C8B-B14F-4D97-AF65-F5344CB8AC3E}">
        <p14:creationId xmlns:p14="http://schemas.microsoft.com/office/powerpoint/2010/main" val="882460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5C0FE5-A660-516E-21F8-6929BD5A05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7833EF-F6AC-821D-F02A-75CA6EE1E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1828"/>
          </a:xfrm>
        </p:spPr>
        <p:txBody>
          <a:bodyPr/>
          <a:lstStyle/>
          <a:p>
            <a:r>
              <a:rPr lang="en-US" b="0" dirty="0"/>
              <a:t>LHC BLM system commissioning</a:t>
            </a:r>
            <a:br>
              <a:rPr lang="en-FR" b="0" dirty="0"/>
            </a:br>
            <a:endParaRPr lang="en-FR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390068-8DE8-89F9-6947-C34DF4280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624EC1-C226-5440-D3DF-CB3E1B08D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1</a:t>
            </a:fld>
            <a:endParaRPr lang="en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821F88-C7A7-D53D-AA12-6146866523FE}"/>
              </a:ext>
            </a:extLst>
          </p:cNvPr>
          <p:cNvSpPr txBox="1"/>
          <p:nvPr/>
        </p:nvSpPr>
        <p:spPr>
          <a:xfrm>
            <a:off x="407987" y="1089356"/>
            <a:ext cx="10423496" cy="40010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dirty="0"/>
              <a:t>During the commissioning phase, the LHC BLM system must pass a list of tests divided in three groups, normally performed in this order:</a:t>
            </a:r>
          </a:p>
          <a:p>
            <a:pPr algn="l">
              <a:lnSpc>
                <a:spcPct val="150000"/>
              </a:lnSpc>
            </a:pPr>
            <a:r>
              <a:rPr lang="en-US" sz="2000" dirty="0"/>
              <a:t>1. Hardware commissioning</a:t>
            </a:r>
            <a:endParaRPr lang="en-FR" sz="2000" dirty="0"/>
          </a:p>
          <a:p>
            <a:pPr>
              <a:lnSpc>
                <a:spcPct val="150000"/>
              </a:lnSpc>
            </a:pPr>
            <a:r>
              <a:rPr lang="en-US" sz="2000" dirty="0"/>
              <a:t>2. Machine checkout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3. Tests with beam</a:t>
            </a:r>
          </a:p>
          <a:p>
            <a:pPr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</a:pPr>
            <a:r>
              <a:rPr lang="en-CH" sz="2000" dirty="0"/>
              <a:t>Detailed info on </a:t>
            </a:r>
            <a:r>
              <a:rPr lang="en-US" sz="2000" dirty="0">
                <a:hlinkClick r:id="rId3"/>
              </a:rPr>
              <a:t>LHC-OP-MPS-0009</a:t>
            </a:r>
            <a:endParaRPr lang="en-CH" sz="2000" dirty="0"/>
          </a:p>
          <a:p>
            <a:pPr>
              <a:lnSpc>
                <a:spcPct val="150000"/>
              </a:lnSpc>
            </a:pPr>
            <a:endParaRPr lang="en-US" sz="2000" dirty="0"/>
          </a:p>
          <a:p>
            <a:pPr algn="l"/>
            <a:endParaRPr lang="en-FR" sz="2000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AAC00258-7973-119F-3029-13B2A7955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679213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92712B-390B-0B0C-B888-5705B3E3A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4F8BCC8-08B1-7B2B-60D0-01AE8CDBF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1828"/>
          </a:xfrm>
        </p:spPr>
        <p:txBody>
          <a:bodyPr/>
          <a:lstStyle/>
          <a:p>
            <a:r>
              <a:rPr lang="en-US" b="0" dirty="0"/>
              <a:t>LHC BLM system commissioning</a:t>
            </a:r>
            <a:br>
              <a:rPr lang="en-FR" b="0" dirty="0"/>
            </a:br>
            <a:endParaRPr lang="en-FR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06465-DBA9-6110-E049-C89F7E0E4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D17D15-7196-8C00-BAAA-2A28B2035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2</a:t>
            </a:fld>
            <a:endParaRPr lang="en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D2BD3C-2E3E-6C07-90B8-16F2BFAD761E}"/>
              </a:ext>
            </a:extLst>
          </p:cNvPr>
          <p:cNvSpPr txBox="1"/>
          <p:nvPr/>
        </p:nvSpPr>
        <p:spPr>
          <a:xfrm>
            <a:off x="407987" y="1089356"/>
            <a:ext cx="11376025" cy="41036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dirty="0"/>
              <a:t>1. </a:t>
            </a:r>
            <a:r>
              <a:rPr lang="en-US" b="1" dirty="0"/>
              <a:t>Hardware commissioning</a:t>
            </a:r>
            <a:r>
              <a:rPr lang="en-US" dirty="0"/>
              <a:t>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11 tests, for example, high voltage modulation test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BLM team targets different octants to pass the tests -&gt; Going through the last checks until tomorrow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Info regarding all new installations presented by Belen uploaded to LAYOUT DB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Info synchronized to LSA DB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LSA BLM settings generated and driven to crates -&gt; OK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100Hz data logging -&gt; Will be done by the section from now on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Provided crate by crate at the moment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FR" dirty="0"/>
          </a:p>
          <a:p>
            <a:pPr>
              <a:lnSpc>
                <a:spcPct val="150000"/>
              </a:lnSpc>
            </a:pPr>
            <a:endParaRPr lang="en-FR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90308112-6D25-4F8E-D586-B3303C73A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842070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FD9356-AD28-C443-9366-C0FFAA13B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1828"/>
          </a:xfrm>
        </p:spPr>
        <p:txBody>
          <a:bodyPr/>
          <a:lstStyle/>
          <a:p>
            <a:r>
              <a:rPr lang="en-FR" b="0" dirty="0"/>
              <a:t>Hardware checkout</a:t>
            </a:r>
            <a:br>
              <a:rPr lang="en-FR" b="0" dirty="0"/>
            </a:br>
            <a:endParaRPr lang="en-FR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FCC01-CC75-D245-867E-4E1443508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41C7D4-B31D-F046-914B-712AD238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3</a:t>
            </a:fld>
            <a:endParaRPr lang="en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1935BC-C466-EB43-8762-4AD6F011A66F}"/>
              </a:ext>
            </a:extLst>
          </p:cNvPr>
          <p:cNvSpPr txBox="1"/>
          <p:nvPr/>
        </p:nvSpPr>
        <p:spPr>
          <a:xfrm>
            <a:off x="407988" y="956442"/>
            <a:ext cx="10699558" cy="2354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FR" b="1" dirty="0"/>
              <a:t>High voltage modulation test</a:t>
            </a:r>
            <a:r>
              <a:rPr lang="en-FR" dirty="0"/>
              <a:t>: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R" dirty="0"/>
              <a:t>Ensure the integrity of the cabling and system components 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R" dirty="0"/>
              <a:t>Harmonic modulation added on the HV supply -&gt; Signal modulation on the detectors 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R" dirty="0"/>
              <a:t>Amplitude and phase compared to predetermined limits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FR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724D23-D893-034E-B950-15149A2435A6}"/>
              </a:ext>
            </a:extLst>
          </p:cNvPr>
          <p:cNvSpPr txBox="1"/>
          <p:nvPr/>
        </p:nvSpPr>
        <p:spPr>
          <a:xfrm>
            <a:off x="7503928" y="5019971"/>
            <a:ext cx="609777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FR" b="1" dirty="0"/>
              <a:t>All detectors OK and modulating</a:t>
            </a:r>
          </a:p>
          <a:p>
            <a:r>
              <a:rPr lang="en-FR" b="1"/>
              <a:t>within limits</a:t>
            </a:r>
            <a:r>
              <a:rPr lang="en-FR"/>
              <a:t>!</a:t>
            </a:r>
            <a:endParaRPr lang="en-US" dirty="0"/>
          </a:p>
          <a:p>
            <a:r>
              <a:rPr lang="en-US" dirty="0"/>
              <a:t>Limits on the new detectors updated</a:t>
            </a:r>
          </a:p>
          <a:p>
            <a:r>
              <a:rPr lang="en-US" dirty="0"/>
              <a:t>yesterday</a:t>
            </a:r>
            <a:endParaRPr lang="en-FR" dirty="0"/>
          </a:p>
        </p:txBody>
      </p:sp>
      <p:pic>
        <p:nvPicPr>
          <p:cNvPr id="13" name="Picture 12" descr="Chart, bar chart, histogram&#10;&#10;Description automatically generated">
            <a:extLst>
              <a:ext uri="{FF2B5EF4-FFF2-40B4-BE49-F238E27FC236}">
                <a16:creationId xmlns:a16="http://schemas.microsoft.com/office/drawing/2014/main" id="{D5964D11-B49C-1045-B640-F45B9568DE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2775859"/>
            <a:ext cx="5599407" cy="3309487"/>
          </a:xfrm>
          <a:prstGeom prst="rect">
            <a:avLst/>
          </a:prstGeom>
        </p:spPr>
      </p:pic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610F6406-3A01-044C-BDCB-F5C7F1350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48F710A-1213-F1D7-6A8A-D9E9968BC44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9540" t="6493" r="2795" b="78792"/>
          <a:stretch/>
        </p:blipFill>
        <p:spPr>
          <a:xfrm>
            <a:off x="7653960" y="3379509"/>
            <a:ext cx="1753194" cy="131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214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73E3CC-0EAC-11D8-9B0F-733F6CD166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7C28391-6A41-2D10-74B7-39C134055AC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5244" b="8149"/>
          <a:stretch/>
        </p:blipFill>
        <p:spPr>
          <a:xfrm>
            <a:off x="498500" y="1510440"/>
            <a:ext cx="10949673" cy="421100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5A91E2E-801D-3853-D1B1-0906FCCE0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1828"/>
          </a:xfrm>
        </p:spPr>
        <p:txBody>
          <a:bodyPr/>
          <a:lstStyle/>
          <a:p>
            <a:r>
              <a:rPr lang="en-FR" b="0" dirty="0"/>
              <a:t>Hardware checkout</a:t>
            </a:r>
            <a:br>
              <a:rPr lang="en-FR" b="0" dirty="0"/>
            </a:br>
            <a:endParaRPr lang="en-FR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319125-CB15-0ED6-81B7-68615E2A3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0A1774-3A07-362B-6F9A-C92E17143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4</a:t>
            </a:fld>
            <a:endParaRPr lang="en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62AD69-EF9A-71FF-22A9-5F92222DEEB2}"/>
              </a:ext>
            </a:extLst>
          </p:cNvPr>
          <p:cNvSpPr txBox="1"/>
          <p:nvPr/>
        </p:nvSpPr>
        <p:spPr>
          <a:xfrm>
            <a:off x="407988" y="956442"/>
            <a:ext cx="1069955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endParaRPr lang="en-FR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9ACFCC-97C6-822B-FA88-239E45E7CFA4}"/>
              </a:ext>
            </a:extLst>
          </p:cNvPr>
          <p:cNvSpPr txBox="1"/>
          <p:nvPr/>
        </p:nvSpPr>
        <p:spPr>
          <a:xfrm>
            <a:off x="407988" y="956442"/>
            <a:ext cx="10699558" cy="15234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FR" dirty="0"/>
              <a:t>Continuous monitoring of the status of the system:</a:t>
            </a:r>
          </a:p>
          <a:p>
            <a:pPr algn="l">
              <a:lnSpc>
                <a:spcPct val="150000"/>
              </a:lnSpc>
            </a:pPr>
            <a:endParaRPr lang="en-FR" dirty="0"/>
          </a:p>
          <a:p>
            <a:pPr algn="l">
              <a:lnSpc>
                <a:spcPct val="150000"/>
              </a:lnSpc>
            </a:pPr>
            <a:endParaRPr lang="en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1DA88B-2015-0AC2-A7FD-7295EA238501}"/>
              </a:ext>
            </a:extLst>
          </p:cNvPr>
          <p:cNvSpPr txBox="1"/>
          <p:nvPr/>
        </p:nvSpPr>
        <p:spPr>
          <a:xfrm>
            <a:off x="762933" y="5982849"/>
            <a:ext cx="25135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FR" dirty="0"/>
              <a:t>LHC BLM Fixed Display 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6D359ED2-81EA-5C38-10FE-1FEA87B01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453668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FDCAFD9-BCA7-0E38-6F3F-6B308D407D3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5244" b="8149"/>
          <a:stretch/>
        </p:blipFill>
        <p:spPr>
          <a:xfrm>
            <a:off x="498500" y="1510440"/>
            <a:ext cx="10949673" cy="421100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4FD9356-AD28-C443-9366-C0FFAA13B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1828"/>
          </a:xfrm>
        </p:spPr>
        <p:txBody>
          <a:bodyPr/>
          <a:lstStyle/>
          <a:p>
            <a:r>
              <a:rPr lang="en-FR" b="0" dirty="0"/>
              <a:t>Hardware checkout</a:t>
            </a:r>
            <a:br>
              <a:rPr lang="en-FR" b="0" dirty="0"/>
            </a:br>
            <a:endParaRPr lang="en-FR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FCC01-CC75-D245-867E-4E1443508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41C7D4-B31D-F046-914B-712AD238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5</a:t>
            </a:fld>
            <a:endParaRPr lang="en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05B715-9860-0E4D-B714-C9006EBE759A}"/>
              </a:ext>
            </a:extLst>
          </p:cNvPr>
          <p:cNvSpPr txBox="1"/>
          <p:nvPr/>
        </p:nvSpPr>
        <p:spPr>
          <a:xfrm>
            <a:off x="407988" y="956442"/>
            <a:ext cx="1069955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endParaRPr lang="en-FR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271030-D738-E24A-896B-07AE1594499D}"/>
              </a:ext>
            </a:extLst>
          </p:cNvPr>
          <p:cNvSpPr txBox="1"/>
          <p:nvPr/>
        </p:nvSpPr>
        <p:spPr>
          <a:xfrm>
            <a:off x="407988" y="956442"/>
            <a:ext cx="10699558" cy="15234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FR" dirty="0"/>
              <a:t>Continuous monitoring of the status of the system:</a:t>
            </a:r>
          </a:p>
          <a:p>
            <a:pPr algn="l">
              <a:lnSpc>
                <a:spcPct val="150000"/>
              </a:lnSpc>
            </a:pPr>
            <a:endParaRPr lang="en-FR" dirty="0"/>
          </a:p>
          <a:p>
            <a:pPr algn="l">
              <a:lnSpc>
                <a:spcPct val="150000"/>
              </a:lnSpc>
            </a:pPr>
            <a:endParaRPr lang="en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E8E95C-18B5-1845-AEE7-8785D5CFEC90}"/>
              </a:ext>
            </a:extLst>
          </p:cNvPr>
          <p:cNvSpPr txBox="1"/>
          <p:nvPr/>
        </p:nvSpPr>
        <p:spPr>
          <a:xfrm>
            <a:off x="762933" y="5982849"/>
            <a:ext cx="1005627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FR" dirty="0"/>
              <a:t>LHC BLM Fixed Display – DAC reset on all cards, lower offset levels -&gt; Will perform noise analysis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6EB90D4A-0146-DF4F-9DB0-51EA6CB2D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F6B558-1A02-9776-D254-375CC57BDEA4}"/>
              </a:ext>
            </a:extLst>
          </p:cNvPr>
          <p:cNvSpPr txBox="1"/>
          <p:nvPr/>
        </p:nvSpPr>
        <p:spPr>
          <a:xfrm>
            <a:off x="2110100" y="4525605"/>
            <a:ext cx="352562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To be checked today in tunnel</a:t>
            </a:r>
          </a:p>
          <a:p>
            <a:pPr algn="l"/>
            <a:r>
              <a:rPr lang="en-CH" dirty="0"/>
              <a:t>Detector or CFC card?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6B77E7-E98F-7EEA-5815-5608DC9B6D5C}"/>
              </a:ext>
            </a:extLst>
          </p:cNvPr>
          <p:cNvSpPr txBox="1"/>
          <p:nvPr/>
        </p:nvSpPr>
        <p:spPr>
          <a:xfrm>
            <a:off x="6096000" y="4502390"/>
            <a:ext cx="476897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b="1" dirty="0"/>
              <a:t>Interventions in tunnel today and tomorrow to fix broken optical links and perform some DAC resets manually</a:t>
            </a: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8CF549C5-5E3C-D827-EFCD-67D303D2695E}"/>
              </a:ext>
            </a:extLst>
          </p:cNvPr>
          <p:cNvSpPr/>
          <p:nvPr/>
        </p:nvSpPr>
        <p:spPr>
          <a:xfrm rot="19525276" flipH="1">
            <a:off x="1660815" y="4807379"/>
            <a:ext cx="378192" cy="3682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00632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FCC01-CC75-D245-867E-4E1443508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41C7D4-B31D-F046-914B-712AD238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6</a:t>
            </a:fld>
            <a:endParaRPr lang="en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4611D84-25DB-9141-96D9-FCF61F0B4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AD59CC-7A52-0643-AE8E-29AB7FF8D6F9}"/>
              </a:ext>
            </a:extLst>
          </p:cNvPr>
          <p:cNvSpPr txBox="1"/>
          <p:nvPr/>
        </p:nvSpPr>
        <p:spPr>
          <a:xfrm>
            <a:off x="407987" y="956442"/>
            <a:ext cx="11489845" cy="5678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2. </a:t>
            </a:r>
            <a:r>
              <a:rPr lang="en-US" b="1" dirty="0"/>
              <a:t>Machine checkout</a:t>
            </a:r>
            <a:r>
              <a:rPr lang="en-US" dirty="0"/>
              <a:t>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3 tests run from the CCC without beam needing around 1 hour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R"/>
              <a:t>User </a:t>
            </a:r>
            <a:r>
              <a:rPr lang="en-FR" dirty="0"/>
              <a:t>permit </a:t>
            </a:r>
            <a:r>
              <a:rPr lang="en-FR"/>
              <a:t>transmission test</a:t>
            </a:r>
            <a:endParaRPr lang="en-US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R"/>
              <a:t>Threshold </a:t>
            </a:r>
            <a:r>
              <a:rPr lang="en-FR" dirty="0"/>
              <a:t>values change with </a:t>
            </a:r>
            <a:r>
              <a:rPr lang="en-FR"/>
              <a:t>energy test</a:t>
            </a:r>
            <a:endParaRPr lang="en-FR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R"/>
              <a:t>Missing </a:t>
            </a:r>
            <a:r>
              <a:rPr lang="en-FR" dirty="0"/>
              <a:t>HV detection and propagation to the </a:t>
            </a:r>
            <a:r>
              <a:rPr lang="en-FR"/>
              <a:t>SIS test</a:t>
            </a:r>
            <a:endParaRPr lang="en-FR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R"/>
              <a:t>To be completed</a:t>
            </a:r>
            <a:r>
              <a:rPr lang="en-US" dirty="0"/>
              <a:t> later on during the machine checkout </a:t>
            </a:r>
          </a:p>
          <a:p>
            <a:pPr>
              <a:lnSpc>
                <a:spcPct val="150000"/>
              </a:lnSpc>
            </a:pPr>
            <a:r>
              <a:rPr lang="en-US" dirty="0"/>
              <a:t>3. </a:t>
            </a:r>
            <a:r>
              <a:rPr lang="en-US" b="1" dirty="0"/>
              <a:t>Tests with beam</a:t>
            </a:r>
            <a:r>
              <a:rPr lang="en-US" dirty="0"/>
              <a:t>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Latency tests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Blinding functionality test -&gt; Procedure to be discussed with ABT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Scraping for BLM calibration at injection and top energy, IR3 and IR7 -&gt; With final collimation and optics in place -&gt; Early May shift during LHC commissioning</a:t>
            </a:r>
          </a:p>
          <a:p>
            <a:pPr algn="l">
              <a:lnSpc>
                <a:spcPct val="150000"/>
              </a:lnSpc>
            </a:pPr>
            <a:endParaRPr lang="en-FR" dirty="0"/>
          </a:p>
          <a:p>
            <a:pPr algn="l">
              <a:lnSpc>
                <a:spcPct val="150000"/>
              </a:lnSpc>
            </a:pPr>
            <a:endParaRPr lang="en-FR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FR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070EAB2F-C860-F744-0A2E-92DA652E2A4B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4962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 dirty="0"/>
              <a:t>LHC BLM system commissioning</a:t>
            </a:r>
            <a:endParaRPr lang="en-FR" b="0" dirty="0"/>
          </a:p>
        </p:txBody>
      </p:sp>
    </p:spTree>
    <p:extLst>
      <p:ext uri="{BB962C8B-B14F-4D97-AF65-F5344CB8AC3E}">
        <p14:creationId xmlns:p14="http://schemas.microsoft.com/office/powerpoint/2010/main" val="546327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FD9356-AD28-C443-9366-C0FFAA13B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1828"/>
          </a:xfrm>
        </p:spPr>
        <p:txBody>
          <a:bodyPr/>
          <a:lstStyle/>
          <a:p>
            <a:r>
              <a:rPr lang="en-US" b="0" dirty="0"/>
              <a:t>Latency</a:t>
            </a:r>
            <a:r>
              <a:rPr lang="en-FR" b="0"/>
              <a:t> </a:t>
            </a:r>
            <a:r>
              <a:rPr lang="en-FR" b="0" dirty="0"/>
              <a:t>tests</a:t>
            </a:r>
            <a:br>
              <a:rPr lang="en-FR" b="0" dirty="0"/>
            </a:br>
            <a:endParaRPr lang="en-FR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FCC01-CC75-D245-867E-4E1443508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41C7D4-B31D-F046-914B-712AD238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7</a:t>
            </a:fld>
            <a:endParaRPr lang="en-FR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C2D66F9-9B80-2744-A586-B47226494012}"/>
              </a:ext>
            </a:extLst>
          </p:cNvPr>
          <p:cNvSpPr txBox="1"/>
          <p:nvPr/>
        </p:nvSpPr>
        <p:spPr>
          <a:xfrm>
            <a:off x="407988" y="956442"/>
            <a:ext cx="9650412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FR" dirty="0"/>
              <a:t>Two tests performed </a:t>
            </a:r>
            <a:r>
              <a:rPr lang="en-FR"/>
              <a:t>in paralell</a:t>
            </a:r>
            <a:r>
              <a:rPr lang="en-US" dirty="0"/>
              <a:t>, by OP in the last years, following </a:t>
            </a:r>
            <a:r>
              <a:rPr lang="en-US" dirty="0">
                <a:hlinkClick r:id="rId3"/>
              </a:rPr>
              <a:t>LHC-BLM-NOT-0008</a:t>
            </a:r>
            <a:r>
              <a:rPr lang="en-US" dirty="0"/>
              <a:t> </a:t>
            </a:r>
            <a:endParaRPr lang="en-FR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R" b="1" dirty="0"/>
              <a:t>Test 1: Interlock request functionality of the BLM crates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R" dirty="0"/>
              <a:t>Aim to trigger all possible BLM crates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R" dirty="0"/>
              <a:t>Collimators closed initially and opened using threading sequence by D.Mirarchi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R" dirty="0"/>
              <a:t>Injection of pilot bunch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FR" b="1" dirty="0"/>
              <a:t>Test 2: Interlock request system latency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FR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FR" dirty="0"/>
          </a:p>
          <a:p>
            <a:r>
              <a:rPr lang="en-FR" dirty="0"/>
              <a:t>	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FR" dirty="0"/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41DD19AE-161B-F840-B78A-E987B4442A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96321" y="3639853"/>
            <a:ext cx="5399679" cy="2558928"/>
          </a:xfrm>
          <a:prstGeom prst="rect">
            <a:avLst/>
          </a:prstGeom>
        </p:spPr>
      </p:pic>
      <p:sp>
        <p:nvSpPr>
          <p:cNvPr id="61" name="Footer Placeholder 60">
            <a:extLst>
              <a:ext uri="{FF2B5EF4-FFF2-40B4-BE49-F238E27FC236}">
                <a16:creationId xmlns:a16="http://schemas.microsoft.com/office/drawing/2014/main" id="{5CC98025-2D7F-094E-89F5-660022D12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ounded Rectangle 61">
                <a:extLst>
                  <a:ext uri="{FF2B5EF4-FFF2-40B4-BE49-F238E27FC236}">
                    <a16:creationId xmlns:a16="http://schemas.microsoft.com/office/drawing/2014/main" id="{9649C5BB-E85C-B647-80D7-35B2CD513FDA}"/>
                  </a:ext>
                </a:extLst>
              </p:cNvPr>
              <p:cNvSpPr/>
              <p:nvPr/>
            </p:nvSpPr>
            <p:spPr>
              <a:xfrm>
                <a:off x="5603358" y="4611696"/>
                <a:ext cx="2870790" cy="99946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FR" dirty="0"/>
                  <a:t>Latency has to be below 3 LHC turns (89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F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FR" dirty="0"/>
                  <a:t>s each) </a:t>
                </a:r>
              </a:p>
            </p:txBody>
          </p:sp>
        </mc:Choice>
        <mc:Fallback xmlns="">
          <p:sp>
            <p:nvSpPr>
              <p:cNvPr id="62" name="Rounded Rectangle 61">
                <a:extLst>
                  <a:ext uri="{FF2B5EF4-FFF2-40B4-BE49-F238E27FC236}">
                    <a16:creationId xmlns:a16="http://schemas.microsoft.com/office/drawing/2014/main" id="{9649C5BB-E85C-B647-80D7-35B2CD513FD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3358" y="4611696"/>
                <a:ext cx="2870790" cy="999460"/>
              </a:xfrm>
              <a:prstGeom prst="roundRect">
                <a:avLst/>
              </a:prstGeom>
              <a:blipFill>
                <a:blip r:embed="rId6"/>
                <a:stretch>
                  <a:fillRect r="-1754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Right Brace 62">
            <a:extLst>
              <a:ext uri="{FF2B5EF4-FFF2-40B4-BE49-F238E27FC236}">
                <a16:creationId xmlns:a16="http://schemas.microsoft.com/office/drawing/2014/main" id="{72125533-EC06-AD46-9E81-7DA49F9CF061}"/>
              </a:ext>
            </a:extLst>
          </p:cNvPr>
          <p:cNvSpPr/>
          <p:nvPr/>
        </p:nvSpPr>
        <p:spPr>
          <a:xfrm>
            <a:off x="8809074" y="1435395"/>
            <a:ext cx="914400" cy="4540103"/>
          </a:xfrm>
          <a:prstGeom prst="rightBrace">
            <a:avLst>
              <a:gd name="adj1" fmla="val 8333"/>
              <a:gd name="adj2" fmla="val 514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97A45AE8-6C8F-134B-A9CC-36E2D9B91A62}"/>
              </a:ext>
            </a:extLst>
          </p:cNvPr>
          <p:cNvSpPr/>
          <p:nvPr/>
        </p:nvSpPr>
        <p:spPr>
          <a:xfrm>
            <a:off x="9723474" y="2656189"/>
            <a:ext cx="2286770" cy="20985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FR" dirty="0"/>
              <a:t>Possible to perform both tests </a:t>
            </a:r>
            <a:r>
              <a:rPr lang="en-FR"/>
              <a:t>in paralell</a:t>
            </a:r>
            <a:r>
              <a:rPr lang="en-US" dirty="0"/>
              <a:t> </a:t>
            </a:r>
            <a:r>
              <a:rPr lang="en-FR"/>
              <a:t>-&gt; </a:t>
            </a:r>
            <a:r>
              <a:rPr lang="en-FR" dirty="0"/>
              <a:t>Latency calculated for each triggered crate </a:t>
            </a:r>
          </a:p>
        </p:txBody>
      </p:sp>
    </p:spTree>
    <p:extLst>
      <p:ext uri="{BB962C8B-B14F-4D97-AF65-F5344CB8AC3E}">
        <p14:creationId xmlns:p14="http://schemas.microsoft.com/office/powerpoint/2010/main" val="683267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FD9356-AD28-C443-9366-C0FFAA13B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1828"/>
          </a:xfrm>
        </p:spPr>
        <p:txBody>
          <a:bodyPr/>
          <a:lstStyle/>
          <a:p>
            <a:r>
              <a:rPr lang="en-US" b="0" dirty="0"/>
              <a:t>Latency</a:t>
            </a:r>
            <a:r>
              <a:rPr lang="en-FR" b="0"/>
              <a:t> </a:t>
            </a:r>
            <a:r>
              <a:rPr lang="en-FR" b="0" dirty="0"/>
              <a:t>tests</a:t>
            </a:r>
            <a:br>
              <a:rPr lang="en-FR" b="0" dirty="0"/>
            </a:br>
            <a:endParaRPr lang="en-FR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FCC01-CC75-D245-867E-4E1443508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25/03/2025</a:t>
            </a:r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41C7D4-B31D-F046-914B-712AD238A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4A9E9-A992-A941-A53A-88B4A84F3B7B}" type="slidenum">
              <a:rPr lang="en-FR" smtClean="0"/>
              <a:t>8</a:t>
            </a:fld>
            <a:endParaRPr lang="en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A9B195-1530-8142-A416-DE6237695FAD}"/>
              </a:ext>
            </a:extLst>
          </p:cNvPr>
          <p:cNvSpPr txBox="1"/>
          <p:nvPr/>
        </p:nvSpPr>
        <p:spPr>
          <a:xfrm>
            <a:off x="5936944" y="1101424"/>
            <a:ext cx="5507918" cy="152349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R" dirty="0"/>
              <a:t>Selection of collimator orientation arbitrary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R" dirty="0"/>
              <a:t>Same collimator type per point for B1 and B2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FR" dirty="0"/>
              <a:t>Most dumps from central crate, maskable channels</a:t>
            </a:r>
          </a:p>
          <a:p>
            <a:pPr algn="l"/>
            <a:endParaRPr lang="en-FR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9F93D540-075F-5A45-8B05-C5F19F62A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LHC BLM system readiness for 2025 first beam</a:t>
            </a:r>
            <a:endParaRPr lang="en-FR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943546B-B938-5D46-A597-DF9E9591FC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927" y="1101424"/>
            <a:ext cx="5614017" cy="4640157"/>
          </a:xfrm>
          <a:prstGeom prst="rect">
            <a:avLst/>
          </a:prstGeom>
        </p:spPr>
      </p:pic>
      <p:pic>
        <p:nvPicPr>
          <p:cNvPr id="17" name="Picture 16" descr="Graphical user interface, application, table, Excel&#10;&#10;Description automatically generated">
            <a:extLst>
              <a:ext uri="{FF2B5EF4-FFF2-40B4-BE49-F238E27FC236}">
                <a16:creationId xmlns:a16="http://schemas.microsoft.com/office/drawing/2014/main" id="{9F2AC9AA-D6AA-A948-9495-6EB6CA5C17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6944" y="2411181"/>
            <a:ext cx="6255056" cy="349640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2054175-DC73-D64F-A576-D1E52735DF3A}"/>
              </a:ext>
            </a:extLst>
          </p:cNvPr>
          <p:cNvSpPr txBox="1"/>
          <p:nvPr/>
        </p:nvSpPr>
        <p:spPr>
          <a:xfrm>
            <a:off x="5936944" y="6028660"/>
            <a:ext cx="535483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FR" dirty="0"/>
              <a:t>Triggering beam dump in IP5 </a:t>
            </a:r>
            <a:r>
              <a:rPr lang="en-FR"/>
              <a:t>with B1</a:t>
            </a:r>
            <a:r>
              <a:rPr lang="en-US" dirty="0"/>
              <a:t> in 2021</a:t>
            </a:r>
            <a:r>
              <a:rPr lang="en-FR"/>
              <a:t> 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433459860"/>
      </p:ext>
    </p:extLst>
  </p:cSld>
  <p:clrMapOvr>
    <a:masterClrMapping/>
  </p:clrMapOvr>
</p:sld>
</file>

<file path=ppt/theme/theme1.xml><?xml version="1.0" encoding="utf-8"?>
<a:theme xmlns:a="http://schemas.openxmlformats.org/drawingml/2006/main" name="CERN Presentatio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Presentation" id="{7A90296C-D84C-A844-8938-99ED722D30F3}" vid="{C8C2343D-E265-5D40-B54D-0A9CA2FEDBE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Presentation</Template>
  <TotalTime>16572</TotalTime>
  <Words>808</Words>
  <Application>Microsoft Macintosh PowerPoint</Application>
  <PresentationFormat>Widescreen</PresentationFormat>
  <Paragraphs>130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Cambria Math</vt:lpstr>
      <vt:lpstr>CERN Presentation</vt:lpstr>
      <vt:lpstr>LHC BLM system readiness for 2025 first beam</vt:lpstr>
      <vt:lpstr>LHC BLM system commissioning </vt:lpstr>
      <vt:lpstr>LHC BLM system commissioning </vt:lpstr>
      <vt:lpstr>Hardware checkout </vt:lpstr>
      <vt:lpstr>Hardware checkout </vt:lpstr>
      <vt:lpstr>Hardware checkout </vt:lpstr>
      <vt:lpstr>PowerPoint Presentation</vt:lpstr>
      <vt:lpstr>Latency tests </vt:lpstr>
      <vt:lpstr>Latency tests </vt:lpstr>
      <vt:lpstr>Latency tests </vt:lpstr>
      <vt:lpstr>Summary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Morales Vigo, Sara</cp:lastModifiedBy>
  <cp:revision>392</cp:revision>
  <dcterms:created xsi:type="dcterms:W3CDTF">2020-04-15T14:21:40Z</dcterms:created>
  <dcterms:modified xsi:type="dcterms:W3CDTF">2025-03-25T08:18:02Z</dcterms:modified>
</cp:coreProperties>
</file>