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media/image19.jpg" ContentType="image/jpeg"/>
  <Override PartName="/ppt/media/image20.jpg" ContentType="image/jpeg"/>
  <Override PartName="/ppt/media/image27.jpg" ContentType="image/jpeg"/>
  <Override PartName="/ppt/media/image28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430" r:id="rId2"/>
    <p:sldId id="539" r:id="rId3"/>
    <p:sldId id="541" r:id="rId4"/>
    <p:sldId id="542" r:id="rId5"/>
    <p:sldId id="538" r:id="rId6"/>
    <p:sldId id="543" r:id="rId7"/>
    <p:sldId id="544" r:id="rId8"/>
    <p:sldId id="545" r:id="rId9"/>
    <p:sldId id="546" r:id="rId10"/>
    <p:sldId id="547" r:id="rId11"/>
    <p:sldId id="548" r:id="rId12"/>
    <p:sldId id="514" r:id="rId13"/>
    <p:sldId id="536" r:id="rId14"/>
    <p:sldId id="549" r:id="rId15"/>
    <p:sldId id="550" r:id="rId16"/>
    <p:sldId id="551" r:id="rId17"/>
    <p:sldId id="516" r:id="rId18"/>
    <p:sldId id="552" r:id="rId19"/>
    <p:sldId id="258" r:id="rId2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FF"/>
    <a:srgbClr val="FF33CC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7" autoAdjust="0"/>
    <p:restoredTop sz="94694"/>
  </p:normalViewPr>
  <p:slideViewPr>
    <p:cSldViewPr>
      <p:cViewPr varScale="1">
        <p:scale>
          <a:sx n="112" d="100"/>
          <a:sy n="112" d="100"/>
        </p:scale>
        <p:origin x="45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03/07/2025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E514073-B7E9-45FE-8364-112885EC62DA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3323"/>
              </a:spcBef>
              <a:defRPr/>
            </a:pPr>
            <a:r>
              <a:rPr lang="fr-FR" sz="3600" b="1" cap="small" dirty="0" err="1">
                <a:cs typeface="Arial" charset="0"/>
              </a:rPr>
              <a:t>Awake</a:t>
            </a:r>
            <a:r>
              <a:rPr lang="fr-FR" sz="3600" b="1" cap="small" dirty="0">
                <a:cs typeface="Arial" charset="0"/>
              </a:rPr>
              <a:t> CSCP Meeting #14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3600" b="1" cap="small" dirty="0" err="1">
                <a:cs typeface="Arial" charset="0"/>
              </a:rPr>
              <a:t>Simplified</a:t>
            </a:r>
            <a:r>
              <a:rPr lang="fr-FR" sz="3600" b="1" cap="small" dirty="0">
                <a:cs typeface="Arial" charset="0"/>
              </a:rPr>
              <a:t> </a:t>
            </a:r>
            <a:r>
              <a:rPr lang="fr-FR" sz="3600" b="1" cap="small" dirty="0" err="1">
                <a:cs typeface="Arial" charset="0"/>
              </a:rPr>
              <a:t>Layout</a:t>
            </a:r>
            <a:r>
              <a:rPr lang="fr-FR" sz="3600" b="1" cap="small" dirty="0">
                <a:cs typeface="Arial" charset="0"/>
              </a:rPr>
              <a:t> and </a:t>
            </a:r>
            <a:r>
              <a:rPr lang="fr-FR" sz="3600" b="1" cap="small" dirty="0" err="1">
                <a:cs typeface="Arial" charset="0"/>
              </a:rPr>
              <a:t>Integration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02/07/2025</a:t>
            </a:r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39E2D2A9-C293-45D6-7B6E-D1EE2838A509}"/>
              </a:ext>
            </a:extLst>
          </p:cNvPr>
          <p:cNvSpPr>
            <a:spLocks noChangeAspect="1"/>
          </p:cNvSpPr>
          <p:nvPr/>
        </p:nvSpPr>
        <p:spPr>
          <a:xfrm>
            <a:off x="5400000" y="4212000"/>
            <a:ext cx="1440000" cy="7272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D8496-9DDC-E49E-69CE-57514C783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omputer graphics of a machine&#10;&#10;AI-generated content may be incorrect.">
            <a:extLst>
              <a:ext uri="{FF2B5EF4-FFF2-40B4-BE49-F238E27FC236}">
                <a16:creationId xmlns:a16="http://schemas.microsoft.com/office/drawing/2014/main" id="{D803389F-11D9-6AD6-FB88-72F30D5588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741" b="24054"/>
          <a:stretch/>
        </p:blipFill>
        <p:spPr>
          <a:xfrm>
            <a:off x="1260000" y="3672000"/>
            <a:ext cx="9674480" cy="2520000"/>
          </a:xfrm>
          <a:prstGeom prst="rect">
            <a:avLst/>
          </a:prstGeom>
        </p:spPr>
      </p:pic>
      <p:pic>
        <p:nvPicPr>
          <p:cNvPr id="3" name="Picture 2" descr="A computer graphics of a computer&#10;&#10;AI-generated content may be incorrect.">
            <a:extLst>
              <a:ext uri="{FF2B5EF4-FFF2-40B4-BE49-F238E27FC236}">
                <a16:creationId xmlns:a16="http://schemas.microsoft.com/office/drawing/2014/main" id="{4CDA8F5C-CBE8-03A6-06BF-91B5741516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744" b="24054"/>
          <a:stretch/>
        </p:blipFill>
        <p:spPr>
          <a:xfrm>
            <a:off x="1260000" y="1008000"/>
            <a:ext cx="9674480" cy="25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6AA84-A2BD-2E8B-D6DF-6BCB6B392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FAEAF-AE31-A965-D310-3541F1DE9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9EE48-F262-DAA1-796C-9AC9CCB3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815D890-F191-B0EE-19C0-39FE76D8740F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CCAFF34-4D08-5988-86A5-7040FA765B5E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8D9EB0-69D0-7664-0C6D-A441A20693A7}"/>
              </a:ext>
            </a:extLst>
          </p:cNvPr>
          <p:cNvSpPr txBox="1"/>
          <p:nvPr/>
        </p:nvSpPr>
        <p:spPr>
          <a:xfrm>
            <a:off x="1260000" y="4608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0945CF-5CE4-C0C7-5E44-EB4E25131C65}"/>
              </a:ext>
            </a:extLst>
          </p:cNvPr>
          <p:cNvSpPr txBox="1"/>
          <p:nvPr/>
        </p:nvSpPr>
        <p:spPr>
          <a:xfrm>
            <a:off x="4680000" y="1368000"/>
            <a:ext cx="271412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>
                <a:solidFill>
                  <a:schemeClr val="tx2"/>
                </a:solidFill>
              </a:rPr>
              <a:t>Experimental</a:t>
            </a:r>
            <a:r>
              <a:rPr lang="fr-CH" sz="1100" b="1" dirty="0">
                <a:solidFill>
                  <a:schemeClr val="tx2"/>
                </a:solidFill>
              </a:rPr>
              <a:t> Area : </a:t>
            </a:r>
            <a:r>
              <a:rPr lang="fr-CH" sz="1100" b="1" dirty="0" err="1">
                <a:solidFill>
                  <a:schemeClr val="tx2"/>
                </a:solidFill>
              </a:rPr>
              <a:t>Current</a:t>
            </a:r>
            <a:r>
              <a:rPr lang="fr-CH" sz="1100" b="1" dirty="0">
                <a:solidFill>
                  <a:schemeClr val="tx2"/>
                </a:solidFill>
              </a:rPr>
              <a:t> Position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6D5A2A-4771-3761-F81A-A578648E3670}"/>
              </a:ext>
            </a:extLst>
          </p:cNvPr>
          <p:cNvSpPr txBox="1"/>
          <p:nvPr/>
        </p:nvSpPr>
        <p:spPr>
          <a:xfrm>
            <a:off x="7776000" y="1404000"/>
            <a:ext cx="1404032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tx2"/>
                </a:solidFill>
              </a:rPr>
              <a:t>TSG  45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063CDE15-37F2-AF49-E52B-BEFD2C22E936}"/>
              </a:ext>
            </a:extLst>
          </p:cNvPr>
          <p:cNvSpPr/>
          <p:nvPr/>
        </p:nvSpPr>
        <p:spPr>
          <a:xfrm>
            <a:off x="4818000" y="4456010"/>
            <a:ext cx="2556000" cy="231559"/>
          </a:xfrm>
          <a:prstGeom prst="rightArrow">
            <a:avLst>
              <a:gd name="adj1" fmla="val 41773"/>
              <a:gd name="adj2" fmla="val 50000"/>
            </a:avLst>
          </a:prstGeom>
          <a:solidFill>
            <a:srgbClr val="FFFF00"/>
          </a:solidFill>
          <a:ln w="158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F32F70-D260-7921-BCB6-08262DE34B8B}"/>
              </a:ext>
            </a:extLst>
          </p:cNvPr>
          <p:cNvSpPr txBox="1"/>
          <p:nvPr/>
        </p:nvSpPr>
        <p:spPr>
          <a:xfrm>
            <a:off x="5307356" y="4653610"/>
            <a:ext cx="158073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2"/>
                </a:solidFill>
              </a:rPr>
              <a:t>Shifted</a:t>
            </a:r>
            <a:r>
              <a:rPr lang="fr-CH" sz="1200" dirty="0">
                <a:solidFill>
                  <a:schemeClr val="tx2"/>
                </a:solidFill>
              </a:rPr>
              <a:t> by 1810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56DC3-AB5E-2551-D141-7D4713C51A5F}"/>
              </a:ext>
            </a:extLst>
          </p:cNvPr>
          <p:cNvSpPr txBox="1"/>
          <p:nvPr/>
        </p:nvSpPr>
        <p:spPr>
          <a:xfrm>
            <a:off x="1260000" y="1908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E5E0F3-5531-115C-A421-DE9F9E80F1E3}"/>
              </a:ext>
            </a:extLst>
          </p:cNvPr>
          <p:cNvSpPr txBox="1"/>
          <p:nvPr/>
        </p:nvSpPr>
        <p:spPr>
          <a:xfrm>
            <a:off x="7200000" y="2880000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Laser Beam Line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5FA9FF-3E84-02D4-60EE-A6F6203167AA}"/>
              </a:ext>
            </a:extLst>
          </p:cNvPr>
          <p:cNvSpPr txBox="1"/>
          <p:nvPr/>
        </p:nvSpPr>
        <p:spPr>
          <a:xfrm>
            <a:off x="7200000" y="5544000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Laser Beam Line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B3EA27-8126-F78D-CDEE-324416FD3019}"/>
              </a:ext>
            </a:extLst>
          </p:cNvPr>
          <p:cNvSpPr txBox="1"/>
          <p:nvPr/>
        </p:nvSpPr>
        <p:spPr>
          <a:xfrm>
            <a:off x="4680000" y="4032000"/>
            <a:ext cx="271412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>
                <a:solidFill>
                  <a:schemeClr val="tx2"/>
                </a:solidFill>
              </a:rPr>
              <a:t>Experimental</a:t>
            </a:r>
            <a:r>
              <a:rPr lang="fr-CH" sz="1100" b="1" dirty="0">
                <a:solidFill>
                  <a:schemeClr val="tx2"/>
                </a:solidFill>
              </a:rPr>
              <a:t> Area : New Position</a:t>
            </a:r>
          </a:p>
        </p:txBody>
      </p:sp>
    </p:spTree>
    <p:extLst>
      <p:ext uri="{BB962C8B-B14F-4D97-AF65-F5344CB8AC3E}">
        <p14:creationId xmlns:p14="http://schemas.microsoft.com/office/powerpoint/2010/main" val="3581140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BD51C-073A-7882-B63C-E81EA3ADF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09FF4B6C-4FA3-B3F9-847A-FEFC64FE70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543" t="47064" r="20044" b="29449"/>
          <a:stretch/>
        </p:blipFill>
        <p:spPr>
          <a:xfrm>
            <a:off x="360000" y="972000"/>
            <a:ext cx="7920000" cy="288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D7EAE-AA30-D16A-D913-857791A5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4399D-4772-4AF6-5DA5-BC7B23CB6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22664-AF06-04CF-4227-A975668B6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873E843-C9B3-DF4C-1738-4936F26A399C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3FFDCA1-5040-0680-311A-A4D466C97254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BD1A66-5A69-2FB2-3129-D4D55A3B72F0}"/>
              </a:ext>
            </a:extLst>
          </p:cNvPr>
          <p:cNvSpPr txBox="1"/>
          <p:nvPr/>
        </p:nvSpPr>
        <p:spPr>
          <a:xfrm>
            <a:off x="3058981" y="3594590"/>
            <a:ext cx="2847863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 Proton Beam 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B82A76-FA35-B182-B66F-D6212BF0B476}"/>
              </a:ext>
            </a:extLst>
          </p:cNvPr>
          <p:cNvSpPr txBox="1"/>
          <p:nvPr/>
        </p:nvSpPr>
        <p:spPr>
          <a:xfrm>
            <a:off x="2207568" y="1201257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8B4DC-0D18-EFF8-AC2D-E27D8B0695BF}"/>
              </a:ext>
            </a:extLst>
          </p:cNvPr>
          <p:cNvSpPr txBox="1"/>
          <p:nvPr/>
        </p:nvSpPr>
        <p:spPr>
          <a:xfrm>
            <a:off x="661427" y="3584795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E37B4A-76D3-B1DD-DCC8-271004622913}"/>
              </a:ext>
            </a:extLst>
          </p:cNvPr>
          <p:cNvSpPr txBox="1"/>
          <p:nvPr/>
        </p:nvSpPr>
        <p:spPr>
          <a:xfrm>
            <a:off x="7259381" y="3334758"/>
            <a:ext cx="1044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48FDA8-F8C1-84B4-C912-7CC00B6E3E2A}"/>
              </a:ext>
            </a:extLst>
          </p:cNvPr>
          <p:cNvCxnSpPr>
            <a:cxnSpLocks/>
            <a:stCxn id="23" idx="6"/>
            <a:endCxn id="10" idx="1"/>
          </p:cNvCxnSpPr>
          <p:nvPr/>
        </p:nvCxnSpPr>
        <p:spPr>
          <a:xfrm flipV="1">
            <a:off x="3057102" y="2412000"/>
            <a:ext cx="5618898" cy="163004"/>
          </a:xfrm>
          <a:prstGeom prst="straightConnector1">
            <a:avLst/>
          </a:prstGeom>
          <a:ln w="25400">
            <a:solidFill>
              <a:srgbClr val="FF99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FF75499-EE44-2398-5AAE-1528084284EC}"/>
              </a:ext>
            </a:extLst>
          </p:cNvPr>
          <p:cNvSpPr txBox="1"/>
          <p:nvPr/>
        </p:nvSpPr>
        <p:spPr>
          <a:xfrm>
            <a:off x="3465000" y="4860000"/>
            <a:ext cx="4455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Equipment </a:t>
            </a:r>
            <a:r>
              <a:rPr lang="fr-CH" sz="1200" dirty="0" err="1">
                <a:solidFill>
                  <a:schemeClr val="tx2"/>
                </a:solidFill>
              </a:rPr>
              <a:t>fixed</a:t>
            </a:r>
            <a:r>
              <a:rPr lang="fr-CH" sz="1200" dirty="0">
                <a:solidFill>
                  <a:schemeClr val="tx2"/>
                </a:solidFill>
              </a:rPr>
              <a:t> on Plasma </a:t>
            </a:r>
            <a:r>
              <a:rPr lang="fr-CH" sz="1200" dirty="0" err="1">
                <a:solidFill>
                  <a:schemeClr val="tx2"/>
                </a:solidFill>
              </a:rPr>
              <a:t>Cell</a:t>
            </a:r>
            <a:r>
              <a:rPr lang="fr-CH" sz="1200" dirty="0">
                <a:solidFill>
                  <a:schemeClr val="tx2"/>
                </a:solidFill>
              </a:rPr>
              <a:t> ?</a:t>
            </a:r>
          </a:p>
        </p:txBody>
      </p:sp>
      <p:pic>
        <p:nvPicPr>
          <p:cNvPr id="10" name="Picture 9" descr="A machine with many colorful objects&#10;&#10;AI-generated content may be incorrect.">
            <a:extLst>
              <a:ext uri="{FF2B5EF4-FFF2-40B4-BE49-F238E27FC236}">
                <a16:creationId xmlns:a16="http://schemas.microsoft.com/office/drawing/2014/main" id="{37D13BAF-E65E-6432-0D8A-35C6787697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864" t="34368" r="60551" b="27319"/>
          <a:stretch/>
        </p:blipFill>
        <p:spPr>
          <a:xfrm>
            <a:off x="8676000" y="972000"/>
            <a:ext cx="3144824" cy="2880000"/>
          </a:xfrm>
          <a:prstGeom prst="rect">
            <a:avLst/>
          </a:prstGeom>
        </p:spPr>
      </p:pic>
      <p:pic>
        <p:nvPicPr>
          <p:cNvPr id="18" name="Picture 17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98FBD348-4B96-60FB-213C-D1842ED4E53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180" t="15013" r="25329" b="10349"/>
          <a:stretch/>
        </p:blipFill>
        <p:spPr>
          <a:xfrm rot="5400000">
            <a:off x="1440000" y="4140000"/>
            <a:ext cx="2250000" cy="1800000"/>
          </a:xfrm>
          <a:prstGeom prst="rect">
            <a:avLst/>
          </a:prstGeom>
        </p:spPr>
      </p:pic>
      <p:pic>
        <p:nvPicPr>
          <p:cNvPr id="21" name="Picture 20" descr="A machine in a factory&#10;&#10;AI-generated content may be incorrect.">
            <a:extLst>
              <a:ext uri="{FF2B5EF4-FFF2-40B4-BE49-F238E27FC236}">
                <a16:creationId xmlns:a16="http://schemas.microsoft.com/office/drawing/2014/main" id="{5E95A787-2215-8449-D1DD-898FB453AAF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4891" t="21522" r="45569" b="36483"/>
          <a:stretch/>
        </p:blipFill>
        <p:spPr>
          <a:xfrm>
            <a:off x="7920000" y="3924000"/>
            <a:ext cx="2812500" cy="225000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A863053F-C7E0-C997-1BAC-BCB274D0589B}"/>
              </a:ext>
            </a:extLst>
          </p:cNvPr>
          <p:cNvSpPr/>
          <p:nvPr/>
        </p:nvSpPr>
        <p:spPr>
          <a:xfrm>
            <a:off x="1240857" y="1984307"/>
            <a:ext cx="1816245" cy="1181393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477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DAE01-DDAB-1D29-E77C-C89A73AF7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rawing of a factory&#10;&#10;AI-generated content may be incorrect.">
            <a:extLst>
              <a:ext uri="{FF2B5EF4-FFF2-40B4-BE49-F238E27FC236}">
                <a16:creationId xmlns:a16="http://schemas.microsoft.com/office/drawing/2014/main" id="{37BA1237-3190-3076-6D7A-EEE9BED272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29" b="24503"/>
          <a:stretch/>
        </p:blipFill>
        <p:spPr>
          <a:xfrm>
            <a:off x="348000" y="1078841"/>
            <a:ext cx="11520000" cy="4752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D498-74C8-EBF2-3E30-E403C13BA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D45D0-4AC2-3E10-912B-F353ED85D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0E819-C248-C3D2-4064-5370320E1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603A15-CE9C-F31A-10C9-1755A0CF4660}"/>
              </a:ext>
            </a:extLst>
          </p:cNvPr>
          <p:cNvSpPr txBox="1"/>
          <p:nvPr/>
        </p:nvSpPr>
        <p:spPr>
          <a:xfrm>
            <a:off x="10224000" y="295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585585-310A-FBF3-0691-D732EAF3DC84}"/>
              </a:ext>
            </a:extLst>
          </p:cNvPr>
          <p:cNvSpPr txBox="1"/>
          <p:nvPr/>
        </p:nvSpPr>
        <p:spPr>
          <a:xfrm>
            <a:off x="9011128" y="1548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574AC3C-B6B9-D302-9A51-322E4FD6BC9B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– New </a:t>
            </a:r>
            <a:r>
              <a:rPr lang="fr-FR" sz="1400" u="sng" dirty="0" err="1"/>
              <a:t>Shielding</a:t>
            </a:r>
            <a:r>
              <a:rPr lang="fr-FR" sz="1400" u="sng" dirty="0"/>
              <a:t> and Access : </a:t>
            </a:r>
            <a:endParaRPr lang="fr-FR" sz="1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17EEBA-1C4A-E270-BB44-7E2D0A2D5CDC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</a:t>
            </a:r>
            <a:r>
              <a:rPr lang="fr-FR" sz="2000" dirty="0" err="1"/>
              <a:t>Shielding</a:t>
            </a:r>
            <a:r>
              <a:rPr lang="fr-FR" sz="2000" dirty="0"/>
              <a:t> in TCC4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CA5F91-2C81-1F30-8566-31D8C0A59CAA}"/>
              </a:ext>
            </a:extLst>
          </p:cNvPr>
          <p:cNvSpPr txBox="1"/>
          <p:nvPr/>
        </p:nvSpPr>
        <p:spPr>
          <a:xfrm>
            <a:off x="636000" y="4715073"/>
            <a:ext cx="1512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TT41 Proton Beam 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0DD344-7B89-200B-E3DF-B99023F8E273}"/>
              </a:ext>
            </a:extLst>
          </p:cNvPr>
          <p:cNvSpPr txBox="1"/>
          <p:nvPr/>
        </p:nvSpPr>
        <p:spPr>
          <a:xfrm>
            <a:off x="4448346" y="3477876"/>
            <a:ext cx="1922099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e- 150 MeV Beam Line (15 °)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C6C954-213B-633B-D772-69E181D27277}"/>
              </a:ext>
            </a:extLst>
          </p:cNvPr>
          <p:cNvSpPr txBox="1"/>
          <p:nvPr/>
        </p:nvSpPr>
        <p:spPr>
          <a:xfrm rot="1139960">
            <a:off x="577033" y="3581093"/>
            <a:ext cx="1522951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e- 18 MeV Beam Line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CF2AFA-5A03-E6B0-D97D-F20AE1043284}"/>
              </a:ext>
            </a:extLst>
          </p:cNvPr>
          <p:cNvSpPr txBox="1"/>
          <p:nvPr/>
        </p:nvSpPr>
        <p:spPr>
          <a:xfrm>
            <a:off x="1273016" y="3166892"/>
            <a:ext cx="1080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Access </a:t>
            </a:r>
            <a:r>
              <a:rPr lang="fr-CH" sz="1200" dirty="0" err="1">
                <a:solidFill>
                  <a:srgbClr val="0070C0"/>
                </a:solidFill>
              </a:rPr>
              <a:t>Ramp</a:t>
            </a:r>
            <a:r>
              <a:rPr lang="fr-CH" sz="1200" dirty="0">
                <a:solidFill>
                  <a:srgbClr val="0070C0"/>
                </a:solidFill>
              </a:rPr>
              <a:t> Lev. +200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1B4805A-3495-081F-DB42-F83A6E8A71C2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2353016" y="3397725"/>
            <a:ext cx="502624" cy="4108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D4D70CC-49CA-B642-AAA7-118AE4FBBB0D}"/>
              </a:ext>
            </a:extLst>
          </p:cNvPr>
          <p:cNvSpPr txBox="1"/>
          <p:nvPr/>
        </p:nvSpPr>
        <p:spPr>
          <a:xfrm>
            <a:off x="5459916" y="4030266"/>
            <a:ext cx="1512000" cy="468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2"/>
                </a:solidFill>
              </a:rPr>
              <a:t>Shielding</a:t>
            </a:r>
            <a:r>
              <a:rPr lang="fr-CH" sz="1200" dirty="0">
                <a:solidFill>
                  <a:schemeClr val="tx2"/>
                </a:solidFill>
              </a:rPr>
              <a:t> on Ground 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(</a:t>
            </a:r>
            <a:r>
              <a:rPr lang="fr-CH" sz="1200" dirty="0" err="1">
                <a:solidFill>
                  <a:schemeClr val="tx2"/>
                </a:solidFill>
              </a:rPr>
              <a:t>Level</a:t>
            </a:r>
            <a:r>
              <a:rPr lang="fr-CH" sz="1200" dirty="0">
                <a:solidFill>
                  <a:schemeClr val="tx2"/>
                </a:solidFill>
              </a:rPr>
              <a:t> +200)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6C85F4B-42E0-27E1-58C5-625E3D75F7B9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866000" y="2215316"/>
            <a:ext cx="174216" cy="79199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7AB7AF7-BDA0-F026-2C6F-F45E0F71155B}"/>
              </a:ext>
            </a:extLst>
          </p:cNvPr>
          <p:cNvSpPr txBox="1"/>
          <p:nvPr/>
        </p:nvSpPr>
        <p:spPr>
          <a:xfrm>
            <a:off x="348000" y="3145725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7D67F5-4226-2726-9DA8-0E45FD682013}"/>
              </a:ext>
            </a:extLst>
          </p:cNvPr>
          <p:cNvSpPr txBox="1"/>
          <p:nvPr/>
        </p:nvSpPr>
        <p:spPr>
          <a:xfrm>
            <a:off x="6876000" y="1568985"/>
            <a:ext cx="1980000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Free Passage for Small Trolley (</a:t>
            </a:r>
            <a:r>
              <a:rPr lang="fr-CH" sz="1200" dirty="0" err="1">
                <a:solidFill>
                  <a:srgbClr val="0070C0"/>
                </a:solidFill>
              </a:rPr>
              <a:t>below</a:t>
            </a:r>
            <a:r>
              <a:rPr lang="fr-CH" sz="1200" dirty="0">
                <a:solidFill>
                  <a:srgbClr val="0070C0"/>
                </a:solidFill>
              </a:rPr>
              <a:t> e- </a:t>
            </a:r>
            <a:r>
              <a:rPr lang="fr-CH" sz="1200" dirty="0" err="1">
                <a:solidFill>
                  <a:srgbClr val="0070C0"/>
                </a:solidFill>
              </a:rPr>
              <a:t>beam</a:t>
            </a:r>
            <a:r>
              <a:rPr lang="fr-CH" sz="1200" dirty="0">
                <a:solidFill>
                  <a:srgbClr val="0070C0"/>
                </a:solidFill>
              </a:rPr>
              <a:t> line)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3AC1CC-3CBF-7743-BCBC-BBAA48B316C5}"/>
              </a:ext>
            </a:extLst>
          </p:cNvPr>
          <p:cNvSpPr txBox="1"/>
          <p:nvPr/>
        </p:nvSpPr>
        <p:spPr>
          <a:xfrm>
            <a:off x="4122000" y="5649066"/>
            <a:ext cx="1692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Free Passage for Trolley (</a:t>
            </a:r>
            <a:r>
              <a:rPr lang="fr-CH" sz="1200" dirty="0" err="1">
                <a:solidFill>
                  <a:srgbClr val="0070C0"/>
                </a:solidFill>
              </a:rPr>
              <a:t>below</a:t>
            </a:r>
            <a:r>
              <a:rPr lang="fr-CH" sz="1200" dirty="0">
                <a:solidFill>
                  <a:srgbClr val="0070C0"/>
                </a:solidFill>
              </a:rPr>
              <a:t> e- </a:t>
            </a:r>
            <a:r>
              <a:rPr lang="fr-CH" sz="1200" dirty="0" err="1">
                <a:solidFill>
                  <a:srgbClr val="0070C0"/>
                </a:solidFill>
              </a:rPr>
              <a:t>beam</a:t>
            </a:r>
            <a:r>
              <a:rPr lang="fr-CH" sz="1200" dirty="0">
                <a:solidFill>
                  <a:srgbClr val="0070C0"/>
                </a:solidFill>
              </a:rPr>
              <a:t> line)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EB428E3-4508-F043-7256-EED0E233A7A9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4968000" y="4824000"/>
            <a:ext cx="0" cy="82506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4FF1A14-6C24-0018-9D2D-536E30E9AFCE}"/>
              </a:ext>
            </a:extLst>
          </p:cNvPr>
          <p:cNvCxnSpPr/>
          <p:nvPr/>
        </p:nvCxnSpPr>
        <p:spPr>
          <a:xfrm>
            <a:off x="4968000" y="4212000"/>
            <a:ext cx="0" cy="612000"/>
          </a:xfrm>
          <a:prstGeom prst="straightConnector1">
            <a:avLst/>
          </a:prstGeom>
          <a:ln w="25400"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45C999F-737B-E6C6-2F92-7FBE96601749}"/>
              </a:ext>
            </a:extLst>
          </p:cNvPr>
          <p:cNvCxnSpPr>
            <a:cxnSpLocks/>
          </p:cNvCxnSpPr>
          <p:nvPr/>
        </p:nvCxnSpPr>
        <p:spPr>
          <a:xfrm>
            <a:off x="4079776" y="4140000"/>
            <a:ext cx="1296144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4FC68F2-4F81-4E8A-6319-A35C2E437F97}"/>
              </a:ext>
            </a:extLst>
          </p:cNvPr>
          <p:cNvCxnSpPr>
            <a:cxnSpLocks/>
          </p:cNvCxnSpPr>
          <p:nvPr/>
        </p:nvCxnSpPr>
        <p:spPr>
          <a:xfrm>
            <a:off x="7128000" y="4140000"/>
            <a:ext cx="1548000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E9C3D7E-BCBE-CF3B-00E0-A1F29B5F78E2}"/>
              </a:ext>
            </a:extLst>
          </p:cNvPr>
          <p:cNvCxnSpPr>
            <a:cxnSpLocks/>
          </p:cNvCxnSpPr>
          <p:nvPr/>
        </p:nvCxnSpPr>
        <p:spPr>
          <a:xfrm>
            <a:off x="4068000" y="4932000"/>
            <a:ext cx="4752000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75975D6-F032-26B8-2BB6-6893AFEAEB05}"/>
              </a:ext>
            </a:extLst>
          </p:cNvPr>
          <p:cNvCxnSpPr>
            <a:cxnSpLocks/>
          </p:cNvCxnSpPr>
          <p:nvPr/>
        </p:nvCxnSpPr>
        <p:spPr>
          <a:xfrm>
            <a:off x="2340000" y="4932000"/>
            <a:ext cx="1296144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56307B9-D2B3-ECD2-E789-6C0640A5D640}"/>
              </a:ext>
            </a:extLst>
          </p:cNvPr>
          <p:cNvCxnSpPr>
            <a:cxnSpLocks/>
          </p:cNvCxnSpPr>
          <p:nvPr/>
        </p:nvCxnSpPr>
        <p:spPr>
          <a:xfrm>
            <a:off x="9396000" y="4932000"/>
            <a:ext cx="1296144" cy="0"/>
          </a:xfrm>
          <a:prstGeom prst="straightConnector1">
            <a:avLst/>
          </a:prstGeom>
          <a:ln w="25400">
            <a:solidFill>
              <a:srgbClr val="FFFF00"/>
            </a:solidFill>
            <a:prstDash val="dash"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BCBD750-A097-51B9-8F48-27C6129964E9}"/>
              </a:ext>
            </a:extLst>
          </p:cNvPr>
          <p:cNvSpPr txBox="1"/>
          <p:nvPr/>
        </p:nvSpPr>
        <p:spPr>
          <a:xfrm>
            <a:off x="1865504" y="5650812"/>
            <a:ext cx="138007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2nd Access </a:t>
            </a:r>
            <a:r>
              <a:rPr lang="fr-CH" sz="1200" dirty="0" err="1">
                <a:solidFill>
                  <a:srgbClr val="0070C0"/>
                </a:solidFill>
              </a:rPr>
              <a:t>Ramp</a:t>
            </a:r>
            <a:r>
              <a:rPr lang="fr-CH" sz="1200" dirty="0">
                <a:solidFill>
                  <a:srgbClr val="0070C0"/>
                </a:solidFill>
              </a:rPr>
              <a:t> Lev. +200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148479C-213B-9613-225B-6110F9A80653}"/>
              </a:ext>
            </a:extLst>
          </p:cNvPr>
          <p:cNvCxnSpPr>
            <a:cxnSpLocks/>
          </p:cNvCxnSpPr>
          <p:nvPr/>
        </p:nvCxnSpPr>
        <p:spPr>
          <a:xfrm flipV="1">
            <a:off x="2523148" y="5080933"/>
            <a:ext cx="437740" cy="56813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693BC86-7979-6C3F-B312-7B6DD7FDB3B0}"/>
              </a:ext>
            </a:extLst>
          </p:cNvPr>
          <p:cNvSpPr txBox="1"/>
          <p:nvPr/>
        </p:nvSpPr>
        <p:spPr>
          <a:xfrm>
            <a:off x="9684000" y="5691670"/>
            <a:ext cx="1692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3rd Access </a:t>
            </a:r>
            <a:r>
              <a:rPr lang="fr-CH" sz="1200" dirty="0" err="1">
                <a:solidFill>
                  <a:srgbClr val="0070C0"/>
                </a:solidFill>
              </a:rPr>
              <a:t>Ramp</a:t>
            </a:r>
            <a:r>
              <a:rPr lang="fr-CH" sz="1200" dirty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CH" sz="1200" dirty="0">
                <a:solidFill>
                  <a:srgbClr val="0070C0"/>
                </a:solidFill>
              </a:rPr>
              <a:t>Lev. +200 (if </a:t>
            </a:r>
            <a:r>
              <a:rPr lang="fr-CH" sz="1200" dirty="0" err="1">
                <a:solidFill>
                  <a:srgbClr val="0070C0"/>
                </a:solidFill>
              </a:rPr>
              <a:t>necessary</a:t>
            </a:r>
            <a:r>
              <a:rPr lang="fr-CH" sz="1200" dirty="0">
                <a:solidFill>
                  <a:srgbClr val="0070C0"/>
                </a:solidFill>
              </a:rPr>
              <a:t>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03456D2-C01A-BC17-B5B2-06BEF968DFF8}"/>
              </a:ext>
            </a:extLst>
          </p:cNvPr>
          <p:cNvCxnSpPr>
            <a:cxnSpLocks/>
          </p:cNvCxnSpPr>
          <p:nvPr/>
        </p:nvCxnSpPr>
        <p:spPr>
          <a:xfrm flipH="1" flipV="1">
            <a:off x="9991894" y="5058866"/>
            <a:ext cx="496594" cy="6328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 descr="A computer generated image of several machines&#10;&#10;AI-generated content may be incorrect.">
            <a:extLst>
              <a:ext uri="{FF2B5EF4-FFF2-40B4-BE49-F238E27FC236}">
                <a16:creationId xmlns:a16="http://schemas.microsoft.com/office/drawing/2014/main" id="{898DE577-D8CE-C3FA-D2F2-01B2AC9C54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814" t="15224" r="24423" b="10237"/>
          <a:stretch/>
        </p:blipFill>
        <p:spPr>
          <a:xfrm>
            <a:off x="4108425" y="537778"/>
            <a:ext cx="2372958" cy="2340000"/>
          </a:xfrm>
          <a:prstGeom prst="rect">
            <a:avLst/>
          </a:prstGeom>
          <a:ln w="15875">
            <a:solidFill>
              <a:srgbClr val="00B0F0"/>
            </a:solidFill>
          </a:ln>
        </p:spPr>
      </p:pic>
      <p:sp>
        <p:nvSpPr>
          <p:cNvPr id="52" name="Oval 51">
            <a:extLst>
              <a:ext uri="{FF2B5EF4-FFF2-40B4-BE49-F238E27FC236}">
                <a16:creationId xmlns:a16="http://schemas.microsoft.com/office/drawing/2014/main" id="{1C438B13-8A1D-CAEF-352D-6ED2F739CC9E}"/>
              </a:ext>
            </a:extLst>
          </p:cNvPr>
          <p:cNvSpPr/>
          <p:nvPr/>
        </p:nvSpPr>
        <p:spPr>
          <a:xfrm>
            <a:off x="7752184" y="3022314"/>
            <a:ext cx="720080" cy="801242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E51B077-F605-1FCB-A648-CDBD63AA7589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6481383" y="1707778"/>
            <a:ext cx="1376254" cy="143187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 descr="A computer graphics of a machine&#10;&#10;AI-generated content may be incorrect.">
            <a:extLst>
              <a:ext uri="{FF2B5EF4-FFF2-40B4-BE49-F238E27FC236}">
                <a16:creationId xmlns:a16="http://schemas.microsoft.com/office/drawing/2014/main" id="{93192DC5-880D-07EC-CE06-0A9813971F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984" t="53359" r="36515" b="26580"/>
          <a:stretch/>
        </p:blipFill>
        <p:spPr>
          <a:xfrm>
            <a:off x="8424000" y="432000"/>
            <a:ext cx="3600000" cy="936000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C679A81-4D39-CE1B-69E2-8DBE1315C59D}"/>
              </a:ext>
            </a:extLst>
          </p:cNvPr>
          <p:cNvCxnSpPr>
            <a:cxnSpLocks/>
          </p:cNvCxnSpPr>
          <p:nvPr/>
        </p:nvCxnSpPr>
        <p:spPr>
          <a:xfrm>
            <a:off x="10607736" y="1413463"/>
            <a:ext cx="1092320" cy="3527073"/>
          </a:xfrm>
          <a:prstGeom prst="straightConnector1">
            <a:avLst/>
          </a:prstGeom>
          <a:ln>
            <a:solidFill>
              <a:srgbClr val="00B0F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240D3AD5-57B4-9448-93EB-F14118B36C36}"/>
              </a:ext>
            </a:extLst>
          </p:cNvPr>
          <p:cNvSpPr/>
          <p:nvPr/>
        </p:nvSpPr>
        <p:spPr>
          <a:xfrm>
            <a:off x="5103000" y="1188000"/>
            <a:ext cx="383808" cy="1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500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9833776-3292-03BF-6B46-6CC99FF9B9FA}"/>
              </a:ext>
            </a:extLst>
          </p:cNvPr>
          <p:cNvSpPr/>
          <p:nvPr/>
        </p:nvSpPr>
        <p:spPr>
          <a:xfrm>
            <a:off x="4308407" y="2125316"/>
            <a:ext cx="491449" cy="1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1000</a:t>
            </a:r>
            <a:endParaRPr lang="en-GB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5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10337-6F31-14A1-9F9C-507B6F4C6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blueprint&#10;&#10;AI-generated content may be incorrect.">
            <a:extLst>
              <a:ext uri="{FF2B5EF4-FFF2-40B4-BE49-F238E27FC236}">
                <a16:creationId xmlns:a16="http://schemas.microsoft.com/office/drawing/2014/main" id="{4D82B75C-D280-5818-3F30-19A6C80D8D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08" b="400"/>
          <a:stretch/>
        </p:blipFill>
        <p:spPr>
          <a:xfrm>
            <a:off x="72000" y="3384000"/>
            <a:ext cx="12024000" cy="2804810"/>
          </a:xfrm>
          <a:prstGeom prst="rect">
            <a:avLst/>
          </a:prstGeom>
        </p:spPr>
      </p:pic>
      <p:pic>
        <p:nvPicPr>
          <p:cNvPr id="7" name="Picture 6" descr="A grey rectangular object with windows&#10;&#10;AI-generated content may be incorrect.">
            <a:extLst>
              <a:ext uri="{FF2B5EF4-FFF2-40B4-BE49-F238E27FC236}">
                <a16:creationId xmlns:a16="http://schemas.microsoft.com/office/drawing/2014/main" id="{E775323A-1B9A-27DA-C7A8-767A63D39F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153" b="32153"/>
          <a:stretch/>
        </p:blipFill>
        <p:spPr>
          <a:xfrm>
            <a:off x="72000" y="1008000"/>
            <a:ext cx="12024000" cy="241962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4E567-A47A-5D2A-A588-29CFA1EFF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7344A-026E-A8A2-C161-DEE4ED982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CF003-960B-8D41-8F24-BE19AFB2A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EECCACE-2BFB-9AF8-F00A-13F781465039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</a:t>
            </a:r>
            <a:r>
              <a:rPr lang="fr-FR" sz="1400" u="sng" dirty="0" err="1"/>
              <a:t>Cavern</a:t>
            </a:r>
            <a:r>
              <a:rPr lang="fr-FR" sz="1400" u="sng" dirty="0"/>
              <a:t> : </a:t>
            </a:r>
            <a:r>
              <a:rPr lang="fr-FR" sz="1400" dirty="0"/>
              <a:t>Civil Engineering 3D Model and Drawings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3B8A-D0B5-E83E-FA29-0EF1F6C61F15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529A3F-054E-79B1-722A-C5F80E797688}"/>
              </a:ext>
            </a:extLst>
          </p:cNvPr>
          <p:cNvCxnSpPr>
            <a:cxnSpLocks/>
          </p:cNvCxnSpPr>
          <p:nvPr/>
        </p:nvCxnSpPr>
        <p:spPr>
          <a:xfrm flipH="1">
            <a:off x="3503712" y="2943150"/>
            <a:ext cx="216024" cy="1781994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0961F13-63B0-7FB1-1621-6617A1FE53B7}"/>
              </a:ext>
            </a:extLst>
          </p:cNvPr>
          <p:cNvCxnSpPr>
            <a:cxnSpLocks/>
          </p:cNvCxnSpPr>
          <p:nvPr/>
        </p:nvCxnSpPr>
        <p:spPr>
          <a:xfrm flipH="1">
            <a:off x="4943872" y="2943150"/>
            <a:ext cx="144016" cy="1781994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241DCF6-8839-6FCA-7859-32CBA259558F}"/>
              </a:ext>
            </a:extLst>
          </p:cNvPr>
          <p:cNvCxnSpPr>
            <a:cxnSpLocks/>
          </p:cNvCxnSpPr>
          <p:nvPr/>
        </p:nvCxnSpPr>
        <p:spPr>
          <a:xfrm>
            <a:off x="8333768" y="2942833"/>
            <a:ext cx="0" cy="1782311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224C9D-EEBB-F6CB-379B-E41D22A8B3F0}"/>
              </a:ext>
            </a:extLst>
          </p:cNvPr>
          <p:cNvCxnSpPr>
            <a:cxnSpLocks/>
          </p:cNvCxnSpPr>
          <p:nvPr/>
        </p:nvCxnSpPr>
        <p:spPr>
          <a:xfrm>
            <a:off x="11496600" y="2943150"/>
            <a:ext cx="239388" cy="1843255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D9AF0B9-0B89-BEA0-243B-FB5FA40FDF02}"/>
              </a:ext>
            </a:extLst>
          </p:cNvPr>
          <p:cNvCxnSpPr>
            <a:cxnSpLocks/>
          </p:cNvCxnSpPr>
          <p:nvPr/>
        </p:nvCxnSpPr>
        <p:spPr>
          <a:xfrm flipH="1">
            <a:off x="1271464" y="2493003"/>
            <a:ext cx="126201" cy="2520173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502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6AA09-1EC7-9C25-4931-6E2409317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rawing of a rectangular object&#10;&#10;AI-generated content may be incorrect.">
            <a:extLst>
              <a:ext uri="{FF2B5EF4-FFF2-40B4-BE49-F238E27FC236}">
                <a16:creationId xmlns:a16="http://schemas.microsoft.com/office/drawing/2014/main" id="{89A286C7-6026-C69C-210F-612B1D6F6E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477" t="9448" r="27213" b="25988"/>
          <a:stretch/>
        </p:blipFill>
        <p:spPr>
          <a:xfrm>
            <a:off x="8244000" y="792000"/>
            <a:ext cx="3731708" cy="2700000"/>
          </a:xfrm>
          <a:prstGeom prst="rect">
            <a:avLst/>
          </a:prstGeom>
        </p:spPr>
      </p:pic>
      <p:pic>
        <p:nvPicPr>
          <p:cNvPr id="12" name="Picture 11" descr="A close-up of a blueprint&#10;&#10;AI-generated content may be incorrect.">
            <a:extLst>
              <a:ext uri="{FF2B5EF4-FFF2-40B4-BE49-F238E27FC236}">
                <a16:creationId xmlns:a16="http://schemas.microsoft.com/office/drawing/2014/main" id="{BC28CE99-6722-0E95-23CF-5EE89438AE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9" t="11432" r="83852" b="12823"/>
          <a:stretch/>
        </p:blipFill>
        <p:spPr>
          <a:xfrm>
            <a:off x="4320000" y="972000"/>
            <a:ext cx="3384000" cy="4176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79022-4795-C236-20D5-B898B0CFC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6095F-1F98-690A-8A31-6B471F60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88C0-1DF2-D024-0DE2-F16AB567D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17787A-B671-C923-04F0-D2725BC77AB9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</a:t>
            </a:r>
            <a:r>
              <a:rPr lang="fr-FR" sz="1400" u="sng" dirty="0" err="1"/>
              <a:t>Cavern</a:t>
            </a:r>
            <a:r>
              <a:rPr lang="fr-FR" sz="1400" u="sng" dirty="0"/>
              <a:t> : </a:t>
            </a:r>
            <a:r>
              <a:rPr lang="fr-FR" sz="1400" dirty="0"/>
              <a:t>Civil Engineering 3D Model and Drawings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A964EC-5097-560A-D901-0E1D9AAA361B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B83A62-7C58-3B99-6E2C-4E7171266F20}"/>
              </a:ext>
            </a:extLst>
          </p:cNvPr>
          <p:cNvCxnSpPr>
            <a:cxnSpLocks/>
          </p:cNvCxnSpPr>
          <p:nvPr/>
        </p:nvCxnSpPr>
        <p:spPr>
          <a:xfrm flipH="1">
            <a:off x="3503712" y="2943150"/>
            <a:ext cx="216024" cy="1781994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19791B5-B688-3D8A-FB10-488B1FC6932F}"/>
              </a:ext>
            </a:extLst>
          </p:cNvPr>
          <p:cNvCxnSpPr>
            <a:cxnSpLocks/>
          </p:cNvCxnSpPr>
          <p:nvPr/>
        </p:nvCxnSpPr>
        <p:spPr>
          <a:xfrm flipH="1">
            <a:off x="10704512" y="1944000"/>
            <a:ext cx="216024" cy="804461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grey rectangular object with a window&#10;&#10;AI-generated content may be incorrect.">
            <a:extLst>
              <a:ext uri="{FF2B5EF4-FFF2-40B4-BE49-F238E27FC236}">
                <a16:creationId xmlns:a16="http://schemas.microsoft.com/office/drawing/2014/main" id="{216D0020-1AB3-5DAD-3C09-9C9C95E93BB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27" t="33073" r="58401" b="5514"/>
          <a:stretch/>
        </p:blipFill>
        <p:spPr>
          <a:xfrm>
            <a:off x="180000" y="1080000"/>
            <a:ext cx="3960000" cy="3780000"/>
          </a:xfrm>
          <a:prstGeom prst="rect">
            <a:avLst/>
          </a:prstGeom>
        </p:spPr>
      </p:pic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008FD5A3-B08A-70D2-E973-2E5F70E21AE5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86306" y="2834523"/>
            <a:ext cx="2101136" cy="1368000"/>
          </a:xfrm>
          <a:prstGeom prst="bentConnector3">
            <a:avLst>
              <a:gd name="adj1" fmla="val 76169"/>
            </a:avLst>
          </a:prstGeom>
          <a:ln w="57150">
            <a:solidFill>
              <a:srgbClr val="FFC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875C4267-485F-63CE-CB5B-C4F167AD1F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1876856" y="1527879"/>
            <a:ext cx="1612772" cy="710968"/>
          </a:xfrm>
          <a:prstGeom prst="bentConnector3">
            <a:avLst>
              <a:gd name="adj1" fmla="val 99657"/>
            </a:avLst>
          </a:prstGeom>
          <a:ln w="63500">
            <a:solidFill>
              <a:srgbClr val="FFC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FB0CAED-03EF-0C19-4E01-598352687EA0}"/>
              </a:ext>
            </a:extLst>
          </p:cNvPr>
          <p:cNvSpPr txBox="1"/>
          <p:nvPr/>
        </p:nvSpPr>
        <p:spPr>
          <a:xfrm>
            <a:off x="10044000" y="2808000"/>
            <a:ext cx="138007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0070C0"/>
                </a:solidFill>
              </a:rPr>
              <a:t>Missing</a:t>
            </a:r>
            <a:r>
              <a:rPr lang="fr-CH" sz="1200" dirty="0">
                <a:solidFill>
                  <a:srgbClr val="0070C0"/>
                </a:solidFill>
              </a:rPr>
              <a:t> Part </a:t>
            </a:r>
          </a:p>
          <a:p>
            <a:pPr algn="ctr"/>
            <a:r>
              <a:rPr lang="fr-CH" sz="1200" dirty="0">
                <a:solidFill>
                  <a:srgbClr val="0070C0"/>
                </a:solidFill>
              </a:rPr>
              <a:t>in the model</a:t>
            </a:r>
          </a:p>
        </p:txBody>
      </p:sp>
      <p:pic>
        <p:nvPicPr>
          <p:cNvPr id="35" name="Picture 34" descr="A green wall with a white bed&#10;&#10;AI-generated content may be incorrect.">
            <a:extLst>
              <a:ext uri="{FF2B5EF4-FFF2-40B4-BE49-F238E27FC236}">
                <a16:creationId xmlns:a16="http://schemas.microsoft.com/office/drawing/2014/main" id="{AE8B5D75-ECDB-CD4B-5DEA-F45D21CFF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116000" y="4104000"/>
            <a:ext cx="2340000" cy="1316826"/>
          </a:xfrm>
          <a:prstGeom prst="rect">
            <a:avLst/>
          </a:prstGeom>
        </p:spPr>
      </p:pic>
      <p:pic>
        <p:nvPicPr>
          <p:cNvPr id="37" name="Picture 36" descr="A close-up of a wall&#10;&#10;AI-generated content may be incorrect.">
            <a:extLst>
              <a:ext uri="{FF2B5EF4-FFF2-40B4-BE49-F238E27FC236}">
                <a16:creationId xmlns:a16="http://schemas.microsoft.com/office/drawing/2014/main" id="{7A8617DF-B374-4D1A-014F-6B19B893FF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776000" y="4104000"/>
            <a:ext cx="2340000" cy="131682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A32FAED-EAD1-D8F9-837B-3F50D102141E}"/>
              </a:ext>
            </a:extLst>
          </p:cNvPr>
          <p:cNvSpPr txBox="1"/>
          <p:nvPr/>
        </p:nvSpPr>
        <p:spPr>
          <a:xfrm>
            <a:off x="9447682" y="4482337"/>
            <a:ext cx="138007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In the </a:t>
            </a:r>
            <a:r>
              <a:rPr lang="fr-CH" sz="1200" dirty="0" err="1">
                <a:solidFill>
                  <a:srgbClr val="0070C0"/>
                </a:solidFill>
              </a:rPr>
              <a:t>cavern</a:t>
            </a:r>
            <a:r>
              <a:rPr lang="fr-CH" sz="1200" dirty="0">
                <a:solidFill>
                  <a:srgbClr val="0070C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2802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9BB70-5A39-F8F8-4BD4-1B602D3CA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blueprint&#10;&#10;AI-generated content may be incorrect.">
            <a:extLst>
              <a:ext uri="{FF2B5EF4-FFF2-40B4-BE49-F238E27FC236}">
                <a16:creationId xmlns:a16="http://schemas.microsoft.com/office/drawing/2014/main" id="{DF6AF9B2-EF88-3275-0DBE-AE3446D701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284" t="11436" r="52913" b="8903"/>
          <a:stretch/>
        </p:blipFill>
        <p:spPr>
          <a:xfrm>
            <a:off x="360000" y="1296000"/>
            <a:ext cx="5580000" cy="4392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8601E-FCBA-4313-3D5F-D9DE51DC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8130F-0138-0279-F495-74E938A4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C2925-96E8-9129-E532-9D31CD8BD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CEC5B05-2D17-D027-A792-4AFBF0424DA6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</a:t>
            </a:r>
            <a:r>
              <a:rPr lang="fr-FR" sz="1400" u="sng" dirty="0" err="1"/>
              <a:t>Cavern</a:t>
            </a:r>
            <a:r>
              <a:rPr lang="fr-FR" sz="1400" u="sng" dirty="0"/>
              <a:t> : </a:t>
            </a:r>
            <a:r>
              <a:rPr lang="fr-FR" sz="1400" dirty="0"/>
              <a:t>Civil Engineering 3D Model and Drawings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1B87D-456A-B83D-63B1-C25FF248C9C6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41AEBDC-B7DC-6CE3-0632-E1730DE7EA04}"/>
              </a:ext>
            </a:extLst>
          </p:cNvPr>
          <p:cNvCxnSpPr>
            <a:cxnSpLocks/>
          </p:cNvCxnSpPr>
          <p:nvPr/>
        </p:nvCxnSpPr>
        <p:spPr>
          <a:xfrm>
            <a:off x="1872000" y="5373216"/>
            <a:ext cx="0" cy="504056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4C7A0F8-4778-6D2E-FE9E-82A56741B084}"/>
              </a:ext>
            </a:extLst>
          </p:cNvPr>
          <p:cNvSpPr txBox="1"/>
          <p:nvPr/>
        </p:nvSpPr>
        <p:spPr>
          <a:xfrm>
            <a:off x="1487864" y="5899969"/>
            <a:ext cx="768271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rgbClr val="0070C0"/>
                </a:solidFill>
              </a:rPr>
              <a:t>TSG  43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43BCF87-EB41-DCDD-7E5A-2041083AF406}"/>
              </a:ext>
            </a:extLst>
          </p:cNvPr>
          <p:cNvCxnSpPr>
            <a:cxnSpLocks/>
          </p:cNvCxnSpPr>
          <p:nvPr/>
        </p:nvCxnSpPr>
        <p:spPr>
          <a:xfrm>
            <a:off x="4391904" y="5352689"/>
            <a:ext cx="0" cy="504056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DA6262E-8B88-75D7-175B-7BF9A6711BF2}"/>
              </a:ext>
            </a:extLst>
          </p:cNvPr>
          <p:cNvSpPr txBox="1"/>
          <p:nvPr/>
        </p:nvSpPr>
        <p:spPr>
          <a:xfrm>
            <a:off x="4007768" y="5879442"/>
            <a:ext cx="768271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rgbClr val="0070C0"/>
                </a:solidFill>
              </a:rPr>
              <a:t>TSG  44</a:t>
            </a:r>
          </a:p>
        </p:txBody>
      </p:sp>
      <p:pic>
        <p:nvPicPr>
          <p:cNvPr id="15" name="Picture 14" descr="A shadow of a person on a wall&#10;&#10;AI-generated content may be incorrect.">
            <a:extLst>
              <a:ext uri="{FF2B5EF4-FFF2-40B4-BE49-F238E27FC236}">
                <a16:creationId xmlns:a16="http://schemas.microsoft.com/office/drawing/2014/main" id="{015871E1-E568-E65C-94E1-BDC47F55A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8640000" y="1188000"/>
            <a:ext cx="3600000" cy="2025882"/>
          </a:xfrm>
          <a:prstGeom prst="rect">
            <a:avLst/>
          </a:prstGeom>
        </p:spPr>
      </p:pic>
      <p:pic>
        <p:nvPicPr>
          <p:cNvPr id="19" name="Picture 18" descr="A close-up of a green floor&#10;&#10;AI-generated content may be incorrect.">
            <a:extLst>
              <a:ext uri="{FF2B5EF4-FFF2-40B4-BE49-F238E27FC236}">
                <a16:creationId xmlns:a16="http://schemas.microsoft.com/office/drawing/2014/main" id="{31728D5A-6A49-8860-8B4A-D91B520A97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20000" y="4104000"/>
            <a:ext cx="3600000" cy="20258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DCDD084-93F3-3470-F1B3-AB165A264215}"/>
              </a:ext>
            </a:extLst>
          </p:cNvPr>
          <p:cNvSpPr txBox="1"/>
          <p:nvPr/>
        </p:nvSpPr>
        <p:spPr>
          <a:xfrm>
            <a:off x="8038444" y="2615500"/>
            <a:ext cx="138007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In the </a:t>
            </a:r>
            <a:r>
              <a:rPr lang="fr-CH" sz="1200" dirty="0" err="1">
                <a:solidFill>
                  <a:srgbClr val="0070C0"/>
                </a:solidFill>
              </a:rPr>
              <a:t>cavern</a:t>
            </a:r>
            <a:r>
              <a:rPr lang="fr-CH" sz="1200" dirty="0">
                <a:solidFill>
                  <a:srgbClr val="0070C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95344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AA16B-1B61-4C7F-58D0-798D6120F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wire&#10;&#10;AI-generated content may be incorrect.">
            <a:extLst>
              <a:ext uri="{FF2B5EF4-FFF2-40B4-BE49-F238E27FC236}">
                <a16:creationId xmlns:a16="http://schemas.microsoft.com/office/drawing/2014/main" id="{EFAA60EF-C21C-F7AE-0B7B-02E288010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080000"/>
            <a:ext cx="9000000" cy="50737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A5658-F086-C241-748B-921B6B543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5BB90-4BC6-3A27-5DC8-952CF4ED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CC0C6-B591-3C57-FE25-AA79EB513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394A1-8904-EBBA-9F94-5A9425EE5440}"/>
              </a:ext>
            </a:extLst>
          </p:cNvPr>
          <p:cNvSpPr txBox="1"/>
          <p:nvPr/>
        </p:nvSpPr>
        <p:spPr>
          <a:xfrm>
            <a:off x="8185171" y="1844824"/>
            <a:ext cx="3147943" cy="132343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fr-FR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fr-FR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EN-CV 3D </a:t>
            </a:r>
            <a:r>
              <a:rPr lang="fr-FR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fr-FR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lvl="0"/>
            <a:endParaRPr lang="fr-FR" sz="16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fr-FR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TCV4 : ST1A49200_01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fr-FR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TCC4 : ST1A49286_01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fr-FR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TSG4 : ST1A51510_01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11D4014-A31B-FB4B-C49B-D4ABD9515B65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TSG4  </a:t>
            </a:r>
            <a:r>
              <a:rPr lang="fr-FR" sz="1400" dirty="0"/>
              <a:t>: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F870DD9D-1441-0C71-EC17-2E7A2192035F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EN-CV 3D </a:t>
            </a:r>
            <a:r>
              <a:rPr lang="fr-FR" sz="2000" dirty="0" err="1"/>
              <a:t>Models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953980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729CC-BB5E-7A57-5EE8-A9962E7FC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5069DA-7CE9-34E2-11B4-FF4784210B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569" b="18679"/>
          <a:stretch/>
        </p:blipFill>
        <p:spPr>
          <a:xfrm>
            <a:off x="324000" y="792000"/>
            <a:ext cx="11520000" cy="41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0C969-8636-2505-D3C6-C1644115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CACEE-51A3-6B03-78F5-6AF6692EC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DF8F5-B1F6-A0D1-9A74-B90CB1B7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583C42-FD4B-0CE3-1EFC-0AE089B63B0B}"/>
              </a:ext>
            </a:extLst>
          </p:cNvPr>
          <p:cNvSpPr txBox="1"/>
          <p:nvPr/>
        </p:nvSpPr>
        <p:spPr>
          <a:xfrm>
            <a:off x="10944000" y="385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8DC1EB-35BA-FF76-A8A3-50E34050C0FC}"/>
              </a:ext>
            </a:extLst>
          </p:cNvPr>
          <p:cNvSpPr txBox="1"/>
          <p:nvPr/>
        </p:nvSpPr>
        <p:spPr>
          <a:xfrm>
            <a:off x="4392777" y="4932000"/>
            <a:ext cx="124122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0070C0"/>
                </a:solidFill>
              </a:rPr>
              <a:t>Existing</a:t>
            </a:r>
            <a:r>
              <a:rPr lang="fr-CH" sz="1200" dirty="0">
                <a:solidFill>
                  <a:srgbClr val="0070C0"/>
                </a:solidFill>
              </a:rPr>
              <a:t> Ventilation </a:t>
            </a:r>
            <a:r>
              <a:rPr lang="fr-CH" sz="1200" dirty="0" err="1">
                <a:solidFill>
                  <a:srgbClr val="0070C0"/>
                </a:solidFill>
              </a:rPr>
              <a:t>Duct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437E033-D036-B685-3087-D045484DA045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4665236" y="3313503"/>
            <a:ext cx="348153" cy="1618497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A3E304-C9BA-9541-7DDB-81CB2A1131A1}"/>
              </a:ext>
            </a:extLst>
          </p:cNvPr>
          <p:cNvSpPr txBox="1"/>
          <p:nvPr/>
        </p:nvSpPr>
        <p:spPr>
          <a:xfrm>
            <a:off x="6120000" y="4885200"/>
            <a:ext cx="1094418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Modification </a:t>
            </a:r>
            <a:r>
              <a:rPr lang="fr-CH" sz="1200" dirty="0" err="1">
                <a:solidFill>
                  <a:srgbClr val="0070C0"/>
                </a:solidFill>
              </a:rPr>
              <a:t>requested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D20988D-C426-37E9-3387-C7E5EA4664AB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457570" y="3319200"/>
            <a:ext cx="209639" cy="1620000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66F9B239-418D-5B03-7B75-5B5C1612C298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TCC4-TSG4 :</a:t>
            </a:r>
            <a:r>
              <a:rPr lang="fr-FR" sz="1400" dirty="0"/>
              <a:t>  Ventilation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8874215-57FA-A0A1-F361-CF77CF0941D8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Ventilation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31ED7B-537A-E371-345F-71987B3E758F}"/>
              </a:ext>
            </a:extLst>
          </p:cNvPr>
          <p:cNvSpPr txBox="1"/>
          <p:nvPr/>
        </p:nvSpPr>
        <p:spPr>
          <a:xfrm>
            <a:off x="7308000" y="1404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CCB634-0ED0-9552-51AF-E8C10FD0A120}"/>
              </a:ext>
            </a:extLst>
          </p:cNvPr>
          <p:cNvSpPr txBox="1"/>
          <p:nvPr/>
        </p:nvSpPr>
        <p:spPr>
          <a:xfrm>
            <a:off x="5508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ECB63A-16BE-6EC9-5D52-7F463BF47178}"/>
              </a:ext>
            </a:extLst>
          </p:cNvPr>
          <p:cNvSpPr txBox="1"/>
          <p:nvPr/>
        </p:nvSpPr>
        <p:spPr>
          <a:xfrm>
            <a:off x="10080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354ABB-DF4F-6E5D-06FB-065CD6E93B5E}"/>
              </a:ext>
            </a:extLst>
          </p:cNvPr>
          <p:cNvSpPr txBox="1"/>
          <p:nvPr/>
        </p:nvSpPr>
        <p:spPr>
          <a:xfrm>
            <a:off x="8664725" y="795168"/>
            <a:ext cx="109441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New </a:t>
            </a:r>
            <a:r>
              <a:rPr lang="fr-CH" sz="1200" dirty="0" err="1">
                <a:solidFill>
                  <a:srgbClr val="0070C0"/>
                </a:solidFill>
              </a:rPr>
              <a:t>Routing</a:t>
            </a:r>
            <a:r>
              <a:rPr lang="fr-CH" sz="1200" dirty="0">
                <a:solidFill>
                  <a:srgbClr val="0070C0"/>
                </a:solidFill>
              </a:rPr>
              <a:t> ?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D91A893-C335-2076-78D8-2A8955D7F9BC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9160768" y="1072167"/>
            <a:ext cx="51166" cy="853833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A657730-5A86-C8AD-5A31-97B46E4BD8CA}"/>
              </a:ext>
            </a:extLst>
          </p:cNvPr>
          <p:cNvSpPr txBox="1"/>
          <p:nvPr/>
        </p:nvSpPr>
        <p:spPr>
          <a:xfrm rot="636964">
            <a:off x="10620000" y="432000"/>
            <a:ext cx="1260000" cy="324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REMINDER</a:t>
            </a:r>
          </a:p>
        </p:txBody>
      </p:sp>
      <p:pic>
        <p:nvPicPr>
          <p:cNvPr id="9" name="Picture 8" descr="Long shot of a tunnel&#10;&#10;AI-generated content may be incorrect.">
            <a:extLst>
              <a:ext uri="{FF2B5EF4-FFF2-40B4-BE49-F238E27FC236}">
                <a16:creationId xmlns:a16="http://schemas.microsoft.com/office/drawing/2014/main" id="{0DFCD470-5AB0-507C-5233-C64962734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000" y="3708000"/>
            <a:ext cx="3708000" cy="2457194"/>
          </a:xfrm>
          <a:prstGeom prst="rect">
            <a:avLst/>
          </a:prstGeom>
          <a:ln w="31750">
            <a:solidFill>
              <a:srgbClr val="FF00FF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7BA724E-3800-1AFA-89C7-00E07E0F5D04}"/>
              </a:ext>
            </a:extLst>
          </p:cNvPr>
          <p:cNvSpPr/>
          <p:nvPr/>
        </p:nvSpPr>
        <p:spPr>
          <a:xfrm>
            <a:off x="4392777" y="1404000"/>
            <a:ext cx="491224" cy="5744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D734B71-13E9-DCE7-814E-D7DFBFD07F2F}"/>
              </a:ext>
            </a:extLst>
          </p:cNvPr>
          <p:cNvCxnSpPr>
            <a:cxnSpLocks/>
          </p:cNvCxnSpPr>
          <p:nvPr/>
        </p:nvCxnSpPr>
        <p:spPr>
          <a:xfrm>
            <a:off x="324777" y="1692000"/>
            <a:ext cx="11484000" cy="0"/>
          </a:xfrm>
          <a:prstGeom prst="line">
            <a:avLst/>
          </a:prstGeom>
          <a:ln w="1143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6695F08-81FC-14C3-F75E-ED96864252DB}"/>
              </a:ext>
            </a:extLst>
          </p:cNvPr>
          <p:cNvSpPr/>
          <p:nvPr/>
        </p:nvSpPr>
        <p:spPr>
          <a:xfrm>
            <a:off x="1003271" y="1152000"/>
            <a:ext cx="3354283" cy="1166851"/>
          </a:xfrm>
          <a:prstGeom prst="ellipse">
            <a:avLst/>
          </a:prstGeom>
          <a:noFill/>
          <a:ln w="34925"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36DEC05-B973-0CF5-67CC-C8C40D02978B}"/>
              </a:ext>
            </a:extLst>
          </p:cNvPr>
          <p:cNvCxnSpPr>
            <a:cxnSpLocks/>
          </p:cNvCxnSpPr>
          <p:nvPr/>
        </p:nvCxnSpPr>
        <p:spPr>
          <a:xfrm>
            <a:off x="4023232" y="2156856"/>
            <a:ext cx="3788768" cy="1947144"/>
          </a:xfrm>
          <a:prstGeom prst="straightConnector1">
            <a:avLst/>
          </a:prstGeom>
          <a:ln w="12700">
            <a:solidFill>
              <a:srgbClr val="FF00FF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50CE31E-9CBF-3090-0068-7DD15262A0F1}"/>
              </a:ext>
            </a:extLst>
          </p:cNvPr>
          <p:cNvSpPr txBox="1"/>
          <p:nvPr/>
        </p:nvSpPr>
        <p:spPr>
          <a:xfrm>
            <a:off x="6093558" y="5578473"/>
            <a:ext cx="177244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rgbClr val="C00000"/>
                </a:solidFill>
              </a:rPr>
              <a:t>No Space for </a:t>
            </a:r>
            <a:r>
              <a:rPr lang="fr-CH" sz="1200" b="1" dirty="0" err="1">
                <a:solidFill>
                  <a:srgbClr val="C00000"/>
                </a:solidFill>
              </a:rPr>
              <a:t>Additional</a:t>
            </a:r>
            <a:r>
              <a:rPr lang="fr-CH" sz="1200" b="1" dirty="0">
                <a:solidFill>
                  <a:srgbClr val="C00000"/>
                </a:solidFill>
              </a:rPr>
              <a:t> Ventilation </a:t>
            </a:r>
            <a:r>
              <a:rPr lang="fr-CH" sz="1200" b="1" dirty="0" err="1">
                <a:solidFill>
                  <a:srgbClr val="C00000"/>
                </a:solidFill>
              </a:rPr>
              <a:t>Duct</a:t>
            </a:r>
            <a:r>
              <a:rPr lang="fr-CH" sz="1200" b="1" dirty="0">
                <a:solidFill>
                  <a:srgbClr val="C0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1564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AE422-62CD-9D85-C62C-BCC6C1367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F9677A-25A7-3764-1BBC-76925FFB35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569" b="18679"/>
          <a:stretch/>
        </p:blipFill>
        <p:spPr>
          <a:xfrm>
            <a:off x="324000" y="792000"/>
            <a:ext cx="11520000" cy="41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60A1F-E31F-C980-9C14-EFC41940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6439B-6C83-6195-D921-4C23C3E4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66802-BEC0-0943-242A-A3F34910E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DCDD44-16D6-273A-8CE3-DF224C13A623}"/>
              </a:ext>
            </a:extLst>
          </p:cNvPr>
          <p:cNvSpPr txBox="1"/>
          <p:nvPr/>
        </p:nvSpPr>
        <p:spPr>
          <a:xfrm>
            <a:off x="10944000" y="385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712E25-276A-7120-E898-D1143D448B5E}"/>
              </a:ext>
            </a:extLst>
          </p:cNvPr>
          <p:cNvSpPr txBox="1"/>
          <p:nvPr/>
        </p:nvSpPr>
        <p:spPr>
          <a:xfrm>
            <a:off x="4392777" y="4932000"/>
            <a:ext cx="124122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0070C0"/>
                </a:solidFill>
              </a:rPr>
              <a:t>Existing</a:t>
            </a:r>
            <a:r>
              <a:rPr lang="fr-CH" sz="1200" dirty="0">
                <a:solidFill>
                  <a:srgbClr val="0070C0"/>
                </a:solidFill>
              </a:rPr>
              <a:t> Ventilation </a:t>
            </a:r>
            <a:r>
              <a:rPr lang="fr-CH" sz="1200" dirty="0" err="1">
                <a:solidFill>
                  <a:srgbClr val="0070C0"/>
                </a:solidFill>
              </a:rPr>
              <a:t>Duct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4AE665-6A11-8FAD-BC52-922D48C0DD8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4665236" y="3313503"/>
            <a:ext cx="348153" cy="1618497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EC102B2-9A31-1041-614A-D812018A8718}"/>
              </a:ext>
            </a:extLst>
          </p:cNvPr>
          <p:cNvSpPr txBox="1"/>
          <p:nvPr/>
        </p:nvSpPr>
        <p:spPr>
          <a:xfrm>
            <a:off x="6120000" y="4885200"/>
            <a:ext cx="1094418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Modification </a:t>
            </a:r>
            <a:r>
              <a:rPr lang="fr-CH" sz="1200" dirty="0" err="1">
                <a:solidFill>
                  <a:srgbClr val="0070C0"/>
                </a:solidFill>
              </a:rPr>
              <a:t>requested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A840C-1911-D2AA-9AF9-B7294938BD76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457570" y="3319200"/>
            <a:ext cx="209639" cy="1620000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A2B6D62E-2C46-E36D-F4FC-D86E7F2E456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TCC4-TSG4 :</a:t>
            </a:r>
            <a:r>
              <a:rPr lang="fr-FR" sz="1400" dirty="0"/>
              <a:t>  Ventilation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F57E7937-8F9C-4E89-0C35-7C9D68F25B32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Ventilation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DDD41-D8E2-F9DF-D5BF-B1AAB9FA27DC}"/>
              </a:ext>
            </a:extLst>
          </p:cNvPr>
          <p:cNvSpPr txBox="1"/>
          <p:nvPr/>
        </p:nvSpPr>
        <p:spPr>
          <a:xfrm>
            <a:off x="7308000" y="1404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08984A-10CE-11D7-5F20-03AD4C1F0CA0}"/>
              </a:ext>
            </a:extLst>
          </p:cNvPr>
          <p:cNvSpPr txBox="1"/>
          <p:nvPr/>
        </p:nvSpPr>
        <p:spPr>
          <a:xfrm>
            <a:off x="5508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500851-E6E3-C864-4351-C01A36791C7F}"/>
              </a:ext>
            </a:extLst>
          </p:cNvPr>
          <p:cNvSpPr txBox="1"/>
          <p:nvPr/>
        </p:nvSpPr>
        <p:spPr>
          <a:xfrm>
            <a:off x="10080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2B0798-D6BE-C26B-72F2-56B765A8D4B7}"/>
              </a:ext>
            </a:extLst>
          </p:cNvPr>
          <p:cNvSpPr txBox="1"/>
          <p:nvPr/>
        </p:nvSpPr>
        <p:spPr>
          <a:xfrm>
            <a:off x="7895916" y="5225927"/>
            <a:ext cx="1094418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New </a:t>
            </a:r>
            <a:r>
              <a:rPr lang="fr-CH" sz="1200" dirty="0" err="1">
                <a:solidFill>
                  <a:srgbClr val="0070C0"/>
                </a:solidFill>
              </a:rPr>
              <a:t>Routing</a:t>
            </a:r>
            <a:r>
              <a:rPr lang="fr-CH" sz="1200" dirty="0">
                <a:solidFill>
                  <a:srgbClr val="0070C0"/>
                </a:solidFill>
              </a:rPr>
              <a:t> ?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9BA833-F5BD-D6DC-EFCC-D1DF27F03489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8443125" y="3915787"/>
            <a:ext cx="0" cy="1310140"/>
          </a:xfrm>
          <a:prstGeom prst="straightConnector1">
            <a:avLst/>
          </a:prstGeom>
          <a:ln w="25400">
            <a:solidFill>
              <a:srgbClr val="FF99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124988-CA10-6194-21AB-9BB2910CEA9B}"/>
              </a:ext>
            </a:extLst>
          </p:cNvPr>
          <p:cNvCxnSpPr>
            <a:cxnSpLocks/>
          </p:cNvCxnSpPr>
          <p:nvPr/>
        </p:nvCxnSpPr>
        <p:spPr>
          <a:xfrm>
            <a:off x="3204000" y="3852000"/>
            <a:ext cx="8640000" cy="0"/>
          </a:xfrm>
          <a:prstGeom prst="line">
            <a:avLst/>
          </a:prstGeom>
          <a:ln w="1143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yellow pipes and pipes in a room&#10;&#10;AI-generated content may be incorrect.">
            <a:extLst>
              <a:ext uri="{FF2B5EF4-FFF2-40B4-BE49-F238E27FC236}">
                <a16:creationId xmlns:a16="http://schemas.microsoft.com/office/drawing/2014/main" id="{4FEC5368-9EC8-48CE-86CA-307ABFC96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000" y="504000"/>
            <a:ext cx="3735140" cy="2400217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238C03E-E605-DDA4-FEA9-6B46064F01EE}"/>
              </a:ext>
            </a:extLst>
          </p:cNvPr>
          <p:cNvCxnSpPr>
            <a:cxnSpLocks/>
          </p:cNvCxnSpPr>
          <p:nvPr/>
        </p:nvCxnSpPr>
        <p:spPr>
          <a:xfrm>
            <a:off x="9759143" y="496800"/>
            <a:ext cx="158419" cy="1240361"/>
          </a:xfrm>
          <a:prstGeom prst="line">
            <a:avLst/>
          </a:prstGeom>
          <a:ln w="1143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791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5F9B6-C722-E90D-5106-BDA80AE55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rawing of a train station&#10;&#10;AI-generated content may be incorrect.">
            <a:extLst>
              <a:ext uri="{FF2B5EF4-FFF2-40B4-BE49-F238E27FC236}">
                <a16:creationId xmlns:a16="http://schemas.microsoft.com/office/drawing/2014/main" id="{C04B0F88-B475-0F96-61D7-0AC238FEBB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566" t="22695" r="96" b="33265"/>
          <a:stretch/>
        </p:blipFill>
        <p:spPr>
          <a:xfrm>
            <a:off x="72000" y="1260000"/>
            <a:ext cx="12024000" cy="45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63937-4AA3-BFEE-C2E5-08C73251F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13587-74A5-6525-862F-3314FEBD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8255A-072D-D8CC-B288-BC472393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98604C-EF36-00E5-DBDC-40CA7582E1C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</a:t>
            </a:r>
            <a:r>
              <a:rPr lang="fr-FR" sz="1400" dirty="0"/>
              <a:t>:  TT41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B6492C-2F4B-7258-D830-3ECF4E4F9CCB}"/>
              </a:ext>
            </a:extLst>
          </p:cNvPr>
          <p:cNvSpPr txBox="1"/>
          <p:nvPr/>
        </p:nvSpPr>
        <p:spPr>
          <a:xfrm>
            <a:off x="1705427" y="1976693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176243-C01E-DF27-677F-67DCE0D4F8E7}"/>
              </a:ext>
            </a:extLst>
          </p:cNvPr>
          <p:cNvSpPr txBox="1"/>
          <p:nvPr/>
        </p:nvSpPr>
        <p:spPr>
          <a:xfrm>
            <a:off x="36000" y="5364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060119-998B-45A0-63CA-F7A26D59E282}"/>
              </a:ext>
            </a:extLst>
          </p:cNvPr>
          <p:cNvSpPr txBox="1"/>
          <p:nvPr/>
        </p:nvSpPr>
        <p:spPr>
          <a:xfrm>
            <a:off x="1219697" y="3491752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TT450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93C3F94-FBB8-B51F-AB52-75C740F2F226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4FC214-32D2-D044-00BD-FD80C640353C}"/>
              </a:ext>
            </a:extLst>
          </p:cNvPr>
          <p:cNvSpPr txBox="1"/>
          <p:nvPr/>
        </p:nvSpPr>
        <p:spPr>
          <a:xfrm>
            <a:off x="10080000" y="2952000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e- Source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1F092B-0CE6-2299-57C1-B38D80F3D703}"/>
              </a:ext>
            </a:extLst>
          </p:cNvPr>
          <p:cNvSpPr txBox="1"/>
          <p:nvPr/>
        </p:nvSpPr>
        <p:spPr>
          <a:xfrm>
            <a:off x="10800000" y="5364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BB29A8E9-5471-9825-7073-FDE2D67146C6}"/>
              </a:ext>
            </a:extLst>
          </p:cNvPr>
          <p:cNvSpPr/>
          <p:nvPr/>
        </p:nvSpPr>
        <p:spPr>
          <a:xfrm rot="16200000" flipH="1">
            <a:off x="1530000" y="1260000"/>
            <a:ext cx="324000" cy="3168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09B88ED4-B2B1-96FA-D3BC-4F178904AE1F}"/>
              </a:ext>
            </a:extLst>
          </p:cNvPr>
          <p:cNvSpPr/>
          <p:nvPr/>
        </p:nvSpPr>
        <p:spPr>
          <a:xfrm rot="-4200000" flipH="1">
            <a:off x="5811528" y="1004112"/>
            <a:ext cx="324000" cy="5616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B89506-9DF7-CC2B-D59E-FCDD22754C1C}"/>
              </a:ext>
            </a:extLst>
          </p:cNvPr>
          <p:cNvSpPr txBox="1"/>
          <p:nvPr/>
        </p:nvSpPr>
        <p:spPr>
          <a:xfrm>
            <a:off x="972000" y="2412000"/>
            <a:ext cx="1512000" cy="21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TT450 – 450000-450100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0DA449-9CA2-E817-3C71-D62C6E101845}"/>
              </a:ext>
            </a:extLst>
          </p:cNvPr>
          <p:cNvSpPr txBox="1"/>
          <p:nvPr/>
        </p:nvSpPr>
        <p:spPr>
          <a:xfrm rot="1200000">
            <a:off x="5364000" y="3420000"/>
            <a:ext cx="1512000" cy="25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TT450 – 450100-412349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240A2E7-CF26-E6B5-A07B-5F2581DB26B9}"/>
              </a:ext>
            </a:extLst>
          </p:cNvPr>
          <p:cNvSpPr/>
          <p:nvPr/>
        </p:nvSpPr>
        <p:spPr>
          <a:xfrm>
            <a:off x="11160000" y="4932000"/>
            <a:ext cx="828000" cy="46800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Arrow: Curved Down 2">
            <a:extLst>
              <a:ext uri="{FF2B5EF4-FFF2-40B4-BE49-F238E27FC236}">
                <a16:creationId xmlns:a16="http://schemas.microsoft.com/office/drawing/2014/main" id="{3099C0F0-2F78-C51F-9505-51986AD29055}"/>
              </a:ext>
            </a:extLst>
          </p:cNvPr>
          <p:cNvSpPr/>
          <p:nvPr/>
        </p:nvSpPr>
        <p:spPr>
          <a:xfrm rot="21305984" flipH="1">
            <a:off x="7507608" y="4115985"/>
            <a:ext cx="3821816" cy="757031"/>
          </a:xfrm>
          <a:prstGeom prst="curvedDownArrow">
            <a:avLst/>
          </a:prstGeom>
          <a:solidFill>
            <a:srgbClr val="FFFF00"/>
          </a:solidFill>
          <a:ln w="19050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3697F8-327B-2013-2935-77CBD341B56E}"/>
              </a:ext>
            </a:extLst>
          </p:cNvPr>
          <p:cNvSpPr txBox="1"/>
          <p:nvPr/>
        </p:nvSpPr>
        <p:spPr>
          <a:xfrm>
            <a:off x="9075143" y="4128999"/>
            <a:ext cx="1368000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rgbClr val="0070C0"/>
                </a:solidFill>
              </a:rPr>
              <a:t>Nicolas </a:t>
            </a:r>
            <a:r>
              <a:rPr lang="fr-CH" sz="1100" dirty="0" err="1">
                <a:solidFill>
                  <a:srgbClr val="0070C0"/>
                </a:solidFill>
              </a:rPr>
              <a:t>is</a:t>
            </a:r>
            <a:r>
              <a:rPr lang="fr-CH" sz="1100" dirty="0">
                <a:solidFill>
                  <a:srgbClr val="0070C0"/>
                </a:solidFill>
              </a:rPr>
              <a:t> </a:t>
            </a:r>
            <a:r>
              <a:rPr lang="fr-CH" sz="1100" dirty="0" err="1">
                <a:solidFill>
                  <a:srgbClr val="0070C0"/>
                </a:solidFill>
              </a:rPr>
              <a:t>working</a:t>
            </a:r>
            <a:r>
              <a:rPr lang="fr-CH" sz="1100" dirty="0">
                <a:solidFill>
                  <a:srgbClr val="0070C0"/>
                </a:solidFill>
              </a:rPr>
              <a:t> on the Modification </a:t>
            </a:r>
            <a:endParaRPr lang="fr-CH" sz="10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0061B2-4369-1C0F-98A5-14D58A9E0EEE}"/>
              </a:ext>
            </a:extLst>
          </p:cNvPr>
          <p:cNvSpPr txBox="1"/>
          <p:nvPr/>
        </p:nvSpPr>
        <p:spPr>
          <a:xfrm rot="636964">
            <a:off x="10620000" y="432000"/>
            <a:ext cx="1260000" cy="324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REMINDER</a:t>
            </a:r>
          </a:p>
        </p:txBody>
      </p:sp>
    </p:spTree>
    <p:extLst>
      <p:ext uri="{BB962C8B-B14F-4D97-AF65-F5344CB8AC3E}">
        <p14:creationId xmlns:p14="http://schemas.microsoft.com/office/powerpoint/2010/main" val="287418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70A98-063F-F878-E0C2-7A07DDEB1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4813CB2E-A1AA-F128-201C-C71A494EAB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5" t="7745" r="-12" b="26642"/>
          <a:stretch/>
        </p:blipFill>
        <p:spPr>
          <a:xfrm>
            <a:off x="72000" y="1260000"/>
            <a:ext cx="12024000" cy="45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2D1DA-6037-CE9D-051C-036937535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09841-9F41-8642-BB0E-8A512BB7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E5CAB-9F9C-979E-1274-3AB6F28A7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D3520E-F6D5-1644-28CD-8B1D6F58D09E}"/>
              </a:ext>
            </a:extLst>
          </p:cNvPr>
          <p:cNvSpPr txBox="1"/>
          <p:nvPr/>
        </p:nvSpPr>
        <p:spPr>
          <a:xfrm>
            <a:off x="216000" y="5040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F11572-5E60-2B4D-BBDA-6238A5F26F4A}"/>
              </a:ext>
            </a:extLst>
          </p:cNvPr>
          <p:cNvSpPr txBox="1"/>
          <p:nvPr/>
        </p:nvSpPr>
        <p:spPr>
          <a:xfrm>
            <a:off x="2207568" y="2852936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TT450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1F55997-F7E6-AC7A-566B-2E59DB58CF00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8351A2-B3AE-3610-6B0F-F8FCDAECF472}"/>
              </a:ext>
            </a:extLst>
          </p:cNvPr>
          <p:cNvSpPr txBox="1"/>
          <p:nvPr/>
        </p:nvSpPr>
        <p:spPr>
          <a:xfrm>
            <a:off x="10800000" y="4680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68755F9D-D61C-9F9E-747B-2E72EF703064}"/>
              </a:ext>
            </a:extLst>
          </p:cNvPr>
          <p:cNvSpPr/>
          <p:nvPr/>
        </p:nvSpPr>
        <p:spPr>
          <a:xfrm rot="-4200000" flipH="1">
            <a:off x="3958644" y="-1266076"/>
            <a:ext cx="324000" cy="7632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B2A2C7-7BD8-E49D-F879-B4CFA8F61D12}"/>
              </a:ext>
            </a:extLst>
          </p:cNvPr>
          <p:cNvSpPr txBox="1"/>
          <p:nvPr/>
        </p:nvSpPr>
        <p:spPr>
          <a:xfrm rot="1200000">
            <a:off x="3564000" y="2125031"/>
            <a:ext cx="1512000" cy="25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TT450 – 450100-412349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4DBA17-ABD8-DB49-B04E-4DE9D67C0C28}"/>
              </a:ext>
            </a:extLst>
          </p:cNvPr>
          <p:cNvSpPr txBox="1"/>
          <p:nvPr/>
        </p:nvSpPr>
        <p:spPr>
          <a:xfrm>
            <a:off x="5652000" y="5076000"/>
            <a:ext cx="1368000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rgbClr val="0070C0"/>
                </a:solidFill>
              </a:rPr>
              <a:t>BPM and BCTF</a:t>
            </a:r>
          </a:p>
          <a:p>
            <a:pPr algn="ctr"/>
            <a:r>
              <a:rPr lang="fr-CH" sz="1100" dirty="0">
                <a:solidFill>
                  <a:srgbClr val="0070C0"/>
                </a:solidFill>
              </a:rPr>
              <a:t>New Positions</a:t>
            </a:r>
            <a:endParaRPr lang="fr-CH" sz="1000" dirty="0">
              <a:solidFill>
                <a:srgbClr val="0070C0"/>
              </a:solidFill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F5085414-97BB-9B00-1582-51E89F7372D3}"/>
              </a:ext>
            </a:extLst>
          </p:cNvPr>
          <p:cNvSpPr/>
          <p:nvPr/>
        </p:nvSpPr>
        <p:spPr>
          <a:xfrm rot="5400000" flipH="1">
            <a:off x="6192000" y="4284000"/>
            <a:ext cx="324000" cy="1080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B8AE5BD-7ADA-1196-F5DF-2F1F1D006BAD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18 MeV </a:t>
            </a:r>
            <a:r>
              <a:rPr lang="fr-FR" sz="1400" dirty="0"/>
              <a:t>:  TT41 – TT450 </a:t>
            </a:r>
          </a:p>
        </p:txBody>
      </p:sp>
    </p:spTree>
    <p:extLst>
      <p:ext uri="{BB962C8B-B14F-4D97-AF65-F5344CB8AC3E}">
        <p14:creationId xmlns:p14="http://schemas.microsoft.com/office/powerpoint/2010/main" val="15119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F6348-8123-B19C-4E8C-0644817D1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yellow machine&#10;&#10;AI-generated content may be incorrect.">
            <a:extLst>
              <a:ext uri="{FF2B5EF4-FFF2-40B4-BE49-F238E27FC236}">
                <a16:creationId xmlns:a16="http://schemas.microsoft.com/office/drawing/2014/main" id="{092CCD1B-03B4-65FC-CE20-44080384BF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92" b="5653"/>
          <a:stretch/>
        </p:blipFill>
        <p:spPr>
          <a:xfrm>
            <a:off x="936000" y="972000"/>
            <a:ext cx="10316449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89A7-64CA-3CAD-965B-63A6D8B70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13993-7CD2-0C15-52BC-74D0F676E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F7395-5B00-5456-9E43-E41E32B3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4C952A4-8C7B-2937-8BFA-D4C79B6CCFF4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18 MeV </a:t>
            </a:r>
            <a:r>
              <a:rPr lang="fr-FR" sz="1400" dirty="0"/>
              <a:t>:  TT41 – TT450 (</a:t>
            </a:r>
            <a:r>
              <a:rPr lang="fr-FR" sz="1400" dirty="0" err="1"/>
              <a:t>with</a:t>
            </a:r>
            <a:r>
              <a:rPr lang="fr-FR" sz="1400" dirty="0"/>
              <a:t> Vacuum </a:t>
            </a:r>
            <a:r>
              <a:rPr lang="fr-FR" sz="1400" dirty="0" err="1"/>
              <a:t>Layout</a:t>
            </a:r>
            <a:r>
              <a:rPr lang="fr-FR" sz="1400" dirty="0"/>
              <a:t>)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5BAEC-2C69-1343-6093-AB04B7A5C6FF}"/>
              </a:ext>
            </a:extLst>
          </p:cNvPr>
          <p:cNvSpPr txBox="1"/>
          <p:nvPr/>
        </p:nvSpPr>
        <p:spPr>
          <a:xfrm>
            <a:off x="144000" y="4644000"/>
            <a:ext cx="720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tx2"/>
                </a:solidFill>
              </a:rPr>
              <a:t>TT41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A8B7B63-2E06-3F29-52E4-9F2924A1208F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8A6AC9-0480-FBA2-87FB-CC6AD5486110}"/>
              </a:ext>
            </a:extLst>
          </p:cNvPr>
          <p:cNvSpPr txBox="1"/>
          <p:nvPr/>
        </p:nvSpPr>
        <p:spPr>
          <a:xfrm>
            <a:off x="1559496" y="5755195"/>
            <a:ext cx="136800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MDSH 412344</a:t>
            </a:r>
            <a:endParaRPr lang="fr-CH" sz="1000" b="1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CBF13D5-B6FE-A1C8-B4E6-8729234E87CE}"/>
              </a:ext>
            </a:extLst>
          </p:cNvPr>
          <p:cNvCxnSpPr>
            <a:cxnSpLocks/>
          </p:cNvCxnSpPr>
          <p:nvPr/>
        </p:nvCxnSpPr>
        <p:spPr>
          <a:xfrm>
            <a:off x="180000" y="4950000"/>
            <a:ext cx="720000" cy="0"/>
          </a:xfrm>
          <a:prstGeom prst="straightConnector1">
            <a:avLst/>
          </a:prstGeom>
          <a:ln w="34925">
            <a:solidFill>
              <a:schemeClr val="tx2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A0385CF-06F4-DA5A-D89F-CFBCF316C2E7}"/>
              </a:ext>
            </a:extLst>
          </p:cNvPr>
          <p:cNvCxnSpPr/>
          <p:nvPr/>
        </p:nvCxnSpPr>
        <p:spPr>
          <a:xfrm>
            <a:off x="936000" y="4950000"/>
            <a:ext cx="10296000" cy="0"/>
          </a:xfrm>
          <a:prstGeom prst="line">
            <a:avLst/>
          </a:prstGeom>
          <a:ln w="15875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25F05B6-748B-0CA4-637A-1BC2F62CA9F0}"/>
              </a:ext>
            </a:extLst>
          </p:cNvPr>
          <p:cNvCxnSpPr/>
          <p:nvPr/>
        </p:nvCxnSpPr>
        <p:spPr>
          <a:xfrm>
            <a:off x="936000" y="1638000"/>
            <a:ext cx="9360000" cy="3384000"/>
          </a:xfrm>
          <a:prstGeom prst="line">
            <a:avLst/>
          </a:prstGeom>
          <a:ln w="15875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717EDA-1952-8515-FDBE-B982E3B7CAEE}"/>
              </a:ext>
            </a:extLst>
          </p:cNvPr>
          <p:cNvSpPr txBox="1"/>
          <p:nvPr/>
        </p:nvSpPr>
        <p:spPr>
          <a:xfrm>
            <a:off x="180000" y="1188000"/>
            <a:ext cx="720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tx2"/>
                </a:solidFill>
              </a:rPr>
              <a:t>TT450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44629FA-3AD8-2B99-FB47-D00CDFB2F70F}"/>
              </a:ext>
            </a:extLst>
          </p:cNvPr>
          <p:cNvCxnSpPr>
            <a:cxnSpLocks/>
          </p:cNvCxnSpPr>
          <p:nvPr/>
        </p:nvCxnSpPr>
        <p:spPr>
          <a:xfrm>
            <a:off x="252000" y="1404000"/>
            <a:ext cx="720000" cy="252000"/>
          </a:xfrm>
          <a:prstGeom prst="straightConnector1">
            <a:avLst/>
          </a:prstGeom>
          <a:ln w="34925">
            <a:solidFill>
              <a:schemeClr val="tx2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DA96B1C-2715-681D-55E2-34E9F48647C6}"/>
              </a:ext>
            </a:extLst>
          </p:cNvPr>
          <p:cNvSpPr txBox="1"/>
          <p:nvPr/>
        </p:nvSpPr>
        <p:spPr>
          <a:xfrm>
            <a:off x="9393262" y="5849986"/>
            <a:ext cx="136800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MBAWH 412349</a:t>
            </a:r>
            <a:endParaRPr lang="fr-CH" sz="1000" b="1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90D017-0F82-7D3B-E0E6-A0F808449E60}"/>
              </a:ext>
            </a:extLst>
          </p:cNvPr>
          <p:cNvSpPr txBox="1"/>
          <p:nvPr/>
        </p:nvSpPr>
        <p:spPr>
          <a:xfrm>
            <a:off x="6312024" y="5634000"/>
            <a:ext cx="136800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BCTF 412348</a:t>
            </a:r>
            <a:endParaRPr lang="fr-CH" sz="1000" b="1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B75BA41-0D08-E670-4FF8-E302C2EA4304}"/>
              </a:ext>
            </a:extLst>
          </p:cNvPr>
          <p:cNvSpPr txBox="1"/>
          <p:nvPr/>
        </p:nvSpPr>
        <p:spPr>
          <a:xfrm>
            <a:off x="4452837" y="5634000"/>
            <a:ext cx="136800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BPM 412347</a:t>
            </a:r>
            <a:endParaRPr lang="fr-CH" sz="1000" b="1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DEBCAD-0F6F-0627-3C0C-10FA5E10062D}"/>
              </a:ext>
            </a:extLst>
          </p:cNvPr>
          <p:cNvSpPr txBox="1"/>
          <p:nvPr/>
        </p:nvSpPr>
        <p:spPr>
          <a:xfrm>
            <a:off x="4748595" y="2240390"/>
            <a:ext cx="136800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MQAWF 450155</a:t>
            </a:r>
            <a:endParaRPr lang="fr-CH" sz="1000" b="1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327C20-B298-06C4-69EF-C7206B0B11A0}"/>
              </a:ext>
            </a:extLst>
          </p:cNvPr>
          <p:cNvSpPr txBox="1"/>
          <p:nvPr/>
        </p:nvSpPr>
        <p:spPr>
          <a:xfrm>
            <a:off x="7680024" y="3291450"/>
            <a:ext cx="1368000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solidFill>
                  <a:schemeClr val="tx2"/>
                </a:solidFill>
              </a:rPr>
              <a:t>BPM 450164</a:t>
            </a:r>
          </a:p>
          <a:p>
            <a:pPr algn="ctr"/>
            <a:r>
              <a:rPr lang="fr-CH" sz="1100" b="1" dirty="0">
                <a:solidFill>
                  <a:schemeClr val="tx2"/>
                </a:solidFill>
              </a:rPr>
              <a:t>MCAWA 450165</a:t>
            </a:r>
            <a:endParaRPr lang="fr-CH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1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E9EB6-0EFC-9836-47F6-79CDD0E12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cars on a road&#10;&#10;AI-generated content may be incorrect.">
            <a:extLst>
              <a:ext uri="{FF2B5EF4-FFF2-40B4-BE49-F238E27FC236}">
                <a16:creationId xmlns:a16="http://schemas.microsoft.com/office/drawing/2014/main" id="{BABD7419-6A85-CE1B-3B14-CE8184243C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564" t="24036" r="96" b="31923"/>
          <a:stretch/>
        </p:blipFill>
        <p:spPr>
          <a:xfrm>
            <a:off x="72000" y="1260000"/>
            <a:ext cx="12024000" cy="45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408F9-DE63-BDF0-E41E-320AA57BB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AC054-9785-F519-248A-E0FA5B8F6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3DCE3-1935-50ED-C6BD-C239AF96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752B42-BC06-4979-947C-F4D0B1D2B377}"/>
              </a:ext>
            </a:extLst>
          </p:cNvPr>
          <p:cNvSpPr txBox="1"/>
          <p:nvPr/>
        </p:nvSpPr>
        <p:spPr>
          <a:xfrm>
            <a:off x="4799856" y="1548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C93112-7C57-71D2-2265-72ADCEA6760B}"/>
              </a:ext>
            </a:extLst>
          </p:cNvPr>
          <p:cNvSpPr txBox="1"/>
          <p:nvPr/>
        </p:nvSpPr>
        <p:spPr>
          <a:xfrm>
            <a:off x="640859" y="4436948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A43F29-F4A7-9A29-A3B3-567C376AEEC6}"/>
              </a:ext>
            </a:extLst>
          </p:cNvPr>
          <p:cNvSpPr txBox="1"/>
          <p:nvPr/>
        </p:nvSpPr>
        <p:spPr>
          <a:xfrm>
            <a:off x="3431704" y="3696335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BC2996E-402C-53B8-92B3-392FC6FD506A}"/>
              </a:ext>
            </a:extLst>
          </p:cNvPr>
          <p:cNvSpPr/>
          <p:nvPr/>
        </p:nvSpPr>
        <p:spPr>
          <a:xfrm rot="-5400000" flipH="1">
            <a:off x="1584000" y="936000"/>
            <a:ext cx="288000" cy="3204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933181A7-CE0F-375B-AA57-78B91E1BEA64}"/>
              </a:ext>
            </a:extLst>
          </p:cNvPr>
          <p:cNvSpPr/>
          <p:nvPr/>
        </p:nvSpPr>
        <p:spPr>
          <a:xfrm rot="-4560000" flipH="1">
            <a:off x="7195340" y="-461020"/>
            <a:ext cx="288000" cy="8028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B53462-ABAF-808C-D468-EAEE6598D922}"/>
              </a:ext>
            </a:extLst>
          </p:cNvPr>
          <p:cNvSpPr txBox="1"/>
          <p:nvPr/>
        </p:nvSpPr>
        <p:spPr>
          <a:xfrm>
            <a:off x="5544000" y="5472000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462F81-1919-C1EE-EAA6-A6A2E27B94D2}"/>
              </a:ext>
            </a:extLst>
          </p:cNvPr>
          <p:cNvSpPr txBox="1"/>
          <p:nvPr/>
        </p:nvSpPr>
        <p:spPr>
          <a:xfrm>
            <a:off x="11088000" y="5364000"/>
            <a:ext cx="1044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AAFCED-26EE-7AC1-03C4-3441A7049E9C}"/>
              </a:ext>
            </a:extLst>
          </p:cNvPr>
          <p:cNvSpPr txBox="1"/>
          <p:nvPr/>
        </p:nvSpPr>
        <p:spPr>
          <a:xfrm>
            <a:off x="1008000" y="2088000"/>
            <a:ext cx="1476000" cy="2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TT451 – Part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09CBF0-9423-8BB3-89C9-36593C149C02}"/>
              </a:ext>
            </a:extLst>
          </p:cNvPr>
          <p:cNvSpPr txBox="1"/>
          <p:nvPr/>
        </p:nvSpPr>
        <p:spPr>
          <a:xfrm rot="840000">
            <a:off x="6768000" y="3132000"/>
            <a:ext cx="1476000" cy="2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TT451 – Part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41EF54-46D3-1654-6C43-1CA2D46BCBFC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pic>
        <p:nvPicPr>
          <p:cNvPr id="12" name="Picture 11" descr="A machine with several parts&#10;&#10;AI-generated content may be incorrect.">
            <a:extLst>
              <a:ext uri="{FF2B5EF4-FFF2-40B4-BE49-F238E27FC236}">
                <a16:creationId xmlns:a16="http://schemas.microsoft.com/office/drawing/2014/main" id="{E2FD78B4-F43D-99C1-EECA-A5E6244D6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000" y="1656000"/>
            <a:ext cx="3600000" cy="2079638"/>
          </a:xfrm>
          <a:prstGeom prst="rect">
            <a:avLst/>
          </a:prstGeom>
        </p:spPr>
      </p:pic>
      <p:pic>
        <p:nvPicPr>
          <p:cNvPr id="7" name="Picture 6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752EABF8-234A-272A-D5B7-E2FDFD8C3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000" y="576000"/>
            <a:ext cx="3600000" cy="1158993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941607-069E-4FFD-C332-0C5CCAD50724}"/>
              </a:ext>
            </a:extLst>
          </p:cNvPr>
          <p:cNvSpPr txBox="1"/>
          <p:nvPr/>
        </p:nvSpPr>
        <p:spPr>
          <a:xfrm>
            <a:off x="5112000" y="2052000"/>
            <a:ext cx="266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sz="1100" dirty="0">
                <a:solidFill>
                  <a:srgbClr val="C00000"/>
                </a:solidFill>
              </a:rPr>
              <a:t>I </a:t>
            </a:r>
            <a:r>
              <a:rPr lang="fr-CH" sz="1200" dirty="0" err="1">
                <a:solidFill>
                  <a:srgbClr val="C00000"/>
                </a:solidFill>
              </a:rPr>
              <a:t>need</a:t>
            </a:r>
            <a:r>
              <a:rPr lang="fr-CH" sz="1200" dirty="0">
                <a:solidFill>
                  <a:srgbClr val="C00000"/>
                </a:solidFill>
              </a:rPr>
              <a:t> to </a:t>
            </a:r>
            <a:r>
              <a:rPr lang="fr-CH" sz="1200" dirty="0" err="1">
                <a:solidFill>
                  <a:srgbClr val="C00000"/>
                </a:solidFill>
              </a:rPr>
              <a:t>work</a:t>
            </a:r>
            <a:r>
              <a:rPr lang="fr-CH" sz="1200" dirty="0">
                <a:solidFill>
                  <a:srgbClr val="C00000"/>
                </a:solidFill>
              </a:rPr>
              <a:t> on the </a:t>
            </a:r>
            <a:r>
              <a:rPr lang="fr-CH" sz="1200" dirty="0" err="1">
                <a:solidFill>
                  <a:srgbClr val="C00000"/>
                </a:solidFill>
              </a:rPr>
              <a:t>beam</a:t>
            </a:r>
            <a:r>
              <a:rPr lang="fr-CH" sz="1200" dirty="0">
                <a:solidFill>
                  <a:srgbClr val="C00000"/>
                </a:solidFill>
              </a:rPr>
              <a:t> line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3D Model to </a:t>
            </a:r>
            <a:r>
              <a:rPr lang="fr-CH" sz="1200" dirty="0" err="1">
                <a:solidFill>
                  <a:srgbClr val="C00000"/>
                </a:solidFill>
              </a:rPr>
              <a:t>be</a:t>
            </a:r>
            <a:r>
              <a:rPr lang="fr-CH" sz="1200" dirty="0">
                <a:solidFill>
                  <a:srgbClr val="C00000"/>
                </a:solidFill>
              </a:rPr>
              <a:t> </a:t>
            </a:r>
            <a:r>
              <a:rPr lang="fr-CH" sz="1200" dirty="0" err="1">
                <a:solidFill>
                  <a:srgbClr val="C00000"/>
                </a:solidFill>
              </a:rPr>
              <a:t>updated</a:t>
            </a:r>
            <a:r>
              <a:rPr lang="fr-CH" sz="1200" dirty="0">
                <a:solidFill>
                  <a:srgbClr val="C00000"/>
                </a:solidFill>
              </a:rPr>
              <a:t> – Last news</a:t>
            </a:r>
            <a:endParaRPr lang="fr-CH" sz="1050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EBAD79-68A9-2F87-CD99-67393E3D7956}"/>
              </a:ext>
            </a:extLst>
          </p:cNvPr>
          <p:cNvSpPr txBox="1"/>
          <p:nvPr/>
        </p:nvSpPr>
        <p:spPr>
          <a:xfrm rot="636964">
            <a:off x="10620000" y="432000"/>
            <a:ext cx="1260000" cy="32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REMINDER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2C4F29B-C6C3-235C-A5B1-0A852D50861E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</p:spTree>
    <p:extLst>
      <p:ext uri="{BB962C8B-B14F-4D97-AF65-F5344CB8AC3E}">
        <p14:creationId xmlns:p14="http://schemas.microsoft.com/office/powerpoint/2010/main" val="313711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B1BA8-2DC5-CA37-98FF-1531C30F0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machine&#10;&#10;AI-generated content may be incorrect.">
            <a:extLst>
              <a:ext uri="{FF2B5EF4-FFF2-40B4-BE49-F238E27FC236}">
                <a16:creationId xmlns:a16="http://schemas.microsoft.com/office/drawing/2014/main" id="{3E0F36E6-5FA7-6BFC-9427-50EC8C6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080000"/>
            <a:ext cx="8407823" cy="50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06E0B-DC81-00AB-B16D-7E72DEF8D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1ABFB-0373-9193-EE40-4077E4520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7ABFB-0DC0-1195-E66D-039CAC982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306CB22-159A-C6A8-0274-7E46FF115F88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8D3D2E-87A8-BEA5-41B3-3233DA1F6800}"/>
              </a:ext>
            </a:extLst>
          </p:cNvPr>
          <p:cNvSpPr txBox="1"/>
          <p:nvPr/>
        </p:nvSpPr>
        <p:spPr>
          <a:xfrm>
            <a:off x="9552384" y="2420888"/>
            <a:ext cx="2124088" cy="830997"/>
          </a:xfrm>
          <a:prstGeom prst="rect">
            <a:avLst/>
          </a:prstGeom>
          <a:noFill/>
          <a:ln w="12700"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75000"/>
                  </a:schemeClr>
                </a:solidFill>
              </a:rPr>
              <a:t>Meeting last Friday</a:t>
            </a:r>
          </a:p>
          <a:p>
            <a:pPr algn="ctr"/>
            <a:r>
              <a:rPr lang="fr-CH" sz="1200" dirty="0">
                <a:solidFill>
                  <a:schemeClr val="accent1">
                    <a:lumMod val="75000"/>
                  </a:schemeClr>
                </a:solidFill>
              </a:rPr>
              <a:t>New Proposition for </a:t>
            </a:r>
            <a:r>
              <a:rPr lang="fr-CH" sz="1200" dirty="0" err="1">
                <a:solidFill>
                  <a:schemeClr val="accent1">
                    <a:lumMod val="75000"/>
                  </a:schemeClr>
                </a:solidFill>
              </a:rPr>
              <a:t>this</a:t>
            </a:r>
            <a:r>
              <a:rPr lang="fr-CH" sz="1200" dirty="0">
                <a:solidFill>
                  <a:schemeClr val="accent1">
                    <a:lumMod val="75000"/>
                  </a:schemeClr>
                </a:solidFill>
              </a:rPr>
              <a:t> Area</a:t>
            </a:r>
          </a:p>
          <a:p>
            <a:pPr algn="ctr"/>
            <a:endParaRPr lang="fr-CH" sz="1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CH" sz="1200" dirty="0" err="1">
                <a:solidFill>
                  <a:schemeClr val="accent1">
                    <a:lumMod val="75000"/>
                  </a:schemeClr>
                </a:solidFill>
              </a:rPr>
              <a:t>Study</a:t>
            </a:r>
            <a:r>
              <a:rPr lang="fr-CH" sz="1200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fr-CH" sz="1200" dirty="0" err="1">
                <a:solidFill>
                  <a:schemeClr val="accent1">
                    <a:lumMod val="75000"/>
                  </a:schemeClr>
                </a:solidFill>
              </a:rPr>
              <a:t>going</a:t>
            </a:r>
            <a:r>
              <a:rPr lang="fr-CH" sz="1200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2CCF598-D300-8120-561D-349222CC262C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</p:spTree>
    <p:extLst>
      <p:ext uri="{BB962C8B-B14F-4D97-AF65-F5344CB8AC3E}">
        <p14:creationId xmlns:p14="http://schemas.microsoft.com/office/powerpoint/2010/main" val="1613891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73FF3-2A54-3CC9-B311-C3CD2AEF5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93C8A2DB-564E-3D9B-0680-8AF706D251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549" t="27425" r="20" b="18507"/>
          <a:stretch/>
        </p:blipFill>
        <p:spPr>
          <a:xfrm>
            <a:off x="72000" y="1080000"/>
            <a:ext cx="12024000" cy="45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9E17B-D92F-A3AD-9DCB-FF869B08F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284FA-F5F8-EA7A-91ED-8C86C993D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620F1-B45A-D787-3462-D4A425C1D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587ABA1-46E9-557A-D8DF-2F70D444316B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AD5D0CF-F937-BC65-6353-4CA90CC7E9DB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D6F818-60BB-5287-AA69-C72D7591987E}"/>
              </a:ext>
            </a:extLst>
          </p:cNvPr>
          <p:cNvSpPr txBox="1"/>
          <p:nvPr/>
        </p:nvSpPr>
        <p:spPr>
          <a:xfrm>
            <a:off x="640859" y="4464000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DCEFC-D7E7-D05D-43D5-D1D7E2D49D73}"/>
              </a:ext>
            </a:extLst>
          </p:cNvPr>
          <p:cNvSpPr txBox="1"/>
          <p:nvPr/>
        </p:nvSpPr>
        <p:spPr>
          <a:xfrm>
            <a:off x="0" y="2556000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E6B26172-0858-B640-DE27-1F29E642A4DD}"/>
              </a:ext>
            </a:extLst>
          </p:cNvPr>
          <p:cNvSpPr/>
          <p:nvPr/>
        </p:nvSpPr>
        <p:spPr>
          <a:xfrm rot="-4440000" flipH="1">
            <a:off x="3777786" y="-1433766"/>
            <a:ext cx="288000" cy="7812000"/>
          </a:xfrm>
          <a:prstGeom prst="leftBrace">
            <a:avLst>
              <a:gd name="adj1" fmla="val 13059"/>
              <a:gd name="adj2" fmla="val 51166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9537D-C04B-7EAB-1BAA-0CA99FB5C999}"/>
              </a:ext>
            </a:extLst>
          </p:cNvPr>
          <p:cNvSpPr txBox="1"/>
          <p:nvPr/>
        </p:nvSpPr>
        <p:spPr>
          <a:xfrm>
            <a:off x="3924000" y="4500000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73DDCC-34A6-EBC6-94B9-5E09F2C10FA8}"/>
              </a:ext>
            </a:extLst>
          </p:cNvPr>
          <p:cNvSpPr txBox="1"/>
          <p:nvPr/>
        </p:nvSpPr>
        <p:spPr>
          <a:xfrm>
            <a:off x="10560496" y="4500000"/>
            <a:ext cx="1044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7E28EE-439E-5FDA-8520-E716A160C7DE}"/>
              </a:ext>
            </a:extLst>
          </p:cNvPr>
          <p:cNvSpPr txBox="1"/>
          <p:nvPr/>
        </p:nvSpPr>
        <p:spPr>
          <a:xfrm rot="960000">
            <a:off x="3368488" y="2043551"/>
            <a:ext cx="1476000" cy="2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TT451 – Part 2</a:t>
            </a:r>
          </a:p>
        </p:txBody>
      </p:sp>
    </p:spTree>
    <p:extLst>
      <p:ext uri="{BB962C8B-B14F-4D97-AF65-F5344CB8AC3E}">
        <p14:creationId xmlns:p14="http://schemas.microsoft.com/office/powerpoint/2010/main" val="1298079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6CB6D-5456-6528-5343-EFC7FA08D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AE4BE737-E7C3-FF1E-6BC6-4690F401D0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4" t="18769" r="875" b="15619"/>
          <a:stretch/>
        </p:blipFill>
        <p:spPr>
          <a:xfrm>
            <a:off x="72000" y="1080000"/>
            <a:ext cx="12024000" cy="45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D63F3-F150-1FF4-8633-D1CFB8E1D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3B9AC-8BFC-4657-B172-0C45DF718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7C767-27E7-123C-B782-9076AB29F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142B813-11F8-095A-8538-15BF945BA3DD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61ED0DC3-8867-2A74-9E13-FEF7C0CCAFFA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3721A4-08E6-912C-0E6E-0DC53C4CD307}"/>
              </a:ext>
            </a:extLst>
          </p:cNvPr>
          <p:cNvSpPr txBox="1"/>
          <p:nvPr/>
        </p:nvSpPr>
        <p:spPr>
          <a:xfrm>
            <a:off x="70537" y="4781665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C0604-48E7-0C0B-4668-0D557AAE66F3}"/>
              </a:ext>
            </a:extLst>
          </p:cNvPr>
          <p:cNvSpPr txBox="1"/>
          <p:nvPr/>
        </p:nvSpPr>
        <p:spPr>
          <a:xfrm>
            <a:off x="4747635" y="1278000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CBBE4C-3BA6-A3EA-64C8-D18B90F982C0}"/>
              </a:ext>
            </a:extLst>
          </p:cNvPr>
          <p:cNvSpPr txBox="1"/>
          <p:nvPr/>
        </p:nvSpPr>
        <p:spPr>
          <a:xfrm>
            <a:off x="2207568" y="4720666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308255-00BF-417C-518F-9EA81A50EB83}"/>
              </a:ext>
            </a:extLst>
          </p:cNvPr>
          <p:cNvSpPr txBox="1"/>
          <p:nvPr/>
        </p:nvSpPr>
        <p:spPr>
          <a:xfrm>
            <a:off x="10560496" y="4500000"/>
            <a:ext cx="1044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5D3A18-5BCA-A896-E7B6-48C7A1F6615A}"/>
              </a:ext>
            </a:extLst>
          </p:cNvPr>
          <p:cNvSpPr txBox="1"/>
          <p:nvPr/>
        </p:nvSpPr>
        <p:spPr>
          <a:xfrm>
            <a:off x="3996000" y="2082018"/>
            <a:ext cx="1404032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tx2"/>
                </a:solidFill>
              </a:rPr>
              <a:t>Current</a:t>
            </a:r>
            <a:r>
              <a:rPr lang="fr-CH" sz="1100" dirty="0">
                <a:solidFill>
                  <a:schemeClr val="tx2"/>
                </a:solidFill>
              </a:rPr>
              <a:t> Position</a:t>
            </a:r>
          </a:p>
          <a:p>
            <a:pPr algn="ctr"/>
            <a:r>
              <a:rPr lang="fr-CH" sz="1100" dirty="0">
                <a:solidFill>
                  <a:schemeClr val="tx2"/>
                </a:solidFill>
              </a:rPr>
              <a:t>(orange)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CC5062-8A1B-8A4C-3C9F-55995E5F5380}"/>
              </a:ext>
            </a:extLst>
          </p:cNvPr>
          <p:cNvSpPr txBox="1"/>
          <p:nvPr/>
        </p:nvSpPr>
        <p:spPr>
          <a:xfrm>
            <a:off x="5788328" y="1924502"/>
            <a:ext cx="1404032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tx2"/>
                </a:solidFill>
              </a:rPr>
              <a:t>New Position</a:t>
            </a:r>
          </a:p>
          <a:p>
            <a:pPr algn="ctr"/>
            <a:r>
              <a:rPr lang="fr-CH" sz="1100" dirty="0">
                <a:solidFill>
                  <a:schemeClr val="tx2"/>
                </a:solidFill>
              </a:rPr>
              <a:t>(proposition)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2C3A81-E097-B27B-F4AE-96473D0652AA}"/>
              </a:ext>
            </a:extLst>
          </p:cNvPr>
          <p:cNvCxnSpPr>
            <a:cxnSpLocks/>
          </p:cNvCxnSpPr>
          <p:nvPr/>
        </p:nvCxnSpPr>
        <p:spPr>
          <a:xfrm flipH="1">
            <a:off x="4943600" y="1739665"/>
            <a:ext cx="362035" cy="197736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7CE0B1E-3528-773C-79AE-3CD22D8332F5}"/>
              </a:ext>
            </a:extLst>
          </p:cNvPr>
          <p:cNvCxnSpPr>
            <a:cxnSpLocks/>
          </p:cNvCxnSpPr>
          <p:nvPr/>
        </p:nvCxnSpPr>
        <p:spPr>
          <a:xfrm>
            <a:off x="5501600" y="1739665"/>
            <a:ext cx="1384767" cy="192016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3E39D238-F24E-3A6D-1F45-EF28F71D9C6A}"/>
              </a:ext>
            </a:extLst>
          </p:cNvPr>
          <p:cNvSpPr/>
          <p:nvPr/>
        </p:nvSpPr>
        <p:spPr>
          <a:xfrm>
            <a:off x="4898121" y="4981999"/>
            <a:ext cx="1780413" cy="231559"/>
          </a:xfrm>
          <a:prstGeom prst="rightArrow">
            <a:avLst>
              <a:gd name="adj1" fmla="val 41773"/>
              <a:gd name="adj2" fmla="val 50000"/>
            </a:avLst>
          </a:prstGeom>
          <a:solidFill>
            <a:srgbClr val="FFFF00"/>
          </a:solidFill>
          <a:ln w="158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E32530-D167-E937-88D9-4E9D8B8E9A80}"/>
              </a:ext>
            </a:extLst>
          </p:cNvPr>
          <p:cNvSpPr txBox="1"/>
          <p:nvPr/>
        </p:nvSpPr>
        <p:spPr>
          <a:xfrm>
            <a:off x="4968000" y="5148000"/>
            <a:ext cx="158073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TT451</a:t>
            </a:r>
          </a:p>
          <a:p>
            <a:pPr algn="ctr"/>
            <a:r>
              <a:rPr lang="fr-CH" sz="1200" dirty="0" err="1">
                <a:solidFill>
                  <a:schemeClr val="tx2"/>
                </a:solidFill>
              </a:rPr>
              <a:t>Shifted</a:t>
            </a:r>
            <a:r>
              <a:rPr lang="fr-CH" sz="1200" dirty="0">
                <a:solidFill>
                  <a:schemeClr val="tx2"/>
                </a:solidFill>
              </a:rPr>
              <a:t> by 1210 mm</a:t>
            </a:r>
          </a:p>
        </p:txBody>
      </p:sp>
    </p:spTree>
    <p:extLst>
      <p:ext uri="{BB962C8B-B14F-4D97-AF65-F5344CB8AC3E}">
        <p14:creationId xmlns:p14="http://schemas.microsoft.com/office/powerpoint/2010/main" val="997555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77505-AD6B-3767-2E1D-4270CB02F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chine with many colorful objects&#10;&#10;AI-generated content may be incorrect.">
            <a:extLst>
              <a:ext uri="{FF2B5EF4-FFF2-40B4-BE49-F238E27FC236}">
                <a16:creationId xmlns:a16="http://schemas.microsoft.com/office/drawing/2014/main" id="{803301BC-9773-F892-EC3D-1ED49646D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717" r="1158" b="16667"/>
          <a:stretch/>
        </p:blipFill>
        <p:spPr>
          <a:xfrm>
            <a:off x="72000" y="1080000"/>
            <a:ext cx="12024000" cy="45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29EBB-8490-8489-36E6-AC4484C51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02-07-2025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E989F-53CD-6836-C632-A8802192C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2D688-544E-2448-80FA-6730F33AE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3DA2447-254A-085B-3695-AAA1DCD65C10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New Beam Lines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8902E0F-FAD4-8035-DB18-A18407F62097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Proton Beam Line  - Electron Beam Line 150 MeV </a:t>
            </a:r>
            <a:r>
              <a:rPr lang="fr-FR" sz="1400" dirty="0"/>
              <a:t>:  TT41 – TT451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7E8899-D053-92CB-DAB1-F1B33402AD73}"/>
              </a:ext>
            </a:extLst>
          </p:cNvPr>
          <p:cNvSpPr txBox="1"/>
          <p:nvPr/>
        </p:nvSpPr>
        <p:spPr>
          <a:xfrm>
            <a:off x="70537" y="4781665"/>
            <a:ext cx="1332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Proton Beam 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9BBE07-D062-57F4-1396-313A04687535}"/>
              </a:ext>
            </a:extLst>
          </p:cNvPr>
          <p:cNvSpPr txBox="1"/>
          <p:nvPr/>
        </p:nvSpPr>
        <p:spPr>
          <a:xfrm>
            <a:off x="1649568" y="1835796"/>
            <a:ext cx="111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TT451</a:t>
            </a: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e- Beam 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1E41EA-9C49-043C-74CF-69464449D676}"/>
              </a:ext>
            </a:extLst>
          </p:cNvPr>
          <p:cNvSpPr txBox="1"/>
          <p:nvPr/>
        </p:nvSpPr>
        <p:spPr>
          <a:xfrm>
            <a:off x="2207568" y="4720666"/>
            <a:ext cx="133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868776-339C-D358-D7BD-0211E3AEBB57}"/>
              </a:ext>
            </a:extLst>
          </p:cNvPr>
          <p:cNvSpPr txBox="1"/>
          <p:nvPr/>
        </p:nvSpPr>
        <p:spPr>
          <a:xfrm>
            <a:off x="7331850" y="1333864"/>
            <a:ext cx="1044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Plasma-</a:t>
            </a:r>
            <a:r>
              <a:rPr lang="fr-CH" sz="1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Cell</a:t>
            </a:r>
            <a:r>
              <a:rPr lang="fr-CH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F92BD8-C8C5-C353-07EF-017F2762AF03}"/>
              </a:ext>
            </a:extLst>
          </p:cNvPr>
          <p:cNvSpPr txBox="1"/>
          <p:nvPr/>
        </p:nvSpPr>
        <p:spPr>
          <a:xfrm>
            <a:off x="5896525" y="2082017"/>
            <a:ext cx="1404032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tx2"/>
                </a:solidFill>
              </a:rPr>
              <a:t>Current</a:t>
            </a:r>
            <a:r>
              <a:rPr lang="fr-CH" sz="1100" dirty="0">
                <a:solidFill>
                  <a:schemeClr val="tx2"/>
                </a:solidFill>
              </a:rPr>
              <a:t> Position</a:t>
            </a:r>
          </a:p>
          <a:p>
            <a:pPr algn="ctr"/>
            <a:r>
              <a:rPr lang="fr-CH" sz="1100" dirty="0">
                <a:solidFill>
                  <a:schemeClr val="tx2"/>
                </a:solidFill>
              </a:rPr>
              <a:t>(start point)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2E6889-F109-8909-95C8-15C174B73370}"/>
              </a:ext>
            </a:extLst>
          </p:cNvPr>
          <p:cNvSpPr txBox="1"/>
          <p:nvPr/>
        </p:nvSpPr>
        <p:spPr>
          <a:xfrm>
            <a:off x="8219913" y="2082017"/>
            <a:ext cx="1404032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tx2"/>
                </a:solidFill>
              </a:rPr>
              <a:t>New Position</a:t>
            </a:r>
          </a:p>
          <a:p>
            <a:pPr algn="ctr"/>
            <a:r>
              <a:rPr lang="fr-CH" sz="1100" dirty="0">
                <a:solidFill>
                  <a:schemeClr val="tx2"/>
                </a:solidFill>
              </a:rPr>
              <a:t>(start point)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1C8FBB-4194-BD23-AF90-A6A878B01453}"/>
              </a:ext>
            </a:extLst>
          </p:cNvPr>
          <p:cNvCxnSpPr>
            <a:cxnSpLocks/>
          </p:cNvCxnSpPr>
          <p:nvPr/>
        </p:nvCxnSpPr>
        <p:spPr>
          <a:xfrm flipH="1">
            <a:off x="6240016" y="1676350"/>
            <a:ext cx="1296144" cy="218078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7FDB682-6550-5CA0-73DF-442697BCF60A}"/>
              </a:ext>
            </a:extLst>
          </p:cNvPr>
          <p:cNvCxnSpPr>
            <a:cxnSpLocks/>
          </p:cNvCxnSpPr>
          <p:nvPr/>
        </p:nvCxnSpPr>
        <p:spPr>
          <a:xfrm>
            <a:off x="8112224" y="1772816"/>
            <a:ext cx="936104" cy="20843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BC3EF5DA-AED8-405D-17C0-85B455009BCC}"/>
              </a:ext>
            </a:extLst>
          </p:cNvPr>
          <p:cNvSpPr/>
          <p:nvPr/>
        </p:nvSpPr>
        <p:spPr>
          <a:xfrm>
            <a:off x="6272782" y="4950853"/>
            <a:ext cx="2556000" cy="231559"/>
          </a:xfrm>
          <a:prstGeom prst="rightArrow">
            <a:avLst>
              <a:gd name="adj1" fmla="val 41773"/>
              <a:gd name="adj2" fmla="val 50000"/>
            </a:avLst>
          </a:prstGeom>
          <a:solidFill>
            <a:srgbClr val="FFFF00"/>
          </a:solidFill>
          <a:ln w="158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B4D47-5F6B-87CC-0B1E-665B2DC38370}"/>
              </a:ext>
            </a:extLst>
          </p:cNvPr>
          <p:cNvSpPr txBox="1"/>
          <p:nvPr/>
        </p:nvSpPr>
        <p:spPr>
          <a:xfrm>
            <a:off x="6760416" y="5147722"/>
            <a:ext cx="158073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Plasma </a:t>
            </a:r>
            <a:r>
              <a:rPr lang="fr-CH" sz="1200" dirty="0" err="1">
                <a:solidFill>
                  <a:schemeClr val="tx2"/>
                </a:solidFill>
              </a:rPr>
              <a:t>Cell</a:t>
            </a:r>
            <a:r>
              <a:rPr lang="fr-CH" sz="1200" dirty="0">
                <a:solidFill>
                  <a:schemeClr val="tx2"/>
                </a:solidFill>
              </a:rPr>
              <a:t> 2</a:t>
            </a:r>
          </a:p>
          <a:p>
            <a:pPr algn="ctr"/>
            <a:r>
              <a:rPr lang="fr-CH" sz="1200" dirty="0" err="1">
                <a:solidFill>
                  <a:schemeClr val="tx2"/>
                </a:solidFill>
              </a:rPr>
              <a:t>Shifted</a:t>
            </a:r>
            <a:r>
              <a:rPr lang="fr-CH" sz="1200" dirty="0">
                <a:solidFill>
                  <a:schemeClr val="tx2"/>
                </a:solidFill>
              </a:rPr>
              <a:t> by 1810 mm</a:t>
            </a:r>
          </a:p>
        </p:txBody>
      </p:sp>
    </p:spTree>
    <p:extLst>
      <p:ext uri="{BB962C8B-B14F-4D97-AF65-F5344CB8AC3E}">
        <p14:creationId xmlns:p14="http://schemas.microsoft.com/office/powerpoint/2010/main" val="2397394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12360</TotalTime>
  <Words>797</Words>
  <Application>Microsoft Office PowerPoint</Application>
  <DocSecurity>0</DocSecurity>
  <PresentationFormat>Widescreen</PresentationFormat>
  <Paragraphs>225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293</cp:revision>
  <dcterms:created xsi:type="dcterms:W3CDTF">2021-06-10T07:47:12Z</dcterms:created>
  <dcterms:modified xsi:type="dcterms:W3CDTF">2025-07-03T08:31:44Z</dcterms:modified>
  <cp:category/>
  <dc:identifier/>
  <cp:contentStatus/>
  <dc:language/>
  <cp:version/>
</cp:coreProperties>
</file>