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441" r:id="rId3"/>
    <p:sldId id="446" r:id="rId4"/>
    <p:sldId id="436" r:id="rId5"/>
    <p:sldId id="444" r:id="rId6"/>
    <p:sldId id="445" r:id="rId7"/>
    <p:sldId id="447" r:id="rId8"/>
    <p:sldId id="437" r:id="rId9"/>
    <p:sldId id="438" r:id="rId10"/>
    <p:sldId id="448" r:id="rId11"/>
    <p:sldId id="440" r:id="rId12"/>
    <p:sldId id="442" r:id="rId13"/>
    <p:sldId id="443" r:id="rId14"/>
    <p:sldId id="43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3A0"/>
    <a:srgbClr val="61C4D3"/>
    <a:srgbClr val="E15E32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53"/>
    <p:restoredTop sz="94686"/>
  </p:normalViewPr>
  <p:slideViewPr>
    <p:cSldViewPr snapToObjects="1">
      <p:cViewPr varScale="1">
        <p:scale>
          <a:sx n="144" d="100"/>
          <a:sy n="144" d="100"/>
        </p:scale>
        <p:origin x="138" y="3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7989" y="1124744"/>
            <a:ext cx="11376024" cy="5076031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21.03.24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M. Van Dijk on behalf of BE-EA-LE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24.09.22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M. Van Dijk on behalf of BE-EA-LE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5542C2E-5CF2-9940-9E7E-F32B115A6081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582583" y="6349605"/>
            <a:ext cx="408961" cy="411582"/>
          </a:xfrm>
          <a:prstGeom prst="rect">
            <a:avLst/>
          </a:prstGeom>
        </p:spPr>
      </p:pic>
      <p:pic>
        <p:nvPicPr>
          <p:cNvPr id="10" name="Picture 9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D768DA8-63B7-C244-84A7-19F38A1CE0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152" y="6364598"/>
            <a:ext cx="408961" cy="393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bastien.rae@cern.ch" TargetMode="External"/><Relationship Id="rId2" Type="http://schemas.openxmlformats.org/officeDocument/2006/relationships/hyperlink" Target="https://adams.web.cern.ch/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lms.cern.ch/" TargetMode="External"/><Relationship Id="rId4" Type="http://schemas.openxmlformats.org/officeDocument/2006/relationships/hyperlink" Target="https://dosimetry.web.cern.ch/dosimeters/how-obtain-dosimeter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mattermost.web.cern.ch/signup_user_complete/?id=zuhfdx891jgifckwnifx1u5jya&amp;md=link&amp;sbr=su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mailto:laurie.nevay@cern.ch" TargetMode="External"/><Relationship Id="rId2" Type="http://schemas.openxmlformats.org/officeDocument/2006/relationships/hyperlink" Target="mailto:maarten.van.dijk@cern.ch" TargetMode="External"/><Relationship Id="rId1" Type="http://schemas.openxmlformats.org/officeDocument/2006/relationships/slideLayout" Target="../slideLayouts/slideLayout5.xml"/><Relationship Id="rId5" Type="http://schemas.openxmlformats.org/officeDocument/2006/relationships/hyperlink" Target="mailto:michael.lazzaroni@cern.ch" TargetMode="External"/><Relationship Id="rId4" Type="http://schemas.openxmlformats.org/officeDocument/2006/relationships/hyperlink" Target="mailto:bastien.rae@cern.ch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mattermost.web.cern.ch/signup_user_complete/?id=zuhfdx891jgifckwnifx1u5jya&amp;md=link&amp;sbr=su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520661" cy="2153265"/>
          </a:xfrm>
        </p:spPr>
        <p:txBody>
          <a:bodyPr/>
          <a:lstStyle/>
          <a:p>
            <a:r>
              <a:rPr lang="en-US" sz="4000" dirty="0"/>
              <a:t>H8 users meeting</a:t>
            </a:r>
            <a:br>
              <a:rPr lang="en-US" sz="4000" dirty="0"/>
            </a:b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157192"/>
            <a:ext cx="11376026" cy="1346847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dirty="0"/>
              <a:t>M. van Dijk</a:t>
            </a:r>
            <a:r>
              <a:rPr lang="en-US" sz="1800" dirty="0"/>
              <a:t>, L. </a:t>
            </a:r>
            <a:r>
              <a:rPr lang="en-US" sz="1800" dirty="0" err="1"/>
              <a:t>Nevay</a:t>
            </a:r>
            <a:endParaRPr lang="en-US" sz="1800" dirty="0"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Date: 02.04.2025</a:t>
            </a:r>
          </a:p>
        </p:txBody>
      </p: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3CE9F5CF-5826-8C4B-8929-A56666838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0" y="5949280"/>
            <a:ext cx="720080" cy="724696"/>
          </a:xfrm>
          <a:prstGeom prst="rect">
            <a:avLst/>
          </a:prstGeom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4D46677F-B214-C942-9849-FEF42DEB0D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5949280"/>
            <a:ext cx="752793" cy="7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4C1161EB-6393-F821-11BA-9572DD8D4C9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1066190"/>
              </p:ext>
            </p:extLst>
          </p:nvPr>
        </p:nvGraphicFramePr>
        <p:xfrm>
          <a:off x="6672064" y="1124744"/>
          <a:ext cx="5399980" cy="22250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841650">
                  <a:extLst>
                    <a:ext uri="{9D8B030D-6E8A-4147-A177-3AD203B41FA5}">
                      <a16:colId xmlns:a16="http://schemas.microsoft.com/office/drawing/2014/main" val="233568702"/>
                    </a:ext>
                  </a:extLst>
                </a:gridCol>
                <a:gridCol w="2137945">
                  <a:extLst>
                    <a:ext uri="{9D8B030D-6E8A-4147-A177-3AD203B41FA5}">
                      <a16:colId xmlns:a16="http://schemas.microsoft.com/office/drawing/2014/main" val="3539178775"/>
                    </a:ext>
                  </a:extLst>
                </a:gridCol>
                <a:gridCol w="1365647">
                  <a:extLst>
                    <a:ext uri="{9D8B030D-6E8A-4147-A177-3AD203B41FA5}">
                      <a16:colId xmlns:a16="http://schemas.microsoft.com/office/drawing/2014/main" val="2875532940"/>
                    </a:ext>
                  </a:extLst>
                </a:gridCol>
                <a:gridCol w="1054738">
                  <a:extLst>
                    <a:ext uri="{9D8B030D-6E8A-4147-A177-3AD203B41FA5}">
                      <a16:colId xmlns:a16="http://schemas.microsoft.com/office/drawing/2014/main" val="222572429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Barracks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Room #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Phone #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5498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H8Z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HNA-451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0887-1-Q49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76757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40673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H8A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HNA-443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0887-1-Q43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79340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44508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H8B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HNA-257 / 262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0887-R-Q60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63145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73183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H8C-1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HNA-468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0887-1-Q70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76773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7931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H8C-2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HNA-480 / 483 / 484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/>
                        <a:t>0887-1-Q80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76112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5825294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58791D31-7D77-EDC2-7A69-E0CD14F30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H8 access rights &amp; control rooms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C46B6F-5C84-9BCF-327C-84F430E49D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21.03.24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23045B-E9A4-7EE9-FB6F-C989DF876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Van Dijk on behalf of BE-EA-LE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509B915-8650-46B7-7659-60D2004BCB3F}"/>
              </a:ext>
            </a:extLst>
          </p:cNvPr>
          <p:cNvSpPr txBox="1">
            <a:spLocks/>
          </p:cNvSpPr>
          <p:nvPr/>
        </p:nvSpPr>
        <p:spPr>
          <a:xfrm>
            <a:off x="407989" y="1124744"/>
            <a:ext cx="11376024" cy="50760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Before coming, request rights for </a:t>
            </a:r>
            <a:br>
              <a:rPr lang="en-US" dirty="0"/>
            </a:br>
            <a:r>
              <a:rPr lang="en-US" dirty="0"/>
              <a:t>relevant control room</a:t>
            </a:r>
          </a:p>
          <a:p>
            <a:pPr lvl="1"/>
            <a:r>
              <a:rPr lang="en-US" dirty="0"/>
              <a:t>Use room # from table on </a:t>
            </a:r>
            <a:r>
              <a:rPr lang="en-US" dirty="0">
                <a:hlinkClick r:id="rId2"/>
              </a:rPr>
              <a:t>adams.web.cern.ch</a:t>
            </a:r>
            <a:endParaRPr lang="en-US" dirty="0"/>
          </a:p>
          <a:p>
            <a:r>
              <a:rPr lang="en-US" dirty="0"/>
              <a:t>Patrol rights needed to turn on the beam</a:t>
            </a:r>
          </a:p>
          <a:p>
            <a:pPr lvl="1"/>
            <a:r>
              <a:rPr lang="en-US" dirty="0"/>
              <a:t>Not needed for access to the building / zone</a:t>
            </a:r>
          </a:p>
          <a:p>
            <a:pPr lvl="1"/>
            <a:r>
              <a:rPr lang="en-US" dirty="0"/>
              <a:t>Granted only after patrol training</a:t>
            </a:r>
          </a:p>
          <a:p>
            <a:pPr lvl="1"/>
            <a:r>
              <a:rPr lang="en-US" dirty="0"/>
              <a:t>Coordinate this with Bastien (</a:t>
            </a:r>
            <a:r>
              <a:rPr lang="en-US" dirty="0">
                <a:hlinkClick r:id="rId3"/>
              </a:rPr>
              <a:t>bastien.rae@cern.ch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 </a:t>
            </a:r>
            <a:r>
              <a:rPr lang="en-US" b="1" dirty="0"/>
              <a:t>(more than 1 week in advance!!)</a:t>
            </a:r>
          </a:p>
          <a:p>
            <a:r>
              <a:rPr lang="en-US" dirty="0"/>
              <a:t>For access to the building and the zone you only need a personal dosimeter and PPE</a:t>
            </a:r>
          </a:p>
          <a:p>
            <a:pPr lvl="1"/>
            <a:r>
              <a:rPr lang="en-US" dirty="0"/>
              <a:t>Helmet, safety shoes, get personal dosimeter from </a:t>
            </a:r>
            <a:r>
              <a:rPr lang="en-US" dirty="0">
                <a:hlinkClick r:id="rId4"/>
              </a:rPr>
              <a:t>dosimetry service</a:t>
            </a:r>
            <a:endParaRPr lang="en-US" dirty="0"/>
          </a:p>
          <a:p>
            <a:pPr lvl="1"/>
            <a:r>
              <a:rPr lang="en-US" dirty="0"/>
              <a:t>Training needed, provided online at </a:t>
            </a:r>
            <a:r>
              <a:rPr lang="en-US" dirty="0">
                <a:hlinkClick r:id="rId5"/>
              </a:rPr>
              <a:t>lms.cern.ch</a:t>
            </a:r>
            <a:endParaRPr lang="en-US" dirty="0"/>
          </a:p>
          <a:p>
            <a:pPr lvl="2"/>
            <a:r>
              <a:rPr lang="en-US" dirty="0"/>
              <a:t>10010 (Safety at CERN)</a:t>
            </a:r>
          </a:p>
          <a:p>
            <a:pPr lvl="2"/>
            <a:r>
              <a:rPr lang="en-US" dirty="0"/>
              <a:t>10350 (Radiation Protection - Supervised Area) </a:t>
            </a:r>
          </a:p>
        </p:txBody>
      </p:sp>
    </p:spTree>
    <p:extLst>
      <p:ext uri="{BB962C8B-B14F-4D97-AF65-F5344CB8AC3E}">
        <p14:creationId xmlns:p14="http://schemas.microsoft.com/office/powerpoint/2010/main" val="1828081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0D5EB9-7A2D-DEA0-876C-5D14EDC09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4823915" cy="5076031"/>
          </a:xfrm>
        </p:spPr>
        <p:txBody>
          <a:bodyPr/>
          <a:lstStyle/>
          <a:p>
            <a:r>
              <a:rPr lang="en-US" dirty="0"/>
              <a:t>We look forward to welcoming you in H8! </a:t>
            </a:r>
          </a:p>
          <a:p>
            <a:r>
              <a:rPr lang="en-GB" dirty="0"/>
              <a:t>Communicate with us as early as possible your worries, issues, details so that we can identify and mitigate showstoppers if any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B3BB548-2BE8-F001-B2C4-893588F7EC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5E8050-C000-E85A-CD42-632153FFC7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21.03.24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906EDB-48E6-4395-D62D-1770C96A9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815EF2-463B-715E-793B-C9F0A95599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5445" y="1484784"/>
            <a:ext cx="6769448" cy="3797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23738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F04C5A-921B-65D9-CAE0-8F09A2C432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2005DE2-FD45-4657-568A-CEBDA1E3A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EFE231-78F4-11D9-4593-36388090E0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21.03.24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547886-F25A-E62E-67F4-74D3CC3F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04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AF131D-9247-F70E-3023-A5E61F03D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Assumed precondition: 400 GeV/c primary beam </a:t>
            </a:r>
            <a:br>
              <a:rPr lang="en-US" dirty="0"/>
            </a:br>
            <a:r>
              <a:rPr lang="en-US" dirty="0"/>
              <a:t>sent to P42 (currently housing NA62) </a:t>
            </a:r>
          </a:p>
          <a:p>
            <a:endParaRPr lang="en-US" dirty="0"/>
          </a:p>
          <a:p>
            <a:r>
              <a:rPr lang="en-US" dirty="0"/>
              <a:t>Table with some possible settings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471307-B5FD-ECC3-9D28-2E2271D3B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Wobbling configuration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587C81-E0F7-B138-D96C-8B619489F7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21.03.24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7F71B5-6B4B-D2BA-F6F4-795BC258F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graphicFrame>
        <p:nvGraphicFramePr>
          <p:cNvPr id="6" name="Object 9">
            <a:extLst>
              <a:ext uri="{FF2B5EF4-FFF2-40B4-BE49-F238E27FC236}">
                <a16:creationId xmlns:a16="http://schemas.microsoft.com/office/drawing/2014/main" id="{DC1BD78E-40E6-92D8-EE1D-1B2A3E6939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1671579"/>
              </p:ext>
            </p:extLst>
          </p:nvPr>
        </p:nvGraphicFramePr>
        <p:xfrm>
          <a:off x="1024513" y="2924944"/>
          <a:ext cx="4095750" cy="32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4165600" imgH="3200400" progId="Word.Document.8">
                  <p:embed/>
                </p:oleObj>
              </mc:Choice>
              <mc:Fallback>
                <p:oleObj name="Document" r:id="rId2" imgW="4165600" imgH="3200400" progId="Word.Document.8">
                  <p:embed/>
                  <p:pic>
                    <p:nvPicPr>
                      <p:cNvPr id="22533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4513" y="2924944"/>
                        <a:ext cx="4095750" cy="320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3" descr="t43a">
            <a:extLst>
              <a:ext uri="{FF2B5EF4-FFF2-40B4-BE49-F238E27FC236}">
                <a16:creationId xmlns:a16="http://schemas.microsoft.com/office/drawing/2014/main" id="{45AC0536-AF17-14AD-A97B-97EE5A4EB3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20136" y="575320"/>
            <a:ext cx="4260850" cy="5334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1541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AD2CFA-FDB2-BD55-780E-883602BFBE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H6, H8 and P42 </a:t>
            </a:r>
            <a:r>
              <a:rPr lang="en-US" sz="2000" u="sng" dirty="0"/>
              <a:t>share the same target</a:t>
            </a:r>
          </a:p>
          <a:p>
            <a:pPr lvl="2"/>
            <a:r>
              <a:rPr lang="en-US" sz="1600" dirty="0"/>
              <a:t>In general </a:t>
            </a:r>
            <a:r>
              <a:rPr lang="en-US" sz="1600" i="1" dirty="0"/>
              <a:t>strong coupling</a:t>
            </a:r>
            <a:r>
              <a:rPr lang="en-US" sz="1600" dirty="0"/>
              <a:t> between the momenta of H6 and H8</a:t>
            </a:r>
          </a:p>
          <a:p>
            <a:pPr lvl="2"/>
            <a:r>
              <a:rPr lang="en-US" sz="1600" dirty="0"/>
              <a:t>Standard setting: +180 GeV/c in H8 and +120 GeV/c in H6.</a:t>
            </a:r>
          </a:p>
          <a:p>
            <a:pPr lvl="2"/>
            <a:r>
              <a:rPr lang="en-US" sz="1600" dirty="0"/>
              <a:t>This is the reason we need to know </a:t>
            </a:r>
            <a:r>
              <a:rPr lang="en-US" sz="1600" u="sng" dirty="0"/>
              <a:t>in advance </a:t>
            </a:r>
            <a:r>
              <a:rPr lang="en-US" sz="1600" dirty="0"/>
              <a:t>your schedule and discuss ! </a:t>
            </a:r>
          </a:p>
          <a:p>
            <a:pPr marL="628650" lvl="2" indent="0">
              <a:buNone/>
            </a:pPr>
            <a:r>
              <a:rPr lang="en-US" sz="1600" dirty="0">
                <a:sym typeface="Wingdings" panose="05000000000000000000" pitchFamily="2" charset="2"/>
              </a:rPr>
              <a:t>	      </a:t>
            </a:r>
            <a:r>
              <a:rPr lang="en-CH" sz="1600" dirty="0">
                <a:sym typeface="Wingdings" panose="05000000000000000000" pitchFamily="2" charset="2"/>
              </a:rPr>
              <a:t></a:t>
            </a:r>
            <a:r>
              <a:rPr lang="en-US" sz="1600" dirty="0">
                <a:sym typeface="Wingdings" panose="05000000000000000000" pitchFamily="2" charset="2"/>
              </a:rPr>
              <a:t> Not everything will be known in detail today – please get in touch 2-3 weeks before your beamtime! </a:t>
            </a:r>
            <a:endParaRPr lang="en-US" sz="1600" dirty="0"/>
          </a:p>
          <a:p>
            <a:r>
              <a:rPr lang="en-US" sz="2000" dirty="0"/>
              <a:t>Moreover : </a:t>
            </a:r>
          </a:p>
          <a:p>
            <a:pPr lvl="1"/>
            <a:r>
              <a:rPr lang="en-US" sz="1600" dirty="0"/>
              <a:t>SPS machine has its own limitations, MD’s, Q-ripples </a:t>
            </a:r>
            <a:r>
              <a:rPr lang="en-US" sz="1600" dirty="0" err="1"/>
              <a:t>etc</a:t>
            </a:r>
            <a:r>
              <a:rPr lang="en-US" sz="1600" dirty="0"/>
              <a:t> </a:t>
            </a:r>
            <a:r>
              <a:rPr lang="en-US" sz="1600" dirty="0">
                <a:sym typeface="Wingdings" panose="05000000000000000000" pitchFamily="2" charset="2"/>
              </a:rPr>
              <a:t> </a:t>
            </a:r>
            <a:r>
              <a:rPr lang="en-US" sz="1600" i="1" dirty="0">
                <a:sym typeface="Wingdings" panose="05000000000000000000" pitchFamily="2" charset="2"/>
              </a:rPr>
              <a:t>May</a:t>
            </a:r>
            <a:r>
              <a:rPr lang="en-US" sz="1600" dirty="0">
                <a:sym typeface="Wingdings" panose="05000000000000000000" pitchFamily="2" charset="2"/>
              </a:rPr>
              <a:t> have some impact on your beam quality</a:t>
            </a:r>
          </a:p>
          <a:p>
            <a:pPr lvl="2"/>
            <a:r>
              <a:rPr lang="en-US" sz="1600" dirty="0">
                <a:sym typeface="Wingdings" panose="05000000000000000000" pitchFamily="2" charset="2"/>
              </a:rPr>
              <a:t>Especially for primary beams. </a:t>
            </a:r>
            <a:endParaRPr lang="en-US" sz="1600" dirty="0"/>
          </a:p>
          <a:p>
            <a:pPr lvl="1"/>
            <a:r>
              <a:rPr lang="en-US" sz="1600" dirty="0"/>
              <a:t>Proton content and spot size in low momenta (&lt;30 GeV) beams is small (15%) and big (10 cm ) in both planes </a:t>
            </a:r>
          </a:p>
          <a:p>
            <a:pPr lvl="2"/>
            <a:r>
              <a:rPr lang="LID8192" sz="1600" dirty="0"/>
              <a:t>Not many things to be done</a:t>
            </a:r>
            <a:r>
              <a:rPr lang="en-US" sz="1600" dirty="0"/>
              <a:t> (physics boundaries). </a:t>
            </a:r>
          </a:p>
          <a:p>
            <a:r>
              <a:rPr lang="en-US" sz="2000" dirty="0"/>
              <a:t>However : Many times many workarounds can be found, and many possibilities exist. Keep us </a:t>
            </a:r>
            <a:r>
              <a:rPr lang="en-US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involved</a:t>
            </a:r>
            <a:r>
              <a:rPr lang="en-US" sz="2000" dirty="0"/>
              <a:t> and </a:t>
            </a:r>
            <a:r>
              <a:rPr lang="en-US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informed</a:t>
            </a:r>
            <a:r>
              <a:rPr lang="en-US" sz="2000" dirty="0"/>
              <a:t> in your experiment !</a:t>
            </a:r>
            <a:endParaRPr lang="en-US" sz="2000" dirty="0">
              <a:sym typeface="Wingdings" panose="05000000000000000000" pitchFamily="2" charset="2"/>
            </a:endParaRPr>
          </a:p>
          <a:p>
            <a:endParaRPr lang="en-US" sz="2000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AFA25F-4B3A-7EEE-77BC-A18704E9D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ID8192" dirty="0"/>
              <a:t>Beam line &amp; machine limitations 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4ACB2-70C8-DC2D-B2BD-288361528C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21.03.24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6915C-4484-550A-4C82-B95DC6AE8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96298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F379CA-20E4-5B7B-22D7-05D5926DAE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/>
              <a:t>SPS protons hit the T4 target; most protons go through to NA62</a:t>
            </a:r>
          </a:p>
          <a:p>
            <a:pPr lvl="1"/>
            <a:r>
              <a:rPr lang="en-GB" dirty="0"/>
              <a:t>A dipole magnet after the target separates out secondary particles</a:t>
            </a:r>
          </a:p>
          <a:p>
            <a:pPr lvl="1"/>
            <a:r>
              <a:rPr lang="en-GB" dirty="0"/>
              <a:t>H6 and H8 are strongly correlated in momentum</a:t>
            </a:r>
          </a:p>
          <a:p>
            <a:pPr lvl="2"/>
            <a:r>
              <a:rPr lang="en-GB" i="1" dirty="0"/>
              <a:t>Width of line in H6 not an error bar but flexibility of H6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5D3CAB-55D1-7642-3FEB-D2B6F2FDDA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H8 beam: the wobbling configuration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8F00B9-9998-5834-4F62-287DFC1997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21.03.24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1404E5-CC36-878C-B8CF-6F59A0919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6926296-A903-33EA-21FA-5843C3EC2C00}"/>
              </a:ext>
            </a:extLst>
          </p:cNvPr>
          <p:cNvGrpSpPr/>
          <p:nvPr/>
        </p:nvGrpSpPr>
        <p:grpSpPr>
          <a:xfrm>
            <a:off x="279742" y="2674543"/>
            <a:ext cx="9499675" cy="3547081"/>
            <a:chOff x="279742" y="2674543"/>
            <a:chExt cx="9499675" cy="354708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972291B-E241-D875-3CDE-45E314A1FD0E}"/>
                </a:ext>
              </a:extLst>
            </p:cNvPr>
            <p:cNvGrpSpPr/>
            <p:nvPr/>
          </p:nvGrpSpPr>
          <p:grpSpPr>
            <a:xfrm>
              <a:off x="495766" y="3333239"/>
              <a:ext cx="7848872" cy="2888385"/>
              <a:chOff x="983432" y="2564904"/>
              <a:chExt cx="9001000" cy="3312368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E281B624-E2B4-838C-6CBB-CAF0EA309DA9}"/>
                  </a:ext>
                </a:extLst>
              </p:cNvPr>
              <p:cNvSpPr/>
              <p:nvPr/>
            </p:nvSpPr>
            <p:spPr>
              <a:xfrm>
                <a:off x="4727849" y="3429000"/>
                <a:ext cx="2035374" cy="2230758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E4991844-43F3-88A6-5BE9-8CD0BFD2BBAF}"/>
                  </a:ext>
                </a:extLst>
              </p:cNvPr>
              <p:cNvSpPr/>
              <p:nvPr/>
            </p:nvSpPr>
            <p:spPr>
              <a:xfrm>
                <a:off x="3575720" y="3645024"/>
                <a:ext cx="216024" cy="1296144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6B0C610E-00F5-9A26-EB7A-F221C247782D}"/>
                  </a:ext>
                </a:extLst>
              </p:cNvPr>
              <p:cNvSpPr/>
              <p:nvPr/>
            </p:nvSpPr>
            <p:spPr>
              <a:xfrm>
                <a:off x="7464152" y="2564904"/>
                <a:ext cx="1224136" cy="3312368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C37F8A6A-6C78-1419-8A56-9E62DC9DA669}"/>
                  </a:ext>
                </a:extLst>
              </p:cNvPr>
              <p:cNvSpPr/>
              <p:nvPr/>
            </p:nvSpPr>
            <p:spPr>
              <a:xfrm rot="612008">
                <a:off x="7283324" y="4958638"/>
                <a:ext cx="1855163" cy="2514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ACDBB3CD-BAD3-6C8C-AF2D-361A327AAC6D}"/>
                  </a:ext>
                </a:extLst>
              </p:cNvPr>
              <p:cNvSpPr/>
              <p:nvPr/>
            </p:nvSpPr>
            <p:spPr>
              <a:xfrm rot="20986980">
                <a:off x="7414025" y="4145624"/>
                <a:ext cx="1855163" cy="965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83451E2F-2EE3-026A-E809-5AE49DCDB1FA}"/>
                  </a:ext>
                </a:extLst>
              </p:cNvPr>
              <p:cNvSpPr/>
              <p:nvPr/>
            </p:nvSpPr>
            <p:spPr>
              <a:xfrm rot="19812788">
                <a:off x="7283324" y="3254411"/>
                <a:ext cx="1855163" cy="1321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3" name="Freeform 17">
                <a:extLst>
                  <a:ext uri="{FF2B5EF4-FFF2-40B4-BE49-F238E27FC236}">
                    <a16:creationId xmlns:a16="http://schemas.microsoft.com/office/drawing/2014/main" id="{94F50CCB-12A1-46BE-DD94-231357540705}"/>
                  </a:ext>
                </a:extLst>
              </p:cNvPr>
              <p:cNvSpPr/>
              <p:nvPr/>
            </p:nvSpPr>
            <p:spPr>
              <a:xfrm>
                <a:off x="3667874" y="3945276"/>
                <a:ext cx="6041205" cy="565477"/>
              </a:xfrm>
              <a:custGeom>
                <a:avLst/>
                <a:gdLst>
                  <a:gd name="connsiteX0" fmla="*/ 0 w 6041205"/>
                  <a:gd name="connsiteY0" fmla="*/ 215758 h 565477"/>
                  <a:gd name="connsiteX1" fmla="*/ 493160 w 6041205"/>
                  <a:gd name="connsiteY1" fmla="*/ 339048 h 565477"/>
                  <a:gd name="connsiteX2" fmla="*/ 832207 w 6041205"/>
                  <a:gd name="connsiteY2" fmla="*/ 400693 h 565477"/>
                  <a:gd name="connsiteX3" fmla="*/ 2095928 w 6041205"/>
                  <a:gd name="connsiteY3" fmla="*/ 565079 h 565477"/>
                  <a:gd name="connsiteX4" fmla="*/ 3595955 w 6041205"/>
                  <a:gd name="connsiteY4" fmla="*/ 431515 h 565477"/>
                  <a:gd name="connsiteX5" fmla="*/ 6041205 w 6041205"/>
                  <a:gd name="connsiteY5" fmla="*/ 0 h 565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41205" h="565477">
                    <a:moveTo>
                      <a:pt x="0" y="215758"/>
                    </a:moveTo>
                    <a:cubicBezTo>
                      <a:pt x="177229" y="261992"/>
                      <a:pt x="354459" y="308226"/>
                      <a:pt x="493160" y="339048"/>
                    </a:cubicBezTo>
                    <a:cubicBezTo>
                      <a:pt x="631861" y="369870"/>
                      <a:pt x="565079" y="363021"/>
                      <a:pt x="832207" y="400693"/>
                    </a:cubicBezTo>
                    <a:cubicBezTo>
                      <a:pt x="1099335" y="438365"/>
                      <a:pt x="1635303" y="559942"/>
                      <a:pt x="2095928" y="565079"/>
                    </a:cubicBezTo>
                    <a:cubicBezTo>
                      <a:pt x="2556553" y="570216"/>
                      <a:pt x="2938409" y="525695"/>
                      <a:pt x="3595955" y="431515"/>
                    </a:cubicBezTo>
                    <a:cubicBezTo>
                      <a:pt x="4253501" y="337335"/>
                      <a:pt x="5147353" y="168667"/>
                      <a:pt x="6041205" y="0"/>
                    </a:cubicBezTo>
                  </a:path>
                </a:pathLst>
              </a:custGeom>
              <a:noFill/>
              <a:ln w="38100">
                <a:solidFill>
                  <a:srgbClr val="92D05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Freeform 18">
                <a:extLst>
                  <a:ext uri="{FF2B5EF4-FFF2-40B4-BE49-F238E27FC236}">
                    <a16:creationId xmlns:a16="http://schemas.microsoft.com/office/drawing/2014/main" id="{A865C76B-8266-83C7-790E-75291CE998F6}"/>
                  </a:ext>
                </a:extLst>
              </p:cNvPr>
              <p:cNvSpPr/>
              <p:nvPr/>
            </p:nvSpPr>
            <p:spPr>
              <a:xfrm>
                <a:off x="3688422" y="2722651"/>
                <a:ext cx="5609690" cy="1642565"/>
              </a:xfrm>
              <a:custGeom>
                <a:avLst/>
                <a:gdLst>
                  <a:gd name="connsiteX0" fmla="*/ 0 w 5609690"/>
                  <a:gd name="connsiteY0" fmla="*/ 1438382 h 1727727"/>
                  <a:gd name="connsiteX1" fmla="*/ 986320 w 5609690"/>
                  <a:gd name="connsiteY1" fmla="*/ 1674687 h 1727727"/>
                  <a:gd name="connsiteX2" fmla="*/ 1335641 w 5609690"/>
                  <a:gd name="connsiteY2" fmla="*/ 1715784 h 1727727"/>
                  <a:gd name="connsiteX3" fmla="*/ 2661007 w 5609690"/>
                  <a:gd name="connsiteY3" fmla="*/ 1510301 h 1727727"/>
                  <a:gd name="connsiteX4" fmla="*/ 5609690 w 5609690"/>
                  <a:gd name="connsiteY4" fmla="*/ 0 h 1727727"/>
                  <a:gd name="connsiteX0" fmla="*/ 0 w 5609690"/>
                  <a:gd name="connsiteY0" fmla="*/ 1438382 h 1701852"/>
                  <a:gd name="connsiteX1" fmla="*/ 986320 w 5609690"/>
                  <a:gd name="connsiteY1" fmla="*/ 1674687 h 1701852"/>
                  <a:gd name="connsiteX2" fmla="*/ 1735089 w 5609690"/>
                  <a:gd name="connsiteY2" fmla="*/ 1672470 h 1701852"/>
                  <a:gd name="connsiteX3" fmla="*/ 2661007 w 5609690"/>
                  <a:gd name="connsiteY3" fmla="*/ 1510301 h 1701852"/>
                  <a:gd name="connsiteX4" fmla="*/ 5609690 w 5609690"/>
                  <a:gd name="connsiteY4" fmla="*/ 0 h 1701852"/>
                  <a:gd name="connsiteX0" fmla="*/ 0 w 5609690"/>
                  <a:gd name="connsiteY0" fmla="*/ 1438382 h 1702961"/>
                  <a:gd name="connsiteX1" fmla="*/ 986320 w 5609690"/>
                  <a:gd name="connsiteY1" fmla="*/ 1674687 h 1702961"/>
                  <a:gd name="connsiteX2" fmla="*/ 2661007 w 5609690"/>
                  <a:gd name="connsiteY2" fmla="*/ 1510301 h 1702961"/>
                  <a:gd name="connsiteX3" fmla="*/ 5609690 w 5609690"/>
                  <a:gd name="connsiteY3" fmla="*/ 0 h 1702961"/>
                  <a:gd name="connsiteX0" fmla="*/ 0 w 5609690"/>
                  <a:gd name="connsiteY0" fmla="*/ 1438382 h 1680196"/>
                  <a:gd name="connsiteX1" fmla="*/ 986320 w 5609690"/>
                  <a:gd name="connsiteY1" fmla="*/ 1631374 h 1680196"/>
                  <a:gd name="connsiteX2" fmla="*/ 2661007 w 5609690"/>
                  <a:gd name="connsiteY2" fmla="*/ 1510301 h 1680196"/>
                  <a:gd name="connsiteX3" fmla="*/ 5609690 w 5609690"/>
                  <a:gd name="connsiteY3" fmla="*/ 0 h 1680196"/>
                  <a:gd name="connsiteX0" fmla="*/ 0 w 5609690"/>
                  <a:gd name="connsiteY0" fmla="*/ 1438382 h 1694490"/>
                  <a:gd name="connsiteX1" fmla="*/ 986320 w 5609690"/>
                  <a:gd name="connsiteY1" fmla="*/ 1631374 h 1694490"/>
                  <a:gd name="connsiteX2" fmla="*/ 2661007 w 5609690"/>
                  <a:gd name="connsiteY2" fmla="*/ 1510301 h 1694490"/>
                  <a:gd name="connsiteX3" fmla="*/ 5609690 w 5609690"/>
                  <a:gd name="connsiteY3" fmla="*/ 0 h 1694490"/>
                  <a:gd name="connsiteX0" fmla="*/ 0 w 5609690"/>
                  <a:gd name="connsiteY0" fmla="*/ 1438382 h 1677395"/>
                  <a:gd name="connsiteX1" fmla="*/ 986320 w 5609690"/>
                  <a:gd name="connsiteY1" fmla="*/ 1631374 h 1677395"/>
                  <a:gd name="connsiteX2" fmla="*/ 2661007 w 5609690"/>
                  <a:gd name="connsiteY2" fmla="*/ 1510301 h 1677395"/>
                  <a:gd name="connsiteX3" fmla="*/ 5609690 w 5609690"/>
                  <a:gd name="connsiteY3" fmla="*/ 0 h 1677395"/>
                  <a:gd name="connsiteX0" fmla="*/ 0 w 5609690"/>
                  <a:gd name="connsiteY0" fmla="*/ 1438382 h 1701310"/>
                  <a:gd name="connsiteX1" fmla="*/ 986320 w 5609690"/>
                  <a:gd name="connsiteY1" fmla="*/ 1631374 h 1701310"/>
                  <a:gd name="connsiteX2" fmla="*/ 2661007 w 5609690"/>
                  <a:gd name="connsiteY2" fmla="*/ 1510301 h 1701310"/>
                  <a:gd name="connsiteX3" fmla="*/ 5609690 w 5609690"/>
                  <a:gd name="connsiteY3" fmla="*/ 0 h 1701310"/>
                  <a:gd name="connsiteX0" fmla="*/ 0 w 5609690"/>
                  <a:gd name="connsiteY0" fmla="*/ 1438382 h 1691857"/>
                  <a:gd name="connsiteX1" fmla="*/ 986320 w 5609690"/>
                  <a:gd name="connsiteY1" fmla="*/ 1631374 h 1691857"/>
                  <a:gd name="connsiteX2" fmla="*/ 2661007 w 5609690"/>
                  <a:gd name="connsiteY2" fmla="*/ 1510301 h 1691857"/>
                  <a:gd name="connsiteX3" fmla="*/ 5609690 w 5609690"/>
                  <a:gd name="connsiteY3" fmla="*/ 0 h 1691857"/>
                  <a:gd name="connsiteX0" fmla="*/ 0 w 5609690"/>
                  <a:gd name="connsiteY0" fmla="*/ 1438382 h 1694410"/>
                  <a:gd name="connsiteX1" fmla="*/ 1366518 w 5609690"/>
                  <a:gd name="connsiteY1" fmla="*/ 1636186 h 1694410"/>
                  <a:gd name="connsiteX2" fmla="*/ 2661007 w 5609690"/>
                  <a:gd name="connsiteY2" fmla="*/ 1510301 h 1694410"/>
                  <a:gd name="connsiteX3" fmla="*/ 5609690 w 5609690"/>
                  <a:gd name="connsiteY3" fmla="*/ 0 h 1694410"/>
                  <a:gd name="connsiteX0" fmla="*/ 0 w 5609690"/>
                  <a:gd name="connsiteY0" fmla="*/ 1438382 h 1677950"/>
                  <a:gd name="connsiteX1" fmla="*/ 1366518 w 5609690"/>
                  <a:gd name="connsiteY1" fmla="*/ 1636186 h 1677950"/>
                  <a:gd name="connsiteX2" fmla="*/ 2661007 w 5609690"/>
                  <a:gd name="connsiteY2" fmla="*/ 1510301 h 1677950"/>
                  <a:gd name="connsiteX3" fmla="*/ 5609690 w 5609690"/>
                  <a:gd name="connsiteY3" fmla="*/ 0 h 1677950"/>
                  <a:gd name="connsiteX0" fmla="*/ 0 w 5609690"/>
                  <a:gd name="connsiteY0" fmla="*/ 1438382 h 1651115"/>
                  <a:gd name="connsiteX1" fmla="*/ 1366518 w 5609690"/>
                  <a:gd name="connsiteY1" fmla="*/ 1636186 h 1651115"/>
                  <a:gd name="connsiteX2" fmla="*/ 2661007 w 5609690"/>
                  <a:gd name="connsiteY2" fmla="*/ 1510301 h 1651115"/>
                  <a:gd name="connsiteX3" fmla="*/ 5609690 w 5609690"/>
                  <a:gd name="connsiteY3" fmla="*/ 0 h 1651115"/>
                  <a:gd name="connsiteX0" fmla="*/ 0 w 5609690"/>
                  <a:gd name="connsiteY0" fmla="*/ 1438382 h 1683397"/>
                  <a:gd name="connsiteX1" fmla="*/ 1366518 w 5609690"/>
                  <a:gd name="connsiteY1" fmla="*/ 1636186 h 1683397"/>
                  <a:gd name="connsiteX2" fmla="*/ 2661007 w 5609690"/>
                  <a:gd name="connsiteY2" fmla="*/ 1510301 h 1683397"/>
                  <a:gd name="connsiteX3" fmla="*/ 5609690 w 5609690"/>
                  <a:gd name="connsiteY3" fmla="*/ 0 h 1683397"/>
                  <a:gd name="connsiteX0" fmla="*/ 0 w 5609690"/>
                  <a:gd name="connsiteY0" fmla="*/ 1438382 h 1636739"/>
                  <a:gd name="connsiteX1" fmla="*/ 1366518 w 5609690"/>
                  <a:gd name="connsiteY1" fmla="*/ 1636186 h 1636739"/>
                  <a:gd name="connsiteX2" fmla="*/ 2661007 w 5609690"/>
                  <a:gd name="connsiteY2" fmla="*/ 1510301 h 1636739"/>
                  <a:gd name="connsiteX3" fmla="*/ 5609690 w 5609690"/>
                  <a:gd name="connsiteY3" fmla="*/ 0 h 1636739"/>
                  <a:gd name="connsiteX0" fmla="*/ 0 w 5609690"/>
                  <a:gd name="connsiteY0" fmla="*/ 1438382 h 1636705"/>
                  <a:gd name="connsiteX1" fmla="*/ 1366518 w 5609690"/>
                  <a:gd name="connsiteY1" fmla="*/ 1636186 h 1636705"/>
                  <a:gd name="connsiteX2" fmla="*/ 2661007 w 5609690"/>
                  <a:gd name="connsiteY2" fmla="*/ 1510301 h 1636705"/>
                  <a:gd name="connsiteX3" fmla="*/ 5609690 w 5609690"/>
                  <a:gd name="connsiteY3" fmla="*/ 0 h 1636705"/>
                  <a:gd name="connsiteX0" fmla="*/ 0 w 5609690"/>
                  <a:gd name="connsiteY0" fmla="*/ 1438382 h 1642565"/>
                  <a:gd name="connsiteX1" fmla="*/ 1366518 w 5609690"/>
                  <a:gd name="connsiteY1" fmla="*/ 1636186 h 1642565"/>
                  <a:gd name="connsiteX2" fmla="*/ 2661007 w 5609690"/>
                  <a:gd name="connsiteY2" fmla="*/ 1510301 h 1642565"/>
                  <a:gd name="connsiteX3" fmla="*/ 5609690 w 5609690"/>
                  <a:gd name="connsiteY3" fmla="*/ 0 h 1642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09690" h="1642565">
                    <a:moveTo>
                      <a:pt x="0" y="1438382"/>
                    </a:moveTo>
                    <a:cubicBezTo>
                      <a:pt x="328773" y="1502713"/>
                      <a:pt x="1240652" y="1629012"/>
                      <a:pt x="1366518" y="1636186"/>
                    </a:cubicBezTo>
                    <a:cubicBezTo>
                      <a:pt x="1492384" y="1643360"/>
                      <a:pt x="2030481" y="1671138"/>
                      <a:pt x="2661007" y="1510301"/>
                    </a:cubicBezTo>
                    <a:cubicBezTo>
                      <a:pt x="3291533" y="1349464"/>
                      <a:pt x="4491519" y="612168"/>
                      <a:pt x="5609690" y="0"/>
                    </a:cubicBezTo>
                  </a:path>
                </a:pathLst>
              </a:custGeom>
              <a:noFill/>
              <a:ln w="38100">
                <a:solidFill>
                  <a:srgbClr val="7030A0"/>
                </a:solidFill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694A5995-3542-EA75-FE0A-8619E18C5851}"/>
                  </a:ext>
                </a:extLst>
              </p:cNvPr>
              <p:cNvCxnSpPr/>
              <p:nvPr/>
            </p:nvCxnSpPr>
            <p:spPr>
              <a:xfrm>
                <a:off x="983432" y="3645024"/>
                <a:ext cx="9001000" cy="1800200"/>
              </a:xfrm>
              <a:prstGeom prst="straightConnector1">
                <a:avLst/>
              </a:prstGeom>
              <a:ln w="57150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6C18D0E-DB05-A886-9ADB-C2A6510A497D}"/>
                </a:ext>
              </a:extLst>
            </p:cNvPr>
            <p:cNvSpPr txBox="1"/>
            <p:nvPr/>
          </p:nvSpPr>
          <p:spPr>
            <a:xfrm>
              <a:off x="279742" y="4568823"/>
              <a:ext cx="1090042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dirty="0"/>
                <a:t>400 GeV/c</a:t>
              </a:r>
              <a:br>
                <a:rPr lang="en-GB" dirty="0"/>
              </a:br>
              <a:r>
                <a:rPr lang="en-GB" dirty="0"/>
                <a:t>protons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9D0CEFC-35EC-CD1E-9281-4D7B53A63C76}"/>
                </a:ext>
              </a:extLst>
            </p:cNvPr>
            <p:cNvSpPr txBox="1"/>
            <p:nvPr/>
          </p:nvSpPr>
          <p:spPr>
            <a:xfrm>
              <a:off x="2484746" y="3853614"/>
              <a:ext cx="641266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dirty="0"/>
                <a:t>Target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AD4E8F9-6F18-C31B-B5AC-2304596A29D6}"/>
                </a:ext>
              </a:extLst>
            </p:cNvPr>
            <p:cNvSpPr txBox="1"/>
            <p:nvPr/>
          </p:nvSpPr>
          <p:spPr>
            <a:xfrm>
              <a:off x="3967062" y="3189223"/>
              <a:ext cx="1265410" cy="83099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dirty="0"/>
                <a:t>Dipole</a:t>
              </a:r>
            </a:p>
            <a:p>
              <a:pPr algn="ctr"/>
              <a:r>
                <a:rPr lang="en-GB" dirty="0"/>
                <a:t>Magnet</a:t>
              </a:r>
            </a:p>
            <a:p>
              <a:pPr algn="ctr"/>
              <a:r>
                <a:rPr lang="en-GB" dirty="0"/>
                <a:t>(“Wobbling”)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25FFA00-EE2E-5A2F-A274-426E6FA11BA6}"/>
                </a:ext>
              </a:extLst>
            </p:cNvPr>
            <p:cNvSpPr txBox="1"/>
            <p:nvPr/>
          </p:nvSpPr>
          <p:spPr>
            <a:xfrm>
              <a:off x="6225423" y="2674543"/>
              <a:ext cx="910507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dirty="0"/>
                <a:t>“TAX”</a:t>
              </a:r>
              <a:br>
                <a:rPr lang="en-GB" dirty="0"/>
              </a:br>
              <a:r>
                <a:rPr lang="en-GB" dirty="0"/>
                <a:t>absorber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B90A0AC-F4B3-7A26-5D25-49944C9DC103}"/>
                </a:ext>
              </a:extLst>
            </p:cNvPr>
            <p:cNvSpPr txBox="1"/>
            <p:nvPr/>
          </p:nvSpPr>
          <p:spPr>
            <a:xfrm>
              <a:off x="7957053" y="3194739"/>
              <a:ext cx="29495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dirty="0"/>
                <a:t>H6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F22F0A5-6F0F-5C51-952A-A9622E3324BF}"/>
                </a:ext>
              </a:extLst>
            </p:cNvPr>
            <p:cNvSpPr txBox="1"/>
            <p:nvPr/>
          </p:nvSpPr>
          <p:spPr>
            <a:xfrm>
              <a:off x="8177784" y="4369420"/>
              <a:ext cx="294954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dirty="0"/>
                <a:t>H8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FE6DE89-344B-F105-FA72-A7714577E3E0}"/>
                </a:ext>
              </a:extLst>
            </p:cNvPr>
            <p:cNvSpPr txBox="1"/>
            <p:nvPr/>
          </p:nvSpPr>
          <p:spPr>
            <a:xfrm>
              <a:off x="8432895" y="5706378"/>
              <a:ext cx="134652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dirty="0"/>
                <a:t>P42 ➞ NA62</a:t>
              </a: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83D426EE-F68B-A193-8FCD-B7DBBBF60C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48124" y="106123"/>
            <a:ext cx="3676248" cy="2626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420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54630AC-79CB-BE87-9CF2-8A171EC3EB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 of the areas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68EDCE-43C3-5687-A726-EFC9C2A804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21.03.24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C3B04-4EF3-8940-61A4-6F6FCA288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A3FED85-E1A6-D69B-FDB9-9E75013817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336" y="1364964"/>
            <a:ext cx="11432264" cy="20241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435A0D3-86BF-FE79-0AED-19434BB80B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6701" y="3898123"/>
            <a:ext cx="9239566" cy="19442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3B7B563-44DA-15EA-E500-9EAEA752D26E}"/>
              </a:ext>
            </a:extLst>
          </p:cNvPr>
          <p:cNvSpPr txBox="1"/>
          <p:nvPr/>
        </p:nvSpPr>
        <p:spPr>
          <a:xfrm>
            <a:off x="8374146" y="2777368"/>
            <a:ext cx="448841" cy="276999"/>
          </a:xfrm>
          <a:prstGeom prst="rect">
            <a:avLst/>
          </a:prstGeom>
          <a:solidFill>
            <a:srgbClr val="92D050">
              <a:alpha val="32000"/>
            </a:srgbClr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H8A</a:t>
            </a:r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8E5398-5B9C-1F6C-B123-21AD1C1CD6C8}"/>
              </a:ext>
            </a:extLst>
          </p:cNvPr>
          <p:cNvSpPr txBox="1"/>
          <p:nvPr/>
        </p:nvSpPr>
        <p:spPr>
          <a:xfrm>
            <a:off x="7663384" y="3884328"/>
            <a:ext cx="448841" cy="276999"/>
          </a:xfrm>
          <a:prstGeom prst="rect">
            <a:avLst/>
          </a:prstGeom>
          <a:solidFill>
            <a:schemeClr val="bg1">
              <a:lumMod val="65000"/>
              <a:alpha val="32000"/>
            </a:schemeClr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H8B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26EB6E-2EEA-A754-E66C-9F6010A6D2E7}"/>
              </a:ext>
            </a:extLst>
          </p:cNvPr>
          <p:cNvSpPr txBox="1"/>
          <p:nvPr/>
        </p:nvSpPr>
        <p:spPr>
          <a:xfrm>
            <a:off x="10095589" y="4325919"/>
            <a:ext cx="461665" cy="276999"/>
          </a:xfrm>
          <a:prstGeom prst="rect">
            <a:avLst/>
          </a:prstGeom>
          <a:solidFill>
            <a:srgbClr val="7030A0">
              <a:alpha val="32000"/>
            </a:srgbClr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H8C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83542DB-CE24-BC66-CA6B-0BA8DEEF4162}"/>
              </a:ext>
            </a:extLst>
          </p:cNvPr>
          <p:cNvSpPr txBox="1"/>
          <p:nvPr/>
        </p:nvSpPr>
        <p:spPr>
          <a:xfrm>
            <a:off x="4116388" y="2765222"/>
            <a:ext cx="436017" cy="276999"/>
          </a:xfrm>
          <a:prstGeom prst="rect">
            <a:avLst/>
          </a:prstGeom>
          <a:solidFill>
            <a:schemeClr val="tx1">
              <a:alpha val="32000"/>
            </a:schemeClr>
          </a:solidFill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H8Z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DB37218-998A-A323-9363-3F687384F7A3}"/>
              </a:ext>
            </a:extLst>
          </p:cNvPr>
          <p:cNvSpPr/>
          <p:nvPr/>
        </p:nvSpPr>
        <p:spPr>
          <a:xfrm>
            <a:off x="640400" y="2292946"/>
            <a:ext cx="6751744" cy="194064"/>
          </a:xfrm>
          <a:prstGeom prst="rect">
            <a:avLst/>
          </a:prstGeom>
          <a:solidFill>
            <a:schemeClr val="accent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96C52B1-CB04-5B92-5815-60703CAD8ED3}"/>
              </a:ext>
            </a:extLst>
          </p:cNvPr>
          <p:cNvSpPr/>
          <p:nvPr/>
        </p:nvSpPr>
        <p:spPr>
          <a:xfrm>
            <a:off x="7932783" y="2044579"/>
            <a:ext cx="1331569" cy="664341"/>
          </a:xfrm>
          <a:prstGeom prst="rect">
            <a:avLst/>
          </a:prstGeom>
          <a:solidFill>
            <a:srgbClr val="92D050">
              <a:alpha val="32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BA126D-328F-D4C1-935B-D64CFF05F777}"/>
              </a:ext>
            </a:extLst>
          </p:cNvPr>
          <p:cNvSpPr/>
          <p:nvPr/>
        </p:nvSpPr>
        <p:spPr>
          <a:xfrm>
            <a:off x="5591945" y="4877179"/>
            <a:ext cx="1224136" cy="375004"/>
          </a:xfrm>
          <a:prstGeom prst="rect">
            <a:avLst/>
          </a:prstGeom>
          <a:solidFill>
            <a:schemeClr val="bg1">
              <a:lumMod val="5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831B83D-F505-F4BC-8BC0-4042C0048375}"/>
              </a:ext>
            </a:extLst>
          </p:cNvPr>
          <p:cNvSpPr/>
          <p:nvPr/>
        </p:nvSpPr>
        <p:spPr>
          <a:xfrm>
            <a:off x="6816081" y="4221088"/>
            <a:ext cx="1296144" cy="1041195"/>
          </a:xfrm>
          <a:prstGeom prst="rect">
            <a:avLst/>
          </a:prstGeom>
          <a:solidFill>
            <a:schemeClr val="bg1">
              <a:lumMod val="5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85075BC-7F5A-17AE-E70B-B10FC5BAAE56}"/>
              </a:ext>
            </a:extLst>
          </p:cNvPr>
          <p:cNvSpPr/>
          <p:nvPr/>
        </p:nvSpPr>
        <p:spPr>
          <a:xfrm>
            <a:off x="8569222" y="4609529"/>
            <a:ext cx="3359425" cy="691679"/>
          </a:xfrm>
          <a:prstGeom prst="rect">
            <a:avLst/>
          </a:prstGeom>
          <a:solidFill>
            <a:schemeClr val="accent5">
              <a:lumMod val="60000"/>
              <a:lumOff val="40000"/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469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9F8E6A0-376F-7A9D-C022-BC014545D2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784011" cy="5076031"/>
          </a:xfrm>
        </p:spPr>
        <p:txBody>
          <a:bodyPr/>
          <a:lstStyle/>
          <a:p>
            <a:r>
              <a:rPr lang="en-US" dirty="0"/>
              <a:t>Beam originates from the T4 target, shared with the H6 and P42 beamlines</a:t>
            </a:r>
          </a:p>
          <a:p>
            <a:pPr lvl="1"/>
            <a:r>
              <a:rPr lang="en-US" dirty="0"/>
              <a:t>Magnetic spectrometers with maximum </a:t>
            </a:r>
            <a:r>
              <a:rPr lang="el-GR" dirty="0"/>
              <a:t>δ</a:t>
            </a:r>
            <a:r>
              <a:rPr lang="en-US" dirty="0"/>
              <a:t>p/p : 0.1 - 1.5% (not for muons)</a:t>
            </a:r>
          </a:p>
          <a:p>
            <a:pPr lvl="2"/>
            <a:r>
              <a:rPr lang="en-US" dirty="0"/>
              <a:t>Momentum selection, not particle species selection</a:t>
            </a:r>
          </a:p>
          <a:p>
            <a:r>
              <a:rPr lang="en-US" dirty="0"/>
              <a:t>Normal beam for H8 is +180 GeV/c hadrons, secondary beam derived from T4</a:t>
            </a:r>
          </a:p>
          <a:p>
            <a:pPr lvl="1"/>
            <a:r>
              <a:rPr lang="en-US" dirty="0"/>
              <a:t>In case your request requires a special wobbling: </a:t>
            </a:r>
            <a:r>
              <a:rPr lang="en-US" b="1" i="1" dirty="0"/>
              <a:t>No wobbling change on the weekend, not too often! </a:t>
            </a:r>
          </a:p>
          <a:p>
            <a:pPr lvl="1"/>
            <a:r>
              <a:rPr lang="en-US" dirty="0"/>
              <a:t>Beam made to fit reasonably to all users (focusing on main, then parallel, and parasitic if somewhat possible)</a:t>
            </a:r>
          </a:p>
          <a:p>
            <a:pPr lvl="1"/>
            <a:r>
              <a:rPr lang="en-US" dirty="0"/>
              <a:t>Available momenta in secondary beam range from -350 to +180 GeV/c</a:t>
            </a:r>
          </a:p>
          <a:p>
            <a:pPr lvl="3"/>
            <a:r>
              <a:rPr lang="en-US" dirty="0"/>
              <a:t>Rates at detector are adjustable, from ~hundreds up to ~5 10</a:t>
            </a:r>
            <a:r>
              <a:rPr lang="en-US" baseline="30000" dirty="0"/>
              <a:t>6</a:t>
            </a:r>
            <a:r>
              <a:rPr lang="en-US" dirty="0"/>
              <a:t> per spill (RP and other limitations will apply) </a:t>
            </a:r>
          </a:p>
          <a:p>
            <a:pPr lvl="3"/>
            <a:r>
              <a:rPr lang="en-US" dirty="0"/>
              <a:t>Any lower energy accessible as “tertiary” beam (few 10</a:t>
            </a:r>
            <a:r>
              <a:rPr lang="en-US" baseline="30000" dirty="0"/>
              <a:t>3</a:t>
            </a:r>
            <a:r>
              <a:rPr lang="en-US" dirty="0"/>
              <a:t> up to a few 10</a:t>
            </a:r>
            <a:r>
              <a:rPr lang="en-US" baseline="30000" dirty="0"/>
              <a:t>4</a:t>
            </a:r>
            <a:r>
              <a:rPr lang="en-US" dirty="0"/>
              <a:t>) using another target further downstream</a:t>
            </a:r>
          </a:p>
          <a:p>
            <a:pPr lvl="3"/>
            <a:r>
              <a:rPr lang="en-US" dirty="0"/>
              <a:t>Configurable for electrons (positrons, usually) and hadrons</a:t>
            </a:r>
          </a:p>
          <a:p>
            <a:pPr lvl="1"/>
            <a:r>
              <a:rPr lang="en-US" dirty="0"/>
              <a:t>Tertiary muons (low rate) – available as dedicated beam (160 GeV/c) or behind one of the beam stoppers</a:t>
            </a:r>
          </a:p>
          <a:p>
            <a:pPr lvl="1"/>
            <a:r>
              <a:rPr lang="en-US" dirty="0"/>
              <a:t>400 GeV/c protons only available under very special conditions (no beam possible for NA62)</a:t>
            </a:r>
          </a:p>
          <a:p>
            <a:r>
              <a:rPr lang="en-US" dirty="0"/>
              <a:t>Spill duration: flat-top ~4.8s, 1-2 spills / </a:t>
            </a:r>
            <a:r>
              <a:rPr lang="en-US" dirty="0" err="1"/>
              <a:t>supercycle</a:t>
            </a:r>
            <a:r>
              <a:rPr lang="en-US" dirty="0"/>
              <a:t> (~1000-3000/day at full availability)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1EC8AF-E5F5-BD10-0C25-7EF123B18B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H8 General Information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B310A3-2841-7A2E-66CD-7485A184D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21.03.24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C53050-9532-0ECC-A8A0-BE2DED747F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0761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6A6AD7D-364D-3249-0DA1-277576FED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7704235" cy="5076031"/>
          </a:xfrm>
        </p:spPr>
        <p:txBody>
          <a:bodyPr/>
          <a:lstStyle/>
          <a:p>
            <a:r>
              <a:rPr lang="en-US" dirty="0"/>
              <a:t>Many more relevant details here, but: electron beams have been restored to H8 following an issue with an upstream vacuum chamber</a:t>
            </a:r>
          </a:p>
          <a:p>
            <a:pPr lvl="1"/>
            <a:r>
              <a:rPr lang="en-US" dirty="0"/>
              <a:t>Shown by a number of users (many present today), thank you again!! </a:t>
            </a:r>
          </a:p>
          <a:p>
            <a:pPr lvl="1"/>
            <a:r>
              <a:rPr lang="en-US" dirty="0"/>
              <a:t>Beams shown here all derived from +180 GeV/c secondary beam</a:t>
            </a:r>
          </a:p>
          <a:p>
            <a:pPr lvl="1"/>
            <a:endParaRPr lang="en-US" dirty="0"/>
          </a:p>
          <a:p>
            <a:r>
              <a:rPr lang="en-GB" dirty="0"/>
              <a:t>Notable feature: muons are an important part of the electron beam! </a:t>
            </a:r>
          </a:p>
          <a:p>
            <a:pPr lvl="1"/>
            <a:r>
              <a:rPr lang="en-GB" dirty="0"/>
              <a:t>Decays of upstream </a:t>
            </a:r>
            <a:r>
              <a:rPr lang="en-GB" dirty="0" err="1"/>
              <a:t>pions</a:t>
            </a:r>
            <a:r>
              <a:rPr lang="en-GB" dirty="0"/>
              <a:t> lead to muons, due to decay kinematics these start around 57% of the energy of the secondary beam</a:t>
            </a:r>
          </a:p>
          <a:p>
            <a:pPr lvl="1"/>
            <a:r>
              <a:rPr lang="en-GB" i="1" dirty="0"/>
              <a:t>If you would like to have electrons above 100 GeV/c, consider strongly to bring a muon veto!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3A8616-9E06-190E-CE93-91E7C401B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H8 positive electron beams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BF77B1-32FE-F159-36D9-79B0A6CE43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21.03.24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D180DB-1D6D-C00F-70D9-2060664343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E06D7CA-FAD3-561F-C145-197E4EC91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02937" y="3190588"/>
            <a:ext cx="3836417" cy="261818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9AADD57-E83F-BEDA-4492-1105E18E06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02937" y="219052"/>
            <a:ext cx="3836417" cy="2618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6348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143DB23-378B-9F7D-A525-51168A5DB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75232"/>
            <a:ext cx="11376025" cy="607135"/>
          </a:xfrm>
        </p:spPr>
        <p:txBody>
          <a:bodyPr/>
          <a:lstStyle/>
          <a:p>
            <a:r>
              <a:rPr lang="en-US" dirty="0"/>
              <a:t>Signals and stuff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DC96B-4DFD-36F2-4F02-49A75BD44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21.03.24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EB37D-51D3-BAAA-3624-059F8FEF7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9E3592A5-C4A1-1DF1-A08B-8DF6E51102E1}"/>
              </a:ext>
            </a:extLst>
          </p:cNvPr>
          <p:cNvSpPr txBox="1">
            <a:spLocks/>
          </p:cNvSpPr>
          <p:nvPr/>
        </p:nvSpPr>
        <p:spPr>
          <a:xfrm>
            <a:off x="407989" y="1124744"/>
            <a:ext cx="7992267" cy="507603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Users can provide a NIM-standard signal of 20-30ns (or so)</a:t>
            </a:r>
          </a:p>
          <a:p>
            <a:pPr lvl="1"/>
            <a:r>
              <a:rPr lang="en-GB" dirty="0"/>
              <a:t>Usually a scintillator trigger at front of setup</a:t>
            </a:r>
          </a:p>
          <a:p>
            <a:pPr lvl="1"/>
            <a:r>
              <a:rPr lang="en-GB" dirty="0"/>
              <a:t>Detected, recorded and displayed in CESAR, so-called scalers</a:t>
            </a:r>
          </a:p>
          <a:p>
            <a:pPr lvl="1"/>
            <a:r>
              <a:rPr lang="en-GB" i="1" dirty="0"/>
              <a:t>Providing such a signal in particular for small detectors </a:t>
            </a:r>
            <a:br>
              <a:rPr lang="en-GB" i="1" dirty="0"/>
            </a:br>
            <a:r>
              <a:rPr lang="en-GB" i="1" dirty="0"/>
              <a:t>makes finding your setup a LOT easier</a:t>
            </a:r>
          </a:p>
          <a:p>
            <a:r>
              <a:rPr lang="en-GB" dirty="0"/>
              <a:t>Beam detector signals can also be made available to users (direct </a:t>
            </a:r>
            <a:r>
              <a:rPr lang="en-GB" dirty="0" err="1"/>
              <a:t>analog</a:t>
            </a:r>
            <a:r>
              <a:rPr lang="en-GB" dirty="0"/>
              <a:t> or digitized with delay) – request in advance!</a:t>
            </a:r>
          </a:p>
          <a:p>
            <a:pPr lvl="1"/>
            <a:endParaRPr lang="en-GB" dirty="0"/>
          </a:p>
          <a:p>
            <a:r>
              <a:rPr lang="en-US" dirty="0"/>
              <a:t>Beam warning signals available in most control rooms</a:t>
            </a:r>
          </a:p>
          <a:p>
            <a:pPr lvl="1"/>
            <a:r>
              <a:rPr lang="en-US" dirty="0"/>
              <a:t>2 </a:t>
            </a:r>
            <a:r>
              <a:rPr lang="en-US" dirty="0" err="1"/>
              <a:t>μs</a:t>
            </a:r>
            <a:r>
              <a:rPr lang="en-US" dirty="0"/>
              <a:t> TTL signals, adjusted to SPS </a:t>
            </a:r>
            <a:r>
              <a:rPr lang="en-US" dirty="0" err="1"/>
              <a:t>supercycle</a:t>
            </a:r>
            <a:r>
              <a:rPr lang="en-US" dirty="0"/>
              <a:t> timing</a:t>
            </a:r>
          </a:p>
          <a:p>
            <a:pPr lvl="1"/>
            <a:r>
              <a:rPr lang="en-US" dirty="0"/>
              <a:t>WWE (warning </a:t>
            </a:r>
            <a:r>
              <a:rPr lang="en-US" dirty="0" err="1"/>
              <a:t>warning</a:t>
            </a:r>
            <a:r>
              <a:rPr lang="en-US" dirty="0"/>
              <a:t> extraction): typically ~1s before particles arrive</a:t>
            </a:r>
          </a:p>
          <a:p>
            <a:pPr lvl="1"/>
            <a:r>
              <a:rPr lang="en-GB" dirty="0"/>
              <a:t>WE (warning extraction): typically few 10 </a:t>
            </a:r>
            <a:r>
              <a:rPr lang="en-GB" dirty="0" err="1"/>
              <a:t>ms</a:t>
            </a:r>
            <a:r>
              <a:rPr lang="en-GB" dirty="0"/>
              <a:t> before particles arrive</a:t>
            </a:r>
          </a:p>
          <a:p>
            <a:pPr lvl="1"/>
            <a:r>
              <a:rPr lang="en-GB" dirty="0"/>
              <a:t>EE (extraction end): at the end of extraction</a:t>
            </a:r>
          </a:p>
          <a:p>
            <a:endParaRPr lang="en-GB" dirty="0"/>
          </a:p>
        </p:txBody>
      </p:sp>
      <p:pic>
        <p:nvPicPr>
          <p:cNvPr id="12" name="Picture 11" descr="A close-up of a machine&#10;&#10;Description automatically generated">
            <a:extLst>
              <a:ext uri="{FF2B5EF4-FFF2-40B4-BE49-F238E27FC236}">
                <a16:creationId xmlns:a16="http://schemas.microsoft.com/office/drawing/2014/main" id="{7E1B9C35-57E2-5330-2CB7-58578F35F0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340" t="15750" r="29661" b="16001"/>
          <a:stretch/>
        </p:blipFill>
        <p:spPr>
          <a:xfrm>
            <a:off x="8400256" y="366307"/>
            <a:ext cx="3522641" cy="572429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0BEBA17-AAE1-8EE7-6C2F-4ADE918863D3}"/>
              </a:ext>
            </a:extLst>
          </p:cNvPr>
          <p:cNvSpPr txBox="1"/>
          <p:nvPr/>
        </p:nvSpPr>
        <p:spPr>
          <a:xfrm>
            <a:off x="10266713" y="678799"/>
            <a:ext cx="16561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bg1"/>
                </a:solidFill>
              </a:rPr>
              <a:t>Beam warnings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C6F353B-13E7-4FC8-B2E0-A03BD587FAAC}"/>
              </a:ext>
            </a:extLst>
          </p:cNvPr>
          <p:cNvSpPr txBox="1"/>
          <p:nvPr/>
        </p:nvSpPr>
        <p:spPr>
          <a:xfrm>
            <a:off x="8471644" y="401800"/>
            <a:ext cx="165618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Scalers</a:t>
            </a:r>
            <a:br>
              <a:rPr lang="en-US" dirty="0">
                <a:solidFill>
                  <a:schemeClr val="bg1"/>
                </a:solidFill>
              </a:rPr>
            </a:br>
            <a:r>
              <a:rPr lang="en-US" dirty="0">
                <a:solidFill>
                  <a:schemeClr val="bg1"/>
                </a:solidFill>
              </a:rPr>
              <a:t>(ignore labels!)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0924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135ECD-EAF0-8A06-49B9-2B188338F3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124744"/>
            <a:ext cx="7200179" cy="5076031"/>
          </a:xfrm>
        </p:spPr>
        <p:txBody>
          <a:bodyPr/>
          <a:lstStyle/>
          <a:p>
            <a:r>
              <a:rPr lang="en-US" dirty="0"/>
              <a:t>Please let us know your beam requirements: preferred particle type, rate, beam size,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/>
              <a:t>We cannot circumvent physics (though we may try) – for example we cannot make a beam tiny and perfectly parallel</a:t>
            </a:r>
          </a:p>
          <a:p>
            <a:pPr lvl="1"/>
            <a:r>
              <a:rPr lang="en-US" dirty="0"/>
              <a:t>Your beam request will be taken together with that of all other simultaneous users, meetings will be made as needed </a:t>
            </a:r>
          </a:p>
          <a:p>
            <a:endParaRPr lang="en-US" dirty="0"/>
          </a:p>
          <a:p>
            <a:r>
              <a:rPr lang="en-US" dirty="0"/>
              <a:t>For most weeks, I will make a dedicated </a:t>
            </a:r>
            <a:r>
              <a:rPr lang="en-US" dirty="0" err="1"/>
              <a:t>Mattermost</a:t>
            </a:r>
            <a:r>
              <a:rPr lang="en-US" dirty="0"/>
              <a:t> channel to communicate with you</a:t>
            </a:r>
          </a:p>
          <a:p>
            <a:pPr lvl="1"/>
            <a:r>
              <a:rPr lang="en-US" dirty="0"/>
              <a:t>For me (personally) it is my preferred method of communication </a:t>
            </a:r>
          </a:p>
          <a:p>
            <a:pPr lvl="1"/>
            <a:r>
              <a:rPr lang="en-GB" dirty="0"/>
              <a:t>Also serves as a cross-user communication channel: many problems are joint!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A2982D-09BC-75A6-83AE-8372C99DE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Communication &amp; </a:t>
            </a:r>
            <a:r>
              <a:rPr lang="en-US" dirty="0" err="1"/>
              <a:t>Mattermost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E8A9A6-F5F0-B8A5-6747-A5F9C9829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21.03.24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50F621-030C-50D3-8EBA-7078E77AA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pic>
        <p:nvPicPr>
          <p:cNvPr id="2050" name="Picture 2" descr="Mattermost | World Economic Forum">
            <a:extLst>
              <a:ext uri="{FF2B5EF4-FFF2-40B4-BE49-F238E27FC236}">
                <a16:creationId xmlns:a16="http://schemas.microsoft.com/office/drawing/2014/main" id="{3FC4A760-640B-E528-9F18-6CAFD47CDC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0416" y="577866"/>
            <a:ext cx="3063875" cy="3063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9F0991-308A-9281-D69F-79541EFDFD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60416" y="3722835"/>
            <a:ext cx="3063875" cy="137727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D23AEE7-29AE-180D-89E8-FDCEA568DA0D}"/>
              </a:ext>
            </a:extLst>
          </p:cNvPr>
          <p:cNvSpPr txBox="1"/>
          <p:nvPr/>
        </p:nvSpPr>
        <p:spPr>
          <a:xfrm>
            <a:off x="8520877" y="5517232"/>
            <a:ext cx="310341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800" dirty="0">
                <a:hlinkClick r:id="rId4"/>
              </a:rPr>
              <a:t>Click here to join sps-h8-users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3409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4CCAABF-91FB-863F-08D0-4C45477710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Beamline physicists</a:t>
            </a:r>
          </a:p>
          <a:p>
            <a:pPr lvl="2"/>
            <a:r>
              <a:rPr lang="en-US" dirty="0"/>
              <a:t>Main 	Maarten van Dijk 		166972		</a:t>
            </a:r>
            <a:r>
              <a:rPr lang="en-US" dirty="0">
                <a:hlinkClick r:id="rId2"/>
              </a:rPr>
              <a:t>maarten.van.dijk@cern.ch</a:t>
            </a:r>
            <a:r>
              <a:rPr lang="en-US" dirty="0"/>
              <a:t> </a:t>
            </a:r>
          </a:p>
          <a:p>
            <a:pPr lvl="2"/>
            <a:r>
              <a:rPr lang="en-US" dirty="0"/>
              <a:t>Deputy	Laurie </a:t>
            </a:r>
            <a:r>
              <a:rPr lang="en-US" dirty="0" err="1"/>
              <a:t>Nevay</a:t>
            </a:r>
            <a:r>
              <a:rPr lang="en-US" dirty="0"/>
              <a:t>		167401		</a:t>
            </a:r>
            <a:r>
              <a:rPr lang="en-US" dirty="0">
                <a:hlinkClick r:id="rId3"/>
              </a:rPr>
              <a:t>laurie.nevay@cern.ch</a:t>
            </a:r>
            <a:r>
              <a:rPr lang="en-US" dirty="0"/>
              <a:t> </a:t>
            </a:r>
          </a:p>
          <a:p>
            <a:pPr lvl="2"/>
            <a:endParaRPr lang="en-US" dirty="0"/>
          </a:p>
          <a:p>
            <a:r>
              <a:rPr lang="en-US" dirty="0"/>
              <a:t>General beamline support (see also later presentation)</a:t>
            </a:r>
          </a:p>
          <a:p>
            <a:pPr lvl="2"/>
            <a:r>
              <a:rPr lang="en-US" dirty="0"/>
              <a:t>Bastien Rae 			167388 		</a:t>
            </a:r>
            <a:r>
              <a:rPr lang="en-US" dirty="0">
                <a:hlinkClick r:id="rId4"/>
              </a:rPr>
              <a:t>bastien.rae@cern.ch</a:t>
            </a:r>
            <a:r>
              <a:rPr lang="en-US" dirty="0"/>
              <a:t> </a:t>
            </a:r>
          </a:p>
          <a:p>
            <a:pPr lvl="3"/>
            <a:r>
              <a:rPr lang="en-US" dirty="0">
                <a:sym typeface="Wingdings" panose="05000000000000000000" pitchFamily="2" charset="2"/>
              </a:rPr>
              <a:t>CESAR training, patrol rights training,  beam control, file loading, beam tuning …..</a:t>
            </a:r>
          </a:p>
          <a:p>
            <a:r>
              <a:rPr lang="en-US" dirty="0"/>
              <a:t>In case  we are all away: Dipanwita Banerjee, Nikolaos Charitonidis</a:t>
            </a:r>
          </a:p>
          <a:p>
            <a:r>
              <a:rPr lang="en-US" dirty="0"/>
              <a:t>Technical support (see also later presentation)</a:t>
            </a:r>
          </a:p>
          <a:p>
            <a:pPr lvl="2"/>
            <a:r>
              <a:rPr lang="en-GB" dirty="0"/>
              <a:t> Michael Lazzaroni		162407 		</a:t>
            </a:r>
            <a:r>
              <a:rPr lang="en-GB" dirty="0">
                <a:hlinkClick r:id="rId5"/>
              </a:rPr>
              <a:t>michael.lazzaroni@cern.ch</a:t>
            </a:r>
            <a:r>
              <a:rPr lang="en-GB" dirty="0"/>
              <a:t> </a:t>
            </a:r>
          </a:p>
          <a:p>
            <a:pPr lvl="3"/>
            <a:r>
              <a:rPr lang="en-US" sz="1600" dirty="0">
                <a:sym typeface="Wingdings" panose="05000000000000000000" pitchFamily="2" charset="2"/>
              </a:rPr>
              <a:t>“I want help with transport”, “I need a special (moving) table”, “my zone has less blocks than last year and I need them”, “something is broken in the zone” …..</a:t>
            </a:r>
            <a:endParaRPr lang="en-US" sz="1600" dirty="0"/>
          </a:p>
          <a:p>
            <a:pPr lvl="3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909D50-94A4-71FD-ECEF-B9D0D29719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Contact persons for H8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C4548A-A9F9-2D05-11F5-967B17B36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21.03.24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3FDC51-89CB-0A85-ACF2-5578D1E71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544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E1360C4-F9A7-166C-7DDF-4CA175499A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During work hours, contact your beamline physicist (Maarten, Laurie)</a:t>
            </a:r>
          </a:p>
          <a:p>
            <a:r>
              <a:rPr lang="en-US" dirty="0"/>
              <a:t>At weekends and out of hours, we have now an on-call piquet service where one of the beam physicists of our team is on call</a:t>
            </a:r>
          </a:p>
          <a:p>
            <a:pPr lvl="1"/>
            <a:r>
              <a:rPr lang="en-US" dirty="0"/>
              <a:t>Can help with specialized questions 		</a:t>
            </a:r>
            <a:endParaRPr lang="en-US" sz="4000" b="1" dirty="0"/>
          </a:p>
          <a:p>
            <a:r>
              <a:rPr lang="en-US" dirty="0"/>
              <a:t>CCC SPS island is also available (24/7 shifts) 	          </a:t>
            </a:r>
            <a:r>
              <a:rPr lang="en-US" sz="4000" dirty="0"/>
              <a:t>77500</a:t>
            </a:r>
            <a:endParaRPr lang="en-US" dirty="0"/>
          </a:p>
          <a:p>
            <a:pPr lvl="1"/>
            <a:r>
              <a:rPr lang="en-GB" dirty="0"/>
              <a:t>Equipment/magnetic element failure, beam got switched OFF due to RP alarms, access to the zone, …</a:t>
            </a:r>
            <a:endParaRPr lang="en-US" dirty="0"/>
          </a:p>
          <a:p>
            <a:pPr lvl="1"/>
            <a:r>
              <a:rPr lang="en-US" dirty="0"/>
              <a:t>The operators can help you solve most issues, and can help you with some parts of the beam</a:t>
            </a:r>
          </a:p>
          <a:p>
            <a:r>
              <a:rPr lang="en-US" sz="2000" dirty="0" err="1"/>
              <a:t>Mattermost</a:t>
            </a:r>
            <a:r>
              <a:rPr lang="en-US" sz="2000" dirty="0"/>
              <a:t> is available</a:t>
            </a:r>
          </a:p>
          <a:p>
            <a:pPr lvl="1"/>
            <a:r>
              <a:rPr lang="en-US" sz="1700" dirty="0"/>
              <a:t>General channels on sps-h8-users (</a:t>
            </a:r>
            <a:r>
              <a:rPr lang="en-US" sz="1700" dirty="0">
                <a:hlinkClick r:id="rId2"/>
              </a:rPr>
              <a:t>invite link</a:t>
            </a:r>
            <a:r>
              <a:rPr lang="en-US" sz="1700" dirty="0"/>
              <a:t>) </a:t>
            </a:r>
          </a:p>
          <a:p>
            <a:pPr lvl="1"/>
            <a:r>
              <a:rPr lang="en-US" sz="1700" dirty="0"/>
              <a:t>A separate subchannel can be made for your </a:t>
            </a:r>
            <a:r>
              <a:rPr lang="en-US" sz="1700" dirty="0" err="1"/>
              <a:t>testbeam</a:t>
            </a:r>
            <a:endParaRPr lang="en-US" sz="1700" dirty="0"/>
          </a:p>
          <a:p>
            <a:pPr lvl="1"/>
            <a:r>
              <a:rPr lang="en-US" sz="1700" dirty="0"/>
              <a:t>Also available for private messages (@mvandijk)</a:t>
            </a:r>
          </a:p>
          <a:p>
            <a:pPr lvl="1"/>
            <a:endParaRPr lang="en-US" sz="1700" dirty="0"/>
          </a:p>
          <a:p>
            <a:pPr lvl="1"/>
            <a:endParaRPr lang="en-US" sz="1700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CA6ECF4-92B7-57E5-3B08-4178E14DC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After-hours support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51758E-43FC-736C-419C-054B62F36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21.03.24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1F1F9-64F9-C0F4-1CB3-77CADC6BB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Van Dijk on behalf of BE-EA-LE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9451A6-5085-3223-B0AB-60082DDE77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50489" y="4216669"/>
            <a:ext cx="1905386" cy="20105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32D0839-CB76-F5B8-DADB-984FE70943A0}"/>
              </a:ext>
            </a:extLst>
          </p:cNvPr>
          <p:cNvSpPr txBox="1"/>
          <p:nvPr/>
        </p:nvSpPr>
        <p:spPr>
          <a:xfrm>
            <a:off x="7392144" y="1916832"/>
            <a:ext cx="1569340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4000" dirty="0">
                <a:solidFill>
                  <a:srgbClr val="000000"/>
                </a:solidFill>
              </a:rPr>
              <a:t> </a:t>
            </a:r>
            <a:r>
              <a:rPr lang="en-US" sz="4000" b="1" dirty="0">
                <a:solidFill>
                  <a:srgbClr val="000000"/>
                </a:solidFill>
              </a:rPr>
              <a:t>67500</a:t>
            </a:r>
            <a:endParaRPr lang="en-GB" sz="4000" dirty="0">
              <a:solidFill>
                <a:srgbClr val="00000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D028CCA-B058-5DFE-16A0-6A1CF2CEF6C7}"/>
              </a:ext>
            </a:extLst>
          </p:cNvPr>
          <p:cNvSpPr/>
          <p:nvPr/>
        </p:nvSpPr>
        <p:spPr>
          <a:xfrm>
            <a:off x="6800267" y="1556792"/>
            <a:ext cx="2767931" cy="975593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62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A5ED4DE0-6C8E-0F4F-99A2-B683A9745008}" vid="{F053E86A-31FE-1346-BAEE-DD9C694C52F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9953</TotalTime>
  <Words>1474</Words>
  <Application>Microsoft Office PowerPoint</Application>
  <PresentationFormat>Widescreen</PresentationFormat>
  <Paragraphs>174</Paragraphs>
  <Slides>14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Wingdings</vt:lpstr>
      <vt:lpstr>Office Theme</vt:lpstr>
      <vt:lpstr>Document</vt:lpstr>
      <vt:lpstr>H8 users meeting </vt:lpstr>
      <vt:lpstr>H8 beam: the wobbling configuration</vt:lpstr>
      <vt:lpstr>Layout of the areas</vt:lpstr>
      <vt:lpstr>H8 General Information</vt:lpstr>
      <vt:lpstr>H8 positive electron beams</vt:lpstr>
      <vt:lpstr>Signals and stuff</vt:lpstr>
      <vt:lpstr>Communication &amp; Mattermost</vt:lpstr>
      <vt:lpstr>Contact persons for H8</vt:lpstr>
      <vt:lpstr>After-hours support</vt:lpstr>
      <vt:lpstr>H8 access rights &amp; control rooms</vt:lpstr>
      <vt:lpstr>Summary</vt:lpstr>
      <vt:lpstr>Backup slides</vt:lpstr>
      <vt:lpstr>Wobbling configuration</vt:lpstr>
      <vt:lpstr>Beam line &amp; machine limitations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T9 Secondary Beam at CERN Beamline for Schools 2022</dc:title>
  <dc:creator>Dipanwita Banerjee</dc:creator>
  <cp:lastModifiedBy>Maarten Willibrord Uriël Van Dijk</cp:lastModifiedBy>
  <cp:revision>89</cp:revision>
  <cp:lastPrinted>2020-01-30T13:49:18Z</cp:lastPrinted>
  <dcterms:created xsi:type="dcterms:W3CDTF">2022-09-21T08:12:09Z</dcterms:created>
  <dcterms:modified xsi:type="dcterms:W3CDTF">2025-04-02T11:57:38Z</dcterms:modified>
</cp:coreProperties>
</file>