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9" r:id="rId3"/>
    <p:sldId id="261" r:id="rId4"/>
    <p:sldId id="257" r:id="rId5"/>
    <p:sldId id="262" r:id="rId6"/>
    <p:sldId id="264" r:id="rId7"/>
    <p:sldId id="265" r:id="rId8"/>
    <p:sldId id="263" r:id="rId9"/>
    <p:sldId id="266" r:id="rId10"/>
    <p:sldId id="271" r:id="rId11"/>
    <p:sldId id="272" r:id="rId12"/>
    <p:sldId id="267" r:id="rId13"/>
    <p:sldId id="270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1"/>
  </p:normalViewPr>
  <p:slideViewPr>
    <p:cSldViewPr snapToGrid="0">
      <p:cViewPr varScale="1">
        <p:scale>
          <a:sx n="116" d="100"/>
          <a:sy n="116" d="100"/>
        </p:scale>
        <p:origin x="4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F06EF-1596-184D-98FB-34BAC583E214}" type="datetimeFigureOut">
              <a:rPr lang="en-US" smtClean="0"/>
              <a:t>3/25/25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6BF10-1CD4-684F-BDAF-1DD4038A9E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04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233913-CA12-5E59-C2BB-26945162EF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F77D16-E441-4953-A32A-30A08FA127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E4D7B6-7B27-0C9B-BEAE-A2C623C7E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CB4C3-BF07-D54D-A3EF-204C71CB8505}" type="datetime1">
              <a:rPr lang="en-US" smtClean="0"/>
              <a:t>3/25/25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4BF9FD-1E9A-A09C-C485-3CA2C16AD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E26DCE-5FE9-1F7E-B4B7-97CD68E9B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156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BCAC2-23B4-8EE2-CDA4-CD5E89D29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0BD712-17D9-4986-EE63-2AF041019C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0ED58D-68C6-0F0F-AC09-DE0FDA492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6F85B-F6AC-8D44-9E74-A87C7481A290}" type="datetime1">
              <a:rPr lang="en-US" smtClean="0"/>
              <a:t>3/25/25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DB2B3-1595-3A2F-AED4-5E224EF8C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A0AB2-5F59-AA38-40D5-154E97882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84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6843EFF-3C3B-5742-23D4-6ABF5D26694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F7F0629-5B7D-C6C7-73F9-5058E8638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7E21F0-4833-9009-4626-320E5BCF1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FFB1A-2D70-934E-8FD8-8D33D3FB5DF1}" type="datetime1">
              <a:rPr lang="en-US" smtClean="0"/>
              <a:t>3/25/25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6BAB35-DB5F-638A-E01A-BB073E8DF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55739-6A91-EADD-F48B-D72B44088B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516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45243-070C-39C5-6D6C-74DFD4EC0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0A6767-EBB9-E954-8A03-9AD316D22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BED121-E9CF-ABF1-28DE-752902A11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96795-8592-7848-83A7-FFED618E25D9}" type="datetime1">
              <a:rPr lang="en-US" smtClean="0"/>
              <a:t>3/25/25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BBF3D0-C4D0-C56E-1F7E-22A8C7074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0E97B9-4624-2B44-9F2B-B2B15AE42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218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AAC80B-F287-6472-1C56-6368FA5E8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A2DD92-2054-64BC-BE37-18A5379DA2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037948-5DE9-ACCB-6D5F-65289F8A8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1C1FF-D9C8-B54A-B1DB-F7D7D695D5CC}" type="datetime1">
              <a:rPr lang="en-US" smtClean="0"/>
              <a:t>3/25/25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688C10-3CF0-5DD5-64A0-399BE3964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8EC893-3959-2E19-138A-6788F9B0D2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9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86C80-8062-C17E-FC4D-04ECA12E4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DAE9FD-AEB4-0499-D45A-60C638DF47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F85C9B-CD4B-472B-9E42-399605483E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BF8954-BA61-A069-DF22-9E49F4583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609F5-5D2D-EC46-8D34-144AF47F9DB1}" type="datetime1">
              <a:rPr lang="en-US" smtClean="0"/>
              <a:t>3/25/25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341AC6-55BB-FC82-B1B0-1E59C934C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E14534-857D-8526-A311-90857F9B9C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05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7974D-F2FD-DBA2-B261-E1572AFBF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5E9AF-7B34-1491-BFF7-8AA68B3D1F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5B846C-2586-B28D-E3B6-977AC8220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7BCCF6-FABD-95E6-C32B-B35C282AE67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F00169-9EFC-2EEC-9EB9-D1EF77A5FE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99616C-8537-2DF5-E9B2-C29AC5F3E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25FBB-3402-6540-B6FB-E68DEDDCF7DD}" type="datetime1">
              <a:rPr lang="en-US" smtClean="0"/>
              <a:t>3/25/25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BE01F7-0671-9B6F-32F5-2A3480868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E1A9F12-6849-C278-126F-4080E111E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350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E4D8DA-5149-3FD1-386F-BDBCF6ABF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13ED91-E8EB-494B-5CCF-8D3BD5548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3FD8B-34A8-1643-95FC-5E7693380D9A}" type="datetime1">
              <a:rPr lang="en-US" smtClean="0"/>
              <a:t>3/25/25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8D8141-948F-F068-8708-F1FB7F0284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0FB594-D0FC-98B3-24D9-25D2531F26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9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8163538-35FD-CA66-EA7D-E64F69EBD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106C8-BA11-F147-8FF5-CEE693A7B920}" type="datetime1">
              <a:rPr lang="en-US" smtClean="0"/>
              <a:t>3/25/25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FBDFF1-0370-6807-71BA-EDD625B51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4EE6EF-622F-6759-1912-420AB36AD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4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02A06C-2152-ED52-82C9-DC770B26F7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37F0B-7E78-7522-CC4C-AC4949CC2E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3D93D1-D3E2-2C85-7A43-002F410AA6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D5F5CE-4AD9-7257-15E1-7C1661353B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40513-46E5-444F-82DA-D31BCABA799D}" type="datetime1">
              <a:rPr lang="en-US" smtClean="0"/>
              <a:t>3/25/25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BF3CBF-8087-6115-CC26-0D133CAA2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D86BD7-4651-7D56-AE79-1438EDBCAA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85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DA1E8-4D8E-0272-5C8B-1B12C2475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83D1718-661F-E095-1FBB-BC8DAF9E7B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7F6618-D5A2-C416-6E53-724876AD65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9CA420-6F4B-8E2A-3A43-F272BE605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2A8519-2A32-D34C-B53B-923434BEF5AD}" type="datetime1">
              <a:rPr lang="en-US" smtClean="0"/>
              <a:t>3/25/25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5269D9-BA13-0FAA-A6BD-E3516C798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96E4FA-9E93-A980-11BF-3838B5F43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578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7149A82-02AA-77B1-8CF8-3DF6149F15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D55CB9-71D0-16F4-F777-B390848B4B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DC1B59-722A-02BF-6AC2-D2CC484F3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7CE2AB7-6DC5-E744-BCD8-60977A0FC1F5}" type="datetime1">
              <a:rPr lang="en-US" smtClean="0"/>
              <a:t>3/25/25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E2994E-3239-D4FC-6EAB-E5F322118F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C112D-7EF9-1FC0-4E58-2F9BB4E421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2F7722F-654F-D646-B8EC-37BB074633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95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ern.ch/pages/viewpage.action?spaceKey=BTLTRAY&amp;title=TIF+Operation" TargetMode="External"/><Relationship Id="rId2" Type="http://schemas.openxmlformats.org/officeDocument/2006/relationships/hyperlink" Target="https://indico.cern.ch/event/918746/contributions/3889710/attachments/2052902/3441455/OS_talkHPTD_080620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hyperlink" Target="https://docs.google.com/document/d/1fuv4RAWvxy2H3MfrxHiL1igFq67MoqwF6Mutf2Tf2fk/edit?tab=t.0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pn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277F04-B046-FEE4-ADA0-C11A508B10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293338"/>
            <a:ext cx="9144000" cy="3274592"/>
          </a:xfrm>
        </p:spPr>
        <p:txBody>
          <a:bodyPr anchor="ctr">
            <a:normAutofit/>
          </a:bodyPr>
          <a:lstStyle/>
          <a:p>
            <a:r>
              <a:rPr lang="en-US" dirty="0"/>
              <a:t>BTL</a:t>
            </a:r>
            <a:r>
              <a:rPr lang="en-US" sz="5400" dirty="0"/>
              <a:t> </a:t>
            </a:r>
            <a:r>
              <a:rPr lang="en-US" dirty="0"/>
              <a:t>Progress</a:t>
            </a:r>
            <a:r>
              <a:rPr lang="en-US" sz="5400" dirty="0"/>
              <a:t> Update @ CMS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E8BC01-3E1E-85FA-6EFD-723E4C609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514052"/>
            <a:ext cx="9144000" cy="651910"/>
          </a:xfrm>
        </p:spPr>
        <p:txBody>
          <a:bodyPr anchor="ctr">
            <a:normAutofit/>
          </a:bodyPr>
          <a:lstStyle/>
          <a:p>
            <a:r>
              <a:rPr lang="en-US" sz="1500" dirty="0"/>
              <a:t>3.25.2025</a:t>
            </a:r>
          </a:p>
          <a:p>
            <a:r>
              <a:rPr lang="en-US" sz="1500" dirty="0"/>
              <a:t>Zhihao Cheng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3C7DA337-8F64-E844-0296-27373F82A0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64" y="5419419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A logo of a company&#10;&#10;AI-generated content may be incorrect.">
            <a:extLst>
              <a:ext uri="{FF2B5EF4-FFF2-40B4-BE49-F238E27FC236}">
                <a16:creationId xmlns:a16="http://schemas.microsoft.com/office/drawing/2014/main" id="{1EA8DDB8-5F43-A8E9-67BF-48D3AA7095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30270" y="5359257"/>
            <a:ext cx="865266" cy="865266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5D93E1-FECE-9808-FF87-B8C1D56E0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90E49-09C6-B74C-A34F-0832EED34A37}" type="datetime1">
              <a:rPr lang="en-US" smtClean="0"/>
              <a:t>3/25/25</a:t>
            </a:fld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98F90A-C12E-5F09-0B60-E885D7B9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257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EB708185-20C0-40F2-8F2D-8EB9E34B3C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9A6B5CE-CB1D-48EE-8B43-E952235C8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3F3EAA5-4E15-400B-BBA3-82B3F49A21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2BA2E40-BE9B-4C54-9CDD-40EE804CC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0DA909B4-15FF-46A6-8A7F-7AEF977FE9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517897"/>
            <a:ext cx="11111729" cy="58579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2CC4F2-DC3A-1D0A-ED6B-D7BA1F512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025" y="922644"/>
            <a:ext cx="5040285" cy="1169585"/>
          </a:xfrm>
        </p:spPr>
        <p:txBody>
          <a:bodyPr anchor="b">
            <a:normAutofit/>
          </a:bodyPr>
          <a:lstStyle/>
          <a:p>
            <a:r>
              <a:rPr lang="en-US" sz="4000"/>
              <a:t>Disc Scan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1382A32C-5B0C-4B1C-A074-76C6DBCC9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55714" y="2263365"/>
            <a:ext cx="49377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Content Placeholder 12" descr="A graph of a graph with numbers and a chart of numbers&#10;&#10;AI-generated content may be incorrect.">
            <a:extLst>
              <a:ext uri="{FF2B5EF4-FFF2-40B4-BE49-F238E27FC236}">
                <a16:creationId xmlns:a16="http://schemas.microsoft.com/office/drawing/2014/main" id="{7059EA88-C027-D56C-1127-ABE1992227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9947" y="794994"/>
            <a:ext cx="3300039" cy="2761685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74012-599C-362A-B8DD-F82FF1BB2D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1248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7196795-8592-7848-83A7-FFED618E25D9}" type="datetime1">
              <a:rPr lang="en-US" smtClean="0"/>
              <a:pPr>
                <a:spcAft>
                  <a:spcPts val="600"/>
                </a:spcAft>
              </a:pPr>
              <a:t>3/25/25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F5645C-09E9-01E5-6A64-997668EEB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2F7722F-654F-D646-B8EC-37BB07463350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pic>
        <p:nvPicPr>
          <p:cNvPr id="14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FE57D0BC-8617-8AFD-7C40-3BF868BC5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A logo of a company&#10;&#10;AI-generated content may be incorrect.">
            <a:extLst>
              <a:ext uri="{FF2B5EF4-FFF2-40B4-BE49-F238E27FC236}">
                <a16:creationId xmlns:a16="http://schemas.microsoft.com/office/drawing/2014/main" id="{83AE15A3-29D8-3626-02B9-5257533FC8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pic>
        <p:nvPicPr>
          <p:cNvPr id="19" name="Picture 18" descr="A screenshot of a computer generated image&#10;&#10;AI-generated content may be incorrect.">
            <a:extLst>
              <a:ext uri="{FF2B5EF4-FFF2-40B4-BE49-F238E27FC236}">
                <a16:creationId xmlns:a16="http://schemas.microsoft.com/office/drawing/2014/main" id="{D05C9DA0-104F-CE84-9F47-4F4D0040EC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528" y="2407174"/>
            <a:ext cx="6817201" cy="379370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8BCC4699-1745-A09A-0158-B9E543F0934D}"/>
              </a:ext>
            </a:extLst>
          </p:cNvPr>
          <p:cNvSpPr txBox="1"/>
          <p:nvPr/>
        </p:nvSpPr>
        <p:spPr>
          <a:xfrm>
            <a:off x="3679634" y="242371"/>
            <a:ext cx="28864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12 DMs, each 2 TOFHIR chips (32 channels)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Sigmoid fit, simulated pulses from TOFHIRs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Zero indicates the baseline current above which signal filtered</a:t>
            </a:r>
          </a:p>
        </p:txBody>
      </p:sp>
      <p:pic>
        <p:nvPicPr>
          <p:cNvPr id="6" name="Picture 5" descr="A graph of a graph&#10;&#10;AI-generated content may be incorrect.">
            <a:extLst>
              <a:ext uri="{FF2B5EF4-FFF2-40B4-BE49-F238E27FC236}">
                <a16:creationId xmlns:a16="http://schemas.microsoft.com/office/drawing/2014/main" id="{B8ACFBD1-8D8F-5754-3D46-9F3BB828171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96729" y="3507657"/>
            <a:ext cx="3796408" cy="2847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1689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9" name="Rectangle 38">
            <a:extLst>
              <a:ext uri="{FF2B5EF4-FFF2-40B4-BE49-F238E27FC236}">
                <a16:creationId xmlns:a16="http://schemas.microsoft.com/office/drawing/2014/main" id="{149FB5C3-7336-4FE0-A30C-CC0A3646D4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9A6B5CE-CB1D-48EE-8B43-E952235C8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3F3EAA5-4E15-400B-BBA3-82B3F49A21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72BA2E40-BE9B-4C54-9CDD-40EE804CC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0DA909B4-15FF-46A6-8A7F-7AEF977FE9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517897"/>
            <a:ext cx="11111729" cy="58579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CEF8CCC-4E1D-D559-CB36-CD9AFBF3C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025" y="922644"/>
            <a:ext cx="5040285" cy="1169585"/>
          </a:xfrm>
        </p:spPr>
        <p:txBody>
          <a:bodyPr anchor="b">
            <a:normAutofit/>
          </a:bodyPr>
          <a:lstStyle/>
          <a:p>
            <a:r>
              <a:rPr lang="en-US" sz="4000"/>
              <a:t>IV Scan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382A32C-5B0C-4B1C-A074-76C6DBCC9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55714" y="2263365"/>
            <a:ext cx="49377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graph of a graph of a line&#10;&#10;AI-generated content may be incorrect.">
            <a:extLst>
              <a:ext uri="{FF2B5EF4-FFF2-40B4-BE49-F238E27FC236}">
                <a16:creationId xmlns:a16="http://schemas.microsoft.com/office/drawing/2014/main" id="{EB1607BF-2590-CEC6-703A-391352A90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745" y="939709"/>
            <a:ext cx="4509148" cy="5384059"/>
          </a:xfrm>
          <a:prstGeom prst="rect">
            <a:avLst/>
          </a:prstGeom>
        </p:spPr>
      </p:pic>
      <p:pic>
        <p:nvPicPr>
          <p:cNvPr id="7" name="Content Placeholder 6" descr="A graph of a graph with a line&#10;&#10;AI-generated content may be incorrect.">
            <a:extLst>
              <a:ext uri="{FF2B5EF4-FFF2-40B4-BE49-F238E27FC236}">
                <a16:creationId xmlns:a16="http://schemas.microsoft.com/office/drawing/2014/main" id="{86715560-4625-B6C0-2881-E345B93406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2648" y="2407174"/>
            <a:ext cx="4288131" cy="3848597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88D09A-2BCB-BD6A-307A-1BEF383BF7E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41248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37196795-8592-7848-83A7-FFED618E25D9}" type="datetime1">
              <a:rPr lang="en-US" smtClean="0"/>
              <a:pPr>
                <a:spcAft>
                  <a:spcPts val="600"/>
                </a:spcAft>
              </a:pPr>
              <a:t>3/25/25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F66D01-B910-9535-C87D-DC617A1CB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49224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2F7722F-654F-D646-B8EC-37BB07463350}" type="slidenum">
              <a:rPr lang="en-US" smtClean="0"/>
              <a:pPr>
                <a:spcAft>
                  <a:spcPts val="600"/>
                </a:spcAft>
              </a:pPr>
              <a:t>11</a:t>
            </a:fld>
            <a:endParaRPr lang="en-US"/>
          </a:p>
        </p:txBody>
      </p:sp>
      <p:pic>
        <p:nvPicPr>
          <p:cNvPr id="10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A96FFD8F-C36F-ED0B-2F2C-72788CBB36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logo of a company&#10;&#10;AI-generated content may be incorrect.">
            <a:extLst>
              <a:ext uri="{FF2B5EF4-FFF2-40B4-BE49-F238E27FC236}">
                <a16:creationId xmlns:a16="http://schemas.microsoft.com/office/drawing/2014/main" id="{AC8B053E-C6C2-10BB-F867-A98CC2B55F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5FA881A-CAB3-1DEC-8E86-738B62CBA046}"/>
              </a:ext>
            </a:extLst>
          </p:cNvPr>
          <p:cNvSpPr txBox="1"/>
          <p:nvPr/>
        </p:nvSpPr>
        <p:spPr>
          <a:xfrm>
            <a:off x="7130257" y="570377"/>
            <a:ext cx="2428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DM03 chip 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FE2EA8-D9DF-E5EB-16E9-24B284DF8F25}"/>
              </a:ext>
            </a:extLst>
          </p:cNvPr>
          <p:cNvSpPr txBox="1"/>
          <p:nvPr/>
        </p:nvSpPr>
        <p:spPr>
          <a:xfrm>
            <a:off x="3679634" y="242371"/>
            <a:ext cx="28864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12 DMs, each 2 sensor modules, 2 sides of </a:t>
            </a:r>
            <a:r>
              <a:rPr lang="en-US" dirty="0" err="1"/>
              <a:t>SiPM</a:t>
            </a:r>
            <a:r>
              <a:rPr lang="en-US" dirty="0"/>
              <a:t> arrays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Sharp increase (spike) – breakdown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Applied cuts for better efficiency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460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F542C1-9975-27F1-FB59-0F486E715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US" sz="5400"/>
              <a:t>Next Step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D2A990-8293-CF63-F3D6-4CDB27C1D0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0" y="2599509"/>
            <a:ext cx="10143668" cy="3435531"/>
          </a:xfrm>
        </p:spPr>
        <p:txBody>
          <a:bodyPr anchor="ctr">
            <a:normAutofit/>
          </a:bodyPr>
          <a:lstStyle/>
          <a:p>
            <a:r>
              <a:rPr lang="en-US" sz="2400" dirty="0"/>
              <a:t>Continue refining the beam assembly steps and improving our manual</a:t>
            </a:r>
          </a:p>
          <a:p>
            <a:r>
              <a:rPr lang="en-US" sz="2400" dirty="0"/>
              <a:t> First finish the assembly of all feet calibration tools, and then test all of them to ensure nothing goes wrong</a:t>
            </a:r>
          </a:p>
          <a:p>
            <a:r>
              <a:rPr lang="en-US" sz="2400" dirty="0"/>
              <a:t>Need more discussions with members in the BTL lab &amp; learn more about data readout systems &amp; testing procedures</a:t>
            </a:r>
          </a:p>
          <a:p>
            <a:r>
              <a:rPr lang="en-US" sz="2400" dirty="0"/>
              <a:t>In the next 1 or 2 months more trays will come in from assembly centers; multi-tray testing? </a:t>
            </a:r>
          </a:p>
        </p:txBody>
      </p:sp>
      <p:pic>
        <p:nvPicPr>
          <p:cNvPr id="5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112FA38E-F0AE-A71B-2E9D-1D43DC8B6C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logo of a company&#10;&#10;AI-generated content may be incorrect.">
            <a:extLst>
              <a:ext uri="{FF2B5EF4-FFF2-40B4-BE49-F238E27FC236}">
                <a16:creationId xmlns:a16="http://schemas.microsoft.com/office/drawing/2014/main" id="{1B3B62CD-AA7E-FD7A-FAC9-76412B090E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87494F-64AB-CC15-068D-10EB32BFF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DF25-4672-B140-96AB-700E001D2B35}" type="datetime1">
              <a:rPr lang="en-US" smtClean="0"/>
              <a:t>3/25/25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D63FC4C-D16A-2F6B-654D-B2BF9BC2B4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925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445447C-DBB1-AF1E-56E9-A71ABA725D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DE76E6-36C4-C655-46D6-4D0CE97BED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en-US" sz="4800" dirty="0"/>
              <a:t>Reference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AC7EDD-FDC3-4E83-D8E2-C452BF9DFE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1" y="2599509"/>
            <a:ext cx="10252120" cy="3639450"/>
          </a:xfrm>
        </p:spPr>
        <p:txBody>
          <a:bodyPr anchor="ctr">
            <a:normAutofit/>
          </a:bodyPr>
          <a:lstStyle/>
          <a:p>
            <a:r>
              <a:rPr lang="en-US" sz="2000" dirty="0">
                <a:hlinkClick r:id="rId2"/>
              </a:rPr>
              <a:t>https://cmsonline.cern.ch/webcenter/portal/cmsonline/Common/Elog?__adfpwp_action_portlet=683379043&amp;__adfpwp_backurl=https://cmsonline.cern.ch:443/webcenter/portal/cmsonline/Common/Elog?__adfpwp_mode.683379043=1&amp;_piref683379043.strutsAction=//viewSubcatMessages.do?catId=1491&amp;subId=1751&amp;page=1&amp;fetch=1&amp;mode=expanded</a:t>
            </a:r>
          </a:p>
          <a:p>
            <a:r>
              <a:rPr lang="en-US" sz="2000" dirty="0">
                <a:hlinkClick r:id="rId3"/>
              </a:rPr>
              <a:t>https://confluence.cern.ch/pages/viewpage.action?spaceKey=BTLTRAY&amp;title=TIF+Operation</a:t>
            </a:r>
            <a:endParaRPr lang="en-US" sz="2000" dirty="0">
              <a:hlinkClick r:id="rId2"/>
            </a:endParaRPr>
          </a:p>
          <a:p>
            <a:r>
              <a:rPr lang="en-US" sz="2000" dirty="0">
                <a:hlinkClick r:id="rId4"/>
              </a:rPr>
              <a:t>https://docs.google.com/document/d/1fuv4RAWvxy2H3MfrxHiL1igFq67MoqwF6Mutf2Tf2fk/edit?tab=t.0</a:t>
            </a:r>
            <a:endParaRPr lang="en-US" sz="2000" dirty="0"/>
          </a:p>
          <a:p>
            <a:r>
              <a:rPr lang="en-US" sz="2000" dirty="0">
                <a:hlinkClick r:id="rId2"/>
              </a:rPr>
              <a:t>https://indico.cern.ch/event/918746/contributions/3889710/attachments/2052902/3441455/OS_talkHPTD_080620.pdf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284B2E30-D131-216D-597D-F5A875D6C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logo of a company&#10;&#10;AI-generated content may be incorrect.">
            <a:extLst>
              <a:ext uri="{FF2B5EF4-FFF2-40B4-BE49-F238E27FC236}">
                <a16:creationId xmlns:a16="http://schemas.microsoft.com/office/drawing/2014/main" id="{8AC04C1F-79FE-7563-FA3F-7EAEEA9780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8BDD013C-C73E-D09D-5E7D-9935C6A6A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ED225-5FAD-C745-8BF2-700F2B1D8D06}" type="datetime1">
              <a:rPr lang="en-US" smtClean="0"/>
              <a:t>3/25/25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5374B05-A602-C4A2-CBEF-11445A8B9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597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DA8F75-D829-C772-456A-6E1ABD2625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en-US" sz="4800" dirty="0"/>
              <a:t>Beam Assembly Update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B70056-02B7-A7A9-EA79-42EBAB86AE0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86539" y="2308550"/>
                <a:ext cx="4371561" cy="3905259"/>
              </a:xfrm>
            </p:spPr>
            <p:txBody>
              <a:bodyPr anchor="ctr">
                <a:normAutofit/>
              </a:bodyPr>
              <a:lstStyle/>
              <a:p>
                <a:r>
                  <a:rPr lang="en-US" sz="2000" dirty="0"/>
                  <a:t>Beam assembly delayed until further notice (possibly mid to late April) due to some BTST problems</a:t>
                </a:r>
              </a:p>
              <a:p>
                <a:r>
                  <a:rPr lang="en-US" sz="2000" dirty="0"/>
                  <a:t>Feet calibration tool random errors:</a:t>
                </a:r>
              </a:p>
              <a:p>
                <a:pPr marL="457200" indent="-457200">
                  <a:buFont typeface="+mj-lt"/>
                  <a:buAutoNum type="alphaLcParenR"/>
                </a:pPr>
                <a:r>
                  <a:rPr lang="en-US" sz="2000" dirty="0"/>
                  <a:t>Spacers has different thickness</a:t>
                </a:r>
              </a:p>
              <a:p>
                <a:pPr marL="457200" indent="-457200">
                  <a:buFont typeface="+mj-lt"/>
                  <a:buAutoNum type="alphaLcParenR"/>
                </a:pPr>
                <a:r>
                  <a:rPr lang="en-US" sz="2000" dirty="0"/>
                  <a:t>Spacer plates are aluminum (malleable) -&gt; bending &amp; over-pressing affects precision</a:t>
                </a:r>
              </a:p>
              <a:p>
                <a:pPr marL="457200" indent="-457200">
                  <a:buFont typeface="+mj-lt"/>
                  <a:buAutoNum type="alphaLcParenR"/>
                </a:pPr>
                <a:r>
                  <a:rPr lang="en-US" sz="2000" dirty="0"/>
                  <a:t>Caliper measurements</a:t>
                </a:r>
              </a:p>
              <a:p>
                <a:r>
                  <a:rPr lang="en-US" sz="2000" dirty="0"/>
                  <a:t>Need spacers on each corner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0.0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5 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US" sz="2000" dirty="0"/>
                  <a:t> tolerance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FB70056-02B7-A7A9-EA79-42EBAB86AE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86539" y="2308550"/>
                <a:ext cx="4371561" cy="3905259"/>
              </a:xfrm>
              <a:blipFill>
                <a:blip r:embed="rId2"/>
                <a:stretch>
                  <a:fillRect l="-1445" b="-9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 15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A441C046-34ED-C6D4-5D98-18A03E6B7F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logo of a company&#10;&#10;AI-generated content may be incorrect.">
            <a:extLst>
              <a:ext uri="{FF2B5EF4-FFF2-40B4-BE49-F238E27FC236}">
                <a16:creationId xmlns:a16="http://schemas.microsoft.com/office/drawing/2014/main" id="{BEDE7DB2-AA69-EEF7-6113-A9410FEDE9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pic>
        <p:nvPicPr>
          <p:cNvPr id="13" name="Picture 12" descr="A metal plate with screws and bolts&#10;&#10;AI-generated content may be incorrect.">
            <a:extLst>
              <a:ext uri="{FF2B5EF4-FFF2-40B4-BE49-F238E27FC236}">
                <a16:creationId xmlns:a16="http://schemas.microsoft.com/office/drawing/2014/main" id="{A726C5C5-7040-9AB6-3E79-D83E50241E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8158076" y="1982625"/>
            <a:ext cx="1649489" cy="2199319"/>
          </a:xfrm>
          <a:prstGeom prst="rect">
            <a:avLst/>
          </a:prstGeom>
        </p:spPr>
      </p:pic>
      <p:sp>
        <p:nvSpPr>
          <p:cNvPr id="4" name="AutoShape 2">
            <a:extLst>
              <a:ext uri="{FF2B5EF4-FFF2-40B4-BE49-F238E27FC236}">
                <a16:creationId xmlns:a16="http://schemas.microsoft.com/office/drawing/2014/main" id="{D79D7806-40C6-6E2C-A8D5-E0A25AD3EF6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" name="Picture 10" descr="A metal object with black and white plastic rollers&#10;&#10;AI-generated content may be incorrect.">
            <a:extLst>
              <a:ext uri="{FF2B5EF4-FFF2-40B4-BE49-F238E27FC236}">
                <a16:creationId xmlns:a16="http://schemas.microsoft.com/office/drawing/2014/main" id="{BF8D6969-34DC-AEA8-81E0-3BE22658001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91681" y="2276820"/>
            <a:ext cx="2032611" cy="2710148"/>
          </a:xfrm>
          <a:prstGeom prst="rect">
            <a:avLst/>
          </a:prstGeom>
        </p:spPr>
      </p:pic>
      <p:pic>
        <p:nvPicPr>
          <p:cNvPr id="22" name="Picture 21" descr="A row of silver metal objects&#10;&#10;AI-generated content may be incorrect.">
            <a:extLst>
              <a:ext uri="{FF2B5EF4-FFF2-40B4-BE49-F238E27FC236}">
                <a16:creationId xmlns:a16="http://schemas.microsoft.com/office/drawing/2014/main" id="{5521C7CB-2DD8-0DD9-8321-ED5B1EC186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88430" y="5288097"/>
            <a:ext cx="2358483" cy="1068254"/>
          </a:xfrm>
          <a:prstGeom prst="rect">
            <a:avLst/>
          </a:prstGeom>
        </p:spPr>
      </p:pic>
      <p:pic>
        <p:nvPicPr>
          <p:cNvPr id="26" name="Picture 25" descr="A close up of a measuring device&#10;&#10;AI-generated content may be incorrect.">
            <a:extLst>
              <a:ext uri="{FF2B5EF4-FFF2-40B4-BE49-F238E27FC236}">
                <a16:creationId xmlns:a16="http://schemas.microsoft.com/office/drawing/2014/main" id="{EE2B74E3-2A56-4B0D-DDE1-C5C1754C0C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87979" y="4040865"/>
            <a:ext cx="1794501" cy="2315485"/>
          </a:xfrm>
          <a:prstGeom prst="rect">
            <a:avLst/>
          </a:prstGeom>
        </p:spPr>
      </p:pic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0C4C5AB1-BCDC-134D-7E45-342624AB2C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0A7AF-BC3E-F64E-96CC-7EA02B9B22AA}" type="datetime1">
              <a:rPr lang="en-US" smtClean="0"/>
              <a:t>3/25/25</a:t>
            </a:fld>
            <a:endParaRPr lang="en-US"/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1103DD91-CAF5-9146-D9D4-6E32A0D86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507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C306F7-C912-2A54-7E28-2163026FE3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Calibration Table.</a:t>
            </a:r>
          </a:p>
        </p:txBody>
      </p:sp>
      <p:pic>
        <p:nvPicPr>
          <p:cNvPr id="5" name="Content Placeholder 4" descr="A screenshot of a computer screen&#10;&#10;AI-generated content may be incorrect.">
            <a:extLst>
              <a:ext uri="{FF2B5EF4-FFF2-40B4-BE49-F238E27FC236}">
                <a16:creationId xmlns:a16="http://schemas.microsoft.com/office/drawing/2014/main" id="{F9B5013A-F1EE-92AE-B7AE-3DAC17CD16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5129" y="1504625"/>
            <a:ext cx="10515600" cy="3977780"/>
          </a:xfrm>
        </p:spPr>
      </p:pic>
      <p:pic>
        <p:nvPicPr>
          <p:cNvPr id="6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5CD62373-AF0B-B55D-D542-3DCC1CEBA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logo of a company&#10;&#10;AI-generated content may be incorrect.">
            <a:extLst>
              <a:ext uri="{FF2B5EF4-FFF2-40B4-BE49-F238E27FC236}">
                <a16:creationId xmlns:a16="http://schemas.microsoft.com/office/drawing/2014/main" id="{7D228C69-7041-82BC-4CBE-779089EAF7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1761A30-BFDE-E7FE-323A-17859DD5C654}"/>
              </a:ext>
            </a:extLst>
          </p:cNvPr>
          <p:cNvSpPr txBox="1"/>
          <p:nvPr/>
        </p:nvSpPr>
        <p:spPr>
          <a:xfrm>
            <a:off x="550843" y="5563518"/>
            <a:ext cx="10719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Calibration tool 6 to 9 mm based on Purdue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Spacer &amp; feet height measurements at least 3 times to avoid the ambiguity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D094E1F9-23E4-4AB0-9526-CF241FBDF8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1A4F-FA69-B14D-B823-B604AEA95064}" type="datetime1">
              <a:rPr lang="en-US" smtClean="0"/>
              <a:t>3/25/25</a:t>
            </a:fld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43BC87B-9CC5-7218-3B83-8306B171B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60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2A3650-BF82-F639-9DFD-0DB3279E9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en-US" sz="4800" dirty="0"/>
              <a:t>Tray Assembly/Testing Update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B1CE3-4601-A1F7-1946-FA966CBA35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733" y="2977410"/>
            <a:ext cx="5000868" cy="3603957"/>
          </a:xfrm>
        </p:spPr>
        <p:txBody>
          <a:bodyPr anchor="ctr">
            <a:normAutofit lnSpcReduction="10000"/>
          </a:bodyPr>
          <a:lstStyle/>
          <a:p>
            <a:r>
              <a:rPr lang="en-US" sz="2000" dirty="0"/>
              <a:t>Tray Assembly workshop week 3.10-14</a:t>
            </a:r>
          </a:p>
          <a:p>
            <a:r>
              <a:rPr lang="en-US" sz="2000" dirty="0"/>
              <a:t>One tray consists of 6 readout units (RU), supporting 4608 </a:t>
            </a:r>
            <a:r>
              <a:rPr lang="en-US" sz="2000" dirty="0" err="1"/>
              <a:t>SiPMs</a:t>
            </a:r>
            <a:endParaRPr lang="en-US" sz="2000" dirty="0"/>
          </a:p>
          <a:p>
            <a:r>
              <a:rPr lang="en-US" sz="2000" dirty="0"/>
              <a:t>Data readout testing through the backend machine, connected to the power supply tray distribution board (PSTDB) &amp; Serenity card</a:t>
            </a:r>
          </a:p>
          <a:p>
            <a:r>
              <a:rPr lang="en-US" sz="2000" dirty="0"/>
              <a:t>Each readout unit’s components: the back-end concentrator card (CC) along with power-converter card (PCC), the detector module (DM), and the front-end board</a:t>
            </a:r>
          </a:p>
          <a:p>
            <a:endParaRPr lang="en-US" sz="2000" dirty="0"/>
          </a:p>
          <a:p>
            <a:endParaRPr lang="en-US" sz="2000" dirty="0"/>
          </a:p>
        </p:txBody>
      </p:sp>
      <p:pic>
        <p:nvPicPr>
          <p:cNvPr id="6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7DDE589D-8470-22D9-9942-71AE1E37CA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A logo of a company&#10;&#10;AI-generated content may be incorrect.">
            <a:extLst>
              <a:ext uri="{FF2B5EF4-FFF2-40B4-BE49-F238E27FC236}">
                <a16:creationId xmlns:a16="http://schemas.microsoft.com/office/drawing/2014/main" id="{4DD1A261-1E22-3279-6A0D-CF44B55ED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sp>
        <p:nvSpPr>
          <p:cNvPr id="16" name="AutoShape 2">
            <a:extLst>
              <a:ext uri="{FF2B5EF4-FFF2-40B4-BE49-F238E27FC236}">
                <a16:creationId xmlns:a16="http://schemas.microsoft.com/office/drawing/2014/main" id="{F9DD7B4C-5D8D-03AC-1389-4FDE9BA170D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AutoShape 4">
            <a:extLst>
              <a:ext uri="{FF2B5EF4-FFF2-40B4-BE49-F238E27FC236}">
                <a16:creationId xmlns:a16="http://schemas.microsoft.com/office/drawing/2014/main" id="{ACD1AA86-0B9E-103E-304B-777957071BE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096000" y="34290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AutoShape 6">
            <a:extLst>
              <a:ext uri="{FF2B5EF4-FFF2-40B4-BE49-F238E27FC236}">
                <a16:creationId xmlns:a16="http://schemas.microsoft.com/office/drawing/2014/main" id="{B26F8D02-6DF9-ACC1-9355-391A86AF0ED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8">
            <a:extLst>
              <a:ext uri="{FF2B5EF4-FFF2-40B4-BE49-F238E27FC236}">
                <a16:creationId xmlns:a16="http://schemas.microsoft.com/office/drawing/2014/main" id="{C3A1E692-27F9-B03E-352D-CE851DD58AF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400800" y="37338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" name="Picture 8" descr="A machine with many wires&#10;&#10;AI-generated content may be incorrect.">
            <a:extLst>
              <a:ext uri="{FF2B5EF4-FFF2-40B4-BE49-F238E27FC236}">
                <a16:creationId xmlns:a16="http://schemas.microsoft.com/office/drawing/2014/main" id="{67044260-EDAE-71DB-D193-A737879FD6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918" y="2324609"/>
            <a:ext cx="2566871" cy="3886452"/>
          </a:xfrm>
          <a:prstGeom prst="rect">
            <a:avLst/>
          </a:prstGeom>
        </p:spPr>
      </p:pic>
      <p:pic>
        <p:nvPicPr>
          <p:cNvPr id="19" name="Picture 18" descr="A close-up of a computer&#10;&#10;AI-generated content may be incorrect.">
            <a:extLst>
              <a:ext uri="{FF2B5EF4-FFF2-40B4-BE49-F238E27FC236}">
                <a16:creationId xmlns:a16="http://schemas.microsoft.com/office/drawing/2014/main" id="{115AA43C-8BDA-4DA6-1800-265466E190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243780" y="2808124"/>
            <a:ext cx="3868120" cy="2901090"/>
          </a:xfrm>
          <a:prstGeom prst="rect">
            <a:avLst/>
          </a:prstGeom>
        </p:spPr>
      </p:pic>
      <p:sp>
        <p:nvSpPr>
          <p:cNvPr id="20" name="Date Placeholder 19">
            <a:extLst>
              <a:ext uri="{FF2B5EF4-FFF2-40B4-BE49-F238E27FC236}">
                <a16:creationId xmlns:a16="http://schemas.microsoft.com/office/drawing/2014/main" id="{AC1EB5A4-7008-9B26-CFEE-D4831C6FC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8169E-248C-3F42-AA8F-50EE572F05D8}" type="datetime1">
              <a:rPr lang="en-US" smtClean="0"/>
              <a:t>3/25/25</a:t>
            </a:fld>
            <a:endParaRPr lang="en-US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902D3843-82EF-0CCA-D176-897C0F2B5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760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589439-7E63-605B-AB22-F9EFD6CA7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CC &amp; PCC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0EC6D4C0-C6FD-6D19-31FF-9E329AD02BD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33" y="1376907"/>
            <a:ext cx="11499334" cy="47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EA10E77-5422-5D5B-D333-D3A0670CD91E}"/>
              </a:ext>
            </a:extLst>
          </p:cNvPr>
          <p:cNvSpPr txBox="1"/>
          <p:nvPr/>
        </p:nvSpPr>
        <p:spPr>
          <a:xfrm>
            <a:off x="2022514" y="5980197"/>
            <a:ext cx="3117774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Connectors to thermo-electric coolers (TECs)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D21830D-924D-48A4-6363-CEF393D80A47}"/>
              </a:ext>
            </a:extLst>
          </p:cNvPr>
          <p:cNvCxnSpPr>
            <a:cxnSpLocks/>
          </p:cNvCxnSpPr>
          <p:nvPr/>
        </p:nvCxnSpPr>
        <p:spPr>
          <a:xfrm flipV="1">
            <a:off x="3920241" y="5299654"/>
            <a:ext cx="3995032" cy="6103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A5EBD1DB-937D-B333-0817-DC1AF2BD6A9B}"/>
              </a:ext>
            </a:extLst>
          </p:cNvPr>
          <p:cNvCxnSpPr>
            <a:cxnSpLocks/>
          </p:cNvCxnSpPr>
          <p:nvPr/>
        </p:nvCxnSpPr>
        <p:spPr>
          <a:xfrm flipV="1">
            <a:off x="3729035" y="5299654"/>
            <a:ext cx="0" cy="6103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AD010276-7804-1674-6A55-770AE03CA25F}"/>
              </a:ext>
            </a:extLst>
          </p:cNvPr>
          <p:cNvSpPr txBox="1"/>
          <p:nvPr/>
        </p:nvSpPr>
        <p:spPr>
          <a:xfrm>
            <a:off x="4763331" y="415372"/>
            <a:ext cx="3117774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Versatile Link Plus (</a:t>
            </a:r>
            <a:r>
              <a:rPr lang="en-US" dirty="0" err="1"/>
              <a:t>VTRx</a:t>
            </a:r>
            <a:r>
              <a:rPr lang="en-US" dirty="0"/>
              <a:t>+) – Low Power </a:t>
            </a:r>
            <a:r>
              <a:rPr lang="en-US" altLang="zh-CN" dirty="0"/>
              <a:t>Giga Bit </a:t>
            </a:r>
            <a:r>
              <a:rPr lang="en-US" altLang="zh-CN" dirty="0" err="1"/>
              <a:t>Transreceivers</a:t>
            </a:r>
            <a:r>
              <a:rPr lang="en-US" altLang="zh-CN" dirty="0"/>
              <a:t> (</a:t>
            </a:r>
            <a:r>
              <a:rPr lang="en-US" altLang="zh-CN" dirty="0" err="1"/>
              <a:t>LpGBT</a:t>
            </a:r>
            <a:r>
              <a:rPr lang="en-US" altLang="zh-CN" dirty="0"/>
              <a:t>) Unit</a:t>
            </a:r>
            <a:endParaRPr lang="en-US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6F7F9DA-9EDC-2C75-0863-270FF3EB2371}"/>
              </a:ext>
            </a:extLst>
          </p:cNvPr>
          <p:cNvCxnSpPr>
            <a:cxnSpLocks/>
          </p:cNvCxnSpPr>
          <p:nvPr/>
        </p:nvCxnSpPr>
        <p:spPr>
          <a:xfrm>
            <a:off x="6096000" y="1399377"/>
            <a:ext cx="452437" cy="27154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203C9B44-9E4C-8D02-5A30-95FD12E451E7}"/>
              </a:ext>
            </a:extLst>
          </p:cNvPr>
          <p:cNvCxnSpPr>
            <a:cxnSpLocks/>
          </p:cNvCxnSpPr>
          <p:nvPr/>
        </p:nvCxnSpPr>
        <p:spPr>
          <a:xfrm>
            <a:off x="6322218" y="1399377"/>
            <a:ext cx="678657" cy="12009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B98B5C8E-F9C5-1B89-04D7-278CC0893E60}"/>
              </a:ext>
            </a:extLst>
          </p:cNvPr>
          <p:cNvSpPr txBox="1"/>
          <p:nvPr/>
        </p:nvSpPr>
        <p:spPr>
          <a:xfrm>
            <a:off x="1251208" y="1733731"/>
            <a:ext cx="3117774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Giga Bit </a:t>
            </a:r>
            <a:r>
              <a:rPr lang="en-US" dirty="0" err="1"/>
              <a:t>Transreceivers</a:t>
            </a:r>
            <a:r>
              <a:rPr lang="en-US" dirty="0"/>
              <a:t> Slow Control Adapters (GBT-SCAs)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7A27B2B-7EE3-8776-ECA4-6F827D0B8A8F}"/>
              </a:ext>
            </a:extLst>
          </p:cNvPr>
          <p:cNvCxnSpPr>
            <a:cxnSpLocks/>
          </p:cNvCxnSpPr>
          <p:nvPr/>
        </p:nvCxnSpPr>
        <p:spPr>
          <a:xfrm>
            <a:off x="3133726" y="2452653"/>
            <a:ext cx="595309" cy="10500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CE97987C-1709-B08D-000E-F39400BD4ABC}"/>
              </a:ext>
            </a:extLst>
          </p:cNvPr>
          <p:cNvCxnSpPr>
            <a:cxnSpLocks/>
          </p:cNvCxnSpPr>
          <p:nvPr/>
        </p:nvCxnSpPr>
        <p:spPr>
          <a:xfrm>
            <a:off x="3495675" y="2464375"/>
            <a:ext cx="4133850" cy="11739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0033E701-6EC4-D9D1-1D4D-FE3B4F75A305}"/>
              </a:ext>
            </a:extLst>
          </p:cNvPr>
          <p:cNvSpPr txBox="1"/>
          <p:nvPr/>
        </p:nvSpPr>
        <p:spPr>
          <a:xfrm>
            <a:off x="8696451" y="5688542"/>
            <a:ext cx="3117774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/>
              <a:t>PCCs: 1.2 V (left) &amp; 2.5 V (right)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F67B0F88-7551-45F3-699A-8F492458ECF3}"/>
              </a:ext>
            </a:extLst>
          </p:cNvPr>
          <p:cNvCxnSpPr>
            <a:cxnSpLocks/>
          </p:cNvCxnSpPr>
          <p:nvPr/>
        </p:nvCxnSpPr>
        <p:spPr>
          <a:xfrm flipV="1">
            <a:off x="10446543" y="5071660"/>
            <a:ext cx="672125" cy="5122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23E690F6-304D-159C-479D-1029DEB4EF4E}"/>
              </a:ext>
            </a:extLst>
          </p:cNvPr>
          <p:cNvCxnSpPr>
            <a:cxnSpLocks/>
          </p:cNvCxnSpPr>
          <p:nvPr/>
        </p:nvCxnSpPr>
        <p:spPr>
          <a:xfrm flipH="1" flipV="1">
            <a:off x="2650332" y="3374012"/>
            <a:ext cx="7605006" cy="22099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8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1A1F4EA7-1316-4025-07B0-F0248AF98D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420" y="128554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3078" descr="A logo of a company&#10;&#10;AI-generated content may be incorrect.">
            <a:extLst>
              <a:ext uri="{FF2B5EF4-FFF2-40B4-BE49-F238E27FC236}">
                <a16:creationId xmlns:a16="http://schemas.microsoft.com/office/drawing/2014/main" id="{CB06E598-0FA5-183A-B509-612BA4CCAB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82605" y="162640"/>
            <a:ext cx="865266" cy="865266"/>
          </a:xfrm>
          <a:prstGeom prst="rect">
            <a:avLst/>
          </a:prstGeom>
        </p:spPr>
      </p:pic>
      <p:sp>
        <p:nvSpPr>
          <p:cNvPr id="3089" name="Date Placeholder 3088">
            <a:extLst>
              <a:ext uri="{FF2B5EF4-FFF2-40B4-BE49-F238E27FC236}">
                <a16:creationId xmlns:a16="http://schemas.microsoft.com/office/drawing/2014/main" id="{94F3ABC0-D658-19F8-2FB0-03DA5E0E9A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33879-5081-E040-8528-6B46541FBFB2}" type="datetime1">
              <a:rPr lang="en-US" smtClean="0"/>
              <a:t>3/25/25</a:t>
            </a:fld>
            <a:endParaRPr lang="en-US"/>
          </a:p>
        </p:txBody>
      </p:sp>
      <p:sp>
        <p:nvSpPr>
          <p:cNvPr id="3090" name="Slide Number Placeholder 3089">
            <a:extLst>
              <a:ext uri="{FF2B5EF4-FFF2-40B4-BE49-F238E27FC236}">
                <a16:creationId xmlns:a16="http://schemas.microsoft.com/office/drawing/2014/main" id="{33D11A22-4900-E75E-A03D-12E8669C7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26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7" grpId="0" animBg="1"/>
      <p:bldP spid="50" grpId="0" animBg="1"/>
      <p:bldP spid="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1A737EC-4CCC-A378-222C-BD606B3678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60955315-6EA7-45D9-B619-C39F81C414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A6B5CE-CB1D-48EE-8B43-E952235C8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E3F3EAA5-4E15-400B-BBA3-82B3F49A21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2BA2E40-BE9B-4C54-9CDD-40EE804CCE6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0DA909B4-15FF-46A6-8A7F-7AEF977FE9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517897"/>
            <a:ext cx="11111729" cy="585796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57C6462-1E61-C009-BB30-DCCC8EB5DC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7025" y="922644"/>
            <a:ext cx="5040285" cy="1169585"/>
          </a:xfrm>
        </p:spPr>
        <p:txBody>
          <a:bodyPr anchor="b">
            <a:normAutofit/>
          </a:bodyPr>
          <a:lstStyle/>
          <a:p>
            <a:r>
              <a:rPr lang="en-US" sz="4800" dirty="0"/>
              <a:t>CC&amp; &amp; PCC Cont.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382A32C-5B0C-4B1C-A074-76C6DBCC9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55714" y="2263365"/>
            <a:ext cx="493776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D4965-EE33-D761-1EE4-2BF99CD3EF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5715" y="2508105"/>
            <a:ext cx="5040285" cy="3632493"/>
          </a:xfrm>
        </p:spPr>
        <p:txBody>
          <a:bodyPr anchor="ctr">
            <a:normAutofit/>
          </a:bodyPr>
          <a:lstStyle/>
          <a:p>
            <a:r>
              <a:rPr lang="en-US" sz="2000" dirty="0"/>
              <a:t>Used optic </a:t>
            </a:r>
            <a:r>
              <a:rPr lang="en-US" sz="2000" dirty="0" err="1"/>
              <a:t>fibres</a:t>
            </a:r>
            <a:r>
              <a:rPr lang="en-US" sz="2000" dirty="0"/>
              <a:t> to connect the </a:t>
            </a:r>
            <a:r>
              <a:rPr lang="en-US" sz="2000" dirty="0" err="1"/>
              <a:t>VTRx</a:t>
            </a:r>
            <a:r>
              <a:rPr lang="en-US" sz="2000" dirty="0"/>
              <a:t>+ - </a:t>
            </a:r>
            <a:r>
              <a:rPr lang="en-US" sz="2000" dirty="0" err="1"/>
              <a:t>LpGBT</a:t>
            </a:r>
            <a:r>
              <a:rPr lang="en-US" sz="2000" dirty="0"/>
              <a:t> unit to the PTSD </a:t>
            </a:r>
          </a:p>
          <a:p>
            <a:r>
              <a:rPr lang="en-US" sz="2000" dirty="0"/>
              <a:t>Padded PCC&amp; CC attached to the cold plate (TIF Tray Operation)</a:t>
            </a:r>
          </a:p>
          <a:p>
            <a:r>
              <a:rPr lang="en-US" sz="2000" dirty="0"/>
              <a:t>Red &amp; black cables connect to the low voltage, while the green &amp; black cables go to the high voltage</a:t>
            </a: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D3C2F99F-BBA0-C32E-263A-2F29293C1D7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 descr="A green circuit board with wires&#10;&#10;AI-generated content may be incorrect.">
            <a:extLst>
              <a:ext uri="{FF2B5EF4-FFF2-40B4-BE49-F238E27FC236}">
                <a16:creationId xmlns:a16="http://schemas.microsoft.com/office/drawing/2014/main" id="{E0C8D184-5F1E-FBD4-6253-EFA72E359A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3427" y="2017191"/>
            <a:ext cx="5497876" cy="4123407"/>
          </a:xfrm>
          <a:prstGeom prst="rect">
            <a:avLst/>
          </a:prstGeom>
        </p:spPr>
      </p:pic>
      <p:pic>
        <p:nvPicPr>
          <p:cNvPr id="9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144AD27C-5822-B10C-E635-D4234FC85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logo of a company&#10;&#10;AI-generated content may be incorrect.">
            <a:extLst>
              <a:ext uri="{FF2B5EF4-FFF2-40B4-BE49-F238E27FC236}">
                <a16:creationId xmlns:a16="http://schemas.microsoft.com/office/drawing/2014/main" id="{85EBAC34-F473-ED31-D7D8-DEE150F9A1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69DF23CC-FCC4-415C-7F44-50BEF8CF7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32D47-E0F8-094A-A162-05AB5FBCD0B2}" type="datetime1">
              <a:rPr lang="en-US" smtClean="0"/>
              <a:t>3/25/25</a:t>
            </a:fld>
            <a:endParaRPr lang="en-US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E9A05329-14F1-09DC-67A1-7BBC6B95C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3130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7" name="Rectangle 5126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A83234-7DED-2991-1457-CBAA42D68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en-US" sz="4800" dirty="0"/>
              <a:t>DMs</a:t>
            </a:r>
          </a:p>
        </p:txBody>
      </p:sp>
      <p:sp>
        <p:nvSpPr>
          <p:cNvPr id="5129" name="Rectangle 5128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1" name="Rectangle 5130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DAD8A-A1EB-64E8-8D8D-1EC9C477D5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919" y="2499072"/>
            <a:ext cx="4340388" cy="3639450"/>
          </a:xfrm>
        </p:spPr>
        <p:txBody>
          <a:bodyPr anchor="ctr">
            <a:normAutofit lnSpcReduction="10000"/>
          </a:bodyPr>
          <a:lstStyle/>
          <a:p>
            <a:r>
              <a:rPr lang="en-US" sz="2000" dirty="0"/>
              <a:t>Each RU: 12 DMs; each DM 2 sensor modules: 16 LYSO crystal bars with 32 </a:t>
            </a:r>
            <a:r>
              <a:rPr lang="en-US" sz="2000" dirty="0" err="1"/>
              <a:t>SiPMs</a:t>
            </a:r>
            <a:r>
              <a:rPr lang="en-US" sz="2000" dirty="0"/>
              <a:t> (both sides)</a:t>
            </a:r>
          </a:p>
          <a:p>
            <a:r>
              <a:rPr lang="en-US" sz="2000" dirty="0"/>
              <a:t>Photoelectric effects – particles passing through the </a:t>
            </a:r>
            <a:r>
              <a:rPr lang="en-US" sz="2000" dirty="0" err="1"/>
              <a:t>SiPM</a:t>
            </a:r>
            <a:r>
              <a:rPr lang="en-US" sz="2000" dirty="0"/>
              <a:t> arrays, sending electric signals to the front-end board</a:t>
            </a:r>
          </a:p>
          <a:p>
            <a:r>
              <a:rPr lang="en-US" sz="2000" dirty="0"/>
              <a:t>TECs cool down </a:t>
            </a:r>
            <a:r>
              <a:rPr lang="en-US" sz="2000" dirty="0" err="1"/>
              <a:t>SiPMs</a:t>
            </a:r>
            <a:r>
              <a:rPr lang="en-US" sz="2000" dirty="0"/>
              <a:t> + reverse radiation damage done to the LYSO bars</a:t>
            </a:r>
          </a:p>
          <a:p>
            <a:r>
              <a:rPr lang="en-US" sz="2000" dirty="0" err="1"/>
              <a:t>SiPM</a:t>
            </a:r>
            <a:r>
              <a:rPr lang="en-US" sz="2000" dirty="0"/>
              <a:t> + TEC package glued to LYSO &amp; connected to the front-end board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8717D780-4D13-3FF8-9348-398ECD20A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21293" y="3253298"/>
            <a:ext cx="3296655" cy="216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33" name="Rectangle 5132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rectangular object on a bubble wrap&#10;&#10;AI-generated content may be incorrect.">
            <a:extLst>
              <a:ext uri="{FF2B5EF4-FFF2-40B4-BE49-F238E27FC236}">
                <a16:creationId xmlns:a16="http://schemas.microsoft.com/office/drawing/2014/main" id="{896001D1-0109-1277-5D54-D32073609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047004" y="2972280"/>
            <a:ext cx="3639451" cy="2729588"/>
          </a:xfrm>
          <a:prstGeom prst="rect">
            <a:avLst/>
          </a:prstGeom>
        </p:spPr>
      </p:pic>
      <p:pic>
        <p:nvPicPr>
          <p:cNvPr id="7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B8BAA054-FA49-4792-3847-AF6B390495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logo of a company&#10;&#10;AI-generated content may be incorrect.">
            <a:extLst>
              <a:ext uri="{FF2B5EF4-FFF2-40B4-BE49-F238E27FC236}">
                <a16:creationId xmlns:a16="http://schemas.microsoft.com/office/drawing/2014/main" id="{A223CC17-79C4-03A3-E83E-CF8B14FC1C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F2C67F0-A7E3-DF40-B256-F04340A46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E493-9C1D-5E4F-895E-ACAA4879D6BB}" type="datetime1">
              <a:rPr lang="en-US" smtClean="0"/>
              <a:t>3/25/25</a:t>
            </a:fld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4CC45D1-5E26-6606-E8AC-00455EE857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666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1" name="Rectangle 6150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2BC6633-8E73-11EB-5147-D37B4FEC1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en-US" sz="4800" dirty="0"/>
              <a:t>Front-end Board</a:t>
            </a:r>
          </a:p>
        </p:txBody>
      </p:sp>
      <p:sp>
        <p:nvSpPr>
          <p:cNvPr id="6153" name="Rectangle 6152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55" name="Rectangle 6154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BAFFDE4-1892-CCBD-0550-B00CAF26BC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1" y="2599509"/>
            <a:ext cx="4267413" cy="3639450"/>
          </a:xfrm>
        </p:spPr>
        <p:txBody>
          <a:bodyPr anchor="ctr">
            <a:normAutofit/>
          </a:bodyPr>
          <a:lstStyle/>
          <a:p>
            <a:r>
              <a:rPr lang="en-US" sz="2000" dirty="0"/>
              <a:t>Time of Flight High Rate (TOFHIR) chips</a:t>
            </a:r>
          </a:p>
          <a:p>
            <a:r>
              <a:rPr lang="en-US" sz="2000" dirty="0"/>
              <a:t>Aldo chips</a:t>
            </a:r>
          </a:p>
          <a:p>
            <a:r>
              <a:rPr lang="en-US" sz="2000" dirty="0"/>
              <a:t>TOFHIR chips read out signals from LYSO bars and provide accurate measurements and data acquisitions (timing, energy, charge, etc.)</a:t>
            </a:r>
          </a:p>
          <a:p>
            <a:r>
              <a:rPr lang="en-US" sz="2000" dirty="0"/>
              <a:t>ALDO chips regulate the voltage (and provide a low-noise environment?)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54BA1781-B744-1797-129D-74CCB94A6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0909" y="2599510"/>
            <a:ext cx="6352892" cy="33829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7" name="Rectangle 6156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5162CC99-ED0A-1BE8-04EC-21F3882AB3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logo of a company&#10;&#10;AI-generated content may be incorrect.">
            <a:extLst>
              <a:ext uri="{FF2B5EF4-FFF2-40B4-BE49-F238E27FC236}">
                <a16:creationId xmlns:a16="http://schemas.microsoft.com/office/drawing/2014/main" id="{C588BB85-8506-50D4-E11F-BE2A9629F1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63D35346-C04F-D5E4-6DE9-CDDCF25F8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09F62-4530-FA4A-9A96-2FC4935A2308}" type="datetime1">
              <a:rPr lang="en-US" smtClean="0"/>
              <a:t>3/25/25</a:t>
            </a:fld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11A50A2B-D08A-7B1F-747E-94C125F8F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652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DA718D0-4865-4629-8134-44F68D41D5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5167ED7-6315-43AB-B1B6-C326D5FD8F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F4D8839-FB03-487D-ACC8-8BFEDD4FEBA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EF75023-9A3B-42FC-B704-61A8F7BEF4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BC4F608-B4B8-48C3-9572-C0F061B1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922919"/>
            <a:ext cx="11111729" cy="54612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1C10EF-472D-53FB-991C-23B7729680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2963" y="1238080"/>
            <a:ext cx="9849751" cy="1349671"/>
          </a:xfrm>
        </p:spPr>
        <p:txBody>
          <a:bodyPr anchor="b">
            <a:normAutofit/>
          </a:bodyPr>
          <a:lstStyle/>
          <a:p>
            <a:r>
              <a:rPr lang="en-US" sz="4800" dirty="0"/>
              <a:t>Tray Testing Current Progress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9E626-59CD-0664-2683-D54C9C098B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9304" y="2902913"/>
            <a:ext cx="9849751" cy="3032168"/>
          </a:xfrm>
        </p:spPr>
        <p:txBody>
          <a:bodyPr anchor="ctr">
            <a:normAutofit/>
          </a:bodyPr>
          <a:lstStyle/>
          <a:p>
            <a:r>
              <a:rPr lang="en-US" sz="2000" dirty="0"/>
              <a:t>Making sure every component of the entire BTL tray is working properly (aim of the workshop)</a:t>
            </a:r>
          </a:p>
          <a:p>
            <a:r>
              <a:rPr lang="en-US" sz="2000" dirty="0"/>
              <a:t>IV scans: testing the breakdown voltages, see at above how many volts the currents start becoming “saturated” ; LYSO crystal testing</a:t>
            </a:r>
          </a:p>
          <a:p>
            <a:r>
              <a:rPr lang="en-US" sz="2000" dirty="0"/>
              <a:t>Disc scans: testing discriminators, see above what threshold/baseline currents the electric signals disappear; TOFHIR chip testing</a:t>
            </a:r>
          </a:p>
          <a:p>
            <a:r>
              <a:rPr lang="en-US" sz="2000" dirty="0"/>
              <a:t>Both scans already tested in Lisbon, now checking how strongly correlated 2 measurements are</a:t>
            </a:r>
          </a:p>
        </p:txBody>
      </p:sp>
      <p:pic>
        <p:nvPicPr>
          <p:cNvPr id="5" name="Picture 2" descr="Boston University Logo and symbol, meaning, history, PNG, brand">
            <a:extLst>
              <a:ext uri="{FF2B5EF4-FFF2-40B4-BE49-F238E27FC236}">
                <a16:creationId xmlns:a16="http://schemas.microsoft.com/office/drawing/2014/main" id="{C42C5231-5689-93FF-D183-CCC538C138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9543" y="74443"/>
            <a:ext cx="1538251" cy="86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A logo of a company&#10;&#10;AI-generated content may be incorrect.">
            <a:extLst>
              <a:ext uri="{FF2B5EF4-FFF2-40B4-BE49-F238E27FC236}">
                <a16:creationId xmlns:a16="http://schemas.microsoft.com/office/drawing/2014/main" id="{EBE8DC75-AA6A-D40E-58AC-E3B39E7112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0729" y="930041"/>
            <a:ext cx="865266" cy="865266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E70B589-1943-B14C-FD9E-E3D531DFE8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B1E24-405E-4F4C-8E54-5AABCBAFDFBC}" type="datetime1">
              <a:rPr lang="en-US" smtClean="0"/>
              <a:t>3/25/25</a:t>
            </a:fld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C16E9EC-2E4B-0A34-2DD4-0A804C01B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7722F-654F-D646-B8EC-37BB0746335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613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4462</TotalTime>
  <Words>778</Words>
  <Application>Microsoft Macintosh PowerPoint</Application>
  <PresentationFormat>Widescreen</PresentationFormat>
  <Paragraphs>87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Aptos</vt:lpstr>
      <vt:lpstr>Aptos Display</vt:lpstr>
      <vt:lpstr>Arial</vt:lpstr>
      <vt:lpstr>Cambria Math</vt:lpstr>
      <vt:lpstr>Office Theme</vt:lpstr>
      <vt:lpstr>BTL Progress Update @ CMS</vt:lpstr>
      <vt:lpstr>Beam Assembly Update</vt:lpstr>
      <vt:lpstr>Calibration Table.</vt:lpstr>
      <vt:lpstr>Tray Assembly/Testing Update</vt:lpstr>
      <vt:lpstr>CC &amp; PCC</vt:lpstr>
      <vt:lpstr>CC&amp; &amp; PCC Cont.</vt:lpstr>
      <vt:lpstr>DMs</vt:lpstr>
      <vt:lpstr>Front-end Board</vt:lpstr>
      <vt:lpstr>Tray Testing Current Progress</vt:lpstr>
      <vt:lpstr>Disc Scan</vt:lpstr>
      <vt:lpstr>IV Scan</vt:lpstr>
      <vt:lpstr>Next Step</vt:lpstr>
      <vt:lpstr>Reference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Cheng, Zhihao</dc:creator>
  <cp:lastModifiedBy>Cheng, Zhihao</cp:lastModifiedBy>
  <cp:revision>13</cp:revision>
  <dcterms:created xsi:type="dcterms:W3CDTF">2025-03-09T15:00:41Z</dcterms:created>
  <dcterms:modified xsi:type="dcterms:W3CDTF">2025-03-25T14:39:28Z</dcterms:modified>
</cp:coreProperties>
</file>