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705" r:id="rId3"/>
    <p:sldId id="701" r:id="rId4"/>
    <p:sldId id="702" r:id="rId5"/>
    <p:sldId id="679" r:id="rId6"/>
    <p:sldId id="704" r:id="rId7"/>
    <p:sldId id="703" r:id="rId8"/>
    <p:sldId id="622" r:id="rId9"/>
    <p:sldId id="700" r:id="rId10"/>
    <p:sldId id="325" r:id="rId11"/>
    <p:sldId id="682" r:id="rId12"/>
    <p:sldId id="688" r:id="rId13"/>
    <p:sldId id="687" r:id="rId14"/>
    <p:sldId id="69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0" autoAdjust="0"/>
    <p:restoredTop sz="94686"/>
  </p:normalViewPr>
  <p:slideViewPr>
    <p:cSldViewPr snapToGrid="0" snapToObjects="1">
      <p:cViewPr varScale="1">
        <p:scale>
          <a:sx n="200" d="100"/>
          <a:sy n="200" d="100"/>
        </p:scale>
        <p:origin x="422" y="1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35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6663/" TargetMode="External"/><Relationship Id="rId2" Type="http://schemas.openxmlformats.org/officeDocument/2006/relationships/hyperlink" Target="https://indico.cern.ch/event/1514016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04619/" TargetMode="External"/><Relationship Id="rId2" Type="http://schemas.openxmlformats.org/officeDocument/2006/relationships/hyperlink" Target="https://indico.cern.ch/event/1503356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event/147867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131722"/>
            <a:ext cx="11376025" cy="2115286"/>
          </a:xfrm>
        </p:spPr>
        <p:txBody>
          <a:bodyPr/>
          <a:lstStyle/>
          <a:p>
            <a:pPr algn="ctr"/>
            <a:r>
              <a:rPr lang="en-US" sz="3600" dirty="0"/>
              <a:t>BWS LHC CONS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Status and planning update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347855"/>
            <a:ext cx="12191999" cy="1283854"/>
          </a:xfrm>
        </p:spPr>
        <p:txBody>
          <a:bodyPr/>
          <a:lstStyle/>
          <a:p>
            <a:pPr algn="ctr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BWS LHC CONS #26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Emery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23.03.2025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058A7A-9634-4903-5B61-F05AC9024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61526A-B8D9-41B2-144D-4A28829F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296" y="202576"/>
            <a:ext cx="11376025" cy="463119"/>
          </a:xfrm>
        </p:spPr>
        <p:txBody>
          <a:bodyPr/>
          <a:lstStyle/>
          <a:p>
            <a:r>
              <a:rPr lang="en-GB" sz="2400" dirty="0"/>
              <a:t>Proposed project structure (presented BI cons day 23.01.2025)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E6540-1205-ADFB-F40B-4884C2C6C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1BACDF-5E33-AED3-3E6C-731AF8C7F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803827"/>
            <a:ext cx="11376024" cy="36004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Milestones and Deliverables</a:t>
            </a:r>
          </a:p>
          <a:p>
            <a:pPr marL="342900" indent="-342900">
              <a:lnSpc>
                <a:spcPct val="100000"/>
              </a:lnSpc>
              <a:spcBef>
                <a:spcPts val="9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dirty="0"/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E431229E-790E-876D-E0D7-256E24FA4E6E}"/>
              </a:ext>
            </a:extLst>
          </p:cNvPr>
          <p:cNvGraphicFramePr>
            <a:graphicFrameLocks/>
          </p:cNvGraphicFramePr>
          <p:nvPr/>
        </p:nvGraphicFramePr>
        <p:xfrm>
          <a:off x="233467" y="1304035"/>
          <a:ext cx="5761596" cy="1779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8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6676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WU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582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sng" baseline="0" dirty="0">
                          <a:solidFill>
                            <a:schemeClr val="tx1"/>
                          </a:solidFill>
                        </a:rPr>
                        <a:t>Design/production/test of a prototype in the 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By 09.2026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264582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1.1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Detailed design with MME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05.2025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582">
                <a:tc>
                  <a:txBody>
                    <a:bodyPr/>
                    <a:lstStyle/>
                    <a:p>
                      <a:r>
                        <a:rPr lang="en-US" sz="1050" dirty="0"/>
                        <a:t>WU 1.2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Production of the protype LHC (mechanical, electrical)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10.2025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582">
                <a:tc>
                  <a:txBody>
                    <a:bodyPr/>
                    <a:lstStyle/>
                    <a:p>
                      <a:r>
                        <a:rPr lang="en-US" sz="1050" dirty="0"/>
                        <a:t>WU 1.3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Laboratory test of the prototype (vacuum, RF, motion?)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12.2025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582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1.4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LHC Beam test and analysis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07.2026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Content Placeholder 5">
            <a:extLst>
              <a:ext uri="{FF2B5EF4-FFF2-40B4-BE49-F238E27FC236}">
                <a16:creationId xmlns:a16="http://schemas.microsoft.com/office/drawing/2014/main" id="{03570D0C-1B5C-9DBC-FBE7-CC0D07289ACB}"/>
              </a:ext>
            </a:extLst>
          </p:cNvPr>
          <p:cNvGraphicFramePr>
            <a:graphicFrameLocks/>
          </p:cNvGraphicFramePr>
          <p:nvPr/>
        </p:nvGraphicFramePr>
        <p:xfrm>
          <a:off x="6096000" y="1306071"/>
          <a:ext cx="5600513" cy="1779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4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2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643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WU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789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2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sng" baseline="0" dirty="0">
                          <a:solidFill>
                            <a:schemeClr val="tx1"/>
                          </a:solidFill>
                        </a:rPr>
                        <a:t>Design/production/test of dynamic proto in the Laboratory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By 05.2026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310789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2.1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Detailed design with MME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05.2025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789">
                <a:tc>
                  <a:txBody>
                    <a:bodyPr/>
                    <a:lstStyle/>
                    <a:p>
                      <a:r>
                        <a:rPr lang="en-US" sz="1050" dirty="0"/>
                        <a:t>WU 2.2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Production (mechanical, electrical, c-wire technology)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10.2025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789">
                <a:tc>
                  <a:txBody>
                    <a:bodyPr/>
                    <a:lstStyle/>
                    <a:p>
                      <a:r>
                        <a:rPr lang="en-US" sz="1050" dirty="0"/>
                        <a:t>WU 2.3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Laboratory test of the prototype (motion, calibration with laser)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05.2026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5">
            <a:extLst>
              <a:ext uri="{FF2B5EF4-FFF2-40B4-BE49-F238E27FC236}">
                <a16:creationId xmlns:a16="http://schemas.microsoft.com/office/drawing/2014/main" id="{F4A896DF-2147-7DD7-F108-A474850B8D93}"/>
              </a:ext>
            </a:extLst>
          </p:cNvPr>
          <p:cNvGraphicFramePr>
            <a:graphicFrameLocks/>
          </p:cNvGraphicFramePr>
          <p:nvPr/>
        </p:nvGraphicFramePr>
        <p:xfrm>
          <a:off x="3215679" y="3148657"/>
          <a:ext cx="5968522" cy="1721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8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892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WU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3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sng" baseline="0" dirty="0">
                          <a:solidFill>
                            <a:schemeClr val="tx1"/>
                          </a:solidFill>
                        </a:rPr>
                        <a:t>Design/production/validation of the series for the 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By 2029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3.1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Final detailed design with MME (after results machine &amp; lab tests)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04.2027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r>
                        <a:rPr lang="en-US" sz="1050" dirty="0"/>
                        <a:t>WU 3.2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Production of the series (mechanical, electrical, PMT, </a:t>
                      </a:r>
                      <a:r>
                        <a:rPr lang="en-US" sz="1050" dirty="0" err="1"/>
                        <a:t>etc</a:t>
                      </a:r>
                      <a:r>
                        <a:rPr lang="en-US" sz="1050" dirty="0"/>
                        <a:t>…)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06.2028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648">
                <a:tc>
                  <a:txBody>
                    <a:bodyPr/>
                    <a:lstStyle/>
                    <a:p>
                      <a:r>
                        <a:rPr lang="en-US" sz="1050" dirty="0"/>
                        <a:t>WU 3.3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Calibration of the instruments in the Laboratory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By 12.2028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Content Placeholder 5">
            <a:extLst>
              <a:ext uri="{FF2B5EF4-FFF2-40B4-BE49-F238E27FC236}">
                <a16:creationId xmlns:a16="http://schemas.microsoft.com/office/drawing/2014/main" id="{3200795B-A787-7767-7E7D-425CA01550FA}"/>
              </a:ext>
            </a:extLst>
          </p:cNvPr>
          <p:cNvGraphicFramePr>
            <a:graphicFrameLocks/>
          </p:cNvGraphicFramePr>
          <p:nvPr/>
        </p:nvGraphicFramePr>
        <p:xfrm>
          <a:off x="436296" y="4945721"/>
          <a:ext cx="5558767" cy="1287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82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8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084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WU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274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4 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sng" baseline="0" dirty="0">
                          <a:solidFill>
                            <a:schemeClr val="tx1"/>
                          </a:solidFill>
                        </a:rPr>
                        <a:t>Installation 4 new linear scanners + validation with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By end 2031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289189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4.1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Installation of the 4 scanners in the LHC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12.2029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189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4.2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Validation with beam, comparison against OP systems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end 2031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287611"/>
                  </a:ext>
                </a:extLst>
              </a:tr>
            </a:tbl>
          </a:graphicData>
        </a:graphic>
      </p:graphicFrame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8A8FA39B-8AF9-09CD-06A5-0870FEA74375}"/>
              </a:ext>
            </a:extLst>
          </p:cNvPr>
          <p:cNvGraphicFramePr>
            <a:graphicFrameLocks/>
          </p:cNvGraphicFramePr>
          <p:nvPr/>
        </p:nvGraphicFramePr>
        <p:xfrm>
          <a:off x="6096000" y="4945721"/>
          <a:ext cx="5811056" cy="1287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4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3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WU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Next activities/ milestones/deliverables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Date Expected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53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5 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u="sng" baseline="0" dirty="0">
                          <a:solidFill>
                            <a:schemeClr val="tx1"/>
                          </a:solidFill>
                        </a:rPr>
                        <a:t>Installation and validation 4 spares linear scanners in LHC</a:t>
                      </a:r>
                      <a:endParaRPr lang="en-GB" sz="1050" u="sng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By end 2032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247373"/>
                  </a:ext>
                </a:extLst>
              </a:tr>
              <a:tr h="27947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5.1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Decommissioning Hybrid+ and installation 4 last scanners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end 2031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76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WU 5.2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aseline="0" dirty="0">
                          <a:solidFill>
                            <a:schemeClr val="tx1"/>
                          </a:solidFill>
                        </a:rPr>
                        <a:t>Validation with beam, comparison against OP scanners</a:t>
                      </a:r>
                      <a:endParaRPr lang="en-GB" sz="105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solidFill>
                            <a:schemeClr val="tx1"/>
                          </a:solidFill>
                        </a:rPr>
                        <a:t>By end 2032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254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422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00A599-CFA6-4938-82F0-EDBD99130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06E56-21EB-0DFE-0C3A-0A1A7EE71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0F901E9-1248-F2CC-BE12-3B3F0E9822AD}"/>
              </a:ext>
            </a:extLst>
          </p:cNvPr>
          <p:cNvGrpSpPr/>
          <p:nvPr/>
        </p:nvGrpSpPr>
        <p:grpSpPr>
          <a:xfrm>
            <a:off x="3476624" y="865407"/>
            <a:ext cx="8515350" cy="2095500"/>
            <a:chOff x="1724024" y="2294157"/>
            <a:chExt cx="8515350" cy="2095500"/>
          </a:xfrm>
        </p:grpSpPr>
        <p:sp>
          <p:nvSpPr>
            <p:cNvPr id="5" name="ProjectBarRectangle">
              <a:extLst>
                <a:ext uri="{FF2B5EF4-FFF2-40B4-BE49-F238E27FC236}">
                  <a16:creationId xmlns:a16="http://schemas.microsoft.com/office/drawing/2014/main" id="{B9861EA6-2E7A-B38B-ADDE-3943A9406825}"/>
                </a:ext>
              </a:extLst>
            </p:cNvPr>
            <p:cNvSpPr/>
            <p:nvPr/>
          </p:nvSpPr>
          <p:spPr>
            <a:xfrm>
              <a:off x="2343149" y="2684682"/>
              <a:ext cx="7381875" cy="169545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ProjectBar-Left-Label">
              <a:extLst>
                <a:ext uri="{FF2B5EF4-FFF2-40B4-BE49-F238E27FC236}">
                  <a16:creationId xmlns:a16="http://schemas.microsoft.com/office/drawing/2014/main" id="{DC06E9A0-625E-6460-C005-28A8CB768F42}"/>
                </a:ext>
              </a:extLst>
            </p:cNvPr>
            <p:cNvSpPr txBox="1"/>
            <p:nvPr/>
          </p:nvSpPr>
          <p:spPr>
            <a:xfrm>
              <a:off x="1724024" y="2656107"/>
              <a:ext cx="561975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r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Start</a:t>
              </a:r>
              <a:br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01/06/24</a:t>
              </a:r>
            </a:p>
          </p:txBody>
        </p:sp>
        <p:sp>
          <p:nvSpPr>
            <p:cNvPr id="7" name="ProjectBar-Right-Label">
              <a:extLst>
                <a:ext uri="{FF2B5EF4-FFF2-40B4-BE49-F238E27FC236}">
                  <a16:creationId xmlns:a16="http://schemas.microsoft.com/office/drawing/2014/main" id="{81232507-32B8-72E9-2BB3-D4F76D75C9EA}"/>
                </a:ext>
              </a:extLst>
            </p:cNvPr>
            <p:cNvSpPr txBox="1"/>
            <p:nvPr/>
          </p:nvSpPr>
          <p:spPr>
            <a:xfrm>
              <a:off x="9782174" y="2656107"/>
              <a:ext cx="457200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Finish</a:t>
              </a:r>
              <a:br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27/08/27</a:t>
              </a:r>
            </a:p>
          </p:txBody>
        </p:sp>
        <p:sp>
          <p:nvSpPr>
            <p:cNvPr id="9" name="TimescaleTextBox">
              <a:extLst>
                <a:ext uri="{FF2B5EF4-FFF2-40B4-BE49-F238E27FC236}">
                  <a16:creationId xmlns:a16="http://schemas.microsoft.com/office/drawing/2014/main" id="{A8F0628B-0954-7747-A16D-9A23747CE80C}"/>
                </a:ext>
              </a:extLst>
            </p:cNvPr>
            <p:cNvSpPr txBox="1"/>
            <p:nvPr/>
          </p:nvSpPr>
          <p:spPr>
            <a:xfrm>
              <a:off x="2533649" y="2513232"/>
              <a:ext cx="3238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Jul '24</a:t>
              </a:r>
            </a:p>
          </p:txBody>
        </p:sp>
        <p:cxnSp>
          <p:nvCxnSpPr>
            <p:cNvPr id="10" name="TimescaleLine">
              <a:extLst>
                <a:ext uri="{FF2B5EF4-FFF2-40B4-BE49-F238E27FC236}">
                  <a16:creationId xmlns:a16="http://schemas.microsoft.com/office/drawing/2014/main" id="{37542E63-D0EC-3F2E-14D4-5080E026D48D}"/>
                </a:ext>
              </a:extLst>
            </p:cNvPr>
            <p:cNvCxnSpPr/>
            <p:nvPr/>
          </p:nvCxnSpPr>
          <p:spPr>
            <a:xfrm flipH="1" flipV="1">
              <a:off x="253364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1" name="TimescaleTextBox">
              <a:extLst>
                <a:ext uri="{FF2B5EF4-FFF2-40B4-BE49-F238E27FC236}">
                  <a16:creationId xmlns:a16="http://schemas.microsoft.com/office/drawing/2014/main" id="{EAD524AD-C5C6-8CC6-A4A8-918F3550A51E}"/>
                </a:ext>
              </a:extLst>
            </p:cNvPr>
            <p:cNvSpPr txBox="1"/>
            <p:nvPr/>
          </p:nvSpPr>
          <p:spPr>
            <a:xfrm>
              <a:off x="3105149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Oct '24</a:t>
              </a:r>
            </a:p>
          </p:txBody>
        </p:sp>
        <p:cxnSp>
          <p:nvCxnSpPr>
            <p:cNvPr id="12" name="TimescaleLine">
              <a:extLst>
                <a:ext uri="{FF2B5EF4-FFF2-40B4-BE49-F238E27FC236}">
                  <a16:creationId xmlns:a16="http://schemas.microsoft.com/office/drawing/2014/main" id="{BF3BC489-B33F-5E0E-7897-FC5430CCE8D2}"/>
                </a:ext>
              </a:extLst>
            </p:cNvPr>
            <p:cNvCxnSpPr/>
            <p:nvPr/>
          </p:nvCxnSpPr>
          <p:spPr>
            <a:xfrm flipH="1" flipV="1">
              <a:off x="310514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" name="TimescaleTextBox">
              <a:extLst>
                <a:ext uri="{FF2B5EF4-FFF2-40B4-BE49-F238E27FC236}">
                  <a16:creationId xmlns:a16="http://schemas.microsoft.com/office/drawing/2014/main" id="{73BE3BB7-2F7B-89BE-6ED4-478F632BB048}"/>
                </a:ext>
              </a:extLst>
            </p:cNvPr>
            <p:cNvSpPr txBox="1"/>
            <p:nvPr/>
          </p:nvSpPr>
          <p:spPr>
            <a:xfrm>
              <a:off x="3676649" y="2513232"/>
              <a:ext cx="35242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Jan '25</a:t>
              </a:r>
            </a:p>
          </p:txBody>
        </p:sp>
        <p:cxnSp>
          <p:nvCxnSpPr>
            <p:cNvPr id="14" name="TimescaleLine">
              <a:extLst>
                <a:ext uri="{FF2B5EF4-FFF2-40B4-BE49-F238E27FC236}">
                  <a16:creationId xmlns:a16="http://schemas.microsoft.com/office/drawing/2014/main" id="{C1171736-456D-1905-8947-20943EF07E0F}"/>
                </a:ext>
              </a:extLst>
            </p:cNvPr>
            <p:cNvCxnSpPr/>
            <p:nvPr/>
          </p:nvCxnSpPr>
          <p:spPr>
            <a:xfrm flipH="1" flipV="1">
              <a:off x="367664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TimescaleTextBox">
              <a:extLst>
                <a:ext uri="{FF2B5EF4-FFF2-40B4-BE49-F238E27FC236}">
                  <a16:creationId xmlns:a16="http://schemas.microsoft.com/office/drawing/2014/main" id="{55147EA0-CF62-8A85-3CA1-39D53127F4DA}"/>
                </a:ext>
              </a:extLst>
            </p:cNvPr>
            <p:cNvSpPr txBox="1"/>
            <p:nvPr/>
          </p:nvSpPr>
          <p:spPr>
            <a:xfrm>
              <a:off x="4238624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Apr '25</a:t>
              </a:r>
            </a:p>
          </p:txBody>
        </p:sp>
        <p:cxnSp>
          <p:nvCxnSpPr>
            <p:cNvPr id="16" name="TimescaleLine">
              <a:extLst>
                <a:ext uri="{FF2B5EF4-FFF2-40B4-BE49-F238E27FC236}">
                  <a16:creationId xmlns:a16="http://schemas.microsoft.com/office/drawing/2014/main" id="{943A110D-1240-B4DA-01F9-8FE97065F2E2}"/>
                </a:ext>
              </a:extLst>
            </p:cNvPr>
            <p:cNvCxnSpPr/>
            <p:nvPr/>
          </p:nvCxnSpPr>
          <p:spPr>
            <a:xfrm flipH="1" flipV="1">
              <a:off x="42386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7" name="TimescaleTextBox">
              <a:extLst>
                <a:ext uri="{FF2B5EF4-FFF2-40B4-BE49-F238E27FC236}">
                  <a16:creationId xmlns:a16="http://schemas.microsoft.com/office/drawing/2014/main" id="{27B2DCE8-AD00-B228-F2E6-3BA94FBD8265}"/>
                </a:ext>
              </a:extLst>
            </p:cNvPr>
            <p:cNvSpPr txBox="1"/>
            <p:nvPr/>
          </p:nvSpPr>
          <p:spPr>
            <a:xfrm>
              <a:off x="4810124" y="2513232"/>
              <a:ext cx="3238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Jul '25</a:t>
              </a:r>
            </a:p>
          </p:txBody>
        </p:sp>
        <p:cxnSp>
          <p:nvCxnSpPr>
            <p:cNvPr id="18" name="TimescaleLine">
              <a:extLst>
                <a:ext uri="{FF2B5EF4-FFF2-40B4-BE49-F238E27FC236}">
                  <a16:creationId xmlns:a16="http://schemas.microsoft.com/office/drawing/2014/main" id="{1974F380-DA03-FF40-250D-D69750393727}"/>
                </a:ext>
              </a:extLst>
            </p:cNvPr>
            <p:cNvCxnSpPr/>
            <p:nvPr/>
          </p:nvCxnSpPr>
          <p:spPr>
            <a:xfrm flipH="1" flipV="1">
              <a:off x="48101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9" name="TimescaleTextBox">
              <a:extLst>
                <a:ext uri="{FF2B5EF4-FFF2-40B4-BE49-F238E27FC236}">
                  <a16:creationId xmlns:a16="http://schemas.microsoft.com/office/drawing/2014/main" id="{53A0DCA6-0FF3-7D25-7496-4B5558BB3496}"/>
                </a:ext>
              </a:extLst>
            </p:cNvPr>
            <p:cNvSpPr txBox="1"/>
            <p:nvPr/>
          </p:nvSpPr>
          <p:spPr>
            <a:xfrm>
              <a:off x="5381624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Oct '25</a:t>
              </a:r>
            </a:p>
          </p:txBody>
        </p:sp>
        <p:cxnSp>
          <p:nvCxnSpPr>
            <p:cNvPr id="20" name="TimescaleLine">
              <a:extLst>
                <a:ext uri="{FF2B5EF4-FFF2-40B4-BE49-F238E27FC236}">
                  <a16:creationId xmlns:a16="http://schemas.microsoft.com/office/drawing/2014/main" id="{1A074959-8C83-CCB3-D5EE-7D4BE3E978EE}"/>
                </a:ext>
              </a:extLst>
            </p:cNvPr>
            <p:cNvCxnSpPr/>
            <p:nvPr/>
          </p:nvCxnSpPr>
          <p:spPr>
            <a:xfrm flipH="1" flipV="1">
              <a:off x="53816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1" name="TimescaleTextBox">
              <a:extLst>
                <a:ext uri="{FF2B5EF4-FFF2-40B4-BE49-F238E27FC236}">
                  <a16:creationId xmlns:a16="http://schemas.microsoft.com/office/drawing/2014/main" id="{5A157B5C-6EF4-34C3-66D8-124496E6D0A7}"/>
                </a:ext>
              </a:extLst>
            </p:cNvPr>
            <p:cNvSpPr txBox="1"/>
            <p:nvPr/>
          </p:nvSpPr>
          <p:spPr>
            <a:xfrm>
              <a:off x="5962649" y="2513232"/>
              <a:ext cx="35242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Jan '26</a:t>
              </a:r>
            </a:p>
          </p:txBody>
        </p:sp>
        <p:cxnSp>
          <p:nvCxnSpPr>
            <p:cNvPr id="22" name="TimescaleLine">
              <a:extLst>
                <a:ext uri="{FF2B5EF4-FFF2-40B4-BE49-F238E27FC236}">
                  <a16:creationId xmlns:a16="http://schemas.microsoft.com/office/drawing/2014/main" id="{0A3261BC-7668-443F-41F5-78063F813DBA}"/>
                </a:ext>
              </a:extLst>
            </p:cNvPr>
            <p:cNvCxnSpPr/>
            <p:nvPr/>
          </p:nvCxnSpPr>
          <p:spPr>
            <a:xfrm flipH="1" flipV="1">
              <a:off x="596264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3" name="TimescaleTextBox">
              <a:extLst>
                <a:ext uri="{FF2B5EF4-FFF2-40B4-BE49-F238E27FC236}">
                  <a16:creationId xmlns:a16="http://schemas.microsoft.com/office/drawing/2014/main" id="{7BDD458D-321C-A36F-2D11-9B34D7ADB6FB}"/>
                </a:ext>
              </a:extLst>
            </p:cNvPr>
            <p:cNvSpPr txBox="1"/>
            <p:nvPr/>
          </p:nvSpPr>
          <p:spPr>
            <a:xfrm>
              <a:off x="6524624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Apr '26</a:t>
              </a:r>
            </a:p>
          </p:txBody>
        </p:sp>
        <p:cxnSp>
          <p:nvCxnSpPr>
            <p:cNvPr id="24" name="TimescaleLine">
              <a:extLst>
                <a:ext uri="{FF2B5EF4-FFF2-40B4-BE49-F238E27FC236}">
                  <a16:creationId xmlns:a16="http://schemas.microsoft.com/office/drawing/2014/main" id="{349E2A48-53A2-AFA2-B8F3-C83C7CEFA259}"/>
                </a:ext>
              </a:extLst>
            </p:cNvPr>
            <p:cNvCxnSpPr/>
            <p:nvPr/>
          </p:nvCxnSpPr>
          <p:spPr>
            <a:xfrm flipH="1" flipV="1">
              <a:off x="65246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5" name="TimescaleTextBox">
              <a:extLst>
                <a:ext uri="{FF2B5EF4-FFF2-40B4-BE49-F238E27FC236}">
                  <a16:creationId xmlns:a16="http://schemas.microsoft.com/office/drawing/2014/main" id="{C3B72898-525B-236C-223F-822AA2F878CC}"/>
                </a:ext>
              </a:extLst>
            </p:cNvPr>
            <p:cNvSpPr txBox="1"/>
            <p:nvPr/>
          </p:nvSpPr>
          <p:spPr>
            <a:xfrm>
              <a:off x="7086599" y="2513232"/>
              <a:ext cx="3238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Jul '26</a:t>
              </a:r>
            </a:p>
          </p:txBody>
        </p:sp>
        <p:cxnSp>
          <p:nvCxnSpPr>
            <p:cNvPr id="26" name="TimescaleLine">
              <a:extLst>
                <a:ext uri="{FF2B5EF4-FFF2-40B4-BE49-F238E27FC236}">
                  <a16:creationId xmlns:a16="http://schemas.microsoft.com/office/drawing/2014/main" id="{B8545A39-5966-8592-004D-23831E8F9DDF}"/>
                </a:ext>
              </a:extLst>
            </p:cNvPr>
            <p:cNvCxnSpPr/>
            <p:nvPr/>
          </p:nvCxnSpPr>
          <p:spPr>
            <a:xfrm flipH="1" flipV="1">
              <a:off x="708659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7" name="TimescaleTextBox">
              <a:extLst>
                <a:ext uri="{FF2B5EF4-FFF2-40B4-BE49-F238E27FC236}">
                  <a16:creationId xmlns:a16="http://schemas.microsoft.com/office/drawing/2014/main" id="{C46AF7BB-D5C4-2FCD-A1DB-3F496C93BCFE}"/>
                </a:ext>
              </a:extLst>
            </p:cNvPr>
            <p:cNvSpPr txBox="1"/>
            <p:nvPr/>
          </p:nvSpPr>
          <p:spPr>
            <a:xfrm>
              <a:off x="7667624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Oct '26</a:t>
              </a:r>
            </a:p>
          </p:txBody>
        </p:sp>
        <p:cxnSp>
          <p:nvCxnSpPr>
            <p:cNvPr id="28" name="TimescaleLine">
              <a:extLst>
                <a:ext uri="{FF2B5EF4-FFF2-40B4-BE49-F238E27FC236}">
                  <a16:creationId xmlns:a16="http://schemas.microsoft.com/office/drawing/2014/main" id="{DF2AFDE2-43F3-4480-E67C-4A0F44925F24}"/>
                </a:ext>
              </a:extLst>
            </p:cNvPr>
            <p:cNvCxnSpPr/>
            <p:nvPr/>
          </p:nvCxnSpPr>
          <p:spPr>
            <a:xfrm flipH="1" flipV="1">
              <a:off x="76676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9" name="TimescaleTextBox">
              <a:extLst>
                <a:ext uri="{FF2B5EF4-FFF2-40B4-BE49-F238E27FC236}">
                  <a16:creationId xmlns:a16="http://schemas.microsoft.com/office/drawing/2014/main" id="{3BC50B07-186C-2AAC-DF48-AD985DCF6870}"/>
                </a:ext>
              </a:extLst>
            </p:cNvPr>
            <p:cNvSpPr txBox="1"/>
            <p:nvPr/>
          </p:nvSpPr>
          <p:spPr>
            <a:xfrm>
              <a:off x="8239124" y="2513232"/>
              <a:ext cx="35242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Jan '27</a:t>
              </a:r>
            </a:p>
          </p:txBody>
        </p:sp>
        <p:cxnSp>
          <p:nvCxnSpPr>
            <p:cNvPr id="30" name="TimescaleLine">
              <a:extLst>
                <a:ext uri="{FF2B5EF4-FFF2-40B4-BE49-F238E27FC236}">
                  <a16:creationId xmlns:a16="http://schemas.microsoft.com/office/drawing/2014/main" id="{BF3FFE7D-A6B5-4579-B462-D706E41258D2}"/>
                </a:ext>
              </a:extLst>
            </p:cNvPr>
            <p:cNvCxnSpPr/>
            <p:nvPr/>
          </p:nvCxnSpPr>
          <p:spPr>
            <a:xfrm flipH="1" flipV="1">
              <a:off x="823912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1" name="TimescaleTextBox">
              <a:extLst>
                <a:ext uri="{FF2B5EF4-FFF2-40B4-BE49-F238E27FC236}">
                  <a16:creationId xmlns:a16="http://schemas.microsoft.com/office/drawing/2014/main" id="{4C1D6A3F-0BD4-8865-D5DB-1A04B9A1CA00}"/>
                </a:ext>
              </a:extLst>
            </p:cNvPr>
            <p:cNvSpPr txBox="1"/>
            <p:nvPr/>
          </p:nvSpPr>
          <p:spPr>
            <a:xfrm>
              <a:off x="8801099" y="2513232"/>
              <a:ext cx="37147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Apr '27</a:t>
              </a:r>
            </a:p>
          </p:txBody>
        </p:sp>
        <p:cxnSp>
          <p:nvCxnSpPr>
            <p:cNvPr id="32" name="TimescaleLine">
              <a:extLst>
                <a:ext uri="{FF2B5EF4-FFF2-40B4-BE49-F238E27FC236}">
                  <a16:creationId xmlns:a16="http://schemas.microsoft.com/office/drawing/2014/main" id="{69A3CD9E-4845-BB52-B40B-2664325B4FA2}"/>
                </a:ext>
              </a:extLst>
            </p:cNvPr>
            <p:cNvCxnSpPr/>
            <p:nvPr/>
          </p:nvCxnSpPr>
          <p:spPr>
            <a:xfrm flipH="1" flipV="1">
              <a:off x="8801099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3" name="TimescaleTextBox">
              <a:extLst>
                <a:ext uri="{FF2B5EF4-FFF2-40B4-BE49-F238E27FC236}">
                  <a16:creationId xmlns:a16="http://schemas.microsoft.com/office/drawing/2014/main" id="{B3D615A3-E7C7-67A6-C812-FC31C1A62102}"/>
                </a:ext>
              </a:extLst>
            </p:cNvPr>
            <p:cNvSpPr txBox="1"/>
            <p:nvPr/>
          </p:nvSpPr>
          <p:spPr>
            <a:xfrm>
              <a:off x="9363074" y="2513232"/>
              <a:ext cx="32385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Jul '27</a:t>
              </a:r>
            </a:p>
          </p:txBody>
        </p:sp>
        <p:cxnSp>
          <p:nvCxnSpPr>
            <p:cNvPr id="34" name="TimescaleLine">
              <a:extLst>
                <a:ext uri="{FF2B5EF4-FFF2-40B4-BE49-F238E27FC236}">
                  <a16:creationId xmlns:a16="http://schemas.microsoft.com/office/drawing/2014/main" id="{89DC7C2F-1770-B0AF-ADCD-DE0D3DBDE7BC}"/>
                </a:ext>
              </a:extLst>
            </p:cNvPr>
            <p:cNvCxnSpPr/>
            <p:nvPr/>
          </p:nvCxnSpPr>
          <p:spPr>
            <a:xfrm flipH="1" flipV="1">
              <a:off x="9363074" y="2551332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5" name="Taskrect">
              <a:extLst>
                <a:ext uri="{FF2B5EF4-FFF2-40B4-BE49-F238E27FC236}">
                  <a16:creationId xmlns:a16="http://schemas.microsoft.com/office/drawing/2014/main" id="{A415AD21-825B-3A43-3516-9C2132EB02B7}"/>
                </a:ext>
              </a:extLst>
            </p:cNvPr>
            <p:cNvSpPr/>
            <p:nvPr/>
          </p:nvSpPr>
          <p:spPr>
            <a:xfrm>
              <a:off x="4257674" y="3541932"/>
              <a:ext cx="619125" cy="838200"/>
            </a:xfrm>
            <a:prstGeom prst="rect">
              <a:avLst/>
            </a:prstGeom>
            <a:solidFill>
              <a:srgbClr val="52575B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TaskProgressRect">
              <a:extLst>
                <a:ext uri="{FF2B5EF4-FFF2-40B4-BE49-F238E27FC236}">
                  <a16:creationId xmlns:a16="http://schemas.microsoft.com/office/drawing/2014/main" id="{A882F277-11E3-2448-11D0-1F31E36BC567}"/>
                </a:ext>
              </a:extLst>
            </p:cNvPr>
            <p:cNvSpPr/>
            <p:nvPr/>
          </p:nvSpPr>
          <p:spPr>
            <a:xfrm>
              <a:off x="4257674" y="3541932"/>
              <a:ext cx="0" cy="838200"/>
            </a:xfrm>
            <a:prstGeom prst="rect">
              <a:avLst/>
            </a:prstGeom>
            <a:solidFill>
              <a:srgbClr val="31343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Shape33">
              <a:extLst>
                <a:ext uri="{FF2B5EF4-FFF2-40B4-BE49-F238E27FC236}">
                  <a16:creationId xmlns:a16="http://schemas.microsoft.com/office/drawing/2014/main" id="{D0F43289-ABE3-AAFA-DCA1-633D24F14D69}"/>
                </a:ext>
              </a:extLst>
            </p:cNvPr>
            <p:cNvSpPr txBox="1"/>
            <p:nvPr/>
          </p:nvSpPr>
          <p:spPr>
            <a:xfrm>
              <a:off x="4257674" y="3541932"/>
              <a:ext cx="619125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700" b="1" i="0" dirty="0">
                  <a:solidFill>
                    <a:srgbClr val="FFFFFF"/>
                  </a:solidFill>
                  <a:latin typeface="Segoe UI"/>
                </a:rPr>
                <a:t>Test instrument manufacturing</a:t>
              </a:r>
              <a:br>
                <a:rPr sz="1200"/>
              </a:br>
              <a:r>
                <a:rPr lang="en-US" sz="700" b="1" i="0" dirty="0">
                  <a:solidFill>
                    <a:srgbClr val="FFFFFF"/>
                  </a:solidFill>
                  <a:latin typeface="Segoe UI"/>
                </a:rPr>
                <a:t>01/04/25 - 11/07/25</a:t>
              </a:r>
            </a:p>
          </p:txBody>
        </p:sp>
        <p:sp>
          <p:nvSpPr>
            <p:cNvPr id="38" name="Taskrect">
              <a:extLst>
                <a:ext uri="{FF2B5EF4-FFF2-40B4-BE49-F238E27FC236}">
                  <a16:creationId xmlns:a16="http://schemas.microsoft.com/office/drawing/2014/main" id="{448FB999-10B3-925A-85E2-0BE40D75ED54}"/>
                </a:ext>
              </a:extLst>
            </p:cNvPr>
            <p:cNvSpPr/>
            <p:nvPr/>
          </p:nvSpPr>
          <p:spPr>
            <a:xfrm>
              <a:off x="3752849" y="3541932"/>
              <a:ext cx="0" cy="8382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TaskProgressRect">
              <a:extLst>
                <a:ext uri="{FF2B5EF4-FFF2-40B4-BE49-F238E27FC236}">
                  <a16:creationId xmlns:a16="http://schemas.microsoft.com/office/drawing/2014/main" id="{B4D46A28-D874-51CD-4544-34AF9BB493CD}"/>
                </a:ext>
              </a:extLst>
            </p:cNvPr>
            <p:cNvSpPr/>
            <p:nvPr/>
          </p:nvSpPr>
          <p:spPr>
            <a:xfrm>
              <a:off x="3743324" y="3541932"/>
              <a:ext cx="9525" cy="8382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Shape36">
              <a:extLst>
                <a:ext uri="{FF2B5EF4-FFF2-40B4-BE49-F238E27FC236}">
                  <a16:creationId xmlns:a16="http://schemas.microsoft.com/office/drawing/2014/main" id="{B57ED2BE-6763-4A57-3978-5814880DB5C2}"/>
                </a:ext>
              </a:extLst>
            </p:cNvPr>
            <p:cNvSpPr txBox="1"/>
            <p:nvPr/>
          </p:nvSpPr>
          <p:spPr>
            <a:xfrm>
              <a:off x="3743324" y="3541932"/>
              <a:ext cx="9525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algn="l" rtl="0"/>
              <a:r>
                <a:rPr lang="en-US" sz="800" b="1" i="0" dirty="0">
                  <a:solidFill>
                    <a:srgbClr val="444444"/>
                  </a:solidFill>
                  <a:latin typeface="Segoe UI"/>
                </a:rPr>
                <a:t>✔Mechanical pre-design ready for detailed design</a:t>
              </a:r>
              <a:br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09/01/25</a:t>
              </a:r>
            </a:p>
          </p:txBody>
        </p:sp>
        <p:sp>
          <p:nvSpPr>
            <p:cNvPr id="41" name="Taskrect">
              <a:extLst>
                <a:ext uri="{FF2B5EF4-FFF2-40B4-BE49-F238E27FC236}">
                  <a16:creationId xmlns:a16="http://schemas.microsoft.com/office/drawing/2014/main" id="{48AB234B-6E12-03C2-1D65-65700EB6BE45}"/>
                </a:ext>
              </a:extLst>
            </p:cNvPr>
            <p:cNvSpPr/>
            <p:nvPr/>
          </p:nvSpPr>
          <p:spPr>
            <a:xfrm>
              <a:off x="4305299" y="2694207"/>
              <a:ext cx="1000125" cy="838200"/>
            </a:xfrm>
            <a:prstGeom prst="rect">
              <a:avLst/>
            </a:prstGeom>
            <a:solidFill>
              <a:srgbClr val="52575B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TaskProgressRect">
              <a:extLst>
                <a:ext uri="{FF2B5EF4-FFF2-40B4-BE49-F238E27FC236}">
                  <a16:creationId xmlns:a16="http://schemas.microsoft.com/office/drawing/2014/main" id="{4F8E6C49-547F-C8F9-B3B3-2F967FC80AE6}"/>
                </a:ext>
              </a:extLst>
            </p:cNvPr>
            <p:cNvSpPr/>
            <p:nvPr/>
          </p:nvSpPr>
          <p:spPr>
            <a:xfrm>
              <a:off x="4305299" y="2694207"/>
              <a:ext cx="0" cy="838200"/>
            </a:xfrm>
            <a:prstGeom prst="rect">
              <a:avLst/>
            </a:prstGeom>
            <a:solidFill>
              <a:srgbClr val="31343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Shape39">
              <a:extLst>
                <a:ext uri="{FF2B5EF4-FFF2-40B4-BE49-F238E27FC236}">
                  <a16:creationId xmlns:a16="http://schemas.microsoft.com/office/drawing/2014/main" id="{936BD885-F994-EA49-0A70-1ECC43CA1C58}"/>
                </a:ext>
              </a:extLst>
            </p:cNvPr>
            <p:cNvSpPr txBox="1"/>
            <p:nvPr/>
          </p:nvSpPr>
          <p:spPr>
            <a:xfrm>
              <a:off x="4305299" y="2694207"/>
              <a:ext cx="1000125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600" b="1" i="0" dirty="0">
                  <a:solidFill>
                    <a:srgbClr val="FFFFFF"/>
                  </a:solidFill>
                  <a:latin typeface="Segoe UI"/>
                </a:rPr>
                <a:t>LHC instument manufacturing</a:t>
              </a:r>
              <a:br>
                <a:rPr sz="1000" dirty="0"/>
              </a:br>
              <a:r>
                <a:rPr lang="en-US" sz="600" b="1" i="0" dirty="0">
                  <a:solidFill>
                    <a:srgbClr val="FFFFFF"/>
                  </a:solidFill>
                  <a:latin typeface="Segoe UI"/>
                </a:rPr>
                <a:t>09/04/25 - 18/09/25</a:t>
              </a:r>
            </a:p>
          </p:txBody>
        </p:sp>
        <p:sp>
          <p:nvSpPr>
            <p:cNvPr id="44" name="Taskrect">
              <a:extLst>
                <a:ext uri="{FF2B5EF4-FFF2-40B4-BE49-F238E27FC236}">
                  <a16:creationId xmlns:a16="http://schemas.microsoft.com/office/drawing/2014/main" id="{C4EBEE73-B762-12B2-F1C2-6273075FB169}"/>
                </a:ext>
              </a:extLst>
            </p:cNvPr>
            <p:cNvSpPr/>
            <p:nvPr/>
          </p:nvSpPr>
          <p:spPr>
            <a:xfrm>
              <a:off x="3695699" y="2694207"/>
              <a:ext cx="600075" cy="8382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TaskProgressRect">
              <a:extLst>
                <a:ext uri="{FF2B5EF4-FFF2-40B4-BE49-F238E27FC236}">
                  <a16:creationId xmlns:a16="http://schemas.microsoft.com/office/drawing/2014/main" id="{8BA599F6-BB0E-14C7-56D9-E2C1572CC408}"/>
                </a:ext>
              </a:extLst>
            </p:cNvPr>
            <p:cNvSpPr/>
            <p:nvPr/>
          </p:nvSpPr>
          <p:spPr>
            <a:xfrm>
              <a:off x="2933699" y="2694207"/>
              <a:ext cx="762000" cy="8382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Shape42">
              <a:extLst>
                <a:ext uri="{FF2B5EF4-FFF2-40B4-BE49-F238E27FC236}">
                  <a16:creationId xmlns:a16="http://schemas.microsoft.com/office/drawing/2014/main" id="{1EF33420-2482-AD5E-BFAD-61F35B3643F5}"/>
                </a:ext>
              </a:extLst>
            </p:cNvPr>
            <p:cNvSpPr txBox="1"/>
            <p:nvPr/>
          </p:nvSpPr>
          <p:spPr>
            <a:xfrm>
              <a:off x="2933699" y="2694207"/>
              <a:ext cx="1362075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1000" b="1" i="0" dirty="0">
                  <a:solidFill>
                    <a:srgbClr val="444444"/>
                  </a:solidFill>
                  <a:latin typeface="Segoe UI"/>
                </a:rPr>
                <a:t>Mechanical design</a:t>
              </a:r>
              <a:br>
                <a:rPr sz="1400" dirty="0"/>
              </a:br>
              <a:r>
                <a:rPr lang="en-US" sz="1000" b="1" i="0" dirty="0">
                  <a:solidFill>
                    <a:srgbClr val="444444"/>
                  </a:solidFill>
                  <a:latin typeface="Segoe UI"/>
                </a:rPr>
                <a:t>02/09/24 - 09/04/25</a:t>
              </a:r>
            </a:p>
          </p:txBody>
        </p:sp>
        <p:sp>
          <p:nvSpPr>
            <p:cNvPr id="47" name="Taskrect">
              <a:extLst>
                <a:ext uri="{FF2B5EF4-FFF2-40B4-BE49-F238E27FC236}">
                  <a16:creationId xmlns:a16="http://schemas.microsoft.com/office/drawing/2014/main" id="{E86E0ECB-B337-DC70-4DEA-34400F5A099F}"/>
                </a:ext>
              </a:extLst>
            </p:cNvPr>
            <p:cNvSpPr/>
            <p:nvPr/>
          </p:nvSpPr>
          <p:spPr>
            <a:xfrm>
              <a:off x="5314949" y="2694207"/>
              <a:ext cx="600075" cy="838200"/>
            </a:xfrm>
            <a:prstGeom prst="rect">
              <a:avLst/>
            </a:prstGeom>
            <a:solidFill>
              <a:srgbClr val="FFC000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TaskProgressRect">
              <a:extLst>
                <a:ext uri="{FF2B5EF4-FFF2-40B4-BE49-F238E27FC236}">
                  <a16:creationId xmlns:a16="http://schemas.microsoft.com/office/drawing/2014/main" id="{E9E8D45E-873A-75E1-E359-61D0829C7F49}"/>
                </a:ext>
              </a:extLst>
            </p:cNvPr>
            <p:cNvSpPr/>
            <p:nvPr/>
          </p:nvSpPr>
          <p:spPr>
            <a:xfrm>
              <a:off x="5314949" y="2694207"/>
              <a:ext cx="0" cy="838200"/>
            </a:xfrm>
            <a:prstGeom prst="rect">
              <a:avLst/>
            </a:prstGeom>
            <a:solidFill>
              <a:srgbClr val="BB8C00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Shape45">
              <a:extLst>
                <a:ext uri="{FF2B5EF4-FFF2-40B4-BE49-F238E27FC236}">
                  <a16:creationId xmlns:a16="http://schemas.microsoft.com/office/drawing/2014/main" id="{D2400241-7A9F-B583-E74D-9765BF0445B1}"/>
                </a:ext>
              </a:extLst>
            </p:cNvPr>
            <p:cNvSpPr txBox="1"/>
            <p:nvPr/>
          </p:nvSpPr>
          <p:spPr>
            <a:xfrm>
              <a:off x="5314949" y="2694207"/>
              <a:ext cx="600075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500" b="1" i="0" dirty="0">
                  <a:solidFill>
                    <a:srgbClr val="444444"/>
                  </a:solidFill>
                  <a:latin typeface="Segoe UI"/>
                </a:rPr>
                <a:t>LHC instrument tests and validation (Laboratory)</a:t>
              </a:r>
              <a:br>
                <a:rPr sz="1400"/>
              </a:br>
              <a:r>
                <a:rPr lang="en-US" sz="500" b="0" i="0" dirty="0">
                  <a:solidFill>
                    <a:srgbClr val="444444"/>
                  </a:solidFill>
                  <a:latin typeface="Segoe UI"/>
                </a:rPr>
                <a:t>18/09/25 - 24/12/25</a:t>
              </a:r>
            </a:p>
          </p:txBody>
        </p:sp>
        <p:sp>
          <p:nvSpPr>
            <p:cNvPr id="50" name="Taskrect">
              <a:extLst>
                <a:ext uri="{FF2B5EF4-FFF2-40B4-BE49-F238E27FC236}">
                  <a16:creationId xmlns:a16="http://schemas.microsoft.com/office/drawing/2014/main" id="{CBC21639-8640-6F38-593C-A2A940A14A3B}"/>
                </a:ext>
              </a:extLst>
            </p:cNvPr>
            <p:cNvSpPr/>
            <p:nvPr/>
          </p:nvSpPr>
          <p:spPr>
            <a:xfrm>
              <a:off x="5924549" y="2694207"/>
              <a:ext cx="171450" cy="838200"/>
            </a:xfrm>
            <a:prstGeom prst="rect">
              <a:avLst/>
            </a:prstGeom>
            <a:solidFill>
              <a:srgbClr val="C55A11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TaskProgressRect">
              <a:extLst>
                <a:ext uri="{FF2B5EF4-FFF2-40B4-BE49-F238E27FC236}">
                  <a16:creationId xmlns:a16="http://schemas.microsoft.com/office/drawing/2014/main" id="{BD268CE5-91E9-FE5C-9167-67F4841424BD}"/>
                </a:ext>
              </a:extLst>
            </p:cNvPr>
            <p:cNvSpPr/>
            <p:nvPr/>
          </p:nvSpPr>
          <p:spPr>
            <a:xfrm>
              <a:off x="5924549" y="2694207"/>
              <a:ext cx="0" cy="838200"/>
            </a:xfrm>
            <a:prstGeom prst="rect">
              <a:avLst/>
            </a:prstGeom>
            <a:solidFill>
              <a:srgbClr val="863D0B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Shape48">
              <a:extLst>
                <a:ext uri="{FF2B5EF4-FFF2-40B4-BE49-F238E27FC236}">
                  <a16:creationId xmlns:a16="http://schemas.microsoft.com/office/drawing/2014/main" id="{71548FBD-F0A3-B160-747E-B58089322E45}"/>
                </a:ext>
              </a:extLst>
            </p:cNvPr>
            <p:cNvSpPr txBox="1"/>
            <p:nvPr/>
          </p:nvSpPr>
          <p:spPr>
            <a:xfrm>
              <a:off x="5924549" y="2694207"/>
              <a:ext cx="171450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200" b="1" i="0" dirty="0">
                  <a:solidFill>
                    <a:srgbClr val="FFFFFF"/>
                  </a:solidFill>
                  <a:latin typeface="Segoe UI"/>
                </a:rPr>
                <a:t>LHC instrument installation in the LHC</a:t>
              </a:r>
              <a:br>
                <a:rPr sz="800"/>
              </a:br>
              <a:r>
                <a:rPr lang="en-US" sz="200" b="1" i="0" dirty="0">
                  <a:solidFill>
                    <a:srgbClr val="FFFFFF"/>
                  </a:solidFill>
                  <a:latin typeface="Segoe UI"/>
                </a:rPr>
                <a:t>24/12/25 - 23/01/26</a:t>
              </a:r>
            </a:p>
          </p:txBody>
        </p:sp>
        <p:sp>
          <p:nvSpPr>
            <p:cNvPr id="53" name="Taskrect">
              <a:extLst>
                <a:ext uri="{FF2B5EF4-FFF2-40B4-BE49-F238E27FC236}">
                  <a16:creationId xmlns:a16="http://schemas.microsoft.com/office/drawing/2014/main" id="{12321051-DDCA-E97E-EF03-8EAF19A85EDC}"/>
                </a:ext>
              </a:extLst>
            </p:cNvPr>
            <p:cNvSpPr/>
            <p:nvPr/>
          </p:nvSpPr>
          <p:spPr>
            <a:xfrm>
              <a:off x="4886324" y="3541932"/>
              <a:ext cx="895350" cy="838200"/>
            </a:xfrm>
            <a:prstGeom prst="rect">
              <a:avLst/>
            </a:prstGeom>
            <a:solidFill>
              <a:srgbClr val="92D050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TaskProgressRect">
              <a:extLst>
                <a:ext uri="{FF2B5EF4-FFF2-40B4-BE49-F238E27FC236}">
                  <a16:creationId xmlns:a16="http://schemas.microsoft.com/office/drawing/2014/main" id="{5C3EC4BD-E009-5291-62BB-095A9ABB7B22}"/>
                </a:ext>
              </a:extLst>
            </p:cNvPr>
            <p:cNvSpPr/>
            <p:nvPr/>
          </p:nvSpPr>
          <p:spPr>
            <a:xfrm>
              <a:off x="4886324" y="3541932"/>
              <a:ext cx="0" cy="838200"/>
            </a:xfrm>
            <a:prstGeom prst="rect">
              <a:avLst/>
            </a:prstGeom>
            <a:solidFill>
              <a:srgbClr val="6FAD2E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Shape51">
              <a:extLst>
                <a:ext uri="{FF2B5EF4-FFF2-40B4-BE49-F238E27FC236}">
                  <a16:creationId xmlns:a16="http://schemas.microsoft.com/office/drawing/2014/main" id="{F815BC49-6CA1-0B67-DA19-8F238E218636}"/>
                </a:ext>
              </a:extLst>
            </p:cNvPr>
            <p:cNvSpPr txBox="1"/>
            <p:nvPr/>
          </p:nvSpPr>
          <p:spPr>
            <a:xfrm>
              <a:off x="4886324" y="3541932"/>
              <a:ext cx="895350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700" b="1" i="0" dirty="0">
                  <a:solidFill>
                    <a:srgbClr val="444444"/>
                  </a:solidFill>
                  <a:latin typeface="Segoe UI"/>
                </a:rPr>
                <a:t>Test instrument tests and validaiton (Laboratory)</a:t>
              </a:r>
              <a:br>
                <a:rPr sz="1200"/>
              </a:br>
              <a:r>
                <a:rPr lang="en-US" sz="700" b="1" i="0" dirty="0">
                  <a:solidFill>
                    <a:srgbClr val="444444"/>
                  </a:solidFill>
                  <a:latin typeface="Segoe UI"/>
                </a:rPr>
                <a:t>11/07/25 - 03/12/25</a:t>
              </a:r>
            </a:p>
          </p:txBody>
        </p:sp>
        <p:sp>
          <p:nvSpPr>
            <p:cNvPr id="56" name="Taskrect">
              <a:extLst>
                <a:ext uri="{FF2B5EF4-FFF2-40B4-BE49-F238E27FC236}">
                  <a16:creationId xmlns:a16="http://schemas.microsoft.com/office/drawing/2014/main" id="{3517A476-F841-236E-BC21-BA7B8DC2BB9E}"/>
                </a:ext>
              </a:extLst>
            </p:cNvPr>
            <p:cNvSpPr/>
            <p:nvPr/>
          </p:nvSpPr>
          <p:spPr>
            <a:xfrm>
              <a:off x="6105524" y="2694207"/>
              <a:ext cx="762000" cy="8382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TaskProgressRect">
              <a:extLst>
                <a:ext uri="{FF2B5EF4-FFF2-40B4-BE49-F238E27FC236}">
                  <a16:creationId xmlns:a16="http://schemas.microsoft.com/office/drawing/2014/main" id="{98074D32-CDC9-AA34-C94B-E8283831997F}"/>
                </a:ext>
              </a:extLst>
            </p:cNvPr>
            <p:cNvSpPr/>
            <p:nvPr/>
          </p:nvSpPr>
          <p:spPr>
            <a:xfrm>
              <a:off x="6105524" y="2694207"/>
              <a:ext cx="0" cy="8382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Shape54">
              <a:extLst>
                <a:ext uri="{FF2B5EF4-FFF2-40B4-BE49-F238E27FC236}">
                  <a16:creationId xmlns:a16="http://schemas.microsoft.com/office/drawing/2014/main" id="{4BAE1A97-2339-2CC1-3092-35C9F53E91CE}"/>
                </a:ext>
              </a:extLst>
            </p:cNvPr>
            <p:cNvSpPr txBox="1"/>
            <p:nvPr/>
          </p:nvSpPr>
          <p:spPr>
            <a:xfrm>
              <a:off x="6105524" y="2694207"/>
              <a:ext cx="762000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600" b="1" i="0" dirty="0">
                  <a:solidFill>
                    <a:srgbClr val="444444"/>
                  </a:solidFill>
                  <a:latin typeface="Segoe UI"/>
                </a:rPr>
                <a:t>Beam in the LHC - run2026 - prototype test with beam</a:t>
              </a:r>
              <a:br>
                <a:rPr sz="1400"/>
              </a:br>
              <a:r>
                <a:rPr lang="en-US" sz="600" b="0" i="0" dirty="0">
                  <a:solidFill>
                    <a:srgbClr val="444444"/>
                  </a:solidFill>
                  <a:latin typeface="Segoe UI"/>
                </a:rPr>
                <a:t>23/01/26 - 26/05/26</a:t>
              </a:r>
            </a:p>
          </p:txBody>
        </p:sp>
        <p:sp>
          <p:nvSpPr>
            <p:cNvPr id="59" name="Taskrect">
              <a:extLst>
                <a:ext uri="{FF2B5EF4-FFF2-40B4-BE49-F238E27FC236}">
                  <a16:creationId xmlns:a16="http://schemas.microsoft.com/office/drawing/2014/main" id="{E2DC9207-6747-CDB4-75A3-EB845080258A}"/>
                </a:ext>
              </a:extLst>
            </p:cNvPr>
            <p:cNvSpPr/>
            <p:nvPr/>
          </p:nvSpPr>
          <p:spPr>
            <a:xfrm>
              <a:off x="9553574" y="2694207"/>
              <a:ext cx="171450" cy="8382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TaskProgressRect">
              <a:extLst>
                <a:ext uri="{FF2B5EF4-FFF2-40B4-BE49-F238E27FC236}">
                  <a16:creationId xmlns:a16="http://schemas.microsoft.com/office/drawing/2014/main" id="{BB6593CC-9AFB-0021-90F2-36DBC953402D}"/>
                </a:ext>
              </a:extLst>
            </p:cNvPr>
            <p:cNvSpPr/>
            <p:nvPr/>
          </p:nvSpPr>
          <p:spPr>
            <a:xfrm>
              <a:off x="9553574" y="2694207"/>
              <a:ext cx="0" cy="8382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Shape57">
              <a:extLst>
                <a:ext uri="{FF2B5EF4-FFF2-40B4-BE49-F238E27FC236}">
                  <a16:creationId xmlns:a16="http://schemas.microsoft.com/office/drawing/2014/main" id="{C6AFB963-1562-7448-CB00-B25498BE4C5D}"/>
                </a:ext>
              </a:extLst>
            </p:cNvPr>
            <p:cNvSpPr txBox="1"/>
            <p:nvPr/>
          </p:nvSpPr>
          <p:spPr>
            <a:xfrm>
              <a:off x="9553574" y="2694207"/>
              <a:ext cx="171450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algn="l" rtl="0"/>
              <a:r>
                <a:rPr lang="en-US" sz="800" b="1" i="0" dirty="0">
                  <a:solidFill>
                    <a:srgbClr val="444444"/>
                  </a:solidFill>
                  <a:latin typeface="Segoe UI"/>
                </a:rPr>
                <a:t>Wire-scanner series installation in the LHC</a:t>
              </a:r>
              <a:br/>
              <a:r>
                <a:rPr lang="en-US" sz="800" b="0" i="0" dirty="0">
                  <a:solidFill>
                    <a:srgbClr val="444444"/>
                  </a:solidFill>
                  <a:latin typeface="Segoe UI"/>
                </a:rPr>
                <a:t>29/07/27 - 27/08/27</a:t>
              </a:r>
            </a:p>
          </p:txBody>
        </p:sp>
        <p:sp>
          <p:nvSpPr>
            <p:cNvPr id="62" name="Taskrect">
              <a:extLst>
                <a:ext uri="{FF2B5EF4-FFF2-40B4-BE49-F238E27FC236}">
                  <a16:creationId xmlns:a16="http://schemas.microsoft.com/office/drawing/2014/main" id="{289BE242-DB14-F231-A8C0-E76EC26EBF1C}"/>
                </a:ext>
              </a:extLst>
            </p:cNvPr>
            <p:cNvSpPr/>
            <p:nvPr/>
          </p:nvSpPr>
          <p:spPr>
            <a:xfrm>
              <a:off x="7267574" y="2694207"/>
              <a:ext cx="2276475" cy="8382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TaskProgressRect">
              <a:extLst>
                <a:ext uri="{FF2B5EF4-FFF2-40B4-BE49-F238E27FC236}">
                  <a16:creationId xmlns:a16="http://schemas.microsoft.com/office/drawing/2014/main" id="{488BFE18-99D6-493B-5FD0-03B41F96D6D0}"/>
                </a:ext>
              </a:extLst>
            </p:cNvPr>
            <p:cNvSpPr/>
            <p:nvPr/>
          </p:nvSpPr>
          <p:spPr>
            <a:xfrm>
              <a:off x="7267574" y="2694207"/>
              <a:ext cx="0" cy="8382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Shape60">
              <a:extLst>
                <a:ext uri="{FF2B5EF4-FFF2-40B4-BE49-F238E27FC236}">
                  <a16:creationId xmlns:a16="http://schemas.microsoft.com/office/drawing/2014/main" id="{C7B3A382-CFFE-C506-3076-438AE932CF76}"/>
                </a:ext>
              </a:extLst>
            </p:cNvPr>
            <p:cNvSpPr txBox="1"/>
            <p:nvPr/>
          </p:nvSpPr>
          <p:spPr>
            <a:xfrm>
              <a:off x="7267574" y="2694207"/>
              <a:ext cx="2038350" cy="8382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l" rtl="0"/>
              <a:r>
                <a:rPr lang="en-US" sz="600" b="1" i="0" dirty="0">
                  <a:solidFill>
                    <a:srgbClr val="444444"/>
                  </a:solidFill>
                  <a:latin typeface="Segoe UI"/>
                </a:rPr>
                <a:t>Mechanical series design and production</a:t>
              </a:r>
              <a:br>
                <a:rPr sz="1400"/>
              </a:br>
              <a:r>
                <a:rPr lang="en-US" sz="600" b="0" i="0" dirty="0">
                  <a:solidFill>
                    <a:srgbClr val="444444"/>
                  </a:solidFill>
                  <a:latin typeface="Segoe UI"/>
                </a:rPr>
                <a:t>28/07/26 - 28/07/27</a:t>
              </a:r>
            </a:p>
          </p:txBody>
        </p:sp>
        <p:sp>
          <p:nvSpPr>
            <p:cNvPr id="98" name="TodayMarkerBackground">
              <a:extLst>
                <a:ext uri="{FF2B5EF4-FFF2-40B4-BE49-F238E27FC236}">
                  <a16:creationId xmlns:a16="http://schemas.microsoft.com/office/drawing/2014/main" id="{3263132D-99DF-CD1B-D495-665BBEF6D85B}"/>
                </a:ext>
              </a:extLst>
            </p:cNvPr>
            <p:cNvSpPr/>
            <p:nvPr/>
          </p:nvSpPr>
          <p:spPr>
            <a:xfrm>
              <a:off x="3514724" y="2294157"/>
              <a:ext cx="476250" cy="152400"/>
            </a:xfrm>
            <a:prstGeom prst="rect">
              <a:avLst/>
            </a:prstGeom>
            <a:solidFill>
              <a:srgbClr val="31752F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99" name="TodayMarkerLabel">
              <a:extLst>
                <a:ext uri="{FF2B5EF4-FFF2-40B4-BE49-F238E27FC236}">
                  <a16:creationId xmlns:a16="http://schemas.microsoft.com/office/drawing/2014/main" id="{EF04EF57-491D-70DE-A4B6-77F49D9698D4}"/>
                </a:ext>
              </a:extLst>
            </p:cNvPr>
            <p:cNvSpPr txBox="1"/>
            <p:nvPr/>
          </p:nvSpPr>
          <p:spPr>
            <a:xfrm>
              <a:off x="3514724" y="2294157"/>
              <a:ext cx="47625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 rtl="0"/>
              <a:r>
                <a:rPr lang="en-US" sz="800" b="1" i="0" dirty="0">
                  <a:solidFill>
                    <a:srgbClr val="FFFFFF"/>
                  </a:solidFill>
                  <a:latin typeface="Segoe UI"/>
                </a:rPr>
                <a:t>Today</a:t>
              </a:r>
            </a:p>
          </p:txBody>
        </p:sp>
        <p:cxnSp>
          <p:nvCxnSpPr>
            <p:cNvPr id="100" name="Shape96">
              <a:extLst>
                <a:ext uri="{FF2B5EF4-FFF2-40B4-BE49-F238E27FC236}">
                  <a16:creationId xmlns:a16="http://schemas.microsoft.com/office/drawing/2014/main" id="{66D49F87-988C-6D4B-3A0B-D8D8B8E29611}"/>
                </a:ext>
              </a:extLst>
            </p:cNvPr>
            <p:cNvCxnSpPr/>
            <p:nvPr/>
          </p:nvCxnSpPr>
          <p:spPr>
            <a:xfrm>
              <a:off x="3752849" y="2446557"/>
              <a:ext cx="0" cy="194310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pic>
        <p:nvPicPr>
          <p:cNvPr id="108" name="Picture 107" descr="A screenshot of a computer&#10;&#10;Description automatically generated">
            <a:extLst>
              <a:ext uri="{FF2B5EF4-FFF2-40B4-BE49-F238E27FC236}">
                <a16:creationId xmlns:a16="http://schemas.microsoft.com/office/drawing/2014/main" id="{EE59AAD7-ED9D-C0D6-F86B-2D2180EFB7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94" y="3352927"/>
            <a:ext cx="8376080" cy="281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7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520BC-0651-8D8D-8DE1-69CDC58CD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BC3036-607A-CA09-9BA0-D9D86AF1F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test instruments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6668DA-8175-EA44-D77C-BCCA2300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9" name="Picture 8" descr="A white background with many small colored text&#10;&#10;Description automatically generated with medium confidence">
            <a:extLst>
              <a:ext uri="{FF2B5EF4-FFF2-40B4-BE49-F238E27FC236}">
                <a16:creationId xmlns:a16="http://schemas.microsoft.com/office/drawing/2014/main" id="{425D1E58-4610-2826-E5A5-6C4C74B66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45" y="920899"/>
            <a:ext cx="9809638" cy="2325636"/>
          </a:xfrm>
          <a:prstGeom prst="rect">
            <a:avLst/>
          </a:prstGeom>
        </p:spPr>
      </p:pic>
      <p:pic>
        <p:nvPicPr>
          <p:cNvPr id="14" name="Content Placeholder 13" descr="A screenshot of a computer&#10;&#10;Description automatically generated">
            <a:extLst>
              <a:ext uri="{FF2B5EF4-FFF2-40B4-BE49-F238E27FC236}">
                <a16:creationId xmlns:a16="http://schemas.microsoft.com/office/drawing/2014/main" id="{77DE6E08-31BA-1061-1F21-55ACA4AB70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2" y="3664335"/>
            <a:ext cx="11731082" cy="1880933"/>
          </a:xfrm>
        </p:spPr>
      </p:pic>
    </p:spTree>
    <p:extLst>
      <p:ext uri="{BB962C8B-B14F-4D97-AF65-F5344CB8AC3E}">
        <p14:creationId xmlns:p14="http://schemas.microsoft.com/office/powerpoint/2010/main" val="2221789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8932CC-1F5C-EA04-24FC-6C83A160F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test instrument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8A1631-6D33-F635-142A-D4906C1C9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10" name="Content Placeholder 9" descr="A screenshot of a computer&#10;&#10;Description automatically generated">
            <a:extLst>
              <a:ext uri="{FF2B5EF4-FFF2-40B4-BE49-F238E27FC236}">
                <a16:creationId xmlns:a16="http://schemas.microsoft.com/office/drawing/2014/main" id="{D675E17C-9197-C617-ADAD-736FD09D0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49" y="1140528"/>
            <a:ext cx="10137664" cy="4706773"/>
          </a:xfrm>
        </p:spPr>
      </p:pic>
    </p:spTree>
    <p:extLst>
      <p:ext uri="{BB962C8B-B14F-4D97-AF65-F5344CB8AC3E}">
        <p14:creationId xmlns:p14="http://schemas.microsoft.com/office/powerpoint/2010/main" val="1009745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5D7AECBE-5BAC-0E0E-F20C-823577648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5" y="1807684"/>
            <a:ext cx="11765952" cy="206968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861B56-9DDF-48C3-E9E2-B3FE7FFC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98" y="373593"/>
            <a:ext cx="11719249" cy="1065742"/>
          </a:xfrm>
        </p:spPr>
        <p:txBody>
          <a:bodyPr/>
          <a:lstStyle/>
          <a:p>
            <a:r>
              <a:rPr lang="en-US" dirty="0"/>
              <a:t>New entries:</a:t>
            </a:r>
            <a:br>
              <a:rPr lang="en-US" dirty="0"/>
            </a:br>
            <a:r>
              <a:rPr lang="en-US" dirty="0"/>
              <a:t>LHC test instrument validation and series production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389A19-8851-051C-9461-9C72C75E3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155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53316D-2126-2D96-362C-6B5A53EB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5580F-169E-9DA4-6BB4-8B5659C2B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8" name="Content Placeholder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0AB84B7-FC46-05DB-FECC-00F964675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528" y="480377"/>
            <a:ext cx="7470944" cy="5577523"/>
          </a:xfrm>
        </p:spPr>
      </p:pic>
    </p:spTree>
    <p:extLst>
      <p:ext uri="{BB962C8B-B14F-4D97-AF65-F5344CB8AC3E}">
        <p14:creationId xmlns:p14="http://schemas.microsoft.com/office/powerpoint/2010/main" val="387802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71C2C-26EA-D0FF-5C8E-3D818BFA2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197349-CE94-2F7F-AC5C-7EB1E8E49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1441" y="1428111"/>
            <a:ext cx="8002303" cy="1884715"/>
          </a:xfrm>
        </p:spPr>
        <p:txBody>
          <a:bodyPr/>
          <a:lstStyle/>
          <a:p>
            <a:r>
              <a:rPr lang="en-US" dirty="0"/>
              <a:t>10.02.2025 - February BWS LHC CONS meeting #25</a:t>
            </a:r>
            <a:br>
              <a:rPr lang="en-US" dirty="0"/>
            </a:br>
            <a:r>
              <a:rPr lang="en-US" dirty="0"/>
              <a:t>		 </a:t>
            </a:r>
            <a:r>
              <a:rPr lang="en-US" dirty="0">
                <a:hlinkClick r:id="rId2"/>
              </a:rPr>
              <a:t>https://indico.cern.ch/event/1514016/</a:t>
            </a:r>
            <a:r>
              <a:rPr lang="en-US" dirty="0"/>
              <a:t>                     </a:t>
            </a:r>
          </a:p>
          <a:p>
            <a:r>
              <a:rPr lang="en-US" dirty="0"/>
              <a:t>18.02.2025 - </a:t>
            </a:r>
            <a:r>
              <a:rPr lang="en-GB" dirty="0"/>
              <a:t>96th Impedance Working Group meeting</a:t>
            </a:r>
            <a:br>
              <a:rPr lang="en-US" dirty="0"/>
            </a:br>
            <a:r>
              <a:rPr lang="en-US" dirty="0"/>
              <a:t>		</a:t>
            </a:r>
            <a:r>
              <a:rPr lang="en-US" b="0" dirty="0"/>
              <a:t> </a:t>
            </a:r>
            <a:r>
              <a:rPr lang="en-GB" b="0" dirty="0"/>
              <a:t>Studies on BWSs for HL-LHC (Hikmet </a:t>
            </a:r>
            <a:r>
              <a:rPr lang="en-GB" b="0" dirty="0" err="1"/>
              <a:t>Bursali</a:t>
            </a:r>
            <a:r>
              <a:rPr lang="en-GB" b="0" dirty="0"/>
              <a:t>)</a:t>
            </a:r>
            <a:br>
              <a:rPr lang="en-GB" b="0" dirty="0"/>
            </a:br>
            <a:r>
              <a:rPr lang="en-GB" b="0" dirty="0"/>
              <a:t> 		 </a:t>
            </a:r>
            <a:r>
              <a:rPr lang="en-GB" b="0" dirty="0">
                <a:hlinkClick r:id="rId3"/>
              </a:rPr>
              <a:t>https://indico.cern.ch/event/1486663/</a:t>
            </a: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3C68D6-F9C0-5C09-FE8E-72E4292FA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768"/>
          </a:xfrm>
        </p:spPr>
        <p:txBody>
          <a:bodyPr/>
          <a:lstStyle/>
          <a:p>
            <a:r>
              <a:rPr lang="en-US" dirty="0"/>
              <a:t>February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AD79B-67BF-5AF0-6FB9-ABFE9901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7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35C839-6F8E-F898-A4C4-0A3D802B2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ACECA-B983-76F4-6D50-5E08B4AFA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10" name="Content Placeholder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83514A66-A2D4-D7BC-036B-456E1E14C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66" y="215036"/>
            <a:ext cx="10046955" cy="5704918"/>
          </a:xfr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33AE6F-CACE-2C46-09FE-F9EDBF3480FD}"/>
              </a:ext>
            </a:extLst>
          </p:cNvPr>
          <p:cNvCxnSpPr/>
          <p:nvPr/>
        </p:nvCxnSpPr>
        <p:spPr>
          <a:xfrm>
            <a:off x="307298" y="1304145"/>
            <a:ext cx="1170731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F71C0C9-0441-5281-B18B-E9F4A42611A1}"/>
              </a:ext>
            </a:extLst>
          </p:cNvPr>
          <p:cNvCxnSpPr/>
          <p:nvPr/>
        </p:nvCxnSpPr>
        <p:spPr>
          <a:xfrm>
            <a:off x="307298" y="5486401"/>
            <a:ext cx="1170731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B1D8AC4-D747-4F46-8C62-161B961EB352}"/>
              </a:ext>
            </a:extLst>
          </p:cNvPr>
          <p:cNvCxnSpPr>
            <a:cxnSpLocks/>
          </p:cNvCxnSpPr>
          <p:nvPr/>
        </p:nvCxnSpPr>
        <p:spPr>
          <a:xfrm flipV="1">
            <a:off x="607102" y="1364105"/>
            <a:ext cx="1221698" cy="1116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04AEBC5-5A84-A0F3-CAB0-E385F0935FFC}"/>
              </a:ext>
            </a:extLst>
          </p:cNvPr>
          <p:cNvSpPr txBox="1"/>
          <p:nvPr/>
        </p:nvSpPr>
        <p:spPr>
          <a:xfrm>
            <a:off x="53007" y="2426983"/>
            <a:ext cx="8249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Waiting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final OK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0163A4-3B66-D4B6-B620-54DD668AE1D6}"/>
              </a:ext>
            </a:extLst>
          </p:cNvPr>
          <p:cNvSpPr txBox="1"/>
          <p:nvPr/>
        </p:nvSpPr>
        <p:spPr>
          <a:xfrm>
            <a:off x="307298" y="5998279"/>
            <a:ext cx="117073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100" b="1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04.03.2025 (Chiara) : Transverse simulations are done and impact on the transverse impedance is low ( 0.2%). Still, I asked for an official confirmation [from the IWG]</a:t>
            </a:r>
            <a:endParaRPr lang="en-GB" sz="12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EFDECF-49A9-7BE7-4296-F30D66E619D6}"/>
              </a:ext>
            </a:extLst>
          </p:cNvPr>
          <p:cNvCxnSpPr>
            <a:cxnSpLocks/>
          </p:cNvCxnSpPr>
          <p:nvPr/>
        </p:nvCxnSpPr>
        <p:spPr>
          <a:xfrm>
            <a:off x="465412" y="3078418"/>
            <a:ext cx="256627" cy="2919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60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637E25-2D04-A763-4D54-6ED27ACA3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22023"/>
            <a:ext cx="11722308" cy="4479172"/>
          </a:xfrm>
        </p:spPr>
        <p:txBody>
          <a:bodyPr/>
          <a:lstStyle/>
          <a:p>
            <a:r>
              <a:rPr lang="en-US" u="sng" dirty="0"/>
              <a:t>End of April 2025:</a:t>
            </a:r>
            <a:r>
              <a:rPr lang="en-US" dirty="0"/>
              <a:t> Mechanical design of the tank and scanner ready without driving system</a:t>
            </a:r>
          </a:p>
          <a:p>
            <a:r>
              <a:rPr lang="en-US" dirty="0">
                <a:solidFill>
                  <a:srgbClr val="00B0F0"/>
                </a:solidFill>
              </a:rPr>
              <a:t>?--May 2025-- Documentations for the installation, ECR?</a:t>
            </a:r>
          </a:p>
          <a:p>
            <a:r>
              <a:rPr lang="en-US" u="sng" dirty="0"/>
              <a:t>Mid 2025:</a:t>
            </a:r>
            <a:br>
              <a:rPr lang="en-US" dirty="0"/>
            </a:br>
            <a:r>
              <a:rPr lang="en-US" dirty="0"/>
              <a:t>- Laboratory scanner ready for dynamic testing (motion, calibration, etc..)</a:t>
            </a:r>
            <a:br>
              <a:rPr lang="en-US" dirty="0"/>
            </a:br>
            <a:r>
              <a:rPr lang="en-US" dirty="0"/>
              <a:t>with the aim to design optimal motion and validate it with the laser calibration bench (Bld. 867)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- </a:t>
            </a:r>
            <a:r>
              <a:rPr lang="en-GB" dirty="0">
                <a:solidFill>
                  <a:srgbClr val="00B0F0"/>
                </a:solidFill>
              </a:rPr>
              <a:t>Update detailed budget based on R&amp;D advances 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u="sng" dirty="0"/>
              <a:t>September 2025:</a:t>
            </a:r>
            <a:r>
              <a:rPr lang="en-US" dirty="0"/>
              <a:t> Tank and scanner (external driving system optional if time) ready for laboratory tests (Vacuum, RF, --?Motion, --?Calibration)</a:t>
            </a:r>
            <a:br>
              <a:rPr lang="en-US" dirty="0"/>
            </a:br>
            <a:r>
              <a:rPr lang="en-US" dirty="0"/>
              <a:t>-equipped with inner part identical to the final system to measure RF coupling and carbon wire heating in the LHC during the run2026.</a:t>
            </a:r>
          </a:p>
          <a:p>
            <a:r>
              <a:rPr lang="en-US" u="sng" dirty="0"/>
              <a:t>End of 2025:</a:t>
            </a:r>
            <a:r>
              <a:rPr lang="en-US" dirty="0"/>
              <a:t> Ready to install wire-scanner prototype in the LHC.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2F9747-640B-ADAF-619D-EF2983363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4526"/>
          </a:xfrm>
        </p:spPr>
        <p:txBody>
          <a:bodyPr/>
          <a:lstStyle/>
          <a:p>
            <a:r>
              <a:rPr lang="en-US" dirty="0"/>
              <a:t>2025 Milestones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068E3-B249-7800-E0F5-0201AADF2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50DCEB-54B8-3033-FB48-608F03394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BWS LHC CONS – MS Project reporting </a:t>
            </a:r>
            <a:br>
              <a:rPr lang="en-US" dirty="0"/>
            </a:br>
            <a:r>
              <a:rPr lang="en-US" dirty="0"/>
              <a:t>(as good as what we file in it…)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9E46C5-2818-87D6-52F0-E75796CFE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10" name="Content Placeholder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AEC8172-0292-EC0C-E46B-6579E6AB5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5" y="1874495"/>
            <a:ext cx="11903649" cy="2867915"/>
          </a:xfrm>
        </p:spPr>
      </p:pic>
    </p:spTree>
    <p:extLst>
      <p:ext uri="{BB962C8B-B14F-4D97-AF65-F5344CB8AC3E}">
        <p14:creationId xmlns:p14="http://schemas.microsoft.com/office/powerpoint/2010/main" val="666744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A242CE-E026-B8B3-A682-AF508A719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E7D968-CDB8-0559-FBB0-3008AF62E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  <p:pic>
        <p:nvPicPr>
          <p:cNvPr id="10" name="Content Placeholder 9" descr="A screenshot of a document&#10;&#10;AI-generated content may be incorrect.">
            <a:extLst>
              <a:ext uri="{FF2B5EF4-FFF2-40B4-BE49-F238E27FC236}">
                <a16:creationId xmlns:a16="http://schemas.microsoft.com/office/drawing/2014/main" id="{3BBDE7F3-7A78-6E03-E019-68505D1CD6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097" y="216604"/>
            <a:ext cx="9686623" cy="6103483"/>
          </a:xfrm>
        </p:spPr>
      </p:pic>
    </p:spTree>
    <p:extLst>
      <p:ext uri="{BB962C8B-B14F-4D97-AF65-F5344CB8AC3E}">
        <p14:creationId xmlns:p14="http://schemas.microsoft.com/office/powerpoint/2010/main" val="1526851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147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4B4765-88C3-CD94-A9F0-273C9C99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755" y="1232282"/>
            <a:ext cx="10732257" cy="4968493"/>
          </a:xfrm>
        </p:spPr>
        <p:txBody>
          <a:bodyPr/>
          <a:lstStyle/>
          <a:p>
            <a:r>
              <a:rPr lang="en-US" dirty="0"/>
              <a:t>09.01.2025 - Kick off detailed linear design SY-BI / EN-MME</a:t>
            </a:r>
            <a:br>
              <a:rPr lang="en-US" dirty="0"/>
            </a:br>
            <a:r>
              <a:rPr lang="en-US" dirty="0"/>
              <a:t>		</a:t>
            </a:r>
            <a:r>
              <a:rPr lang="en-US" b="0" dirty="0"/>
              <a:t> =&gt; status update today (Harry)</a:t>
            </a:r>
            <a:endParaRPr lang="en-US" dirty="0"/>
          </a:p>
          <a:p>
            <a:r>
              <a:rPr lang="en-US" dirty="0"/>
              <a:t>14.01.2025 - January BWS LHC CONS meeting</a:t>
            </a:r>
            <a:br>
              <a:rPr lang="en-US" dirty="0"/>
            </a:br>
            <a:r>
              <a:rPr lang="en-US" dirty="0"/>
              <a:t>		 </a:t>
            </a:r>
            <a:r>
              <a:rPr lang="en-US" dirty="0">
                <a:hlinkClick r:id="rId2"/>
              </a:rPr>
              <a:t>https://indico.cern.ch/event/1503356/</a:t>
            </a:r>
            <a:endParaRPr lang="en-US" dirty="0"/>
          </a:p>
          <a:p>
            <a:r>
              <a:rPr lang="en-US" dirty="0"/>
              <a:t>21.01.2025 - Magnet system for LHC BWS - final design</a:t>
            </a:r>
            <a:br>
              <a:rPr lang="en-US" dirty="0"/>
            </a:br>
            <a:r>
              <a:rPr lang="en-US" dirty="0"/>
              <a:t> 		 </a:t>
            </a:r>
            <a:r>
              <a:rPr lang="en-US" dirty="0">
                <a:hlinkClick r:id="rId3"/>
              </a:rPr>
              <a:t>https://indico.cern.ch/event/1504619/</a:t>
            </a:r>
            <a:br>
              <a:rPr lang="en-US" dirty="0"/>
            </a:br>
            <a:r>
              <a:rPr lang="en-US" dirty="0"/>
              <a:t>		</a:t>
            </a:r>
            <a:r>
              <a:rPr lang="en-US" b="0" dirty="0"/>
              <a:t>=&gt; Magnet team waiting for simulation inputs (Jonathan/Harry)</a:t>
            </a:r>
          </a:p>
          <a:p>
            <a:r>
              <a:rPr lang="en-GB" dirty="0"/>
              <a:t>23.01.2025 - BI consolidation activities review</a:t>
            </a:r>
            <a:br>
              <a:rPr lang="en-GB" dirty="0"/>
            </a:br>
            <a:r>
              <a:rPr lang="en-GB" dirty="0"/>
              <a:t>		</a:t>
            </a:r>
            <a:r>
              <a:rPr lang="en-GB" dirty="0">
                <a:hlinkClick r:id="rId4"/>
              </a:rPr>
              <a:t>https://indico.cern.ch/event/1478672/</a:t>
            </a:r>
            <a:br>
              <a:rPr lang="en-GB" dirty="0"/>
            </a:br>
            <a:endParaRPr lang="en-GB" dirty="0"/>
          </a:p>
          <a:p>
            <a:r>
              <a:rPr lang="en-GB" dirty="0"/>
              <a:t>28.01.2025 - Optical ruler design discussion</a:t>
            </a:r>
            <a:br>
              <a:rPr lang="en-GB" dirty="0"/>
            </a:br>
            <a:r>
              <a:rPr lang="en-GB" dirty="0"/>
              <a:t>		</a:t>
            </a:r>
            <a:r>
              <a:rPr lang="en-US" b="0" dirty="0"/>
              <a:t>=&gt; missing info on the markings (Jonathan)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A7A812-CDF5-4B53-C184-C75692462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January 2025 recorded activities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5598D5-FCD3-AD31-87C9-96D8CD1F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CONS #26 | Status &amp; Planning Update | 24.03.2025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205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20210211-BWS-Commissioning-status</Template>
  <TotalTime>30676</TotalTime>
  <Words>1025</Words>
  <Application>Microsoft Office PowerPoint</Application>
  <PresentationFormat>Widescreen</PresentationFormat>
  <Paragraphs>137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Arial</vt:lpstr>
      <vt:lpstr>Calibri</vt:lpstr>
      <vt:lpstr>Segoe UI</vt:lpstr>
      <vt:lpstr>Symbol</vt:lpstr>
      <vt:lpstr>Office Theme</vt:lpstr>
      <vt:lpstr>BWS LHC CONS  Status and planning update </vt:lpstr>
      <vt:lpstr>PowerPoint Presentation</vt:lpstr>
      <vt:lpstr>February 2025</vt:lpstr>
      <vt:lpstr>PowerPoint Presentation</vt:lpstr>
      <vt:lpstr>2025 Milestones</vt:lpstr>
      <vt:lpstr>BWS LHC CONS – MS Project reporting  (as good as what we file in it…)</vt:lpstr>
      <vt:lpstr>PowerPoint Presentation</vt:lpstr>
      <vt:lpstr>PowerPoint Presentation</vt:lpstr>
      <vt:lpstr>January 2025 recorded activities</vt:lpstr>
      <vt:lpstr>Proposed project structure (presented BI cons day 23.01.2025)</vt:lpstr>
      <vt:lpstr>Planning</vt:lpstr>
      <vt:lpstr>Laboratory test instruments</vt:lpstr>
      <vt:lpstr>LHC test instrument</vt:lpstr>
      <vt:lpstr>New entries: LHC test instrument validation and series production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Jonathan Emery</dc:creator>
  <cp:lastModifiedBy>Jonathan Emery</cp:lastModifiedBy>
  <cp:revision>2541</cp:revision>
  <dcterms:created xsi:type="dcterms:W3CDTF">2021-02-08T12:58:52Z</dcterms:created>
  <dcterms:modified xsi:type="dcterms:W3CDTF">2025-03-24T14:22:21Z</dcterms:modified>
</cp:coreProperties>
</file>