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9" r:id="rId2"/>
    <p:sldId id="671" r:id="rId3"/>
    <p:sldId id="672" r:id="rId4"/>
    <p:sldId id="655" r:id="rId5"/>
    <p:sldId id="660" r:id="rId6"/>
    <p:sldId id="659" r:id="rId7"/>
    <p:sldId id="658" r:id="rId8"/>
    <p:sldId id="661" r:id="rId9"/>
    <p:sldId id="662" r:id="rId10"/>
    <p:sldId id="665" r:id="rId11"/>
    <p:sldId id="663" r:id="rId12"/>
    <p:sldId id="664" r:id="rId13"/>
    <p:sldId id="666" r:id="rId14"/>
    <p:sldId id="667" r:id="rId15"/>
    <p:sldId id="670" r:id="rId16"/>
    <p:sldId id="668" r:id="rId17"/>
    <p:sldId id="66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E46F"/>
    <a:srgbClr val="61FFA8"/>
    <a:srgbClr val="0B7F21"/>
    <a:srgbClr val="0EA62B"/>
    <a:srgbClr val="2A8D9A"/>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75264" autoAdjust="0"/>
  </p:normalViewPr>
  <p:slideViewPr>
    <p:cSldViewPr snapToGrid="0" snapToObjects="1">
      <p:cViewPr varScale="1">
        <p:scale>
          <a:sx n="95" d="100"/>
          <a:sy n="95" d="100"/>
        </p:scale>
        <p:origin x="1200" y="90"/>
      </p:cViewPr>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Lst>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3" Type="http://schemas.openxmlformats.org/officeDocument/2006/relationships/slide" Target="slides/slide4.xml"/><Relationship Id="rId7" Type="http://schemas.openxmlformats.org/officeDocument/2006/relationships/slide" Target="slides/slide8.xml"/><Relationship Id="rId12" Type="http://schemas.openxmlformats.org/officeDocument/2006/relationships/slide" Target="slides/slide13.xml"/><Relationship Id="rId2" Type="http://schemas.openxmlformats.org/officeDocument/2006/relationships/slide" Target="slides/slide3.xml"/><Relationship Id="rId16" Type="http://schemas.openxmlformats.org/officeDocument/2006/relationships/slide" Target="slides/slide17.xml"/><Relationship Id="rId1" Type="http://schemas.openxmlformats.org/officeDocument/2006/relationships/slide" Target="slides/slide2.xml"/><Relationship Id="rId6" Type="http://schemas.openxmlformats.org/officeDocument/2006/relationships/slide" Target="slides/slide7.xml"/><Relationship Id="rId11" Type="http://schemas.openxmlformats.org/officeDocument/2006/relationships/slide" Target="slides/slide12.xml"/><Relationship Id="rId5" Type="http://schemas.openxmlformats.org/officeDocument/2006/relationships/slide" Target="slides/slide6.xml"/><Relationship Id="rId15" Type="http://schemas.openxmlformats.org/officeDocument/2006/relationships/slide" Target="slides/slide16.xml"/><Relationship Id="rId10" Type="http://schemas.openxmlformats.org/officeDocument/2006/relationships/slide" Target="slides/slide11.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3/24/2025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3/24/2025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0271D-42C4-3F91-13F2-B2DF7949C46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8463C3-E983-A1F8-D06A-80B0F5D81BA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B103207-D69F-E184-752A-4E05014E513D}"/>
              </a:ext>
            </a:extLst>
          </p:cNvPr>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a:extLst>
              <a:ext uri="{FF2B5EF4-FFF2-40B4-BE49-F238E27FC236}">
                <a16:creationId xmlns:a16="http://schemas.microsoft.com/office/drawing/2014/main" id="{9FD37E6A-5D2A-F3C8-3C83-FE2430F1A97E}"/>
              </a:ext>
            </a:extLst>
          </p:cNvPr>
          <p:cNvSpPr>
            <a:spLocks noGrp="1"/>
          </p:cNvSpPr>
          <p:nvPr>
            <p:ph type="sldNum" sz="quarter" idx="5"/>
          </p:nvPr>
        </p:nvSpPr>
        <p:spPr/>
        <p:txBody>
          <a:bodyPr/>
          <a:lstStyle/>
          <a:p>
            <a:fld id="{8CB0EE9E-52B8-AA4F-8DD5-ED0FB4E5CBCC}" type="slidenum">
              <a:rPr lang="en-US" smtClean="0"/>
              <a:t>2</a:t>
            </a:fld>
            <a:endParaRPr lang="en-US"/>
          </a:p>
        </p:txBody>
      </p:sp>
    </p:spTree>
    <p:extLst>
      <p:ext uri="{BB962C8B-B14F-4D97-AF65-F5344CB8AC3E}">
        <p14:creationId xmlns:p14="http://schemas.microsoft.com/office/powerpoint/2010/main" val="2714708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C57ACF-7609-0F07-ACF1-6427177ADB9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63FA093-8931-248E-9640-2554BA0C518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73E36B8-66AC-A052-10E9-F15ED346DEE0}"/>
              </a:ext>
            </a:extLst>
          </p:cNvPr>
          <p:cNvSpPr>
            <a:spLocks noGrp="1"/>
          </p:cNvSpPr>
          <p:nvPr>
            <p:ph type="body" idx="1"/>
          </p:nvPr>
        </p:nvSpPr>
        <p:spPr/>
        <p:txBody>
          <a:bodyPr/>
          <a:lstStyle/>
          <a:p>
            <a:pPr marL="0" indent="0">
              <a:buFont typeface="Arial" panose="020B0604020202020204" pitchFamily="34" charset="0"/>
              <a:buNone/>
            </a:pPr>
            <a:r>
              <a:rPr lang="en-GB" dirty="0"/>
              <a:t>When we used the </a:t>
            </a:r>
            <a:r>
              <a:rPr lang="en-GB" dirty="0" err="1"/>
              <a:t>multisine</a:t>
            </a:r>
            <a:r>
              <a:rPr lang="en-GB" dirty="0"/>
              <a:t>-based model to predict system output for chirp data, we saw a drop in performance. This suggests that the model is specialized to signals similar to what it was trained on. The chirp input highlights non-uniform dynamics that the model hasn’t fully captured</a:t>
            </a:r>
          </a:p>
          <a:p>
            <a:pPr marL="0" indent="0">
              <a:buFont typeface="Arial" panose="020B0604020202020204" pitchFamily="34" charset="0"/>
              <a:buNone/>
            </a:pPr>
            <a:endParaRPr lang="en-GB" dirty="0"/>
          </a:p>
          <a:p>
            <a:pPr marL="0" indent="0">
              <a:buFont typeface="Arial" panose="020B0604020202020204" pitchFamily="34" charset="0"/>
              <a:buNone/>
            </a:pPr>
            <a:endParaRPr lang="en-GB" dirty="0"/>
          </a:p>
        </p:txBody>
      </p:sp>
      <p:sp>
        <p:nvSpPr>
          <p:cNvPr id="4" name="Slide Number Placeholder 3">
            <a:extLst>
              <a:ext uri="{FF2B5EF4-FFF2-40B4-BE49-F238E27FC236}">
                <a16:creationId xmlns:a16="http://schemas.microsoft.com/office/drawing/2014/main" id="{1704547F-3735-9622-7E41-797D28ACB460}"/>
              </a:ext>
            </a:extLst>
          </p:cNvPr>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710700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9560F-D1FB-BD7B-7C08-94C0BCACC66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A12171-2309-1B9B-B41B-092CA4A0CE1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82F5E27-9245-A275-89AD-210E7D25FA7F}"/>
              </a:ext>
            </a:extLst>
          </p:cNvPr>
          <p:cNvSpPr>
            <a:spLocks noGrp="1"/>
          </p:cNvSpPr>
          <p:nvPr>
            <p:ph type="body" idx="1"/>
          </p:nvPr>
        </p:nvSpPr>
        <p:spPr/>
        <p:txBody>
          <a:bodyPr/>
          <a:lstStyle/>
          <a:p>
            <a:pPr marL="0" indent="0">
              <a:buFont typeface="Arial" panose="020B0604020202020204" pitchFamily="34" charset="0"/>
              <a:buNone/>
            </a:pPr>
            <a:r>
              <a:rPr lang="en-GB" dirty="0"/>
              <a:t>For the chirp-based </a:t>
            </a:r>
            <a:r>
              <a:rPr lang="en-GB" dirty="0" err="1"/>
              <a:t>modeling</a:t>
            </a:r>
            <a:r>
              <a:rPr lang="en-GB" dirty="0"/>
              <a:t>, the delay appears to vary over time because the frequency content changes continuously. This can reveal mild nonlinearities or variable dynamics. Even though the chirp data produce somewhat larger residuals, we still capture the main system </a:t>
            </a:r>
            <a:r>
              <a:rPr lang="en-GB" dirty="0" err="1"/>
              <a:t>behavior</a:t>
            </a:r>
            <a:r>
              <a:rPr lang="en-GB" dirty="0"/>
              <a:t>—especially around the resonance range, which is critical for trajectory design.</a:t>
            </a:r>
          </a:p>
        </p:txBody>
      </p:sp>
      <p:sp>
        <p:nvSpPr>
          <p:cNvPr id="4" name="Slide Number Placeholder 3">
            <a:extLst>
              <a:ext uri="{FF2B5EF4-FFF2-40B4-BE49-F238E27FC236}">
                <a16:creationId xmlns:a16="http://schemas.microsoft.com/office/drawing/2014/main" id="{53D75A96-26B7-EA29-612C-BACE76F96CD0}"/>
              </a:ext>
            </a:extLst>
          </p:cNvPr>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959766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77745A-B3AB-35ED-DA73-5AD55F549F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5F1594-8D09-610A-EA0F-B52C7E6072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C2661E-E6F1-B89F-1B7F-5212884F7669}"/>
              </a:ext>
            </a:extLst>
          </p:cNvPr>
          <p:cNvSpPr>
            <a:spLocks noGrp="1"/>
          </p:cNvSpPr>
          <p:nvPr>
            <p:ph type="body" idx="1"/>
          </p:nvPr>
        </p:nvSpPr>
        <p:spPr/>
        <p:txBody>
          <a:bodyPr/>
          <a:lstStyle/>
          <a:p>
            <a:pPr marL="0" indent="0">
              <a:buFont typeface="Arial" panose="020B0604020202020204" pitchFamily="34" charset="0"/>
              <a:buNone/>
            </a:pPr>
            <a:r>
              <a:rPr lang="en-GB" dirty="0"/>
              <a:t>Here, the chirp-based frequency response also reveals a resonant peak, around 32.5–33 Hz, which is close to what we saw with the </a:t>
            </a:r>
            <a:r>
              <a:rPr lang="en-GB" dirty="0" err="1"/>
              <a:t>multisine</a:t>
            </a:r>
            <a:r>
              <a:rPr lang="en-GB" dirty="0"/>
              <a:t>. High-frequency noise is more visible in the chirp data because we continuously sweep through those frequencies. Again, low-order models (e.g., single-pole) ignore the main resonance, so a second-order model is more appropriate.</a:t>
            </a:r>
          </a:p>
        </p:txBody>
      </p:sp>
      <p:sp>
        <p:nvSpPr>
          <p:cNvPr id="4" name="Slide Number Placeholder 3">
            <a:extLst>
              <a:ext uri="{FF2B5EF4-FFF2-40B4-BE49-F238E27FC236}">
                <a16:creationId xmlns:a16="http://schemas.microsoft.com/office/drawing/2014/main" id="{B7F5587B-4C28-14DA-D3C7-CD0B59A9E416}"/>
              </a:ext>
            </a:extLst>
          </p:cNvPr>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32711271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B748E0-9B08-1501-A986-B5D4B1EBE1D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569E0F-77D9-B37E-6AF1-F3FB420D220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7069EB-EBBA-800A-075B-B821F3814D41}"/>
              </a:ext>
            </a:extLst>
          </p:cNvPr>
          <p:cNvSpPr>
            <a:spLocks noGrp="1"/>
          </p:cNvSpPr>
          <p:nvPr>
            <p:ph type="body" idx="1"/>
          </p:nvPr>
        </p:nvSpPr>
        <p:spPr/>
        <p:txBody>
          <a:bodyPr/>
          <a:lstStyle/>
          <a:p>
            <a:pPr marL="0" indent="0">
              <a:buFont typeface="Arial" panose="020B0604020202020204" pitchFamily="34" charset="0"/>
              <a:buNone/>
            </a:pPr>
            <a:r>
              <a:rPr lang="en-GB" dirty="0"/>
              <a:t>This time, the chirp-based model does a better job on </a:t>
            </a:r>
            <a:r>
              <a:rPr lang="en-GB" dirty="0" err="1"/>
              <a:t>multisine</a:t>
            </a:r>
            <a:r>
              <a:rPr lang="en-GB" dirty="0"/>
              <a:t> data than the </a:t>
            </a:r>
            <a:r>
              <a:rPr lang="en-GB" dirty="0" err="1"/>
              <a:t>multisine</a:t>
            </a:r>
            <a:r>
              <a:rPr lang="en-GB" dirty="0"/>
              <a:t> model did on chirp, suggesting that the chirp-based model has somewhat broader generalization. However, we still see time shifts at certain frequencies, indicating mild nonlinear effects and possibly some parameter drift</a:t>
            </a:r>
          </a:p>
        </p:txBody>
      </p:sp>
      <p:sp>
        <p:nvSpPr>
          <p:cNvPr id="4" name="Slide Number Placeholder 3">
            <a:extLst>
              <a:ext uri="{FF2B5EF4-FFF2-40B4-BE49-F238E27FC236}">
                <a16:creationId xmlns:a16="http://schemas.microsoft.com/office/drawing/2014/main" id="{BCE91F32-79C5-CE25-C81A-FDAC8A928524}"/>
              </a:ext>
            </a:extLst>
          </p:cNvPr>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9539548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29D6B-360F-833F-304D-C7BFD0B769B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91E036F-4C00-E785-B4BE-AEE3A101AB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3EBA2F0-54CF-21EC-74E8-F44E71302821}"/>
              </a:ext>
            </a:extLst>
          </p:cNvPr>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a:extLst>
              <a:ext uri="{FF2B5EF4-FFF2-40B4-BE49-F238E27FC236}">
                <a16:creationId xmlns:a16="http://schemas.microsoft.com/office/drawing/2014/main" id="{EE604E26-0BF0-493D-8EC5-03C1191AFCD4}"/>
              </a:ext>
            </a:extLst>
          </p:cNvPr>
          <p:cNvSpPr>
            <a:spLocks noGrp="1"/>
          </p:cNvSpPr>
          <p:nvPr>
            <p:ph type="sldNum" sz="quarter" idx="5"/>
          </p:nvPr>
        </p:nvSpPr>
        <p:spPr/>
        <p:txBody>
          <a:bodyPr/>
          <a:lstStyle/>
          <a:p>
            <a:fld id="{8CB0EE9E-52B8-AA4F-8DD5-ED0FB4E5CBCC}" type="slidenum">
              <a:rPr lang="en-US" smtClean="0"/>
              <a:t>15</a:t>
            </a:fld>
            <a:endParaRPr lang="en-US"/>
          </a:p>
        </p:txBody>
      </p:sp>
    </p:spTree>
    <p:extLst>
      <p:ext uri="{BB962C8B-B14F-4D97-AF65-F5344CB8AC3E}">
        <p14:creationId xmlns:p14="http://schemas.microsoft.com/office/powerpoint/2010/main" val="283350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9062C-4D4F-89C4-B804-5064A9F4100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481713A-4EF2-1B38-023B-14C1F826950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E6D062F-DF7B-0A57-B77B-4715075BFDDA}"/>
              </a:ext>
            </a:extLst>
          </p:cNvPr>
          <p:cNvSpPr>
            <a:spLocks noGrp="1"/>
          </p:cNvSpPr>
          <p:nvPr>
            <p:ph type="body" idx="1"/>
          </p:nvPr>
        </p:nvSpPr>
        <p:spPr/>
        <p:txBody>
          <a:bodyPr/>
          <a:lstStyle/>
          <a:p>
            <a:pPr marL="0" indent="0">
              <a:buFont typeface="Arial" panose="020B0604020202020204" pitchFamily="34" charset="0"/>
              <a:buNone/>
            </a:pPr>
            <a:r>
              <a:rPr lang="en-GB" dirty="0"/>
              <a:t>both the </a:t>
            </a:r>
            <a:r>
              <a:rPr lang="en-GB" dirty="0" err="1"/>
              <a:t>multisine</a:t>
            </a:r>
            <a:r>
              <a:rPr lang="en-GB" dirty="0"/>
              <a:t> and chirp excitations reveal a second-order resonance in the 30–40 Hz range. Because of the hardware limit of 0.5-second data, we can’t fully excite multiple cycles at each frequency, so we have to compromise on frequency resolution and signal type. Nonetheless, we get enough accuracy around the resonance to proceed with trajectory design. Ultimately, we identified second-order dynamics that we can incorporate into an optimal trajectory planning algorithm, which will minimize magnet oscillations and improve positioning precision</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One zero =~ 1=&gt; suppress dc noise (low frequencies)</a:t>
            </a:r>
          </a:p>
        </p:txBody>
      </p:sp>
      <p:sp>
        <p:nvSpPr>
          <p:cNvPr id="4" name="Slide Number Placeholder 3">
            <a:extLst>
              <a:ext uri="{FF2B5EF4-FFF2-40B4-BE49-F238E27FC236}">
                <a16:creationId xmlns:a16="http://schemas.microsoft.com/office/drawing/2014/main" id="{92526B7F-DE6C-B560-17AE-15D57AF41BB2}"/>
              </a:ext>
            </a:extLst>
          </p:cNvPr>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40836245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09A228-C3F1-D4C8-8870-9EC1B41106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990EC07-E50F-F8C9-ED9C-C0C6963D09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B282B5B-5B4C-684C-98BC-AF893E40574B}"/>
              </a:ext>
            </a:extLst>
          </p:cNvPr>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a:extLst>
              <a:ext uri="{FF2B5EF4-FFF2-40B4-BE49-F238E27FC236}">
                <a16:creationId xmlns:a16="http://schemas.microsoft.com/office/drawing/2014/main" id="{1376CEFF-6EDA-C4C0-8E2E-6D00659C1FD7}"/>
              </a:ext>
            </a:extLst>
          </p:cNvPr>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35936085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03F79B-E8C3-9F3C-70C3-178C9019B8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43956F-4E85-D499-DACD-86BA266EF76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6E3A121-DD63-9BE9-B7D0-0B4F71F2109F}"/>
              </a:ext>
            </a:extLst>
          </p:cNvPr>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a:extLst>
              <a:ext uri="{FF2B5EF4-FFF2-40B4-BE49-F238E27FC236}">
                <a16:creationId xmlns:a16="http://schemas.microsoft.com/office/drawing/2014/main" id="{16F8122B-F1EB-3EFA-4EF0-E98ABE9E8E92}"/>
              </a:ext>
            </a:extLst>
          </p:cNvPr>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4005696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A60B08-A824-F6E8-35F0-6C2135DB9CB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F6DA572-8386-DAFF-D7BB-064CD6A58D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9E00364-6032-FF5C-13D8-7F23C8F199A1}"/>
              </a:ext>
            </a:extLst>
          </p:cNvPr>
          <p:cNvSpPr>
            <a:spLocks noGrp="1"/>
          </p:cNvSpPr>
          <p:nvPr>
            <p:ph type="body" idx="1"/>
          </p:nvPr>
        </p:nvSpPr>
        <p:spPr/>
        <p:txBody>
          <a:bodyPr/>
          <a:lstStyle/>
          <a:p>
            <a:pPr marL="0" indent="0">
              <a:buFont typeface="Arial" panose="020B0604020202020204" pitchFamily="34" charset="0"/>
              <a:buNone/>
            </a:pPr>
            <a:r>
              <a:rPr lang="en-GB" dirty="0"/>
              <a:t>Identify a System Model from Real Data:</a:t>
            </a:r>
          </a:p>
          <a:p>
            <a:pPr marL="0" indent="0">
              <a:buFont typeface="Arial" panose="020B0604020202020204" pitchFamily="34" charset="0"/>
              <a:buNone/>
            </a:pPr>
            <a:endParaRPr lang="en-GB" i="0" dirty="0"/>
          </a:p>
          <a:p>
            <a:pPr marL="0" indent="0">
              <a:buFont typeface="Arial" panose="020B0604020202020204" pitchFamily="34" charset="0"/>
              <a:buNone/>
            </a:pPr>
            <a:r>
              <a:rPr lang="en-GB" i="0" dirty="0"/>
              <a:t>In my work, I developed a script identifying a model that captures the dynamics of the system based on multiple datasets called experiments. This script allows me to input multiple datasets collected from different amplitudes and inputs. It explores various model orders, including different numbers of poles, zeros, and delays, to find the combination that best fits my measured data.</a:t>
            </a:r>
          </a:p>
          <a:p>
            <a:pPr marL="0" indent="0">
              <a:buFont typeface="Arial" panose="020B0604020202020204" pitchFamily="34" charset="0"/>
              <a:buNone/>
            </a:pPr>
            <a:r>
              <a:rPr lang="en-GB" b="1" dirty="0"/>
              <a:t>In simpler terms:</a:t>
            </a:r>
            <a:r>
              <a:rPr lang="en-GB" dirty="0"/>
              <a:t> I am trying to answer the question: </a:t>
            </a:r>
            <a:r>
              <a:rPr lang="en-GB" i="1" dirty="0"/>
              <a:t>“Which transfer function best represents how Magnet 2 moves when Magnet 1 is driven by certain inputs?”</a:t>
            </a:r>
            <a:r>
              <a:rPr lang="en-GB" dirty="0"/>
              <a:t> This model points any resonant frequencies, which are crucial to avoid exciting during motion.</a:t>
            </a:r>
            <a:endParaRPr lang="en-GB" i="0" dirty="0"/>
          </a:p>
          <a:p>
            <a:pPr marL="0" indent="0">
              <a:buFont typeface="Arial" panose="020B0604020202020204" pitchFamily="34" charset="0"/>
              <a:buNone/>
            </a:pPr>
            <a:endParaRPr lang="en-GB" i="0" dirty="0"/>
          </a:p>
          <a:p>
            <a:pPr marL="0" indent="0">
              <a:buFont typeface="Arial" panose="020B0604020202020204" pitchFamily="34" charset="0"/>
              <a:buNone/>
            </a:pPr>
            <a:r>
              <a:rPr lang="en-GB" i="0" dirty="0"/>
              <a:t>For the trajectory generation based on the work done on the previous system: I used S-curve trajectory optimization (based on cascaded rectangular smoothers) and a </a:t>
            </a:r>
            <a:r>
              <a:rPr lang="en-GB" i="0" dirty="0" err="1"/>
              <a:t>Matlab</a:t>
            </a:r>
            <a:r>
              <a:rPr lang="en-GB" i="0" dirty="0"/>
              <a:t> tool created by the writers of the paper called the “</a:t>
            </a:r>
            <a:r>
              <a:rPr lang="en-GB" i="0" dirty="0" err="1"/>
              <a:t>BuildTrajectoryGenerator</a:t>
            </a:r>
            <a:r>
              <a:rPr lang="en-GB" i="0" dirty="0"/>
              <a:t>.” This time-optimized trajectory generator incorporates built-in constraints on velocity, acceleration, jerk, and frequency content. If my identified model indicates a resonance around 35 to 40 Hz, this script helps me plan paths or velocity profiles that effectively avoid introducing energy in that frequency range. But this part is still to be improved. </a:t>
            </a:r>
          </a:p>
          <a:p>
            <a:pPr marL="0" indent="0">
              <a:buFont typeface="Arial" panose="020B0604020202020204" pitchFamily="34" charset="0"/>
              <a:buNone/>
            </a:pPr>
            <a:r>
              <a:rPr lang="en-GB" dirty="0"/>
              <a:t>Once you know where the system resonates, you use this trajectory generator to shape the motion commands so you don’t shake or excite that resonance. The script ensures the motion respects physical limits (max velocity, acceleration, jerk) </a:t>
            </a:r>
            <a:r>
              <a:rPr lang="en-GB" i="1" dirty="0"/>
              <a:t>and</a:t>
            </a:r>
            <a:r>
              <a:rPr lang="en-GB" dirty="0"/>
              <a:t> the system’s sensitivity at certain frequencies</a:t>
            </a:r>
            <a:endParaRPr lang="en-GB" i="0" dirty="0"/>
          </a:p>
        </p:txBody>
      </p:sp>
      <p:sp>
        <p:nvSpPr>
          <p:cNvPr id="4" name="Slide Number Placeholder 3">
            <a:extLst>
              <a:ext uri="{FF2B5EF4-FFF2-40B4-BE49-F238E27FC236}">
                <a16:creationId xmlns:a16="http://schemas.microsoft.com/office/drawing/2014/main" id="{FE30B5C4-BF5A-D050-A578-F25DD0DF3306}"/>
              </a:ext>
            </a:extLst>
          </p:cNvPr>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25517301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E70B0-649B-CB08-476B-439444FDF1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1E3A3FC-7EC3-1BA5-08B7-2A10C5A103A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AEDB710-83E1-6DA0-B783-7CD2788026D0}"/>
              </a:ext>
            </a:extLst>
          </p:cNvPr>
          <p:cNvSpPr>
            <a:spLocks noGrp="1"/>
          </p:cNvSpPr>
          <p:nvPr>
            <p:ph type="body" idx="1"/>
          </p:nvPr>
        </p:nvSpPr>
        <p:spPr/>
        <p:txBody>
          <a:bodyPr/>
          <a:lstStyle/>
          <a:p>
            <a:pPr marL="0" indent="0">
              <a:buFont typeface="Arial" panose="020B0604020202020204" pitchFamily="34" charset="0"/>
              <a:buNone/>
            </a:pPr>
            <a:r>
              <a:rPr lang="en-GB" dirty="0"/>
              <a:t>About system identification, one common approach is to excite the system with known signals (like </a:t>
            </a:r>
            <a:r>
              <a:rPr lang="en-GB" dirty="0" err="1"/>
              <a:t>multisine</a:t>
            </a:r>
            <a:r>
              <a:rPr lang="en-GB" dirty="0"/>
              <a:t>, chirp, or PRBS) and measure how it responds. This helps us extract frequency-response data</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However, we have some practical limitations: we can only capture about half a second of data due to hardware memory limits, so we must choose our excitation signals carefully. If we don’t stay within a meaningful frequency band or if the system can’t fully respond in the given time, our data might not accurately capture the dynamics</a:t>
            </a:r>
          </a:p>
        </p:txBody>
      </p:sp>
      <p:sp>
        <p:nvSpPr>
          <p:cNvPr id="4" name="Slide Number Placeholder 3">
            <a:extLst>
              <a:ext uri="{FF2B5EF4-FFF2-40B4-BE49-F238E27FC236}">
                <a16:creationId xmlns:a16="http://schemas.microsoft.com/office/drawing/2014/main" id="{0B47A916-7BD1-1758-C26B-05FAF760503A}"/>
              </a:ext>
            </a:extLst>
          </p:cNvPr>
          <p:cNvSpPr>
            <a:spLocks noGrp="1"/>
          </p:cNvSpPr>
          <p:nvPr>
            <p:ph type="sldNum" sz="quarter" idx="5"/>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2633204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BF33B-9FCB-8AC3-A279-2C460744A7D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91D35B1-D608-99F2-C8A4-0D5DC02EE9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2F22E83-7367-6B98-9D88-04943494BCA6}"/>
              </a:ext>
            </a:extLst>
          </p:cNvPr>
          <p:cNvSpPr>
            <a:spLocks noGrp="1"/>
          </p:cNvSpPr>
          <p:nvPr>
            <p:ph type="body" idx="1"/>
          </p:nvPr>
        </p:nvSpPr>
        <p:spPr/>
        <p:txBody>
          <a:bodyPr/>
          <a:lstStyle/>
          <a:p>
            <a:pPr marL="0" indent="0">
              <a:buFont typeface="Arial" panose="020B0604020202020204" pitchFamily="34" charset="0"/>
              <a:buNone/>
            </a:pPr>
            <a:r>
              <a:rPr lang="en-GB" dirty="0"/>
              <a:t>Here, you can see the schematic representations of the three signals used. With </a:t>
            </a:r>
            <a:r>
              <a:rPr lang="en-GB" dirty="0" err="1"/>
              <a:t>multisine</a:t>
            </a:r>
            <a:r>
              <a:rPr lang="en-GB" dirty="0"/>
              <a:t>, we combine different sinusoids at selected frequencies to excite the system. The chirp signal sweeps from low to high frequency, and the PRBS is a pseudo-random binary sequence. Each has trade-offs, especially given our hardware constraints and the slow dynamics of the magnet coupling.</a:t>
            </a:r>
          </a:p>
        </p:txBody>
      </p:sp>
      <p:sp>
        <p:nvSpPr>
          <p:cNvPr id="4" name="Slide Number Placeholder 3">
            <a:extLst>
              <a:ext uri="{FF2B5EF4-FFF2-40B4-BE49-F238E27FC236}">
                <a16:creationId xmlns:a16="http://schemas.microsoft.com/office/drawing/2014/main" id="{DF1FAB65-DE92-0389-EDC7-656825D6D99B}"/>
              </a:ext>
            </a:extLst>
          </p:cNvPr>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40988209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5F1A5-2CA6-CB3C-EF52-C28D234A32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190EC0-F263-E0DF-D620-585E2BFA5A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EDF9042-429D-756E-1BB9-007C82715BC5}"/>
              </a:ext>
            </a:extLst>
          </p:cNvPr>
          <p:cNvSpPr>
            <a:spLocks noGrp="1"/>
          </p:cNvSpPr>
          <p:nvPr>
            <p:ph type="body" idx="1"/>
          </p:nvPr>
        </p:nvSpPr>
        <p:spPr/>
        <p:txBody>
          <a:bodyPr/>
          <a:lstStyle/>
          <a:p>
            <a:pPr marL="0" indent="0">
              <a:buFont typeface="Arial" panose="020B0604020202020204" pitchFamily="34" charset="0"/>
              <a:buNone/>
            </a:pPr>
            <a:r>
              <a:rPr lang="en-GB" dirty="0"/>
              <a:t>To identify the system properly, we repeated the </a:t>
            </a:r>
            <a:r>
              <a:rPr lang="en-GB" dirty="0" err="1"/>
              <a:t>multisine</a:t>
            </a:r>
            <a:r>
              <a:rPr lang="en-GB" dirty="0"/>
              <a:t> excitation with different amplitudes. </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By amplitude I mean that on the Acquisition and </a:t>
            </a:r>
            <a:r>
              <a:rPr lang="en-GB" dirty="0" err="1"/>
              <a:t>supervison</a:t>
            </a:r>
            <a:r>
              <a:rPr lang="en-GB" dirty="0"/>
              <a:t> post, the set point table (hardcoded in the FPGA memory) is from 0 to 1 and with an offset and a gain we can control the amplitude of the signal (current). What we excite is not straightly the position it is the current that leads to the excitation of the physical parts we are interested in.</a:t>
            </a:r>
          </a:p>
          <a:p>
            <a:pPr marL="0" indent="0">
              <a:buFont typeface="Arial" panose="020B0604020202020204" pitchFamily="34" charset="0"/>
              <a:buNone/>
            </a:pPr>
            <a:endParaRPr lang="en-GB" dirty="0"/>
          </a:p>
          <a:p>
            <a:pPr marL="0" indent="0">
              <a:buFont typeface="Arial" panose="020B0604020202020204" pitchFamily="34" charset="0"/>
              <a:buNone/>
            </a:pPr>
            <a:r>
              <a:rPr lang="en-GB" dirty="0"/>
              <a:t>A specific datasets for model is designated training and others for validation, following standard practice in system identification to avoid overfitting.</a:t>
            </a:r>
          </a:p>
        </p:txBody>
      </p:sp>
      <p:sp>
        <p:nvSpPr>
          <p:cNvPr id="4" name="Slide Number Placeholder 3">
            <a:extLst>
              <a:ext uri="{FF2B5EF4-FFF2-40B4-BE49-F238E27FC236}">
                <a16:creationId xmlns:a16="http://schemas.microsoft.com/office/drawing/2014/main" id="{320781C7-4942-B6C6-C8FE-7A3A0908516D}"/>
              </a:ext>
            </a:extLst>
          </p:cNvPr>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541627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4F235-E79E-CF45-80CD-38A3C27BB13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6AC67B6-B1FD-C8EE-CB31-1CD75E4958C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4BCDA7-4C42-C27D-1DC1-10FD2869249A}"/>
              </a:ext>
            </a:extLst>
          </p:cNvPr>
          <p:cNvSpPr>
            <a:spLocks noGrp="1"/>
          </p:cNvSpPr>
          <p:nvPr>
            <p:ph type="body" idx="1"/>
          </p:nvPr>
        </p:nvSpPr>
        <p:spPr/>
        <p:txBody>
          <a:bodyPr/>
          <a:lstStyle/>
          <a:p>
            <a:r>
              <a:rPr lang="en-GB" dirty="0"/>
              <a:t>Here, I’m focusing on how the models of our system from the data we’ve collected were built.</a:t>
            </a:r>
          </a:p>
          <a:p>
            <a:r>
              <a:rPr lang="en-GB" dirty="0"/>
              <a:t>1)</a:t>
            </a:r>
          </a:p>
          <a:p>
            <a:r>
              <a:rPr lang="en-GB" dirty="0"/>
              <a:t>Before </a:t>
            </a:r>
            <a:r>
              <a:rPr lang="en-GB" dirty="0" err="1"/>
              <a:t>modeling</a:t>
            </a:r>
            <a:r>
              <a:rPr lang="en-GB" dirty="0"/>
              <a:t>, we remove any “dead” intervals in the data where there is no meaningful motion (e.g., zero input and zero output). This ensures our analysis focuses on the segments where the system is actively responding</a:t>
            </a:r>
          </a:p>
          <a:p>
            <a:r>
              <a:rPr lang="en-GB" dirty="0"/>
              <a:t>We also detrend the data to account for gravity compensation. In other words, we subtract any constant offset caused by holding the magnet against gravity, so the model sees only the dynamic part of the motion rather than a static shift</a:t>
            </a:r>
          </a:p>
          <a:p>
            <a:endParaRPr lang="en-GB" dirty="0"/>
          </a:p>
          <a:p>
            <a:r>
              <a:rPr lang="en-GB" dirty="0"/>
              <a:t>2)</a:t>
            </a:r>
          </a:p>
          <a:p>
            <a:pPr>
              <a:buFont typeface="Arial" panose="020B0604020202020204" pitchFamily="34" charset="0"/>
              <a:buChar char="•"/>
            </a:pPr>
            <a:r>
              <a:rPr lang="en-GB" dirty="0"/>
              <a:t>We merge several experiments into one comprehensive dataset, then split it into two subsets: A </a:t>
            </a:r>
            <a:r>
              <a:rPr lang="en-GB" b="1" dirty="0"/>
              <a:t>training set</a:t>
            </a:r>
            <a:r>
              <a:rPr lang="en-GB" dirty="0"/>
              <a:t> to estimate or “fit” the transfer function parameters (poles, zeros, delays, etc.).</a:t>
            </a:r>
          </a:p>
          <a:p>
            <a:pPr>
              <a:buFont typeface="Arial" panose="020B0604020202020204" pitchFamily="34" charset="0"/>
              <a:buChar char="•"/>
            </a:pPr>
            <a:r>
              <a:rPr lang="en-GB" dirty="0"/>
              <a:t>A </a:t>
            </a:r>
            <a:r>
              <a:rPr lang="en-GB" b="1" dirty="0"/>
              <a:t>validation set</a:t>
            </a:r>
            <a:r>
              <a:rPr lang="en-GB" dirty="0"/>
              <a:t> to test how well the fitted model predicts new, unseen data. This step guards against overfitting and tells us how robust the model is.</a:t>
            </a:r>
          </a:p>
          <a:p>
            <a:endParaRPr lang="en-GB" dirty="0"/>
          </a:p>
          <a:p>
            <a:r>
              <a:rPr lang="en-GB" dirty="0"/>
              <a:t>3)</a:t>
            </a:r>
          </a:p>
          <a:p>
            <a:pPr>
              <a:buFont typeface="Arial" panose="020B0604020202020204" pitchFamily="34" charset="0"/>
              <a:buChar char="•"/>
            </a:pPr>
            <a:r>
              <a:rPr lang="en-GB" dirty="0"/>
              <a:t>We try different model structures: for example, 1-pole vs. 2-pole vs. 3-pole systems, with different numbers of zeros and possible input-output delays.</a:t>
            </a:r>
          </a:p>
          <a:p>
            <a:pPr>
              <a:buFont typeface="Arial" panose="020B0604020202020204" pitchFamily="34" charset="0"/>
              <a:buChar char="•"/>
            </a:pPr>
            <a:r>
              <a:rPr lang="en-GB" dirty="0"/>
              <a:t>Each candidate model is evaluated, and we keep track of performance metrics like mean-squared error (MSE) and fit percentage.</a:t>
            </a:r>
          </a:p>
          <a:p>
            <a:endParaRPr lang="en-GB" dirty="0"/>
          </a:p>
          <a:p>
            <a:r>
              <a:rPr lang="en-GB" dirty="0"/>
              <a:t>4)</a:t>
            </a:r>
          </a:p>
          <a:p>
            <a:r>
              <a:rPr lang="en-GB" dirty="0"/>
              <a:t>After identifying the most promising structure, we solve for the actual numerical coefficients (pole and zero locations, gain, and delay). These coefficients define how the system’s output responds to a given input.</a:t>
            </a:r>
          </a:p>
          <a:p>
            <a:endParaRPr lang="en-GB" dirty="0"/>
          </a:p>
          <a:p>
            <a:r>
              <a:rPr lang="en-GB" dirty="0"/>
              <a:t>5)</a:t>
            </a:r>
          </a:p>
          <a:p>
            <a:pPr marL="171450" indent="-171450">
              <a:buFont typeface="Arial" panose="020B0604020202020204" pitchFamily="34" charset="0"/>
              <a:buChar char="•"/>
            </a:pPr>
            <a:r>
              <a:rPr lang="en-GB" dirty="0"/>
              <a:t>With the chosen model, we use the </a:t>
            </a:r>
            <a:r>
              <a:rPr lang="en-GB" i="1" dirty="0"/>
              <a:t>validation data’s inputs</a:t>
            </a:r>
            <a:r>
              <a:rPr lang="en-GB" dirty="0"/>
              <a:t>—which the model has never “seen” during training—and simulate the output.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dirty="0"/>
              <a:t>We then compare the simulated output with the real measurement to check how closely the model replicates reality. A good match means the model is capturing the essential dynamics.</a:t>
            </a:r>
          </a:p>
          <a:p>
            <a:endParaRPr lang="en-GB" dirty="0"/>
          </a:p>
          <a:p>
            <a:r>
              <a:rPr lang="en-GB" dirty="0"/>
              <a:t>6)</a:t>
            </a:r>
          </a:p>
          <a:p>
            <a:pPr marL="171450" indent="-171450">
              <a:buFont typeface="Arial" panose="020B0604020202020204" pitchFamily="34" charset="0"/>
              <a:buChar char="•"/>
            </a:pPr>
            <a:r>
              <a:rPr lang="en-GB" dirty="0"/>
              <a:t>Finally, we evaluate residuals (the difference between measured and simulated outputs), look for patterns in the error (e.g., correlated noise), and confirm whether the resonant frequency region is correctly identified. </a:t>
            </a:r>
          </a:p>
          <a:p>
            <a:pPr marL="171450" indent="-171450">
              <a:buFont typeface="Arial" panose="020B0604020202020204" pitchFamily="34" charset="0"/>
              <a:buChar char="•"/>
            </a:pPr>
            <a:r>
              <a:rPr lang="en-GB" dirty="0"/>
              <a:t>This analysis helps us confirm that the model is reliable enough for subsequent tasks, like trajectory optimization to avoid exciting unwanted oscillations.</a:t>
            </a:r>
          </a:p>
          <a:p>
            <a:endParaRPr lang="en-GB" dirty="0"/>
          </a:p>
          <a:p>
            <a:endParaRPr lang="en-GB" dirty="0"/>
          </a:p>
          <a:p>
            <a:endParaRPr lang="en-GB" dirty="0"/>
          </a:p>
          <a:p>
            <a:endParaRPr lang="en-GB" dirty="0"/>
          </a:p>
          <a:p>
            <a:endParaRPr lang="en-GB" dirty="0"/>
          </a:p>
          <a:p>
            <a:endParaRPr lang="en-GB" dirty="0"/>
          </a:p>
        </p:txBody>
      </p:sp>
      <p:sp>
        <p:nvSpPr>
          <p:cNvPr id="4" name="Slide Number Placeholder 3">
            <a:extLst>
              <a:ext uri="{FF2B5EF4-FFF2-40B4-BE49-F238E27FC236}">
                <a16:creationId xmlns:a16="http://schemas.microsoft.com/office/drawing/2014/main" id="{740A91B3-1198-9E99-78A8-7AD70D1A5DB8}"/>
              </a:ext>
            </a:extLst>
          </p:cNvPr>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26957569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7CA684-FFE0-E999-FC9E-D8315FC86EB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3F57119-6E46-0323-C197-CF9756EADD1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65237AA-CB68-381E-F36F-55DDCBB63246}"/>
              </a:ext>
            </a:extLst>
          </p:cNvPr>
          <p:cNvSpPr>
            <a:spLocks noGrp="1"/>
          </p:cNvSpPr>
          <p:nvPr>
            <p:ph type="body" idx="1"/>
          </p:nvPr>
        </p:nvSpPr>
        <p:spPr/>
        <p:txBody>
          <a:bodyPr/>
          <a:lstStyle/>
          <a:p>
            <a:pPr marL="0" indent="0">
              <a:buFont typeface="Arial" panose="020B0604020202020204" pitchFamily="34" charset="0"/>
              <a:buNone/>
            </a:pPr>
            <a:r>
              <a:rPr lang="en-GB" dirty="0"/>
              <a:t>This plot compares the real system output with the model’s simulated output for a validation dataset. We can see the residuals remain relatively small, indicating that the model captures the primary dynamics when the excitation type is similar (i.e., </a:t>
            </a:r>
            <a:r>
              <a:rPr lang="en-GB" dirty="0" err="1"/>
              <a:t>multisine</a:t>
            </a:r>
            <a:r>
              <a:rPr lang="en-GB" dirty="0"/>
              <a:t>). Models with more than one pole show better fit.</a:t>
            </a:r>
          </a:p>
        </p:txBody>
      </p:sp>
      <p:sp>
        <p:nvSpPr>
          <p:cNvPr id="4" name="Slide Number Placeholder 3">
            <a:extLst>
              <a:ext uri="{FF2B5EF4-FFF2-40B4-BE49-F238E27FC236}">
                <a16:creationId xmlns:a16="http://schemas.microsoft.com/office/drawing/2014/main" id="{EAD15203-9385-8229-709E-F2CEDC21BD50}"/>
              </a:ext>
            </a:extLst>
          </p:cNvPr>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12128304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A4CF94-1268-DD2F-FCE0-DCF8E970A92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827FE0-83CF-8715-C73D-B27AEED4740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CBE879F-E6DA-5E27-57B8-64893DB563A4}"/>
              </a:ext>
            </a:extLst>
          </p:cNvPr>
          <p:cNvSpPr>
            <a:spLocks noGrp="1"/>
          </p:cNvSpPr>
          <p:nvPr>
            <p:ph type="body" idx="1"/>
          </p:nvPr>
        </p:nvSpPr>
        <p:spPr/>
        <p:txBody>
          <a:bodyPr/>
          <a:lstStyle/>
          <a:p>
            <a:pPr marL="0" indent="0">
              <a:buFont typeface="Arial" panose="020B0604020202020204" pitchFamily="34" charset="0"/>
              <a:buNone/>
            </a:pPr>
            <a:r>
              <a:rPr lang="en-GB" dirty="0"/>
              <a:t>From the frequency response, we identified a resonant frequency around 37–39 Hz using both the model and the Empirical Transfer Function Estimate (ETFE). Notice how amplitude spikes near resonance. Above this frequency, the system is noisy, partly because the </a:t>
            </a:r>
            <a:r>
              <a:rPr lang="en-GB" dirty="0" err="1"/>
              <a:t>multisine</a:t>
            </a:r>
            <a:r>
              <a:rPr lang="en-GB" dirty="0"/>
              <a:t> did not sufficiently excite those higher band</a:t>
            </a:r>
          </a:p>
        </p:txBody>
      </p:sp>
      <p:sp>
        <p:nvSpPr>
          <p:cNvPr id="4" name="Slide Number Placeholder 3">
            <a:extLst>
              <a:ext uri="{FF2B5EF4-FFF2-40B4-BE49-F238E27FC236}">
                <a16:creationId xmlns:a16="http://schemas.microsoft.com/office/drawing/2014/main" id="{738B1CA4-764C-3B97-704A-2311DC6402C2}"/>
              </a:ext>
            </a:extLst>
          </p:cNvPr>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5221413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Vishnu Varadan | 22.09.2023</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Vishnu Varadan | 22.09.2023</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Vishnu Varadan | 22.09.2023</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Vishnu Varadan | 22.09.2023</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Vishnu Varadan | 22.09.2023</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Vishnu Varadan | 22.09.2023</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Vishnu Varadan | 22.09.2023</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Vishnu Varadan | 22.09.2023</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Vishnu Varadan | 22.09.2023</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Vishnu Varadan | 22.09.2023</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Vishnu Varadan | 22.09.2023</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Vishnu Varadan | 22.09.2023</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Vishnu Varadan | 22.09.2023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Vishnu Varadan | 22.09.2023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Vishnu Varadan | 22.09.2023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Vishnu Varadan | 22.09.2023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Vishnu Varadan | 22.09.2023</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Vishnu Varadan | 22.09.2023</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cstate="print">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Vishnu Varadan | 22.09.2023</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dt="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150.pn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200.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41.png"/><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notesSlide" Target="../notesSlides/notesSlide1.xml"/><Relationship Id="rId16"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jpeg"/><Relationship Id="rId10" Type="http://schemas.openxmlformats.org/officeDocument/2006/relationships/image" Target="../media/image12.png"/><Relationship Id="rId19" Type="http://schemas.openxmlformats.org/officeDocument/2006/relationships/image" Target="../media/image21.jpe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24.jpeg"/><Relationship Id="rId4" Type="http://schemas.openxmlformats.org/officeDocument/2006/relationships/image" Target="../media/image2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6.png"/></Relationships>
</file>

<file path=ppt/slides/_rels/slide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248024"/>
            <a:ext cx="11376025" cy="529497"/>
          </a:xfrm>
        </p:spPr>
        <p:txBody>
          <a:bodyPr/>
          <a:lstStyle/>
          <a:p>
            <a:pPr algn="ctr"/>
            <a:r>
              <a:rPr lang="en-US" sz="3600" dirty="0"/>
              <a:t>System Identification for Trajectory Optimization</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250098" y="5902740"/>
            <a:ext cx="2735643" cy="418155"/>
          </a:xfrm>
        </p:spPr>
        <p:txBody>
          <a:bodyPr/>
          <a:lstStyle/>
          <a:p>
            <a:pPr algn="l"/>
            <a:r>
              <a:rPr lang="en-US" sz="1800" dirty="0"/>
              <a:t>Marie Faure (SY-BI-PM)</a:t>
            </a:r>
          </a:p>
        </p:txBody>
      </p:sp>
      <p:sp>
        <p:nvSpPr>
          <p:cNvPr id="4" name="Subtitle 2">
            <a:extLst>
              <a:ext uri="{FF2B5EF4-FFF2-40B4-BE49-F238E27FC236}">
                <a16:creationId xmlns:a16="http://schemas.microsoft.com/office/drawing/2014/main" id="{E62CEAD0-E88D-D9D8-8BC7-6F1F5F843357}"/>
              </a:ext>
            </a:extLst>
          </p:cNvPr>
          <p:cNvSpPr txBox="1">
            <a:spLocks/>
          </p:cNvSpPr>
          <p:nvPr/>
        </p:nvSpPr>
        <p:spPr>
          <a:xfrm>
            <a:off x="250098" y="6431732"/>
            <a:ext cx="2735643"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r>
              <a:rPr lang="en-US" sz="1800" dirty="0"/>
              <a:t>14/03/2025</a:t>
            </a:r>
          </a:p>
        </p:txBody>
      </p:sp>
      <p:pic>
        <p:nvPicPr>
          <p:cNvPr id="1028" name="Picture 4" descr="CERN Logo Particle physics Organization, Vesica Piscis, text, trademark,  logo png | PNGWing">
            <a:extLst>
              <a:ext uri="{FF2B5EF4-FFF2-40B4-BE49-F238E27FC236}">
                <a16:creationId xmlns:a16="http://schemas.microsoft.com/office/drawing/2014/main" id="{A19AE534-7876-89A2-0DF9-02924E6E9819}"/>
              </a:ext>
            </a:extLst>
          </p:cNvPr>
          <p:cNvPicPr>
            <a:picLocks noChangeAspect="1" noChangeArrowheads="1"/>
          </p:cNvPicPr>
          <p:nvPr/>
        </p:nvPicPr>
        <p:blipFill>
          <a:blip r:embed="rId2" cstate="print">
            <a:lum bright="70000" contrast="-70000"/>
            <a:extLst>
              <a:ext uri="{BEBA8EAE-BF5A-486C-A8C5-ECC9F3942E4B}">
                <a14:imgProps xmlns:a14="http://schemas.microsoft.com/office/drawing/2010/main">
                  <a14:imgLayer r:embed="rId3">
                    <a14:imgEffect>
                      <a14:backgroundRemoval t="1103" b="96031" l="4022" r="96304">
                        <a14:foregroundMark x1="4239" y1="22492" x2="4239" y2="22492"/>
                        <a14:foregroundMark x1="7609" y1="31643" x2="7609" y2="31643"/>
                        <a14:foregroundMark x1="22065" y1="33958" x2="22065" y2="33958"/>
                        <a14:foregroundMark x1="33261" y1="36494" x2="33261" y2="36494"/>
                        <a14:foregroundMark x1="54348" y1="35722" x2="54348" y2="35722"/>
                        <a14:foregroundMark x1="40870" y1="1433" x2="40870" y2="1433"/>
                        <a14:foregroundMark x1="69565" y1="15766" x2="69565" y2="15766"/>
                        <a14:foregroundMark x1="35543" y1="78170" x2="35543" y2="78170"/>
                        <a14:foregroundMark x1="58587" y1="81257" x2="58587" y2="81257"/>
                        <a14:foregroundMark x1="17717" y1="57332" x2="17717" y2="57332"/>
                        <a14:foregroundMark x1="32717" y1="92172" x2="32717" y2="92172"/>
                        <a14:foregroundMark x1="85000" y1="94157" x2="85000" y2="94157"/>
                        <a14:foregroundMark x1="96413" y1="1103" x2="96413" y2="1103"/>
                        <a14:foregroundMark x1="30326" y1="94928" x2="28804" y2="96031"/>
                      </a14:backgroundRemoval>
                    </a14:imgEffect>
                  </a14:imgLayer>
                </a14:imgProps>
              </a:ext>
              <a:ext uri="{28A0092B-C50C-407E-A947-70E740481C1C}">
                <a14:useLocalDpi xmlns:a14="http://schemas.microsoft.com/office/drawing/2010/main" val="0"/>
              </a:ext>
            </a:extLst>
          </a:blip>
          <a:srcRect/>
          <a:stretch>
            <a:fillRect/>
          </a:stretch>
        </p:blipFill>
        <p:spPr bwMode="auto">
          <a:xfrm>
            <a:off x="10178539" y="119998"/>
            <a:ext cx="651216" cy="642002"/>
          </a:xfrm>
          <a:prstGeom prst="rect">
            <a:avLst/>
          </a:prstGeom>
          <a:noFill/>
          <a:extLst>
            <a:ext uri="{909E8E84-426E-40DD-AFC4-6F175D3DCCD1}">
              <a14:hiddenFill xmlns:a14="http://schemas.microsoft.com/office/drawing/2010/main">
                <a:solidFill>
                  <a:srgbClr val="FFFFFF"/>
                </a:solidFill>
              </a14:hiddenFill>
            </a:ext>
          </a:extLst>
        </p:spPr>
      </p:pic>
      <p:cxnSp>
        <p:nvCxnSpPr>
          <p:cNvPr id="7" name="Straight Connector 6">
            <a:extLst>
              <a:ext uri="{FF2B5EF4-FFF2-40B4-BE49-F238E27FC236}">
                <a16:creationId xmlns:a16="http://schemas.microsoft.com/office/drawing/2014/main" id="{C9060E85-A942-71C0-3D1E-B4C239BF6F36}"/>
              </a:ext>
            </a:extLst>
          </p:cNvPr>
          <p:cNvCxnSpPr>
            <a:cxnSpLocks/>
          </p:cNvCxnSpPr>
          <p:nvPr/>
        </p:nvCxnSpPr>
        <p:spPr>
          <a:xfrm>
            <a:off x="10934700" y="190500"/>
            <a:ext cx="0" cy="46355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35B33BB4-47F0-8876-1E8C-23ABCF74A862}"/>
              </a:ext>
            </a:extLst>
          </p:cNvPr>
          <p:cNvSpPr txBox="1">
            <a:spLocks/>
          </p:cNvSpPr>
          <p:nvPr/>
        </p:nvSpPr>
        <p:spPr>
          <a:xfrm>
            <a:off x="11039646" y="231921"/>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100" dirty="0">
                <a:latin typeface="Sitka Display" pitchFamily="2" charset="0"/>
                <a:cs typeface="AngsanaUPC" panose="020B0502040204020203" pitchFamily="18" charset="-34"/>
              </a:rPr>
              <a:t>SY </a:t>
            </a:r>
          </a:p>
          <a:p>
            <a:pPr>
              <a:spcBef>
                <a:spcPts val="0"/>
              </a:spcBef>
            </a:pPr>
            <a:r>
              <a:rPr lang="en-US" sz="1100" dirty="0">
                <a:latin typeface="Sitka Display" pitchFamily="2" charset="0"/>
                <a:cs typeface="AngsanaUPC" panose="020B0502040204020203" pitchFamily="18" charset="-34"/>
              </a:rPr>
              <a:t>Accelerator System</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4F1F95-1995-C023-35AF-F10F0F1B3EA4}"/>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4BDB16D-7AF3-4675-7180-A59D6503D2DB}"/>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4" name="Footer Placeholder 4">
            <a:extLst>
              <a:ext uri="{FF2B5EF4-FFF2-40B4-BE49-F238E27FC236}">
                <a16:creationId xmlns:a16="http://schemas.microsoft.com/office/drawing/2014/main" id="{D6219A23-3185-352E-3940-AF6368CDCC37}"/>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5AA0BB51-A9A1-81AE-2A2B-359A070B12DB}"/>
              </a:ext>
            </a:extLst>
          </p:cNvPr>
          <p:cNvSpPr>
            <a:spLocks noGrp="1"/>
          </p:cNvSpPr>
          <p:nvPr>
            <p:ph type="title"/>
          </p:nvPr>
        </p:nvSpPr>
        <p:spPr>
          <a:xfrm>
            <a:off x="407988" y="373593"/>
            <a:ext cx="11376025" cy="532569"/>
          </a:xfrm>
        </p:spPr>
        <p:txBody>
          <a:bodyPr/>
          <a:lstStyle/>
          <a:p>
            <a:r>
              <a:rPr lang="en-US" sz="2400" dirty="0"/>
              <a:t>Results - Multisine</a:t>
            </a:r>
            <a:endParaRPr lang="en-GB" sz="2400" dirty="0"/>
          </a:p>
        </p:txBody>
      </p:sp>
      <p:cxnSp>
        <p:nvCxnSpPr>
          <p:cNvPr id="7" name="Straight Connector 6">
            <a:extLst>
              <a:ext uri="{FF2B5EF4-FFF2-40B4-BE49-F238E27FC236}">
                <a16:creationId xmlns:a16="http://schemas.microsoft.com/office/drawing/2014/main" id="{28D49B98-E96B-5410-0FAB-C534B921C4E6}"/>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2EE52F3E-D6A2-1385-A6A1-5DF7FC467970}"/>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AD7FCE45-9676-C23C-C32B-6ABAD3A759E6}"/>
              </a:ext>
            </a:extLst>
          </p:cNvPr>
          <p:cNvSpPr txBox="1"/>
          <p:nvPr/>
        </p:nvSpPr>
        <p:spPr>
          <a:xfrm>
            <a:off x="604382" y="676797"/>
            <a:ext cx="11266914" cy="1160382"/>
          </a:xfrm>
          <a:prstGeom prst="rect">
            <a:avLst/>
          </a:prstGeom>
          <a:noFill/>
        </p:spPr>
        <p:txBody>
          <a:bodyPr wrap="square">
            <a:spAutoFit/>
          </a:bodyPr>
          <a:lstStyle/>
          <a:p>
            <a:pPr>
              <a:lnSpc>
                <a:spcPct val="150000"/>
              </a:lnSpc>
            </a:pPr>
            <a:r>
              <a:rPr lang="en-US" sz="2000" b="1" dirty="0">
                <a:solidFill>
                  <a:schemeClr val="bg2">
                    <a:lumMod val="10000"/>
                  </a:schemeClr>
                </a:solidFill>
              </a:rPr>
              <a:t>Model Frequency response</a:t>
            </a:r>
          </a:p>
          <a:p>
            <a:pPr marL="342900" indent="-342900">
              <a:lnSpc>
                <a:spcPct val="150000"/>
              </a:lnSpc>
              <a:buFont typeface="Arial" panose="020B0604020202020204" pitchFamily="34" charset="0"/>
              <a:buChar char="•"/>
            </a:pPr>
            <a:r>
              <a:rPr lang="en-US" sz="1400" dirty="0">
                <a:solidFill>
                  <a:schemeClr val="bg2">
                    <a:lumMod val="10000"/>
                  </a:schemeClr>
                </a:solidFill>
              </a:rPr>
              <a:t>Resonant frequency identification</a:t>
            </a:r>
          </a:p>
          <a:p>
            <a:pPr marL="342900" indent="-342900">
              <a:lnSpc>
                <a:spcPct val="150000"/>
              </a:lnSpc>
              <a:buFont typeface="Arial" panose="020B0604020202020204" pitchFamily="34" charset="0"/>
              <a:buChar char="•"/>
            </a:pPr>
            <a:r>
              <a:rPr lang="en-US" sz="1400" dirty="0">
                <a:solidFill>
                  <a:schemeClr val="bg2">
                    <a:lumMod val="10000"/>
                  </a:schemeClr>
                </a:solidFill>
              </a:rPr>
              <a:t>High frequency noisy -&gt; amplitude to 1 (out/in), Multisine didn’t excite these frequencies</a:t>
            </a:r>
          </a:p>
        </p:txBody>
      </p:sp>
      <p:pic>
        <p:nvPicPr>
          <p:cNvPr id="14" name="Picture 13" descr="A graph of different colored lines&#10;&#10;AI-generated content may be incorrect.">
            <a:extLst>
              <a:ext uri="{FF2B5EF4-FFF2-40B4-BE49-F238E27FC236}">
                <a16:creationId xmlns:a16="http://schemas.microsoft.com/office/drawing/2014/main" id="{75E4036E-8F24-EBD3-AA8F-A48B413347DD}"/>
              </a:ext>
            </a:extLst>
          </p:cNvPr>
          <p:cNvPicPr>
            <a:picLocks noChangeAspect="1"/>
          </p:cNvPicPr>
          <p:nvPr/>
        </p:nvPicPr>
        <p:blipFill>
          <a:blip r:embed="rId3" cstate="print">
            <a:extLst>
              <a:ext uri="{28A0092B-C50C-407E-A947-70E740481C1C}">
                <a14:useLocalDpi xmlns:a14="http://schemas.microsoft.com/office/drawing/2010/main" val="0"/>
              </a:ext>
            </a:extLst>
          </a:blip>
          <a:srcRect l="1761" t="1768" r="6087"/>
          <a:stretch/>
        </p:blipFill>
        <p:spPr>
          <a:xfrm>
            <a:off x="7859721" y="2530170"/>
            <a:ext cx="4293703" cy="2562668"/>
          </a:xfrm>
          <a:prstGeom prst="rect">
            <a:avLst/>
          </a:prstGeom>
        </p:spPr>
      </p:pic>
      <p:pic>
        <p:nvPicPr>
          <p:cNvPr id="10" name="Picture 9" descr="A graph of a barcode&#10;&#10;AI-generated content may be incorrect.">
            <a:extLst>
              <a:ext uri="{FF2B5EF4-FFF2-40B4-BE49-F238E27FC236}">
                <a16:creationId xmlns:a16="http://schemas.microsoft.com/office/drawing/2014/main" id="{E33AEB77-654A-1C84-9BD6-2340961EA198}"/>
              </a:ext>
            </a:extLst>
          </p:cNvPr>
          <p:cNvPicPr>
            <a:picLocks noChangeAspect="1"/>
          </p:cNvPicPr>
          <p:nvPr/>
        </p:nvPicPr>
        <p:blipFill>
          <a:blip r:embed="rId4">
            <a:extLst>
              <a:ext uri="{28A0092B-C50C-407E-A947-70E740481C1C}">
                <a14:useLocalDpi xmlns:a14="http://schemas.microsoft.com/office/drawing/2010/main" val="0"/>
              </a:ext>
            </a:extLst>
          </a:blip>
          <a:srcRect l="1690" t="5240" r="5899" b="5906"/>
          <a:stretch/>
        </p:blipFill>
        <p:spPr>
          <a:xfrm>
            <a:off x="61903" y="1952945"/>
            <a:ext cx="7797818" cy="4197847"/>
          </a:xfrm>
          <a:prstGeom prst="rect">
            <a:avLst/>
          </a:prstGeom>
        </p:spPr>
      </p:pic>
      <p:sp>
        <p:nvSpPr>
          <p:cNvPr id="11" name="Rectangle 10">
            <a:extLst>
              <a:ext uri="{FF2B5EF4-FFF2-40B4-BE49-F238E27FC236}">
                <a16:creationId xmlns:a16="http://schemas.microsoft.com/office/drawing/2014/main" id="{F25E3FCF-0E1A-22E4-CFF2-CF7F6B1981EF}"/>
              </a:ext>
            </a:extLst>
          </p:cNvPr>
          <p:cNvSpPr/>
          <p:nvPr/>
        </p:nvSpPr>
        <p:spPr>
          <a:xfrm>
            <a:off x="2515031" y="2197410"/>
            <a:ext cx="923738" cy="332760"/>
          </a:xfrm>
          <a:prstGeom prst="rect">
            <a:avLst/>
          </a:prstGeom>
          <a:no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C9D5E692-F01F-DD17-4ED6-222E766821DE}"/>
              </a:ext>
            </a:extLst>
          </p:cNvPr>
          <p:cNvCxnSpPr/>
          <p:nvPr/>
        </p:nvCxnSpPr>
        <p:spPr>
          <a:xfrm flipV="1">
            <a:off x="3438769" y="1952945"/>
            <a:ext cx="5416062" cy="244465"/>
          </a:xfrm>
          <a:prstGeom prst="straightConnector1">
            <a:avLst/>
          </a:prstGeom>
          <a:ln w="1905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6A67D3B-4E9A-6620-67AE-1EABEEF0E311}"/>
                  </a:ext>
                </a:extLst>
              </p:cNvPr>
              <p:cNvSpPr txBox="1"/>
              <p:nvPr/>
            </p:nvSpPr>
            <p:spPr>
              <a:xfrm>
                <a:off x="8854832" y="1750640"/>
                <a:ext cx="1227014" cy="369332"/>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𝑓</m:t>
                          </m:r>
                        </m:e>
                        <m:sub>
                          <m:r>
                            <a:rPr lang="en-US" sz="1200" b="0" i="1" dirty="0" smtClean="0">
                              <a:latin typeface="Cambria Math" panose="02040503050406030204" pitchFamily="18" charset="0"/>
                            </a:rPr>
                            <m:t>𝑚𝑜𝑑𝑒𝑙</m:t>
                          </m:r>
                        </m:sub>
                      </m:sSub>
                      <m:r>
                        <a:rPr lang="en-US" sz="1200" b="0" i="1" dirty="0" smtClean="0">
                          <a:latin typeface="Cambria Math" panose="02040503050406030204" pitchFamily="18" charset="0"/>
                        </a:rPr>
                        <m:t>=37 </m:t>
                      </m:r>
                      <m:r>
                        <a:rPr lang="en-US" sz="1200" b="0" i="1" dirty="0" smtClean="0">
                          <a:latin typeface="Cambria Math" panose="02040503050406030204" pitchFamily="18" charset="0"/>
                        </a:rPr>
                        <m:t>𝐻𝑧</m:t>
                      </m:r>
                    </m:oMath>
                  </m:oMathPara>
                </a14:m>
                <a:endParaRPr lang="en-US" sz="1200" b="0" dirty="0"/>
              </a:p>
              <a:p>
                <a:pPr algn="l"/>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𝑓</m:t>
                          </m:r>
                        </m:e>
                        <m:sub>
                          <m:r>
                            <a:rPr lang="en-US" sz="1200" b="0" i="1" dirty="0" smtClean="0">
                              <a:latin typeface="Cambria Math" panose="02040503050406030204" pitchFamily="18" charset="0"/>
                            </a:rPr>
                            <m:t>𝐸𝑇𝐹𝐸</m:t>
                          </m:r>
                        </m:sub>
                      </m:sSub>
                      <m:r>
                        <a:rPr lang="en-US" sz="1200" b="0" i="1" dirty="0" smtClean="0">
                          <a:latin typeface="Cambria Math" panose="02040503050406030204" pitchFamily="18" charset="0"/>
                        </a:rPr>
                        <m:t>=39 </m:t>
                      </m:r>
                      <m:r>
                        <a:rPr lang="en-US" sz="1200" b="0" i="1" dirty="0" smtClean="0">
                          <a:latin typeface="Cambria Math" panose="02040503050406030204" pitchFamily="18" charset="0"/>
                        </a:rPr>
                        <m:t>𝐻𝑧</m:t>
                      </m:r>
                    </m:oMath>
                  </m:oMathPara>
                </a14:m>
                <a:endParaRPr lang="en-US" sz="1200" b="0" dirty="0"/>
              </a:p>
            </p:txBody>
          </p:sp>
        </mc:Choice>
        <mc:Fallback xmlns="">
          <p:sp>
            <p:nvSpPr>
              <p:cNvPr id="15" name="TextBox 14">
                <a:extLst>
                  <a:ext uri="{FF2B5EF4-FFF2-40B4-BE49-F238E27FC236}">
                    <a16:creationId xmlns:a16="http://schemas.microsoft.com/office/drawing/2014/main" id="{56A67D3B-4E9A-6620-67AE-1EABEEF0E311}"/>
                  </a:ext>
                </a:extLst>
              </p:cNvPr>
              <p:cNvSpPr txBox="1">
                <a:spLocks noRot="1" noChangeAspect="1" noMove="1" noResize="1" noEditPoints="1" noAdjustHandles="1" noChangeArrowheads="1" noChangeShapeType="1" noTextEdit="1"/>
              </p:cNvSpPr>
              <p:nvPr/>
            </p:nvSpPr>
            <p:spPr>
              <a:xfrm>
                <a:off x="8854832" y="1750640"/>
                <a:ext cx="1227014" cy="369332"/>
              </a:xfrm>
              <a:prstGeom prst="rect">
                <a:avLst/>
              </a:prstGeom>
              <a:blipFill>
                <a:blip r:embed="rId5"/>
                <a:stretch>
                  <a:fillRect b="-16393"/>
                </a:stretch>
              </a:blipFill>
            </p:spPr>
            <p:txBody>
              <a:bodyPr/>
              <a:lstStyle/>
              <a:p>
                <a:r>
                  <a:rPr lang="en-GB">
                    <a:noFill/>
                  </a:rPr>
                  <a:t> </a:t>
                </a:r>
              </a:p>
            </p:txBody>
          </p:sp>
        </mc:Fallback>
      </mc:AlternateContent>
      <p:sp>
        <p:nvSpPr>
          <p:cNvPr id="16" name="Rectangle 15">
            <a:extLst>
              <a:ext uri="{FF2B5EF4-FFF2-40B4-BE49-F238E27FC236}">
                <a16:creationId xmlns:a16="http://schemas.microsoft.com/office/drawing/2014/main" id="{FD80B422-FA95-7208-51DA-0B6C62268703}"/>
              </a:ext>
            </a:extLst>
          </p:cNvPr>
          <p:cNvSpPr/>
          <p:nvPr/>
        </p:nvSpPr>
        <p:spPr>
          <a:xfrm>
            <a:off x="2575205" y="4494210"/>
            <a:ext cx="668180" cy="429481"/>
          </a:xfrm>
          <a:prstGeom prst="rect">
            <a:avLst/>
          </a:prstGeom>
          <a:no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7" name="Straight Arrow Connector 16">
            <a:extLst>
              <a:ext uri="{FF2B5EF4-FFF2-40B4-BE49-F238E27FC236}">
                <a16:creationId xmlns:a16="http://schemas.microsoft.com/office/drawing/2014/main" id="{0AAF71DF-23D7-B68F-2DFC-2734D9466C25}"/>
              </a:ext>
            </a:extLst>
          </p:cNvPr>
          <p:cNvCxnSpPr>
            <a:cxnSpLocks/>
            <a:endCxn id="15" idx="1"/>
          </p:cNvCxnSpPr>
          <p:nvPr/>
        </p:nvCxnSpPr>
        <p:spPr>
          <a:xfrm flipV="1">
            <a:off x="3243385" y="1935306"/>
            <a:ext cx="5611447" cy="2767920"/>
          </a:xfrm>
          <a:prstGeom prst="straightConnector1">
            <a:avLst/>
          </a:prstGeom>
          <a:ln w="1905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0729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B4B8D8-800F-4465-D4DD-B293356FC38C}"/>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FB9ACF1-D6D9-2CAC-5592-32DC3956D914}"/>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4" name="Footer Placeholder 4">
            <a:extLst>
              <a:ext uri="{FF2B5EF4-FFF2-40B4-BE49-F238E27FC236}">
                <a16:creationId xmlns:a16="http://schemas.microsoft.com/office/drawing/2014/main" id="{8F51DD8D-B6BC-2F34-E933-5A69EAB66F64}"/>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005EE5BD-32A9-70A4-DEB6-23722491165C}"/>
              </a:ext>
            </a:extLst>
          </p:cNvPr>
          <p:cNvSpPr>
            <a:spLocks noGrp="1"/>
          </p:cNvSpPr>
          <p:nvPr>
            <p:ph type="title"/>
          </p:nvPr>
        </p:nvSpPr>
        <p:spPr>
          <a:xfrm>
            <a:off x="407988" y="373593"/>
            <a:ext cx="11376025" cy="532569"/>
          </a:xfrm>
        </p:spPr>
        <p:txBody>
          <a:bodyPr/>
          <a:lstStyle/>
          <a:p>
            <a:r>
              <a:rPr lang="en-US" sz="2400" dirty="0"/>
              <a:t>Results - Multisine</a:t>
            </a:r>
            <a:endParaRPr lang="en-GB" sz="2400" dirty="0"/>
          </a:p>
        </p:txBody>
      </p:sp>
      <p:cxnSp>
        <p:nvCxnSpPr>
          <p:cNvPr id="7" name="Straight Connector 6">
            <a:extLst>
              <a:ext uri="{FF2B5EF4-FFF2-40B4-BE49-F238E27FC236}">
                <a16:creationId xmlns:a16="http://schemas.microsoft.com/office/drawing/2014/main" id="{BDA1EFC3-18A8-2DF7-9824-82ABD1800132}"/>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70E8914E-ACB5-2F77-CAF2-8AC54D9B50FA}"/>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236D4852-55C3-7D29-B2BD-95F8437F921E}"/>
              </a:ext>
            </a:extLst>
          </p:cNvPr>
          <p:cNvSpPr txBox="1"/>
          <p:nvPr/>
        </p:nvSpPr>
        <p:spPr>
          <a:xfrm>
            <a:off x="604382" y="676797"/>
            <a:ext cx="11266914" cy="1327992"/>
          </a:xfrm>
          <a:prstGeom prst="rect">
            <a:avLst/>
          </a:prstGeom>
          <a:noFill/>
        </p:spPr>
        <p:txBody>
          <a:bodyPr wrap="square">
            <a:spAutoFit/>
          </a:bodyPr>
          <a:lstStyle/>
          <a:p>
            <a:pPr>
              <a:lnSpc>
                <a:spcPct val="150000"/>
              </a:lnSpc>
            </a:pPr>
            <a:r>
              <a:rPr lang="en-US" sz="2000" b="1" dirty="0">
                <a:solidFill>
                  <a:schemeClr val="bg2">
                    <a:lumMod val="10000"/>
                  </a:schemeClr>
                </a:solidFill>
              </a:rPr>
              <a:t>Model Cross Validation: validation dataset: chirp, modeling: </a:t>
            </a:r>
            <a:r>
              <a:rPr lang="en-US" sz="2000" b="1" dirty="0" err="1">
                <a:solidFill>
                  <a:schemeClr val="bg2">
                    <a:lumMod val="10000"/>
                  </a:schemeClr>
                </a:solidFill>
              </a:rPr>
              <a:t>multisine</a:t>
            </a:r>
            <a:endParaRPr lang="en-US" sz="2000" b="1" dirty="0">
              <a:solidFill>
                <a:schemeClr val="bg2">
                  <a:lumMod val="10000"/>
                </a:schemeClr>
              </a:solidFill>
            </a:endParaRPr>
          </a:p>
          <a:p>
            <a:pPr marL="342900" indent="-342900">
              <a:lnSpc>
                <a:spcPct val="150000"/>
              </a:lnSpc>
              <a:buFont typeface="Arial" panose="020B0604020202020204" pitchFamily="34" charset="0"/>
              <a:buChar char="•"/>
            </a:pPr>
            <a:r>
              <a:rPr lang="en-US" sz="1600" dirty="0">
                <a:solidFill>
                  <a:schemeClr val="bg2">
                    <a:lumMod val="10000"/>
                  </a:schemeClr>
                </a:solidFill>
              </a:rPr>
              <a:t>Bad behavior when unknown validation dataset -&gt; </a:t>
            </a:r>
            <a:r>
              <a:rPr lang="en-US" sz="1600" dirty="0" err="1">
                <a:solidFill>
                  <a:schemeClr val="bg2">
                    <a:lumMod val="10000"/>
                  </a:schemeClr>
                </a:solidFill>
              </a:rPr>
              <a:t>multisine</a:t>
            </a:r>
            <a:r>
              <a:rPr lang="en-US" sz="1600" dirty="0">
                <a:solidFill>
                  <a:schemeClr val="bg2">
                    <a:lumMod val="10000"/>
                  </a:schemeClr>
                </a:solidFill>
              </a:rPr>
              <a:t> limits</a:t>
            </a:r>
          </a:p>
          <a:p>
            <a:pPr>
              <a:lnSpc>
                <a:spcPct val="150000"/>
              </a:lnSpc>
            </a:pPr>
            <a:endParaRPr lang="en-US" sz="2000" b="1" dirty="0">
              <a:solidFill>
                <a:schemeClr val="bg2">
                  <a:lumMod val="10000"/>
                </a:schemeClr>
              </a:solidFill>
            </a:endParaRPr>
          </a:p>
        </p:txBody>
      </p:sp>
      <p:grpSp>
        <p:nvGrpSpPr>
          <p:cNvPr id="19" name="Group 18">
            <a:extLst>
              <a:ext uri="{FF2B5EF4-FFF2-40B4-BE49-F238E27FC236}">
                <a16:creationId xmlns:a16="http://schemas.microsoft.com/office/drawing/2014/main" id="{BAFADC6A-0236-AEF0-07B4-971DE9891AC0}"/>
              </a:ext>
            </a:extLst>
          </p:cNvPr>
          <p:cNvGrpSpPr/>
          <p:nvPr/>
        </p:nvGrpSpPr>
        <p:grpSpPr>
          <a:xfrm>
            <a:off x="1714501" y="1737360"/>
            <a:ext cx="6899024" cy="4244679"/>
            <a:chOff x="1714501" y="1737360"/>
            <a:chExt cx="6899024" cy="4244679"/>
          </a:xfrm>
        </p:grpSpPr>
        <p:grpSp>
          <p:nvGrpSpPr>
            <p:cNvPr id="14" name="Group 13">
              <a:extLst>
                <a:ext uri="{FF2B5EF4-FFF2-40B4-BE49-F238E27FC236}">
                  <a16:creationId xmlns:a16="http://schemas.microsoft.com/office/drawing/2014/main" id="{01E96C35-C014-B891-33F4-89FC316A600C}"/>
                </a:ext>
              </a:extLst>
            </p:cNvPr>
            <p:cNvGrpSpPr/>
            <p:nvPr/>
          </p:nvGrpSpPr>
          <p:grpSpPr>
            <a:xfrm>
              <a:off x="1714501" y="1737360"/>
              <a:ext cx="6899024" cy="4244679"/>
              <a:chOff x="315713" y="1280160"/>
              <a:chExt cx="6469011" cy="4047213"/>
            </a:xfrm>
          </p:grpSpPr>
          <p:pic>
            <p:nvPicPr>
              <p:cNvPr id="9" name="Picture 8" descr="A graph showing a number of data&#10;&#10;AI-generated content may be incorrect.">
                <a:extLst>
                  <a:ext uri="{FF2B5EF4-FFF2-40B4-BE49-F238E27FC236}">
                    <a16:creationId xmlns:a16="http://schemas.microsoft.com/office/drawing/2014/main" id="{2F3899DC-45E5-F951-0B98-6B4AED98BF18}"/>
                  </a:ext>
                </a:extLst>
              </p:cNvPr>
              <p:cNvPicPr>
                <a:picLocks noChangeAspect="1"/>
              </p:cNvPicPr>
              <p:nvPr/>
            </p:nvPicPr>
            <p:blipFill>
              <a:blip r:embed="rId3" cstate="print">
                <a:extLst>
                  <a:ext uri="{28A0092B-C50C-407E-A947-70E740481C1C}">
                    <a14:useLocalDpi xmlns:a14="http://schemas.microsoft.com/office/drawing/2010/main" val="0"/>
                  </a:ext>
                </a:extLst>
              </a:blip>
              <a:srcRect l="8590" t="3845" r="6692" b="1491"/>
              <a:stretch/>
            </p:blipFill>
            <p:spPr>
              <a:xfrm>
                <a:off x="315713" y="1280160"/>
                <a:ext cx="6469011" cy="4047213"/>
              </a:xfrm>
              <a:prstGeom prst="rect">
                <a:avLst/>
              </a:prstGeom>
            </p:spPr>
          </p:pic>
          <p:sp>
            <p:nvSpPr>
              <p:cNvPr id="10" name="Rectangle 9">
                <a:extLst>
                  <a:ext uri="{FF2B5EF4-FFF2-40B4-BE49-F238E27FC236}">
                    <a16:creationId xmlns:a16="http://schemas.microsoft.com/office/drawing/2014/main" id="{29B32F12-4E7B-F9AF-74AD-5EE33CC30FD4}"/>
                  </a:ext>
                </a:extLst>
              </p:cNvPr>
              <p:cNvSpPr/>
              <p:nvPr/>
            </p:nvSpPr>
            <p:spPr>
              <a:xfrm>
                <a:off x="5488781" y="4636294"/>
                <a:ext cx="1007269" cy="11102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sp>
          <p:nvSpPr>
            <p:cNvPr id="15" name="Rectangle 14">
              <a:extLst>
                <a:ext uri="{FF2B5EF4-FFF2-40B4-BE49-F238E27FC236}">
                  <a16:creationId xmlns:a16="http://schemas.microsoft.com/office/drawing/2014/main" id="{393EF440-854A-3788-C2BC-25C4EAB25A5C}"/>
                </a:ext>
              </a:extLst>
            </p:cNvPr>
            <p:cNvSpPr/>
            <p:nvPr/>
          </p:nvSpPr>
          <p:spPr>
            <a:xfrm>
              <a:off x="7336631" y="5373684"/>
              <a:ext cx="435769" cy="11644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FE8532C9-77FC-0C92-927E-824BD94F7823}"/>
                </a:ext>
              </a:extLst>
            </p:cNvPr>
            <p:cNvSpPr txBox="1"/>
            <p:nvPr/>
          </p:nvSpPr>
          <p:spPr>
            <a:xfrm>
              <a:off x="7373779" y="5366316"/>
              <a:ext cx="403860" cy="138499"/>
            </a:xfrm>
            <a:prstGeom prst="rect">
              <a:avLst/>
            </a:prstGeom>
            <a:noFill/>
          </p:spPr>
          <p:txBody>
            <a:bodyPr wrap="square" lIns="0" tIns="0" rIns="0" bIns="0" rtlCol="0">
              <a:spAutoFit/>
            </a:bodyPr>
            <a:lstStyle/>
            <a:p>
              <a:pPr algn="l"/>
              <a:r>
                <a:rPr lang="en-US" sz="900" dirty="0">
                  <a:solidFill>
                    <a:schemeClr val="tx2"/>
                  </a:solidFill>
                </a:rPr>
                <a:t>chirp</a:t>
              </a:r>
              <a:endParaRPr lang="en-GB" sz="1200" dirty="0">
                <a:solidFill>
                  <a:schemeClr val="tx2"/>
                </a:solidFill>
              </a:endParaRPr>
            </a:p>
          </p:txBody>
        </p:sp>
      </p:grpSp>
    </p:spTree>
    <p:extLst>
      <p:ext uri="{BB962C8B-B14F-4D97-AF65-F5344CB8AC3E}">
        <p14:creationId xmlns:p14="http://schemas.microsoft.com/office/powerpoint/2010/main" val="2612206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555C8-4FDB-77D6-7E15-FD0BE1426254}"/>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F51BC10-C90D-79E1-AAF8-668261140D17}"/>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4" name="Footer Placeholder 4">
            <a:extLst>
              <a:ext uri="{FF2B5EF4-FFF2-40B4-BE49-F238E27FC236}">
                <a16:creationId xmlns:a16="http://schemas.microsoft.com/office/drawing/2014/main" id="{2CFFC37A-D9F6-EBBD-46E7-C13C3ED890FA}"/>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405F33D4-C79F-78FD-E99C-A6D585D56383}"/>
              </a:ext>
            </a:extLst>
          </p:cNvPr>
          <p:cNvSpPr>
            <a:spLocks noGrp="1"/>
          </p:cNvSpPr>
          <p:nvPr>
            <p:ph type="title"/>
          </p:nvPr>
        </p:nvSpPr>
        <p:spPr>
          <a:xfrm>
            <a:off x="407988" y="373593"/>
            <a:ext cx="11376025" cy="532569"/>
          </a:xfrm>
        </p:spPr>
        <p:txBody>
          <a:bodyPr/>
          <a:lstStyle/>
          <a:p>
            <a:r>
              <a:rPr lang="en-US" sz="2400" dirty="0"/>
              <a:t>Results - Chirp</a:t>
            </a:r>
            <a:endParaRPr lang="en-GB" sz="2400" dirty="0"/>
          </a:p>
        </p:txBody>
      </p:sp>
      <p:cxnSp>
        <p:nvCxnSpPr>
          <p:cNvPr id="7" name="Straight Connector 6">
            <a:extLst>
              <a:ext uri="{FF2B5EF4-FFF2-40B4-BE49-F238E27FC236}">
                <a16:creationId xmlns:a16="http://schemas.microsoft.com/office/drawing/2014/main" id="{2673D317-DEA4-9AC8-3C46-5DC6BEBAC277}"/>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6A532B38-CBC8-6772-FB64-9EFAACEF9B2F}"/>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796DDFCB-4F02-983F-6E71-2C68FA593B10}"/>
              </a:ext>
            </a:extLst>
          </p:cNvPr>
          <p:cNvSpPr txBox="1"/>
          <p:nvPr/>
        </p:nvSpPr>
        <p:spPr>
          <a:xfrm>
            <a:off x="604382" y="676797"/>
            <a:ext cx="11266914" cy="837217"/>
          </a:xfrm>
          <a:prstGeom prst="rect">
            <a:avLst/>
          </a:prstGeom>
          <a:noFill/>
        </p:spPr>
        <p:txBody>
          <a:bodyPr wrap="square">
            <a:spAutoFit/>
          </a:bodyPr>
          <a:lstStyle/>
          <a:p>
            <a:pPr>
              <a:lnSpc>
                <a:spcPct val="150000"/>
              </a:lnSpc>
            </a:pPr>
            <a:r>
              <a:rPr lang="en-US" sz="2000" b="1" dirty="0">
                <a:solidFill>
                  <a:schemeClr val="bg2">
                    <a:lumMod val="10000"/>
                  </a:schemeClr>
                </a:solidFill>
              </a:rPr>
              <a:t>Model Validation: simulation of the output based on validation input and comparison</a:t>
            </a:r>
          </a:p>
          <a:p>
            <a:pPr marL="342900" indent="-342900">
              <a:lnSpc>
                <a:spcPct val="150000"/>
              </a:lnSpc>
              <a:buFont typeface="Arial" panose="020B0604020202020204" pitchFamily="34" charset="0"/>
              <a:buChar char="•"/>
            </a:pPr>
            <a:endParaRPr lang="en-US" sz="1400" dirty="0">
              <a:solidFill>
                <a:schemeClr val="tx2"/>
              </a:solidFill>
            </a:endParaRPr>
          </a:p>
        </p:txBody>
      </p:sp>
      <p:pic>
        <p:nvPicPr>
          <p:cNvPr id="9" name="Picture 8" descr="A graph showing a waveform&#10;&#10;AI-generated content may be incorrect.">
            <a:extLst>
              <a:ext uri="{FF2B5EF4-FFF2-40B4-BE49-F238E27FC236}">
                <a16:creationId xmlns:a16="http://schemas.microsoft.com/office/drawing/2014/main" id="{E6B63F27-17D4-BBC4-F144-D24DE2F06B4E}"/>
              </a:ext>
            </a:extLst>
          </p:cNvPr>
          <p:cNvPicPr>
            <a:picLocks noChangeAspect="1"/>
          </p:cNvPicPr>
          <p:nvPr/>
        </p:nvPicPr>
        <p:blipFill>
          <a:blip r:embed="rId3">
            <a:extLst>
              <a:ext uri="{28A0092B-C50C-407E-A947-70E740481C1C}">
                <a14:useLocalDpi xmlns:a14="http://schemas.microsoft.com/office/drawing/2010/main" val="0"/>
              </a:ext>
            </a:extLst>
          </a:blip>
          <a:srcRect l="7587" t="3262" r="7729"/>
          <a:stretch/>
        </p:blipFill>
        <p:spPr>
          <a:xfrm>
            <a:off x="4910601" y="1436546"/>
            <a:ext cx="7214556" cy="4614398"/>
          </a:xfrm>
          <a:prstGeom prst="rect">
            <a:avLst/>
          </a:prstGeom>
        </p:spPr>
      </p:pic>
      <p:sp>
        <p:nvSpPr>
          <p:cNvPr id="10" name="TextBox 9">
            <a:extLst>
              <a:ext uri="{FF2B5EF4-FFF2-40B4-BE49-F238E27FC236}">
                <a16:creationId xmlns:a16="http://schemas.microsoft.com/office/drawing/2014/main" id="{F9C5F968-C9FA-6A9C-1101-D49014E700C4}"/>
              </a:ext>
            </a:extLst>
          </p:cNvPr>
          <p:cNvSpPr txBox="1"/>
          <p:nvPr/>
        </p:nvSpPr>
        <p:spPr>
          <a:xfrm>
            <a:off x="66843" y="1498041"/>
            <a:ext cx="4897920" cy="2960875"/>
          </a:xfrm>
          <a:prstGeom prst="rect">
            <a:avLst/>
          </a:prstGeom>
          <a:noFill/>
        </p:spPr>
        <p:txBody>
          <a:bodyPr wrap="square">
            <a:spAutoFit/>
          </a:bodyPr>
          <a:lstStyle/>
          <a:p>
            <a:pPr marL="342900" indent="-342900" algn="just">
              <a:lnSpc>
                <a:spcPct val="150000"/>
              </a:lnSpc>
              <a:buFont typeface="Arial" panose="020B0604020202020204" pitchFamily="34" charset="0"/>
              <a:buChar char="•"/>
            </a:pPr>
            <a:r>
              <a:rPr lang="en-US" sz="1400" dirty="0">
                <a:solidFill>
                  <a:schemeClr val="tx2"/>
                </a:solidFill>
              </a:rPr>
              <a:t>delay seems to vary along the sequence, the dynamic of the system slowly changes due to increasing frequency linearly and not randomly unlike Multisine</a:t>
            </a:r>
          </a:p>
          <a:p>
            <a:pPr marL="342900" indent="-342900" algn="just">
              <a:lnSpc>
                <a:spcPct val="150000"/>
              </a:lnSpc>
              <a:buFont typeface="Arial" panose="020B0604020202020204" pitchFamily="34" charset="0"/>
              <a:buChar char="•"/>
            </a:pPr>
            <a:endParaRPr lang="en-US" sz="1400" dirty="0">
              <a:solidFill>
                <a:schemeClr val="tx2"/>
              </a:solidFill>
            </a:endParaRPr>
          </a:p>
          <a:p>
            <a:pPr marL="342900" indent="-342900" algn="just">
              <a:lnSpc>
                <a:spcPct val="150000"/>
              </a:lnSpc>
              <a:buFont typeface="Arial" panose="020B0604020202020204" pitchFamily="34" charset="0"/>
              <a:buChar char="•"/>
            </a:pPr>
            <a:r>
              <a:rPr lang="en-US" sz="1400" dirty="0">
                <a:solidFill>
                  <a:schemeClr val="tx2"/>
                </a:solidFill>
              </a:rPr>
              <a:t>In any case, we need the model of the system to design a trajectory optimization, so what matters the most is the dynamic of the system and how the model represents it.</a:t>
            </a:r>
          </a:p>
          <a:p>
            <a:pPr marL="342900" indent="-342900">
              <a:lnSpc>
                <a:spcPct val="150000"/>
              </a:lnSpc>
              <a:buFont typeface="Arial" panose="020B0604020202020204" pitchFamily="34" charset="0"/>
              <a:buChar char="•"/>
            </a:pPr>
            <a:endParaRPr lang="en-US" sz="1400" dirty="0">
              <a:solidFill>
                <a:schemeClr val="tx2"/>
              </a:solidFill>
            </a:endParaRPr>
          </a:p>
        </p:txBody>
      </p:sp>
    </p:spTree>
    <p:extLst>
      <p:ext uri="{BB962C8B-B14F-4D97-AF65-F5344CB8AC3E}">
        <p14:creationId xmlns:p14="http://schemas.microsoft.com/office/powerpoint/2010/main" val="2444208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C980A8-4B5A-3DE6-21CD-3E0FD4DB57AC}"/>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EE117E4-07D1-41F0-49AE-9B0978FC1343}"/>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
        <p:nvSpPr>
          <p:cNvPr id="4" name="Footer Placeholder 4">
            <a:extLst>
              <a:ext uri="{FF2B5EF4-FFF2-40B4-BE49-F238E27FC236}">
                <a16:creationId xmlns:a16="http://schemas.microsoft.com/office/drawing/2014/main" id="{981F88A1-11BD-4106-58AD-53B0FE90E166}"/>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229541F0-617A-49FE-B93A-9CCBEB2ECF71}"/>
              </a:ext>
            </a:extLst>
          </p:cNvPr>
          <p:cNvSpPr>
            <a:spLocks noGrp="1"/>
          </p:cNvSpPr>
          <p:nvPr>
            <p:ph type="title"/>
          </p:nvPr>
        </p:nvSpPr>
        <p:spPr>
          <a:xfrm>
            <a:off x="407988" y="373593"/>
            <a:ext cx="11376025" cy="532569"/>
          </a:xfrm>
        </p:spPr>
        <p:txBody>
          <a:bodyPr/>
          <a:lstStyle/>
          <a:p>
            <a:r>
              <a:rPr lang="en-US" sz="2400" dirty="0"/>
              <a:t>Results – Chirp</a:t>
            </a:r>
            <a:endParaRPr lang="en-GB" sz="2400" dirty="0"/>
          </a:p>
        </p:txBody>
      </p:sp>
      <p:cxnSp>
        <p:nvCxnSpPr>
          <p:cNvPr id="7" name="Straight Connector 6">
            <a:extLst>
              <a:ext uri="{FF2B5EF4-FFF2-40B4-BE49-F238E27FC236}">
                <a16:creationId xmlns:a16="http://schemas.microsoft.com/office/drawing/2014/main" id="{921073F3-B1ED-6478-C097-D6A16E5C8659}"/>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B6C682ED-DED2-E03F-EFE3-3057982BAB04}"/>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2FB4AF20-8024-483C-D6AB-FC9B1FABCFAF}"/>
              </a:ext>
            </a:extLst>
          </p:cNvPr>
          <p:cNvSpPr txBox="1"/>
          <p:nvPr/>
        </p:nvSpPr>
        <p:spPr>
          <a:xfrm>
            <a:off x="604382" y="676797"/>
            <a:ext cx="11266914" cy="1483548"/>
          </a:xfrm>
          <a:prstGeom prst="rect">
            <a:avLst/>
          </a:prstGeom>
          <a:noFill/>
        </p:spPr>
        <p:txBody>
          <a:bodyPr wrap="square">
            <a:spAutoFit/>
          </a:bodyPr>
          <a:lstStyle/>
          <a:p>
            <a:pPr>
              <a:lnSpc>
                <a:spcPct val="150000"/>
              </a:lnSpc>
            </a:pPr>
            <a:r>
              <a:rPr lang="en-US" sz="2000" b="1" dirty="0">
                <a:solidFill>
                  <a:schemeClr val="bg2">
                    <a:lumMod val="10000"/>
                  </a:schemeClr>
                </a:solidFill>
              </a:rPr>
              <a:t>Model Frequency response</a:t>
            </a:r>
          </a:p>
          <a:p>
            <a:pPr marL="342900" indent="-342900">
              <a:lnSpc>
                <a:spcPct val="150000"/>
              </a:lnSpc>
              <a:buFont typeface="Arial" panose="020B0604020202020204" pitchFamily="34" charset="0"/>
              <a:buChar char="•"/>
            </a:pPr>
            <a:r>
              <a:rPr lang="en-US" sz="1400" dirty="0">
                <a:solidFill>
                  <a:schemeClr val="bg2">
                    <a:lumMod val="10000"/>
                  </a:schemeClr>
                </a:solidFill>
              </a:rPr>
              <a:t>Resonant frequency identification</a:t>
            </a:r>
          </a:p>
          <a:p>
            <a:pPr marL="342900" indent="-342900">
              <a:lnSpc>
                <a:spcPct val="150000"/>
              </a:lnSpc>
              <a:buFont typeface="Arial" panose="020B0604020202020204" pitchFamily="34" charset="0"/>
              <a:buChar char="•"/>
            </a:pPr>
            <a:r>
              <a:rPr lang="en-US" sz="1400" dirty="0">
                <a:solidFill>
                  <a:schemeClr val="bg2">
                    <a:lumMod val="10000"/>
                  </a:schemeClr>
                </a:solidFill>
              </a:rPr>
              <a:t>Different excitation response with chirp</a:t>
            </a:r>
          </a:p>
          <a:p>
            <a:pPr marL="342900" indent="-342900">
              <a:lnSpc>
                <a:spcPct val="150000"/>
              </a:lnSpc>
              <a:buFont typeface="Arial" panose="020B0604020202020204" pitchFamily="34" charset="0"/>
              <a:buChar char="•"/>
            </a:pPr>
            <a:r>
              <a:rPr lang="en-US" sz="1400" dirty="0">
                <a:solidFill>
                  <a:schemeClr val="bg2">
                    <a:lumMod val="10000"/>
                  </a:schemeClr>
                </a:solidFill>
              </a:rPr>
              <a:t>High frequency noisy -&gt; amplitude to 1 (out/in), </a:t>
            </a:r>
            <a:r>
              <a:rPr lang="en-US" sz="1400" dirty="0" err="1">
                <a:solidFill>
                  <a:schemeClr val="bg2">
                    <a:lumMod val="10000"/>
                  </a:schemeClr>
                </a:solidFill>
              </a:rPr>
              <a:t>multisine</a:t>
            </a:r>
            <a:r>
              <a:rPr lang="en-US" sz="1400" dirty="0">
                <a:solidFill>
                  <a:schemeClr val="bg2">
                    <a:lumMod val="10000"/>
                  </a:schemeClr>
                </a:solidFill>
              </a:rPr>
              <a:t> didn’t excite these frequencies</a:t>
            </a:r>
          </a:p>
        </p:txBody>
      </p:sp>
      <p:pic>
        <p:nvPicPr>
          <p:cNvPr id="16" name="Picture 15" descr="A graph of different colored lines&#10;&#10;AI-generated content may be incorrect.">
            <a:extLst>
              <a:ext uri="{FF2B5EF4-FFF2-40B4-BE49-F238E27FC236}">
                <a16:creationId xmlns:a16="http://schemas.microsoft.com/office/drawing/2014/main" id="{CAB4B0A4-FA66-025B-CE33-BF63C2C4D99A}"/>
              </a:ext>
            </a:extLst>
          </p:cNvPr>
          <p:cNvPicPr>
            <a:picLocks noChangeAspect="1"/>
          </p:cNvPicPr>
          <p:nvPr/>
        </p:nvPicPr>
        <p:blipFill>
          <a:blip r:embed="rId3" cstate="print">
            <a:extLst>
              <a:ext uri="{28A0092B-C50C-407E-A947-70E740481C1C}">
                <a14:useLocalDpi xmlns:a14="http://schemas.microsoft.com/office/drawing/2010/main" val="0"/>
              </a:ext>
            </a:extLst>
          </a:blip>
          <a:srcRect l="2630" t="4232" r="6647" b="3898"/>
          <a:stretch/>
        </p:blipFill>
        <p:spPr>
          <a:xfrm>
            <a:off x="7273006" y="2463549"/>
            <a:ext cx="4890419" cy="2772759"/>
          </a:xfrm>
          <a:prstGeom prst="rect">
            <a:avLst/>
          </a:prstGeom>
        </p:spPr>
      </p:pic>
      <p:sp>
        <p:nvSpPr>
          <p:cNvPr id="24" name="TextBox 23">
            <a:extLst>
              <a:ext uri="{FF2B5EF4-FFF2-40B4-BE49-F238E27FC236}">
                <a16:creationId xmlns:a16="http://schemas.microsoft.com/office/drawing/2014/main" id="{C71F796C-A487-9BEE-244D-4C67AA4487AD}"/>
              </a:ext>
            </a:extLst>
          </p:cNvPr>
          <p:cNvSpPr txBox="1"/>
          <p:nvPr/>
        </p:nvSpPr>
        <p:spPr>
          <a:xfrm>
            <a:off x="8507680" y="5147098"/>
            <a:ext cx="3175138" cy="568810"/>
          </a:xfrm>
          <a:prstGeom prst="rect">
            <a:avLst/>
          </a:prstGeom>
          <a:noFill/>
        </p:spPr>
        <p:txBody>
          <a:bodyPr wrap="square">
            <a:spAutoFit/>
          </a:bodyPr>
          <a:lstStyle/>
          <a:p>
            <a:pPr>
              <a:lnSpc>
                <a:spcPct val="150000"/>
              </a:lnSpc>
            </a:pPr>
            <a:r>
              <a:rPr lang="en-US" sz="1100" b="1" dirty="0">
                <a:solidFill>
                  <a:schemeClr val="bg2">
                    <a:lumMod val="10000"/>
                  </a:schemeClr>
                </a:solidFill>
              </a:rPr>
              <a:t>Poles = 1 to be discarded like for Multisine</a:t>
            </a:r>
          </a:p>
          <a:p>
            <a:pPr>
              <a:lnSpc>
                <a:spcPct val="150000"/>
              </a:lnSpc>
            </a:pPr>
            <a:r>
              <a:rPr lang="en-US" sz="1000" dirty="0">
                <a:solidFill>
                  <a:schemeClr val="bg2">
                    <a:lumMod val="10000"/>
                  </a:schemeClr>
                </a:solidFill>
              </a:rPr>
              <a:t>(doesn’t see the main frequency response)</a:t>
            </a:r>
            <a:endParaRPr lang="en-US" sz="700" dirty="0">
              <a:solidFill>
                <a:schemeClr val="bg2">
                  <a:lumMod val="10000"/>
                </a:schemeClr>
              </a:solidFill>
            </a:endParaRPr>
          </a:p>
        </p:txBody>
      </p:sp>
      <p:pic>
        <p:nvPicPr>
          <p:cNvPr id="9" name="Picture 8" descr="A graph of a barcode&#10;&#10;AI-generated content may be incorrect.">
            <a:extLst>
              <a:ext uri="{FF2B5EF4-FFF2-40B4-BE49-F238E27FC236}">
                <a16:creationId xmlns:a16="http://schemas.microsoft.com/office/drawing/2014/main" id="{ED97D145-F8C2-2966-5C6F-7663999AEF26}"/>
              </a:ext>
            </a:extLst>
          </p:cNvPr>
          <p:cNvPicPr>
            <a:picLocks noChangeAspect="1"/>
          </p:cNvPicPr>
          <p:nvPr/>
        </p:nvPicPr>
        <p:blipFill>
          <a:blip r:embed="rId4">
            <a:extLst>
              <a:ext uri="{28A0092B-C50C-407E-A947-70E740481C1C}">
                <a14:useLocalDpi xmlns:a14="http://schemas.microsoft.com/office/drawing/2010/main" val="0"/>
              </a:ext>
            </a:extLst>
          </a:blip>
          <a:srcRect l="1923" t="5240" r="6692" b="7116"/>
          <a:stretch/>
        </p:blipFill>
        <p:spPr>
          <a:xfrm>
            <a:off x="0" y="2231991"/>
            <a:ext cx="7354535" cy="3949212"/>
          </a:xfrm>
          <a:prstGeom prst="rect">
            <a:avLst/>
          </a:prstGeom>
        </p:spPr>
      </p:pic>
      <p:sp>
        <p:nvSpPr>
          <p:cNvPr id="14" name="Rectangle 13">
            <a:extLst>
              <a:ext uri="{FF2B5EF4-FFF2-40B4-BE49-F238E27FC236}">
                <a16:creationId xmlns:a16="http://schemas.microsoft.com/office/drawing/2014/main" id="{381B329C-B415-EF1D-F138-EEEC5FBB3873}"/>
              </a:ext>
            </a:extLst>
          </p:cNvPr>
          <p:cNvSpPr/>
          <p:nvPr/>
        </p:nvSpPr>
        <p:spPr>
          <a:xfrm>
            <a:off x="2384906" y="2463549"/>
            <a:ext cx="668180" cy="332760"/>
          </a:xfrm>
          <a:prstGeom prst="rect">
            <a:avLst/>
          </a:prstGeom>
          <a:no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Arrow Connector 14">
            <a:extLst>
              <a:ext uri="{FF2B5EF4-FFF2-40B4-BE49-F238E27FC236}">
                <a16:creationId xmlns:a16="http://schemas.microsoft.com/office/drawing/2014/main" id="{2BF796C2-D1FE-F0E9-FD25-A54DC3AED0A0}"/>
              </a:ext>
            </a:extLst>
          </p:cNvPr>
          <p:cNvCxnSpPr>
            <a:cxnSpLocks/>
            <a:stCxn id="14" idx="3"/>
          </p:cNvCxnSpPr>
          <p:nvPr/>
        </p:nvCxnSpPr>
        <p:spPr>
          <a:xfrm flipV="1">
            <a:off x="3053086" y="1976390"/>
            <a:ext cx="5739225" cy="653539"/>
          </a:xfrm>
          <a:prstGeom prst="straightConnector1">
            <a:avLst/>
          </a:prstGeom>
          <a:ln w="1905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5B021CF-7773-A41A-CA6B-8CED812FA561}"/>
                  </a:ext>
                </a:extLst>
              </p:cNvPr>
              <p:cNvSpPr txBox="1"/>
              <p:nvPr/>
            </p:nvSpPr>
            <p:spPr>
              <a:xfrm>
                <a:off x="8792312" y="1774085"/>
                <a:ext cx="1227014" cy="369332"/>
              </a:xfrm>
              <a:prstGeom prst="rect">
                <a:avLst/>
              </a:prstGeom>
              <a:noFill/>
            </p:spPr>
            <p:txBody>
              <a:bodyPr wrap="square" lIns="0" tIns="0" rIns="0" bIns="0" rtlCol="0">
                <a:spAutoFit/>
              </a:bodyPr>
              <a:lstStyle/>
              <a:p>
                <a:pPr algn="l"/>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𝑓</m:t>
                          </m:r>
                        </m:e>
                        <m:sub>
                          <m:r>
                            <a:rPr lang="en-US" sz="1200" b="0" i="1" dirty="0" smtClean="0">
                              <a:latin typeface="Cambria Math" panose="02040503050406030204" pitchFamily="18" charset="0"/>
                            </a:rPr>
                            <m:t>𝑚𝑜𝑑𝑒𝑙</m:t>
                          </m:r>
                        </m:sub>
                      </m:sSub>
                      <m:r>
                        <a:rPr lang="en-US" sz="1200" b="0" i="1" dirty="0" smtClean="0">
                          <a:latin typeface="Cambria Math" panose="02040503050406030204" pitchFamily="18" charset="0"/>
                        </a:rPr>
                        <m:t>=33 </m:t>
                      </m:r>
                      <m:r>
                        <a:rPr lang="en-US" sz="1200" b="0" i="1" dirty="0" smtClean="0">
                          <a:latin typeface="Cambria Math" panose="02040503050406030204" pitchFamily="18" charset="0"/>
                        </a:rPr>
                        <m:t>𝐻𝑧</m:t>
                      </m:r>
                    </m:oMath>
                  </m:oMathPara>
                </a14:m>
                <a:endParaRPr lang="en-US" sz="1200" b="0" dirty="0"/>
              </a:p>
              <a:p>
                <a:pPr algn="l"/>
                <a14:m>
                  <m:oMathPara xmlns:m="http://schemas.openxmlformats.org/officeDocument/2006/math">
                    <m:oMathParaPr>
                      <m:jc m:val="centerGroup"/>
                    </m:oMathParaPr>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𝑓</m:t>
                          </m:r>
                        </m:e>
                        <m:sub>
                          <m:r>
                            <a:rPr lang="en-US" sz="1200" b="0" i="1" dirty="0" smtClean="0">
                              <a:latin typeface="Cambria Math" panose="02040503050406030204" pitchFamily="18" charset="0"/>
                            </a:rPr>
                            <m:t>𝐸𝑇𝐹𝐸</m:t>
                          </m:r>
                        </m:sub>
                      </m:sSub>
                      <m:r>
                        <a:rPr lang="en-US" sz="1200" b="0" i="1" dirty="0" smtClean="0">
                          <a:latin typeface="Cambria Math" panose="02040503050406030204" pitchFamily="18" charset="0"/>
                        </a:rPr>
                        <m:t>=32.5 </m:t>
                      </m:r>
                      <m:r>
                        <a:rPr lang="en-US" sz="1200" b="0" i="1" dirty="0" smtClean="0">
                          <a:latin typeface="Cambria Math" panose="02040503050406030204" pitchFamily="18" charset="0"/>
                        </a:rPr>
                        <m:t>𝐻𝑧</m:t>
                      </m:r>
                    </m:oMath>
                  </m:oMathPara>
                </a14:m>
                <a:endParaRPr lang="en-US" sz="1200" b="0" dirty="0"/>
              </a:p>
            </p:txBody>
          </p:sp>
        </mc:Choice>
        <mc:Fallback xmlns="">
          <p:sp>
            <p:nvSpPr>
              <p:cNvPr id="18" name="TextBox 17">
                <a:extLst>
                  <a:ext uri="{FF2B5EF4-FFF2-40B4-BE49-F238E27FC236}">
                    <a16:creationId xmlns:a16="http://schemas.microsoft.com/office/drawing/2014/main" id="{65B021CF-7773-A41A-CA6B-8CED812FA561}"/>
                  </a:ext>
                </a:extLst>
              </p:cNvPr>
              <p:cNvSpPr txBox="1">
                <a:spLocks noRot="1" noChangeAspect="1" noMove="1" noResize="1" noEditPoints="1" noAdjustHandles="1" noChangeArrowheads="1" noChangeShapeType="1" noTextEdit="1"/>
              </p:cNvSpPr>
              <p:nvPr/>
            </p:nvSpPr>
            <p:spPr>
              <a:xfrm>
                <a:off x="8792312" y="1774085"/>
                <a:ext cx="1227014" cy="369332"/>
              </a:xfrm>
              <a:prstGeom prst="rect">
                <a:avLst/>
              </a:prstGeom>
              <a:blipFill>
                <a:blip r:embed="rId5"/>
                <a:stretch>
                  <a:fillRect b="-16393"/>
                </a:stretch>
              </a:blipFill>
            </p:spPr>
            <p:txBody>
              <a:bodyPr/>
              <a:lstStyle/>
              <a:p>
                <a:r>
                  <a:rPr lang="en-GB">
                    <a:noFill/>
                  </a:rPr>
                  <a:t> </a:t>
                </a:r>
              </a:p>
            </p:txBody>
          </p:sp>
        </mc:Fallback>
      </mc:AlternateContent>
      <p:sp>
        <p:nvSpPr>
          <p:cNvPr id="19" name="Rectangle 18">
            <a:extLst>
              <a:ext uri="{FF2B5EF4-FFF2-40B4-BE49-F238E27FC236}">
                <a16:creationId xmlns:a16="http://schemas.microsoft.com/office/drawing/2014/main" id="{1A94BB31-257D-6C31-45B8-796A68C2C8CD}"/>
              </a:ext>
            </a:extLst>
          </p:cNvPr>
          <p:cNvSpPr/>
          <p:nvPr/>
        </p:nvSpPr>
        <p:spPr>
          <a:xfrm>
            <a:off x="2512685" y="4517655"/>
            <a:ext cx="668180" cy="429481"/>
          </a:xfrm>
          <a:prstGeom prst="rect">
            <a:avLst/>
          </a:prstGeom>
          <a:no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8F0FA735-1BAF-2E80-EC96-0F360E02EC90}"/>
              </a:ext>
            </a:extLst>
          </p:cNvPr>
          <p:cNvCxnSpPr>
            <a:cxnSpLocks/>
            <a:endCxn id="18" idx="1"/>
          </p:cNvCxnSpPr>
          <p:nvPr/>
        </p:nvCxnSpPr>
        <p:spPr>
          <a:xfrm flipV="1">
            <a:off x="3180865" y="1958751"/>
            <a:ext cx="5611447" cy="2767920"/>
          </a:xfrm>
          <a:prstGeom prst="straightConnector1">
            <a:avLst/>
          </a:prstGeom>
          <a:ln w="1905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3285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F07AB9-7BAC-49AC-FC35-5445ED79F8F3}"/>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FFE81D7-4842-BDEF-F633-B6678D18071C}"/>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4" name="Footer Placeholder 4">
            <a:extLst>
              <a:ext uri="{FF2B5EF4-FFF2-40B4-BE49-F238E27FC236}">
                <a16:creationId xmlns:a16="http://schemas.microsoft.com/office/drawing/2014/main" id="{20DBCE6A-DCC2-4EE4-3817-419B26E54241}"/>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E1A668EF-633C-AE42-5868-93336F33566F}"/>
              </a:ext>
            </a:extLst>
          </p:cNvPr>
          <p:cNvSpPr>
            <a:spLocks noGrp="1"/>
          </p:cNvSpPr>
          <p:nvPr>
            <p:ph type="title"/>
          </p:nvPr>
        </p:nvSpPr>
        <p:spPr>
          <a:xfrm>
            <a:off x="407988" y="373593"/>
            <a:ext cx="11376025" cy="532569"/>
          </a:xfrm>
        </p:spPr>
        <p:txBody>
          <a:bodyPr/>
          <a:lstStyle/>
          <a:p>
            <a:r>
              <a:rPr lang="en-US" sz="2400" dirty="0"/>
              <a:t>Results - Chirp</a:t>
            </a:r>
            <a:endParaRPr lang="en-GB" sz="2400" dirty="0"/>
          </a:p>
        </p:txBody>
      </p:sp>
      <p:cxnSp>
        <p:nvCxnSpPr>
          <p:cNvPr id="7" name="Straight Connector 6">
            <a:extLst>
              <a:ext uri="{FF2B5EF4-FFF2-40B4-BE49-F238E27FC236}">
                <a16:creationId xmlns:a16="http://schemas.microsoft.com/office/drawing/2014/main" id="{178D87AD-375A-733A-11A6-B8FB4CFB3BC5}"/>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C4D136EA-BF9C-8EA0-6214-0102C6709CC9}"/>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23006C0B-494E-80EE-D4B7-801E3605F777}"/>
              </a:ext>
            </a:extLst>
          </p:cNvPr>
          <p:cNvSpPr txBox="1"/>
          <p:nvPr/>
        </p:nvSpPr>
        <p:spPr>
          <a:xfrm>
            <a:off x="604382" y="676797"/>
            <a:ext cx="11266914" cy="1327992"/>
          </a:xfrm>
          <a:prstGeom prst="rect">
            <a:avLst/>
          </a:prstGeom>
          <a:noFill/>
        </p:spPr>
        <p:txBody>
          <a:bodyPr wrap="square">
            <a:spAutoFit/>
          </a:bodyPr>
          <a:lstStyle/>
          <a:p>
            <a:pPr>
              <a:lnSpc>
                <a:spcPct val="150000"/>
              </a:lnSpc>
            </a:pPr>
            <a:r>
              <a:rPr lang="en-US" sz="2000" b="1" dirty="0">
                <a:solidFill>
                  <a:schemeClr val="bg2">
                    <a:lumMod val="10000"/>
                  </a:schemeClr>
                </a:solidFill>
              </a:rPr>
              <a:t>Model Cross Validation: validation dataset: </a:t>
            </a:r>
            <a:r>
              <a:rPr lang="en-US" sz="2000" b="1" dirty="0" err="1">
                <a:solidFill>
                  <a:schemeClr val="bg2">
                    <a:lumMod val="10000"/>
                  </a:schemeClr>
                </a:solidFill>
              </a:rPr>
              <a:t>multisine</a:t>
            </a:r>
            <a:r>
              <a:rPr lang="en-US" sz="2000" b="1" dirty="0">
                <a:solidFill>
                  <a:schemeClr val="bg2">
                    <a:lumMod val="10000"/>
                  </a:schemeClr>
                </a:solidFill>
              </a:rPr>
              <a:t>, modeling: chirp</a:t>
            </a:r>
          </a:p>
          <a:p>
            <a:pPr marL="342900" indent="-342900">
              <a:lnSpc>
                <a:spcPct val="150000"/>
              </a:lnSpc>
              <a:buFont typeface="Arial" panose="020B0604020202020204" pitchFamily="34" charset="0"/>
              <a:buChar char="•"/>
            </a:pPr>
            <a:r>
              <a:rPr lang="en-US" sz="1600" dirty="0">
                <a:solidFill>
                  <a:schemeClr val="bg2">
                    <a:lumMod val="10000"/>
                  </a:schemeClr>
                </a:solidFill>
              </a:rPr>
              <a:t>Time shift due to non-linearities but good simulation for another type of validation dataset</a:t>
            </a:r>
          </a:p>
          <a:p>
            <a:pPr>
              <a:lnSpc>
                <a:spcPct val="150000"/>
              </a:lnSpc>
            </a:pPr>
            <a:endParaRPr lang="en-US" sz="2000" b="1" dirty="0">
              <a:solidFill>
                <a:schemeClr val="bg2">
                  <a:lumMod val="10000"/>
                </a:schemeClr>
              </a:solidFill>
            </a:endParaRPr>
          </a:p>
        </p:txBody>
      </p:sp>
      <p:pic>
        <p:nvPicPr>
          <p:cNvPr id="16" name="Picture 15" descr="A graph showing a number of data&#10;&#10;AI-generated content may be incorrect.">
            <a:extLst>
              <a:ext uri="{FF2B5EF4-FFF2-40B4-BE49-F238E27FC236}">
                <a16:creationId xmlns:a16="http://schemas.microsoft.com/office/drawing/2014/main" id="{8101F0B3-005A-8145-CA06-198890FAAB8E}"/>
              </a:ext>
            </a:extLst>
          </p:cNvPr>
          <p:cNvPicPr>
            <a:picLocks noChangeAspect="1"/>
          </p:cNvPicPr>
          <p:nvPr/>
        </p:nvPicPr>
        <p:blipFill>
          <a:blip r:embed="rId3" cstate="print">
            <a:extLst>
              <a:ext uri="{28A0092B-C50C-407E-A947-70E740481C1C}">
                <a14:useLocalDpi xmlns:a14="http://schemas.microsoft.com/office/drawing/2010/main" val="0"/>
              </a:ext>
            </a:extLst>
          </a:blip>
          <a:srcRect l="8589" t="3339" r="8589"/>
          <a:stretch/>
        </p:blipFill>
        <p:spPr>
          <a:xfrm>
            <a:off x="1291073" y="1687114"/>
            <a:ext cx="6908047" cy="4514099"/>
          </a:xfrm>
          <a:prstGeom prst="rect">
            <a:avLst/>
          </a:prstGeom>
        </p:spPr>
      </p:pic>
    </p:spTree>
    <p:extLst>
      <p:ext uri="{BB962C8B-B14F-4D97-AF65-F5344CB8AC3E}">
        <p14:creationId xmlns:p14="http://schemas.microsoft.com/office/powerpoint/2010/main" val="35900819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8418CA-0B24-8E8B-4161-ECB2FABD1AB9}"/>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863BFC9-129C-8985-3B68-F29FC9128156}"/>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4" name="Footer Placeholder 4">
            <a:extLst>
              <a:ext uri="{FF2B5EF4-FFF2-40B4-BE49-F238E27FC236}">
                <a16:creationId xmlns:a16="http://schemas.microsoft.com/office/drawing/2014/main" id="{13045DB2-2480-D046-F235-5997F8BC08E0}"/>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7902CDFC-6BA3-6294-E180-BCA2141159BC}"/>
              </a:ext>
            </a:extLst>
          </p:cNvPr>
          <p:cNvSpPr>
            <a:spLocks noGrp="1"/>
          </p:cNvSpPr>
          <p:nvPr>
            <p:ph type="title"/>
          </p:nvPr>
        </p:nvSpPr>
        <p:spPr>
          <a:xfrm>
            <a:off x="407988" y="373593"/>
            <a:ext cx="11376025" cy="532569"/>
          </a:xfrm>
        </p:spPr>
        <p:txBody>
          <a:bodyPr/>
          <a:lstStyle/>
          <a:p>
            <a:r>
              <a:rPr lang="en-US" sz="2400" dirty="0"/>
              <a:t>Results – Model Selection</a:t>
            </a:r>
            <a:endParaRPr lang="en-GB" sz="2400" dirty="0"/>
          </a:p>
        </p:txBody>
      </p:sp>
      <p:cxnSp>
        <p:nvCxnSpPr>
          <p:cNvPr id="7" name="Straight Connector 6">
            <a:extLst>
              <a:ext uri="{FF2B5EF4-FFF2-40B4-BE49-F238E27FC236}">
                <a16:creationId xmlns:a16="http://schemas.microsoft.com/office/drawing/2014/main" id="{6F12D65A-AE6A-5476-2274-7ABDC54F2666}"/>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87EBA486-4A8E-838C-CA0E-5E850D5FEAB9}"/>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336C5E33-6A7D-C0F5-5852-78DB326304FB}"/>
              </a:ext>
            </a:extLst>
          </p:cNvPr>
          <p:cNvSpPr txBox="1"/>
          <p:nvPr/>
        </p:nvSpPr>
        <p:spPr>
          <a:xfrm>
            <a:off x="766307" y="1305447"/>
            <a:ext cx="9444493" cy="1985672"/>
          </a:xfrm>
          <a:prstGeom prst="rect">
            <a:avLst/>
          </a:prstGeom>
          <a:noFill/>
        </p:spPr>
        <p:txBody>
          <a:bodyPr wrap="square">
            <a:spAutoFit/>
          </a:bodyPr>
          <a:lstStyle/>
          <a:p>
            <a:pPr>
              <a:lnSpc>
                <a:spcPct val="150000"/>
              </a:lnSpc>
            </a:pPr>
            <a:r>
              <a:rPr lang="en-US" sz="2000" b="1" dirty="0">
                <a:solidFill>
                  <a:schemeClr val="bg2">
                    <a:lumMod val="10000"/>
                  </a:schemeClr>
                </a:solidFill>
              </a:rPr>
              <a:t>Selection Criterion</a:t>
            </a:r>
          </a:p>
          <a:p>
            <a:pPr marL="800100" lvl="1" indent="-342900">
              <a:lnSpc>
                <a:spcPct val="150000"/>
              </a:lnSpc>
              <a:buFont typeface="Arial" panose="020B0604020202020204" pitchFamily="34" charset="0"/>
              <a:buChar char="•"/>
            </a:pPr>
            <a:r>
              <a:rPr lang="en-US" sz="1600" dirty="0">
                <a:solidFill>
                  <a:schemeClr val="bg2">
                    <a:lumMod val="10000"/>
                  </a:schemeClr>
                </a:solidFill>
              </a:rPr>
              <a:t>MSE </a:t>
            </a:r>
            <a:r>
              <a:rPr lang="en-US" sz="1600" u="sng" dirty="0">
                <a:solidFill>
                  <a:schemeClr val="bg2">
                    <a:lumMod val="10000"/>
                  </a:schemeClr>
                </a:solidFill>
              </a:rPr>
              <a:t>but to be criticized</a:t>
            </a:r>
          </a:p>
          <a:p>
            <a:pPr marL="800100" lvl="1" indent="-342900">
              <a:lnSpc>
                <a:spcPct val="150000"/>
              </a:lnSpc>
              <a:buFont typeface="Arial" panose="020B0604020202020204" pitchFamily="34" charset="0"/>
              <a:buChar char="•"/>
            </a:pPr>
            <a:r>
              <a:rPr lang="en-US" sz="1600" dirty="0">
                <a:solidFill>
                  <a:schemeClr val="bg2">
                    <a:lumMod val="10000"/>
                  </a:schemeClr>
                </a:solidFill>
              </a:rPr>
              <a:t>Fitting rate and fit ration</a:t>
            </a:r>
          </a:p>
          <a:p>
            <a:pPr marL="800100" lvl="1" indent="-342900">
              <a:lnSpc>
                <a:spcPct val="150000"/>
              </a:lnSpc>
              <a:buFont typeface="Arial" panose="020B0604020202020204" pitchFamily="34" charset="0"/>
              <a:buChar char="•"/>
            </a:pPr>
            <a:r>
              <a:rPr lang="en-US" sz="1600" dirty="0">
                <a:solidFill>
                  <a:schemeClr val="bg2">
                    <a:lumMod val="10000"/>
                  </a:schemeClr>
                </a:solidFill>
              </a:rPr>
              <a:t>Noise distribution</a:t>
            </a:r>
          </a:p>
          <a:p>
            <a:pPr marL="800100" lvl="1" indent="-342900">
              <a:lnSpc>
                <a:spcPct val="150000"/>
              </a:lnSpc>
              <a:buFont typeface="Arial" panose="020B0604020202020204" pitchFamily="34" charset="0"/>
              <a:buChar char="•"/>
            </a:pPr>
            <a:r>
              <a:rPr lang="en-US" sz="1600" dirty="0">
                <a:solidFill>
                  <a:schemeClr val="bg2">
                    <a:lumMod val="10000"/>
                  </a:schemeClr>
                </a:solidFill>
              </a:rPr>
              <a:t>Ratio: number of parameters, fitting rate</a:t>
            </a:r>
          </a:p>
        </p:txBody>
      </p:sp>
    </p:spTree>
    <p:extLst>
      <p:ext uri="{BB962C8B-B14F-4D97-AF65-F5344CB8AC3E}">
        <p14:creationId xmlns:p14="http://schemas.microsoft.com/office/powerpoint/2010/main" val="7348260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3CDE5E-B53E-7D3D-369B-C8D01834229D}"/>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F899CBC-3750-C7FC-1CB0-4EF5928AD104}"/>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
        <p:nvSpPr>
          <p:cNvPr id="4" name="Footer Placeholder 4">
            <a:extLst>
              <a:ext uri="{FF2B5EF4-FFF2-40B4-BE49-F238E27FC236}">
                <a16:creationId xmlns:a16="http://schemas.microsoft.com/office/drawing/2014/main" id="{9B53F7C4-848B-97F1-25FA-16C401FD3538}"/>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AC25033E-5565-3453-0CAC-00CF7A65E0C4}"/>
              </a:ext>
            </a:extLst>
          </p:cNvPr>
          <p:cNvSpPr>
            <a:spLocks noGrp="1"/>
          </p:cNvSpPr>
          <p:nvPr>
            <p:ph type="title"/>
          </p:nvPr>
        </p:nvSpPr>
        <p:spPr>
          <a:xfrm>
            <a:off x="407988" y="373593"/>
            <a:ext cx="11376025" cy="532569"/>
          </a:xfrm>
        </p:spPr>
        <p:txBody>
          <a:bodyPr/>
          <a:lstStyle/>
          <a:p>
            <a:r>
              <a:rPr lang="en-US" sz="2400" dirty="0"/>
              <a:t>Conclusion</a:t>
            </a:r>
            <a:endParaRPr lang="en-GB" sz="2400" dirty="0"/>
          </a:p>
        </p:txBody>
      </p:sp>
      <p:cxnSp>
        <p:nvCxnSpPr>
          <p:cNvPr id="7" name="Straight Connector 6">
            <a:extLst>
              <a:ext uri="{FF2B5EF4-FFF2-40B4-BE49-F238E27FC236}">
                <a16:creationId xmlns:a16="http://schemas.microsoft.com/office/drawing/2014/main" id="{CF85ADFB-1186-9CBD-3C4F-88FDA90D41D0}"/>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637EACDC-8C00-4B17-BAFB-372569F07495}"/>
              </a:ext>
            </a:extLst>
          </p:cNvPr>
          <p:cNvPicPr>
            <a:picLocks noChangeAspect="1"/>
          </p:cNvPicPr>
          <p:nvPr/>
        </p:nvPicPr>
        <p:blipFill>
          <a:blip r:embed="rId3"/>
          <a:srcRect b="2965"/>
          <a:stretch/>
        </p:blipFill>
        <p:spPr>
          <a:xfrm>
            <a:off x="263595" y="3238456"/>
            <a:ext cx="4324014" cy="2972470"/>
          </a:xfrm>
          <a:prstGeom prst="rect">
            <a:avLst/>
          </a:prstGeom>
        </p:spPr>
      </p:pic>
      <p:sp>
        <p:nvSpPr>
          <p:cNvPr id="8" name="Subtitle 2">
            <a:extLst>
              <a:ext uri="{FF2B5EF4-FFF2-40B4-BE49-F238E27FC236}">
                <a16:creationId xmlns:a16="http://schemas.microsoft.com/office/drawing/2014/main" id="{4B76C46C-F2B0-0BF9-57E4-0CA1FF4B0BF9}"/>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5D60764B-2943-208C-C584-A0EE9FFD1193}"/>
              </a:ext>
            </a:extLst>
          </p:cNvPr>
          <p:cNvSpPr txBox="1"/>
          <p:nvPr/>
        </p:nvSpPr>
        <p:spPr>
          <a:xfrm>
            <a:off x="604382" y="539397"/>
            <a:ext cx="11266914" cy="2632003"/>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1600" dirty="0">
                <a:solidFill>
                  <a:schemeClr val="bg2">
                    <a:lumMod val="10000"/>
                  </a:schemeClr>
                </a:solidFill>
              </a:rPr>
              <a:t>Bode plot for both types of dataset  similar (2</a:t>
            </a:r>
            <a:r>
              <a:rPr lang="en-US" sz="1600" baseline="30000" dirty="0">
                <a:solidFill>
                  <a:schemeClr val="bg2">
                    <a:lumMod val="10000"/>
                  </a:schemeClr>
                </a:solidFill>
              </a:rPr>
              <a:t>nd</a:t>
            </a:r>
            <a:r>
              <a:rPr lang="en-US" sz="1600" dirty="0">
                <a:solidFill>
                  <a:schemeClr val="bg2">
                    <a:lumMod val="10000"/>
                  </a:schemeClr>
                </a:solidFill>
              </a:rPr>
              <a:t> order dynamic)</a:t>
            </a:r>
          </a:p>
          <a:p>
            <a:pPr marL="342900" indent="-342900">
              <a:lnSpc>
                <a:spcPct val="150000"/>
              </a:lnSpc>
              <a:buFont typeface="Arial" panose="020B0604020202020204" pitchFamily="34" charset="0"/>
              <a:buChar char="•"/>
            </a:pPr>
            <a:r>
              <a:rPr lang="en-US" sz="1600" dirty="0">
                <a:solidFill>
                  <a:schemeClr val="bg2">
                    <a:lumMod val="10000"/>
                  </a:schemeClr>
                </a:solidFill>
              </a:rPr>
              <a:t>Residuals more important for chirp but due to non-even excitation</a:t>
            </a:r>
          </a:p>
          <a:p>
            <a:pPr marL="342900" indent="-342900">
              <a:lnSpc>
                <a:spcPct val="150000"/>
              </a:lnSpc>
              <a:buFont typeface="Arial" panose="020B0604020202020204" pitchFamily="34" charset="0"/>
              <a:buChar char="•"/>
            </a:pPr>
            <a:r>
              <a:rPr lang="en-US" sz="1600" dirty="0">
                <a:solidFill>
                  <a:schemeClr val="bg2">
                    <a:lumMod val="10000"/>
                  </a:schemeClr>
                </a:solidFill>
              </a:rPr>
              <a:t>Chirp model passes the cross-validation</a:t>
            </a:r>
          </a:p>
          <a:p>
            <a:pPr marL="342900" indent="-342900">
              <a:lnSpc>
                <a:spcPct val="150000"/>
              </a:lnSpc>
              <a:buFont typeface="Arial" panose="020B0604020202020204" pitchFamily="34" charset="0"/>
              <a:buChar char="•"/>
            </a:pPr>
            <a:r>
              <a:rPr lang="en-US" sz="1600" dirty="0">
                <a:solidFill>
                  <a:schemeClr val="bg2">
                    <a:lumMod val="10000"/>
                  </a:schemeClr>
                </a:solidFill>
              </a:rPr>
              <a:t>Hardware limits (length of identification dataset) are strict and don’t allow to excite multiple cycles on the same dataset which limits the modeling of all frequencies </a:t>
            </a:r>
          </a:p>
          <a:p>
            <a:pPr marL="800100" lvl="1" indent="-342900">
              <a:lnSpc>
                <a:spcPct val="150000"/>
              </a:lnSpc>
              <a:buFont typeface="Arial" panose="020B0604020202020204" pitchFamily="34" charset="0"/>
              <a:buChar char="•"/>
            </a:pPr>
            <a:r>
              <a:rPr lang="en-US" sz="1600" dirty="0">
                <a:solidFill>
                  <a:schemeClr val="bg2">
                    <a:lumMod val="10000"/>
                  </a:schemeClr>
                </a:solidFill>
              </a:rPr>
              <a:t>What can be done to limit the range of frequency around resonant frequency</a:t>
            </a:r>
          </a:p>
          <a:p>
            <a:pPr>
              <a:lnSpc>
                <a:spcPct val="150000"/>
              </a:lnSpc>
            </a:pPr>
            <a:r>
              <a:rPr lang="en-US" sz="1600" dirty="0">
                <a:solidFill>
                  <a:schemeClr val="bg2">
                    <a:lumMod val="10000"/>
                  </a:schemeClr>
                </a:solidFill>
              </a:rPr>
              <a:t> </a:t>
            </a:r>
          </a:p>
        </p:txBody>
      </p:sp>
      <p:sp>
        <p:nvSpPr>
          <p:cNvPr id="2" name="TextBox 1">
            <a:extLst>
              <a:ext uri="{FF2B5EF4-FFF2-40B4-BE49-F238E27FC236}">
                <a16:creationId xmlns:a16="http://schemas.microsoft.com/office/drawing/2014/main" id="{F5CE1A9D-BC5D-1FE6-886B-3C6E1A61283D}"/>
              </a:ext>
            </a:extLst>
          </p:cNvPr>
          <p:cNvSpPr txBox="1"/>
          <p:nvPr/>
        </p:nvSpPr>
        <p:spPr>
          <a:xfrm>
            <a:off x="7898234" y="3171400"/>
            <a:ext cx="1973471" cy="2556790"/>
          </a:xfrm>
          <a:prstGeom prst="rect">
            <a:avLst/>
          </a:prstGeom>
          <a:noFill/>
        </p:spPr>
        <p:txBody>
          <a:bodyPr wrap="square">
            <a:spAutoFit/>
          </a:bodyPr>
          <a:lstStyle/>
          <a:p>
            <a:pPr>
              <a:lnSpc>
                <a:spcPct val="150000"/>
              </a:lnSpc>
            </a:pPr>
            <a:r>
              <a:rPr lang="en-US" sz="1600" dirty="0">
                <a:solidFill>
                  <a:schemeClr val="bg2">
                    <a:lumMod val="10000"/>
                  </a:schemeClr>
                </a:solidFill>
              </a:rPr>
              <a:t>Multisine: [2,2,1]</a:t>
            </a:r>
          </a:p>
          <a:p>
            <a:pPr>
              <a:lnSpc>
                <a:spcPct val="150000"/>
              </a:lnSpc>
            </a:pPr>
            <a:r>
              <a:rPr lang="pl-PL" sz="1000" dirty="0">
                <a:solidFill>
                  <a:schemeClr val="bg2">
                    <a:lumMod val="10000"/>
                  </a:schemeClr>
                </a:solidFill>
              </a:rPr>
              <a:t>-1.037e-05 z + 0.0002307</a:t>
            </a:r>
          </a:p>
          <a:p>
            <a:pPr>
              <a:lnSpc>
                <a:spcPct val="150000"/>
              </a:lnSpc>
            </a:pPr>
            <a:r>
              <a:rPr lang="pl-PL" sz="1000" dirty="0">
                <a:solidFill>
                  <a:schemeClr val="bg2">
                    <a:lumMod val="10000"/>
                  </a:schemeClr>
                </a:solidFill>
              </a:rPr>
              <a:t>  ------------------------</a:t>
            </a:r>
          </a:p>
          <a:p>
            <a:pPr>
              <a:lnSpc>
                <a:spcPct val="150000"/>
              </a:lnSpc>
            </a:pPr>
            <a:r>
              <a:rPr lang="pl-PL" sz="1000" dirty="0">
                <a:solidFill>
                  <a:schemeClr val="bg2">
                    <a:lumMod val="10000"/>
                  </a:schemeClr>
                </a:solidFill>
              </a:rPr>
              <a:t>   z^2 - 1.999 z + 0.9996</a:t>
            </a:r>
            <a:endParaRPr lang="en-US" sz="1000" dirty="0">
              <a:solidFill>
                <a:schemeClr val="bg2">
                  <a:lumMod val="10000"/>
                </a:schemeClr>
              </a:solidFill>
            </a:endParaRPr>
          </a:p>
          <a:p>
            <a:pPr>
              <a:lnSpc>
                <a:spcPct val="150000"/>
              </a:lnSpc>
            </a:pPr>
            <a:endParaRPr lang="en-US" sz="1600" dirty="0">
              <a:solidFill>
                <a:schemeClr val="bg2">
                  <a:lumMod val="10000"/>
                </a:schemeClr>
              </a:solidFill>
            </a:endParaRPr>
          </a:p>
          <a:p>
            <a:pPr>
              <a:lnSpc>
                <a:spcPct val="150000"/>
              </a:lnSpc>
            </a:pPr>
            <a:r>
              <a:rPr lang="en-US" sz="1600" dirty="0">
                <a:solidFill>
                  <a:schemeClr val="bg2">
                    <a:lumMod val="10000"/>
                  </a:schemeClr>
                </a:solidFill>
              </a:rPr>
              <a:t>Chirp: [2,2,1]</a:t>
            </a:r>
          </a:p>
          <a:p>
            <a:pPr>
              <a:lnSpc>
                <a:spcPct val="150000"/>
              </a:lnSpc>
            </a:pPr>
            <a:r>
              <a:rPr lang="pl-PL" sz="1000" dirty="0">
                <a:solidFill>
                  <a:schemeClr val="bg2">
                    <a:lumMod val="10000"/>
                  </a:schemeClr>
                </a:solidFill>
              </a:rPr>
              <a:t> -0.005569 z + 0.005736</a:t>
            </a:r>
          </a:p>
          <a:p>
            <a:pPr>
              <a:lnSpc>
                <a:spcPct val="150000"/>
              </a:lnSpc>
            </a:pPr>
            <a:r>
              <a:rPr lang="pl-PL" sz="1000" dirty="0">
                <a:solidFill>
                  <a:schemeClr val="bg2">
                    <a:lumMod val="10000"/>
                  </a:schemeClr>
                </a:solidFill>
              </a:rPr>
              <a:t>  ----------------------</a:t>
            </a:r>
          </a:p>
          <a:p>
            <a:pPr>
              <a:lnSpc>
                <a:spcPct val="150000"/>
              </a:lnSpc>
            </a:pPr>
            <a:r>
              <a:rPr lang="pl-PL" sz="1000" dirty="0">
                <a:solidFill>
                  <a:schemeClr val="bg2">
                    <a:lumMod val="10000"/>
                  </a:schemeClr>
                </a:solidFill>
              </a:rPr>
              <a:t>  z^2 - 1.998 z + 0.9986</a:t>
            </a:r>
            <a:endParaRPr lang="en-US" sz="1000" dirty="0">
              <a:solidFill>
                <a:schemeClr val="bg2">
                  <a:lumMod val="10000"/>
                </a:schemeClr>
              </a:solidFill>
            </a:endParaRPr>
          </a:p>
        </p:txBody>
      </p:sp>
      <p:sp>
        <p:nvSpPr>
          <p:cNvPr id="9" name="TextBox 8">
            <a:extLst>
              <a:ext uri="{FF2B5EF4-FFF2-40B4-BE49-F238E27FC236}">
                <a16:creationId xmlns:a16="http://schemas.microsoft.com/office/drawing/2014/main" id="{D3C481E8-0497-D4EB-8EE0-24BFC7A7E563}"/>
              </a:ext>
            </a:extLst>
          </p:cNvPr>
          <p:cNvSpPr txBox="1"/>
          <p:nvPr/>
        </p:nvSpPr>
        <p:spPr>
          <a:xfrm>
            <a:off x="543124" y="2822445"/>
            <a:ext cx="3352444" cy="416011"/>
          </a:xfrm>
          <a:prstGeom prst="rect">
            <a:avLst/>
          </a:prstGeom>
          <a:noFill/>
        </p:spPr>
        <p:txBody>
          <a:bodyPr wrap="square">
            <a:spAutoFit/>
          </a:bodyPr>
          <a:lstStyle/>
          <a:p>
            <a:pPr>
              <a:lnSpc>
                <a:spcPct val="150000"/>
              </a:lnSpc>
            </a:pPr>
            <a:r>
              <a:rPr lang="en-US" sz="1600" dirty="0">
                <a:solidFill>
                  <a:schemeClr val="bg2">
                    <a:lumMod val="10000"/>
                  </a:schemeClr>
                </a:solidFill>
              </a:rPr>
              <a:t>Vishnu comparison (old system)</a:t>
            </a:r>
          </a:p>
        </p:txBody>
      </p:sp>
      <p:pic>
        <p:nvPicPr>
          <p:cNvPr id="13" name="Picture 12">
            <a:extLst>
              <a:ext uri="{FF2B5EF4-FFF2-40B4-BE49-F238E27FC236}">
                <a16:creationId xmlns:a16="http://schemas.microsoft.com/office/drawing/2014/main" id="{03ED053F-0CD1-62A3-364F-EBC3A23DD9B0}"/>
              </a:ext>
            </a:extLst>
          </p:cNvPr>
          <p:cNvPicPr>
            <a:picLocks noChangeAspect="1"/>
          </p:cNvPicPr>
          <p:nvPr/>
        </p:nvPicPr>
        <p:blipFill>
          <a:blip r:embed="rId4"/>
          <a:stretch>
            <a:fillRect/>
          </a:stretch>
        </p:blipFill>
        <p:spPr>
          <a:xfrm>
            <a:off x="4193261" y="4476518"/>
            <a:ext cx="2652982" cy="548232"/>
          </a:xfrm>
          <a:prstGeom prst="rect">
            <a:avLst/>
          </a:prstGeom>
        </p:spPr>
      </p:pic>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477F0295-2671-493E-547B-236A1A9E9A1D}"/>
                  </a:ext>
                </a:extLst>
              </p:cNvPr>
              <p:cNvSpPr txBox="1"/>
              <p:nvPr/>
            </p:nvSpPr>
            <p:spPr>
              <a:xfrm>
                <a:off x="355668" y="3382097"/>
                <a:ext cx="3930148" cy="346249"/>
              </a:xfrm>
              <a:prstGeom prst="rect">
                <a:avLst/>
              </a:prstGeom>
              <a:noFill/>
            </p:spPr>
            <p:txBody>
              <a:bodyPr wrap="square">
                <a:spAutoFit/>
              </a:bodyPr>
              <a:lstStyle/>
              <a:p>
                <a:pPr>
                  <a:lnSpc>
                    <a:spcPct val="150000"/>
                  </a:lnSpc>
                </a:pPr>
                <a14:m>
                  <m:oMathPara xmlns:m="http://schemas.openxmlformats.org/officeDocument/2006/math">
                    <m:oMathParaPr>
                      <m:jc m:val="centerGroup"/>
                    </m:oMathParaPr>
                    <m:oMath xmlns:m="http://schemas.openxmlformats.org/officeDocument/2006/math">
                      <m:r>
                        <a:rPr lang="en-US" sz="1100" b="0" i="1" dirty="0" smtClean="0">
                          <a:solidFill>
                            <a:schemeClr val="bg2">
                              <a:lumMod val="10000"/>
                            </a:schemeClr>
                          </a:solidFill>
                          <a:latin typeface="Cambria Math" panose="02040503050406030204" pitchFamily="18" charset="0"/>
                        </a:rPr>
                        <m:t>𝑓𝑟</m:t>
                      </m:r>
                      <m:r>
                        <a:rPr lang="en-US" sz="1100" b="0" i="1" dirty="0" smtClean="0">
                          <a:solidFill>
                            <a:schemeClr val="bg2">
                              <a:lumMod val="10000"/>
                            </a:schemeClr>
                          </a:solidFill>
                          <a:latin typeface="Cambria Math" panose="02040503050406030204" pitchFamily="18" charset="0"/>
                        </a:rPr>
                        <m:t>= 37.56 </m:t>
                      </m:r>
                      <m:r>
                        <a:rPr lang="en-US" sz="1100" i="1" dirty="0" smtClean="0">
                          <a:solidFill>
                            <a:schemeClr val="bg2">
                              <a:lumMod val="10000"/>
                            </a:schemeClr>
                          </a:solidFill>
                          <a:latin typeface="Cambria Math" panose="02040503050406030204" pitchFamily="18" charset="0"/>
                        </a:rPr>
                        <m:t>𝐻𝑧</m:t>
                      </m:r>
                      <m:r>
                        <a:rPr lang="en-US" sz="1100" b="0" i="1" dirty="0" smtClean="0">
                          <a:solidFill>
                            <a:schemeClr val="bg2">
                              <a:lumMod val="10000"/>
                            </a:schemeClr>
                          </a:solidFill>
                          <a:latin typeface="Cambria Math" panose="02040503050406030204" pitchFamily="18" charset="0"/>
                        </a:rPr>
                        <m:t> </m:t>
                      </m:r>
                    </m:oMath>
                  </m:oMathPara>
                </a14:m>
                <a:endParaRPr lang="en-US" sz="1600" dirty="0">
                  <a:solidFill>
                    <a:schemeClr val="bg2">
                      <a:lumMod val="10000"/>
                    </a:schemeClr>
                  </a:solidFill>
                </a:endParaRPr>
              </a:p>
            </p:txBody>
          </p:sp>
        </mc:Choice>
        <mc:Fallback>
          <p:sp>
            <p:nvSpPr>
              <p:cNvPr id="14" name="TextBox 13">
                <a:extLst>
                  <a:ext uri="{FF2B5EF4-FFF2-40B4-BE49-F238E27FC236}">
                    <a16:creationId xmlns:a16="http://schemas.microsoft.com/office/drawing/2014/main" id="{477F0295-2671-493E-547B-236A1A9E9A1D}"/>
                  </a:ext>
                </a:extLst>
              </p:cNvPr>
              <p:cNvSpPr txBox="1">
                <a:spLocks noRot="1" noChangeAspect="1" noMove="1" noResize="1" noEditPoints="1" noAdjustHandles="1" noChangeArrowheads="1" noChangeShapeType="1" noTextEdit="1"/>
              </p:cNvSpPr>
              <p:nvPr/>
            </p:nvSpPr>
            <p:spPr>
              <a:xfrm>
                <a:off x="355668" y="3382097"/>
                <a:ext cx="3930148" cy="346249"/>
              </a:xfrm>
              <a:prstGeom prst="rect">
                <a:avLst/>
              </a:prstGeom>
              <a:blipFill>
                <a:blip r:embed="rId5"/>
                <a:stretch>
                  <a:fillRect/>
                </a:stretch>
              </a:blipFill>
            </p:spPr>
            <p:txBody>
              <a:bodyPr/>
              <a:lstStyle/>
              <a:p>
                <a:r>
                  <a:rPr lang="en-GB">
                    <a:noFill/>
                  </a:rPr>
                  <a:t> </a:t>
                </a:r>
              </a:p>
            </p:txBody>
          </p:sp>
        </mc:Fallback>
      </mc:AlternateContent>
      <p:sp>
        <p:nvSpPr>
          <p:cNvPr id="17" name="TextBox 16">
            <a:extLst>
              <a:ext uri="{FF2B5EF4-FFF2-40B4-BE49-F238E27FC236}">
                <a16:creationId xmlns:a16="http://schemas.microsoft.com/office/drawing/2014/main" id="{6E825F10-F968-6E3C-CFD0-7EEABD0DB2B9}"/>
              </a:ext>
            </a:extLst>
          </p:cNvPr>
          <p:cNvSpPr txBox="1"/>
          <p:nvPr/>
        </p:nvSpPr>
        <p:spPr>
          <a:xfrm>
            <a:off x="7795310" y="5698414"/>
            <a:ext cx="1936073" cy="416011"/>
          </a:xfrm>
          <a:prstGeom prst="rect">
            <a:avLst/>
          </a:prstGeom>
          <a:noFill/>
        </p:spPr>
        <p:txBody>
          <a:bodyPr wrap="square">
            <a:spAutoFit/>
          </a:bodyPr>
          <a:lstStyle/>
          <a:p>
            <a:pPr>
              <a:lnSpc>
                <a:spcPct val="150000"/>
              </a:lnSpc>
            </a:pPr>
            <a:r>
              <a:rPr lang="en-US" sz="1600" dirty="0">
                <a:solidFill>
                  <a:schemeClr val="bg2">
                    <a:lumMod val="10000"/>
                  </a:schemeClr>
                </a:solidFill>
              </a:rPr>
              <a:t>One zero more</a:t>
            </a:r>
          </a:p>
        </p:txBody>
      </p:sp>
      <p:sp>
        <p:nvSpPr>
          <p:cNvPr id="18" name="TextBox 17">
            <a:extLst>
              <a:ext uri="{FF2B5EF4-FFF2-40B4-BE49-F238E27FC236}">
                <a16:creationId xmlns:a16="http://schemas.microsoft.com/office/drawing/2014/main" id="{EDFAB8C0-6E06-82A9-B0FA-F1EA369DE532}"/>
              </a:ext>
            </a:extLst>
          </p:cNvPr>
          <p:cNvSpPr txBox="1"/>
          <p:nvPr/>
        </p:nvSpPr>
        <p:spPr>
          <a:xfrm>
            <a:off x="7726853" y="2843925"/>
            <a:ext cx="3352444" cy="416011"/>
          </a:xfrm>
          <a:prstGeom prst="rect">
            <a:avLst/>
          </a:prstGeom>
          <a:noFill/>
        </p:spPr>
        <p:txBody>
          <a:bodyPr wrap="square">
            <a:spAutoFit/>
          </a:bodyPr>
          <a:lstStyle/>
          <a:p>
            <a:pPr>
              <a:lnSpc>
                <a:spcPct val="150000"/>
              </a:lnSpc>
            </a:pPr>
            <a:r>
              <a:rPr lang="en-US" sz="1600" dirty="0">
                <a:solidFill>
                  <a:schemeClr val="bg2">
                    <a:lumMod val="10000"/>
                  </a:schemeClr>
                </a:solidFill>
              </a:rPr>
              <a:t>Designed models</a:t>
            </a:r>
          </a:p>
        </p:txBody>
      </p:sp>
    </p:spTree>
    <p:extLst>
      <p:ext uri="{BB962C8B-B14F-4D97-AF65-F5344CB8AC3E}">
        <p14:creationId xmlns:p14="http://schemas.microsoft.com/office/powerpoint/2010/main" val="22149520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19CE62-92EC-ED2E-7137-536E6538EACC}"/>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4975041-253F-BBE7-B7EA-A717BA6812D8}"/>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4" name="Footer Placeholder 4">
            <a:extLst>
              <a:ext uri="{FF2B5EF4-FFF2-40B4-BE49-F238E27FC236}">
                <a16:creationId xmlns:a16="http://schemas.microsoft.com/office/drawing/2014/main" id="{5640047B-A07B-D2D2-9166-8D462AC9E51A}"/>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D7D41A8D-0D07-8E2A-073F-CE6FF28445FA}"/>
              </a:ext>
            </a:extLst>
          </p:cNvPr>
          <p:cNvSpPr>
            <a:spLocks noGrp="1"/>
          </p:cNvSpPr>
          <p:nvPr>
            <p:ph type="title"/>
          </p:nvPr>
        </p:nvSpPr>
        <p:spPr>
          <a:xfrm>
            <a:off x="407988" y="373593"/>
            <a:ext cx="11376025" cy="532569"/>
          </a:xfrm>
        </p:spPr>
        <p:txBody>
          <a:bodyPr/>
          <a:lstStyle/>
          <a:p>
            <a:r>
              <a:rPr lang="en-US" sz="2400" dirty="0"/>
              <a:t>Future work</a:t>
            </a:r>
            <a:endParaRPr lang="en-GB" sz="2400" dirty="0"/>
          </a:p>
        </p:txBody>
      </p:sp>
      <p:cxnSp>
        <p:nvCxnSpPr>
          <p:cNvPr id="7" name="Straight Connector 6">
            <a:extLst>
              <a:ext uri="{FF2B5EF4-FFF2-40B4-BE49-F238E27FC236}">
                <a16:creationId xmlns:a16="http://schemas.microsoft.com/office/drawing/2014/main" id="{A75613E2-0DA9-5D7E-7797-0220857223EB}"/>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8DE1CC83-8532-91E9-0ABD-0A79784E0C50}"/>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7A72B611-CBC8-641C-8E63-E5006B42C96B}"/>
              </a:ext>
            </a:extLst>
          </p:cNvPr>
          <p:cNvSpPr txBox="1"/>
          <p:nvPr/>
        </p:nvSpPr>
        <p:spPr>
          <a:xfrm>
            <a:off x="604382" y="912527"/>
            <a:ext cx="11266914" cy="785343"/>
          </a:xfrm>
          <a:prstGeom prst="rect">
            <a:avLst/>
          </a:prstGeom>
          <a:noFill/>
        </p:spPr>
        <p:txBody>
          <a:bodyPr wrap="square">
            <a:spAutoFit/>
          </a:bodyPr>
          <a:lstStyle/>
          <a:p>
            <a:pPr marL="342900" indent="-342900">
              <a:lnSpc>
                <a:spcPct val="150000"/>
              </a:lnSpc>
              <a:buFont typeface="Arial" panose="020B0604020202020204" pitchFamily="34" charset="0"/>
              <a:buChar char="•"/>
            </a:pPr>
            <a:r>
              <a:rPr lang="en-US" sz="1600" dirty="0">
                <a:solidFill>
                  <a:schemeClr val="bg2">
                    <a:lumMod val="10000"/>
                  </a:schemeClr>
                </a:solidFill>
              </a:rPr>
              <a:t>Set up the testbench with the development hardware (Control desk) for further modeling and trajectory optimization </a:t>
            </a:r>
          </a:p>
          <a:p>
            <a:pPr marL="342900" indent="-342900">
              <a:lnSpc>
                <a:spcPct val="150000"/>
              </a:lnSpc>
              <a:buFont typeface="Arial" panose="020B0604020202020204" pitchFamily="34" charset="0"/>
              <a:buChar char="•"/>
            </a:pPr>
            <a:r>
              <a:rPr lang="en-US" sz="1600" dirty="0">
                <a:solidFill>
                  <a:schemeClr val="bg2">
                    <a:lumMod val="10000"/>
                  </a:schemeClr>
                </a:solidFill>
              </a:rPr>
              <a:t>Using the model to establish an optimal trajectory of the magnet</a:t>
            </a:r>
          </a:p>
        </p:txBody>
      </p:sp>
      <p:pic>
        <p:nvPicPr>
          <p:cNvPr id="9" name="Picture 8" descr="A screenshot of a graph&#10;&#10;AI-generated content may be incorrect.">
            <a:extLst>
              <a:ext uri="{FF2B5EF4-FFF2-40B4-BE49-F238E27FC236}">
                <a16:creationId xmlns:a16="http://schemas.microsoft.com/office/drawing/2014/main" id="{8A4370E2-D5A1-D39D-E988-29AEB305E6A9}"/>
              </a:ext>
            </a:extLst>
          </p:cNvPr>
          <p:cNvPicPr>
            <a:picLocks noChangeAspect="1"/>
          </p:cNvPicPr>
          <p:nvPr/>
        </p:nvPicPr>
        <p:blipFill>
          <a:blip r:embed="rId3">
            <a:extLst>
              <a:ext uri="{28A0092B-C50C-407E-A947-70E740481C1C}">
                <a14:useLocalDpi xmlns:a14="http://schemas.microsoft.com/office/drawing/2010/main" val="0"/>
              </a:ext>
            </a:extLst>
          </a:blip>
          <a:srcRect l="4403" t="3890" r="4296" b="4322"/>
          <a:stretch/>
        </p:blipFill>
        <p:spPr>
          <a:xfrm>
            <a:off x="966127" y="1808704"/>
            <a:ext cx="3919220" cy="4384302"/>
          </a:xfrm>
          <a:prstGeom prst="rect">
            <a:avLst/>
          </a:prstGeom>
        </p:spPr>
      </p:pic>
      <p:pic>
        <p:nvPicPr>
          <p:cNvPr id="11" name="Picture 10" descr="A graph of a function&#10;&#10;AI-generated content may be incorrect.">
            <a:extLst>
              <a:ext uri="{FF2B5EF4-FFF2-40B4-BE49-F238E27FC236}">
                <a16:creationId xmlns:a16="http://schemas.microsoft.com/office/drawing/2014/main" id="{1E3E765A-4602-CD35-1853-250880D4FC49}"/>
              </a:ext>
            </a:extLst>
          </p:cNvPr>
          <p:cNvPicPr>
            <a:picLocks noChangeAspect="1"/>
          </p:cNvPicPr>
          <p:nvPr/>
        </p:nvPicPr>
        <p:blipFill>
          <a:blip r:embed="rId4">
            <a:extLst>
              <a:ext uri="{28A0092B-C50C-407E-A947-70E740481C1C}">
                <a14:useLocalDpi xmlns:a14="http://schemas.microsoft.com/office/drawing/2010/main" val="0"/>
              </a:ext>
            </a:extLst>
          </a:blip>
          <a:srcRect l="5871" t="4102" r="4458" b="3296"/>
          <a:stretch/>
        </p:blipFill>
        <p:spPr>
          <a:xfrm>
            <a:off x="5335653" y="1842938"/>
            <a:ext cx="3856737" cy="4431740"/>
          </a:xfrm>
          <a:prstGeom prst="rect">
            <a:avLst/>
          </a:prstGeom>
        </p:spPr>
      </p:pic>
      <p:sp>
        <p:nvSpPr>
          <p:cNvPr id="14" name="TextBox 13">
            <a:extLst>
              <a:ext uri="{FF2B5EF4-FFF2-40B4-BE49-F238E27FC236}">
                <a16:creationId xmlns:a16="http://schemas.microsoft.com/office/drawing/2014/main" id="{F26E05A8-6104-47A3-0584-14CC5F8B33F3}"/>
              </a:ext>
            </a:extLst>
          </p:cNvPr>
          <p:cNvSpPr txBox="1"/>
          <p:nvPr/>
        </p:nvSpPr>
        <p:spPr>
          <a:xfrm>
            <a:off x="9154091" y="3336134"/>
            <a:ext cx="2969893" cy="625662"/>
          </a:xfrm>
          <a:prstGeom prst="rect">
            <a:avLst/>
          </a:prstGeom>
          <a:noFill/>
        </p:spPr>
        <p:txBody>
          <a:bodyPr wrap="square">
            <a:spAutoFit/>
          </a:bodyPr>
          <a:lstStyle/>
          <a:p>
            <a:pPr>
              <a:lnSpc>
                <a:spcPct val="150000"/>
              </a:lnSpc>
            </a:pPr>
            <a:r>
              <a:rPr lang="en-US" sz="1100" i="1" dirty="0">
                <a:solidFill>
                  <a:schemeClr val="bg2">
                    <a:lumMod val="10000"/>
                  </a:schemeClr>
                </a:solidFill>
              </a:rPr>
              <a:t>Example of generated trajectories (kinematics constraints to be finely defined)</a:t>
            </a:r>
          </a:p>
        </p:txBody>
      </p:sp>
    </p:spTree>
    <p:extLst>
      <p:ext uri="{BB962C8B-B14F-4D97-AF65-F5344CB8AC3E}">
        <p14:creationId xmlns:p14="http://schemas.microsoft.com/office/powerpoint/2010/main" val="568688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B53D4E-E826-BD73-725D-890D1C4DE213}"/>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00E13080-0267-9C15-63AE-45CB018DF73C}"/>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4" name="Footer Placeholder 4">
            <a:extLst>
              <a:ext uri="{FF2B5EF4-FFF2-40B4-BE49-F238E27FC236}">
                <a16:creationId xmlns:a16="http://schemas.microsoft.com/office/drawing/2014/main" id="{DCFC8445-4DEB-B4F6-805E-DCED71453F63}"/>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180E984B-B8B4-0A9C-EA22-E4F08DA37FFE}"/>
              </a:ext>
            </a:extLst>
          </p:cNvPr>
          <p:cNvSpPr>
            <a:spLocks noGrp="1"/>
          </p:cNvSpPr>
          <p:nvPr>
            <p:ph type="title"/>
          </p:nvPr>
        </p:nvSpPr>
        <p:spPr>
          <a:xfrm>
            <a:off x="407988" y="373593"/>
            <a:ext cx="11376025" cy="532569"/>
          </a:xfrm>
        </p:spPr>
        <p:txBody>
          <a:bodyPr/>
          <a:lstStyle/>
          <a:p>
            <a:r>
              <a:rPr lang="en-US" sz="2400" dirty="0"/>
              <a:t>Project Description</a:t>
            </a:r>
            <a:endParaRPr lang="en-GB" sz="2400" dirty="0"/>
          </a:p>
        </p:txBody>
      </p:sp>
      <p:cxnSp>
        <p:nvCxnSpPr>
          <p:cNvPr id="7" name="Straight Connector 6">
            <a:extLst>
              <a:ext uri="{FF2B5EF4-FFF2-40B4-BE49-F238E27FC236}">
                <a16:creationId xmlns:a16="http://schemas.microsoft.com/office/drawing/2014/main" id="{91498490-DD25-80D0-40E7-E741E69A499E}"/>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7D3DE56E-25B3-66E9-79D2-9C3DF08B5C9E}"/>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3B1F9B5C-FEFD-254E-85AF-80BCA57E421F}"/>
              </a:ext>
            </a:extLst>
          </p:cNvPr>
          <p:cNvSpPr txBox="1"/>
          <p:nvPr/>
        </p:nvSpPr>
        <p:spPr>
          <a:xfrm>
            <a:off x="604382" y="732454"/>
            <a:ext cx="5491618" cy="2435988"/>
          </a:xfrm>
          <a:prstGeom prst="rect">
            <a:avLst/>
          </a:prstGeom>
          <a:noFill/>
        </p:spPr>
        <p:txBody>
          <a:bodyPr wrap="square">
            <a:spAutoFit/>
          </a:bodyPr>
          <a:lstStyle/>
          <a:p>
            <a:pPr>
              <a:lnSpc>
                <a:spcPct val="150000"/>
              </a:lnSpc>
            </a:pPr>
            <a:r>
              <a:rPr lang="en-US" sz="2000" b="1" dirty="0">
                <a:solidFill>
                  <a:schemeClr val="bg2">
                    <a:lumMod val="10000"/>
                  </a:schemeClr>
                </a:solidFill>
              </a:rPr>
              <a:t>System definition:</a:t>
            </a:r>
            <a:endParaRPr lang="en-US" sz="1600" dirty="0">
              <a:solidFill>
                <a:schemeClr val="bg2">
                  <a:lumMod val="10000"/>
                </a:schemeClr>
              </a:solidFill>
            </a:endParaRPr>
          </a:p>
          <a:p>
            <a:pPr marL="342900" indent="-342900">
              <a:lnSpc>
                <a:spcPct val="150000"/>
              </a:lnSpc>
              <a:buFont typeface="Arial" panose="020B0604020202020204" pitchFamily="34" charset="0"/>
              <a:buChar char="•"/>
            </a:pPr>
            <a:r>
              <a:rPr lang="en-US" sz="1600" dirty="0">
                <a:solidFill>
                  <a:schemeClr val="bg2">
                    <a:lumMod val="10000"/>
                  </a:schemeClr>
                </a:solidFill>
              </a:rPr>
              <a:t>1 magnet actuated by the PMSM through a ball screw</a:t>
            </a:r>
          </a:p>
          <a:p>
            <a:pPr marL="800100" lvl="1" indent="-342900">
              <a:lnSpc>
                <a:spcPct val="150000"/>
              </a:lnSpc>
              <a:buFont typeface="Arial" panose="020B0604020202020204" pitchFamily="34" charset="0"/>
              <a:buChar char="•"/>
            </a:pPr>
            <a:r>
              <a:rPr lang="en-US" sz="1600" dirty="0">
                <a:solidFill>
                  <a:schemeClr val="bg2">
                    <a:lumMod val="10000"/>
                  </a:schemeClr>
                </a:solidFill>
              </a:rPr>
              <a:t>Air side </a:t>
            </a:r>
          </a:p>
          <a:p>
            <a:pPr marL="342900" indent="-342900">
              <a:lnSpc>
                <a:spcPct val="150000"/>
              </a:lnSpc>
              <a:buFont typeface="Arial" panose="020B0604020202020204" pitchFamily="34" charset="0"/>
              <a:buChar char="•"/>
            </a:pPr>
            <a:r>
              <a:rPr lang="en-US" sz="1600" dirty="0">
                <a:solidFill>
                  <a:schemeClr val="bg2">
                    <a:lumMod val="10000"/>
                  </a:schemeClr>
                </a:solidFill>
              </a:rPr>
              <a:t>1 magnet following the 1</a:t>
            </a:r>
            <a:r>
              <a:rPr lang="en-US" sz="1600" baseline="30000" dirty="0">
                <a:solidFill>
                  <a:schemeClr val="bg2">
                    <a:lumMod val="10000"/>
                  </a:schemeClr>
                </a:solidFill>
              </a:rPr>
              <a:t>st</a:t>
            </a:r>
            <a:r>
              <a:rPr lang="en-US" sz="1600" dirty="0">
                <a:solidFill>
                  <a:schemeClr val="bg2">
                    <a:lumMod val="10000"/>
                  </a:schemeClr>
                </a:solidFill>
              </a:rPr>
              <a:t> one along the rail</a:t>
            </a:r>
          </a:p>
          <a:p>
            <a:pPr marL="800100" lvl="1" indent="-342900">
              <a:lnSpc>
                <a:spcPct val="150000"/>
              </a:lnSpc>
              <a:buFont typeface="Arial" panose="020B0604020202020204" pitchFamily="34" charset="0"/>
              <a:buChar char="•"/>
            </a:pPr>
            <a:r>
              <a:rPr lang="en-US" sz="1600" dirty="0">
                <a:solidFill>
                  <a:schemeClr val="bg2">
                    <a:lumMod val="10000"/>
                  </a:schemeClr>
                </a:solidFill>
              </a:rPr>
              <a:t>Vacuum side separated by a membrane </a:t>
            </a:r>
          </a:p>
          <a:p>
            <a:pPr marL="342900" indent="-342900">
              <a:lnSpc>
                <a:spcPct val="150000"/>
              </a:lnSpc>
              <a:buFont typeface="Arial" panose="020B0604020202020204" pitchFamily="34" charset="0"/>
              <a:buChar char="•"/>
            </a:pPr>
            <a:endParaRPr lang="en-US" sz="2000" b="1" dirty="0">
              <a:solidFill>
                <a:schemeClr val="bg2">
                  <a:lumMod val="10000"/>
                </a:schemeClr>
              </a:solidFill>
            </a:endParaRPr>
          </a:p>
        </p:txBody>
      </p:sp>
      <p:pic>
        <p:nvPicPr>
          <p:cNvPr id="27" name="Picture 26">
            <a:extLst>
              <a:ext uri="{FF2B5EF4-FFF2-40B4-BE49-F238E27FC236}">
                <a16:creationId xmlns:a16="http://schemas.microsoft.com/office/drawing/2014/main" id="{931B647A-8538-F31B-F6BC-4B703C4C03BE}"/>
              </a:ext>
            </a:extLst>
          </p:cNvPr>
          <p:cNvPicPr>
            <a:picLocks noChangeAspect="1"/>
          </p:cNvPicPr>
          <p:nvPr/>
        </p:nvPicPr>
        <p:blipFill>
          <a:blip r:embed="rId3"/>
          <a:stretch>
            <a:fillRect/>
          </a:stretch>
        </p:blipFill>
        <p:spPr>
          <a:xfrm>
            <a:off x="6853937" y="101885"/>
            <a:ext cx="5281065" cy="3995986"/>
          </a:xfrm>
          <a:prstGeom prst="rect">
            <a:avLst/>
          </a:prstGeom>
        </p:spPr>
      </p:pic>
      <p:pic>
        <p:nvPicPr>
          <p:cNvPr id="72" name="Picture 71">
            <a:extLst>
              <a:ext uri="{FF2B5EF4-FFF2-40B4-BE49-F238E27FC236}">
                <a16:creationId xmlns:a16="http://schemas.microsoft.com/office/drawing/2014/main" id="{D68B7A19-7103-27E7-1CA2-6B7C33C62965}"/>
              </a:ext>
            </a:extLst>
          </p:cNvPr>
          <p:cNvPicPr>
            <a:picLocks noChangeAspect="1"/>
          </p:cNvPicPr>
          <p:nvPr/>
        </p:nvPicPr>
        <p:blipFill>
          <a:blip r:embed="rId4"/>
          <a:stretch>
            <a:fillRect/>
          </a:stretch>
        </p:blipFill>
        <p:spPr>
          <a:xfrm>
            <a:off x="3699111" y="4042238"/>
            <a:ext cx="1467099" cy="1037643"/>
          </a:xfrm>
          <a:prstGeom prst="rect">
            <a:avLst/>
          </a:prstGeom>
        </p:spPr>
      </p:pic>
      <p:grpSp>
        <p:nvGrpSpPr>
          <p:cNvPr id="28" name="Group 27">
            <a:extLst>
              <a:ext uri="{FF2B5EF4-FFF2-40B4-BE49-F238E27FC236}">
                <a16:creationId xmlns:a16="http://schemas.microsoft.com/office/drawing/2014/main" id="{867FFEE1-1F47-FC30-2D87-1B42589FC9C1}"/>
              </a:ext>
            </a:extLst>
          </p:cNvPr>
          <p:cNvGrpSpPr>
            <a:grpSpLocks/>
          </p:cNvGrpSpPr>
          <p:nvPr/>
        </p:nvGrpSpPr>
        <p:grpSpPr>
          <a:xfrm>
            <a:off x="956310" y="2876797"/>
            <a:ext cx="6986946" cy="3164893"/>
            <a:chOff x="0" y="0"/>
            <a:chExt cx="11394946" cy="5067452"/>
          </a:xfrm>
        </p:grpSpPr>
        <p:pic>
          <p:nvPicPr>
            <p:cNvPr id="29" name="Image 118">
              <a:extLst>
                <a:ext uri="{FF2B5EF4-FFF2-40B4-BE49-F238E27FC236}">
                  <a16:creationId xmlns:a16="http://schemas.microsoft.com/office/drawing/2014/main" id="{61547466-185A-34F4-EC6C-32799E3BDA21}"/>
                </a:ext>
              </a:extLst>
            </p:cNvPr>
            <p:cNvPicPr/>
            <p:nvPr/>
          </p:nvPicPr>
          <p:blipFill>
            <a:blip r:embed="rId5" cstate="print"/>
            <a:stretch>
              <a:fillRect/>
            </a:stretch>
          </p:blipFill>
          <p:spPr>
            <a:xfrm rot="17393523">
              <a:off x="4192660" y="3201794"/>
              <a:ext cx="734138" cy="651324"/>
            </a:xfrm>
            <a:prstGeom prst="rect">
              <a:avLst/>
            </a:prstGeom>
          </p:spPr>
        </p:pic>
        <p:pic>
          <p:nvPicPr>
            <p:cNvPr id="30" name="Image 119">
              <a:extLst>
                <a:ext uri="{FF2B5EF4-FFF2-40B4-BE49-F238E27FC236}">
                  <a16:creationId xmlns:a16="http://schemas.microsoft.com/office/drawing/2014/main" id="{AD986D3E-2434-C85D-2B92-AAF8D4F4993F}"/>
                </a:ext>
              </a:extLst>
            </p:cNvPr>
            <p:cNvPicPr/>
            <p:nvPr/>
          </p:nvPicPr>
          <p:blipFill>
            <a:blip r:embed="rId6" cstate="print"/>
            <a:stretch>
              <a:fillRect/>
            </a:stretch>
          </p:blipFill>
          <p:spPr>
            <a:xfrm>
              <a:off x="6850380" y="1208811"/>
              <a:ext cx="2392679" cy="2125979"/>
            </a:xfrm>
            <a:prstGeom prst="rect">
              <a:avLst/>
            </a:prstGeom>
          </p:spPr>
        </p:pic>
        <p:sp>
          <p:nvSpPr>
            <p:cNvPr id="31" name="Graphic 120">
              <a:extLst>
                <a:ext uri="{FF2B5EF4-FFF2-40B4-BE49-F238E27FC236}">
                  <a16:creationId xmlns:a16="http://schemas.microsoft.com/office/drawing/2014/main" id="{97CB137F-D509-264C-FE3F-33805D7B0422}"/>
                </a:ext>
              </a:extLst>
            </p:cNvPr>
            <p:cNvSpPr/>
            <p:nvPr/>
          </p:nvSpPr>
          <p:spPr>
            <a:xfrm>
              <a:off x="6144768" y="1818411"/>
              <a:ext cx="1900555" cy="1546860"/>
            </a:xfrm>
            <a:custGeom>
              <a:avLst/>
              <a:gdLst/>
              <a:ahLst/>
              <a:cxnLst/>
              <a:rect l="l" t="t" r="r" b="b"/>
              <a:pathLst>
                <a:path w="1900555" h="1546860">
                  <a:moveTo>
                    <a:pt x="1519428" y="229362"/>
                  </a:moveTo>
                  <a:lnTo>
                    <a:pt x="1290066" y="0"/>
                  </a:lnTo>
                  <a:lnTo>
                    <a:pt x="1290066" y="114681"/>
                  </a:lnTo>
                  <a:lnTo>
                    <a:pt x="82296" y="114681"/>
                  </a:lnTo>
                  <a:lnTo>
                    <a:pt x="82296" y="344043"/>
                  </a:lnTo>
                  <a:lnTo>
                    <a:pt x="1290066" y="344043"/>
                  </a:lnTo>
                  <a:lnTo>
                    <a:pt x="1290066" y="458724"/>
                  </a:lnTo>
                  <a:lnTo>
                    <a:pt x="1519428" y="229362"/>
                  </a:lnTo>
                  <a:close/>
                </a:path>
                <a:path w="1900555" h="1546860">
                  <a:moveTo>
                    <a:pt x="1900428" y="894588"/>
                  </a:moveTo>
                  <a:lnTo>
                    <a:pt x="1615440" y="609600"/>
                  </a:lnTo>
                  <a:lnTo>
                    <a:pt x="1615440" y="752094"/>
                  </a:lnTo>
                  <a:lnTo>
                    <a:pt x="1615440" y="1037082"/>
                  </a:lnTo>
                  <a:lnTo>
                    <a:pt x="1615440" y="1149096"/>
                  </a:lnTo>
                  <a:lnTo>
                    <a:pt x="265176" y="1149096"/>
                  </a:lnTo>
                  <a:lnTo>
                    <a:pt x="265176" y="1037082"/>
                  </a:lnTo>
                  <a:lnTo>
                    <a:pt x="1615440" y="1037082"/>
                  </a:lnTo>
                  <a:lnTo>
                    <a:pt x="1615440" y="752094"/>
                  </a:lnTo>
                  <a:lnTo>
                    <a:pt x="54851" y="752094"/>
                  </a:lnTo>
                  <a:lnTo>
                    <a:pt x="54851" y="1037082"/>
                  </a:lnTo>
                  <a:lnTo>
                    <a:pt x="244602" y="1037082"/>
                  </a:lnTo>
                  <a:lnTo>
                    <a:pt x="0" y="1281684"/>
                  </a:lnTo>
                  <a:lnTo>
                    <a:pt x="265176" y="1546860"/>
                  </a:lnTo>
                  <a:lnTo>
                    <a:pt x="265176" y="1414272"/>
                  </a:lnTo>
                  <a:lnTo>
                    <a:pt x="1757172" y="1414272"/>
                  </a:lnTo>
                  <a:lnTo>
                    <a:pt x="1757172" y="1149096"/>
                  </a:lnTo>
                  <a:lnTo>
                    <a:pt x="1645920" y="1149096"/>
                  </a:lnTo>
                  <a:lnTo>
                    <a:pt x="1900428" y="894588"/>
                  </a:lnTo>
                  <a:close/>
                </a:path>
              </a:pathLst>
            </a:custGeom>
            <a:solidFill>
              <a:srgbClr val="D9D9D9"/>
            </a:solidFill>
          </p:spPr>
          <p:txBody>
            <a:bodyPr wrap="square" lIns="0" tIns="0" rIns="0" bIns="0" rtlCol="0">
              <a:prstTxWarp prst="textNoShape">
                <a:avLst/>
              </a:prstTxWarp>
              <a:noAutofit/>
            </a:bodyPr>
            <a:lstStyle/>
            <a:p>
              <a:endParaRPr lang="en-GB"/>
            </a:p>
          </p:txBody>
        </p:sp>
        <p:sp>
          <p:nvSpPr>
            <p:cNvPr id="32" name="Graphic 121">
              <a:extLst>
                <a:ext uri="{FF2B5EF4-FFF2-40B4-BE49-F238E27FC236}">
                  <a16:creationId xmlns:a16="http://schemas.microsoft.com/office/drawing/2014/main" id="{23B5A8F7-64F8-28C6-C8B1-CD6F5D059A03}"/>
                </a:ext>
              </a:extLst>
            </p:cNvPr>
            <p:cNvSpPr/>
            <p:nvPr/>
          </p:nvSpPr>
          <p:spPr>
            <a:xfrm rot="16648868">
              <a:off x="4571040" y="3093138"/>
              <a:ext cx="552443" cy="746545"/>
            </a:xfrm>
            <a:custGeom>
              <a:avLst/>
              <a:gdLst/>
              <a:ahLst/>
              <a:cxnLst/>
              <a:rect l="l" t="t" r="r" b="b"/>
              <a:pathLst>
                <a:path w="913765" h="730250">
                  <a:moveTo>
                    <a:pt x="837665" y="687696"/>
                  </a:moveTo>
                  <a:lnTo>
                    <a:pt x="819912" y="710057"/>
                  </a:lnTo>
                  <a:lnTo>
                    <a:pt x="913764" y="729742"/>
                  </a:lnTo>
                  <a:lnTo>
                    <a:pt x="898306" y="696594"/>
                  </a:lnTo>
                  <a:lnTo>
                    <a:pt x="848868" y="696594"/>
                  </a:lnTo>
                  <a:lnTo>
                    <a:pt x="837665" y="687696"/>
                  </a:lnTo>
                  <a:close/>
                </a:path>
                <a:path w="913765" h="730250">
                  <a:moveTo>
                    <a:pt x="855485" y="665251"/>
                  </a:moveTo>
                  <a:lnTo>
                    <a:pt x="837665" y="687696"/>
                  </a:lnTo>
                  <a:lnTo>
                    <a:pt x="848868" y="696594"/>
                  </a:lnTo>
                  <a:lnTo>
                    <a:pt x="866648" y="674116"/>
                  </a:lnTo>
                  <a:lnTo>
                    <a:pt x="855485" y="665251"/>
                  </a:lnTo>
                  <a:close/>
                </a:path>
                <a:path w="913765" h="730250">
                  <a:moveTo>
                    <a:pt x="873251" y="642874"/>
                  </a:moveTo>
                  <a:lnTo>
                    <a:pt x="855485" y="665251"/>
                  </a:lnTo>
                  <a:lnTo>
                    <a:pt x="866648" y="674116"/>
                  </a:lnTo>
                  <a:lnTo>
                    <a:pt x="848868" y="696594"/>
                  </a:lnTo>
                  <a:lnTo>
                    <a:pt x="898306" y="696594"/>
                  </a:lnTo>
                  <a:lnTo>
                    <a:pt x="873251" y="642874"/>
                  </a:lnTo>
                  <a:close/>
                </a:path>
                <a:path w="913765" h="730250">
                  <a:moveTo>
                    <a:pt x="17780" y="0"/>
                  </a:moveTo>
                  <a:lnTo>
                    <a:pt x="0" y="22351"/>
                  </a:lnTo>
                  <a:lnTo>
                    <a:pt x="837665" y="687696"/>
                  </a:lnTo>
                  <a:lnTo>
                    <a:pt x="855485" y="665251"/>
                  </a:lnTo>
                  <a:lnTo>
                    <a:pt x="17780" y="0"/>
                  </a:lnTo>
                  <a:close/>
                </a:path>
              </a:pathLst>
            </a:custGeom>
            <a:solidFill>
              <a:srgbClr val="BEBEBE"/>
            </a:solidFill>
          </p:spPr>
          <p:txBody>
            <a:bodyPr wrap="square" lIns="0" tIns="0" rIns="0" bIns="0" rtlCol="0">
              <a:prstTxWarp prst="textNoShape">
                <a:avLst/>
              </a:prstTxWarp>
              <a:noAutofit/>
            </a:bodyPr>
            <a:lstStyle/>
            <a:p>
              <a:endParaRPr lang="en-GB" dirty="0"/>
            </a:p>
          </p:txBody>
        </p:sp>
        <p:pic>
          <p:nvPicPr>
            <p:cNvPr id="34" name="Image 123">
              <a:extLst>
                <a:ext uri="{FF2B5EF4-FFF2-40B4-BE49-F238E27FC236}">
                  <a16:creationId xmlns:a16="http://schemas.microsoft.com/office/drawing/2014/main" id="{93821142-6DB8-A7E7-615C-FC4536D4D22A}"/>
                </a:ext>
              </a:extLst>
            </p:cNvPr>
            <p:cNvPicPr/>
            <p:nvPr/>
          </p:nvPicPr>
          <p:blipFill>
            <a:blip r:embed="rId7" cstate="print"/>
            <a:stretch>
              <a:fillRect/>
            </a:stretch>
          </p:blipFill>
          <p:spPr>
            <a:xfrm>
              <a:off x="9456419" y="1510563"/>
              <a:ext cx="1938527" cy="1577340"/>
            </a:xfrm>
            <a:prstGeom prst="rect">
              <a:avLst/>
            </a:prstGeom>
          </p:spPr>
        </p:pic>
        <p:pic>
          <p:nvPicPr>
            <p:cNvPr id="35" name="Image 124">
              <a:extLst>
                <a:ext uri="{FF2B5EF4-FFF2-40B4-BE49-F238E27FC236}">
                  <a16:creationId xmlns:a16="http://schemas.microsoft.com/office/drawing/2014/main" id="{54FA8001-DD2A-C056-E1C3-D14F4AFB357D}"/>
                </a:ext>
              </a:extLst>
            </p:cNvPr>
            <p:cNvPicPr/>
            <p:nvPr/>
          </p:nvPicPr>
          <p:blipFill>
            <a:blip r:embed="rId8" cstate="print"/>
            <a:stretch>
              <a:fillRect/>
            </a:stretch>
          </p:blipFill>
          <p:spPr>
            <a:xfrm>
              <a:off x="9627107" y="1678203"/>
              <a:ext cx="161544" cy="798576"/>
            </a:xfrm>
            <a:prstGeom prst="rect">
              <a:avLst/>
            </a:prstGeom>
          </p:spPr>
        </p:pic>
        <p:sp>
          <p:nvSpPr>
            <p:cNvPr id="36" name="Graphic 125">
              <a:extLst>
                <a:ext uri="{FF2B5EF4-FFF2-40B4-BE49-F238E27FC236}">
                  <a16:creationId xmlns:a16="http://schemas.microsoft.com/office/drawing/2014/main" id="{7898FB76-AB6E-AB84-9485-5D6D60F3FB0F}"/>
                </a:ext>
              </a:extLst>
            </p:cNvPr>
            <p:cNvSpPr/>
            <p:nvPr/>
          </p:nvSpPr>
          <p:spPr>
            <a:xfrm>
              <a:off x="9627107" y="1678203"/>
              <a:ext cx="161925" cy="798830"/>
            </a:xfrm>
            <a:custGeom>
              <a:avLst/>
              <a:gdLst/>
              <a:ahLst/>
              <a:cxnLst/>
              <a:rect l="l" t="t" r="r" b="b"/>
              <a:pathLst>
                <a:path w="161925" h="798830">
                  <a:moveTo>
                    <a:pt x="0" y="798576"/>
                  </a:moveTo>
                  <a:lnTo>
                    <a:pt x="161544" y="798576"/>
                  </a:lnTo>
                  <a:lnTo>
                    <a:pt x="161544" y="0"/>
                  </a:lnTo>
                  <a:lnTo>
                    <a:pt x="0" y="0"/>
                  </a:lnTo>
                  <a:lnTo>
                    <a:pt x="0" y="798576"/>
                  </a:lnTo>
                  <a:close/>
                </a:path>
              </a:pathLst>
            </a:custGeom>
            <a:ln w="6350">
              <a:solidFill>
                <a:srgbClr val="E05E31"/>
              </a:solidFill>
              <a:prstDash val="solid"/>
            </a:ln>
          </p:spPr>
          <p:txBody>
            <a:bodyPr wrap="square" lIns="0" tIns="0" rIns="0" bIns="0" rtlCol="0">
              <a:prstTxWarp prst="textNoShape">
                <a:avLst/>
              </a:prstTxWarp>
              <a:noAutofit/>
            </a:bodyPr>
            <a:lstStyle/>
            <a:p>
              <a:endParaRPr lang="en-GB"/>
            </a:p>
          </p:txBody>
        </p:sp>
        <p:pic>
          <p:nvPicPr>
            <p:cNvPr id="37" name="Image 126">
              <a:extLst>
                <a:ext uri="{FF2B5EF4-FFF2-40B4-BE49-F238E27FC236}">
                  <a16:creationId xmlns:a16="http://schemas.microsoft.com/office/drawing/2014/main" id="{114E2031-CB03-B584-2F0F-BECAEC2F9355}"/>
                </a:ext>
              </a:extLst>
            </p:cNvPr>
            <p:cNvPicPr/>
            <p:nvPr/>
          </p:nvPicPr>
          <p:blipFill>
            <a:blip r:embed="rId9" cstate="print"/>
            <a:stretch>
              <a:fillRect/>
            </a:stretch>
          </p:blipFill>
          <p:spPr>
            <a:xfrm>
              <a:off x="9808464" y="1673631"/>
              <a:ext cx="211835" cy="827531"/>
            </a:xfrm>
            <a:prstGeom prst="rect">
              <a:avLst/>
            </a:prstGeom>
          </p:spPr>
        </p:pic>
        <p:sp>
          <p:nvSpPr>
            <p:cNvPr id="38" name="Graphic 127">
              <a:extLst>
                <a:ext uri="{FF2B5EF4-FFF2-40B4-BE49-F238E27FC236}">
                  <a16:creationId xmlns:a16="http://schemas.microsoft.com/office/drawing/2014/main" id="{E54AB8C3-719A-13E6-67B4-056E448FB6B3}"/>
                </a:ext>
              </a:extLst>
            </p:cNvPr>
            <p:cNvSpPr/>
            <p:nvPr/>
          </p:nvSpPr>
          <p:spPr>
            <a:xfrm>
              <a:off x="9808464" y="1673631"/>
              <a:ext cx="212090" cy="828040"/>
            </a:xfrm>
            <a:custGeom>
              <a:avLst/>
              <a:gdLst/>
              <a:ahLst/>
              <a:cxnLst/>
              <a:rect l="l" t="t" r="r" b="b"/>
              <a:pathLst>
                <a:path w="212090" h="828040">
                  <a:moveTo>
                    <a:pt x="0" y="827531"/>
                  </a:moveTo>
                  <a:lnTo>
                    <a:pt x="211835" y="827531"/>
                  </a:lnTo>
                  <a:lnTo>
                    <a:pt x="211835" y="0"/>
                  </a:lnTo>
                  <a:lnTo>
                    <a:pt x="0" y="0"/>
                  </a:lnTo>
                  <a:lnTo>
                    <a:pt x="0" y="827531"/>
                  </a:lnTo>
                  <a:close/>
                </a:path>
              </a:pathLst>
            </a:custGeom>
            <a:ln w="6349">
              <a:solidFill>
                <a:srgbClr val="E05E31"/>
              </a:solidFill>
              <a:prstDash val="solid"/>
            </a:ln>
          </p:spPr>
          <p:txBody>
            <a:bodyPr wrap="square" lIns="0" tIns="0" rIns="0" bIns="0" rtlCol="0">
              <a:prstTxWarp prst="textNoShape">
                <a:avLst/>
              </a:prstTxWarp>
              <a:noAutofit/>
            </a:bodyPr>
            <a:lstStyle/>
            <a:p>
              <a:endParaRPr lang="en-GB"/>
            </a:p>
          </p:txBody>
        </p:sp>
        <p:pic>
          <p:nvPicPr>
            <p:cNvPr id="39" name="Image 128">
              <a:extLst>
                <a:ext uri="{FF2B5EF4-FFF2-40B4-BE49-F238E27FC236}">
                  <a16:creationId xmlns:a16="http://schemas.microsoft.com/office/drawing/2014/main" id="{0EF5298D-4024-3386-D9C5-8E142C5BD9CC}"/>
                </a:ext>
              </a:extLst>
            </p:cNvPr>
            <p:cNvPicPr/>
            <p:nvPr/>
          </p:nvPicPr>
          <p:blipFill>
            <a:blip r:embed="rId10" cstate="print"/>
            <a:stretch>
              <a:fillRect/>
            </a:stretch>
          </p:blipFill>
          <p:spPr>
            <a:xfrm>
              <a:off x="10739628" y="1673631"/>
              <a:ext cx="196596" cy="827531"/>
            </a:xfrm>
            <a:prstGeom prst="rect">
              <a:avLst/>
            </a:prstGeom>
          </p:spPr>
        </p:pic>
        <p:sp>
          <p:nvSpPr>
            <p:cNvPr id="40" name="Graphic 129">
              <a:extLst>
                <a:ext uri="{FF2B5EF4-FFF2-40B4-BE49-F238E27FC236}">
                  <a16:creationId xmlns:a16="http://schemas.microsoft.com/office/drawing/2014/main" id="{5F3C4C6E-9EC1-9B5A-0D69-0F92835DF692}"/>
                </a:ext>
              </a:extLst>
            </p:cNvPr>
            <p:cNvSpPr/>
            <p:nvPr/>
          </p:nvSpPr>
          <p:spPr>
            <a:xfrm>
              <a:off x="10739628" y="1673631"/>
              <a:ext cx="196850" cy="828040"/>
            </a:xfrm>
            <a:custGeom>
              <a:avLst/>
              <a:gdLst/>
              <a:ahLst/>
              <a:cxnLst/>
              <a:rect l="l" t="t" r="r" b="b"/>
              <a:pathLst>
                <a:path w="196850" h="828040">
                  <a:moveTo>
                    <a:pt x="0" y="827531"/>
                  </a:moveTo>
                  <a:lnTo>
                    <a:pt x="196596" y="827531"/>
                  </a:lnTo>
                  <a:lnTo>
                    <a:pt x="196596" y="0"/>
                  </a:lnTo>
                  <a:lnTo>
                    <a:pt x="0" y="0"/>
                  </a:lnTo>
                  <a:lnTo>
                    <a:pt x="0" y="827531"/>
                  </a:lnTo>
                  <a:close/>
                </a:path>
              </a:pathLst>
            </a:custGeom>
            <a:ln w="6350">
              <a:solidFill>
                <a:srgbClr val="E05E31"/>
              </a:solidFill>
              <a:prstDash val="solid"/>
            </a:ln>
          </p:spPr>
          <p:txBody>
            <a:bodyPr wrap="square" lIns="0" tIns="0" rIns="0" bIns="0" rtlCol="0">
              <a:prstTxWarp prst="textNoShape">
                <a:avLst/>
              </a:prstTxWarp>
              <a:noAutofit/>
            </a:bodyPr>
            <a:lstStyle/>
            <a:p>
              <a:endParaRPr lang="en-GB"/>
            </a:p>
          </p:txBody>
        </p:sp>
        <p:pic>
          <p:nvPicPr>
            <p:cNvPr id="41" name="Image 130">
              <a:extLst>
                <a:ext uri="{FF2B5EF4-FFF2-40B4-BE49-F238E27FC236}">
                  <a16:creationId xmlns:a16="http://schemas.microsoft.com/office/drawing/2014/main" id="{C29334F4-29E7-E667-DD79-C4BA096B7FA8}"/>
                </a:ext>
              </a:extLst>
            </p:cNvPr>
            <p:cNvPicPr/>
            <p:nvPr/>
          </p:nvPicPr>
          <p:blipFill>
            <a:blip r:embed="rId11" cstate="print"/>
            <a:stretch>
              <a:fillRect/>
            </a:stretch>
          </p:blipFill>
          <p:spPr>
            <a:xfrm>
              <a:off x="10315956" y="1673631"/>
              <a:ext cx="196596" cy="827531"/>
            </a:xfrm>
            <a:prstGeom prst="rect">
              <a:avLst/>
            </a:prstGeom>
          </p:spPr>
        </p:pic>
        <p:sp>
          <p:nvSpPr>
            <p:cNvPr id="42" name="Graphic 131">
              <a:extLst>
                <a:ext uri="{FF2B5EF4-FFF2-40B4-BE49-F238E27FC236}">
                  <a16:creationId xmlns:a16="http://schemas.microsoft.com/office/drawing/2014/main" id="{CB7A7FE0-6E8B-B775-E498-F40478B70B9C}"/>
                </a:ext>
              </a:extLst>
            </p:cNvPr>
            <p:cNvSpPr/>
            <p:nvPr/>
          </p:nvSpPr>
          <p:spPr>
            <a:xfrm>
              <a:off x="10315956" y="1673631"/>
              <a:ext cx="196850" cy="828040"/>
            </a:xfrm>
            <a:custGeom>
              <a:avLst/>
              <a:gdLst/>
              <a:ahLst/>
              <a:cxnLst/>
              <a:rect l="l" t="t" r="r" b="b"/>
              <a:pathLst>
                <a:path w="196850" h="828040">
                  <a:moveTo>
                    <a:pt x="0" y="827531"/>
                  </a:moveTo>
                  <a:lnTo>
                    <a:pt x="196596" y="827531"/>
                  </a:lnTo>
                  <a:lnTo>
                    <a:pt x="196596" y="0"/>
                  </a:lnTo>
                  <a:lnTo>
                    <a:pt x="0" y="0"/>
                  </a:lnTo>
                  <a:lnTo>
                    <a:pt x="0" y="827531"/>
                  </a:lnTo>
                  <a:close/>
                </a:path>
              </a:pathLst>
            </a:custGeom>
            <a:ln w="6350">
              <a:solidFill>
                <a:srgbClr val="00339F"/>
              </a:solidFill>
              <a:prstDash val="solid"/>
            </a:ln>
          </p:spPr>
          <p:txBody>
            <a:bodyPr wrap="square" lIns="0" tIns="0" rIns="0" bIns="0" rtlCol="0">
              <a:prstTxWarp prst="textNoShape">
                <a:avLst/>
              </a:prstTxWarp>
              <a:noAutofit/>
            </a:bodyPr>
            <a:lstStyle/>
            <a:p>
              <a:endParaRPr lang="en-GB"/>
            </a:p>
          </p:txBody>
        </p:sp>
        <p:sp>
          <p:nvSpPr>
            <p:cNvPr id="43" name="Graphic 132">
              <a:extLst>
                <a:ext uri="{FF2B5EF4-FFF2-40B4-BE49-F238E27FC236}">
                  <a16:creationId xmlns:a16="http://schemas.microsoft.com/office/drawing/2014/main" id="{ABE6A2EA-6136-0DCE-2FCA-A2EBAED7ABB0}"/>
                </a:ext>
              </a:extLst>
            </p:cNvPr>
            <p:cNvSpPr/>
            <p:nvPr/>
          </p:nvSpPr>
          <p:spPr>
            <a:xfrm>
              <a:off x="8135873" y="2040153"/>
              <a:ext cx="1492885" cy="784860"/>
            </a:xfrm>
            <a:custGeom>
              <a:avLst/>
              <a:gdLst/>
              <a:ahLst/>
              <a:cxnLst/>
              <a:rect l="l" t="t" r="r" b="b"/>
              <a:pathLst>
                <a:path w="1492885" h="784860">
                  <a:moveTo>
                    <a:pt x="1189481" y="765301"/>
                  </a:moveTo>
                  <a:lnTo>
                    <a:pt x="0" y="765301"/>
                  </a:lnTo>
                  <a:lnTo>
                    <a:pt x="0" y="784351"/>
                  </a:lnTo>
                  <a:lnTo>
                    <a:pt x="1208531" y="784351"/>
                  </a:lnTo>
                  <a:lnTo>
                    <a:pt x="1208531" y="774826"/>
                  </a:lnTo>
                  <a:lnTo>
                    <a:pt x="1189481" y="774826"/>
                  </a:lnTo>
                  <a:lnTo>
                    <a:pt x="1189481" y="765301"/>
                  </a:lnTo>
                  <a:close/>
                </a:path>
                <a:path w="1492885" h="784860">
                  <a:moveTo>
                    <a:pt x="1416177" y="28575"/>
                  </a:moveTo>
                  <a:lnTo>
                    <a:pt x="1189481" y="28575"/>
                  </a:lnTo>
                  <a:lnTo>
                    <a:pt x="1189481" y="774826"/>
                  </a:lnTo>
                  <a:lnTo>
                    <a:pt x="1199006" y="765301"/>
                  </a:lnTo>
                  <a:lnTo>
                    <a:pt x="1208531" y="765301"/>
                  </a:lnTo>
                  <a:lnTo>
                    <a:pt x="1208531" y="47625"/>
                  </a:lnTo>
                  <a:lnTo>
                    <a:pt x="1199006" y="47625"/>
                  </a:lnTo>
                  <a:lnTo>
                    <a:pt x="1208531" y="38100"/>
                  </a:lnTo>
                  <a:lnTo>
                    <a:pt x="1416177" y="38100"/>
                  </a:lnTo>
                  <a:lnTo>
                    <a:pt x="1416177" y="28575"/>
                  </a:lnTo>
                  <a:close/>
                </a:path>
                <a:path w="1492885" h="784860">
                  <a:moveTo>
                    <a:pt x="1208531" y="765301"/>
                  </a:moveTo>
                  <a:lnTo>
                    <a:pt x="1199006" y="765301"/>
                  </a:lnTo>
                  <a:lnTo>
                    <a:pt x="1189481" y="774826"/>
                  </a:lnTo>
                  <a:lnTo>
                    <a:pt x="1208531" y="774826"/>
                  </a:lnTo>
                  <a:lnTo>
                    <a:pt x="1208531" y="765301"/>
                  </a:lnTo>
                  <a:close/>
                </a:path>
                <a:path w="1492885" h="784860">
                  <a:moveTo>
                    <a:pt x="1416177" y="0"/>
                  </a:moveTo>
                  <a:lnTo>
                    <a:pt x="1416177" y="76200"/>
                  </a:lnTo>
                  <a:lnTo>
                    <a:pt x="1473327" y="47625"/>
                  </a:lnTo>
                  <a:lnTo>
                    <a:pt x="1428877" y="47625"/>
                  </a:lnTo>
                  <a:lnTo>
                    <a:pt x="1428877" y="28575"/>
                  </a:lnTo>
                  <a:lnTo>
                    <a:pt x="1473327" y="28575"/>
                  </a:lnTo>
                  <a:lnTo>
                    <a:pt x="1416177" y="0"/>
                  </a:lnTo>
                  <a:close/>
                </a:path>
                <a:path w="1492885" h="784860">
                  <a:moveTo>
                    <a:pt x="1208531" y="38100"/>
                  </a:moveTo>
                  <a:lnTo>
                    <a:pt x="1199006" y="47625"/>
                  </a:lnTo>
                  <a:lnTo>
                    <a:pt x="1208531" y="47625"/>
                  </a:lnTo>
                  <a:lnTo>
                    <a:pt x="1208531" y="38100"/>
                  </a:lnTo>
                  <a:close/>
                </a:path>
                <a:path w="1492885" h="784860">
                  <a:moveTo>
                    <a:pt x="1416177" y="38100"/>
                  </a:moveTo>
                  <a:lnTo>
                    <a:pt x="1208531" y="38100"/>
                  </a:lnTo>
                  <a:lnTo>
                    <a:pt x="1208531" y="47625"/>
                  </a:lnTo>
                  <a:lnTo>
                    <a:pt x="1416177" y="47625"/>
                  </a:lnTo>
                  <a:lnTo>
                    <a:pt x="1416177" y="38100"/>
                  </a:lnTo>
                  <a:close/>
                </a:path>
                <a:path w="1492885" h="784860">
                  <a:moveTo>
                    <a:pt x="1473327" y="28575"/>
                  </a:moveTo>
                  <a:lnTo>
                    <a:pt x="1428877" y="28575"/>
                  </a:lnTo>
                  <a:lnTo>
                    <a:pt x="1428877" y="47625"/>
                  </a:lnTo>
                  <a:lnTo>
                    <a:pt x="1473327" y="47625"/>
                  </a:lnTo>
                  <a:lnTo>
                    <a:pt x="1492377" y="38100"/>
                  </a:lnTo>
                  <a:lnTo>
                    <a:pt x="1473327" y="28575"/>
                  </a:lnTo>
                  <a:close/>
                </a:path>
              </a:pathLst>
            </a:custGeom>
            <a:solidFill>
              <a:srgbClr val="E05E31"/>
            </a:solidFill>
          </p:spPr>
          <p:txBody>
            <a:bodyPr wrap="square" lIns="0" tIns="0" rIns="0" bIns="0" rtlCol="0">
              <a:prstTxWarp prst="textNoShape">
                <a:avLst/>
              </a:prstTxWarp>
              <a:noAutofit/>
            </a:bodyPr>
            <a:lstStyle/>
            <a:p>
              <a:endParaRPr lang="en-GB"/>
            </a:p>
          </p:txBody>
        </p:sp>
        <p:sp>
          <p:nvSpPr>
            <p:cNvPr id="44" name="Graphic 133">
              <a:extLst>
                <a:ext uri="{FF2B5EF4-FFF2-40B4-BE49-F238E27FC236}">
                  <a16:creationId xmlns:a16="http://schemas.microsoft.com/office/drawing/2014/main" id="{C5AE22B0-BBB2-BF5B-B419-BED6BA3ACE3C}"/>
                </a:ext>
              </a:extLst>
            </p:cNvPr>
            <p:cNvSpPr/>
            <p:nvPr/>
          </p:nvSpPr>
          <p:spPr>
            <a:xfrm>
              <a:off x="9859136" y="2501925"/>
              <a:ext cx="594360" cy="901065"/>
            </a:xfrm>
            <a:custGeom>
              <a:avLst/>
              <a:gdLst/>
              <a:ahLst/>
              <a:cxnLst/>
              <a:rect l="l" t="t" r="r" b="b"/>
              <a:pathLst>
                <a:path w="594360" h="901065">
                  <a:moveTo>
                    <a:pt x="546734" y="574167"/>
                  </a:moveTo>
                  <a:lnTo>
                    <a:pt x="0" y="574167"/>
                  </a:lnTo>
                  <a:lnTo>
                    <a:pt x="0" y="900811"/>
                  </a:lnTo>
                  <a:lnTo>
                    <a:pt x="19050" y="900811"/>
                  </a:lnTo>
                  <a:lnTo>
                    <a:pt x="19050" y="593217"/>
                  </a:lnTo>
                  <a:lnTo>
                    <a:pt x="9525" y="593217"/>
                  </a:lnTo>
                  <a:lnTo>
                    <a:pt x="19050" y="583692"/>
                  </a:lnTo>
                  <a:lnTo>
                    <a:pt x="546734" y="583692"/>
                  </a:lnTo>
                  <a:lnTo>
                    <a:pt x="546734" y="574167"/>
                  </a:lnTo>
                  <a:close/>
                </a:path>
                <a:path w="594360" h="901065">
                  <a:moveTo>
                    <a:pt x="19050" y="583692"/>
                  </a:moveTo>
                  <a:lnTo>
                    <a:pt x="9525" y="593217"/>
                  </a:lnTo>
                  <a:lnTo>
                    <a:pt x="19050" y="593217"/>
                  </a:lnTo>
                  <a:lnTo>
                    <a:pt x="19050" y="583692"/>
                  </a:lnTo>
                  <a:close/>
                </a:path>
                <a:path w="594360" h="901065">
                  <a:moveTo>
                    <a:pt x="565784" y="574167"/>
                  </a:moveTo>
                  <a:lnTo>
                    <a:pt x="556259" y="574167"/>
                  </a:lnTo>
                  <a:lnTo>
                    <a:pt x="546734" y="583692"/>
                  </a:lnTo>
                  <a:lnTo>
                    <a:pt x="19050" y="583692"/>
                  </a:lnTo>
                  <a:lnTo>
                    <a:pt x="19050" y="593217"/>
                  </a:lnTo>
                  <a:lnTo>
                    <a:pt x="565784" y="593217"/>
                  </a:lnTo>
                  <a:lnTo>
                    <a:pt x="565784" y="574167"/>
                  </a:lnTo>
                  <a:close/>
                </a:path>
                <a:path w="594360" h="901065">
                  <a:moveTo>
                    <a:pt x="565784" y="63500"/>
                  </a:moveTo>
                  <a:lnTo>
                    <a:pt x="546734" y="63500"/>
                  </a:lnTo>
                  <a:lnTo>
                    <a:pt x="546734" y="583692"/>
                  </a:lnTo>
                  <a:lnTo>
                    <a:pt x="556259" y="574167"/>
                  </a:lnTo>
                  <a:lnTo>
                    <a:pt x="565784" y="574167"/>
                  </a:lnTo>
                  <a:lnTo>
                    <a:pt x="565784" y="63500"/>
                  </a:lnTo>
                  <a:close/>
                </a:path>
                <a:path w="594360" h="901065">
                  <a:moveTo>
                    <a:pt x="556259" y="0"/>
                  </a:moveTo>
                  <a:lnTo>
                    <a:pt x="518159" y="76200"/>
                  </a:lnTo>
                  <a:lnTo>
                    <a:pt x="546734" y="76200"/>
                  </a:lnTo>
                  <a:lnTo>
                    <a:pt x="546734" y="63500"/>
                  </a:lnTo>
                  <a:lnTo>
                    <a:pt x="588009" y="63500"/>
                  </a:lnTo>
                  <a:lnTo>
                    <a:pt x="556259" y="0"/>
                  </a:lnTo>
                  <a:close/>
                </a:path>
                <a:path w="594360" h="901065">
                  <a:moveTo>
                    <a:pt x="588009" y="63500"/>
                  </a:moveTo>
                  <a:lnTo>
                    <a:pt x="565784" y="63500"/>
                  </a:lnTo>
                  <a:lnTo>
                    <a:pt x="565784" y="76200"/>
                  </a:lnTo>
                  <a:lnTo>
                    <a:pt x="594359" y="76200"/>
                  </a:lnTo>
                  <a:lnTo>
                    <a:pt x="588009" y="63500"/>
                  </a:lnTo>
                  <a:close/>
                </a:path>
              </a:pathLst>
            </a:custGeom>
            <a:solidFill>
              <a:srgbClr val="00339F"/>
            </a:solidFill>
          </p:spPr>
          <p:txBody>
            <a:bodyPr wrap="square" lIns="0" tIns="0" rIns="0" bIns="0" rtlCol="0">
              <a:prstTxWarp prst="textNoShape">
                <a:avLst/>
              </a:prstTxWarp>
              <a:noAutofit/>
            </a:bodyPr>
            <a:lstStyle/>
            <a:p>
              <a:endParaRPr lang="en-GB"/>
            </a:p>
          </p:txBody>
        </p:sp>
        <p:pic>
          <p:nvPicPr>
            <p:cNvPr id="45" name="Image 134">
              <a:extLst>
                <a:ext uri="{FF2B5EF4-FFF2-40B4-BE49-F238E27FC236}">
                  <a16:creationId xmlns:a16="http://schemas.microsoft.com/office/drawing/2014/main" id="{0FD6C860-B4F3-B87B-ABA4-AC6E5E9CAA43}"/>
                </a:ext>
              </a:extLst>
            </p:cNvPr>
            <p:cNvPicPr/>
            <p:nvPr/>
          </p:nvPicPr>
          <p:blipFill>
            <a:blip r:embed="rId12" cstate="print"/>
            <a:stretch>
              <a:fillRect/>
            </a:stretch>
          </p:blipFill>
          <p:spPr>
            <a:xfrm>
              <a:off x="3468754" y="3293008"/>
              <a:ext cx="810403" cy="1324801"/>
            </a:xfrm>
            <a:prstGeom prst="rect">
              <a:avLst/>
            </a:prstGeom>
          </p:spPr>
        </p:pic>
        <p:sp>
          <p:nvSpPr>
            <p:cNvPr id="46" name="Graphic 135">
              <a:extLst>
                <a:ext uri="{FF2B5EF4-FFF2-40B4-BE49-F238E27FC236}">
                  <a16:creationId xmlns:a16="http://schemas.microsoft.com/office/drawing/2014/main" id="{154ACE4C-76AA-06A6-1D04-197D7015DA15}"/>
                </a:ext>
              </a:extLst>
            </p:cNvPr>
            <p:cNvSpPr/>
            <p:nvPr/>
          </p:nvSpPr>
          <p:spPr>
            <a:xfrm>
              <a:off x="2978023" y="3587775"/>
              <a:ext cx="763905" cy="419734"/>
            </a:xfrm>
            <a:custGeom>
              <a:avLst/>
              <a:gdLst/>
              <a:ahLst/>
              <a:cxnLst/>
              <a:rect l="l" t="t" r="r" b="b"/>
              <a:pathLst>
                <a:path w="763905" h="419734">
                  <a:moveTo>
                    <a:pt x="763524" y="271272"/>
                  </a:moveTo>
                  <a:lnTo>
                    <a:pt x="681609" y="247777"/>
                  </a:lnTo>
                  <a:lnTo>
                    <a:pt x="687489" y="279082"/>
                  </a:lnTo>
                  <a:lnTo>
                    <a:pt x="1778" y="407035"/>
                  </a:lnTo>
                  <a:lnTo>
                    <a:pt x="4064" y="419608"/>
                  </a:lnTo>
                  <a:lnTo>
                    <a:pt x="689825" y="291515"/>
                  </a:lnTo>
                  <a:lnTo>
                    <a:pt x="695706" y="322707"/>
                  </a:lnTo>
                  <a:lnTo>
                    <a:pt x="756323" y="276733"/>
                  </a:lnTo>
                  <a:lnTo>
                    <a:pt x="763524" y="271272"/>
                  </a:lnTo>
                  <a:close/>
                </a:path>
                <a:path w="763905" h="419734">
                  <a:moveTo>
                    <a:pt x="763524" y="150876"/>
                  </a:moveTo>
                  <a:lnTo>
                    <a:pt x="680085" y="133731"/>
                  </a:lnTo>
                  <a:lnTo>
                    <a:pt x="688276" y="164439"/>
                  </a:lnTo>
                  <a:lnTo>
                    <a:pt x="51511" y="334327"/>
                  </a:lnTo>
                  <a:lnTo>
                    <a:pt x="614095" y="40932"/>
                  </a:lnTo>
                  <a:lnTo>
                    <a:pt x="628777" y="68961"/>
                  </a:lnTo>
                  <a:lnTo>
                    <a:pt x="661492" y="23749"/>
                  </a:lnTo>
                  <a:lnTo>
                    <a:pt x="678688" y="0"/>
                  </a:lnTo>
                  <a:lnTo>
                    <a:pt x="593471" y="1524"/>
                  </a:lnTo>
                  <a:lnTo>
                    <a:pt x="608164" y="29603"/>
                  </a:lnTo>
                  <a:lnTo>
                    <a:pt x="0" y="346837"/>
                  </a:lnTo>
                  <a:lnTo>
                    <a:pt x="2133" y="350989"/>
                  </a:lnTo>
                  <a:lnTo>
                    <a:pt x="4572" y="360045"/>
                  </a:lnTo>
                  <a:lnTo>
                    <a:pt x="691540" y="176644"/>
                  </a:lnTo>
                  <a:lnTo>
                    <a:pt x="699770" y="207391"/>
                  </a:lnTo>
                  <a:lnTo>
                    <a:pt x="751916" y="161163"/>
                  </a:lnTo>
                  <a:lnTo>
                    <a:pt x="763524" y="150876"/>
                  </a:lnTo>
                  <a:close/>
                </a:path>
              </a:pathLst>
            </a:custGeom>
            <a:solidFill>
              <a:srgbClr val="BEBEBE"/>
            </a:solidFill>
          </p:spPr>
          <p:txBody>
            <a:bodyPr wrap="square" lIns="0" tIns="0" rIns="0" bIns="0" rtlCol="0">
              <a:prstTxWarp prst="textNoShape">
                <a:avLst/>
              </a:prstTxWarp>
              <a:noAutofit/>
            </a:bodyPr>
            <a:lstStyle/>
            <a:p>
              <a:endParaRPr lang="en-GB"/>
            </a:p>
          </p:txBody>
        </p:sp>
        <p:sp>
          <p:nvSpPr>
            <p:cNvPr id="47" name="Graphic 136">
              <a:extLst>
                <a:ext uri="{FF2B5EF4-FFF2-40B4-BE49-F238E27FC236}">
                  <a16:creationId xmlns:a16="http://schemas.microsoft.com/office/drawing/2014/main" id="{45A313E3-0FDE-43BC-8A10-5730B12E843D}"/>
                </a:ext>
              </a:extLst>
            </p:cNvPr>
            <p:cNvSpPr/>
            <p:nvPr/>
          </p:nvSpPr>
          <p:spPr>
            <a:xfrm>
              <a:off x="2970148" y="3521735"/>
              <a:ext cx="530860" cy="334010"/>
            </a:xfrm>
            <a:custGeom>
              <a:avLst/>
              <a:gdLst/>
              <a:ahLst/>
              <a:cxnLst/>
              <a:rect l="l" t="t" r="r" b="b"/>
              <a:pathLst>
                <a:path w="530860" h="334010">
                  <a:moveTo>
                    <a:pt x="14859" y="214630"/>
                  </a:moveTo>
                  <a:lnTo>
                    <a:pt x="0" y="223520"/>
                  </a:lnTo>
                  <a:lnTo>
                    <a:pt x="61595" y="334010"/>
                  </a:lnTo>
                  <a:lnTo>
                    <a:pt x="98848" y="313690"/>
                  </a:lnTo>
                  <a:lnTo>
                    <a:pt x="69087" y="313690"/>
                  </a:lnTo>
                  <a:lnTo>
                    <a:pt x="14859" y="214630"/>
                  </a:lnTo>
                  <a:close/>
                </a:path>
                <a:path w="530860" h="334010">
                  <a:moveTo>
                    <a:pt x="124206" y="283210"/>
                  </a:moveTo>
                  <a:lnTo>
                    <a:pt x="69087" y="313690"/>
                  </a:lnTo>
                  <a:lnTo>
                    <a:pt x="98848" y="313690"/>
                  </a:lnTo>
                  <a:lnTo>
                    <a:pt x="131445" y="295910"/>
                  </a:lnTo>
                  <a:lnTo>
                    <a:pt x="124206" y="283210"/>
                  </a:lnTo>
                  <a:close/>
                </a:path>
                <a:path w="530860" h="334010">
                  <a:moveTo>
                    <a:pt x="159460" y="180340"/>
                  </a:moveTo>
                  <a:lnTo>
                    <a:pt x="151129" y="180340"/>
                  </a:lnTo>
                  <a:lnTo>
                    <a:pt x="142799" y="182880"/>
                  </a:lnTo>
                  <a:lnTo>
                    <a:pt x="113919" y="209550"/>
                  </a:lnTo>
                  <a:lnTo>
                    <a:pt x="111849" y="218440"/>
                  </a:lnTo>
                  <a:lnTo>
                    <a:pt x="111952" y="222250"/>
                  </a:lnTo>
                  <a:lnTo>
                    <a:pt x="112056" y="226060"/>
                  </a:lnTo>
                  <a:lnTo>
                    <a:pt x="112125" y="228600"/>
                  </a:lnTo>
                  <a:lnTo>
                    <a:pt x="132381" y="266700"/>
                  </a:lnTo>
                  <a:lnTo>
                    <a:pt x="155884" y="276860"/>
                  </a:lnTo>
                  <a:lnTo>
                    <a:pt x="164242" y="276860"/>
                  </a:lnTo>
                  <a:lnTo>
                    <a:pt x="172648" y="275590"/>
                  </a:lnTo>
                  <a:lnTo>
                    <a:pt x="181101" y="271780"/>
                  </a:lnTo>
                  <a:lnTo>
                    <a:pt x="188087" y="267970"/>
                  </a:lnTo>
                  <a:lnTo>
                    <a:pt x="191515" y="264160"/>
                  </a:lnTo>
                  <a:lnTo>
                    <a:pt x="160909" y="264160"/>
                  </a:lnTo>
                  <a:lnTo>
                    <a:pt x="153543" y="261620"/>
                  </a:lnTo>
                  <a:lnTo>
                    <a:pt x="128111" y="227330"/>
                  </a:lnTo>
                  <a:lnTo>
                    <a:pt x="127321" y="220980"/>
                  </a:lnTo>
                  <a:lnTo>
                    <a:pt x="127548" y="218440"/>
                  </a:lnTo>
                  <a:lnTo>
                    <a:pt x="127661" y="217170"/>
                  </a:lnTo>
                  <a:lnTo>
                    <a:pt x="140715" y="198120"/>
                  </a:lnTo>
                  <a:lnTo>
                    <a:pt x="147447" y="194310"/>
                  </a:lnTo>
                  <a:lnTo>
                    <a:pt x="185516" y="194310"/>
                  </a:lnTo>
                  <a:lnTo>
                    <a:pt x="182943" y="191770"/>
                  </a:lnTo>
                  <a:lnTo>
                    <a:pt x="175748" y="185420"/>
                  </a:lnTo>
                  <a:lnTo>
                    <a:pt x="167766" y="182880"/>
                  </a:lnTo>
                  <a:lnTo>
                    <a:pt x="159460" y="180340"/>
                  </a:lnTo>
                  <a:close/>
                </a:path>
                <a:path w="530860" h="334010">
                  <a:moveTo>
                    <a:pt x="185516" y="194310"/>
                  </a:moveTo>
                  <a:lnTo>
                    <a:pt x="154559" y="194310"/>
                  </a:lnTo>
                  <a:lnTo>
                    <a:pt x="161925" y="196850"/>
                  </a:lnTo>
                  <a:lnTo>
                    <a:pt x="167282" y="199390"/>
                  </a:lnTo>
                  <a:lnTo>
                    <a:pt x="188124" y="236220"/>
                  </a:lnTo>
                  <a:lnTo>
                    <a:pt x="187688" y="241300"/>
                  </a:lnTo>
                  <a:lnTo>
                    <a:pt x="187578" y="242570"/>
                  </a:lnTo>
                  <a:lnTo>
                    <a:pt x="185927" y="250190"/>
                  </a:lnTo>
                  <a:lnTo>
                    <a:pt x="181737" y="256540"/>
                  </a:lnTo>
                  <a:lnTo>
                    <a:pt x="168021" y="264160"/>
                  </a:lnTo>
                  <a:lnTo>
                    <a:pt x="191515" y="264160"/>
                  </a:lnTo>
                  <a:lnTo>
                    <a:pt x="193801" y="261620"/>
                  </a:lnTo>
                  <a:lnTo>
                    <a:pt x="197865" y="255270"/>
                  </a:lnTo>
                  <a:lnTo>
                    <a:pt x="202057" y="248920"/>
                  </a:lnTo>
                  <a:lnTo>
                    <a:pt x="204088" y="241300"/>
                  </a:lnTo>
                  <a:lnTo>
                    <a:pt x="203962" y="233680"/>
                  </a:lnTo>
                  <a:lnTo>
                    <a:pt x="203269" y="228600"/>
                  </a:lnTo>
                  <a:lnTo>
                    <a:pt x="201564" y="220980"/>
                  </a:lnTo>
                  <a:lnTo>
                    <a:pt x="198836" y="214630"/>
                  </a:lnTo>
                  <a:lnTo>
                    <a:pt x="195072" y="207010"/>
                  </a:lnTo>
                  <a:lnTo>
                    <a:pt x="189376" y="198120"/>
                  </a:lnTo>
                  <a:lnTo>
                    <a:pt x="185516" y="194310"/>
                  </a:lnTo>
                  <a:close/>
                </a:path>
                <a:path w="530860" h="334010">
                  <a:moveTo>
                    <a:pt x="227584" y="208280"/>
                  </a:moveTo>
                  <a:lnTo>
                    <a:pt x="215137" y="218440"/>
                  </a:lnTo>
                  <a:lnTo>
                    <a:pt x="221487" y="226060"/>
                  </a:lnTo>
                  <a:lnTo>
                    <a:pt x="228473" y="231140"/>
                  </a:lnTo>
                  <a:lnTo>
                    <a:pt x="236474" y="232410"/>
                  </a:lnTo>
                  <a:lnTo>
                    <a:pt x="242639" y="232410"/>
                  </a:lnTo>
                  <a:lnTo>
                    <a:pt x="249316" y="231140"/>
                  </a:lnTo>
                  <a:lnTo>
                    <a:pt x="256494" y="228600"/>
                  </a:lnTo>
                  <a:lnTo>
                    <a:pt x="264160" y="226060"/>
                  </a:lnTo>
                  <a:lnTo>
                    <a:pt x="270510" y="222250"/>
                  </a:lnTo>
                  <a:lnTo>
                    <a:pt x="275589" y="218440"/>
                  </a:lnTo>
                  <a:lnTo>
                    <a:pt x="240791" y="218440"/>
                  </a:lnTo>
                  <a:lnTo>
                    <a:pt x="235712" y="217170"/>
                  </a:lnTo>
                  <a:lnTo>
                    <a:pt x="231394" y="213360"/>
                  </a:lnTo>
                  <a:lnTo>
                    <a:pt x="227584" y="208280"/>
                  </a:lnTo>
                  <a:close/>
                </a:path>
                <a:path w="530860" h="334010">
                  <a:moveTo>
                    <a:pt x="284511" y="185420"/>
                  </a:moveTo>
                  <a:lnTo>
                    <a:pt x="258699" y="185420"/>
                  </a:lnTo>
                  <a:lnTo>
                    <a:pt x="261238" y="186690"/>
                  </a:lnTo>
                  <a:lnTo>
                    <a:pt x="264922" y="186690"/>
                  </a:lnTo>
                  <a:lnTo>
                    <a:pt x="267588" y="187960"/>
                  </a:lnTo>
                  <a:lnTo>
                    <a:pt x="269366" y="191770"/>
                  </a:lnTo>
                  <a:lnTo>
                    <a:pt x="271272" y="194310"/>
                  </a:lnTo>
                  <a:lnTo>
                    <a:pt x="271399" y="198120"/>
                  </a:lnTo>
                  <a:lnTo>
                    <a:pt x="245872" y="218440"/>
                  </a:lnTo>
                  <a:lnTo>
                    <a:pt x="275589" y="218440"/>
                  </a:lnTo>
                  <a:lnTo>
                    <a:pt x="283210" y="208280"/>
                  </a:lnTo>
                  <a:lnTo>
                    <a:pt x="285369" y="201930"/>
                  </a:lnTo>
                  <a:lnTo>
                    <a:pt x="285559" y="199390"/>
                  </a:lnTo>
                  <a:lnTo>
                    <a:pt x="285654" y="198120"/>
                  </a:lnTo>
                  <a:lnTo>
                    <a:pt x="285750" y="196850"/>
                  </a:lnTo>
                  <a:lnTo>
                    <a:pt x="286131" y="193040"/>
                  </a:lnTo>
                  <a:lnTo>
                    <a:pt x="286258" y="191770"/>
                  </a:lnTo>
                  <a:lnTo>
                    <a:pt x="285114" y="186690"/>
                  </a:lnTo>
                  <a:lnTo>
                    <a:pt x="284511" y="185420"/>
                  </a:lnTo>
                  <a:close/>
                </a:path>
                <a:path w="530860" h="334010">
                  <a:moveTo>
                    <a:pt x="239013" y="134620"/>
                  </a:moveTo>
                  <a:lnTo>
                    <a:pt x="200913" y="153670"/>
                  </a:lnTo>
                  <a:lnTo>
                    <a:pt x="194945" y="166370"/>
                  </a:lnTo>
                  <a:lnTo>
                    <a:pt x="195072" y="175260"/>
                  </a:lnTo>
                  <a:lnTo>
                    <a:pt x="196087" y="179070"/>
                  </a:lnTo>
                  <a:lnTo>
                    <a:pt x="197993" y="181610"/>
                  </a:lnTo>
                  <a:lnTo>
                    <a:pt x="200151" y="185420"/>
                  </a:lnTo>
                  <a:lnTo>
                    <a:pt x="203200" y="189230"/>
                  </a:lnTo>
                  <a:lnTo>
                    <a:pt x="210820" y="193040"/>
                  </a:lnTo>
                  <a:lnTo>
                    <a:pt x="215137" y="194310"/>
                  </a:lnTo>
                  <a:lnTo>
                    <a:pt x="225044" y="194310"/>
                  </a:lnTo>
                  <a:lnTo>
                    <a:pt x="233172" y="191770"/>
                  </a:lnTo>
                  <a:lnTo>
                    <a:pt x="244728" y="189230"/>
                  </a:lnTo>
                  <a:lnTo>
                    <a:pt x="253237" y="186690"/>
                  </a:lnTo>
                  <a:lnTo>
                    <a:pt x="258699" y="185420"/>
                  </a:lnTo>
                  <a:lnTo>
                    <a:pt x="284511" y="185420"/>
                  </a:lnTo>
                  <a:lnTo>
                    <a:pt x="282701" y="181610"/>
                  </a:lnTo>
                  <a:lnTo>
                    <a:pt x="280035" y="177800"/>
                  </a:lnTo>
                  <a:lnTo>
                    <a:pt x="216662" y="177800"/>
                  </a:lnTo>
                  <a:lnTo>
                    <a:pt x="214757" y="176530"/>
                  </a:lnTo>
                  <a:lnTo>
                    <a:pt x="212851" y="176530"/>
                  </a:lnTo>
                  <a:lnTo>
                    <a:pt x="211327" y="175260"/>
                  </a:lnTo>
                  <a:lnTo>
                    <a:pt x="210438" y="172720"/>
                  </a:lnTo>
                  <a:lnTo>
                    <a:pt x="208914" y="170180"/>
                  </a:lnTo>
                  <a:lnTo>
                    <a:pt x="208914" y="167640"/>
                  </a:lnTo>
                  <a:lnTo>
                    <a:pt x="211962" y="160020"/>
                  </a:lnTo>
                  <a:lnTo>
                    <a:pt x="215900" y="156210"/>
                  </a:lnTo>
                  <a:lnTo>
                    <a:pt x="222250" y="153670"/>
                  </a:lnTo>
                  <a:lnTo>
                    <a:pt x="227584" y="149860"/>
                  </a:lnTo>
                  <a:lnTo>
                    <a:pt x="232283" y="148590"/>
                  </a:lnTo>
                  <a:lnTo>
                    <a:pt x="257810" y="148590"/>
                  </a:lnTo>
                  <a:lnTo>
                    <a:pt x="259587" y="147320"/>
                  </a:lnTo>
                  <a:lnTo>
                    <a:pt x="255904" y="142240"/>
                  </a:lnTo>
                  <a:lnTo>
                    <a:pt x="248031" y="137160"/>
                  </a:lnTo>
                  <a:lnTo>
                    <a:pt x="243966" y="135890"/>
                  </a:lnTo>
                  <a:lnTo>
                    <a:pt x="239013" y="134620"/>
                  </a:lnTo>
                  <a:close/>
                </a:path>
                <a:path w="530860" h="334010">
                  <a:moveTo>
                    <a:pt x="306324" y="165100"/>
                  </a:moveTo>
                  <a:lnTo>
                    <a:pt x="293877" y="175260"/>
                  </a:lnTo>
                  <a:lnTo>
                    <a:pt x="300227" y="182880"/>
                  </a:lnTo>
                  <a:lnTo>
                    <a:pt x="307339" y="187960"/>
                  </a:lnTo>
                  <a:lnTo>
                    <a:pt x="315213" y="189230"/>
                  </a:lnTo>
                  <a:lnTo>
                    <a:pt x="321379" y="189230"/>
                  </a:lnTo>
                  <a:lnTo>
                    <a:pt x="328056" y="187960"/>
                  </a:lnTo>
                  <a:lnTo>
                    <a:pt x="335234" y="185420"/>
                  </a:lnTo>
                  <a:lnTo>
                    <a:pt x="342900" y="181610"/>
                  </a:lnTo>
                  <a:lnTo>
                    <a:pt x="349250" y="179070"/>
                  </a:lnTo>
                  <a:lnTo>
                    <a:pt x="353060" y="175260"/>
                  </a:lnTo>
                  <a:lnTo>
                    <a:pt x="324612" y="175260"/>
                  </a:lnTo>
                  <a:lnTo>
                    <a:pt x="314451" y="173990"/>
                  </a:lnTo>
                  <a:lnTo>
                    <a:pt x="310134" y="170180"/>
                  </a:lnTo>
                  <a:lnTo>
                    <a:pt x="306324" y="165100"/>
                  </a:lnTo>
                  <a:close/>
                </a:path>
                <a:path w="530860" h="334010">
                  <a:moveTo>
                    <a:pt x="264668" y="168910"/>
                  </a:moveTo>
                  <a:lnTo>
                    <a:pt x="259841" y="170180"/>
                  </a:lnTo>
                  <a:lnTo>
                    <a:pt x="255143" y="170180"/>
                  </a:lnTo>
                  <a:lnTo>
                    <a:pt x="247141" y="171450"/>
                  </a:lnTo>
                  <a:lnTo>
                    <a:pt x="236093" y="175260"/>
                  </a:lnTo>
                  <a:lnTo>
                    <a:pt x="228346" y="176530"/>
                  </a:lnTo>
                  <a:lnTo>
                    <a:pt x="223647" y="177800"/>
                  </a:lnTo>
                  <a:lnTo>
                    <a:pt x="280035" y="177800"/>
                  </a:lnTo>
                  <a:lnTo>
                    <a:pt x="276860" y="173990"/>
                  </a:lnTo>
                  <a:lnTo>
                    <a:pt x="272923" y="171450"/>
                  </a:lnTo>
                  <a:lnTo>
                    <a:pt x="268986" y="170180"/>
                  </a:lnTo>
                  <a:lnTo>
                    <a:pt x="264668" y="168910"/>
                  </a:lnTo>
                  <a:close/>
                </a:path>
                <a:path w="530860" h="334010">
                  <a:moveTo>
                    <a:pt x="363347" y="142240"/>
                  </a:moveTo>
                  <a:lnTo>
                    <a:pt x="339978" y="142240"/>
                  </a:lnTo>
                  <a:lnTo>
                    <a:pt x="343662" y="143510"/>
                  </a:lnTo>
                  <a:lnTo>
                    <a:pt x="346456" y="144780"/>
                  </a:lnTo>
                  <a:lnTo>
                    <a:pt x="348107" y="147320"/>
                  </a:lnTo>
                  <a:lnTo>
                    <a:pt x="350012" y="151130"/>
                  </a:lnTo>
                  <a:lnTo>
                    <a:pt x="350138" y="154940"/>
                  </a:lnTo>
                  <a:lnTo>
                    <a:pt x="348488" y="160020"/>
                  </a:lnTo>
                  <a:lnTo>
                    <a:pt x="324612" y="175260"/>
                  </a:lnTo>
                  <a:lnTo>
                    <a:pt x="353060" y="175260"/>
                  </a:lnTo>
                  <a:lnTo>
                    <a:pt x="354329" y="173990"/>
                  </a:lnTo>
                  <a:lnTo>
                    <a:pt x="361950" y="163830"/>
                  </a:lnTo>
                  <a:lnTo>
                    <a:pt x="364109" y="158750"/>
                  </a:lnTo>
                  <a:lnTo>
                    <a:pt x="364299" y="156210"/>
                  </a:lnTo>
                  <a:lnTo>
                    <a:pt x="364394" y="154940"/>
                  </a:lnTo>
                  <a:lnTo>
                    <a:pt x="364489" y="153670"/>
                  </a:lnTo>
                  <a:lnTo>
                    <a:pt x="364744" y="151130"/>
                  </a:lnTo>
                  <a:lnTo>
                    <a:pt x="364871" y="149860"/>
                  </a:lnTo>
                  <a:lnTo>
                    <a:pt x="364998" y="148590"/>
                  </a:lnTo>
                  <a:lnTo>
                    <a:pt x="363982" y="143510"/>
                  </a:lnTo>
                  <a:lnTo>
                    <a:pt x="363347" y="142240"/>
                  </a:lnTo>
                  <a:close/>
                </a:path>
                <a:path w="530860" h="334010">
                  <a:moveTo>
                    <a:pt x="257810" y="148590"/>
                  </a:moveTo>
                  <a:lnTo>
                    <a:pt x="232283" y="148590"/>
                  </a:lnTo>
                  <a:lnTo>
                    <a:pt x="236474" y="149860"/>
                  </a:lnTo>
                  <a:lnTo>
                    <a:pt x="240791" y="149860"/>
                  </a:lnTo>
                  <a:lnTo>
                    <a:pt x="244348" y="152400"/>
                  </a:lnTo>
                  <a:lnTo>
                    <a:pt x="247141" y="156210"/>
                  </a:lnTo>
                  <a:lnTo>
                    <a:pt x="257810" y="148590"/>
                  </a:lnTo>
                  <a:close/>
                </a:path>
                <a:path w="530860" h="334010">
                  <a:moveTo>
                    <a:pt x="317881" y="91440"/>
                  </a:moveTo>
                  <a:lnTo>
                    <a:pt x="312038" y="92710"/>
                  </a:lnTo>
                  <a:lnTo>
                    <a:pt x="306197" y="92710"/>
                  </a:lnTo>
                  <a:lnTo>
                    <a:pt x="300100" y="95250"/>
                  </a:lnTo>
                  <a:lnTo>
                    <a:pt x="289560" y="101600"/>
                  </a:lnTo>
                  <a:lnTo>
                    <a:pt x="285876" y="104140"/>
                  </a:lnTo>
                  <a:lnTo>
                    <a:pt x="282828" y="106680"/>
                  </a:lnTo>
                  <a:lnTo>
                    <a:pt x="279653" y="110490"/>
                  </a:lnTo>
                  <a:lnTo>
                    <a:pt x="277495" y="113030"/>
                  </a:lnTo>
                  <a:lnTo>
                    <a:pt x="276225" y="115570"/>
                  </a:lnTo>
                  <a:lnTo>
                    <a:pt x="274574" y="119380"/>
                  </a:lnTo>
                  <a:lnTo>
                    <a:pt x="273685" y="123190"/>
                  </a:lnTo>
                  <a:lnTo>
                    <a:pt x="273812" y="130810"/>
                  </a:lnTo>
                  <a:lnTo>
                    <a:pt x="294004" y="151130"/>
                  </a:lnTo>
                  <a:lnTo>
                    <a:pt x="298831" y="151130"/>
                  </a:lnTo>
                  <a:lnTo>
                    <a:pt x="303784" y="149860"/>
                  </a:lnTo>
                  <a:lnTo>
                    <a:pt x="311912" y="148590"/>
                  </a:lnTo>
                  <a:lnTo>
                    <a:pt x="323469" y="146050"/>
                  </a:lnTo>
                  <a:lnTo>
                    <a:pt x="331977" y="143510"/>
                  </a:lnTo>
                  <a:lnTo>
                    <a:pt x="337438" y="142240"/>
                  </a:lnTo>
                  <a:lnTo>
                    <a:pt x="363347" y="142240"/>
                  </a:lnTo>
                  <a:lnTo>
                    <a:pt x="359537" y="134620"/>
                  </a:lnTo>
                  <a:lnTo>
                    <a:pt x="295401" y="134620"/>
                  </a:lnTo>
                  <a:lnTo>
                    <a:pt x="293497" y="133350"/>
                  </a:lnTo>
                  <a:lnTo>
                    <a:pt x="291591" y="133350"/>
                  </a:lnTo>
                  <a:lnTo>
                    <a:pt x="290195" y="132080"/>
                  </a:lnTo>
                  <a:lnTo>
                    <a:pt x="289178" y="129540"/>
                  </a:lnTo>
                  <a:lnTo>
                    <a:pt x="287654" y="127000"/>
                  </a:lnTo>
                  <a:lnTo>
                    <a:pt x="287654" y="123190"/>
                  </a:lnTo>
                  <a:lnTo>
                    <a:pt x="290702" y="116840"/>
                  </a:lnTo>
                  <a:lnTo>
                    <a:pt x="294639" y="113030"/>
                  </a:lnTo>
                  <a:lnTo>
                    <a:pt x="300989" y="109220"/>
                  </a:lnTo>
                  <a:lnTo>
                    <a:pt x="306324" y="106680"/>
                  </a:lnTo>
                  <a:lnTo>
                    <a:pt x="311023" y="105410"/>
                  </a:lnTo>
                  <a:lnTo>
                    <a:pt x="336568" y="105410"/>
                  </a:lnTo>
                  <a:lnTo>
                    <a:pt x="338327" y="104140"/>
                  </a:lnTo>
                  <a:lnTo>
                    <a:pt x="334645" y="99060"/>
                  </a:lnTo>
                  <a:lnTo>
                    <a:pt x="326771" y="93980"/>
                  </a:lnTo>
                  <a:lnTo>
                    <a:pt x="322707" y="92710"/>
                  </a:lnTo>
                  <a:lnTo>
                    <a:pt x="317881" y="91440"/>
                  </a:lnTo>
                  <a:close/>
                </a:path>
                <a:path w="530860" h="334010">
                  <a:moveTo>
                    <a:pt x="403562" y="46990"/>
                  </a:moveTo>
                  <a:lnTo>
                    <a:pt x="395414" y="46990"/>
                  </a:lnTo>
                  <a:lnTo>
                    <a:pt x="387266" y="48260"/>
                  </a:lnTo>
                  <a:lnTo>
                    <a:pt x="358013" y="78740"/>
                  </a:lnTo>
                  <a:lnTo>
                    <a:pt x="356968" y="87630"/>
                  </a:lnTo>
                  <a:lnTo>
                    <a:pt x="357162" y="90170"/>
                  </a:lnTo>
                  <a:lnTo>
                    <a:pt x="357259" y="91440"/>
                  </a:lnTo>
                  <a:lnTo>
                    <a:pt x="357356" y="92710"/>
                  </a:lnTo>
                  <a:lnTo>
                    <a:pt x="357453" y="93980"/>
                  </a:lnTo>
                  <a:lnTo>
                    <a:pt x="357550" y="95250"/>
                  </a:lnTo>
                  <a:lnTo>
                    <a:pt x="357647" y="96520"/>
                  </a:lnTo>
                  <a:lnTo>
                    <a:pt x="377269" y="132080"/>
                  </a:lnTo>
                  <a:lnTo>
                    <a:pt x="400589" y="142240"/>
                  </a:lnTo>
                  <a:lnTo>
                    <a:pt x="409066" y="142240"/>
                  </a:lnTo>
                  <a:lnTo>
                    <a:pt x="417734" y="139700"/>
                  </a:lnTo>
                  <a:lnTo>
                    <a:pt x="426593" y="135890"/>
                  </a:lnTo>
                  <a:lnTo>
                    <a:pt x="433091" y="132080"/>
                  </a:lnTo>
                  <a:lnTo>
                    <a:pt x="435787" y="129540"/>
                  </a:lnTo>
                  <a:lnTo>
                    <a:pt x="406653" y="129540"/>
                  </a:lnTo>
                  <a:lnTo>
                    <a:pt x="392429" y="124460"/>
                  </a:lnTo>
                  <a:lnTo>
                    <a:pt x="386207" y="119380"/>
                  </a:lnTo>
                  <a:lnTo>
                    <a:pt x="380746" y="110490"/>
                  </a:lnTo>
                  <a:lnTo>
                    <a:pt x="401671" y="99060"/>
                  </a:lnTo>
                  <a:lnTo>
                    <a:pt x="375285" y="99060"/>
                  </a:lnTo>
                  <a:lnTo>
                    <a:pt x="371856" y="91440"/>
                  </a:lnTo>
                  <a:lnTo>
                    <a:pt x="371094" y="85090"/>
                  </a:lnTo>
                  <a:lnTo>
                    <a:pt x="373125" y="78740"/>
                  </a:lnTo>
                  <a:lnTo>
                    <a:pt x="375031" y="71120"/>
                  </a:lnTo>
                  <a:lnTo>
                    <a:pt x="379222" y="66040"/>
                  </a:lnTo>
                  <a:lnTo>
                    <a:pt x="385572" y="63500"/>
                  </a:lnTo>
                  <a:lnTo>
                    <a:pt x="392429" y="59690"/>
                  </a:lnTo>
                  <a:lnTo>
                    <a:pt x="399669" y="58420"/>
                  </a:lnTo>
                  <a:lnTo>
                    <a:pt x="427870" y="58420"/>
                  </a:lnTo>
                  <a:lnTo>
                    <a:pt x="426783" y="57150"/>
                  </a:lnTo>
                  <a:lnTo>
                    <a:pt x="419592" y="52070"/>
                  </a:lnTo>
                  <a:lnTo>
                    <a:pt x="411734" y="48260"/>
                  </a:lnTo>
                  <a:lnTo>
                    <a:pt x="403562" y="46990"/>
                  </a:lnTo>
                  <a:close/>
                </a:path>
                <a:path w="530860" h="334010">
                  <a:moveTo>
                    <a:pt x="343408" y="125730"/>
                  </a:moveTo>
                  <a:lnTo>
                    <a:pt x="338709" y="125730"/>
                  </a:lnTo>
                  <a:lnTo>
                    <a:pt x="333883" y="127000"/>
                  </a:lnTo>
                  <a:lnTo>
                    <a:pt x="326009" y="128270"/>
                  </a:lnTo>
                  <a:lnTo>
                    <a:pt x="314833" y="130810"/>
                  </a:lnTo>
                  <a:lnTo>
                    <a:pt x="307086" y="133350"/>
                  </a:lnTo>
                  <a:lnTo>
                    <a:pt x="302387" y="134620"/>
                  </a:lnTo>
                  <a:lnTo>
                    <a:pt x="359537" y="134620"/>
                  </a:lnTo>
                  <a:lnTo>
                    <a:pt x="358901" y="133350"/>
                  </a:lnTo>
                  <a:lnTo>
                    <a:pt x="355600" y="130810"/>
                  </a:lnTo>
                  <a:lnTo>
                    <a:pt x="351663" y="128270"/>
                  </a:lnTo>
                  <a:lnTo>
                    <a:pt x="347725" y="127000"/>
                  </a:lnTo>
                  <a:lnTo>
                    <a:pt x="343408" y="125730"/>
                  </a:lnTo>
                  <a:close/>
                </a:path>
                <a:path w="530860" h="334010">
                  <a:moveTo>
                    <a:pt x="447801" y="90170"/>
                  </a:moveTo>
                  <a:lnTo>
                    <a:pt x="432562" y="96520"/>
                  </a:lnTo>
                  <a:lnTo>
                    <a:pt x="433476" y="101600"/>
                  </a:lnTo>
                  <a:lnTo>
                    <a:pt x="433400" y="106680"/>
                  </a:lnTo>
                  <a:lnTo>
                    <a:pt x="433197" y="109220"/>
                  </a:lnTo>
                  <a:lnTo>
                    <a:pt x="431038" y="113030"/>
                  </a:lnTo>
                  <a:lnTo>
                    <a:pt x="429006" y="118110"/>
                  </a:lnTo>
                  <a:lnTo>
                    <a:pt x="425450" y="121920"/>
                  </a:lnTo>
                  <a:lnTo>
                    <a:pt x="420370" y="124460"/>
                  </a:lnTo>
                  <a:lnTo>
                    <a:pt x="413638" y="128270"/>
                  </a:lnTo>
                  <a:lnTo>
                    <a:pt x="406653" y="129540"/>
                  </a:lnTo>
                  <a:lnTo>
                    <a:pt x="435787" y="129540"/>
                  </a:lnTo>
                  <a:lnTo>
                    <a:pt x="449040" y="104140"/>
                  </a:lnTo>
                  <a:lnTo>
                    <a:pt x="448968" y="97790"/>
                  </a:lnTo>
                  <a:lnTo>
                    <a:pt x="447801" y="90170"/>
                  </a:lnTo>
                  <a:close/>
                </a:path>
                <a:path w="530860" h="334010">
                  <a:moveTo>
                    <a:pt x="336568" y="105410"/>
                  </a:moveTo>
                  <a:lnTo>
                    <a:pt x="311023" y="105410"/>
                  </a:lnTo>
                  <a:lnTo>
                    <a:pt x="319532" y="106680"/>
                  </a:lnTo>
                  <a:lnTo>
                    <a:pt x="323088" y="109220"/>
                  </a:lnTo>
                  <a:lnTo>
                    <a:pt x="326009" y="113030"/>
                  </a:lnTo>
                  <a:lnTo>
                    <a:pt x="336568" y="105410"/>
                  </a:lnTo>
                  <a:close/>
                </a:path>
                <a:path w="530860" h="334010">
                  <a:moveTo>
                    <a:pt x="427870" y="58420"/>
                  </a:moveTo>
                  <a:lnTo>
                    <a:pt x="399669" y="58420"/>
                  </a:lnTo>
                  <a:lnTo>
                    <a:pt x="406908" y="60960"/>
                  </a:lnTo>
                  <a:lnTo>
                    <a:pt x="411607" y="63500"/>
                  </a:lnTo>
                  <a:lnTo>
                    <a:pt x="416178" y="67310"/>
                  </a:lnTo>
                  <a:lnTo>
                    <a:pt x="420497" y="73660"/>
                  </a:lnTo>
                  <a:lnTo>
                    <a:pt x="375285" y="99060"/>
                  </a:lnTo>
                  <a:lnTo>
                    <a:pt x="401671" y="99060"/>
                  </a:lnTo>
                  <a:lnTo>
                    <a:pt x="441198" y="77470"/>
                  </a:lnTo>
                  <a:lnTo>
                    <a:pt x="440309" y="76200"/>
                  </a:lnTo>
                  <a:lnTo>
                    <a:pt x="439674" y="74930"/>
                  </a:lnTo>
                  <a:lnTo>
                    <a:pt x="439165" y="73660"/>
                  </a:lnTo>
                  <a:lnTo>
                    <a:pt x="433308" y="64770"/>
                  </a:lnTo>
                  <a:lnTo>
                    <a:pt x="427870" y="58420"/>
                  </a:lnTo>
                  <a:close/>
                </a:path>
                <a:path w="530860" h="334010">
                  <a:moveTo>
                    <a:pt x="471932" y="74930"/>
                  </a:moveTo>
                  <a:lnTo>
                    <a:pt x="459486" y="83820"/>
                  </a:lnTo>
                  <a:lnTo>
                    <a:pt x="465709" y="91440"/>
                  </a:lnTo>
                  <a:lnTo>
                    <a:pt x="472821" y="96520"/>
                  </a:lnTo>
                  <a:lnTo>
                    <a:pt x="480695" y="97790"/>
                  </a:lnTo>
                  <a:lnTo>
                    <a:pt x="486914" y="97790"/>
                  </a:lnTo>
                  <a:lnTo>
                    <a:pt x="493585" y="96520"/>
                  </a:lnTo>
                  <a:lnTo>
                    <a:pt x="500733" y="95250"/>
                  </a:lnTo>
                  <a:lnTo>
                    <a:pt x="508381" y="91440"/>
                  </a:lnTo>
                  <a:lnTo>
                    <a:pt x="514731" y="87630"/>
                  </a:lnTo>
                  <a:lnTo>
                    <a:pt x="518117" y="85090"/>
                  </a:lnTo>
                  <a:lnTo>
                    <a:pt x="490220" y="85090"/>
                  </a:lnTo>
                  <a:lnTo>
                    <a:pt x="480060" y="82550"/>
                  </a:lnTo>
                  <a:lnTo>
                    <a:pt x="475614" y="80010"/>
                  </a:lnTo>
                  <a:lnTo>
                    <a:pt x="471932" y="74930"/>
                  </a:lnTo>
                  <a:close/>
                </a:path>
                <a:path w="530860" h="334010">
                  <a:moveTo>
                    <a:pt x="528827" y="50800"/>
                  </a:moveTo>
                  <a:lnTo>
                    <a:pt x="503047" y="50800"/>
                  </a:lnTo>
                  <a:lnTo>
                    <a:pt x="505587" y="52070"/>
                  </a:lnTo>
                  <a:lnTo>
                    <a:pt x="509270" y="52070"/>
                  </a:lnTo>
                  <a:lnTo>
                    <a:pt x="511937" y="53340"/>
                  </a:lnTo>
                  <a:lnTo>
                    <a:pt x="513588" y="57150"/>
                  </a:lnTo>
                  <a:lnTo>
                    <a:pt x="515493" y="59690"/>
                  </a:lnTo>
                  <a:lnTo>
                    <a:pt x="515620" y="63500"/>
                  </a:lnTo>
                  <a:lnTo>
                    <a:pt x="490220" y="85090"/>
                  </a:lnTo>
                  <a:lnTo>
                    <a:pt x="518117" y="85090"/>
                  </a:lnTo>
                  <a:lnTo>
                    <a:pt x="519811" y="83820"/>
                  </a:lnTo>
                  <a:lnTo>
                    <a:pt x="523621" y="78740"/>
                  </a:lnTo>
                  <a:lnTo>
                    <a:pt x="527558" y="73660"/>
                  </a:lnTo>
                  <a:lnTo>
                    <a:pt x="529589" y="68580"/>
                  </a:lnTo>
                  <a:lnTo>
                    <a:pt x="529691" y="67310"/>
                  </a:lnTo>
                  <a:lnTo>
                    <a:pt x="529793" y="66040"/>
                  </a:lnTo>
                  <a:lnTo>
                    <a:pt x="529894" y="64770"/>
                  </a:lnTo>
                  <a:lnTo>
                    <a:pt x="529996" y="63500"/>
                  </a:lnTo>
                  <a:lnTo>
                    <a:pt x="530098" y="62230"/>
                  </a:lnTo>
                  <a:lnTo>
                    <a:pt x="530193" y="60960"/>
                  </a:lnTo>
                  <a:lnTo>
                    <a:pt x="530288" y="59690"/>
                  </a:lnTo>
                  <a:lnTo>
                    <a:pt x="530383" y="58420"/>
                  </a:lnTo>
                  <a:lnTo>
                    <a:pt x="530478" y="57150"/>
                  </a:lnTo>
                  <a:lnTo>
                    <a:pt x="529463" y="52070"/>
                  </a:lnTo>
                  <a:lnTo>
                    <a:pt x="528827" y="50800"/>
                  </a:lnTo>
                  <a:close/>
                </a:path>
                <a:path w="530860" h="334010">
                  <a:moveTo>
                    <a:pt x="483362" y="0"/>
                  </a:moveTo>
                  <a:lnTo>
                    <a:pt x="465709" y="3810"/>
                  </a:lnTo>
                  <a:lnTo>
                    <a:pt x="455040" y="10160"/>
                  </a:lnTo>
                  <a:lnTo>
                    <a:pt x="451358" y="12700"/>
                  </a:lnTo>
                  <a:lnTo>
                    <a:pt x="448310" y="16510"/>
                  </a:lnTo>
                  <a:lnTo>
                    <a:pt x="445262" y="19050"/>
                  </a:lnTo>
                  <a:lnTo>
                    <a:pt x="443102" y="21590"/>
                  </a:lnTo>
                  <a:lnTo>
                    <a:pt x="441833" y="24130"/>
                  </a:lnTo>
                  <a:lnTo>
                    <a:pt x="440054" y="27940"/>
                  </a:lnTo>
                  <a:lnTo>
                    <a:pt x="439293" y="31750"/>
                  </a:lnTo>
                  <a:lnTo>
                    <a:pt x="439293" y="40640"/>
                  </a:lnTo>
                  <a:lnTo>
                    <a:pt x="440309" y="44450"/>
                  </a:lnTo>
                  <a:lnTo>
                    <a:pt x="442340" y="46990"/>
                  </a:lnTo>
                  <a:lnTo>
                    <a:pt x="444500" y="52070"/>
                  </a:lnTo>
                  <a:lnTo>
                    <a:pt x="447548" y="54610"/>
                  </a:lnTo>
                  <a:lnTo>
                    <a:pt x="451358" y="57150"/>
                  </a:lnTo>
                  <a:lnTo>
                    <a:pt x="455168" y="58420"/>
                  </a:lnTo>
                  <a:lnTo>
                    <a:pt x="459486" y="59690"/>
                  </a:lnTo>
                  <a:lnTo>
                    <a:pt x="469264" y="59690"/>
                  </a:lnTo>
                  <a:lnTo>
                    <a:pt x="477520" y="57150"/>
                  </a:lnTo>
                  <a:lnTo>
                    <a:pt x="497459" y="52070"/>
                  </a:lnTo>
                  <a:lnTo>
                    <a:pt x="503047" y="50800"/>
                  </a:lnTo>
                  <a:lnTo>
                    <a:pt x="528827" y="50800"/>
                  </a:lnTo>
                  <a:lnTo>
                    <a:pt x="526923" y="46990"/>
                  </a:lnTo>
                  <a:lnTo>
                    <a:pt x="524383" y="43180"/>
                  </a:lnTo>
                  <a:lnTo>
                    <a:pt x="461010" y="43180"/>
                  </a:lnTo>
                  <a:lnTo>
                    <a:pt x="458977" y="41910"/>
                  </a:lnTo>
                  <a:lnTo>
                    <a:pt x="457073" y="41910"/>
                  </a:lnTo>
                  <a:lnTo>
                    <a:pt x="455675" y="40640"/>
                  </a:lnTo>
                  <a:lnTo>
                    <a:pt x="454660" y="38100"/>
                  </a:lnTo>
                  <a:lnTo>
                    <a:pt x="453136" y="35560"/>
                  </a:lnTo>
                  <a:lnTo>
                    <a:pt x="453136" y="33020"/>
                  </a:lnTo>
                  <a:lnTo>
                    <a:pt x="454660" y="29210"/>
                  </a:lnTo>
                  <a:lnTo>
                    <a:pt x="476631" y="13970"/>
                  </a:lnTo>
                  <a:lnTo>
                    <a:pt x="502157" y="13970"/>
                  </a:lnTo>
                  <a:lnTo>
                    <a:pt x="503936" y="12700"/>
                  </a:lnTo>
                  <a:lnTo>
                    <a:pt x="500125" y="7620"/>
                  </a:lnTo>
                  <a:lnTo>
                    <a:pt x="496315" y="5080"/>
                  </a:lnTo>
                  <a:lnTo>
                    <a:pt x="492251" y="2540"/>
                  </a:lnTo>
                  <a:lnTo>
                    <a:pt x="488314" y="1270"/>
                  </a:lnTo>
                  <a:lnTo>
                    <a:pt x="483362" y="0"/>
                  </a:lnTo>
                  <a:close/>
                </a:path>
                <a:path w="530860" h="334010">
                  <a:moveTo>
                    <a:pt x="508888" y="34290"/>
                  </a:moveTo>
                  <a:lnTo>
                    <a:pt x="504189" y="35560"/>
                  </a:lnTo>
                  <a:lnTo>
                    <a:pt x="499490" y="35560"/>
                  </a:lnTo>
                  <a:lnTo>
                    <a:pt x="491489" y="36830"/>
                  </a:lnTo>
                  <a:lnTo>
                    <a:pt x="480313" y="40640"/>
                  </a:lnTo>
                  <a:lnTo>
                    <a:pt x="472694" y="41910"/>
                  </a:lnTo>
                  <a:lnTo>
                    <a:pt x="467995" y="43180"/>
                  </a:lnTo>
                  <a:lnTo>
                    <a:pt x="524383" y="43180"/>
                  </a:lnTo>
                  <a:lnTo>
                    <a:pt x="521081" y="39370"/>
                  </a:lnTo>
                  <a:lnTo>
                    <a:pt x="517271" y="36830"/>
                  </a:lnTo>
                  <a:lnTo>
                    <a:pt x="513334" y="35560"/>
                  </a:lnTo>
                  <a:lnTo>
                    <a:pt x="508888" y="34290"/>
                  </a:lnTo>
                  <a:close/>
                </a:path>
                <a:path w="530860" h="334010">
                  <a:moveTo>
                    <a:pt x="502157" y="13970"/>
                  </a:moveTo>
                  <a:lnTo>
                    <a:pt x="476631" y="13970"/>
                  </a:lnTo>
                  <a:lnTo>
                    <a:pt x="485013" y="16510"/>
                  </a:lnTo>
                  <a:lnTo>
                    <a:pt x="488569" y="17780"/>
                  </a:lnTo>
                  <a:lnTo>
                    <a:pt x="491489" y="21590"/>
                  </a:lnTo>
                  <a:lnTo>
                    <a:pt x="502157" y="13970"/>
                  </a:lnTo>
                  <a:close/>
                </a:path>
              </a:pathLst>
            </a:custGeom>
            <a:solidFill>
              <a:srgbClr val="A6A6A6"/>
            </a:solidFill>
          </p:spPr>
          <p:txBody>
            <a:bodyPr wrap="square" lIns="0" tIns="0" rIns="0" bIns="0" rtlCol="0">
              <a:prstTxWarp prst="textNoShape">
                <a:avLst/>
              </a:prstTxWarp>
              <a:noAutofit/>
            </a:bodyPr>
            <a:lstStyle/>
            <a:p>
              <a:endParaRPr lang="en-GB"/>
            </a:p>
          </p:txBody>
        </p:sp>
        <p:pic>
          <p:nvPicPr>
            <p:cNvPr id="48" name="Image 137">
              <a:extLst>
                <a:ext uri="{FF2B5EF4-FFF2-40B4-BE49-F238E27FC236}">
                  <a16:creationId xmlns:a16="http://schemas.microsoft.com/office/drawing/2014/main" id="{6CE17673-3EEC-EF3D-D956-0F9C18E50C30}"/>
                </a:ext>
              </a:extLst>
            </p:cNvPr>
            <p:cNvPicPr/>
            <p:nvPr/>
          </p:nvPicPr>
          <p:blipFill>
            <a:blip r:embed="rId13" cstate="print"/>
            <a:stretch>
              <a:fillRect/>
            </a:stretch>
          </p:blipFill>
          <p:spPr>
            <a:xfrm>
              <a:off x="3483864" y="4288815"/>
              <a:ext cx="377951" cy="140207"/>
            </a:xfrm>
            <a:prstGeom prst="rect">
              <a:avLst/>
            </a:prstGeom>
          </p:spPr>
        </p:pic>
        <p:sp>
          <p:nvSpPr>
            <p:cNvPr id="49" name="Graphic 138">
              <a:extLst>
                <a:ext uri="{FF2B5EF4-FFF2-40B4-BE49-F238E27FC236}">
                  <a16:creationId xmlns:a16="http://schemas.microsoft.com/office/drawing/2014/main" id="{9E2A7073-E01E-674B-E8F8-97574B5EBF2B}"/>
                </a:ext>
              </a:extLst>
            </p:cNvPr>
            <p:cNvSpPr/>
            <p:nvPr/>
          </p:nvSpPr>
          <p:spPr>
            <a:xfrm>
              <a:off x="3483864" y="4288815"/>
              <a:ext cx="378460" cy="140335"/>
            </a:xfrm>
            <a:custGeom>
              <a:avLst/>
              <a:gdLst/>
              <a:ahLst/>
              <a:cxnLst/>
              <a:rect l="l" t="t" r="r" b="b"/>
              <a:pathLst>
                <a:path w="378460" h="140335">
                  <a:moveTo>
                    <a:pt x="0" y="70103"/>
                  </a:moveTo>
                  <a:lnTo>
                    <a:pt x="36454" y="28693"/>
                  </a:lnTo>
                  <a:lnTo>
                    <a:pt x="77358" y="13520"/>
                  </a:lnTo>
                  <a:lnTo>
                    <a:pt x="129235" y="3572"/>
                  </a:lnTo>
                  <a:lnTo>
                    <a:pt x="188975" y="0"/>
                  </a:lnTo>
                  <a:lnTo>
                    <a:pt x="248716" y="3572"/>
                  </a:lnTo>
                  <a:lnTo>
                    <a:pt x="300593" y="13520"/>
                  </a:lnTo>
                  <a:lnTo>
                    <a:pt x="341497" y="28693"/>
                  </a:lnTo>
                  <a:lnTo>
                    <a:pt x="368320" y="47938"/>
                  </a:lnTo>
                  <a:lnTo>
                    <a:pt x="377951" y="70103"/>
                  </a:lnTo>
                  <a:lnTo>
                    <a:pt x="368320" y="92269"/>
                  </a:lnTo>
                  <a:lnTo>
                    <a:pt x="341497" y="111514"/>
                  </a:lnTo>
                  <a:lnTo>
                    <a:pt x="300593" y="126687"/>
                  </a:lnTo>
                  <a:lnTo>
                    <a:pt x="248716" y="136635"/>
                  </a:lnTo>
                  <a:lnTo>
                    <a:pt x="188975" y="140207"/>
                  </a:lnTo>
                  <a:lnTo>
                    <a:pt x="129235" y="136635"/>
                  </a:lnTo>
                  <a:lnTo>
                    <a:pt x="77358" y="126687"/>
                  </a:lnTo>
                  <a:lnTo>
                    <a:pt x="36454" y="111514"/>
                  </a:lnTo>
                  <a:lnTo>
                    <a:pt x="9631" y="92269"/>
                  </a:lnTo>
                  <a:lnTo>
                    <a:pt x="0" y="70103"/>
                  </a:lnTo>
                  <a:close/>
                </a:path>
              </a:pathLst>
            </a:custGeom>
            <a:ln w="6350">
              <a:solidFill>
                <a:srgbClr val="1C446A"/>
              </a:solidFill>
              <a:prstDash val="solid"/>
            </a:ln>
          </p:spPr>
          <p:txBody>
            <a:bodyPr wrap="square" lIns="0" tIns="0" rIns="0" bIns="0" rtlCol="0">
              <a:prstTxWarp prst="textNoShape">
                <a:avLst/>
              </a:prstTxWarp>
              <a:noAutofit/>
            </a:bodyPr>
            <a:lstStyle/>
            <a:p>
              <a:endParaRPr lang="en-GB"/>
            </a:p>
          </p:txBody>
        </p:sp>
        <p:sp>
          <p:nvSpPr>
            <p:cNvPr id="50" name="Graphic 139">
              <a:extLst>
                <a:ext uri="{FF2B5EF4-FFF2-40B4-BE49-F238E27FC236}">
                  <a16:creationId xmlns:a16="http://schemas.microsoft.com/office/drawing/2014/main" id="{8217C8F4-121A-1A75-69F6-6061BF24D4DF}"/>
                </a:ext>
              </a:extLst>
            </p:cNvPr>
            <p:cNvSpPr/>
            <p:nvPr/>
          </p:nvSpPr>
          <p:spPr>
            <a:xfrm>
              <a:off x="3635502" y="3853713"/>
              <a:ext cx="6797675" cy="975360"/>
            </a:xfrm>
            <a:custGeom>
              <a:avLst/>
              <a:gdLst/>
              <a:ahLst/>
              <a:cxnLst/>
              <a:rect l="l" t="t" r="r" b="b"/>
              <a:pathLst>
                <a:path w="6797675" h="975360">
                  <a:moveTo>
                    <a:pt x="47625" y="638301"/>
                  </a:moveTo>
                  <a:lnTo>
                    <a:pt x="28575" y="638301"/>
                  </a:lnTo>
                  <a:lnTo>
                    <a:pt x="28575" y="974915"/>
                  </a:lnTo>
                  <a:lnTo>
                    <a:pt x="6797294" y="974915"/>
                  </a:lnTo>
                  <a:lnTo>
                    <a:pt x="6797294" y="965390"/>
                  </a:lnTo>
                  <a:lnTo>
                    <a:pt x="47625" y="965390"/>
                  </a:lnTo>
                  <a:lnTo>
                    <a:pt x="38100" y="955865"/>
                  </a:lnTo>
                  <a:lnTo>
                    <a:pt x="47625" y="955865"/>
                  </a:lnTo>
                  <a:lnTo>
                    <a:pt x="47625" y="638301"/>
                  </a:lnTo>
                  <a:close/>
                </a:path>
                <a:path w="6797675" h="975360">
                  <a:moveTo>
                    <a:pt x="47625" y="955865"/>
                  </a:moveTo>
                  <a:lnTo>
                    <a:pt x="38100" y="955865"/>
                  </a:lnTo>
                  <a:lnTo>
                    <a:pt x="47625" y="965390"/>
                  </a:lnTo>
                  <a:lnTo>
                    <a:pt x="47625" y="955865"/>
                  </a:lnTo>
                  <a:close/>
                </a:path>
                <a:path w="6797675" h="975360">
                  <a:moveTo>
                    <a:pt x="6778244" y="955865"/>
                  </a:moveTo>
                  <a:lnTo>
                    <a:pt x="47625" y="955865"/>
                  </a:lnTo>
                  <a:lnTo>
                    <a:pt x="47625" y="965390"/>
                  </a:lnTo>
                  <a:lnTo>
                    <a:pt x="6778244" y="965390"/>
                  </a:lnTo>
                  <a:lnTo>
                    <a:pt x="6778244" y="955865"/>
                  </a:lnTo>
                  <a:close/>
                </a:path>
                <a:path w="6797675" h="975360">
                  <a:moveTo>
                    <a:pt x="6797294" y="0"/>
                  </a:moveTo>
                  <a:lnTo>
                    <a:pt x="6778244" y="0"/>
                  </a:lnTo>
                  <a:lnTo>
                    <a:pt x="6778244" y="965390"/>
                  </a:lnTo>
                  <a:lnTo>
                    <a:pt x="6787769" y="955865"/>
                  </a:lnTo>
                  <a:lnTo>
                    <a:pt x="6797294" y="955865"/>
                  </a:lnTo>
                  <a:lnTo>
                    <a:pt x="6797294" y="0"/>
                  </a:lnTo>
                  <a:close/>
                </a:path>
                <a:path w="6797675" h="975360">
                  <a:moveTo>
                    <a:pt x="6797294" y="955865"/>
                  </a:moveTo>
                  <a:lnTo>
                    <a:pt x="6787769" y="955865"/>
                  </a:lnTo>
                  <a:lnTo>
                    <a:pt x="6778244" y="965390"/>
                  </a:lnTo>
                  <a:lnTo>
                    <a:pt x="6797294" y="965390"/>
                  </a:lnTo>
                  <a:lnTo>
                    <a:pt x="6797294" y="955865"/>
                  </a:lnTo>
                  <a:close/>
                </a:path>
                <a:path w="6797675" h="975360">
                  <a:moveTo>
                    <a:pt x="38100" y="574801"/>
                  </a:moveTo>
                  <a:lnTo>
                    <a:pt x="0" y="651001"/>
                  </a:lnTo>
                  <a:lnTo>
                    <a:pt x="28575" y="651001"/>
                  </a:lnTo>
                  <a:lnTo>
                    <a:pt x="28575" y="638301"/>
                  </a:lnTo>
                  <a:lnTo>
                    <a:pt x="69850" y="638301"/>
                  </a:lnTo>
                  <a:lnTo>
                    <a:pt x="38100" y="574801"/>
                  </a:lnTo>
                  <a:close/>
                </a:path>
                <a:path w="6797675" h="975360">
                  <a:moveTo>
                    <a:pt x="69850" y="638301"/>
                  </a:moveTo>
                  <a:lnTo>
                    <a:pt x="47625" y="638301"/>
                  </a:lnTo>
                  <a:lnTo>
                    <a:pt x="47625" y="651001"/>
                  </a:lnTo>
                  <a:lnTo>
                    <a:pt x="76200" y="651001"/>
                  </a:lnTo>
                  <a:lnTo>
                    <a:pt x="69850" y="638301"/>
                  </a:lnTo>
                  <a:close/>
                </a:path>
              </a:pathLst>
            </a:custGeom>
            <a:solidFill>
              <a:srgbClr val="1C446A"/>
            </a:solidFill>
          </p:spPr>
          <p:txBody>
            <a:bodyPr wrap="square" lIns="0" tIns="0" rIns="0" bIns="0" rtlCol="0">
              <a:prstTxWarp prst="textNoShape">
                <a:avLst/>
              </a:prstTxWarp>
              <a:noAutofit/>
            </a:bodyPr>
            <a:lstStyle/>
            <a:p>
              <a:endParaRPr lang="en-GB"/>
            </a:p>
          </p:txBody>
        </p:sp>
        <p:sp>
          <p:nvSpPr>
            <p:cNvPr id="51" name="Graphic 140">
              <a:extLst>
                <a:ext uri="{FF2B5EF4-FFF2-40B4-BE49-F238E27FC236}">
                  <a16:creationId xmlns:a16="http://schemas.microsoft.com/office/drawing/2014/main" id="{F7CCE2A8-2DF7-CFC1-C5E8-51C20948272A}"/>
                </a:ext>
              </a:extLst>
            </p:cNvPr>
            <p:cNvSpPr/>
            <p:nvPr/>
          </p:nvSpPr>
          <p:spPr>
            <a:xfrm>
              <a:off x="9735311" y="3901719"/>
              <a:ext cx="347980" cy="82550"/>
            </a:xfrm>
            <a:custGeom>
              <a:avLst/>
              <a:gdLst/>
              <a:ahLst/>
              <a:cxnLst/>
              <a:rect l="l" t="t" r="r" b="b"/>
              <a:pathLst>
                <a:path w="347980" h="82550">
                  <a:moveTo>
                    <a:pt x="341375" y="0"/>
                  </a:moveTo>
                  <a:lnTo>
                    <a:pt x="6095" y="0"/>
                  </a:lnTo>
                  <a:lnTo>
                    <a:pt x="0" y="6095"/>
                  </a:lnTo>
                  <a:lnTo>
                    <a:pt x="0" y="13716"/>
                  </a:lnTo>
                  <a:lnTo>
                    <a:pt x="0" y="76200"/>
                  </a:lnTo>
                  <a:lnTo>
                    <a:pt x="6095" y="82295"/>
                  </a:lnTo>
                  <a:lnTo>
                    <a:pt x="341375" y="82295"/>
                  </a:lnTo>
                  <a:lnTo>
                    <a:pt x="347471" y="76200"/>
                  </a:lnTo>
                  <a:lnTo>
                    <a:pt x="347471" y="6095"/>
                  </a:lnTo>
                  <a:lnTo>
                    <a:pt x="341375" y="0"/>
                  </a:lnTo>
                  <a:close/>
                </a:path>
              </a:pathLst>
            </a:custGeom>
            <a:solidFill>
              <a:srgbClr val="00339F"/>
            </a:solidFill>
          </p:spPr>
          <p:txBody>
            <a:bodyPr wrap="square" lIns="0" tIns="0" rIns="0" bIns="0" rtlCol="0">
              <a:prstTxWarp prst="textNoShape">
                <a:avLst/>
              </a:prstTxWarp>
              <a:noAutofit/>
            </a:bodyPr>
            <a:lstStyle/>
            <a:p>
              <a:endParaRPr lang="en-GB"/>
            </a:p>
          </p:txBody>
        </p:sp>
        <p:sp>
          <p:nvSpPr>
            <p:cNvPr id="52" name="Graphic 141">
              <a:extLst>
                <a:ext uri="{FF2B5EF4-FFF2-40B4-BE49-F238E27FC236}">
                  <a16:creationId xmlns:a16="http://schemas.microsoft.com/office/drawing/2014/main" id="{0A5F5B97-A5D2-3D18-22B3-C0D3A1F034CF}"/>
                </a:ext>
              </a:extLst>
            </p:cNvPr>
            <p:cNvSpPr/>
            <p:nvPr/>
          </p:nvSpPr>
          <p:spPr>
            <a:xfrm>
              <a:off x="9735311" y="3901719"/>
              <a:ext cx="347980" cy="82550"/>
            </a:xfrm>
            <a:custGeom>
              <a:avLst/>
              <a:gdLst/>
              <a:ahLst/>
              <a:cxnLst/>
              <a:rect l="l" t="t" r="r" b="b"/>
              <a:pathLst>
                <a:path w="347980" h="82550">
                  <a:moveTo>
                    <a:pt x="0" y="13716"/>
                  </a:moveTo>
                  <a:lnTo>
                    <a:pt x="0" y="6095"/>
                  </a:lnTo>
                  <a:lnTo>
                    <a:pt x="6095" y="0"/>
                  </a:lnTo>
                  <a:lnTo>
                    <a:pt x="13715" y="0"/>
                  </a:lnTo>
                  <a:lnTo>
                    <a:pt x="333755" y="0"/>
                  </a:lnTo>
                  <a:lnTo>
                    <a:pt x="341375" y="0"/>
                  </a:lnTo>
                  <a:lnTo>
                    <a:pt x="347471" y="6095"/>
                  </a:lnTo>
                  <a:lnTo>
                    <a:pt x="347471" y="13716"/>
                  </a:lnTo>
                  <a:lnTo>
                    <a:pt x="347471" y="68580"/>
                  </a:lnTo>
                  <a:lnTo>
                    <a:pt x="347471" y="76200"/>
                  </a:lnTo>
                  <a:lnTo>
                    <a:pt x="341375" y="82295"/>
                  </a:lnTo>
                  <a:lnTo>
                    <a:pt x="333755" y="82295"/>
                  </a:lnTo>
                  <a:lnTo>
                    <a:pt x="13715" y="82295"/>
                  </a:lnTo>
                  <a:lnTo>
                    <a:pt x="6095" y="82295"/>
                  </a:lnTo>
                  <a:lnTo>
                    <a:pt x="0" y="76200"/>
                  </a:lnTo>
                  <a:lnTo>
                    <a:pt x="0" y="68580"/>
                  </a:lnTo>
                  <a:lnTo>
                    <a:pt x="0" y="13716"/>
                  </a:lnTo>
                  <a:close/>
                </a:path>
              </a:pathLst>
            </a:custGeom>
            <a:ln w="12700">
              <a:solidFill>
                <a:srgbClr val="002274"/>
              </a:solidFill>
              <a:prstDash val="solid"/>
            </a:ln>
          </p:spPr>
          <p:txBody>
            <a:bodyPr wrap="square" lIns="0" tIns="0" rIns="0" bIns="0" rtlCol="0">
              <a:prstTxWarp prst="textNoShape">
                <a:avLst/>
              </a:prstTxWarp>
              <a:noAutofit/>
            </a:bodyPr>
            <a:lstStyle/>
            <a:p>
              <a:endParaRPr lang="en-GB"/>
            </a:p>
          </p:txBody>
        </p:sp>
        <p:sp>
          <p:nvSpPr>
            <p:cNvPr id="53" name="Graphic 142">
              <a:extLst>
                <a:ext uri="{FF2B5EF4-FFF2-40B4-BE49-F238E27FC236}">
                  <a16:creationId xmlns:a16="http://schemas.microsoft.com/office/drawing/2014/main" id="{731C6970-F9D8-4F22-CF26-9F7E9DB4BCDA}"/>
                </a:ext>
              </a:extLst>
            </p:cNvPr>
            <p:cNvSpPr/>
            <p:nvPr/>
          </p:nvSpPr>
          <p:spPr>
            <a:xfrm>
              <a:off x="10264140" y="3770655"/>
              <a:ext cx="318770" cy="82550"/>
            </a:xfrm>
            <a:custGeom>
              <a:avLst/>
              <a:gdLst/>
              <a:ahLst/>
              <a:cxnLst/>
              <a:rect l="l" t="t" r="r" b="b"/>
              <a:pathLst>
                <a:path w="318770" h="82550">
                  <a:moveTo>
                    <a:pt x="312419" y="0"/>
                  </a:moveTo>
                  <a:lnTo>
                    <a:pt x="6096" y="0"/>
                  </a:lnTo>
                  <a:lnTo>
                    <a:pt x="0" y="6095"/>
                  </a:lnTo>
                  <a:lnTo>
                    <a:pt x="0" y="13715"/>
                  </a:lnTo>
                  <a:lnTo>
                    <a:pt x="0" y="76200"/>
                  </a:lnTo>
                  <a:lnTo>
                    <a:pt x="6096" y="82295"/>
                  </a:lnTo>
                  <a:lnTo>
                    <a:pt x="312419" y="82295"/>
                  </a:lnTo>
                  <a:lnTo>
                    <a:pt x="318515" y="76200"/>
                  </a:lnTo>
                  <a:lnTo>
                    <a:pt x="318515" y="6095"/>
                  </a:lnTo>
                  <a:lnTo>
                    <a:pt x="312419" y="0"/>
                  </a:lnTo>
                  <a:close/>
                </a:path>
              </a:pathLst>
            </a:custGeom>
            <a:solidFill>
              <a:srgbClr val="00339F"/>
            </a:solidFill>
          </p:spPr>
          <p:txBody>
            <a:bodyPr wrap="square" lIns="0" tIns="0" rIns="0" bIns="0" rtlCol="0">
              <a:prstTxWarp prst="textNoShape">
                <a:avLst/>
              </a:prstTxWarp>
              <a:noAutofit/>
            </a:bodyPr>
            <a:lstStyle/>
            <a:p>
              <a:endParaRPr lang="en-GB"/>
            </a:p>
          </p:txBody>
        </p:sp>
        <p:sp>
          <p:nvSpPr>
            <p:cNvPr id="54" name="Graphic 143">
              <a:extLst>
                <a:ext uri="{FF2B5EF4-FFF2-40B4-BE49-F238E27FC236}">
                  <a16:creationId xmlns:a16="http://schemas.microsoft.com/office/drawing/2014/main" id="{D822ECE8-B937-9200-ACFA-291BA25F4707}"/>
                </a:ext>
              </a:extLst>
            </p:cNvPr>
            <p:cNvSpPr/>
            <p:nvPr/>
          </p:nvSpPr>
          <p:spPr>
            <a:xfrm>
              <a:off x="10264140" y="3770655"/>
              <a:ext cx="318770" cy="82550"/>
            </a:xfrm>
            <a:custGeom>
              <a:avLst/>
              <a:gdLst/>
              <a:ahLst/>
              <a:cxnLst/>
              <a:rect l="l" t="t" r="r" b="b"/>
              <a:pathLst>
                <a:path w="318770" h="82550">
                  <a:moveTo>
                    <a:pt x="0" y="13715"/>
                  </a:moveTo>
                  <a:lnTo>
                    <a:pt x="0" y="6095"/>
                  </a:lnTo>
                  <a:lnTo>
                    <a:pt x="6096" y="0"/>
                  </a:lnTo>
                  <a:lnTo>
                    <a:pt x="13715" y="0"/>
                  </a:lnTo>
                  <a:lnTo>
                    <a:pt x="304800" y="0"/>
                  </a:lnTo>
                  <a:lnTo>
                    <a:pt x="312419" y="0"/>
                  </a:lnTo>
                  <a:lnTo>
                    <a:pt x="318515" y="6095"/>
                  </a:lnTo>
                  <a:lnTo>
                    <a:pt x="318515" y="13715"/>
                  </a:lnTo>
                  <a:lnTo>
                    <a:pt x="318515" y="68580"/>
                  </a:lnTo>
                  <a:lnTo>
                    <a:pt x="318515" y="76200"/>
                  </a:lnTo>
                  <a:lnTo>
                    <a:pt x="312419" y="82295"/>
                  </a:lnTo>
                  <a:lnTo>
                    <a:pt x="304800" y="82295"/>
                  </a:lnTo>
                  <a:lnTo>
                    <a:pt x="13715" y="82295"/>
                  </a:lnTo>
                  <a:lnTo>
                    <a:pt x="6096" y="82295"/>
                  </a:lnTo>
                  <a:lnTo>
                    <a:pt x="0" y="76200"/>
                  </a:lnTo>
                  <a:lnTo>
                    <a:pt x="0" y="68580"/>
                  </a:lnTo>
                  <a:lnTo>
                    <a:pt x="0" y="13715"/>
                  </a:lnTo>
                  <a:close/>
                </a:path>
              </a:pathLst>
            </a:custGeom>
            <a:ln w="12699">
              <a:solidFill>
                <a:srgbClr val="002274"/>
              </a:solidFill>
              <a:prstDash val="solid"/>
            </a:ln>
          </p:spPr>
          <p:txBody>
            <a:bodyPr wrap="square" lIns="0" tIns="0" rIns="0" bIns="0" rtlCol="0">
              <a:prstTxWarp prst="textNoShape">
                <a:avLst/>
              </a:prstTxWarp>
              <a:noAutofit/>
            </a:bodyPr>
            <a:lstStyle/>
            <a:p>
              <a:endParaRPr lang="en-GB"/>
            </a:p>
          </p:txBody>
        </p:sp>
        <p:sp>
          <p:nvSpPr>
            <p:cNvPr id="55" name="Graphic 144">
              <a:extLst>
                <a:ext uri="{FF2B5EF4-FFF2-40B4-BE49-F238E27FC236}">
                  <a16:creationId xmlns:a16="http://schemas.microsoft.com/office/drawing/2014/main" id="{31AF1B87-3FF3-5E2D-B8F5-87E900FB2D34}"/>
                </a:ext>
              </a:extLst>
            </p:cNvPr>
            <p:cNvSpPr/>
            <p:nvPr/>
          </p:nvSpPr>
          <p:spPr>
            <a:xfrm>
              <a:off x="9849611" y="3401847"/>
              <a:ext cx="295910" cy="105410"/>
            </a:xfrm>
            <a:custGeom>
              <a:avLst/>
              <a:gdLst/>
              <a:ahLst/>
              <a:cxnLst/>
              <a:rect l="l" t="t" r="r" b="b"/>
              <a:pathLst>
                <a:path w="295910" h="105410">
                  <a:moveTo>
                    <a:pt x="287781" y="0"/>
                  </a:moveTo>
                  <a:lnTo>
                    <a:pt x="7874" y="0"/>
                  </a:lnTo>
                  <a:lnTo>
                    <a:pt x="0" y="7874"/>
                  </a:lnTo>
                  <a:lnTo>
                    <a:pt x="0" y="17526"/>
                  </a:lnTo>
                  <a:lnTo>
                    <a:pt x="0" y="97282"/>
                  </a:lnTo>
                  <a:lnTo>
                    <a:pt x="7874" y="105156"/>
                  </a:lnTo>
                  <a:lnTo>
                    <a:pt x="287781" y="105156"/>
                  </a:lnTo>
                  <a:lnTo>
                    <a:pt x="295655" y="97282"/>
                  </a:lnTo>
                  <a:lnTo>
                    <a:pt x="295655" y="7874"/>
                  </a:lnTo>
                  <a:lnTo>
                    <a:pt x="287781" y="0"/>
                  </a:lnTo>
                  <a:close/>
                </a:path>
              </a:pathLst>
            </a:custGeom>
            <a:solidFill>
              <a:srgbClr val="00339F"/>
            </a:solidFill>
          </p:spPr>
          <p:txBody>
            <a:bodyPr wrap="square" lIns="0" tIns="0" rIns="0" bIns="0" rtlCol="0">
              <a:prstTxWarp prst="textNoShape">
                <a:avLst/>
              </a:prstTxWarp>
              <a:noAutofit/>
            </a:bodyPr>
            <a:lstStyle/>
            <a:p>
              <a:endParaRPr lang="en-GB"/>
            </a:p>
          </p:txBody>
        </p:sp>
        <p:sp>
          <p:nvSpPr>
            <p:cNvPr id="56" name="Graphic 145">
              <a:extLst>
                <a:ext uri="{FF2B5EF4-FFF2-40B4-BE49-F238E27FC236}">
                  <a16:creationId xmlns:a16="http://schemas.microsoft.com/office/drawing/2014/main" id="{6FCAB659-332F-98A3-BAB0-8F913581338D}"/>
                </a:ext>
              </a:extLst>
            </p:cNvPr>
            <p:cNvSpPr/>
            <p:nvPr/>
          </p:nvSpPr>
          <p:spPr>
            <a:xfrm>
              <a:off x="9849611" y="3401847"/>
              <a:ext cx="295910" cy="105410"/>
            </a:xfrm>
            <a:custGeom>
              <a:avLst/>
              <a:gdLst/>
              <a:ahLst/>
              <a:cxnLst/>
              <a:rect l="l" t="t" r="r" b="b"/>
              <a:pathLst>
                <a:path w="295910" h="105410">
                  <a:moveTo>
                    <a:pt x="0" y="17526"/>
                  </a:moveTo>
                  <a:lnTo>
                    <a:pt x="0" y="7874"/>
                  </a:lnTo>
                  <a:lnTo>
                    <a:pt x="7874" y="0"/>
                  </a:lnTo>
                  <a:lnTo>
                    <a:pt x="17525" y="0"/>
                  </a:lnTo>
                  <a:lnTo>
                    <a:pt x="278129" y="0"/>
                  </a:lnTo>
                  <a:lnTo>
                    <a:pt x="287781" y="0"/>
                  </a:lnTo>
                  <a:lnTo>
                    <a:pt x="295655" y="7874"/>
                  </a:lnTo>
                  <a:lnTo>
                    <a:pt x="295655" y="17526"/>
                  </a:lnTo>
                  <a:lnTo>
                    <a:pt x="295655" y="87630"/>
                  </a:lnTo>
                  <a:lnTo>
                    <a:pt x="295655" y="97282"/>
                  </a:lnTo>
                  <a:lnTo>
                    <a:pt x="287781" y="105156"/>
                  </a:lnTo>
                  <a:lnTo>
                    <a:pt x="278129" y="105156"/>
                  </a:lnTo>
                  <a:lnTo>
                    <a:pt x="17525" y="105156"/>
                  </a:lnTo>
                  <a:lnTo>
                    <a:pt x="7874" y="105156"/>
                  </a:lnTo>
                  <a:lnTo>
                    <a:pt x="0" y="97282"/>
                  </a:lnTo>
                  <a:lnTo>
                    <a:pt x="0" y="87630"/>
                  </a:lnTo>
                  <a:lnTo>
                    <a:pt x="0" y="17526"/>
                  </a:lnTo>
                  <a:close/>
                </a:path>
              </a:pathLst>
            </a:custGeom>
            <a:ln w="12700">
              <a:solidFill>
                <a:srgbClr val="002274"/>
              </a:solidFill>
              <a:prstDash val="solid"/>
            </a:ln>
          </p:spPr>
          <p:txBody>
            <a:bodyPr wrap="square" lIns="0" tIns="0" rIns="0" bIns="0" rtlCol="0">
              <a:prstTxWarp prst="textNoShape">
                <a:avLst/>
              </a:prstTxWarp>
              <a:noAutofit/>
            </a:bodyPr>
            <a:lstStyle/>
            <a:p>
              <a:endParaRPr lang="en-GB"/>
            </a:p>
          </p:txBody>
        </p:sp>
        <p:pic>
          <p:nvPicPr>
            <p:cNvPr id="57" name="Image 146">
              <a:extLst>
                <a:ext uri="{FF2B5EF4-FFF2-40B4-BE49-F238E27FC236}">
                  <a16:creationId xmlns:a16="http://schemas.microsoft.com/office/drawing/2014/main" id="{3FE1A530-77B4-756F-2BE8-0E0AE9A93160}"/>
                </a:ext>
              </a:extLst>
            </p:cNvPr>
            <p:cNvPicPr/>
            <p:nvPr/>
          </p:nvPicPr>
          <p:blipFill>
            <a:blip r:embed="rId14" cstate="print"/>
            <a:stretch>
              <a:fillRect/>
            </a:stretch>
          </p:blipFill>
          <p:spPr>
            <a:xfrm>
              <a:off x="9179052" y="3174771"/>
              <a:ext cx="1818131" cy="982980"/>
            </a:xfrm>
            <a:prstGeom prst="rect">
              <a:avLst/>
            </a:prstGeom>
          </p:spPr>
        </p:pic>
        <p:pic>
          <p:nvPicPr>
            <p:cNvPr id="58" name="Image 147" descr="Screen Clipping">
              <a:extLst>
                <a:ext uri="{FF2B5EF4-FFF2-40B4-BE49-F238E27FC236}">
                  <a16:creationId xmlns:a16="http://schemas.microsoft.com/office/drawing/2014/main" id="{635FA79B-2D54-9F36-AB94-001039E3C355}"/>
                </a:ext>
              </a:extLst>
            </p:cNvPr>
            <p:cNvPicPr/>
            <p:nvPr/>
          </p:nvPicPr>
          <p:blipFill>
            <a:blip r:embed="rId15" cstate="print"/>
            <a:stretch>
              <a:fillRect/>
            </a:stretch>
          </p:blipFill>
          <p:spPr>
            <a:xfrm>
              <a:off x="3787952" y="271526"/>
              <a:ext cx="1901732" cy="1412784"/>
            </a:xfrm>
            <a:prstGeom prst="rect">
              <a:avLst/>
            </a:prstGeom>
          </p:spPr>
        </p:pic>
        <p:sp>
          <p:nvSpPr>
            <p:cNvPr id="59" name="Graphic 148">
              <a:extLst>
                <a:ext uri="{FF2B5EF4-FFF2-40B4-BE49-F238E27FC236}">
                  <a16:creationId xmlns:a16="http://schemas.microsoft.com/office/drawing/2014/main" id="{89A0F5C4-E114-C6B2-94D0-5AA36924C366}"/>
                </a:ext>
              </a:extLst>
            </p:cNvPr>
            <p:cNvSpPr/>
            <p:nvPr/>
          </p:nvSpPr>
          <p:spPr>
            <a:xfrm>
              <a:off x="5650991" y="812825"/>
              <a:ext cx="2339340" cy="1409065"/>
            </a:xfrm>
            <a:custGeom>
              <a:avLst/>
              <a:gdLst/>
              <a:ahLst/>
              <a:cxnLst/>
              <a:rect l="l" t="t" r="r" b="b"/>
              <a:pathLst>
                <a:path w="2339340" h="1409065">
                  <a:moveTo>
                    <a:pt x="2234819" y="1268730"/>
                  </a:moveTo>
                  <a:lnTo>
                    <a:pt x="2226945" y="1270000"/>
                  </a:lnTo>
                  <a:lnTo>
                    <a:pt x="2219198" y="1271397"/>
                  </a:lnTo>
                  <a:lnTo>
                    <a:pt x="2213990" y="1278763"/>
                  </a:lnTo>
                  <a:lnTo>
                    <a:pt x="2215260" y="1286510"/>
                  </a:lnTo>
                  <a:lnTo>
                    <a:pt x="2235580" y="1408557"/>
                  </a:lnTo>
                  <a:lnTo>
                    <a:pt x="2262120" y="1387094"/>
                  </a:lnTo>
                  <a:lnTo>
                    <a:pt x="2258949" y="1387094"/>
                  </a:lnTo>
                  <a:lnTo>
                    <a:pt x="2232279" y="1376934"/>
                  </a:lnTo>
                  <a:lnTo>
                    <a:pt x="2232659" y="1375918"/>
                  </a:lnTo>
                  <a:lnTo>
                    <a:pt x="2241804" y="1348232"/>
                  </a:lnTo>
                  <a:lnTo>
                    <a:pt x="2249551" y="1320546"/>
                  </a:lnTo>
                  <a:lnTo>
                    <a:pt x="2249745" y="1319699"/>
                  </a:lnTo>
                  <a:lnTo>
                    <a:pt x="2243454" y="1281811"/>
                  </a:lnTo>
                  <a:lnTo>
                    <a:pt x="2242184" y="1274064"/>
                  </a:lnTo>
                  <a:lnTo>
                    <a:pt x="2234819" y="1268730"/>
                  </a:lnTo>
                  <a:close/>
                </a:path>
                <a:path w="2339340" h="1409065">
                  <a:moveTo>
                    <a:pt x="2249745" y="1319699"/>
                  </a:moveTo>
                  <a:lnTo>
                    <a:pt x="2249551" y="1320546"/>
                  </a:lnTo>
                  <a:lnTo>
                    <a:pt x="2241804" y="1348232"/>
                  </a:lnTo>
                  <a:lnTo>
                    <a:pt x="2232659" y="1375918"/>
                  </a:lnTo>
                  <a:lnTo>
                    <a:pt x="2232279" y="1376934"/>
                  </a:lnTo>
                  <a:lnTo>
                    <a:pt x="2258949" y="1387094"/>
                  </a:lnTo>
                  <a:lnTo>
                    <a:pt x="2259837" y="1384808"/>
                  </a:lnTo>
                  <a:lnTo>
                    <a:pt x="2261516" y="1379728"/>
                  </a:lnTo>
                  <a:lnTo>
                    <a:pt x="2259710" y="1379728"/>
                  </a:lnTo>
                  <a:lnTo>
                    <a:pt x="2236724" y="1370965"/>
                  </a:lnTo>
                  <a:lnTo>
                    <a:pt x="2255702" y="1355582"/>
                  </a:lnTo>
                  <a:lnTo>
                    <a:pt x="2249745" y="1319699"/>
                  </a:lnTo>
                  <a:close/>
                </a:path>
                <a:path w="2339340" h="1409065">
                  <a:moveTo>
                    <a:pt x="2320035" y="1303528"/>
                  </a:moveTo>
                  <a:lnTo>
                    <a:pt x="2313812" y="1308481"/>
                  </a:lnTo>
                  <a:lnTo>
                    <a:pt x="2273507" y="1341150"/>
                  </a:lnTo>
                  <a:lnTo>
                    <a:pt x="2269473" y="1355582"/>
                  </a:lnTo>
                  <a:lnTo>
                    <a:pt x="2269362" y="1355979"/>
                  </a:lnTo>
                  <a:lnTo>
                    <a:pt x="2259837" y="1384808"/>
                  </a:lnTo>
                  <a:lnTo>
                    <a:pt x="2258949" y="1387094"/>
                  </a:lnTo>
                  <a:lnTo>
                    <a:pt x="2262120" y="1387094"/>
                  </a:lnTo>
                  <a:lnTo>
                    <a:pt x="2337942" y="1325753"/>
                  </a:lnTo>
                  <a:lnTo>
                    <a:pt x="2338958" y="1316863"/>
                  </a:lnTo>
                  <a:lnTo>
                    <a:pt x="2328926" y="1304544"/>
                  </a:lnTo>
                  <a:lnTo>
                    <a:pt x="2320035" y="1303528"/>
                  </a:lnTo>
                  <a:close/>
                </a:path>
                <a:path w="2339340" h="1409065">
                  <a:moveTo>
                    <a:pt x="2255702" y="1355582"/>
                  </a:moveTo>
                  <a:lnTo>
                    <a:pt x="2236724" y="1370965"/>
                  </a:lnTo>
                  <a:lnTo>
                    <a:pt x="2259710" y="1379728"/>
                  </a:lnTo>
                  <a:lnTo>
                    <a:pt x="2255768" y="1355979"/>
                  </a:lnTo>
                  <a:lnTo>
                    <a:pt x="2255702" y="1355582"/>
                  </a:lnTo>
                  <a:close/>
                </a:path>
                <a:path w="2339340" h="1409065">
                  <a:moveTo>
                    <a:pt x="2273507" y="1341150"/>
                  </a:moveTo>
                  <a:lnTo>
                    <a:pt x="2255702" y="1355582"/>
                  </a:lnTo>
                  <a:lnTo>
                    <a:pt x="2259710" y="1379728"/>
                  </a:lnTo>
                  <a:lnTo>
                    <a:pt x="2261516" y="1379728"/>
                  </a:lnTo>
                  <a:lnTo>
                    <a:pt x="2269362" y="1355979"/>
                  </a:lnTo>
                  <a:lnTo>
                    <a:pt x="2273507" y="1341150"/>
                  </a:lnTo>
                  <a:close/>
                </a:path>
                <a:path w="2339340" h="1409065">
                  <a:moveTo>
                    <a:pt x="380" y="0"/>
                  </a:moveTo>
                  <a:lnTo>
                    <a:pt x="50" y="24765"/>
                  </a:lnTo>
                  <a:lnTo>
                    <a:pt x="0" y="28575"/>
                  </a:lnTo>
                  <a:lnTo>
                    <a:pt x="117982" y="30353"/>
                  </a:lnTo>
                  <a:lnTo>
                    <a:pt x="234060" y="35179"/>
                  </a:lnTo>
                  <a:lnTo>
                    <a:pt x="348233" y="42799"/>
                  </a:lnTo>
                  <a:lnTo>
                    <a:pt x="460755" y="53213"/>
                  </a:lnTo>
                  <a:lnTo>
                    <a:pt x="571119" y="66421"/>
                  </a:lnTo>
                  <a:lnTo>
                    <a:pt x="679450" y="82296"/>
                  </a:lnTo>
                  <a:lnTo>
                    <a:pt x="785495" y="100711"/>
                  </a:lnTo>
                  <a:lnTo>
                    <a:pt x="889000" y="121666"/>
                  </a:lnTo>
                  <a:lnTo>
                    <a:pt x="989964" y="145161"/>
                  </a:lnTo>
                  <a:lnTo>
                    <a:pt x="1088135" y="170815"/>
                  </a:lnTo>
                  <a:lnTo>
                    <a:pt x="1183385" y="198882"/>
                  </a:lnTo>
                  <a:lnTo>
                    <a:pt x="1275841" y="229235"/>
                  </a:lnTo>
                  <a:lnTo>
                    <a:pt x="1364996" y="261620"/>
                  </a:lnTo>
                  <a:lnTo>
                    <a:pt x="1450848" y="296164"/>
                  </a:lnTo>
                  <a:lnTo>
                    <a:pt x="1533271" y="332613"/>
                  </a:lnTo>
                  <a:lnTo>
                    <a:pt x="1612010" y="371094"/>
                  </a:lnTo>
                  <a:lnTo>
                    <a:pt x="1687067" y="411353"/>
                  </a:lnTo>
                  <a:lnTo>
                    <a:pt x="1758187" y="453390"/>
                  </a:lnTo>
                  <a:lnTo>
                    <a:pt x="1825371" y="497078"/>
                  </a:lnTo>
                  <a:lnTo>
                    <a:pt x="1888235" y="542417"/>
                  </a:lnTo>
                  <a:lnTo>
                    <a:pt x="1946909" y="589153"/>
                  </a:lnTo>
                  <a:lnTo>
                    <a:pt x="2001138" y="637413"/>
                  </a:lnTo>
                  <a:lnTo>
                    <a:pt x="2050669" y="687070"/>
                  </a:lnTo>
                  <a:lnTo>
                    <a:pt x="2095500" y="737997"/>
                  </a:lnTo>
                  <a:lnTo>
                    <a:pt x="2135378" y="790067"/>
                  </a:lnTo>
                  <a:lnTo>
                    <a:pt x="2170429" y="843280"/>
                  </a:lnTo>
                  <a:lnTo>
                    <a:pt x="2200275" y="897509"/>
                  </a:lnTo>
                  <a:lnTo>
                    <a:pt x="2224785" y="952754"/>
                  </a:lnTo>
                  <a:lnTo>
                    <a:pt x="2243962" y="1008761"/>
                  </a:lnTo>
                  <a:lnTo>
                    <a:pt x="2257552" y="1065657"/>
                  </a:lnTo>
                  <a:lnTo>
                    <a:pt x="2265679" y="1123188"/>
                  </a:lnTo>
                  <a:lnTo>
                    <a:pt x="2267921" y="1180465"/>
                  </a:lnTo>
                  <a:lnTo>
                    <a:pt x="2267965" y="1181608"/>
                  </a:lnTo>
                  <a:lnTo>
                    <a:pt x="2266950" y="1209294"/>
                  </a:lnTo>
                  <a:lnTo>
                    <a:pt x="2264663" y="1237107"/>
                  </a:lnTo>
                  <a:lnTo>
                    <a:pt x="2260980" y="1265047"/>
                  </a:lnTo>
                  <a:lnTo>
                    <a:pt x="2255901" y="1292860"/>
                  </a:lnTo>
                  <a:lnTo>
                    <a:pt x="2249745" y="1319699"/>
                  </a:lnTo>
                  <a:lnTo>
                    <a:pt x="2255702" y="1355582"/>
                  </a:lnTo>
                  <a:lnTo>
                    <a:pt x="2284095" y="1297813"/>
                  </a:lnTo>
                  <a:lnTo>
                    <a:pt x="2293111" y="1239520"/>
                  </a:lnTo>
                  <a:lnTo>
                    <a:pt x="2296379" y="1181608"/>
                  </a:lnTo>
                  <a:lnTo>
                    <a:pt x="2296413" y="1180465"/>
                  </a:lnTo>
                  <a:lnTo>
                    <a:pt x="2294001" y="1119251"/>
                  </a:lnTo>
                  <a:lnTo>
                    <a:pt x="2285364" y="1058926"/>
                  </a:lnTo>
                  <a:lnTo>
                    <a:pt x="2270886" y="999363"/>
                  </a:lnTo>
                  <a:lnTo>
                    <a:pt x="2250821" y="941070"/>
                  </a:lnTo>
                  <a:lnTo>
                    <a:pt x="2225294" y="883666"/>
                  </a:lnTo>
                  <a:lnTo>
                    <a:pt x="2194305" y="827659"/>
                  </a:lnTo>
                  <a:lnTo>
                    <a:pt x="2158110" y="772668"/>
                  </a:lnTo>
                  <a:lnTo>
                    <a:pt x="2116962" y="719201"/>
                  </a:lnTo>
                  <a:lnTo>
                    <a:pt x="2070988" y="666877"/>
                  </a:lnTo>
                  <a:lnTo>
                    <a:pt x="2020188" y="616077"/>
                  </a:lnTo>
                  <a:lnTo>
                    <a:pt x="1964816" y="566801"/>
                  </a:lnTo>
                  <a:lnTo>
                    <a:pt x="1905000" y="519176"/>
                  </a:lnTo>
                  <a:lnTo>
                    <a:pt x="1840991" y="473202"/>
                  </a:lnTo>
                  <a:lnTo>
                    <a:pt x="1772665" y="428752"/>
                  </a:lnTo>
                  <a:lnTo>
                    <a:pt x="1700529" y="386207"/>
                  </a:lnTo>
                  <a:lnTo>
                    <a:pt x="1624583" y="345440"/>
                  </a:lnTo>
                  <a:lnTo>
                    <a:pt x="1544827" y="306578"/>
                  </a:lnTo>
                  <a:lnTo>
                    <a:pt x="1461515" y="269621"/>
                  </a:lnTo>
                  <a:lnTo>
                    <a:pt x="1374775" y="234823"/>
                  </a:lnTo>
                  <a:lnTo>
                    <a:pt x="1284731" y="202057"/>
                  </a:lnTo>
                  <a:lnTo>
                    <a:pt x="1191513" y="171450"/>
                  </a:lnTo>
                  <a:lnTo>
                    <a:pt x="1095375" y="143129"/>
                  </a:lnTo>
                  <a:lnTo>
                    <a:pt x="996441" y="117221"/>
                  </a:lnTo>
                  <a:lnTo>
                    <a:pt x="894714" y="93599"/>
                  </a:lnTo>
                  <a:lnTo>
                    <a:pt x="790321" y="72517"/>
                  </a:lnTo>
                  <a:lnTo>
                    <a:pt x="683640" y="53975"/>
                  </a:lnTo>
                  <a:lnTo>
                    <a:pt x="574548" y="38100"/>
                  </a:lnTo>
                  <a:lnTo>
                    <a:pt x="463422" y="24765"/>
                  </a:lnTo>
                  <a:lnTo>
                    <a:pt x="350138" y="14224"/>
                  </a:lnTo>
                  <a:lnTo>
                    <a:pt x="235203" y="6604"/>
                  </a:lnTo>
                  <a:lnTo>
                    <a:pt x="118363" y="1905"/>
                  </a:lnTo>
                  <a:lnTo>
                    <a:pt x="380" y="0"/>
                  </a:lnTo>
                  <a:close/>
                </a:path>
              </a:pathLst>
            </a:custGeom>
            <a:solidFill>
              <a:srgbClr val="60C4D2"/>
            </a:solidFill>
          </p:spPr>
          <p:txBody>
            <a:bodyPr wrap="square" lIns="0" tIns="0" rIns="0" bIns="0" rtlCol="0">
              <a:prstTxWarp prst="textNoShape">
                <a:avLst/>
              </a:prstTxWarp>
              <a:noAutofit/>
            </a:bodyPr>
            <a:lstStyle/>
            <a:p>
              <a:endParaRPr lang="en-GB"/>
            </a:p>
          </p:txBody>
        </p:sp>
        <p:pic>
          <p:nvPicPr>
            <p:cNvPr id="60" name="Image 149">
              <a:extLst>
                <a:ext uri="{FF2B5EF4-FFF2-40B4-BE49-F238E27FC236}">
                  <a16:creationId xmlns:a16="http://schemas.microsoft.com/office/drawing/2014/main" id="{313DD899-1C91-2D41-6EF1-36D1D0452305}"/>
                </a:ext>
              </a:extLst>
            </p:cNvPr>
            <p:cNvPicPr/>
            <p:nvPr/>
          </p:nvPicPr>
          <p:blipFill>
            <a:blip r:embed="rId16" cstate="print"/>
            <a:stretch>
              <a:fillRect/>
            </a:stretch>
          </p:blipFill>
          <p:spPr>
            <a:xfrm>
              <a:off x="0" y="1932711"/>
              <a:ext cx="1405128" cy="1854707"/>
            </a:xfrm>
            <a:prstGeom prst="rect">
              <a:avLst/>
            </a:prstGeom>
          </p:spPr>
        </p:pic>
        <p:pic>
          <p:nvPicPr>
            <p:cNvPr id="61" name="Image 150">
              <a:extLst>
                <a:ext uri="{FF2B5EF4-FFF2-40B4-BE49-F238E27FC236}">
                  <a16:creationId xmlns:a16="http://schemas.microsoft.com/office/drawing/2014/main" id="{6CC7B30D-A0BB-AA8A-14C8-70612F07FB05}"/>
                </a:ext>
              </a:extLst>
            </p:cNvPr>
            <p:cNvPicPr/>
            <p:nvPr/>
          </p:nvPicPr>
          <p:blipFill>
            <a:blip r:embed="rId17" cstate="print"/>
            <a:stretch>
              <a:fillRect/>
            </a:stretch>
          </p:blipFill>
          <p:spPr>
            <a:xfrm>
              <a:off x="822960" y="1676679"/>
              <a:ext cx="1098803" cy="1429512"/>
            </a:xfrm>
            <a:prstGeom prst="rect">
              <a:avLst/>
            </a:prstGeom>
          </p:spPr>
        </p:pic>
        <p:sp>
          <p:nvSpPr>
            <p:cNvPr id="62" name="Graphic 151">
              <a:extLst>
                <a:ext uri="{FF2B5EF4-FFF2-40B4-BE49-F238E27FC236}">
                  <a16:creationId xmlns:a16="http://schemas.microsoft.com/office/drawing/2014/main" id="{088C0686-FBEF-F992-4432-80AA87640FE4}"/>
                </a:ext>
              </a:extLst>
            </p:cNvPr>
            <p:cNvSpPr/>
            <p:nvPr/>
          </p:nvSpPr>
          <p:spPr>
            <a:xfrm>
              <a:off x="1866519" y="1358925"/>
              <a:ext cx="2139315" cy="476250"/>
            </a:xfrm>
            <a:custGeom>
              <a:avLst/>
              <a:gdLst/>
              <a:ahLst/>
              <a:cxnLst/>
              <a:rect l="l" t="t" r="r" b="b"/>
              <a:pathLst>
                <a:path w="2139315" h="476250">
                  <a:moveTo>
                    <a:pt x="381" y="446024"/>
                  </a:moveTo>
                  <a:lnTo>
                    <a:pt x="122" y="465328"/>
                  </a:lnTo>
                  <a:lnTo>
                    <a:pt x="0" y="474472"/>
                  </a:lnTo>
                  <a:lnTo>
                    <a:pt x="169418" y="475996"/>
                  </a:lnTo>
                  <a:lnTo>
                    <a:pt x="336804" y="472948"/>
                  </a:lnTo>
                  <a:lnTo>
                    <a:pt x="501650" y="465328"/>
                  </a:lnTo>
                  <a:lnTo>
                    <a:pt x="663448" y="453263"/>
                  </a:lnTo>
                  <a:lnTo>
                    <a:pt x="719473" y="447548"/>
                  </a:lnTo>
                  <a:lnTo>
                    <a:pt x="168910" y="447548"/>
                  </a:lnTo>
                  <a:lnTo>
                    <a:pt x="381" y="446024"/>
                  </a:lnTo>
                  <a:close/>
                </a:path>
                <a:path w="2139315" h="476250">
                  <a:moveTo>
                    <a:pt x="2093228" y="33591"/>
                  </a:moveTo>
                  <a:lnTo>
                    <a:pt x="2061744" y="36954"/>
                  </a:lnTo>
                  <a:lnTo>
                    <a:pt x="2053208" y="42672"/>
                  </a:lnTo>
                  <a:lnTo>
                    <a:pt x="2011045" y="68707"/>
                  </a:lnTo>
                  <a:lnTo>
                    <a:pt x="1966341" y="93980"/>
                  </a:lnTo>
                  <a:lnTo>
                    <a:pt x="1919224" y="118491"/>
                  </a:lnTo>
                  <a:lnTo>
                    <a:pt x="1869694" y="142240"/>
                  </a:lnTo>
                  <a:lnTo>
                    <a:pt x="1817878" y="165354"/>
                  </a:lnTo>
                  <a:lnTo>
                    <a:pt x="1763903" y="187579"/>
                  </a:lnTo>
                  <a:lnTo>
                    <a:pt x="1707769" y="209169"/>
                  </a:lnTo>
                  <a:lnTo>
                    <a:pt x="1649476" y="229743"/>
                  </a:lnTo>
                  <a:lnTo>
                    <a:pt x="1589278" y="249682"/>
                  </a:lnTo>
                  <a:lnTo>
                    <a:pt x="1527302" y="268605"/>
                  </a:lnTo>
                  <a:lnTo>
                    <a:pt x="1463167" y="286893"/>
                  </a:lnTo>
                  <a:lnTo>
                    <a:pt x="1397634" y="304165"/>
                  </a:lnTo>
                  <a:lnTo>
                    <a:pt x="1330198" y="320548"/>
                  </a:lnTo>
                  <a:lnTo>
                    <a:pt x="1261237" y="336042"/>
                  </a:lnTo>
                  <a:lnTo>
                    <a:pt x="1118616" y="364109"/>
                  </a:lnTo>
                  <a:lnTo>
                    <a:pt x="970661" y="388366"/>
                  </a:lnTo>
                  <a:lnTo>
                    <a:pt x="817753" y="408686"/>
                  </a:lnTo>
                  <a:lnTo>
                    <a:pt x="660527" y="424942"/>
                  </a:lnTo>
                  <a:lnTo>
                    <a:pt x="499618" y="436880"/>
                  </a:lnTo>
                  <a:lnTo>
                    <a:pt x="335534" y="444500"/>
                  </a:lnTo>
                  <a:lnTo>
                    <a:pt x="168910" y="447548"/>
                  </a:lnTo>
                  <a:lnTo>
                    <a:pt x="719473" y="447548"/>
                  </a:lnTo>
                  <a:lnTo>
                    <a:pt x="821563" y="437134"/>
                  </a:lnTo>
                  <a:lnTo>
                    <a:pt x="975233" y="416687"/>
                  </a:lnTo>
                  <a:lnTo>
                    <a:pt x="1124204" y="392176"/>
                  </a:lnTo>
                  <a:lnTo>
                    <a:pt x="1267459" y="363855"/>
                  </a:lnTo>
                  <a:lnTo>
                    <a:pt x="1336929" y="348361"/>
                  </a:lnTo>
                  <a:lnTo>
                    <a:pt x="1404874" y="331724"/>
                  </a:lnTo>
                  <a:lnTo>
                    <a:pt x="1471041" y="314325"/>
                  </a:lnTo>
                  <a:lnTo>
                    <a:pt x="1535557" y="296037"/>
                  </a:lnTo>
                  <a:lnTo>
                    <a:pt x="1598295" y="276860"/>
                  </a:lnTo>
                  <a:lnTo>
                    <a:pt x="1659128" y="256794"/>
                  </a:lnTo>
                  <a:lnTo>
                    <a:pt x="1718056" y="235839"/>
                  </a:lnTo>
                  <a:lnTo>
                    <a:pt x="1774825" y="213995"/>
                  </a:lnTo>
                  <a:lnTo>
                    <a:pt x="1829434" y="191516"/>
                  </a:lnTo>
                  <a:lnTo>
                    <a:pt x="1882013" y="168021"/>
                  </a:lnTo>
                  <a:lnTo>
                    <a:pt x="1932305" y="143891"/>
                  </a:lnTo>
                  <a:lnTo>
                    <a:pt x="1980438" y="118872"/>
                  </a:lnTo>
                  <a:lnTo>
                    <a:pt x="2026031" y="93091"/>
                  </a:lnTo>
                  <a:lnTo>
                    <a:pt x="2069211" y="66421"/>
                  </a:lnTo>
                  <a:lnTo>
                    <a:pt x="2083048" y="57094"/>
                  </a:lnTo>
                  <a:lnTo>
                    <a:pt x="2093228" y="33591"/>
                  </a:lnTo>
                  <a:close/>
                </a:path>
                <a:path w="2139315" h="476250">
                  <a:moveTo>
                    <a:pt x="2136679" y="5207"/>
                  </a:moveTo>
                  <a:lnTo>
                    <a:pt x="2107565" y="5207"/>
                  </a:lnTo>
                  <a:lnTo>
                    <a:pt x="2124583" y="28321"/>
                  </a:lnTo>
                  <a:lnTo>
                    <a:pt x="2109724" y="39116"/>
                  </a:lnTo>
                  <a:lnTo>
                    <a:pt x="2083048" y="57094"/>
                  </a:lnTo>
                  <a:lnTo>
                    <a:pt x="2063495" y="102235"/>
                  </a:lnTo>
                  <a:lnTo>
                    <a:pt x="2060448" y="109474"/>
                  </a:lnTo>
                  <a:lnTo>
                    <a:pt x="2063750" y="117856"/>
                  </a:lnTo>
                  <a:lnTo>
                    <a:pt x="2070989" y="121031"/>
                  </a:lnTo>
                  <a:lnTo>
                    <a:pt x="2078228" y="124079"/>
                  </a:lnTo>
                  <a:lnTo>
                    <a:pt x="2086609" y="120777"/>
                  </a:lnTo>
                  <a:lnTo>
                    <a:pt x="2089784" y="113538"/>
                  </a:lnTo>
                  <a:lnTo>
                    <a:pt x="2136679" y="5207"/>
                  </a:lnTo>
                  <a:close/>
                </a:path>
                <a:path w="2139315" h="476250">
                  <a:moveTo>
                    <a:pt x="2111866" y="11049"/>
                  </a:moveTo>
                  <a:lnTo>
                    <a:pt x="2102993" y="11049"/>
                  </a:lnTo>
                  <a:lnTo>
                    <a:pt x="2117598" y="30988"/>
                  </a:lnTo>
                  <a:lnTo>
                    <a:pt x="2093228" y="33591"/>
                  </a:lnTo>
                  <a:lnTo>
                    <a:pt x="2083048" y="57094"/>
                  </a:lnTo>
                  <a:lnTo>
                    <a:pt x="2109724" y="39116"/>
                  </a:lnTo>
                  <a:lnTo>
                    <a:pt x="2124583" y="28321"/>
                  </a:lnTo>
                  <a:lnTo>
                    <a:pt x="2111866" y="11049"/>
                  </a:lnTo>
                  <a:close/>
                </a:path>
                <a:path w="2139315" h="476250">
                  <a:moveTo>
                    <a:pt x="2138934" y="0"/>
                  </a:moveTo>
                  <a:lnTo>
                    <a:pt x="2007996" y="13970"/>
                  </a:lnTo>
                  <a:lnTo>
                    <a:pt x="2002282" y="20955"/>
                  </a:lnTo>
                  <a:lnTo>
                    <a:pt x="2004059" y="36703"/>
                  </a:lnTo>
                  <a:lnTo>
                    <a:pt x="2011045" y="42418"/>
                  </a:lnTo>
                  <a:lnTo>
                    <a:pt x="2061744" y="36954"/>
                  </a:lnTo>
                  <a:lnTo>
                    <a:pt x="2092833" y="16129"/>
                  </a:lnTo>
                  <a:lnTo>
                    <a:pt x="2107565" y="5207"/>
                  </a:lnTo>
                  <a:lnTo>
                    <a:pt x="2136679" y="5207"/>
                  </a:lnTo>
                  <a:lnTo>
                    <a:pt x="2138934" y="0"/>
                  </a:lnTo>
                  <a:close/>
                </a:path>
                <a:path w="2139315" h="476250">
                  <a:moveTo>
                    <a:pt x="2107565" y="5207"/>
                  </a:moveTo>
                  <a:lnTo>
                    <a:pt x="2092833" y="16129"/>
                  </a:lnTo>
                  <a:lnTo>
                    <a:pt x="2061744" y="36954"/>
                  </a:lnTo>
                  <a:lnTo>
                    <a:pt x="2093228" y="33591"/>
                  </a:lnTo>
                  <a:lnTo>
                    <a:pt x="2102993" y="11049"/>
                  </a:lnTo>
                  <a:lnTo>
                    <a:pt x="2111866" y="11049"/>
                  </a:lnTo>
                  <a:lnTo>
                    <a:pt x="2107565" y="5207"/>
                  </a:lnTo>
                  <a:close/>
                </a:path>
                <a:path w="2139315" h="476250">
                  <a:moveTo>
                    <a:pt x="2102993" y="11049"/>
                  </a:moveTo>
                  <a:lnTo>
                    <a:pt x="2093228" y="33591"/>
                  </a:lnTo>
                  <a:lnTo>
                    <a:pt x="2117598" y="30988"/>
                  </a:lnTo>
                  <a:lnTo>
                    <a:pt x="2102993" y="11049"/>
                  </a:lnTo>
                  <a:close/>
                </a:path>
              </a:pathLst>
            </a:custGeom>
            <a:solidFill>
              <a:srgbClr val="60C4D2"/>
            </a:solidFill>
          </p:spPr>
          <p:txBody>
            <a:bodyPr wrap="square" lIns="0" tIns="0" rIns="0" bIns="0" rtlCol="0">
              <a:prstTxWarp prst="textNoShape">
                <a:avLst/>
              </a:prstTxWarp>
              <a:noAutofit/>
            </a:bodyPr>
            <a:lstStyle/>
            <a:p>
              <a:endParaRPr lang="en-GB"/>
            </a:p>
          </p:txBody>
        </p:sp>
        <p:sp>
          <p:nvSpPr>
            <p:cNvPr id="64" name="Graphic 153">
              <a:extLst>
                <a:ext uri="{FF2B5EF4-FFF2-40B4-BE49-F238E27FC236}">
                  <a16:creationId xmlns:a16="http://schemas.microsoft.com/office/drawing/2014/main" id="{2B9C28CB-EAFB-F049-C680-033E9D4FF0BD}"/>
                </a:ext>
              </a:extLst>
            </p:cNvPr>
            <p:cNvSpPr/>
            <p:nvPr/>
          </p:nvSpPr>
          <p:spPr>
            <a:xfrm>
              <a:off x="3502914" y="2077872"/>
              <a:ext cx="7672705" cy="2989580"/>
            </a:xfrm>
            <a:custGeom>
              <a:avLst/>
              <a:gdLst/>
              <a:ahLst/>
              <a:cxnLst/>
              <a:rect l="l" t="t" r="r" b="b"/>
              <a:pathLst>
                <a:path w="7672705" h="2989580">
                  <a:moveTo>
                    <a:pt x="47625" y="2393823"/>
                  </a:moveTo>
                  <a:lnTo>
                    <a:pt x="28575" y="2393823"/>
                  </a:lnTo>
                  <a:lnTo>
                    <a:pt x="28575" y="2989021"/>
                  </a:lnTo>
                  <a:lnTo>
                    <a:pt x="7672197" y="2989021"/>
                  </a:lnTo>
                  <a:lnTo>
                    <a:pt x="7672197" y="2979496"/>
                  </a:lnTo>
                  <a:lnTo>
                    <a:pt x="47625" y="2979496"/>
                  </a:lnTo>
                  <a:lnTo>
                    <a:pt x="38100" y="2969971"/>
                  </a:lnTo>
                  <a:lnTo>
                    <a:pt x="47625" y="2969971"/>
                  </a:lnTo>
                  <a:lnTo>
                    <a:pt x="47625" y="2393823"/>
                  </a:lnTo>
                  <a:close/>
                </a:path>
                <a:path w="7672705" h="2989580">
                  <a:moveTo>
                    <a:pt x="47625" y="2969971"/>
                  </a:moveTo>
                  <a:lnTo>
                    <a:pt x="38100" y="2969971"/>
                  </a:lnTo>
                  <a:lnTo>
                    <a:pt x="47625" y="2979496"/>
                  </a:lnTo>
                  <a:lnTo>
                    <a:pt x="47625" y="2969971"/>
                  </a:lnTo>
                  <a:close/>
                </a:path>
                <a:path w="7672705" h="2989580">
                  <a:moveTo>
                    <a:pt x="7653147" y="2969971"/>
                  </a:moveTo>
                  <a:lnTo>
                    <a:pt x="47625" y="2969971"/>
                  </a:lnTo>
                  <a:lnTo>
                    <a:pt x="47625" y="2979496"/>
                  </a:lnTo>
                  <a:lnTo>
                    <a:pt x="7653147" y="2979496"/>
                  </a:lnTo>
                  <a:lnTo>
                    <a:pt x="7653147" y="2969971"/>
                  </a:lnTo>
                  <a:close/>
                </a:path>
                <a:path w="7672705" h="2989580">
                  <a:moveTo>
                    <a:pt x="7653147" y="9525"/>
                  </a:moveTo>
                  <a:lnTo>
                    <a:pt x="7653147" y="2979496"/>
                  </a:lnTo>
                  <a:lnTo>
                    <a:pt x="7662672" y="2969971"/>
                  </a:lnTo>
                  <a:lnTo>
                    <a:pt x="7672197" y="2969971"/>
                  </a:lnTo>
                  <a:lnTo>
                    <a:pt x="7672197" y="19050"/>
                  </a:lnTo>
                  <a:lnTo>
                    <a:pt x="7662672" y="19050"/>
                  </a:lnTo>
                  <a:lnTo>
                    <a:pt x="7653147" y="9525"/>
                  </a:lnTo>
                  <a:close/>
                </a:path>
                <a:path w="7672705" h="2989580">
                  <a:moveTo>
                    <a:pt x="7672197" y="2969971"/>
                  </a:moveTo>
                  <a:lnTo>
                    <a:pt x="7662672" y="2969971"/>
                  </a:lnTo>
                  <a:lnTo>
                    <a:pt x="7653147" y="2979496"/>
                  </a:lnTo>
                  <a:lnTo>
                    <a:pt x="7672197" y="2979496"/>
                  </a:lnTo>
                  <a:lnTo>
                    <a:pt x="7672197" y="2969971"/>
                  </a:lnTo>
                  <a:close/>
                </a:path>
                <a:path w="7672705" h="2989580">
                  <a:moveTo>
                    <a:pt x="38100" y="2330323"/>
                  </a:moveTo>
                  <a:lnTo>
                    <a:pt x="0" y="2406523"/>
                  </a:lnTo>
                  <a:lnTo>
                    <a:pt x="28575" y="2406523"/>
                  </a:lnTo>
                  <a:lnTo>
                    <a:pt x="28575" y="2393823"/>
                  </a:lnTo>
                  <a:lnTo>
                    <a:pt x="69850" y="2393823"/>
                  </a:lnTo>
                  <a:lnTo>
                    <a:pt x="38100" y="2330323"/>
                  </a:lnTo>
                  <a:close/>
                </a:path>
                <a:path w="7672705" h="2989580">
                  <a:moveTo>
                    <a:pt x="69850" y="2393823"/>
                  </a:moveTo>
                  <a:lnTo>
                    <a:pt x="47625" y="2393823"/>
                  </a:lnTo>
                  <a:lnTo>
                    <a:pt x="47625" y="2406523"/>
                  </a:lnTo>
                  <a:lnTo>
                    <a:pt x="76200" y="2406523"/>
                  </a:lnTo>
                  <a:lnTo>
                    <a:pt x="69850" y="2393823"/>
                  </a:lnTo>
                  <a:close/>
                </a:path>
                <a:path w="7672705" h="2989580">
                  <a:moveTo>
                    <a:pt x="7672197" y="0"/>
                  </a:moveTo>
                  <a:lnTo>
                    <a:pt x="7433944" y="0"/>
                  </a:lnTo>
                  <a:lnTo>
                    <a:pt x="7433944" y="19050"/>
                  </a:lnTo>
                  <a:lnTo>
                    <a:pt x="7653147" y="19050"/>
                  </a:lnTo>
                  <a:lnTo>
                    <a:pt x="7653147" y="9525"/>
                  </a:lnTo>
                  <a:lnTo>
                    <a:pt x="7672197" y="9525"/>
                  </a:lnTo>
                  <a:lnTo>
                    <a:pt x="7672197" y="0"/>
                  </a:lnTo>
                  <a:close/>
                </a:path>
                <a:path w="7672705" h="2989580">
                  <a:moveTo>
                    <a:pt x="7672197" y="9525"/>
                  </a:moveTo>
                  <a:lnTo>
                    <a:pt x="7653147" y="9525"/>
                  </a:lnTo>
                  <a:lnTo>
                    <a:pt x="7662672" y="19050"/>
                  </a:lnTo>
                  <a:lnTo>
                    <a:pt x="7672197" y="19050"/>
                  </a:lnTo>
                  <a:lnTo>
                    <a:pt x="7672197" y="9525"/>
                  </a:lnTo>
                  <a:close/>
                </a:path>
              </a:pathLst>
            </a:custGeom>
            <a:solidFill>
              <a:srgbClr val="FF0000"/>
            </a:solidFill>
          </p:spPr>
          <p:txBody>
            <a:bodyPr wrap="square" lIns="0" tIns="0" rIns="0" bIns="0" rtlCol="0">
              <a:prstTxWarp prst="textNoShape">
                <a:avLst/>
              </a:prstTxWarp>
              <a:noAutofit/>
            </a:bodyPr>
            <a:lstStyle/>
            <a:p>
              <a:endParaRPr lang="en-GB"/>
            </a:p>
          </p:txBody>
        </p:sp>
        <p:sp>
          <p:nvSpPr>
            <p:cNvPr id="65" name="Graphic 154">
              <a:extLst>
                <a:ext uri="{FF2B5EF4-FFF2-40B4-BE49-F238E27FC236}">
                  <a16:creationId xmlns:a16="http://schemas.microsoft.com/office/drawing/2014/main" id="{0F917479-634A-62C7-0F1C-1D932C507312}"/>
                </a:ext>
              </a:extLst>
            </p:cNvPr>
            <p:cNvSpPr/>
            <p:nvPr/>
          </p:nvSpPr>
          <p:spPr>
            <a:xfrm>
              <a:off x="3798189" y="3984777"/>
              <a:ext cx="6149340" cy="578485"/>
            </a:xfrm>
            <a:custGeom>
              <a:avLst/>
              <a:gdLst/>
              <a:ahLst/>
              <a:cxnLst/>
              <a:rect l="l" t="t" r="r" b="b"/>
              <a:pathLst>
                <a:path w="6149340" h="578485">
                  <a:moveTo>
                    <a:pt x="19050" y="424053"/>
                  </a:moveTo>
                  <a:lnTo>
                    <a:pt x="0" y="424053"/>
                  </a:lnTo>
                  <a:lnTo>
                    <a:pt x="0" y="577977"/>
                  </a:lnTo>
                  <a:lnTo>
                    <a:pt x="6120638" y="577977"/>
                  </a:lnTo>
                  <a:lnTo>
                    <a:pt x="6120638" y="568452"/>
                  </a:lnTo>
                  <a:lnTo>
                    <a:pt x="19050" y="568452"/>
                  </a:lnTo>
                  <a:lnTo>
                    <a:pt x="9525" y="558927"/>
                  </a:lnTo>
                  <a:lnTo>
                    <a:pt x="19050" y="558927"/>
                  </a:lnTo>
                  <a:lnTo>
                    <a:pt x="19050" y="424053"/>
                  </a:lnTo>
                  <a:close/>
                </a:path>
                <a:path w="6149340" h="578485">
                  <a:moveTo>
                    <a:pt x="19050" y="558927"/>
                  </a:moveTo>
                  <a:lnTo>
                    <a:pt x="9525" y="558927"/>
                  </a:lnTo>
                  <a:lnTo>
                    <a:pt x="19050" y="568452"/>
                  </a:lnTo>
                  <a:lnTo>
                    <a:pt x="19050" y="558927"/>
                  </a:lnTo>
                  <a:close/>
                </a:path>
                <a:path w="6149340" h="578485">
                  <a:moveTo>
                    <a:pt x="6101588" y="558927"/>
                  </a:moveTo>
                  <a:lnTo>
                    <a:pt x="19050" y="558927"/>
                  </a:lnTo>
                  <a:lnTo>
                    <a:pt x="19050" y="568452"/>
                  </a:lnTo>
                  <a:lnTo>
                    <a:pt x="6101588" y="568452"/>
                  </a:lnTo>
                  <a:lnTo>
                    <a:pt x="6101588" y="558927"/>
                  </a:lnTo>
                  <a:close/>
                </a:path>
                <a:path w="6149340" h="578485">
                  <a:moveTo>
                    <a:pt x="6120638" y="63500"/>
                  </a:moveTo>
                  <a:lnTo>
                    <a:pt x="6101588" y="63500"/>
                  </a:lnTo>
                  <a:lnTo>
                    <a:pt x="6101588" y="568452"/>
                  </a:lnTo>
                  <a:lnTo>
                    <a:pt x="6111113" y="558927"/>
                  </a:lnTo>
                  <a:lnTo>
                    <a:pt x="6120638" y="558927"/>
                  </a:lnTo>
                  <a:lnTo>
                    <a:pt x="6120638" y="63500"/>
                  </a:lnTo>
                  <a:close/>
                </a:path>
                <a:path w="6149340" h="578485">
                  <a:moveTo>
                    <a:pt x="6120638" y="558927"/>
                  </a:moveTo>
                  <a:lnTo>
                    <a:pt x="6111113" y="558927"/>
                  </a:lnTo>
                  <a:lnTo>
                    <a:pt x="6101588" y="568452"/>
                  </a:lnTo>
                  <a:lnTo>
                    <a:pt x="6120638" y="568452"/>
                  </a:lnTo>
                  <a:lnTo>
                    <a:pt x="6120638" y="558927"/>
                  </a:lnTo>
                  <a:close/>
                </a:path>
                <a:path w="6149340" h="578485">
                  <a:moveTo>
                    <a:pt x="6111113" y="0"/>
                  </a:moveTo>
                  <a:lnTo>
                    <a:pt x="6073013" y="76200"/>
                  </a:lnTo>
                  <a:lnTo>
                    <a:pt x="6101588" y="76200"/>
                  </a:lnTo>
                  <a:lnTo>
                    <a:pt x="6101588" y="63500"/>
                  </a:lnTo>
                  <a:lnTo>
                    <a:pt x="6142863" y="63500"/>
                  </a:lnTo>
                  <a:lnTo>
                    <a:pt x="6111113" y="0"/>
                  </a:lnTo>
                  <a:close/>
                </a:path>
                <a:path w="6149340" h="578485">
                  <a:moveTo>
                    <a:pt x="6142863" y="63500"/>
                  </a:moveTo>
                  <a:lnTo>
                    <a:pt x="6120638" y="63500"/>
                  </a:lnTo>
                  <a:lnTo>
                    <a:pt x="6120638" y="76200"/>
                  </a:lnTo>
                  <a:lnTo>
                    <a:pt x="6149213" y="76200"/>
                  </a:lnTo>
                  <a:lnTo>
                    <a:pt x="6142863" y="63500"/>
                  </a:lnTo>
                  <a:close/>
                </a:path>
              </a:pathLst>
            </a:custGeom>
            <a:solidFill>
              <a:srgbClr val="6D2366"/>
            </a:solidFill>
          </p:spPr>
          <p:txBody>
            <a:bodyPr wrap="square" lIns="0" tIns="0" rIns="0" bIns="0" rtlCol="0">
              <a:prstTxWarp prst="textNoShape">
                <a:avLst/>
              </a:prstTxWarp>
              <a:noAutofit/>
            </a:bodyPr>
            <a:lstStyle/>
            <a:p>
              <a:endParaRPr lang="en-GB"/>
            </a:p>
          </p:txBody>
        </p:sp>
        <p:pic>
          <p:nvPicPr>
            <p:cNvPr id="66" name="Image 155">
              <a:extLst>
                <a:ext uri="{FF2B5EF4-FFF2-40B4-BE49-F238E27FC236}">
                  <a16:creationId xmlns:a16="http://schemas.microsoft.com/office/drawing/2014/main" id="{D11A9346-7918-6BD2-90A6-72345CD082A3}"/>
                </a:ext>
              </a:extLst>
            </p:cNvPr>
            <p:cNvPicPr/>
            <p:nvPr/>
          </p:nvPicPr>
          <p:blipFill>
            <a:blip r:embed="rId18" cstate="print"/>
            <a:stretch>
              <a:fillRect/>
            </a:stretch>
          </p:blipFill>
          <p:spPr>
            <a:xfrm>
              <a:off x="6161532" y="2118639"/>
              <a:ext cx="1740408" cy="466343"/>
            </a:xfrm>
            <a:prstGeom prst="rect">
              <a:avLst/>
            </a:prstGeom>
          </p:spPr>
        </p:pic>
        <p:sp>
          <p:nvSpPr>
            <p:cNvPr id="67" name="Graphic 156">
              <a:extLst>
                <a:ext uri="{FF2B5EF4-FFF2-40B4-BE49-F238E27FC236}">
                  <a16:creationId xmlns:a16="http://schemas.microsoft.com/office/drawing/2014/main" id="{1CE64054-6B36-2E60-4BFA-3FD526289E4E}"/>
                </a:ext>
              </a:extLst>
            </p:cNvPr>
            <p:cNvSpPr/>
            <p:nvPr/>
          </p:nvSpPr>
          <p:spPr>
            <a:xfrm>
              <a:off x="6161532" y="2118639"/>
              <a:ext cx="1740535" cy="466725"/>
            </a:xfrm>
            <a:custGeom>
              <a:avLst/>
              <a:gdLst/>
              <a:ahLst/>
              <a:cxnLst/>
              <a:rect l="l" t="t" r="r" b="b"/>
              <a:pathLst>
                <a:path w="1740535" h="466725">
                  <a:moveTo>
                    <a:pt x="0" y="233171"/>
                  </a:moveTo>
                  <a:lnTo>
                    <a:pt x="233172" y="0"/>
                  </a:lnTo>
                  <a:lnTo>
                    <a:pt x="233172" y="116585"/>
                  </a:lnTo>
                  <a:lnTo>
                    <a:pt x="1507236" y="116585"/>
                  </a:lnTo>
                  <a:lnTo>
                    <a:pt x="1507236" y="0"/>
                  </a:lnTo>
                  <a:lnTo>
                    <a:pt x="1740408" y="233171"/>
                  </a:lnTo>
                  <a:lnTo>
                    <a:pt x="1507236" y="466343"/>
                  </a:lnTo>
                  <a:lnTo>
                    <a:pt x="1507236" y="349757"/>
                  </a:lnTo>
                  <a:lnTo>
                    <a:pt x="233172" y="349757"/>
                  </a:lnTo>
                  <a:lnTo>
                    <a:pt x="233172" y="466343"/>
                  </a:lnTo>
                  <a:lnTo>
                    <a:pt x="0" y="233171"/>
                  </a:lnTo>
                  <a:close/>
                </a:path>
              </a:pathLst>
            </a:custGeom>
            <a:ln w="6350">
              <a:solidFill>
                <a:srgbClr val="BDBDCA"/>
              </a:solidFill>
              <a:prstDash val="solid"/>
            </a:ln>
          </p:spPr>
          <p:txBody>
            <a:bodyPr wrap="square" lIns="0" tIns="0" rIns="0" bIns="0" rtlCol="0">
              <a:prstTxWarp prst="textNoShape">
                <a:avLst/>
              </a:prstTxWarp>
              <a:noAutofit/>
            </a:bodyPr>
            <a:lstStyle/>
            <a:p>
              <a:endParaRPr lang="en-GB"/>
            </a:p>
          </p:txBody>
        </p:sp>
        <p:pic>
          <p:nvPicPr>
            <p:cNvPr id="68" name="Image 157" descr="Screen Clipping">
              <a:extLst>
                <a:ext uri="{FF2B5EF4-FFF2-40B4-BE49-F238E27FC236}">
                  <a16:creationId xmlns:a16="http://schemas.microsoft.com/office/drawing/2014/main" id="{52B42D63-B8FE-1257-FAF9-B5CDABF6FE0E}"/>
                </a:ext>
              </a:extLst>
            </p:cNvPr>
            <p:cNvPicPr/>
            <p:nvPr/>
          </p:nvPicPr>
          <p:blipFill>
            <a:blip r:embed="rId19" cstate="print"/>
            <a:stretch>
              <a:fillRect/>
            </a:stretch>
          </p:blipFill>
          <p:spPr>
            <a:xfrm>
              <a:off x="1518935" y="0"/>
              <a:ext cx="1135744" cy="937217"/>
            </a:xfrm>
            <a:prstGeom prst="rect">
              <a:avLst/>
            </a:prstGeom>
          </p:spPr>
        </p:pic>
        <p:sp>
          <p:nvSpPr>
            <p:cNvPr id="69" name="Graphic 158">
              <a:extLst>
                <a:ext uri="{FF2B5EF4-FFF2-40B4-BE49-F238E27FC236}">
                  <a16:creationId xmlns:a16="http://schemas.microsoft.com/office/drawing/2014/main" id="{A141F6E5-ED05-1FB2-1A5A-148F9DBE3CC8}"/>
                </a:ext>
              </a:extLst>
            </p:cNvPr>
            <p:cNvSpPr/>
            <p:nvPr/>
          </p:nvSpPr>
          <p:spPr>
            <a:xfrm>
              <a:off x="2721864" y="485165"/>
              <a:ext cx="1240790" cy="231140"/>
            </a:xfrm>
            <a:custGeom>
              <a:avLst/>
              <a:gdLst/>
              <a:ahLst/>
              <a:cxnLst/>
              <a:rect l="l" t="t" r="r" b="b"/>
              <a:pathLst>
                <a:path w="1240790" h="231140">
                  <a:moveTo>
                    <a:pt x="1158238" y="191517"/>
                  </a:moveTo>
                  <a:lnTo>
                    <a:pt x="1105788" y="203326"/>
                  </a:lnTo>
                  <a:lnTo>
                    <a:pt x="1100962" y="210946"/>
                  </a:lnTo>
                  <a:lnTo>
                    <a:pt x="1102741" y="218693"/>
                  </a:lnTo>
                  <a:lnTo>
                    <a:pt x="1104392" y="226313"/>
                  </a:lnTo>
                  <a:lnTo>
                    <a:pt x="1112011" y="231139"/>
                  </a:lnTo>
                  <a:lnTo>
                    <a:pt x="1119758" y="229488"/>
                  </a:lnTo>
                  <a:lnTo>
                    <a:pt x="1217960" y="207390"/>
                  </a:lnTo>
                  <a:lnTo>
                    <a:pt x="1209167" y="207390"/>
                  </a:lnTo>
                  <a:lnTo>
                    <a:pt x="1166495" y="193928"/>
                  </a:lnTo>
                  <a:lnTo>
                    <a:pt x="1158238" y="191517"/>
                  </a:lnTo>
                  <a:close/>
                </a:path>
                <a:path w="1240790" h="231140">
                  <a:moveTo>
                    <a:pt x="1186487" y="185177"/>
                  </a:moveTo>
                  <a:lnTo>
                    <a:pt x="1158238" y="191517"/>
                  </a:lnTo>
                  <a:lnTo>
                    <a:pt x="1166495" y="193928"/>
                  </a:lnTo>
                  <a:lnTo>
                    <a:pt x="1209167" y="207390"/>
                  </a:lnTo>
                  <a:lnTo>
                    <a:pt x="1210458" y="203326"/>
                  </a:lnTo>
                  <a:lnTo>
                    <a:pt x="1202944" y="203326"/>
                  </a:lnTo>
                  <a:lnTo>
                    <a:pt x="1186487" y="185177"/>
                  </a:lnTo>
                  <a:close/>
                </a:path>
                <a:path w="1240790" h="231140">
                  <a:moveTo>
                    <a:pt x="1143126" y="104266"/>
                  </a:moveTo>
                  <a:lnTo>
                    <a:pt x="1131443" y="114934"/>
                  </a:lnTo>
                  <a:lnTo>
                    <a:pt x="1131061" y="123951"/>
                  </a:lnTo>
                  <a:lnTo>
                    <a:pt x="1136269" y="129793"/>
                  </a:lnTo>
                  <a:lnTo>
                    <a:pt x="1167616" y="164366"/>
                  </a:lnTo>
                  <a:lnTo>
                    <a:pt x="1174495" y="166369"/>
                  </a:lnTo>
                  <a:lnTo>
                    <a:pt x="1217803" y="180212"/>
                  </a:lnTo>
                  <a:lnTo>
                    <a:pt x="1209167" y="207390"/>
                  </a:lnTo>
                  <a:lnTo>
                    <a:pt x="1217960" y="207390"/>
                  </a:lnTo>
                  <a:lnTo>
                    <a:pt x="1240535" y="202311"/>
                  </a:lnTo>
                  <a:lnTo>
                    <a:pt x="1152144" y="104775"/>
                  </a:lnTo>
                  <a:lnTo>
                    <a:pt x="1143126" y="104266"/>
                  </a:lnTo>
                  <a:close/>
                </a:path>
                <a:path w="1240790" h="231140">
                  <a:moveTo>
                    <a:pt x="1210309" y="179831"/>
                  </a:moveTo>
                  <a:lnTo>
                    <a:pt x="1186487" y="185177"/>
                  </a:lnTo>
                  <a:lnTo>
                    <a:pt x="1202944" y="203326"/>
                  </a:lnTo>
                  <a:lnTo>
                    <a:pt x="1210190" y="180212"/>
                  </a:lnTo>
                  <a:lnTo>
                    <a:pt x="1210309" y="179831"/>
                  </a:lnTo>
                  <a:close/>
                </a:path>
                <a:path w="1240790" h="231140">
                  <a:moveTo>
                    <a:pt x="1216611" y="179831"/>
                  </a:moveTo>
                  <a:lnTo>
                    <a:pt x="1210309" y="179831"/>
                  </a:lnTo>
                  <a:lnTo>
                    <a:pt x="1202944" y="203326"/>
                  </a:lnTo>
                  <a:lnTo>
                    <a:pt x="1210458" y="203326"/>
                  </a:lnTo>
                  <a:lnTo>
                    <a:pt x="1217803" y="180212"/>
                  </a:lnTo>
                  <a:lnTo>
                    <a:pt x="1216611" y="179831"/>
                  </a:lnTo>
                  <a:close/>
                </a:path>
                <a:path w="1240790" h="231140">
                  <a:moveTo>
                    <a:pt x="381" y="0"/>
                  </a:moveTo>
                  <a:lnTo>
                    <a:pt x="335" y="3428"/>
                  </a:lnTo>
                  <a:lnTo>
                    <a:pt x="211" y="12700"/>
                  </a:lnTo>
                  <a:lnTo>
                    <a:pt x="120" y="19557"/>
                  </a:lnTo>
                  <a:lnTo>
                    <a:pt x="0" y="28575"/>
                  </a:lnTo>
                  <a:lnTo>
                    <a:pt x="82550" y="29590"/>
                  </a:lnTo>
                  <a:lnTo>
                    <a:pt x="164337" y="32003"/>
                  </a:lnTo>
                  <a:lnTo>
                    <a:pt x="245871" y="35940"/>
                  </a:lnTo>
                  <a:lnTo>
                    <a:pt x="327024" y="41275"/>
                  </a:lnTo>
                  <a:lnTo>
                    <a:pt x="407543" y="48132"/>
                  </a:lnTo>
                  <a:lnTo>
                    <a:pt x="487425" y="56387"/>
                  </a:lnTo>
                  <a:lnTo>
                    <a:pt x="566546" y="66166"/>
                  </a:lnTo>
                  <a:lnTo>
                    <a:pt x="645159" y="77215"/>
                  </a:lnTo>
                  <a:lnTo>
                    <a:pt x="722757" y="89788"/>
                  </a:lnTo>
                  <a:lnTo>
                    <a:pt x="799464" y="103758"/>
                  </a:lnTo>
                  <a:lnTo>
                    <a:pt x="875030" y="118999"/>
                  </a:lnTo>
                  <a:lnTo>
                    <a:pt x="949706" y="135762"/>
                  </a:lnTo>
                  <a:lnTo>
                    <a:pt x="1023238" y="153796"/>
                  </a:lnTo>
                  <a:lnTo>
                    <a:pt x="1095629" y="173227"/>
                  </a:lnTo>
                  <a:lnTo>
                    <a:pt x="1158238" y="191517"/>
                  </a:lnTo>
                  <a:lnTo>
                    <a:pt x="1186487" y="185177"/>
                  </a:lnTo>
                  <a:lnTo>
                    <a:pt x="1102995" y="145541"/>
                  </a:lnTo>
                  <a:lnTo>
                    <a:pt x="1030096" y="125983"/>
                  </a:lnTo>
                  <a:lnTo>
                    <a:pt x="956056" y="107823"/>
                  </a:lnTo>
                  <a:lnTo>
                    <a:pt x="880744" y="90931"/>
                  </a:lnTo>
                  <a:lnTo>
                    <a:pt x="804544" y="75564"/>
                  </a:lnTo>
                  <a:lnTo>
                    <a:pt x="727329" y="61594"/>
                  </a:lnTo>
                  <a:lnTo>
                    <a:pt x="649096" y="48894"/>
                  </a:lnTo>
                  <a:lnTo>
                    <a:pt x="570103" y="37718"/>
                  </a:lnTo>
                  <a:lnTo>
                    <a:pt x="490346" y="27939"/>
                  </a:lnTo>
                  <a:lnTo>
                    <a:pt x="409956" y="19557"/>
                  </a:lnTo>
                  <a:lnTo>
                    <a:pt x="328930" y="12700"/>
                  </a:lnTo>
                  <a:lnTo>
                    <a:pt x="247269" y="7365"/>
                  </a:lnTo>
                  <a:lnTo>
                    <a:pt x="165226" y="3428"/>
                  </a:lnTo>
                  <a:lnTo>
                    <a:pt x="82803" y="1015"/>
                  </a:lnTo>
                  <a:lnTo>
                    <a:pt x="381" y="0"/>
                  </a:lnTo>
                  <a:close/>
                </a:path>
                <a:path w="1240790" h="231140">
                  <a:moveTo>
                    <a:pt x="1167616" y="164366"/>
                  </a:moveTo>
                  <a:lnTo>
                    <a:pt x="1186487" y="185177"/>
                  </a:lnTo>
                  <a:lnTo>
                    <a:pt x="1210309" y="179831"/>
                  </a:lnTo>
                  <a:lnTo>
                    <a:pt x="1216611" y="179831"/>
                  </a:lnTo>
                  <a:lnTo>
                    <a:pt x="1174495" y="166369"/>
                  </a:lnTo>
                  <a:lnTo>
                    <a:pt x="1167616" y="164366"/>
                  </a:lnTo>
                  <a:close/>
                </a:path>
              </a:pathLst>
            </a:custGeom>
            <a:solidFill>
              <a:srgbClr val="60C4D2"/>
            </a:solidFill>
          </p:spPr>
          <p:txBody>
            <a:bodyPr wrap="square" lIns="0" tIns="0" rIns="0" bIns="0" rtlCol="0">
              <a:prstTxWarp prst="textNoShape">
                <a:avLst/>
              </a:prstTxWarp>
              <a:noAutofit/>
            </a:bodyPr>
            <a:lstStyle/>
            <a:p>
              <a:endParaRPr lang="en-GB"/>
            </a:p>
          </p:txBody>
        </p:sp>
      </p:grpSp>
      <p:sp>
        <p:nvSpPr>
          <p:cNvPr id="74" name="TextBox 73">
            <a:extLst>
              <a:ext uri="{FF2B5EF4-FFF2-40B4-BE49-F238E27FC236}">
                <a16:creationId xmlns:a16="http://schemas.microsoft.com/office/drawing/2014/main" id="{405DC217-F4D0-0D6F-7964-6EC5C2C58C7A}"/>
              </a:ext>
            </a:extLst>
          </p:cNvPr>
          <p:cNvSpPr txBox="1"/>
          <p:nvPr/>
        </p:nvSpPr>
        <p:spPr>
          <a:xfrm>
            <a:off x="4339867" y="4666348"/>
            <a:ext cx="1676047" cy="307777"/>
          </a:xfrm>
          <a:prstGeom prst="rect">
            <a:avLst/>
          </a:prstGeom>
          <a:noFill/>
        </p:spPr>
        <p:txBody>
          <a:bodyPr wrap="square">
            <a:spAutoFit/>
          </a:bodyPr>
          <a:lstStyle/>
          <a:p>
            <a:pPr marR="389255" algn="r">
              <a:spcBef>
                <a:spcPts val="1225"/>
              </a:spcBef>
            </a:pPr>
            <a:r>
              <a:rPr lang="en-US" sz="1400" spc="-10" dirty="0">
                <a:solidFill>
                  <a:srgbClr val="FF0000"/>
                </a:solidFill>
                <a:effectLst/>
                <a:latin typeface="Arial MT"/>
                <a:ea typeface="Arial" panose="020B0604020202020204" pitchFamily="34" charset="0"/>
              </a:rPr>
              <a:t>Power</a:t>
            </a:r>
            <a:endParaRPr lang="en-GB" sz="1100" dirty="0">
              <a:effectLst/>
              <a:latin typeface="Arial" panose="020B0604020202020204" pitchFamily="34" charset="0"/>
              <a:ea typeface="Arial" panose="020B0604020202020204" pitchFamily="34" charset="0"/>
            </a:endParaRPr>
          </a:p>
        </p:txBody>
      </p:sp>
      <p:sp>
        <p:nvSpPr>
          <p:cNvPr id="75" name="TextBox 74">
            <a:extLst>
              <a:ext uri="{FF2B5EF4-FFF2-40B4-BE49-F238E27FC236}">
                <a16:creationId xmlns:a16="http://schemas.microsoft.com/office/drawing/2014/main" id="{36013749-85A9-F692-DB18-A38A0349B5EC}"/>
              </a:ext>
            </a:extLst>
          </p:cNvPr>
          <p:cNvSpPr txBox="1"/>
          <p:nvPr/>
        </p:nvSpPr>
        <p:spPr>
          <a:xfrm>
            <a:off x="4629269" y="4452362"/>
            <a:ext cx="1703992" cy="246221"/>
          </a:xfrm>
          <a:prstGeom prst="rect">
            <a:avLst/>
          </a:prstGeom>
          <a:noFill/>
        </p:spPr>
        <p:txBody>
          <a:bodyPr wrap="square">
            <a:spAutoFit/>
          </a:bodyPr>
          <a:lstStyle/>
          <a:p>
            <a:pPr marR="389255" algn="r">
              <a:spcBef>
                <a:spcPts val="1225"/>
              </a:spcBef>
            </a:pPr>
            <a:r>
              <a:rPr lang="en-US" sz="1000" dirty="0"/>
              <a:t>Position (Resolver)</a:t>
            </a:r>
            <a:endParaRPr lang="en-GB" sz="1100" dirty="0">
              <a:effectLst/>
              <a:latin typeface="Arial" panose="020B0604020202020204" pitchFamily="34" charset="0"/>
              <a:ea typeface="Arial" panose="020B0604020202020204" pitchFamily="34" charset="0"/>
            </a:endParaRPr>
          </a:p>
        </p:txBody>
      </p:sp>
      <p:sp>
        <p:nvSpPr>
          <p:cNvPr id="76" name="TextBox 75">
            <a:extLst>
              <a:ext uri="{FF2B5EF4-FFF2-40B4-BE49-F238E27FC236}">
                <a16:creationId xmlns:a16="http://schemas.microsoft.com/office/drawing/2014/main" id="{C542021E-6C36-09D7-1827-A2570C55CF7F}"/>
              </a:ext>
            </a:extLst>
          </p:cNvPr>
          <p:cNvSpPr txBox="1"/>
          <p:nvPr/>
        </p:nvSpPr>
        <p:spPr>
          <a:xfrm>
            <a:off x="4483219" y="4247843"/>
            <a:ext cx="1676047" cy="538609"/>
          </a:xfrm>
          <a:prstGeom prst="rect">
            <a:avLst/>
          </a:prstGeom>
          <a:noFill/>
        </p:spPr>
        <p:txBody>
          <a:bodyPr wrap="square">
            <a:spAutoFit/>
          </a:bodyPr>
          <a:lstStyle/>
          <a:p>
            <a:pPr marR="389255" algn="r">
              <a:spcBef>
                <a:spcPts val="1225"/>
              </a:spcBef>
            </a:pPr>
            <a:r>
              <a:rPr lang="en-US" sz="800" dirty="0">
                <a:solidFill>
                  <a:schemeClr val="tx2"/>
                </a:solidFill>
              </a:rPr>
              <a:t>Wire, ESN, brake</a:t>
            </a:r>
            <a:endParaRPr lang="en-GB" sz="1000" dirty="0">
              <a:solidFill>
                <a:schemeClr val="tx2"/>
              </a:solidFill>
            </a:endParaRPr>
          </a:p>
          <a:p>
            <a:pPr marR="389255" algn="r">
              <a:spcBef>
                <a:spcPts val="1225"/>
              </a:spcBef>
            </a:pPr>
            <a:endParaRPr lang="en-GB" sz="1100" dirty="0">
              <a:effectLst/>
              <a:latin typeface="Arial" panose="020B0604020202020204" pitchFamily="34" charset="0"/>
              <a:ea typeface="Arial" panose="020B0604020202020204" pitchFamily="34" charset="0"/>
            </a:endParaRPr>
          </a:p>
        </p:txBody>
      </p:sp>
      <p:sp>
        <p:nvSpPr>
          <p:cNvPr id="78" name="TextBox 77">
            <a:extLst>
              <a:ext uri="{FF2B5EF4-FFF2-40B4-BE49-F238E27FC236}">
                <a16:creationId xmlns:a16="http://schemas.microsoft.com/office/drawing/2014/main" id="{D816B103-60C9-02CD-809C-23DAD576EE51}"/>
              </a:ext>
            </a:extLst>
          </p:cNvPr>
          <p:cNvSpPr txBox="1"/>
          <p:nvPr/>
        </p:nvSpPr>
        <p:spPr>
          <a:xfrm>
            <a:off x="4240142" y="4031955"/>
            <a:ext cx="1676047" cy="261610"/>
          </a:xfrm>
          <a:prstGeom prst="rect">
            <a:avLst/>
          </a:prstGeom>
          <a:noFill/>
        </p:spPr>
        <p:txBody>
          <a:bodyPr wrap="square">
            <a:spAutoFit/>
          </a:bodyPr>
          <a:lstStyle/>
          <a:p>
            <a:pPr marR="389255" algn="r">
              <a:spcBef>
                <a:spcPts val="1225"/>
              </a:spcBef>
            </a:pPr>
            <a:r>
              <a:rPr lang="en-US" sz="1050" spc="-10" dirty="0">
                <a:solidFill>
                  <a:schemeClr val="tx2"/>
                </a:solidFill>
                <a:effectLst/>
                <a:latin typeface="Arial MT"/>
                <a:ea typeface="Arial" panose="020B0604020202020204" pitchFamily="34" charset="0"/>
              </a:rPr>
              <a:t>LIN POT</a:t>
            </a:r>
            <a:endParaRPr lang="en-GB" sz="900" dirty="0">
              <a:solidFill>
                <a:schemeClr val="tx2"/>
              </a:solidFill>
              <a:effectLst/>
              <a:latin typeface="Arial" panose="020B0604020202020204" pitchFamily="34" charset="0"/>
              <a:ea typeface="Arial" panose="020B0604020202020204" pitchFamily="34" charset="0"/>
            </a:endParaRPr>
          </a:p>
        </p:txBody>
      </p:sp>
      <p:sp>
        <p:nvSpPr>
          <p:cNvPr id="79" name="TextBox 78">
            <a:extLst>
              <a:ext uri="{FF2B5EF4-FFF2-40B4-BE49-F238E27FC236}">
                <a16:creationId xmlns:a16="http://schemas.microsoft.com/office/drawing/2014/main" id="{B59D9EA9-7407-771D-1CFA-DEECCA06DC89}"/>
              </a:ext>
            </a:extLst>
          </p:cNvPr>
          <p:cNvSpPr txBox="1"/>
          <p:nvPr/>
        </p:nvSpPr>
        <p:spPr>
          <a:xfrm>
            <a:off x="3462666" y="2961376"/>
            <a:ext cx="1676047" cy="307777"/>
          </a:xfrm>
          <a:prstGeom prst="rect">
            <a:avLst/>
          </a:prstGeom>
          <a:noFill/>
        </p:spPr>
        <p:txBody>
          <a:bodyPr wrap="square">
            <a:spAutoFit/>
          </a:bodyPr>
          <a:lstStyle/>
          <a:p>
            <a:pPr marR="389255" algn="r">
              <a:spcBef>
                <a:spcPts val="1225"/>
              </a:spcBef>
            </a:pPr>
            <a:r>
              <a:rPr lang="en-US" sz="1400" spc="-10" dirty="0">
                <a:solidFill>
                  <a:srgbClr val="FF0000"/>
                </a:solidFill>
                <a:effectLst/>
                <a:latin typeface="Arial MT"/>
                <a:ea typeface="Arial" panose="020B0604020202020204" pitchFamily="34" charset="0"/>
              </a:rPr>
              <a:t>MCU</a:t>
            </a:r>
            <a:endParaRPr lang="en-GB" sz="1100" dirty="0">
              <a:effectLst/>
              <a:latin typeface="Arial" panose="020B0604020202020204" pitchFamily="34" charset="0"/>
              <a:ea typeface="Arial" panose="020B0604020202020204" pitchFamily="34" charset="0"/>
            </a:endParaRPr>
          </a:p>
        </p:txBody>
      </p:sp>
      <p:sp>
        <p:nvSpPr>
          <p:cNvPr id="80" name="TextBox 79">
            <a:extLst>
              <a:ext uri="{FF2B5EF4-FFF2-40B4-BE49-F238E27FC236}">
                <a16:creationId xmlns:a16="http://schemas.microsoft.com/office/drawing/2014/main" id="{A56E76E9-7691-FE61-95E7-9CF9C36E5304}"/>
              </a:ext>
            </a:extLst>
          </p:cNvPr>
          <p:cNvSpPr txBox="1"/>
          <p:nvPr/>
        </p:nvSpPr>
        <p:spPr>
          <a:xfrm>
            <a:off x="5177890" y="3446725"/>
            <a:ext cx="1676047" cy="307777"/>
          </a:xfrm>
          <a:prstGeom prst="rect">
            <a:avLst/>
          </a:prstGeom>
          <a:noFill/>
        </p:spPr>
        <p:txBody>
          <a:bodyPr wrap="square">
            <a:spAutoFit/>
          </a:bodyPr>
          <a:lstStyle/>
          <a:p>
            <a:pPr marR="389255" algn="r">
              <a:spcBef>
                <a:spcPts val="1225"/>
              </a:spcBef>
            </a:pPr>
            <a:r>
              <a:rPr lang="en-US" sz="1400" spc="-10" dirty="0">
                <a:solidFill>
                  <a:srgbClr val="FF0000"/>
                </a:solidFill>
                <a:effectLst/>
                <a:latin typeface="Arial MT"/>
                <a:ea typeface="Arial" panose="020B0604020202020204" pitchFamily="34" charset="0"/>
              </a:rPr>
              <a:t>IDC</a:t>
            </a:r>
            <a:endParaRPr lang="en-GB" sz="1100" dirty="0">
              <a:effectLst/>
              <a:latin typeface="Arial" panose="020B0604020202020204" pitchFamily="34" charset="0"/>
              <a:ea typeface="Arial" panose="020B0604020202020204" pitchFamily="34" charset="0"/>
            </a:endParaRPr>
          </a:p>
        </p:txBody>
      </p:sp>
      <p:sp>
        <p:nvSpPr>
          <p:cNvPr id="81" name="TextBox 80">
            <a:extLst>
              <a:ext uri="{FF2B5EF4-FFF2-40B4-BE49-F238E27FC236}">
                <a16:creationId xmlns:a16="http://schemas.microsoft.com/office/drawing/2014/main" id="{742D976D-DDBC-18DE-0020-0B9195934510}"/>
              </a:ext>
            </a:extLst>
          </p:cNvPr>
          <p:cNvSpPr txBox="1"/>
          <p:nvPr/>
        </p:nvSpPr>
        <p:spPr>
          <a:xfrm>
            <a:off x="5406805" y="4618412"/>
            <a:ext cx="1676047" cy="200055"/>
          </a:xfrm>
          <a:prstGeom prst="rect">
            <a:avLst/>
          </a:prstGeom>
          <a:noFill/>
        </p:spPr>
        <p:txBody>
          <a:bodyPr wrap="square">
            <a:spAutoFit/>
          </a:bodyPr>
          <a:lstStyle/>
          <a:p>
            <a:pPr marR="389255" algn="r">
              <a:spcBef>
                <a:spcPts val="1225"/>
              </a:spcBef>
            </a:pPr>
            <a:r>
              <a:rPr lang="en-US" sz="700" spc="-10" dirty="0">
                <a:solidFill>
                  <a:srgbClr val="FF0000"/>
                </a:solidFill>
                <a:effectLst/>
                <a:latin typeface="Arial MT"/>
                <a:ea typeface="Arial" panose="020B0604020202020204" pitchFamily="34" charset="0"/>
              </a:rPr>
              <a:t>Ethernet</a:t>
            </a:r>
            <a:endParaRPr lang="en-GB" sz="1100" dirty="0">
              <a:effectLst/>
              <a:latin typeface="Arial" panose="020B0604020202020204" pitchFamily="34" charset="0"/>
              <a:ea typeface="Arial" panose="020B0604020202020204" pitchFamily="34" charset="0"/>
            </a:endParaRPr>
          </a:p>
        </p:txBody>
      </p:sp>
      <p:sp>
        <p:nvSpPr>
          <p:cNvPr id="82" name="TextBox 81">
            <a:extLst>
              <a:ext uri="{FF2B5EF4-FFF2-40B4-BE49-F238E27FC236}">
                <a16:creationId xmlns:a16="http://schemas.microsoft.com/office/drawing/2014/main" id="{0945713A-FE4F-2326-4291-42AF31E1E4EA}"/>
              </a:ext>
            </a:extLst>
          </p:cNvPr>
          <p:cNvSpPr txBox="1"/>
          <p:nvPr/>
        </p:nvSpPr>
        <p:spPr>
          <a:xfrm>
            <a:off x="6773850" y="3473465"/>
            <a:ext cx="1676047" cy="430887"/>
          </a:xfrm>
          <a:prstGeom prst="rect">
            <a:avLst/>
          </a:prstGeom>
          <a:noFill/>
        </p:spPr>
        <p:txBody>
          <a:bodyPr wrap="square">
            <a:spAutoFit/>
          </a:bodyPr>
          <a:lstStyle/>
          <a:p>
            <a:pPr marR="389255" algn="r">
              <a:spcBef>
                <a:spcPts val="1225"/>
              </a:spcBef>
            </a:pPr>
            <a:r>
              <a:rPr lang="en-US" sz="1050" spc="-10" dirty="0">
                <a:solidFill>
                  <a:srgbClr val="FF0000"/>
                </a:solidFill>
                <a:latin typeface="Arial MT"/>
                <a:ea typeface="Arial" panose="020B0604020202020204" pitchFamily="34" charset="0"/>
              </a:rPr>
              <a:t>Acquisition &amp; Supervision crate</a:t>
            </a:r>
            <a:endParaRPr lang="en-GB" sz="900" dirty="0">
              <a:effectLst/>
              <a:latin typeface="Arial" panose="020B0604020202020204" pitchFamily="34" charset="0"/>
              <a:ea typeface="Arial" panose="020B0604020202020204" pitchFamily="34" charset="0"/>
            </a:endParaRPr>
          </a:p>
        </p:txBody>
      </p:sp>
      <p:sp>
        <p:nvSpPr>
          <p:cNvPr id="83" name="TextBox 82">
            <a:extLst>
              <a:ext uri="{FF2B5EF4-FFF2-40B4-BE49-F238E27FC236}">
                <a16:creationId xmlns:a16="http://schemas.microsoft.com/office/drawing/2014/main" id="{A420D0A2-6AF2-981F-F1B7-930024CC50B1}"/>
              </a:ext>
            </a:extLst>
          </p:cNvPr>
          <p:cNvSpPr txBox="1"/>
          <p:nvPr/>
        </p:nvSpPr>
        <p:spPr>
          <a:xfrm>
            <a:off x="888681" y="2724796"/>
            <a:ext cx="1676047" cy="523220"/>
          </a:xfrm>
          <a:prstGeom prst="rect">
            <a:avLst/>
          </a:prstGeom>
          <a:noFill/>
        </p:spPr>
        <p:txBody>
          <a:bodyPr wrap="square">
            <a:spAutoFit/>
          </a:bodyPr>
          <a:lstStyle/>
          <a:p>
            <a:pPr marR="389255" algn="r">
              <a:spcBef>
                <a:spcPts val="1225"/>
              </a:spcBef>
            </a:pPr>
            <a:r>
              <a:rPr lang="en-US" sz="1400" spc="-10" dirty="0">
                <a:solidFill>
                  <a:srgbClr val="FF0000"/>
                </a:solidFill>
                <a:effectLst/>
                <a:latin typeface="Arial MT"/>
                <a:ea typeface="Arial" panose="020B0604020202020204" pitchFamily="34" charset="0"/>
              </a:rPr>
              <a:t>Brake locking power</a:t>
            </a:r>
            <a:endParaRPr lang="en-GB" sz="1100" dirty="0">
              <a:effectLst/>
              <a:latin typeface="Arial" panose="020B0604020202020204" pitchFamily="34" charset="0"/>
              <a:ea typeface="Arial" panose="020B0604020202020204" pitchFamily="34" charset="0"/>
            </a:endParaRPr>
          </a:p>
        </p:txBody>
      </p:sp>
      <p:sp>
        <p:nvSpPr>
          <p:cNvPr id="84" name="TextBox 83">
            <a:extLst>
              <a:ext uri="{FF2B5EF4-FFF2-40B4-BE49-F238E27FC236}">
                <a16:creationId xmlns:a16="http://schemas.microsoft.com/office/drawing/2014/main" id="{5F38EC19-8D64-4897-DE46-37A920084B15}"/>
              </a:ext>
            </a:extLst>
          </p:cNvPr>
          <p:cNvSpPr txBox="1"/>
          <p:nvPr/>
        </p:nvSpPr>
        <p:spPr>
          <a:xfrm>
            <a:off x="603825" y="5277245"/>
            <a:ext cx="1676047" cy="738664"/>
          </a:xfrm>
          <a:prstGeom prst="rect">
            <a:avLst/>
          </a:prstGeom>
          <a:noFill/>
        </p:spPr>
        <p:txBody>
          <a:bodyPr wrap="square">
            <a:spAutoFit/>
          </a:bodyPr>
          <a:lstStyle/>
          <a:p>
            <a:pPr marR="389255" algn="r">
              <a:spcBef>
                <a:spcPts val="1225"/>
              </a:spcBef>
            </a:pPr>
            <a:r>
              <a:rPr lang="en-US" sz="1400" spc="-10" dirty="0">
                <a:solidFill>
                  <a:srgbClr val="FF0000"/>
                </a:solidFill>
                <a:effectLst/>
                <a:latin typeface="Arial MT"/>
                <a:ea typeface="Arial" panose="020B0604020202020204" pitchFamily="34" charset="0"/>
              </a:rPr>
              <a:t>Analog Interface FMC</a:t>
            </a:r>
            <a:endParaRPr lang="en-GB" sz="110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2162730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40421F-1EA5-1697-341F-E58F37EC4D71}"/>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AB9E4226-0D34-4870-02BC-8A8EFA39E7A1}"/>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4" name="Footer Placeholder 4">
            <a:extLst>
              <a:ext uri="{FF2B5EF4-FFF2-40B4-BE49-F238E27FC236}">
                <a16:creationId xmlns:a16="http://schemas.microsoft.com/office/drawing/2014/main" id="{15DC2A66-FD1E-CE61-4976-FBCACC8DDC22}"/>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7F50E82E-1364-8D32-B144-CD79C974A7BF}"/>
              </a:ext>
            </a:extLst>
          </p:cNvPr>
          <p:cNvSpPr>
            <a:spLocks noGrp="1"/>
          </p:cNvSpPr>
          <p:nvPr>
            <p:ph type="title"/>
          </p:nvPr>
        </p:nvSpPr>
        <p:spPr>
          <a:xfrm>
            <a:off x="407988" y="373593"/>
            <a:ext cx="11376025" cy="532569"/>
          </a:xfrm>
        </p:spPr>
        <p:txBody>
          <a:bodyPr/>
          <a:lstStyle/>
          <a:p>
            <a:r>
              <a:rPr lang="en-US" sz="2400" dirty="0"/>
              <a:t>Project Description</a:t>
            </a:r>
            <a:endParaRPr lang="en-GB" sz="2400" dirty="0"/>
          </a:p>
        </p:txBody>
      </p:sp>
      <p:cxnSp>
        <p:nvCxnSpPr>
          <p:cNvPr id="7" name="Straight Connector 6">
            <a:extLst>
              <a:ext uri="{FF2B5EF4-FFF2-40B4-BE49-F238E27FC236}">
                <a16:creationId xmlns:a16="http://schemas.microsoft.com/office/drawing/2014/main" id="{F4813E6B-1457-B662-8C43-8C17B7E6AA4C}"/>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D82DCCF9-1B17-A38C-2639-5E93C89A3C82}"/>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pic>
        <p:nvPicPr>
          <p:cNvPr id="11" name="Image 295">
            <a:extLst>
              <a:ext uri="{FF2B5EF4-FFF2-40B4-BE49-F238E27FC236}">
                <a16:creationId xmlns:a16="http://schemas.microsoft.com/office/drawing/2014/main" id="{BD3D1D48-A52A-D6B2-95A1-80E87F5B2B0F}"/>
              </a:ext>
            </a:extLst>
          </p:cNvPr>
          <p:cNvPicPr/>
          <p:nvPr/>
        </p:nvPicPr>
        <p:blipFill>
          <a:blip r:embed="rId3" cstate="print"/>
          <a:stretch>
            <a:fillRect/>
          </a:stretch>
        </p:blipFill>
        <p:spPr>
          <a:xfrm>
            <a:off x="274638" y="1805301"/>
            <a:ext cx="6015476" cy="3329812"/>
          </a:xfrm>
          <a:prstGeom prst="rect">
            <a:avLst/>
          </a:prstGeom>
        </p:spPr>
      </p:pic>
      <p:sp>
        <p:nvSpPr>
          <p:cNvPr id="2" name="TextBox 1">
            <a:extLst>
              <a:ext uri="{FF2B5EF4-FFF2-40B4-BE49-F238E27FC236}">
                <a16:creationId xmlns:a16="http://schemas.microsoft.com/office/drawing/2014/main" id="{FF8FB8AE-8859-07A2-01B7-6865B00347D9}"/>
              </a:ext>
            </a:extLst>
          </p:cNvPr>
          <p:cNvSpPr txBox="1"/>
          <p:nvPr/>
        </p:nvSpPr>
        <p:spPr>
          <a:xfrm>
            <a:off x="604382" y="732454"/>
            <a:ext cx="5491618" cy="958660"/>
          </a:xfrm>
          <a:prstGeom prst="rect">
            <a:avLst/>
          </a:prstGeom>
          <a:noFill/>
        </p:spPr>
        <p:txBody>
          <a:bodyPr wrap="square">
            <a:spAutoFit/>
          </a:bodyPr>
          <a:lstStyle/>
          <a:p>
            <a:pPr>
              <a:lnSpc>
                <a:spcPct val="150000"/>
              </a:lnSpc>
            </a:pPr>
            <a:r>
              <a:rPr lang="en-US" sz="2000" b="1" dirty="0">
                <a:solidFill>
                  <a:schemeClr val="bg2">
                    <a:lumMod val="10000"/>
                  </a:schemeClr>
                </a:solidFill>
              </a:rPr>
              <a:t>Testbench</a:t>
            </a:r>
            <a:endParaRPr lang="en-US" sz="1600" dirty="0">
              <a:solidFill>
                <a:schemeClr val="bg2">
                  <a:lumMod val="10000"/>
                </a:schemeClr>
              </a:solidFill>
            </a:endParaRPr>
          </a:p>
          <a:p>
            <a:pPr marL="342900" indent="-342900">
              <a:lnSpc>
                <a:spcPct val="150000"/>
              </a:lnSpc>
              <a:buFont typeface="Arial" panose="020B0604020202020204" pitchFamily="34" charset="0"/>
              <a:buChar char="•"/>
            </a:pPr>
            <a:endParaRPr lang="en-US" sz="2000" b="1" dirty="0">
              <a:solidFill>
                <a:schemeClr val="bg2">
                  <a:lumMod val="10000"/>
                </a:schemeClr>
              </a:solidFill>
            </a:endParaRPr>
          </a:p>
        </p:txBody>
      </p:sp>
      <p:pic>
        <p:nvPicPr>
          <p:cNvPr id="10" name="Picture 9">
            <a:extLst>
              <a:ext uri="{FF2B5EF4-FFF2-40B4-BE49-F238E27FC236}">
                <a16:creationId xmlns:a16="http://schemas.microsoft.com/office/drawing/2014/main" id="{545CFC63-8189-00F4-27BA-50E5DFEF118B}"/>
              </a:ext>
            </a:extLst>
          </p:cNvPr>
          <p:cNvPicPr>
            <a:picLocks noChangeAspect="1"/>
          </p:cNvPicPr>
          <p:nvPr/>
        </p:nvPicPr>
        <p:blipFill>
          <a:blip r:embed="rId4"/>
          <a:stretch>
            <a:fillRect/>
          </a:stretch>
        </p:blipFill>
        <p:spPr>
          <a:xfrm>
            <a:off x="3781426" y="3819888"/>
            <a:ext cx="2966492" cy="2214364"/>
          </a:xfrm>
          <a:prstGeom prst="rect">
            <a:avLst/>
          </a:prstGeom>
          <a:ln w="19050">
            <a:solidFill>
              <a:schemeClr val="tx1">
                <a:lumMod val="75000"/>
              </a:schemeClr>
            </a:solidFill>
          </a:ln>
        </p:spPr>
      </p:pic>
      <p:cxnSp>
        <p:nvCxnSpPr>
          <p:cNvPr id="13" name="Straight Arrow Connector 12">
            <a:extLst>
              <a:ext uri="{FF2B5EF4-FFF2-40B4-BE49-F238E27FC236}">
                <a16:creationId xmlns:a16="http://schemas.microsoft.com/office/drawing/2014/main" id="{B12F65D7-6D6A-BF08-9595-A0C9831C071D}"/>
              </a:ext>
            </a:extLst>
          </p:cNvPr>
          <p:cNvCxnSpPr>
            <a:cxnSpLocks/>
          </p:cNvCxnSpPr>
          <p:nvPr/>
        </p:nvCxnSpPr>
        <p:spPr>
          <a:xfrm flipV="1">
            <a:off x="2270491" y="4501773"/>
            <a:ext cx="2539711" cy="79248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9E59EB2-2170-1F38-90F5-FC2BEAA61B34}"/>
              </a:ext>
            </a:extLst>
          </p:cNvPr>
          <p:cNvCxnSpPr>
            <a:cxnSpLocks/>
          </p:cNvCxnSpPr>
          <p:nvPr/>
        </p:nvCxnSpPr>
        <p:spPr>
          <a:xfrm flipV="1">
            <a:off x="2276129" y="4823871"/>
            <a:ext cx="2276102" cy="7249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E390C48-C3F9-EFE9-21C1-E7CBCE659AF9}"/>
              </a:ext>
            </a:extLst>
          </p:cNvPr>
          <p:cNvSpPr txBox="1"/>
          <p:nvPr/>
        </p:nvSpPr>
        <p:spPr>
          <a:xfrm>
            <a:off x="1233611" y="5099527"/>
            <a:ext cx="1314092" cy="335156"/>
          </a:xfrm>
          <a:prstGeom prst="rect">
            <a:avLst/>
          </a:prstGeom>
          <a:noFill/>
        </p:spPr>
        <p:txBody>
          <a:bodyPr wrap="square">
            <a:spAutoFit/>
          </a:bodyPr>
          <a:lstStyle/>
          <a:p>
            <a:pPr>
              <a:lnSpc>
                <a:spcPct val="150000"/>
              </a:lnSpc>
            </a:pPr>
            <a:r>
              <a:rPr lang="en-US" sz="1200" dirty="0">
                <a:solidFill>
                  <a:schemeClr val="bg2">
                    <a:lumMod val="10000"/>
                  </a:schemeClr>
                </a:solidFill>
              </a:rPr>
              <a:t>Vacuum side</a:t>
            </a:r>
            <a:endParaRPr lang="en-US" sz="1050" dirty="0">
              <a:solidFill>
                <a:schemeClr val="bg2">
                  <a:lumMod val="10000"/>
                </a:schemeClr>
              </a:solidFill>
            </a:endParaRPr>
          </a:p>
        </p:txBody>
      </p:sp>
      <p:sp>
        <p:nvSpPr>
          <p:cNvPr id="19" name="TextBox 18">
            <a:extLst>
              <a:ext uri="{FF2B5EF4-FFF2-40B4-BE49-F238E27FC236}">
                <a16:creationId xmlns:a16="http://schemas.microsoft.com/office/drawing/2014/main" id="{1DC4B983-7407-5D64-99D6-3B4059E7FFB0}"/>
              </a:ext>
            </a:extLst>
          </p:cNvPr>
          <p:cNvSpPr txBox="1"/>
          <p:nvPr/>
        </p:nvSpPr>
        <p:spPr>
          <a:xfrm>
            <a:off x="1584131" y="5350987"/>
            <a:ext cx="1314092" cy="335156"/>
          </a:xfrm>
          <a:prstGeom prst="rect">
            <a:avLst/>
          </a:prstGeom>
          <a:noFill/>
        </p:spPr>
        <p:txBody>
          <a:bodyPr wrap="square">
            <a:spAutoFit/>
          </a:bodyPr>
          <a:lstStyle/>
          <a:p>
            <a:pPr>
              <a:lnSpc>
                <a:spcPct val="150000"/>
              </a:lnSpc>
            </a:pPr>
            <a:r>
              <a:rPr lang="en-US" sz="1200" dirty="0">
                <a:solidFill>
                  <a:schemeClr val="bg2">
                    <a:lumMod val="10000"/>
                  </a:schemeClr>
                </a:solidFill>
              </a:rPr>
              <a:t>Air side</a:t>
            </a:r>
            <a:endParaRPr lang="en-US" sz="1050" dirty="0">
              <a:solidFill>
                <a:schemeClr val="bg2">
                  <a:lumMod val="10000"/>
                </a:schemeClr>
              </a:solidFill>
            </a:endParaRPr>
          </a:p>
        </p:txBody>
      </p:sp>
      <p:cxnSp>
        <p:nvCxnSpPr>
          <p:cNvPr id="20" name="Straight Arrow Connector 19">
            <a:extLst>
              <a:ext uri="{FF2B5EF4-FFF2-40B4-BE49-F238E27FC236}">
                <a16:creationId xmlns:a16="http://schemas.microsoft.com/office/drawing/2014/main" id="{FF0E1430-3586-64B0-3846-C4982EA0BD08}"/>
              </a:ext>
            </a:extLst>
          </p:cNvPr>
          <p:cNvCxnSpPr>
            <a:cxnSpLocks/>
          </p:cNvCxnSpPr>
          <p:nvPr/>
        </p:nvCxnSpPr>
        <p:spPr>
          <a:xfrm flipV="1">
            <a:off x="3121211" y="5376940"/>
            <a:ext cx="2276102" cy="7249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1A709A4-A5C7-8FD5-8E40-D54E201ACFC2}"/>
              </a:ext>
            </a:extLst>
          </p:cNvPr>
          <p:cNvSpPr txBox="1"/>
          <p:nvPr/>
        </p:nvSpPr>
        <p:spPr>
          <a:xfrm>
            <a:off x="2121265" y="5897490"/>
            <a:ext cx="1314092" cy="335156"/>
          </a:xfrm>
          <a:prstGeom prst="rect">
            <a:avLst/>
          </a:prstGeom>
          <a:noFill/>
        </p:spPr>
        <p:txBody>
          <a:bodyPr wrap="square">
            <a:spAutoFit/>
          </a:bodyPr>
          <a:lstStyle/>
          <a:p>
            <a:pPr>
              <a:lnSpc>
                <a:spcPct val="150000"/>
              </a:lnSpc>
            </a:pPr>
            <a:r>
              <a:rPr lang="en-US" sz="1200" dirty="0">
                <a:solidFill>
                  <a:schemeClr val="bg2">
                    <a:lumMod val="10000"/>
                  </a:schemeClr>
                </a:solidFill>
              </a:rPr>
              <a:t>Wire support</a:t>
            </a:r>
            <a:endParaRPr lang="en-US" sz="1050" dirty="0">
              <a:solidFill>
                <a:schemeClr val="bg2">
                  <a:lumMod val="10000"/>
                </a:schemeClr>
              </a:solidFill>
            </a:endParaRPr>
          </a:p>
        </p:txBody>
      </p:sp>
      <p:grpSp>
        <p:nvGrpSpPr>
          <p:cNvPr id="25" name="Group 24">
            <a:extLst>
              <a:ext uri="{FF2B5EF4-FFF2-40B4-BE49-F238E27FC236}">
                <a16:creationId xmlns:a16="http://schemas.microsoft.com/office/drawing/2014/main" id="{9850895F-5D0D-BDAF-2AC3-28EE0F2D43D6}"/>
              </a:ext>
            </a:extLst>
          </p:cNvPr>
          <p:cNvGrpSpPr/>
          <p:nvPr/>
        </p:nvGrpSpPr>
        <p:grpSpPr>
          <a:xfrm>
            <a:off x="7032422" y="1805300"/>
            <a:ext cx="4953837" cy="2621919"/>
            <a:chOff x="7032422" y="1805300"/>
            <a:chExt cx="4953837" cy="2621919"/>
          </a:xfrm>
        </p:grpSpPr>
        <p:pic>
          <p:nvPicPr>
            <p:cNvPr id="17" name="Image 284" descr="A room with a computer and equipment  Description automatically generated">
              <a:extLst>
                <a:ext uri="{FF2B5EF4-FFF2-40B4-BE49-F238E27FC236}">
                  <a16:creationId xmlns:a16="http://schemas.microsoft.com/office/drawing/2014/main" id="{E8270BB0-1871-89D5-FC88-A00A5BFF18D0}"/>
                </a:ext>
              </a:extLst>
            </p:cNvPr>
            <p:cNvPicPr/>
            <p:nvPr/>
          </p:nvPicPr>
          <p:blipFill>
            <a:blip r:embed="rId5" cstate="print"/>
            <a:srcRect l="23162" t="20017" r="11882" b="38885"/>
            <a:stretch/>
          </p:blipFill>
          <p:spPr>
            <a:xfrm>
              <a:off x="7032422" y="1805300"/>
              <a:ext cx="4953837" cy="2621919"/>
            </a:xfrm>
            <a:prstGeom prst="rect">
              <a:avLst/>
            </a:prstGeom>
          </p:spPr>
        </p:pic>
        <p:sp>
          <p:nvSpPr>
            <p:cNvPr id="22" name="Rectangle: Rounded Corners 21">
              <a:extLst>
                <a:ext uri="{FF2B5EF4-FFF2-40B4-BE49-F238E27FC236}">
                  <a16:creationId xmlns:a16="http://schemas.microsoft.com/office/drawing/2014/main" id="{78C7F209-F932-C783-EBCB-6D2665052C3A}"/>
                </a:ext>
              </a:extLst>
            </p:cNvPr>
            <p:cNvSpPr/>
            <p:nvPr/>
          </p:nvSpPr>
          <p:spPr>
            <a:xfrm>
              <a:off x="7394901" y="3291840"/>
              <a:ext cx="1173480" cy="459468"/>
            </a:xfrm>
            <a:prstGeom prst="roundRect">
              <a:avLst/>
            </a:prstGeom>
            <a:solidFill>
              <a:schemeClr val="accent5">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dirty="0">
                  <a:solidFill>
                    <a:schemeClr val="accent5">
                      <a:lumMod val="75000"/>
                    </a:schemeClr>
                  </a:solidFill>
                </a:rPr>
                <a:t>IDC</a:t>
              </a:r>
              <a:endParaRPr lang="en-GB" b="1" dirty="0">
                <a:solidFill>
                  <a:schemeClr val="accent5">
                    <a:lumMod val="75000"/>
                  </a:schemeClr>
                </a:solidFill>
              </a:endParaRPr>
            </a:p>
          </p:txBody>
        </p:sp>
        <p:sp>
          <p:nvSpPr>
            <p:cNvPr id="23" name="Rectangle: Rounded Corners 22">
              <a:extLst>
                <a:ext uri="{FF2B5EF4-FFF2-40B4-BE49-F238E27FC236}">
                  <a16:creationId xmlns:a16="http://schemas.microsoft.com/office/drawing/2014/main" id="{C226A88E-ADDE-F73F-8E7D-80CC93210B3E}"/>
                </a:ext>
              </a:extLst>
            </p:cNvPr>
            <p:cNvSpPr/>
            <p:nvPr/>
          </p:nvSpPr>
          <p:spPr>
            <a:xfrm>
              <a:off x="8720781" y="1903557"/>
              <a:ext cx="1173480" cy="459468"/>
            </a:xfrm>
            <a:prstGeom prst="roundRect">
              <a:avLst/>
            </a:prstGeom>
            <a:solidFill>
              <a:schemeClr val="accent6">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b="1" dirty="0">
                  <a:solidFill>
                    <a:schemeClr val="accent6">
                      <a:lumMod val="75000"/>
                    </a:schemeClr>
                  </a:solidFill>
                </a:rPr>
                <a:t>PMSM</a:t>
              </a:r>
              <a:endParaRPr lang="en-GB" b="1" dirty="0">
                <a:solidFill>
                  <a:schemeClr val="accent6">
                    <a:lumMod val="75000"/>
                  </a:schemeClr>
                </a:solidFill>
              </a:endParaRPr>
            </a:p>
          </p:txBody>
        </p:sp>
        <p:sp>
          <p:nvSpPr>
            <p:cNvPr id="24" name="Rectangle: Rounded Corners 23">
              <a:extLst>
                <a:ext uri="{FF2B5EF4-FFF2-40B4-BE49-F238E27FC236}">
                  <a16:creationId xmlns:a16="http://schemas.microsoft.com/office/drawing/2014/main" id="{5284E1EC-B7B8-B335-C3BB-C92032B96D4D}"/>
                </a:ext>
              </a:extLst>
            </p:cNvPr>
            <p:cNvSpPr/>
            <p:nvPr/>
          </p:nvSpPr>
          <p:spPr>
            <a:xfrm>
              <a:off x="10153650" y="2600325"/>
              <a:ext cx="1369386" cy="921249"/>
            </a:xfrm>
            <a:prstGeom prst="roundRect">
              <a:avLst/>
            </a:prstGeom>
            <a:solidFill>
              <a:srgbClr val="92D050">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b="1" dirty="0">
                  <a:solidFill>
                    <a:srgbClr val="4AE46F"/>
                  </a:solidFill>
                </a:rPr>
                <a:t>Acquisition &amp; Supervision</a:t>
              </a:r>
              <a:endParaRPr lang="en-GB" sz="1400" b="1" dirty="0">
                <a:solidFill>
                  <a:srgbClr val="4AE46F"/>
                </a:solidFill>
              </a:endParaRPr>
            </a:p>
          </p:txBody>
        </p:sp>
      </p:grpSp>
    </p:spTree>
    <p:extLst>
      <p:ext uri="{BB962C8B-B14F-4D97-AF65-F5344CB8AC3E}">
        <p14:creationId xmlns:p14="http://schemas.microsoft.com/office/powerpoint/2010/main" val="2320296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A4ABCE-05CD-B54B-2568-B0535AD49122}"/>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D566E0E-7CC2-6CAD-F86E-36EA00DCA214}"/>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4" name="Footer Placeholder 4">
            <a:extLst>
              <a:ext uri="{FF2B5EF4-FFF2-40B4-BE49-F238E27FC236}">
                <a16:creationId xmlns:a16="http://schemas.microsoft.com/office/drawing/2014/main" id="{8127DADF-88EE-BC35-9129-C4C2943B667A}"/>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DAC17FF9-90B1-8820-853C-3D6564DAFFA1}"/>
              </a:ext>
            </a:extLst>
          </p:cNvPr>
          <p:cNvSpPr>
            <a:spLocks noGrp="1"/>
          </p:cNvSpPr>
          <p:nvPr>
            <p:ph type="title"/>
          </p:nvPr>
        </p:nvSpPr>
        <p:spPr>
          <a:xfrm>
            <a:off x="407988" y="373593"/>
            <a:ext cx="11376025" cy="532569"/>
          </a:xfrm>
        </p:spPr>
        <p:txBody>
          <a:bodyPr/>
          <a:lstStyle/>
          <a:p>
            <a:r>
              <a:rPr lang="en-US" sz="2400" dirty="0"/>
              <a:t>Goal of system modeling</a:t>
            </a:r>
            <a:endParaRPr lang="en-GB" sz="2400" dirty="0"/>
          </a:p>
        </p:txBody>
      </p:sp>
      <p:cxnSp>
        <p:nvCxnSpPr>
          <p:cNvPr id="7" name="Straight Connector 6">
            <a:extLst>
              <a:ext uri="{FF2B5EF4-FFF2-40B4-BE49-F238E27FC236}">
                <a16:creationId xmlns:a16="http://schemas.microsoft.com/office/drawing/2014/main" id="{FEC97A82-4278-D5DC-2396-770DA0E8B35B}"/>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E02128C3-11E7-DF04-B532-99174827F77E}"/>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C8FC958C-C277-43CB-80D6-AC2E3C1CB99A}"/>
              </a:ext>
            </a:extLst>
          </p:cNvPr>
          <p:cNvSpPr txBox="1"/>
          <p:nvPr/>
        </p:nvSpPr>
        <p:spPr>
          <a:xfrm>
            <a:off x="604382" y="732454"/>
            <a:ext cx="10725951" cy="2435988"/>
          </a:xfrm>
          <a:prstGeom prst="rect">
            <a:avLst/>
          </a:prstGeom>
          <a:noFill/>
        </p:spPr>
        <p:txBody>
          <a:bodyPr wrap="square">
            <a:spAutoFit/>
          </a:bodyPr>
          <a:lstStyle/>
          <a:p>
            <a:pPr>
              <a:lnSpc>
                <a:spcPct val="150000"/>
              </a:lnSpc>
            </a:pPr>
            <a:r>
              <a:rPr lang="en-US" sz="2000" b="1" dirty="0">
                <a:solidFill>
                  <a:schemeClr val="bg2">
                    <a:lumMod val="10000"/>
                  </a:schemeClr>
                </a:solidFill>
              </a:rPr>
              <a:t>System definition:</a:t>
            </a:r>
            <a:endParaRPr lang="en-US" sz="1600" dirty="0">
              <a:solidFill>
                <a:schemeClr val="bg2">
                  <a:lumMod val="10000"/>
                </a:schemeClr>
              </a:solidFill>
            </a:endParaRPr>
          </a:p>
          <a:p>
            <a:pPr marL="342900" indent="-342900">
              <a:lnSpc>
                <a:spcPct val="150000"/>
              </a:lnSpc>
              <a:buFont typeface="Arial" panose="020B0604020202020204" pitchFamily="34" charset="0"/>
              <a:buChar char="•"/>
            </a:pPr>
            <a:r>
              <a:rPr lang="en-US" sz="1600" dirty="0">
                <a:solidFill>
                  <a:schemeClr val="bg2">
                    <a:lumMod val="10000"/>
                  </a:schemeClr>
                </a:solidFill>
              </a:rPr>
              <a:t>1 magnet actuated by the PMSM through a ball screw</a:t>
            </a:r>
          </a:p>
          <a:p>
            <a:pPr marL="800100" lvl="1" indent="-342900">
              <a:lnSpc>
                <a:spcPct val="150000"/>
              </a:lnSpc>
              <a:buFont typeface="Arial" panose="020B0604020202020204" pitchFamily="34" charset="0"/>
              <a:buChar char="•"/>
            </a:pPr>
            <a:r>
              <a:rPr lang="en-US" sz="1600" dirty="0">
                <a:solidFill>
                  <a:schemeClr val="bg2">
                    <a:lumMod val="10000"/>
                  </a:schemeClr>
                </a:solidFill>
              </a:rPr>
              <a:t>Air side </a:t>
            </a:r>
          </a:p>
          <a:p>
            <a:pPr marL="342900" indent="-342900">
              <a:lnSpc>
                <a:spcPct val="150000"/>
              </a:lnSpc>
              <a:buFont typeface="Arial" panose="020B0604020202020204" pitchFamily="34" charset="0"/>
              <a:buChar char="•"/>
            </a:pPr>
            <a:r>
              <a:rPr lang="en-US" sz="1600" dirty="0">
                <a:solidFill>
                  <a:schemeClr val="bg2">
                    <a:lumMod val="10000"/>
                  </a:schemeClr>
                </a:solidFill>
              </a:rPr>
              <a:t>1 magnet following the 1</a:t>
            </a:r>
            <a:r>
              <a:rPr lang="en-US" sz="1600" baseline="30000" dirty="0">
                <a:solidFill>
                  <a:schemeClr val="bg2">
                    <a:lumMod val="10000"/>
                  </a:schemeClr>
                </a:solidFill>
              </a:rPr>
              <a:t>st</a:t>
            </a:r>
            <a:r>
              <a:rPr lang="en-US" sz="1600" dirty="0">
                <a:solidFill>
                  <a:schemeClr val="bg2">
                    <a:lumMod val="10000"/>
                  </a:schemeClr>
                </a:solidFill>
              </a:rPr>
              <a:t> one along the rail</a:t>
            </a:r>
          </a:p>
          <a:p>
            <a:pPr marL="800100" lvl="1" indent="-342900">
              <a:lnSpc>
                <a:spcPct val="150000"/>
              </a:lnSpc>
              <a:buFont typeface="Arial" panose="020B0604020202020204" pitchFamily="34" charset="0"/>
              <a:buChar char="•"/>
            </a:pPr>
            <a:r>
              <a:rPr lang="en-US" sz="1600" dirty="0">
                <a:solidFill>
                  <a:schemeClr val="bg2">
                    <a:lumMod val="10000"/>
                  </a:schemeClr>
                </a:solidFill>
              </a:rPr>
              <a:t>Vacuum side separated by a membrane </a:t>
            </a:r>
          </a:p>
          <a:p>
            <a:pPr marL="342900" indent="-342900">
              <a:lnSpc>
                <a:spcPct val="150000"/>
              </a:lnSpc>
              <a:buFont typeface="Arial" panose="020B0604020202020204" pitchFamily="34" charset="0"/>
              <a:buChar char="•"/>
            </a:pPr>
            <a:endParaRPr lang="en-US" sz="2000" b="1" dirty="0">
              <a:solidFill>
                <a:schemeClr val="bg2">
                  <a:lumMod val="10000"/>
                </a:schemeClr>
              </a:solidFill>
            </a:endParaRPr>
          </a:p>
        </p:txBody>
      </p:sp>
      <p:sp>
        <p:nvSpPr>
          <p:cNvPr id="2" name="TextBox 1">
            <a:extLst>
              <a:ext uri="{FF2B5EF4-FFF2-40B4-BE49-F238E27FC236}">
                <a16:creationId xmlns:a16="http://schemas.microsoft.com/office/drawing/2014/main" id="{21505DAD-647D-0351-10D8-1EF8A95C5CEF}"/>
              </a:ext>
            </a:extLst>
          </p:cNvPr>
          <p:cNvSpPr txBox="1"/>
          <p:nvPr/>
        </p:nvSpPr>
        <p:spPr>
          <a:xfrm>
            <a:off x="572435" y="3168442"/>
            <a:ext cx="10725951" cy="877676"/>
          </a:xfrm>
          <a:prstGeom prst="rect">
            <a:avLst/>
          </a:prstGeom>
          <a:noFill/>
        </p:spPr>
        <p:txBody>
          <a:bodyPr wrap="square">
            <a:spAutoFit/>
          </a:bodyPr>
          <a:lstStyle/>
          <a:p>
            <a:pPr>
              <a:lnSpc>
                <a:spcPct val="150000"/>
              </a:lnSpc>
            </a:pPr>
            <a:r>
              <a:rPr lang="en-US" sz="2000" b="1" dirty="0">
                <a:solidFill>
                  <a:schemeClr val="bg2">
                    <a:lumMod val="10000"/>
                  </a:schemeClr>
                </a:solidFill>
              </a:rPr>
              <a:t>Issue:</a:t>
            </a:r>
            <a:endParaRPr lang="en-US" sz="1600" dirty="0">
              <a:solidFill>
                <a:schemeClr val="bg2">
                  <a:lumMod val="10000"/>
                </a:schemeClr>
              </a:solidFill>
            </a:endParaRPr>
          </a:p>
          <a:p>
            <a:pPr marL="342900" indent="-342900">
              <a:lnSpc>
                <a:spcPct val="150000"/>
              </a:lnSpc>
              <a:buFont typeface="Arial" panose="020B0604020202020204" pitchFamily="34" charset="0"/>
              <a:buChar char="•"/>
            </a:pPr>
            <a:r>
              <a:rPr lang="en-US" sz="1600" dirty="0">
                <a:solidFill>
                  <a:schemeClr val="bg2">
                    <a:lumMod val="10000"/>
                  </a:schemeClr>
                </a:solidFill>
              </a:rPr>
              <a:t>The magnet following has tendencies to oscillate which leads to an imprecision of the wire position</a:t>
            </a:r>
          </a:p>
        </p:txBody>
      </p:sp>
      <p:sp>
        <p:nvSpPr>
          <p:cNvPr id="9" name="TextBox 8">
            <a:extLst>
              <a:ext uri="{FF2B5EF4-FFF2-40B4-BE49-F238E27FC236}">
                <a16:creationId xmlns:a16="http://schemas.microsoft.com/office/drawing/2014/main" id="{8966FC72-79B9-7711-6358-A311A7C3D64F}"/>
              </a:ext>
            </a:extLst>
          </p:cNvPr>
          <p:cNvSpPr txBox="1"/>
          <p:nvPr/>
        </p:nvSpPr>
        <p:spPr>
          <a:xfrm>
            <a:off x="572434" y="4278662"/>
            <a:ext cx="10725951" cy="1247008"/>
          </a:xfrm>
          <a:prstGeom prst="rect">
            <a:avLst/>
          </a:prstGeom>
          <a:noFill/>
        </p:spPr>
        <p:txBody>
          <a:bodyPr wrap="square">
            <a:spAutoFit/>
          </a:bodyPr>
          <a:lstStyle/>
          <a:p>
            <a:pPr>
              <a:lnSpc>
                <a:spcPct val="150000"/>
              </a:lnSpc>
            </a:pPr>
            <a:r>
              <a:rPr lang="en-US" sz="2000" b="1" dirty="0">
                <a:solidFill>
                  <a:schemeClr val="bg2">
                    <a:lumMod val="10000"/>
                  </a:schemeClr>
                </a:solidFill>
              </a:rPr>
              <a:t>Goal:</a:t>
            </a:r>
            <a:endParaRPr lang="en-US" sz="1600" dirty="0">
              <a:solidFill>
                <a:schemeClr val="bg2">
                  <a:lumMod val="10000"/>
                </a:schemeClr>
              </a:solidFill>
            </a:endParaRPr>
          </a:p>
          <a:p>
            <a:pPr marL="342900" indent="-342900">
              <a:lnSpc>
                <a:spcPct val="150000"/>
              </a:lnSpc>
              <a:buFont typeface="Arial" panose="020B0604020202020204" pitchFamily="34" charset="0"/>
              <a:buChar char="•"/>
            </a:pPr>
            <a:r>
              <a:rPr lang="en-US" sz="1600" dirty="0">
                <a:solidFill>
                  <a:schemeClr val="bg2">
                    <a:lumMod val="10000"/>
                  </a:schemeClr>
                </a:solidFill>
              </a:rPr>
              <a:t>Create an optimal trajectory for the following magnet to avoid oscillations</a:t>
            </a:r>
          </a:p>
          <a:p>
            <a:pPr marL="342900" indent="-342900">
              <a:lnSpc>
                <a:spcPct val="150000"/>
              </a:lnSpc>
              <a:buFont typeface="Arial" panose="020B0604020202020204" pitchFamily="34" charset="0"/>
              <a:buChar char="•"/>
            </a:pPr>
            <a:r>
              <a:rPr lang="en-US" sz="1600" dirty="0">
                <a:solidFill>
                  <a:schemeClr val="bg2">
                    <a:lumMod val="10000"/>
                  </a:schemeClr>
                </a:solidFill>
              </a:rPr>
              <a:t>Creation of a model of the physical elements to understand the dynamics between the 2 parts</a:t>
            </a:r>
          </a:p>
        </p:txBody>
      </p:sp>
    </p:spTree>
    <p:extLst>
      <p:ext uri="{BB962C8B-B14F-4D97-AF65-F5344CB8AC3E}">
        <p14:creationId xmlns:p14="http://schemas.microsoft.com/office/powerpoint/2010/main" val="367008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17EC15-8537-0831-FB83-C1D0EACE9F4B}"/>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DA09AD0A-0851-BDCD-2E35-515D3C8866D1}"/>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4" name="Footer Placeholder 4">
            <a:extLst>
              <a:ext uri="{FF2B5EF4-FFF2-40B4-BE49-F238E27FC236}">
                <a16:creationId xmlns:a16="http://schemas.microsoft.com/office/drawing/2014/main" id="{BAE3030E-DF6D-8683-23C7-2160F663F1AF}"/>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8B651872-C8AD-AC30-0A3A-39D94DCFC16B}"/>
              </a:ext>
            </a:extLst>
          </p:cNvPr>
          <p:cNvSpPr>
            <a:spLocks noGrp="1"/>
          </p:cNvSpPr>
          <p:nvPr>
            <p:ph type="title"/>
          </p:nvPr>
        </p:nvSpPr>
        <p:spPr>
          <a:xfrm>
            <a:off x="407988" y="373593"/>
            <a:ext cx="11376025" cy="532569"/>
          </a:xfrm>
        </p:spPr>
        <p:txBody>
          <a:bodyPr/>
          <a:lstStyle/>
          <a:p>
            <a:r>
              <a:rPr lang="en-US" sz="2400" dirty="0"/>
              <a:t>How to identify the system</a:t>
            </a:r>
            <a:endParaRPr lang="en-GB" sz="2400" dirty="0"/>
          </a:p>
        </p:txBody>
      </p:sp>
      <p:cxnSp>
        <p:nvCxnSpPr>
          <p:cNvPr id="7" name="Straight Connector 6">
            <a:extLst>
              <a:ext uri="{FF2B5EF4-FFF2-40B4-BE49-F238E27FC236}">
                <a16:creationId xmlns:a16="http://schemas.microsoft.com/office/drawing/2014/main" id="{2596BE84-867B-AF7E-292D-B8A9DD2D4AF4}"/>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0EE84EC0-BB8A-2C20-ABB4-C7212108E23B}"/>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15AE1C7B-E5D0-6EB8-C7F3-34E8AF0069A1}"/>
              </a:ext>
            </a:extLst>
          </p:cNvPr>
          <p:cNvSpPr txBox="1"/>
          <p:nvPr/>
        </p:nvSpPr>
        <p:spPr>
          <a:xfrm>
            <a:off x="604381" y="732454"/>
            <a:ext cx="10725951" cy="2066656"/>
          </a:xfrm>
          <a:prstGeom prst="rect">
            <a:avLst/>
          </a:prstGeom>
          <a:noFill/>
        </p:spPr>
        <p:txBody>
          <a:bodyPr wrap="square">
            <a:spAutoFit/>
          </a:bodyPr>
          <a:lstStyle/>
          <a:p>
            <a:pPr>
              <a:lnSpc>
                <a:spcPct val="150000"/>
              </a:lnSpc>
            </a:pPr>
            <a:r>
              <a:rPr lang="en-US" sz="2000" b="1" dirty="0">
                <a:solidFill>
                  <a:schemeClr val="bg2">
                    <a:lumMod val="10000"/>
                  </a:schemeClr>
                </a:solidFill>
              </a:rPr>
              <a:t>Multifrequency excitation  </a:t>
            </a:r>
            <a:endParaRPr lang="en-US" sz="1600" dirty="0">
              <a:solidFill>
                <a:schemeClr val="bg2">
                  <a:lumMod val="10000"/>
                </a:schemeClr>
              </a:solidFill>
            </a:endParaRPr>
          </a:p>
          <a:p>
            <a:pPr marL="342900" indent="-342900">
              <a:lnSpc>
                <a:spcPct val="150000"/>
              </a:lnSpc>
              <a:buFont typeface="Arial" panose="020B0604020202020204" pitchFamily="34" charset="0"/>
              <a:buChar char="•"/>
            </a:pPr>
            <a:r>
              <a:rPr lang="en-US" sz="1600" dirty="0">
                <a:solidFill>
                  <a:schemeClr val="bg2">
                    <a:lumMod val="10000"/>
                  </a:schemeClr>
                </a:solidFill>
              </a:rPr>
              <a:t>Multisine: addition of a range of sinusoidal signal </a:t>
            </a:r>
          </a:p>
          <a:p>
            <a:pPr marL="342900" indent="-342900">
              <a:lnSpc>
                <a:spcPct val="150000"/>
              </a:lnSpc>
              <a:buFont typeface="Arial" panose="020B0604020202020204" pitchFamily="34" charset="0"/>
              <a:buChar char="•"/>
            </a:pPr>
            <a:r>
              <a:rPr lang="en-US" sz="1600" dirty="0">
                <a:solidFill>
                  <a:schemeClr val="bg2">
                    <a:lumMod val="10000"/>
                  </a:schemeClr>
                </a:solidFill>
              </a:rPr>
              <a:t>Chirp: increasing the frequency of a signal in a given range</a:t>
            </a:r>
          </a:p>
          <a:p>
            <a:pPr marL="342900" indent="-342900">
              <a:lnSpc>
                <a:spcPct val="150000"/>
              </a:lnSpc>
              <a:buFont typeface="Arial" panose="020B0604020202020204" pitchFamily="34" charset="0"/>
              <a:buChar char="•"/>
            </a:pPr>
            <a:r>
              <a:rPr lang="en-US" sz="1600" dirty="0">
                <a:solidFill>
                  <a:schemeClr val="bg2">
                    <a:lumMod val="10000"/>
                  </a:schemeClr>
                </a:solidFill>
              </a:rPr>
              <a:t>PRBS: random binary signals </a:t>
            </a:r>
          </a:p>
          <a:p>
            <a:pPr marL="342900" indent="-342900">
              <a:lnSpc>
                <a:spcPct val="150000"/>
              </a:lnSpc>
              <a:buFont typeface="Arial" panose="020B0604020202020204" pitchFamily="34" charset="0"/>
              <a:buChar char="•"/>
            </a:pPr>
            <a:endParaRPr lang="en-US" sz="2000" b="1" dirty="0">
              <a:solidFill>
                <a:schemeClr val="bg2">
                  <a:lumMod val="10000"/>
                </a:schemeClr>
              </a:solidFill>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442070C-36AB-72DA-AD1E-CFADC4729D18}"/>
                  </a:ext>
                </a:extLst>
              </p:cNvPr>
              <p:cNvSpPr txBox="1"/>
              <p:nvPr/>
            </p:nvSpPr>
            <p:spPr>
              <a:xfrm>
                <a:off x="604382" y="2840897"/>
                <a:ext cx="10725951" cy="2435988"/>
              </a:xfrm>
              <a:prstGeom prst="rect">
                <a:avLst/>
              </a:prstGeom>
              <a:noFill/>
            </p:spPr>
            <p:txBody>
              <a:bodyPr wrap="square">
                <a:spAutoFit/>
              </a:bodyPr>
              <a:lstStyle/>
              <a:p>
                <a:pPr>
                  <a:lnSpc>
                    <a:spcPct val="150000"/>
                  </a:lnSpc>
                </a:pPr>
                <a:r>
                  <a:rPr lang="en-US" sz="2000" b="1" dirty="0">
                    <a:solidFill>
                      <a:schemeClr val="bg2">
                        <a:lumMod val="10000"/>
                      </a:schemeClr>
                    </a:solidFill>
                  </a:rPr>
                  <a:t>Limitations  </a:t>
                </a:r>
                <a:endParaRPr lang="en-US" sz="1600" dirty="0">
                  <a:solidFill>
                    <a:schemeClr val="bg2">
                      <a:lumMod val="10000"/>
                    </a:schemeClr>
                  </a:solidFill>
                </a:endParaRPr>
              </a:p>
              <a:p>
                <a:pPr marL="342900" indent="-342900">
                  <a:lnSpc>
                    <a:spcPct val="150000"/>
                  </a:lnSpc>
                  <a:buFont typeface="Arial" panose="020B0604020202020204" pitchFamily="34" charset="0"/>
                  <a:buChar char="•"/>
                </a:pPr>
                <a:r>
                  <a:rPr lang="en-US" sz="1600" dirty="0">
                    <a:solidFill>
                      <a:schemeClr val="bg2">
                        <a:lumMod val="10000"/>
                      </a:schemeClr>
                    </a:solidFill>
                  </a:rPr>
                  <a:t>Time: due to hardware memory limitation, maximum length excitation signal = </a:t>
                </a:r>
                <a14:m>
                  <m:oMath xmlns:m="http://schemas.openxmlformats.org/officeDocument/2006/math">
                    <m:r>
                      <a:rPr lang="en-US" sz="1600" i="1" dirty="0" smtClean="0">
                        <a:solidFill>
                          <a:schemeClr val="bg2">
                            <a:lumMod val="10000"/>
                          </a:schemeClr>
                        </a:solidFill>
                        <a:latin typeface="Cambria Math" panose="02040503050406030204" pitchFamily="18" charset="0"/>
                      </a:rPr>
                      <m:t>0.5 </m:t>
                    </m:r>
                    <m:r>
                      <m:rPr>
                        <m:sty m:val="p"/>
                      </m:rPr>
                      <a:rPr lang="en-US" sz="1600" i="1" dirty="0" smtClean="0">
                        <a:solidFill>
                          <a:schemeClr val="bg2">
                            <a:lumMod val="10000"/>
                          </a:schemeClr>
                        </a:solidFill>
                        <a:latin typeface="Cambria Math" panose="02040503050406030204" pitchFamily="18" charset="0"/>
                      </a:rPr>
                      <m:t>sec</m:t>
                    </m:r>
                    <m:r>
                      <a:rPr lang="en-GB" sz="1600" i="1" dirty="0" smtClean="0">
                        <a:solidFill>
                          <a:schemeClr val="bg2">
                            <a:lumMod val="10000"/>
                          </a:schemeClr>
                        </a:solidFill>
                        <a:latin typeface="Cambria Math" panose="02040503050406030204" pitchFamily="18" charset="0"/>
                      </a:rPr>
                      <m:t>⁡</m:t>
                    </m:r>
                  </m:oMath>
                </a14:m>
                <a:endParaRPr lang="en-US" sz="1600" dirty="0">
                  <a:solidFill>
                    <a:schemeClr val="bg2">
                      <a:lumMod val="10000"/>
                    </a:schemeClr>
                  </a:solidFill>
                </a:endParaRPr>
              </a:p>
              <a:p>
                <a:pPr marL="342900" indent="-342900">
                  <a:lnSpc>
                    <a:spcPct val="150000"/>
                  </a:lnSpc>
                  <a:buFont typeface="Arial" panose="020B0604020202020204" pitchFamily="34" charset="0"/>
                  <a:buChar char="•"/>
                </a:pPr>
                <a:r>
                  <a:rPr lang="en-US" sz="1600">
                    <a:solidFill>
                      <a:schemeClr val="bg2">
                        <a:lumMod val="10000"/>
                      </a:schemeClr>
                    </a:solidFill>
                  </a:rPr>
                  <a:t>Multisine</a:t>
                </a:r>
                <a:r>
                  <a:rPr lang="en-US" sz="1600" dirty="0">
                    <a:solidFill>
                      <a:schemeClr val="bg2">
                        <a:lumMod val="10000"/>
                      </a:schemeClr>
                    </a:solidFill>
                  </a:rPr>
                  <a:t>: need to be careful of the range of excitation to focus on the resonant, or the one we are interested in</a:t>
                </a:r>
              </a:p>
              <a:p>
                <a:pPr marL="342900" indent="-342900">
                  <a:lnSpc>
                    <a:spcPct val="150000"/>
                  </a:lnSpc>
                  <a:buFont typeface="Arial" panose="020B0604020202020204" pitchFamily="34" charset="0"/>
                  <a:buChar char="•"/>
                </a:pPr>
                <a:r>
                  <a:rPr lang="en-US" sz="1600" dirty="0">
                    <a:solidFill>
                      <a:schemeClr val="bg2">
                        <a:lumMod val="10000"/>
                      </a:schemeClr>
                    </a:solidFill>
                  </a:rPr>
                  <a:t>Chirp: </a:t>
                </a:r>
                <a:r>
                  <a:rPr lang="en-GB" sz="1600" dirty="0">
                    <a:solidFill>
                      <a:schemeClr val="bg2">
                        <a:lumMod val="10000"/>
                      </a:schemeClr>
                    </a:solidFill>
                  </a:rPr>
                  <a:t>system has big time constants (slow dynamics), it might not fully respond before the chirp moves on</a:t>
                </a:r>
                <a:r>
                  <a:rPr lang="en-US" sz="1600" dirty="0">
                    <a:solidFill>
                      <a:schemeClr val="bg2">
                        <a:lumMod val="10000"/>
                      </a:schemeClr>
                    </a:solidFill>
                  </a:rPr>
                  <a:t> </a:t>
                </a:r>
              </a:p>
              <a:p>
                <a:pPr marL="342900" indent="-342900">
                  <a:lnSpc>
                    <a:spcPct val="150000"/>
                  </a:lnSpc>
                  <a:buFont typeface="Arial" panose="020B0604020202020204" pitchFamily="34" charset="0"/>
                  <a:buChar char="•"/>
                </a:pPr>
                <a:r>
                  <a:rPr lang="en-US" sz="1600" dirty="0">
                    <a:solidFill>
                      <a:schemeClr val="bg2">
                        <a:lumMod val="10000"/>
                      </a:schemeClr>
                    </a:solidFill>
                  </a:rPr>
                  <a:t>PRBS: need multiple cycles to get clean measurements, too sharp slope of input</a:t>
                </a:r>
              </a:p>
              <a:p>
                <a:pPr marL="342900" indent="-342900">
                  <a:lnSpc>
                    <a:spcPct val="150000"/>
                  </a:lnSpc>
                  <a:buFont typeface="Arial" panose="020B0604020202020204" pitchFamily="34" charset="0"/>
                  <a:buChar char="•"/>
                </a:pPr>
                <a:endParaRPr lang="en-US" sz="2000" b="1" dirty="0">
                  <a:solidFill>
                    <a:schemeClr val="bg2">
                      <a:lumMod val="10000"/>
                    </a:schemeClr>
                  </a:solidFill>
                </a:endParaRPr>
              </a:p>
            </p:txBody>
          </p:sp>
        </mc:Choice>
        <mc:Fallback xmlns="">
          <p:sp>
            <p:nvSpPr>
              <p:cNvPr id="10" name="TextBox 9">
                <a:extLst>
                  <a:ext uri="{FF2B5EF4-FFF2-40B4-BE49-F238E27FC236}">
                    <a16:creationId xmlns:a16="http://schemas.microsoft.com/office/drawing/2014/main" id="{F442070C-36AB-72DA-AD1E-CFADC4729D18}"/>
                  </a:ext>
                </a:extLst>
              </p:cNvPr>
              <p:cNvSpPr txBox="1">
                <a:spLocks noRot="1" noChangeAspect="1" noMove="1" noResize="1" noEditPoints="1" noAdjustHandles="1" noChangeArrowheads="1" noChangeShapeType="1" noTextEdit="1"/>
              </p:cNvSpPr>
              <p:nvPr/>
            </p:nvSpPr>
            <p:spPr>
              <a:xfrm>
                <a:off x="604382" y="2840897"/>
                <a:ext cx="10725951" cy="2435988"/>
              </a:xfrm>
              <a:prstGeom prst="rect">
                <a:avLst/>
              </a:prstGeom>
              <a:blipFill>
                <a:blip r:embed="rId3"/>
                <a:stretch>
                  <a:fillRect l="-568"/>
                </a:stretch>
              </a:blipFill>
            </p:spPr>
            <p:txBody>
              <a:bodyPr/>
              <a:lstStyle/>
              <a:p>
                <a:r>
                  <a:rPr lang="en-GB">
                    <a:noFill/>
                  </a:rPr>
                  <a:t> </a:t>
                </a:r>
              </a:p>
            </p:txBody>
          </p:sp>
        </mc:Fallback>
      </mc:AlternateContent>
      <p:sp>
        <p:nvSpPr>
          <p:cNvPr id="2" name="Rectangle 1">
            <a:extLst>
              <a:ext uri="{FF2B5EF4-FFF2-40B4-BE49-F238E27FC236}">
                <a16:creationId xmlns:a16="http://schemas.microsoft.com/office/drawing/2014/main" id="{6AEF27B9-DFF4-5855-12D7-73604BA4369D}"/>
              </a:ext>
            </a:extLst>
          </p:cNvPr>
          <p:cNvSpPr/>
          <p:nvPr/>
        </p:nvSpPr>
        <p:spPr>
          <a:xfrm>
            <a:off x="604382" y="1279731"/>
            <a:ext cx="1311883" cy="332760"/>
          </a:xfrm>
          <a:prstGeom prst="rect">
            <a:avLst/>
          </a:prstGeom>
          <a:no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76F5C411-58B2-99D8-BBEC-BB19D20573F9}"/>
              </a:ext>
            </a:extLst>
          </p:cNvPr>
          <p:cNvSpPr/>
          <p:nvPr/>
        </p:nvSpPr>
        <p:spPr>
          <a:xfrm>
            <a:off x="604381" y="1660606"/>
            <a:ext cx="993847" cy="332760"/>
          </a:xfrm>
          <a:prstGeom prst="rect">
            <a:avLst/>
          </a:prstGeom>
          <a:noFill/>
          <a:ln w="28575">
            <a:solidFill>
              <a:schemeClr val="tx1">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553371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9710AA-EDA2-0B53-0F38-D077F210648D}"/>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789E7409-E9B7-81A2-74C8-FB8BBCDFDDA1}"/>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4" name="Footer Placeholder 4">
            <a:extLst>
              <a:ext uri="{FF2B5EF4-FFF2-40B4-BE49-F238E27FC236}">
                <a16:creationId xmlns:a16="http://schemas.microsoft.com/office/drawing/2014/main" id="{86B17F76-167A-E57A-B5B2-14DFCE0EE592}"/>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AA7492E1-8A36-C8CC-F2C9-427F3C6509DE}"/>
              </a:ext>
            </a:extLst>
          </p:cNvPr>
          <p:cNvSpPr>
            <a:spLocks noGrp="1"/>
          </p:cNvSpPr>
          <p:nvPr>
            <p:ph type="title"/>
          </p:nvPr>
        </p:nvSpPr>
        <p:spPr>
          <a:xfrm>
            <a:off x="407988" y="373593"/>
            <a:ext cx="11376025" cy="532569"/>
          </a:xfrm>
        </p:spPr>
        <p:txBody>
          <a:bodyPr/>
          <a:lstStyle/>
          <a:p>
            <a:r>
              <a:rPr lang="en-US" sz="2400" dirty="0"/>
              <a:t>How to identify the system</a:t>
            </a:r>
            <a:endParaRPr lang="en-GB" sz="2400" dirty="0"/>
          </a:p>
        </p:txBody>
      </p:sp>
      <p:cxnSp>
        <p:nvCxnSpPr>
          <p:cNvPr id="7" name="Straight Connector 6">
            <a:extLst>
              <a:ext uri="{FF2B5EF4-FFF2-40B4-BE49-F238E27FC236}">
                <a16:creationId xmlns:a16="http://schemas.microsoft.com/office/drawing/2014/main" id="{5ED7B57A-AFF5-7BA2-CB34-140D8C0C8C6E}"/>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3BE939D9-677D-6994-0A85-26D3B0209B09}"/>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pic>
        <p:nvPicPr>
          <p:cNvPr id="9" name="Picture 8">
            <a:extLst>
              <a:ext uri="{FF2B5EF4-FFF2-40B4-BE49-F238E27FC236}">
                <a16:creationId xmlns:a16="http://schemas.microsoft.com/office/drawing/2014/main" id="{F6651A49-E884-CBB2-015C-02AF38141334}"/>
              </a:ext>
            </a:extLst>
          </p:cNvPr>
          <p:cNvPicPr>
            <a:picLocks noChangeAspect="1"/>
          </p:cNvPicPr>
          <p:nvPr/>
        </p:nvPicPr>
        <p:blipFill>
          <a:blip r:embed="rId3"/>
          <a:stretch>
            <a:fillRect/>
          </a:stretch>
        </p:blipFill>
        <p:spPr>
          <a:xfrm>
            <a:off x="133259" y="792697"/>
            <a:ext cx="4990031" cy="2699633"/>
          </a:xfrm>
          <a:prstGeom prst="rect">
            <a:avLst/>
          </a:prstGeom>
        </p:spPr>
      </p:pic>
      <p:pic>
        <p:nvPicPr>
          <p:cNvPr id="12" name="Picture 11">
            <a:extLst>
              <a:ext uri="{FF2B5EF4-FFF2-40B4-BE49-F238E27FC236}">
                <a16:creationId xmlns:a16="http://schemas.microsoft.com/office/drawing/2014/main" id="{7C352305-5673-DA4D-0ECF-90A1DB070567}"/>
              </a:ext>
            </a:extLst>
          </p:cNvPr>
          <p:cNvPicPr>
            <a:picLocks noChangeAspect="1"/>
          </p:cNvPicPr>
          <p:nvPr/>
        </p:nvPicPr>
        <p:blipFill>
          <a:blip r:embed="rId4"/>
          <a:stretch>
            <a:fillRect/>
          </a:stretch>
        </p:blipFill>
        <p:spPr>
          <a:xfrm>
            <a:off x="6591631" y="803350"/>
            <a:ext cx="4763255" cy="2827906"/>
          </a:xfrm>
          <a:prstGeom prst="rect">
            <a:avLst/>
          </a:prstGeom>
        </p:spPr>
      </p:pic>
      <p:pic>
        <p:nvPicPr>
          <p:cNvPr id="14" name="Picture 13">
            <a:extLst>
              <a:ext uri="{FF2B5EF4-FFF2-40B4-BE49-F238E27FC236}">
                <a16:creationId xmlns:a16="http://schemas.microsoft.com/office/drawing/2014/main" id="{8D57B2F7-B19E-234E-AE73-AD3E499F7F85}"/>
              </a:ext>
            </a:extLst>
          </p:cNvPr>
          <p:cNvPicPr>
            <a:picLocks noChangeAspect="1"/>
          </p:cNvPicPr>
          <p:nvPr/>
        </p:nvPicPr>
        <p:blipFill>
          <a:blip r:embed="rId5"/>
          <a:stretch>
            <a:fillRect/>
          </a:stretch>
        </p:blipFill>
        <p:spPr>
          <a:xfrm>
            <a:off x="2820062" y="3574523"/>
            <a:ext cx="6884463" cy="2699633"/>
          </a:xfrm>
          <a:prstGeom prst="rect">
            <a:avLst/>
          </a:prstGeom>
        </p:spPr>
      </p:pic>
      <p:sp>
        <p:nvSpPr>
          <p:cNvPr id="2" name="TextBox 1">
            <a:extLst>
              <a:ext uri="{FF2B5EF4-FFF2-40B4-BE49-F238E27FC236}">
                <a16:creationId xmlns:a16="http://schemas.microsoft.com/office/drawing/2014/main" id="{1D5081C8-686C-2027-B501-3259C954AF49}"/>
              </a:ext>
            </a:extLst>
          </p:cNvPr>
          <p:cNvSpPr txBox="1"/>
          <p:nvPr/>
        </p:nvSpPr>
        <p:spPr>
          <a:xfrm>
            <a:off x="115367" y="3243832"/>
            <a:ext cx="1443493" cy="496996"/>
          </a:xfrm>
          <a:prstGeom prst="rect">
            <a:avLst/>
          </a:prstGeom>
          <a:noFill/>
        </p:spPr>
        <p:txBody>
          <a:bodyPr wrap="square">
            <a:spAutoFit/>
          </a:bodyPr>
          <a:lstStyle/>
          <a:p>
            <a:pPr>
              <a:lnSpc>
                <a:spcPct val="150000"/>
              </a:lnSpc>
            </a:pPr>
            <a:r>
              <a:rPr lang="en-US" sz="2000" b="1" dirty="0">
                <a:solidFill>
                  <a:schemeClr val="bg2">
                    <a:lumMod val="10000"/>
                  </a:schemeClr>
                </a:solidFill>
              </a:rPr>
              <a:t>Multisine</a:t>
            </a:r>
            <a:endParaRPr lang="en-US" sz="1600" dirty="0">
              <a:solidFill>
                <a:schemeClr val="bg2">
                  <a:lumMod val="10000"/>
                </a:schemeClr>
              </a:solidFill>
            </a:endParaRPr>
          </a:p>
        </p:txBody>
      </p:sp>
      <p:sp>
        <p:nvSpPr>
          <p:cNvPr id="5" name="TextBox 4">
            <a:extLst>
              <a:ext uri="{FF2B5EF4-FFF2-40B4-BE49-F238E27FC236}">
                <a16:creationId xmlns:a16="http://schemas.microsoft.com/office/drawing/2014/main" id="{D4A7C8AF-D1F9-04C6-08E0-8C1E36898DCF}"/>
              </a:ext>
            </a:extLst>
          </p:cNvPr>
          <p:cNvSpPr txBox="1"/>
          <p:nvPr/>
        </p:nvSpPr>
        <p:spPr>
          <a:xfrm>
            <a:off x="6591631" y="373593"/>
            <a:ext cx="1443493" cy="496996"/>
          </a:xfrm>
          <a:prstGeom prst="rect">
            <a:avLst/>
          </a:prstGeom>
          <a:noFill/>
        </p:spPr>
        <p:txBody>
          <a:bodyPr wrap="square">
            <a:spAutoFit/>
          </a:bodyPr>
          <a:lstStyle/>
          <a:p>
            <a:pPr>
              <a:lnSpc>
                <a:spcPct val="150000"/>
              </a:lnSpc>
            </a:pPr>
            <a:r>
              <a:rPr lang="en-US" sz="2000" b="1" dirty="0">
                <a:solidFill>
                  <a:schemeClr val="bg2">
                    <a:lumMod val="10000"/>
                  </a:schemeClr>
                </a:solidFill>
              </a:rPr>
              <a:t>Chirp</a:t>
            </a:r>
            <a:endParaRPr lang="en-US" sz="1600" dirty="0">
              <a:solidFill>
                <a:schemeClr val="bg2">
                  <a:lumMod val="10000"/>
                </a:schemeClr>
              </a:solidFill>
            </a:endParaRPr>
          </a:p>
        </p:txBody>
      </p:sp>
      <p:sp>
        <p:nvSpPr>
          <p:cNvPr id="10" name="TextBox 9">
            <a:extLst>
              <a:ext uri="{FF2B5EF4-FFF2-40B4-BE49-F238E27FC236}">
                <a16:creationId xmlns:a16="http://schemas.microsoft.com/office/drawing/2014/main" id="{70913E6E-9956-5C81-C5E4-F0C9E7F0C1A3}"/>
              </a:ext>
            </a:extLst>
          </p:cNvPr>
          <p:cNvSpPr txBox="1"/>
          <p:nvPr/>
        </p:nvSpPr>
        <p:spPr>
          <a:xfrm>
            <a:off x="1661680" y="4648028"/>
            <a:ext cx="1228897" cy="496996"/>
          </a:xfrm>
          <a:prstGeom prst="rect">
            <a:avLst/>
          </a:prstGeom>
          <a:noFill/>
        </p:spPr>
        <p:txBody>
          <a:bodyPr wrap="square">
            <a:spAutoFit/>
          </a:bodyPr>
          <a:lstStyle/>
          <a:p>
            <a:pPr>
              <a:lnSpc>
                <a:spcPct val="150000"/>
              </a:lnSpc>
            </a:pPr>
            <a:r>
              <a:rPr lang="en-US" sz="2000" b="1" dirty="0">
                <a:solidFill>
                  <a:schemeClr val="bg2">
                    <a:lumMod val="10000"/>
                  </a:schemeClr>
                </a:solidFill>
              </a:rPr>
              <a:t>PRBS</a:t>
            </a:r>
            <a:endParaRPr lang="en-US" sz="1600" dirty="0">
              <a:solidFill>
                <a:schemeClr val="bg2">
                  <a:lumMod val="10000"/>
                </a:schemeClr>
              </a:solidFill>
            </a:endParaRPr>
          </a:p>
        </p:txBody>
      </p:sp>
    </p:spTree>
    <p:extLst>
      <p:ext uri="{BB962C8B-B14F-4D97-AF65-F5344CB8AC3E}">
        <p14:creationId xmlns:p14="http://schemas.microsoft.com/office/powerpoint/2010/main" val="13801043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67AFC5-17CE-3945-0460-9F6DF88BFDD7}"/>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3CC645C3-F991-42FD-ADC5-A54D278F12EA}"/>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4" name="Footer Placeholder 4">
            <a:extLst>
              <a:ext uri="{FF2B5EF4-FFF2-40B4-BE49-F238E27FC236}">
                <a16:creationId xmlns:a16="http://schemas.microsoft.com/office/drawing/2014/main" id="{D8BFF873-4AB3-CF66-F145-B0B64194EC07}"/>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77887CC9-7E88-2F67-7E65-66B5A1114A3D}"/>
              </a:ext>
            </a:extLst>
          </p:cNvPr>
          <p:cNvSpPr>
            <a:spLocks noGrp="1"/>
          </p:cNvSpPr>
          <p:nvPr>
            <p:ph type="title"/>
          </p:nvPr>
        </p:nvSpPr>
        <p:spPr>
          <a:xfrm>
            <a:off x="407988" y="373593"/>
            <a:ext cx="11376025" cy="532569"/>
          </a:xfrm>
        </p:spPr>
        <p:txBody>
          <a:bodyPr/>
          <a:lstStyle/>
          <a:p>
            <a:r>
              <a:rPr lang="en-US" sz="2400" dirty="0"/>
              <a:t>How to identify the system</a:t>
            </a:r>
            <a:endParaRPr lang="en-GB" sz="2400" dirty="0"/>
          </a:p>
        </p:txBody>
      </p:sp>
      <p:cxnSp>
        <p:nvCxnSpPr>
          <p:cNvPr id="7" name="Straight Connector 6">
            <a:extLst>
              <a:ext uri="{FF2B5EF4-FFF2-40B4-BE49-F238E27FC236}">
                <a16:creationId xmlns:a16="http://schemas.microsoft.com/office/drawing/2014/main" id="{DE1BDEB5-6C33-FB08-AEFB-90FB02044141}"/>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19C45BB1-C34C-A25F-88BD-54C0B63FD174}"/>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AD5150CD-58C6-B5DC-D006-05937F98FDF8}"/>
              </a:ext>
            </a:extLst>
          </p:cNvPr>
          <p:cNvSpPr txBox="1"/>
          <p:nvPr/>
        </p:nvSpPr>
        <p:spPr>
          <a:xfrm>
            <a:off x="604382" y="732454"/>
            <a:ext cx="10725951" cy="2435988"/>
          </a:xfrm>
          <a:prstGeom prst="rect">
            <a:avLst/>
          </a:prstGeom>
          <a:noFill/>
        </p:spPr>
        <p:txBody>
          <a:bodyPr wrap="square">
            <a:spAutoFit/>
          </a:bodyPr>
          <a:lstStyle/>
          <a:p>
            <a:pPr>
              <a:lnSpc>
                <a:spcPct val="150000"/>
              </a:lnSpc>
            </a:pPr>
            <a:r>
              <a:rPr lang="en-US" sz="2000" b="1" dirty="0">
                <a:solidFill>
                  <a:schemeClr val="bg2">
                    <a:lumMod val="10000"/>
                  </a:schemeClr>
                </a:solidFill>
              </a:rPr>
              <a:t>Data Collection</a:t>
            </a:r>
          </a:p>
          <a:p>
            <a:pPr marL="342900" indent="-342900">
              <a:lnSpc>
                <a:spcPct val="150000"/>
              </a:lnSpc>
              <a:buFont typeface="Arial" panose="020B0604020202020204" pitchFamily="34" charset="0"/>
              <a:buChar char="•"/>
            </a:pPr>
            <a:r>
              <a:rPr lang="en-US" sz="1600" dirty="0">
                <a:solidFill>
                  <a:schemeClr val="bg2">
                    <a:lumMod val="10000"/>
                  </a:schemeClr>
                </a:solidFill>
              </a:rPr>
              <a:t>Changing the amplitude of the input signal to get different outputs from the system</a:t>
            </a:r>
          </a:p>
          <a:p>
            <a:pPr marL="171450" indent="-171450">
              <a:buFontTx/>
              <a:buChar char="-"/>
            </a:pPr>
            <a:r>
              <a:rPr lang="en-GB" sz="1050" dirty="0" err="1"/>
              <a:t>Multisine</a:t>
            </a:r>
            <a:r>
              <a:rPr lang="en-GB" sz="1050" dirty="0"/>
              <a:t> 8192 set points values, different amplitudes</a:t>
            </a:r>
          </a:p>
          <a:p>
            <a:pPr marL="171450" indent="-171450">
              <a:buFontTx/>
              <a:buChar char="-"/>
            </a:pPr>
            <a:r>
              <a:rPr lang="en-GB" sz="1050" dirty="0"/>
              <a:t>25 datasets for modelling, 1 for validation </a:t>
            </a:r>
          </a:p>
          <a:p>
            <a:pPr marL="342900" indent="-342900">
              <a:lnSpc>
                <a:spcPct val="150000"/>
              </a:lnSpc>
              <a:buFont typeface="Arial" panose="020B0604020202020204" pitchFamily="34" charset="0"/>
              <a:buChar char="•"/>
            </a:pPr>
            <a:endParaRPr lang="en-US" sz="1600" dirty="0">
              <a:solidFill>
                <a:schemeClr val="bg2">
                  <a:lumMod val="10000"/>
                </a:schemeClr>
              </a:solidFill>
            </a:endParaRPr>
          </a:p>
          <a:p>
            <a:pPr>
              <a:lnSpc>
                <a:spcPct val="150000"/>
              </a:lnSpc>
            </a:pPr>
            <a:r>
              <a:rPr lang="en-US" sz="1600" dirty="0">
                <a:solidFill>
                  <a:schemeClr val="bg2">
                    <a:lumMod val="10000"/>
                  </a:schemeClr>
                </a:solidFill>
              </a:rPr>
              <a:t> </a:t>
            </a:r>
          </a:p>
          <a:p>
            <a:pPr marL="342900" indent="-342900">
              <a:lnSpc>
                <a:spcPct val="150000"/>
              </a:lnSpc>
              <a:buFont typeface="Arial" panose="020B0604020202020204" pitchFamily="34" charset="0"/>
              <a:buChar char="•"/>
            </a:pPr>
            <a:endParaRPr lang="en-US" sz="2000" b="1" dirty="0">
              <a:solidFill>
                <a:schemeClr val="bg2">
                  <a:lumMod val="10000"/>
                </a:schemeClr>
              </a:solidFill>
            </a:endParaRPr>
          </a:p>
        </p:txBody>
      </p:sp>
      <p:pic>
        <p:nvPicPr>
          <p:cNvPr id="11" name="Picture 10" descr="A graph showing a number of data&#10;&#10;AI-generated content may be incorrect.">
            <a:extLst>
              <a:ext uri="{FF2B5EF4-FFF2-40B4-BE49-F238E27FC236}">
                <a16:creationId xmlns:a16="http://schemas.microsoft.com/office/drawing/2014/main" id="{8D1ED784-F8BA-3540-136F-EC2780F59772}"/>
              </a:ext>
            </a:extLst>
          </p:cNvPr>
          <p:cNvPicPr>
            <a:picLocks noChangeAspect="1"/>
          </p:cNvPicPr>
          <p:nvPr/>
        </p:nvPicPr>
        <p:blipFill>
          <a:blip r:embed="rId3" cstate="print">
            <a:extLst>
              <a:ext uri="{28A0092B-C50C-407E-A947-70E740481C1C}">
                <a14:useLocalDpi xmlns:a14="http://schemas.microsoft.com/office/drawing/2010/main" val="0"/>
              </a:ext>
            </a:extLst>
          </a:blip>
          <a:srcRect l="8036" t="2501" r="6939"/>
          <a:stretch/>
        </p:blipFill>
        <p:spPr>
          <a:xfrm>
            <a:off x="125820" y="2053652"/>
            <a:ext cx="5893316" cy="3783703"/>
          </a:xfrm>
          <a:prstGeom prst="rect">
            <a:avLst/>
          </a:prstGeom>
        </p:spPr>
      </p:pic>
      <p:pic>
        <p:nvPicPr>
          <p:cNvPr id="12" name="Picture 11" descr="A graph showing a number of data&#10;&#10;AI-generated content may be incorrect.">
            <a:extLst>
              <a:ext uri="{FF2B5EF4-FFF2-40B4-BE49-F238E27FC236}">
                <a16:creationId xmlns:a16="http://schemas.microsoft.com/office/drawing/2014/main" id="{9429E7A1-91A0-595B-94AF-A8FA4DBAD966}"/>
              </a:ext>
            </a:extLst>
          </p:cNvPr>
          <p:cNvPicPr>
            <a:picLocks noChangeAspect="1"/>
          </p:cNvPicPr>
          <p:nvPr/>
        </p:nvPicPr>
        <p:blipFill>
          <a:blip r:embed="rId4" cstate="print">
            <a:extLst>
              <a:ext uri="{28A0092B-C50C-407E-A947-70E740481C1C}">
                <a14:useLocalDpi xmlns:a14="http://schemas.microsoft.com/office/drawing/2010/main" val="0"/>
              </a:ext>
            </a:extLst>
          </a:blip>
          <a:srcRect l="6351" t="2775" r="7399"/>
          <a:stretch/>
        </p:blipFill>
        <p:spPr>
          <a:xfrm>
            <a:off x="6089165" y="2076350"/>
            <a:ext cx="5977015" cy="3772354"/>
          </a:xfrm>
          <a:prstGeom prst="rect">
            <a:avLst/>
          </a:prstGeom>
        </p:spPr>
      </p:pic>
    </p:spTree>
    <p:extLst>
      <p:ext uri="{BB962C8B-B14F-4D97-AF65-F5344CB8AC3E}">
        <p14:creationId xmlns:p14="http://schemas.microsoft.com/office/powerpoint/2010/main" val="1770807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98B63D-4F02-91DB-16C5-B00A10E4C294}"/>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E4842F4-6CD7-5DB9-5B06-4DD4594AA4AA}"/>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4" name="Footer Placeholder 4">
            <a:extLst>
              <a:ext uri="{FF2B5EF4-FFF2-40B4-BE49-F238E27FC236}">
                <a16:creationId xmlns:a16="http://schemas.microsoft.com/office/drawing/2014/main" id="{1795E5C7-07CE-CE5E-61EE-3C96554D4463}"/>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69C756BC-F5CB-B33B-7B06-BC6E6EB84F01}"/>
              </a:ext>
            </a:extLst>
          </p:cNvPr>
          <p:cNvSpPr>
            <a:spLocks noGrp="1"/>
          </p:cNvSpPr>
          <p:nvPr>
            <p:ph type="title"/>
          </p:nvPr>
        </p:nvSpPr>
        <p:spPr>
          <a:xfrm>
            <a:off x="407988" y="373593"/>
            <a:ext cx="11376025" cy="532569"/>
          </a:xfrm>
        </p:spPr>
        <p:txBody>
          <a:bodyPr/>
          <a:lstStyle/>
          <a:p>
            <a:r>
              <a:rPr lang="en-US" sz="2400" dirty="0"/>
              <a:t>How to identify the system</a:t>
            </a:r>
            <a:endParaRPr lang="en-GB" sz="2400" dirty="0"/>
          </a:p>
        </p:txBody>
      </p:sp>
      <p:cxnSp>
        <p:nvCxnSpPr>
          <p:cNvPr id="7" name="Straight Connector 6">
            <a:extLst>
              <a:ext uri="{FF2B5EF4-FFF2-40B4-BE49-F238E27FC236}">
                <a16:creationId xmlns:a16="http://schemas.microsoft.com/office/drawing/2014/main" id="{FDEF8D4C-8833-10C3-365C-2BA0CFACE305}"/>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C4A8A581-8687-E710-22F3-053D28030D8F}"/>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794C366F-8DCB-E1E9-A027-62CCA7E4B384}"/>
              </a:ext>
            </a:extLst>
          </p:cNvPr>
          <p:cNvSpPr txBox="1"/>
          <p:nvPr/>
        </p:nvSpPr>
        <p:spPr>
          <a:xfrm>
            <a:off x="604382" y="676797"/>
            <a:ext cx="11266914" cy="1247008"/>
          </a:xfrm>
          <a:prstGeom prst="rect">
            <a:avLst/>
          </a:prstGeom>
          <a:noFill/>
        </p:spPr>
        <p:txBody>
          <a:bodyPr wrap="square">
            <a:spAutoFit/>
          </a:bodyPr>
          <a:lstStyle/>
          <a:p>
            <a:pPr>
              <a:lnSpc>
                <a:spcPct val="150000"/>
              </a:lnSpc>
            </a:pPr>
            <a:r>
              <a:rPr lang="en-US" sz="2000" b="1" dirty="0">
                <a:solidFill>
                  <a:schemeClr val="bg2">
                    <a:lumMod val="10000"/>
                  </a:schemeClr>
                </a:solidFill>
              </a:rPr>
              <a:t>Modelling based on data</a:t>
            </a:r>
          </a:p>
          <a:p>
            <a:pPr marL="342900" indent="-342900">
              <a:lnSpc>
                <a:spcPct val="150000"/>
              </a:lnSpc>
              <a:buFont typeface="Arial" panose="020B0604020202020204" pitchFamily="34" charset="0"/>
              <a:buChar char="•"/>
            </a:pPr>
            <a:r>
              <a:rPr lang="en-US" sz="1600" dirty="0">
                <a:solidFill>
                  <a:schemeClr val="bg2">
                    <a:lumMod val="10000"/>
                  </a:schemeClr>
                </a:solidFill>
              </a:rPr>
              <a:t>Goal is to have a </a:t>
            </a:r>
            <a:r>
              <a:rPr lang="en-US" sz="1600" b="1" dirty="0">
                <a:solidFill>
                  <a:schemeClr val="bg2">
                    <a:lumMod val="10000"/>
                  </a:schemeClr>
                </a:solidFill>
              </a:rPr>
              <a:t>transfer function </a:t>
            </a:r>
            <a:r>
              <a:rPr lang="en-US" sz="1600" dirty="0">
                <a:solidFill>
                  <a:schemeClr val="bg2">
                    <a:lumMod val="10000"/>
                  </a:schemeClr>
                </a:solidFill>
              </a:rPr>
              <a:t>that could be used for modeling the system entirely in the future </a:t>
            </a:r>
          </a:p>
          <a:p>
            <a:pPr marL="342900" indent="-342900">
              <a:lnSpc>
                <a:spcPct val="150000"/>
              </a:lnSpc>
              <a:buFont typeface="Arial" panose="020B0604020202020204" pitchFamily="34" charset="0"/>
              <a:buChar char="•"/>
            </a:pPr>
            <a:r>
              <a:rPr lang="en-US" sz="1600" dirty="0">
                <a:solidFill>
                  <a:schemeClr val="bg2">
                    <a:lumMod val="10000"/>
                  </a:schemeClr>
                </a:solidFill>
              </a:rPr>
              <a:t>Goal is to have the least number of parameters with the highest accuracy of the system</a:t>
            </a:r>
          </a:p>
        </p:txBody>
      </p:sp>
      <p:sp>
        <p:nvSpPr>
          <p:cNvPr id="2" name="TextBox 1">
            <a:extLst>
              <a:ext uri="{FF2B5EF4-FFF2-40B4-BE49-F238E27FC236}">
                <a16:creationId xmlns:a16="http://schemas.microsoft.com/office/drawing/2014/main" id="{15302045-C858-A436-35C3-5FF7873B9C98}"/>
              </a:ext>
            </a:extLst>
          </p:cNvPr>
          <p:cNvSpPr txBox="1"/>
          <p:nvPr/>
        </p:nvSpPr>
        <p:spPr>
          <a:xfrm>
            <a:off x="604381" y="1964911"/>
            <a:ext cx="11266914" cy="1616340"/>
          </a:xfrm>
          <a:prstGeom prst="rect">
            <a:avLst/>
          </a:prstGeom>
          <a:noFill/>
        </p:spPr>
        <p:txBody>
          <a:bodyPr wrap="square">
            <a:spAutoFit/>
          </a:bodyPr>
          <a:lstStyle/>
          <a:p>
            <a:pPr>
              <a:lnSpc>
                <a:spcPct val="150000"/>
              </a:lnSpc>
            </a:pPr>
            <a:r>
              <a:rPr lang="en-US" sz="2000" b="1" dirty="0">
                <a:solidFill>
                  <a:schemeClr val="bg2">
                    <a:lumMod val="10000"/>
                  </a:schemeClr>
                </a:solidFill>
              </a:rPr>
              <a:t>Method</a:t>
            </a:r>
          </a:p>
          <a:p>
            <a:pPr marL="342900" indent="-342900">
              <a:lnSpc>
                <a:spcPct val="150000"/>
              </a:lnSpc>
              <a:buFont typeface="Arial" panose="020B0604020202020204" pitchFamily="34" charset="0"/>
              <a:buChar char="•"/>
            </a:pPr>
            <a:r>
              <a:rPr lang="en-US" sz="1600" dirty="0">
                <a:solidFill>
                  <a:schemeClr val="bg2">
                    <a:lumMod val="10000"/>
                  </a:schemeClr>
                </a:solidFill>
              </a:rPr>
              <a:t>Using the transfer function estimator function on MATLAB, trying to fit the frequency response of the real system </a:t>
            </a:r>
          </a:p>
          <a:p>
            <a:pPr marL="342900" indent="-342900">
              <a:lnSpc>
                <a:spcPct val="150000"/>
              </a:lnSpc>
              <a:buFont typeface="Arial" panose="020B0604020202020204" pitchFamily="34" charset="0"/>
              <a:buChar char="•"/>
            </a:pPr>
            <a:r>
              <a:rPr lang="en-US" sz="1600" dirty="0">
                <a:solidFill>
                  <a:schemeClr val="bg2">
                    <a:lumMod val="10000"/>
                  </a:schemeClr>
                </a:solidFill>
              </a:rPr>
              <a:t>Trying with different parameters (poles and zeros)</a:t>
            </a:r>
          </a:p>
          <a:p>
            <a:pPr marL="342900" indent="-342900">
              <a:lnSpc>
                <a:spcPct val="150000"/>
              </a:lnSpc>
              <a:buFont typeface="Arial" panose="020B0604020202020204" pitchFamily="34" charset="0"/>
              <a:buChar char="•"/>
            </a:pPr>
            <a:r>
              <a:rPr lang="en-US" sz="1600" dirty="0">
                <a:solidFill>
                  <a:schemeClr val="bg2">
                    <a:lumMod val="10000"/>
                  </a:schemeClr>
                </a:solidFill>
              </a:rPr>
              <a:t>Trying with Multisine and chirp datasets </a:t>
            </a:r>
          </a:p>
        </p:txBody>
      </p:sp>
      <p:sp>
        <p:nvSpPr>
          <p:cNvPr id="9" name="TextBox 8">
            <a:extLst>
              <a:ext uri="{FF2B5EF4-FFF2-40B4-BE49-F238E27FC236}">
                <a16:creationId xmlns:a16="http://schemas.microsoft.com/office/drawing/2014/main" id="{FE8C3E68-2A59-A7C6-0CD3-61FD08D7C92A}"/>
              </a:ext>
            </a:extLst>
          </p:cNvPr>
          <p:cNvSpPr txBox="1"/>
          <p:nvPr/>
        </p:nvSpPr>
        <p:spPr>
          <a:xfrm>
            <a:off x="604382" y="3596919"/>
            <a:ext cx="11266914" cy="2724336"/>
          </a:xfrm>
          <a:prstGeom prst="rect">
            <a:avLst/>
          </a:prstGeom>
          <a:noFill/>
        </p:spPr>
        <p:txBody>
          <a:bodyPr wrap="square">
            <a:spAutoFit/>
          </a:bodyPr>
          <a:lstStyle/>
          <a:p>
            <a:pPr>
              <a:lnSpc>
                <a:spcPct val="150000"/>
              </a:lnSpc>
            </a:pPr>
            <a:r>
              <a:rPr lang="en-US" sz="2000" b="1" dirty="0">
                <a:solidFill>
                  <a:schemeClr val="bg2">
                    <a:lumMod val="10000"/>
                  </a:schemeClr>
                </a:solidFill>
              </a:rPr>
              <a:t>Modeling steps</a:t>
            </a:r>
          </a:p>
          <a:p>
            <a:pPr marL="342900" indent="-342900">
              <a:lnSpc>
                <a:spcPct val="150000"/>
              </a:lnSpc>
              <a:buAutoNum type="arabicParenR"/>
            </a:pPr>
            <a:r>
              <a:rPr lang="en-US" sz="1600" dirty="0">
                <a:solidFill>
                  <a:schemeClr val="bg2">
                    <a:lumMod val="10000"/>
                  </a:schemeClr>
                </a:solidFill>
              </a:rPr>
              <a:t>1 Processing the data (cutting the useless data (0) and detrending due to the gravity compensation)</a:t>
            </a:r>
          </a:p>
          <a:p>
            <a:pPr marL="342900" indent="-342900">
              <a:lnSpc>
                <a:spcPct val="150000"/>
              </a:lnSpc>
              <a:buFontTx/>
              <a:buAutoNum type="arabicParenR"/>
            </a:pPr>
            <a:r>
              <a:rPr lang="en-US" sz="1600" dirty="0">
                <a:solidFill>
                  <a:schemeClr val="bg2">
                    <a:lumMod val="10000"/>
                  </a:schemeClr>
                </a:solidFill>
              </a:rPr>
              <a:t>Gathering datasets into 2 sets: training data for the model and validation data for verification of the designed model</a:t>
            </a:r>
          </a:p>
          <a:p>
            <a:pPr marL="342900" indent="-342900">
              <a:lnSpc>
                <a:spcPct val="150000"/>
              </a:lnSpc>
              <a:buFontTx/>
              <a:buAutoNum type="arabicParenR"/>
            </a:pPr>
            <a:r>
              <a:rPr lang="en-US" sz="1600" dirty="0">
                <a:solidFill>
                  <a:schemeClr val="bg2">
                    <a:lumMod val="10000"/>
                  </a:schemeClr>
                </a:solidFill>
              </a:rPr>
              <a:t>Variating parameters of the transfer function </a:t>
            </a:r>
          </a:p>
          <a:p>
            <a:pPr marL="342900" indent="-342900">
              <a:lnSpc>
                <a:spcPct val="150000"/>
              </a:lnSpc>
              <a:buAutoNum type="arabicParenR"/>
            </a:pPr>
            <a:r>
              <a:rPr lang="en-US" sz="1600" dirty="0">
                <a:solidFill>
                  <a:schemeClr val="bg2">
                    <a:lumMod val="10000"/>
                  </a:schemeClr>
                </a:solidFill>
              </a:rPr>
              <a:t>Finding the transfer function coefficients </a:t>
            </a:r>
          </a:p>
          <a:p>
            <a:pPr marL="342900" indent="-342900">
              <a:lnSpc>
                <a:spcPct val="150000"/>
              </a:lnSpc>
              <a:buAutoNum type="arabicParenR"/>
            </a:pPr>
            <a:r>
              <a:rPr lang="en-US" sz="1600" dirty="0">
                <a:solidFill>
                  <a:schemeClr val="bg2">
                    <a:lumMod val="10000"/>
                  </a:schemeClr>
                </a:solidFill>
              </a:rPr>
              <a:t>Simulate outputs from the validation datasets input and compare the predicted output to the real output</a:t>
            </a:r>
          </a:p>
          <a:p>
            <a:pPr marL="342900" indent="-342900">
              <a:lnSpc>
                <a:spcPct val="150000"/>
              </a:lnSpc>
              <a:buAutoNum type="arabicParenR"/>
            </a:pPr>
            <a:r>
              <a:rPr lang="en-US" sz="1600" dirty="0" err="1">
                <a:solidFill>
                  <a:schemeClr val="bg2">
                    <a:lumMod val="10000"/>
                  </a:schemeClr>
                </a:solidFill>
              </a:rPr>
              <a:t>Analyse</a:t>
            </a:r>
            <a:r>
              <a:rPr lang="en-US" sz="1600" dirty="0">
                <a:solidFill>
                  <a:schemeClr val="bg2">
                    <a:lumMod val="10000"/>
                  </a:schemeClr>
                </a:solidFill>
              </a:rPr>
              <a:t> the model responses</a:t>
            </a:r>
          </a:p>
        </p:txBody>
      </p:sp>
    </p:spTree>
    <p:extLst>
      <p:ext uri="{BB962C8B-B14F-4D97-AF65-F5344CB8AC3E}">
        <p14:creationId xmlns:p14="http://schemas.microsoft.com/office/powerpoint/2010/main" val="14721907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BF3A95-FF76-3208-2D96-6FAB8017211A}"/>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3299404-5B3C-9DAC-4C9C-9F6FBE0AFCD7}"/>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4" name="Footer Placeholder 4">
            <a:extLst>
              <a:ext uri="{FF2B5EF4-FFF2-40B4-BE49-F238E27FC236}">
                <a16:creationId xmlns:a16="http://schemas.microsoft.com/office/drawing/2014/main" id="{242D213D-CFE4-92FD-2BEE-B2A1C7DACCF8}"/>
              </a:ext>
            </a:extLst>
          </p:cNvPr>
          <p:cNvSpPr>
            <a:spLocks noGrp="1"/>
          </p:cNvSpPr>
          <p:nvPr>
            <p:ph type="ftr" sz="quarter" idx="11"/>
          </p:nvPr>
        </p:nvSpPr>
        <p:spPr>
          <a:xfrm>
            <a:off x="4259262" y="6356350"/>
            <a:ext cx="6572221" cy="365125"/>
          </a:xfrm>
        </p:spPr>
        <p:txBody>
          <a:bodyPr/>
          <a:lstStyle/>
          <a:p>
            <a:r>
              <a:rPr lang="en-GB" dirty="0"/>
              <a:t>Marie Faure</a:t>
            </a:r>
            <a:endParaRPr lang="en-US" dirty="0"/>
          </a:p>
        </p:txBody>
      </p:sp>
      <p:sp>
        <p:nvSpPr>
          <p:cNvPr id="3" name="Title 2">
            <a:extLst>
              <a:ext uri="{FF2B5EF4-FFF2-40B4-BE49-F238E27FC236}">
                <a16:creationId xmlns:a16="http://schemas.microsoft.com/office/drawing/2014/main" id="{2A3B6AFE-440B-0473-72AA-F3C6A34A44D9}"/>
              </a:ext>
            </a:extLst>
          </p:cNvPr>
          <p:cNvSpPr>
            <a:spLocks noGrp="1"/>
          </p:cNvSpPr>
          <p:nvPr>
            <p:ph type="title"/>
          </p:nvPr>
        </p:nvSpPr>
        <p:spPr>
          <a:xfrm>
            <a:off x="407988" y="373593"/>
            <a:ext cx="11376025" cy="532569"/>
          </a:xfrm>
        </p:spPr>
        <p:txBody>
          <a:bodyPr/>
          <a:lstStyle/>
          <a:p>
            <a:r>
              <a:rPr lang="en-US" sz="2400" dirty="0"/>
              <a:t>Results - Multisine</a:t>
            </a:r>
            <a:endParaRPr lang="en-GB" sz="2400" dirty="0"/>
          </a:p>
        </p:txBody>
      </p:sp>
      <p:cxnSp>
        <p:nvCxnSpPr>
          <p:cNvPr id="7" name="Straight Connector 6">
            <a:extLst>
              <a:ext uri="{FF2B5EF4-FFF2-40B4-BE49-F238E27FC236}">
                <a16:creationId xmlns:a16="http://schemas.microsoft.com/office/drawing/2014/main" id="{B5898753-D523-FE00-0E5D-AB9E86EDE20D}"/>
              </a:ext>
            </a:extLst>
          </p:cNvPr>
          <p:cNvCxnSpPr>
            <a:cxnSpLocks/>
          </p:cNvCxnSpPr>
          <p:nvPr/>
        </p:nvCxnSpPr>
        <p:spPr>
          <a:xfrm>
            <a:off x="942287" y="6446142"/>
            <a:ext cx="0" cy="294165"/>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8" name="Subtitle 2">
            <a:extLst>
              <a:ext uri="{FF2B5EF4-FFF2-40B4-BE49-F238E27FC236}">
                <a16:creationId xmlns:a16="http://schemas.microsoft.com/office/drawing/2014/main" id="{D2E02C58-8827-C157-34D6-19FA5F06010B}"/>
              </a:ext>
            </a:extLst>
          </p:cNvPr>
          <p:cNvSpPr txBox="1">
            <a:spLocks/>
          </p:cNvSpPr>
          <p:nvPr/>
        </p:nvSpPr>
        <p:spPr>
          <a:xfrm>
            <a:off x="1047233" y="6438979"/>
            <a:ext cx="1228896" cy="418155"/>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000" b="0" kern="1200">
                <a:solidFill>
                  <a:schemeClr val="bg1"/>
                </a:solidFill>
                <a:latin typeface="+mn-lt"/>
                <a:ea typeface="+mn-ea"/>
                <a:cs typeface="+mn-cs"/>
              </a:defRPr>
            </a:lvl1pPr>
            <a:lvl2pPr marL="457200" indent="0" algn="ctr" defTabSz="914400" rtl="0" eaLnBrk="1" latinLnBrk="0" hangingPunct="1">
              <a:lnSpc>
                <a:spcPct val="100000"/>
              </a:lnSpc>
              <a:spcBef>
                <a:spcPts val="500"/>
              </a:spcBef>
              <a:spcAft>
                <a:spcPts val="300"/>
              </a:spcAft>
              <a:buFont typeface="Arial" charset="0"/>
              <a:buNone/>
              <a:tabLst/>
              <a:defRPr sz="2000" kern="1200">
                <a:solidFill>
                  <a:schemeClr val="tx2">
                    <a:lumMod val="50000"/>
                  </a:schemeClr>
                </a:solidFill>
                <a:latin typeface="+mn-lt"/>
                <a:ea typeface="+mn-ea"/>
                <a:cs typeface="+mn-cs"/>
              </a:defRPr>
            </a:lvl2pPr>
            <a:lvl3pPr marL="914400" indent="0" algn="ctr" defTabSz="914400" rtl="0" eaLnBrk="1" latinLnBrk="0" hangingPunct="1">
              <a:lnSpc>
                <a:spcPct val="100000"/>
              </a:lnSpc>
              <a:spcBef>
                <a:spcPts val="500"/>
              </a:spcBef>
              <a:spcAft>
                <a:spcPts val="300"/>
              </a:spcAft>
              <a:buFont typeface="Arial" panose="020B0604020202020204" pitchFamily="34" charset="0"/>
              <a:buNone/>
              <a:tabLst/>
              <a:defRPr sz="1800" kern="1200">
                <a:solidFill>
                  <a:schemeClr val="tx2">
                    <a:lumMod val="50000"/>
                  </a:schemeClr>
                </a:solidFill>
                <a:latin typeface="+mn-lt"/>
                <a:ea typeface="+mn-ea"/>
                <a:cs typeface="+mn-cs"/>
              </a:defRPr>
            </a:lvl3pPr>
            <a:lvl4pPr marL="1371600" indent="0" algn="ctr" defTabSz="914400" rtl="0" eaLnBrk="1" latinLnBrk="0" hangingPunct="1">
              <a:lnSpc>
                <a:spcPct val="100000"/>
              </a:lnSpc>
              <a:spcBef>
                <a:spcPts val="500"/>
              </a:spcBef>
              <a:spcAft>
                <a:spcPts val="300"/>
              </a:spcAft>
              <a:buFont typeface="Arial" panose="020B0604020202020204" pitchFamily="34" charset="0"/>
              <a:buNone/>
              <a:tabLst/>
              <a:defRPr sz="1600" kern="1200">
                <a:solidFill>
                  <a:schemeClr val="tx2">
                    <a:lumMod val="50000"/>
                  </a:schemeClr>
                </a:solidFill>
                <a:latin typeface="+mn-lt"/>
                <a:ea typeface="+mn-ea"/>
                <a:cs typeface="+mn-cs"/>
              </a:defRPr>
            </a:lvl4pPr>
            <a:lvl5pPr marL="1828800" indent="0" algn="ctr" defTabSz="914400" rtl="0" eaLnBrk="1" latinLnBrk="0" hangingPunct="1">
              <a:lnSpc>
                <a:spcPct val="90000"/>
              </a:lnSpc>
              <a:spcBef>
                <a:spcPts val="500"/>
              </a:spcBef>
              <a:buFont typeface="Arial"/>
              <a:buNone/>
              <a:defRPr sz="1600" kern="1200">
                <a:solidFill>
                  <a:schemeClr val="accent6"/>
                </a:solidFill>
                <a:latin typeface="+mn-lt"/>
                <a:ea typeface="+mn-ea"/>
                <a:cs typeface="+mn-cs"/>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spcBef>
                <a:spcPts val="0"/>
              </a:spcBef>
            </a:pPr>
            <a:r>
              <a:rPr lang="en-US" sz="1000" dirty="0">
                <a:latin typeface="Sitka Display" pitchFamily="2" charset="0"/>
                <a:cs typeface="AngsanaUPC" panose="020B0502040204020203" pitchFamily="18" charset="-34"/>
              </a:rPr>
              <a:t>SY </a:t>
            </a:r>
          </a:p>
          <a:p>
            <a:pPr>
              <a:spcBef>
                <a:spcPts val="0"/>
              </a:spcBef>
            </a:pPr>
            <a:r>
              <a:rPr lang="en-US" sz="1000" dirty="0">
                <a:latin typeface="Sitka Display" pitchFamily="2" charset="0"/>
                <a:cs typeface="AngsanaUPC" panose="020B0502040204020203" pitchFamily="18" charset="-34"/>
              </a:rPr>
              <a:t>Accelerator System</a:t>
            </a:r>
          </a:p>
        </p:txBody>
      </p:sp>
      <p:sp>
        <p:nvSpPr>
          <p:cNvPr id="5" name="TextBox 4">
            <a:extLst>
              <a:ext uri="{FF2B5EF4-FFF2-40B4-BE49-F238E27FC236}">
                <a16:creationId xmlns:a16="http://schemas.microsoft.com/office/drawing/2014/main" id="{34638569-E4B0-57A6-2B3A-EB47BA2A4F0E}"/>
              </a:ext>
            </a:extLst>
          </p:cNvPr>
          <p:cNvSpPr txBox="1"/>
          <p:nvPr/>
        </p:nvSpPr>
        <p:spPr>
          <a:xfrm>
            <a:off x="604382" y="676797"/>
            <a:ext cx="11266914" cy="837217"/>
          </a:xfrm>
          <a:prstGeom prst="rect">
            <a:avLst/>
          </a:prstGeom>
          <a:noFill/>
        </p:spPr>
        <p:txBody>
          <a:bodyPr wrap="square">
            <a:spAutoFit/>
          </a:bodyPr>
          <a:lstStyle/>
          <a:p>
            <a:pPr>
              <a:lnSpc>
                <a:spcPct val="150000"/>
              </a:lnSpc>
            </a:pPr>
            <a:r>
              <a:rPr lang="en-US" sz="2000" b="1" dirty="0">
                <a:solidFill>
                  <a:schemeClr val="bg2">
                    <a:lumMod val="10000"/>
                  </a:schemeClr>
                </a:solidFill>
              </a:rPr>
              <a:t>Model Validation: simulation of the output based on validation input and comparison</a:t>
            </a:r>
          </a:p>
          <a:p>
            <a:pPr marL="342900" indent="-342900">
              <a:lnSpc>
                <a:spcPct val="150000"/>
              </a:lnSpc>
              <a:buFont typeface="Arial" panose="020B0604020202020204" pitchFamily="34" charset="0"/>
              <a:buChar char="•"/>
            </a:pPr>
            <a:r>
              <a:rPr lang="en-US" sz="1400" dirty="0">
                <a:solidFill>
                  <a:schemeClr val="bg2">
                    <a:lumMod val="10000"/>
                  </a:schemeClr>
                </a:solidFill>
              </a:rPr>
              <a:t>Similar residuals for models with poles&gt;1</a:t>
            </a:r>
          </a:p>
        </p:txBody>
      </p:sp>
      <p:grpSp>
        <p:nvGrpSpPr>
          <p:cNvPr id="13" name="Group 12">
            <a:extLst>
              <a:ext uri="{FF2B5EF4-FFF2-40B4-BE49-F238E27FC236}">
                <a16:creationId xmlns:a16="http://schemas.microsoft.com/office/drawing/2014/main" id="{6F1C5AD8-26CF-BB5B-08B3-A83556D39978}"/>
              </a:ext>
            </a:extLst>
          </p:cNvPr>
          <p:cNvGrpSpPr/>
          <p:nvPr/>
        </p:nvGrpSpPr>
        <p:grpSpPr>
          <a:xfrm>
            <a:off x="87927" y="2067293"/>
            <a:ext cx="6320824" cy="3943894"/>
            <a:chOff x="604382" y="1960833"/>
            <a:chExt cx="5015375" cy="3144073"/>
          </a:xfrm>
        </p:grpSpPr>
        <p:pic>
          <p:nvPicPr>
            <p:cNvPr id="11" name="Picture 10" descr="A graph showing a number of data&#10;&#10;AI-generated content may be incorrect.">
              <a:extLst>
                <a:ext uri="{FF2B5EF4-FFF2-40B4-BE49-F238E27FC236}">
                  <a16:creationId xmlns:a16="http://schemas.microsoft.com/office/drawing/2014/main" id="{5E612E2B-8318-899D-B7F7-7D3E22175EB6}"/>
                </a:ext>
              </a:extLst>
            </p:cNvPr>
            <p:cNvPicPr>
              <a:picLocks noChangeAspect="1"/>
            </p:cNvPicPr>
            <p:nvPr/>
          </p:nvPicPr>
          <p:blipFill>
            <a:blip r:embed="rId3" cstate="print">
              <a:extLst>
                <a:ext uri="{28A0092B-C50C-407E-A947-70E740481C1C}">
                  <a14:useLocalDpi xmlns:a14="http://schemas.microsoft.com/office/drawing/2010/main" val="0"/>
                </a:ext>
              </a:extLst>
            </a:blip>
            <a:srcRect l="8590" t="3378" r="6692" b="1767"/>
            <a:stretch/>
          </p:blipFill>
          <p:spPr>
            <a:xfrm>
              <a:off x="604382" y="1960833"/>
              <a:ext cx="5015375" cy="3144073"/>
            </a:xfrm>
            <a:prstGeom prst="rect">
              <a:avLst/>
            </a:prstGeom>
          </p:spPr>
        </p:pic>
        <p:sp>
          <p:nvSpPr>
            <p:cNvPr id="12" name="Rectangle 11">
              <a:extLst>
                <a:ext uri="{FF2B5EF4-FFF2-40B4-BE49-F238E27FC236}">
                  <a16:creationId xmlns:a16="http://schemas.microsoft.com/office/drawing/2014/main" id="{764B0DE8-B344-631F-E8AD-A215FDC88FD1}"/>
                </a:ext>
              </a:extLst>
            </p:cNvPr>
            <p:cNvSpPr/>
            <p:nvPr/>
          </p:nvSpPr>
          <p:spPr>
            <a:xfrm>
              <a:off x="4616450" y="4371975"/>
              <a:ext cx="781050" cy="18097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grpSp>
      <p:pic>
        <p:nvPicPr>
          <p:cNvPr id="16" name="Picture 15" descr="A graph showing a blue line&#10;&#10;AI-generated content may be incorrect.">
            <a:extLst>
              <a:ext uri="{FF2B5EF4-FFF2-40B4-BE49-F238E27FC236}">
                <a16:creationId xmlns:a16="http://schemas.microsoft.com/office/drawing/2014/main" id="{21AD7A5F-173B-8FFF-7968-59CE4CBBC0DB}"/>
              </a:ext>
            </a:extLst>
          </p:cNvPr>
          <p:cNvPicPr>
            <a:picLocks noChangeAspect="1"/>
          </p:cNvPicPr>
          <p:nvPr/>
        </p:nvPicPr>
        <p:blipFill>
          <a:blip r:embed="rId4" cstate="print">
            <a:extLst>
              <a:ext uri="{28A0092B-C50C-407E-A947-70E740481C1C}">
                <a14:useLocalDpi xmlns:a14="http://schemas.microsoft.com/office/drawing/2010/main" val="0"/>
              </a:ext>
            </a:extLst>
          </a:blip>
          <a:srcRect l="7423" t="2952" r="7781" b="3554"/>
          <a:stretch/>
        </p:blipFill>
        <p:spPr>
          <a:xfrm>
            <a:off x="6242800" y="1885228"/>
            <a:ext cx="5861273" cy="3618331"/>
          </a:xfrm>
          <a:prstGeom prst="rect">
            <a:avLst/>
          </a:prstGeom>
        </p:spPr>
      </p:pic>
    </p:spTree>
    <p:extLst>
      <p:ext uri="{BB962C8B-B14F-4D97-AF65-F5344CB8AC3E}">
        <p14:creationId xmlns:p14="http://schemas.microsoft.com/office/powerpoint/2010/main" val="977872275"/>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16x9_PPT_Arial" id="{569F216B-1B24-6141-93CF-C73AF1D64B76}" vid="{4EA1D941-2A3C-524E-9DAF-1A4982674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20210211-BWS-Commissioning-status</Template>
  <TotalTime>37632</TotalTime>
  <Words>2412</Words>
  <Application>Microsoft Office PowerPoint</Application>
  <PresentationFormat>Widescreen</PresentationFormat>
  <Paragraphs>268</Paragraphs>
  <Slides>17</Slides>
  <Notes>16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Arial MT</vt:lpstr>
      <vt:lpstr>Calibri</vt:lpstr>
      <vt:lpstr>Cambria Math</vt:lpstr>
      <vt:lpstr>Sitka Display</vt:lpstr>
      <vt:lpstr>Office Theme</vt:lpstr>
      <vt:lpstr>System Identification for Trajectory Optimization</vt:lpstr>
      <vt:lpstr>Project Description</vt:lpstr>
      <vt:lpstr>Project Description</vt:lpstr>
      <vt:lpstr>Goal of system modeling</vt:lpstr>
      <vt:lpstr>How to identify the system</vt:lpstr>
      <vt:lpstr>How to identify the system</vt:lpstr>
      <vt:lpstr>How to identify the system</vt:lpstr>
      <vt:lpstr>How to identify the system</vt:lpstr>
      <vt:lpstr>Results - Multisine</vt:lpstr>
      <vt:lpstr>Results - Multisine</vt:lpstr>
      <vt:lpstr>Results - Multisine</vt:lpstr>
      <vt:lpstr>Results - Chirp</vt:lpstr>
      <vt:lpstr>Results – Chirp</vt:lpstr>
      <vt:lpstr>Results - Chirp</vt:lpstr>
      <vt:lpstr>Results – Model Selection</vt:lpstr>
      <vt:lpstr>Conclusion</vt:lpstr>
      <vt:lpstr>Future work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Jonathan Emery</dc:creator>
  <cp:lastModifiedBy>Marie Rachel Julie Faure</cp:lastModifiedBy>
  <cp:revision>2370</cp:revision>
  <dcterms:created xsi:type="dcterms:W3CDTF">2021-02-08T12:58:52Z</dcterms:created>
  <dcterms:modified xsi:type="dcterms:W3CDTF">2025-03-24T14:15:21Z</dcterms:modified>
</cp:coreProperties>
</file>