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38" r:id="rId2"/>
    <p:sldMasterId id="2147483726" r:id="rId3"/>
  </p:sldMasterIdLst>
  <p:notesMasterIdLst>
    <p:notesMasterId r:id="rId17"/>
  </p:notesMasterIdLst>
  <p:sldIdLst>
    <p:sldId id="345" r:id="rId4"/>
    <p:sldId id="346" r:id="rId5"/>
    <p:sldId id="361" r:id="rId6"/>
    <p:sldId id="360" r:id="rId7"/>
    <p:sldId id="347" r:id="rId8"/>
    <p:sldId id="349" r:id="rId9"/>
    <p:sldId id="350" r:id="rId10"/>
    <p:sldId id="348" r:id="rId11"/>
    <p:sldId id="363" r:id="rId12"/>
    <p:sldId id="358" r:id="rId13"/>
    <p:sldId id="351" r:id="rId14"/>
    <p:sldId id="362" r:id="rId15"/>
    <p:sldId id="364" r:id="rId1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saria Cercola" initials="RC" lastIdx="6" clrIdx="0">
    <p:extLst>
      <p:ext uri="{19B8F6BF-5375-455C-9EA6-DF929625EA0E}">
        <p15:presenceInfo xmlns:p15="http://schemas.microsoft.com/office/powerpoint/2012/main" userId="S-1-5-21-1497788874-1411181035-1467742474-209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94653"/>
  </p:normalViewPr>
  <p:slideViewPr>
    <p:cSldViewPr snapToGrid="0">
      <p:cViewPr varScale="1">
        <p:scale>
          <a:sx n="109" d="100"/>
          <a:sy n="109" d="100"/>
        </p:scale>
        <p:origin x="2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ECBAF-A0D6-4EB5-A593-DD2E60B26A8B}" type="datetimeFigureOut">
              <a:rPr lang="en-US" smtClean="0"/>
              <a:t>9/23/25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8C518-3937-4911-A262-A72E51351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9/23/25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0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wipe/>
      </p:transition>
    </mc:Choice>
    <mc:Fallback xmlns="">
      <p:transition xmlns:p14="http://schemas.microsoft.com/office/powerpoint/2010/main" spd="slow" advClick="0" advTm="15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D30B3-FE7D-4160-A890-FD47D1D22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142755-B160-4F36-A05F-0005FCFD4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8E061-2158-41B9-9CBB-9FDD454A7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5EA91-F6F6-40E3-8954-C2DC0F5DF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2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532241-A0DA-4A75-9FE8-8A3B18F0D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D4BF93-EF29-4378-BC4B-67761040C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9D7FA-8DD2-4E99-95C5-641CF042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19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A0C08-FA31-4FD4-8CFF-4092502E3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C73FF-157E-4F2C-9310-3DABF342C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B78C6B-3F40-4C7C-8E9B-EA0C7137F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D75A6-D272-4E72-9D40-E59E9D419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95C29D-2FE5-4D74-A34E-20378A6E4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A9F58-CC3C-4B29-B477-708915734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03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A64A-1681-4513-A515-E614EEAA8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0948F7-4D1D-403C-8D2E-098B835000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6BF65-3034-4E62-A550-8B33DBA82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C6D4E-B1C7-4CEB-933D-6A890E868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E02F7-C764-445F-A531-F336851A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586C7-A968-4237-B229-EAB0025B7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35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BC547-B65E-4FF5-89F4-CA8904343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7C90C0-6136-4E96-BF54-762DB67A3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B0334-FF31-4B76-9912-4FC734D11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AF265-1240-45C3-BE22-EA58C0EB6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F0420-6768-4918-BF94-FC8C30A1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86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9F450C-9D0D-4A59-812F-7FE3CE3265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FB3E7-207A-4672-A013-A6EC02CFC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26A06-D327-439A-9382-1F1081985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29D7E-2C9F-4279-ACAD-80D8116A0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CA3D1-B5AE-41A2-AD4B-DFB2A39B3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0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928B-DF2C-4662-B9CD-5AB4FDC5273B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1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9/23/25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438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wipe/>
      </p:transition>
    </mc:Choice>
    <mc:Fallback xmlns="">
      <p:transition xmlns:p14="http://schemas.microsoft.com/office/powerpoint/2010/main" spd="slow" advClick="0" advTm="15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928B-DF2C-4662-B9CD-5AB4FDC5273B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9ECCC-1D7C-4A20-AF96-D2D83E277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DF9774-EA72-4E18-8644-D5E71D8CD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F0EA1-FD79-410E-9585-E61BB3618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05C25-A0CA-440A-84B7-8EB7C6B6F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E9840-2E6D-4236-BAC2-DDEDE5EC0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1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1A027-98AA-4370-BA13-E01CF03D2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48982-971F-4820-A7F4-E18543C4B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7687D-2ABD-4E34-A4A7-590F28D22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5B12-BE3F-4D58-9FA4-9A8DDE3EB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71C05-A1DD-4B72-BB6D-F241DC4F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8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C4C3A-061F-4A69-907E-B87B3CA49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38C4C-B43E-44A9-A6F0-E1D642B14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D6E13-9F6E-4A5F-8727-09B21D95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0B0F1-8DEB-4672-8113-E6859FC25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E5898-D553-4067-B54F-87C0A0614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0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FCA70-30F5-457C-B40D-E16B5AABE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0E4FE-56B2-4E06-A873-5C091A7B11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AF0C70-19F7-4C52-827B-97AD08D26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71A3D-F178-4A2A-9CF3-FB19DEF96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C05DA-40B3-4A31-B705-1B8A68029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22DE1-A4F6-4576-9E7D-5548C4BD8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6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0887A-15DF-4DFA-9EAC-4CAEC1FC4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3ED01-FF8F-4379-B38C-6FBF12F45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857EE-6367-48D2-9554-F02B69047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DB2DE2-11E4-4104-879B-DEC27E64B4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6ECA6F-2CB1-4EB1-B28B-90B8D5E649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94093A-D60B-4C69-8E15-A7F3C766E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3F41F1-7BE2-4776-A257-96B8B8FE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00AD3A-5E65-433B-815B-C2B705F9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2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9/23/25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6" name="Picture 5" descr="EIRO-Forum-Logo-RGB-Color.eps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5865822"/>
            <a:ext cx="2692400" cy="8556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" y="-446483"/>
            <a:ext cx="12191988" cy="7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79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wipe/>
      </p:transition>
    </mc:Choice>
    <mc:Fallback xmlns="">
      <p:transition xmlns:p14="http://schemas.microsoft.com/office/powerpoint/2010/main" spd="slow" advClick="0" advTm="15000">
        <p:wip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9/23/25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" y="-446483"/>
            <a:ext cx="12191988" cy="7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98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wipe/>
      </p:transition>
    </mc:Choice>
    <mc:Fallback xmlns="">
      <p:transition xmlns:p14="http://schemas.microsoft.com/office/powerpoint/2010/main" spd="slow" advClick="0" advTm="15000">
        <p:wip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26E61E-1A18-40CF-9C95-E02636EFD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E3AD6-04DD-4A8D-B2CE-CF432C804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6F23D-AB74-4955-A4A4-0B0F7C96B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519D1-AEF5-4292-AD4B-B1632B19A26F}" type="datetimeFigureOut">
              <a:rPr lang="en-US" smtClean="0"/>
              <a:t>9/23/25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E61F-799A-41FD-A523-C700046CB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5130C-E690-455C-AE95-8CA752003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DDC28-7071-4BD9-B093-D0EF0E57A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51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inschool.org/article/2023/quantitative-chemistry-microscale-way/" TargetMode="External"/><Relationship Id="rId5" Type="http://schemas.openxmlformats.org/officeDocument/2006/relationships/hyperlink" Target="https://scienceinschool.web.cern.ch/article/2014/accelerator/" TargetMode="External"/><Relationship Id="rId4" Type="http://schemas.openxmlformats.org/officeDocument/2006/relationships/hyperlink" Target="https://www.scienceinschool.org/article/2019/colour-chlorophyll-and-chromatograph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3D1E6-8EB6-4C1E-A1B3-AA4D4F742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Science in School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5CCC83-F2F3-17C2-FFE0-6851799E7D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93B024-91AC-8169-D1BD-00A867CF5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D2C7B0-5303-6D49-4358-A6C045270AD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723676"/>
          </a:xfrm>
        </p:spPr>
        <p:txBody>
          <a:bodyPr/>
          <a:lstStyle/>
          <a:p>
            <a:r>
              <a:rPr lang="en-US" dirty="0"/>
              <a:t>Dr. Nathalie </a:t>
            </a:r>
            <a:r>
              <a:rPr lang="en-US" dirty="0" err="1"/>
              <a:t>Wössner</a:t>
            </a:r>
            <a:endParaRPr lang="en-US" dirty="0"/>
          </a:p>
          <a:p>
            <a:r>
              <a:rPr lang="en-US" dirty="0"/>
              <a:t>Executive Editor</a:t>
            </a:r>
          </a:p>
        </p:txBody>
      </p:sp>
      <p:pic>
        <p:nvPicPr>
          <p:cNvPr id="9" name="Picture 2" descr="Homepage – Science in School">
            <a:extLst>
              <a:ext uri="{FF2B5EF4-FFF2-40B4-BE49-F238E27FC236}">
                <a16:creationId xmlns:a16="http://schemas.microsoft.com/office/drawing/2014/main" id="{4031A9C9-9E62-7747-71BD-8F98F8C67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542007"/>
            <a:ext cx="4549289" cy="13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96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wipe/>
      </p:transition>
    </mc:Choice>
    <mc:Fallback xmlns="">
      <p:transition xmlns:p14="http://schemas.microsoft.com/office/powerpoint/2010/main" spd="slow" advClick="0" advTm="15000">
        <p:wip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9C1FC-1FDC-D912-9B02-8977338CC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C9471-81A9-0687-348A-F0E2B75F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do we reach?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8D613-FC2B-ADA2-5282-B3B276FC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45CEE-8AFE-1FBB-C4FD-6BADD84F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10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7259A3A-3DF9-6ABC-9072-B79606A2C2B3}"/>
              </a:ext>
            </a:extLst>
          </p:cNvPr>
          <p:cNvSpPr/>
          <p:nvPr/>
        </p:nvSpPr>
        <p:spPr>
          <a:xfrm>
            <a:off x="1045430" y="1781286"/>
            <a:ext cx="1969477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Newsletter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F90058-E483-8205-A414-393CB2784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65" y="178128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56DB169-E9BE-61AA-D218-4878500F7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823" y="1781286"/>
            <a:ext cx="183696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X logo icon | Premium Vector">
            <a:extLst>
              <a:ext uri="{FF2B5EF4-FFF2-40B4-BE49-F238E27FC236}">
                <a16:creationId xmlns:a16="http://schemas.microsoft.com/office/drawing/2014/main" id="{213220BD-3CD1-04C3-788A-E724195A59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5" t="18122" r="19431" b="18012"/>
          <a:stretch>
            <a:fillRect/>
          </a:stretch>
        </p:blipFill>
        <p:spPr bwMode="auto">
          <a:xfrm>
            <a:off x="9346346" y="1781286"/>
            <a:ext cx="180022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92EE2B-D55A-CADC-C039-5AB1303CDB63}"/>
              </a:ext>
            </a:extLst>
          </p:cNvPr>
          <p:cNvSpPr txBox="1"/>
          <p:nvPr/>
        </p:nvSpPr>
        <p:spPr>
          <a:xfrm>
            <a:off x="9984132" y="5658578"/>
            <a:ext cx="1594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August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A2C0AF-FE00-B308-2787-2FF2E6B38EB6}"/>
              </a:ext>
            </a:extLst>
          </p:cNvPr>
          <p:cNvSpPr txBox="1"/>
          <p:nvPr/>
        </p:nvSpPr>
        <p:spPr>
          <a:xfrm>
            <a:off x="1115767" y="4330176"/>
            <a:ext cx="182880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9’000</a:t>
            </a:r>
          </a:p>
          <a:p>
            <a:pPr algn="ctr"/>
            <a:r>
              <a:rPr lang="en-US" sz="2400" dirty="0"/>
              <a:t>5 per year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B8AC5F-F9AB-0029-33D5-15C77AC20DF9}"/>
              </a:ext>
            </a:extLst>
          </p:cNvPr>
          <p:cNvSpPr txBox="1"/>
          <p:nvPr/>
        </p:nvSpPr>
        <p:spPr>
          <a:xfrm>
            <a:off x="3903464" y="4330176"/>
            <a:ext cx="182880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3’800</a:t>
            </a:r>
          </a:p>
          <a:p>
            <a:pPr algn="ctr"/>
            <a:r>
              <a:rPr lang="en-US" sz="2400" dirty="0"/>
              <a:t>3-4 posts per week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656D9D-D2C3-B6F9-76A0-540CF148751D}"/>
              </a:ext>
            </a:extLst>
          </p:cNvPr>
          <p:cNvSpPr txBox="1"/>
          <p:nvPr/>
        </p:nvSpPr>
        <p:spPr>
          <a:xfrm>
            <a:off x="6620823" y="4324149"/>
            <a:ext cx="182880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10’000</a:t>
            </a:r>
          </a:p>
          <a:p>
            <a:pPr algn="ctr"/>
            <a:r>
              <a:rPr lang="en-US" sz="2400" dirty="0"/>
              <a:t>3-4 posts per week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30946-F53C-22E4-72E8-52B1B8C4D1EF}"/>
              </a:ext>
            </a:extLst>
          </p:cNvPr>
          <p:cNvSpPr txBox="1"/>
          <p:nvPr/>
        </p:nvSpPr>
        <p:spPr>
          <a:xfrm>
            <a:off x="9279579" y="4334262"/>
            <a:ext cx="182880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3’650</a:t>
            </a:r>
          </a:p>
          <a:p>
            <a:pPr algn="ctr"/>
            <a:r>
              <a:rPr lang="en-US" sz="2400" dirty="0"/>
              <a:t>2 posts per week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7A3F5E-5C6C-FF7B-9DEB-1688BC142E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91" y="3046670"/>
            <a:ext cx="1126832" cy="1126832"/>
          </a:xfrm>
          <a:prstGeom prst="rect">
            <a:avLst/>
          </a:prstGeom>
        </p:spPr>
      </p:pic>
      <p:pic>
        <p:nvPicPr>
          <p:cNvPr id="9" name="Picture 8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204D1F5B-763D-1C50-1F3F-C813C27B0F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848" y="3046670"/>
            <a:ext cx="1126833" cy="11268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FC1D03-562D-B03C-1FE0-CAE4DB316A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206" y="3046670"/>
            <a:ext cx="1126832" cy="1126832"/>
          </a:xfrm>
          <a:prstGeom prst="rect">
            <a:avLst/>
          </a:prstGeom>
        </p:spPr>
      </p:pic>
      <p:pic>
        <p:nvPicPr>
          <p:cNvPr id="15" name="Picture 14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D0AEE535-966E-CCCA-E3C9-3C9233CAF1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154" y="3046670"/>
            <a:ext cx="1126832" cy="112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48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59E44-AEB4-4CB4-571E-FC2E3419F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future?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E7DE3-6D96-E25C-90E3-043FF0B40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Involve national/regional </a:t>
            </a:r>
            <a:r>
              <a:rPr lang="en-US" sz="3200" dirty="0" err="1"/>
              <a:t>organisations</a:t>
            </a:r>
            <a:r>
              <a:rPr lang="en-US" sz="3200" dirty="0"/>
              <a:t> promoting STEAM education</a:t>
            </a:r>
          </a:p>
          <a:p>
            <a:r>
              <a:rPr lang="en-US" sz="3200" dirty="0"/>
              <a:t>Increase our reach </a:t>
            </a:r>
          </a:p>
          <a:p>
            <a:r>
              <a:rPr lang="en-US" sz="3200" dirty="0"/>
              <a:t>Get more articles translated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66582-4A85-C81E-DD52-E7DFE68F2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B2BF6-9D34-F397-B378-2D136719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5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659EE-4DC4-8B40-DC79-9DBE0A085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01A8D-4BC1-9D71-8692-1D1461438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you contribute?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BE7DE-5B47-1F97-FCAC-DE4E283AF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Encourage </a:t>
            </a:r>
            <a:r>
              <a:rPr lang="en-US" sz="3200" b="1" dirty="0"/>
              <a:t>contributions</a:t>
            </a:r>
            <a:r>
              <a:rPr lang="en-US" sz="3200" dirty="0"/>
              <a:t> from your country</a:t>
            </a:r>
            <a:endParaRPr lang="en-US" sz="3200" b="1" dirty="0"/>
          </a:p>
          <a:p>
            <a:r>
              <a:rPr lang="en-US" sz="3200" dirty="0"/>
              <a:t>Encourage</a:t>
            </a:r>
            <a:r>
              <a:rPr lang="en-US" sz="3200" b="1" dirty="0"/>
              <a:t> article reviews</a:t>
            </a:r>
          </a:p>
          <a:p>
            <a:r>
              <a:rPr lang="en-US" sz="3200" dirty="0"/>
              <a:t>Help</a:t>
            </a:r>
            <a:r>
              <a:rPr lang="en-US" sz="3200" b="1" dirty="0"/>
              <a:t> translating</a:t>
            </a:r>
            <a:r>
              <a:rPr lang="en-US" sz="3200" dirty="0"/>
              <a:t> articles</a:t>
            </a:r>
          </a:p>
          <a:p>
            <a:r>
              <a:rPr lang="en-US" sz="3200" dirty="0"/>
              <a:t>Introduce </a:t>
            </a:r>
            <a:r>
              <a:rPr lang="en-US" sz="3200" b="1" dirty="0"/>
              <a:t>local teachers </a:t>
            </a:r>
            <a:r>
              <a:rPr lang="en-US" sz="3200" dirty="0"/>
              <a:t>to Science in School</a:t>
            </a:r>
          </a:p>
          <a:p>
            <a:r>
              <a:rPr lang="en-US" sz="3200" b="1" dirty="0"/>
              <a:t>Talk about us!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525BB-0831-E9B9-5AF7-825F82AB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E9FDF-48CD-D28A-0096-4CA401AB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12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4471D-4D97-4908-C2F2-F0A327BF7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70FCA-85CF-0BD8-3828-0983DA86D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470031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Thanks for your attention!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C4EE0B-3F0B-D847-8782-8D4A503B17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4DF7E9-7F3E-DE2F-8096-72FB65FC2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219170"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Picture 2" descr="Homepage – Science in School">
            <a:extLst>
              <a:ext uri="{FF2B5EF4-FFF2-40B4-BE49-F238E27FC236}">
                <a16:creationId xmlns:a16="http://schemas.microsoft.com/office/drawing/2014/main" id="{69269815-5B00-4AFD-CF42-6EB1B4EAF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542007"/>
            <a:ext cx="4549289" cy="13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38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wipe/>
      </p:transition>
    </mc:Choice>
    <mc:Fallback xmlns="">
      <p:transition xmlns:p14="http://schemas.microsoft.com/office/powerpoint/2010/main" spd="slow" advClick="0" advTm="15000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AAC7C-A6E9-AE99-D5EE-28771367B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1377"/>
            <a:ext cx="10972800" cy="1943373"/>
          </a:xfrm>
        </p:spPr>
        <p:txBody>
          <a:bodyPr/>
          <a:lstStyle/>
          <a:p>
            <a:pPr marL="48767" indent="0">
              <a:buNone/>
            </a:pPr>
            <a:r>
              <a:rPr lang="en-US" dirty="0"/>
              <a:t>Supporting STEM teachers in inspiring their students and fostering positive attitudes towards the science that shapes our lives.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1B235-DC64-11E3-6F2C-282ABA83F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5A666-2BA8-4878-D353-82ADE15D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4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7E707B-6E51-12C1-F273-32808025A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92E6C-E540-A553-CF36-8FFEC3380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3156223"/>
          </a:xfrm>
        </p:spPr>
        <p:txBody>
          <a:bodyPr>
            <a:normAutofit fontScale="62500" lnSpcReduction="20000"/>
          </a:bodyPr>
          <a:lstStyle/>
          <a:p>
            <a:pPr marL="48767" indent="0">
              <a:buNone/>
            </a:pPr>
            <a:r>
              <a:rPr lang="en-US" sz="5800" dirty="0" err="1"/>
              <a:t>EIROForum</a:t>
            </a:r>
            <a:endParaRPr lang="en-US" sz="5800" dirty="0"/>
          </a:p>
          <a:p>
            <a:pPr marL="48767" indent="0">
              <a:buNone/>
            </a:pPr>
            <a:r>
              <a:rPr lang="en-US" sz="3800" dirty="0"/>
              <a:t>European Intergovernmental Research </a:t>
            </a:r>
            <a:r>
              <a:rPr lang="en-US" sz="3800" dirty="0" err="1"/>
              <a:t>Organisation</a:t>
            </a:r>
            <a:r>
              <a:rPr lang="en-US" sz="3800" dirty="0"/>
              <a:t> forum</a:t>
            </a:r>
            <a:endParaRPr lang="en-US" sz="2600" dirty="0"/>
          </a:p>
          <a:p>
            <a:pPr marL="48767" indent="0">
              <a:buNone/>
            </a:pPr>
            <a:endParaRPr lang="en-US" sz="2800" dirty="0"/>
          </a:p>
          <a:p>
            <a:pPr fontAlgn="base"/>
            <a:r>
              <a:rPr lang="en-US" sz="3800" dirty="0"/>
              <a:t>Facilitating interactions with EU organs, national governments, industry </a:t>
            </a:r>
          </a:p>
          <a:p>
            <a:pPr fontAlgn="base"/>
            <a:r>
              <a:rPr lang="en-US" sz="3800" dirty="0"/>
              <a:t>Stimulating transfer of technology</a:t>
            </a:r>
          </a:p>
          <a:p>
            <a:pPr fontAlgn="base"/>
            <a:r>
              <a:rPr lang="en-US" sz="3800" dirty="0"/>
              <a:t>cooperating on large-scale outreach activities to a wide audience</a:t>
            </a:r>
          </a:p>
          <a:p>
            <a:pPr fontAlgn="base"/>
            <a:r>
              <a:rPr lang="en-US" sz="3800" dirty="0"/>
              <a:t>promoting inspiring science teaching</a:t>
            </a:r>
            <a:endParaRPr lang="en-US" sz="2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3956-E966-7205-1FD9-A3B2B2268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58A81-74AA-3B44-8C74-0D6568DD3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CERN">
            <a:extLst>
              <a:ext uri="{FF2B5EF4-FFF2-40B4-BE49-F238E27FC236}">
                <a16:creationId xmlns:a16="http://schemas.microsoft.com/office/drawing/2014/main" id="{29ABABFE-DB86-17C5-C6C6-403CD8C14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83" y="4596130"/>
            <a:ext cx="6985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uropean Space Agency">
            <a:extLst>
              <a:ext uri="{FF2B5EF4-FFF2-40B4-BE49-F238E27FC236}">
                <a16:creationId xmlns:a16="http://schemas.microsoft.com/office/drawing/2014/main" id="{8F7F7281-3B4D-228C-ECF6-A3511FC3E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934" y="4627880"/>
            <a:ext cx="12065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uropean Southern Observatory">
            <a:extLst>
              <a:ext uri="{FF2B5EF4-FFF2-40B4-BE49-F238E27FC236}">
                <a16:creationId xmlns:a16="http://schemas.microsoft.com/office/drawing/2014/main" id="{6213E1F5-B9A3-CD30-6B54-FADAB5ED1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885" y="4481830"/>
            <a:ext cx="6985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uropean Synchrotron Radiation Facility">
            <a:extLst>
              <a:ext uri="{FF2B5EF4-FFF2-40B4-BE49-F238E27FC236}">
                <a16:creationId xmlns:a16="http://schemas.microsoft.com/office/drawing/2014/main" id="{EA9935DA-F8FD-C545-8E52-2A1627222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787" y="4494530"/>
            <a:ext cx="6985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EUROfusion">
            <a:extLst>
              <a:ext uri="{FF2B5EF4-FFF2-40B4-BE49-F238E27FC236}">
                <a16:creationId xmlns:a16="http://schemas.microsoft.com/office/drawing/2014/main" id="{65889003-69AB-22E2-1229-4001CEC40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61230"/>
            <a:ext cx="15240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European XFEL">
            <a:extLst>
              <a:ext uri="{FF2B5EF4-FFF2-40B4-BE49-F238E27FC236}">
                <a16:creationId xmlns:a16="http://schemas.microsoft.com/office/drawing/2014/main" id="{3F70A79C-53ED-23AF-0A37-3D866B7E0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836" y="4589780"/>
            <a:ext cx="698500" cy="6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nstitut Laue-Langevin">
            <a:extLst>
              <a:ext uri="{FF2B5EF4-FFF2-40B4-BE49-F238E27FC236}">
                <a16:creationId xmlns:a16="http://schemas.microsoft.com/office/drawing/2014/main" id="{2961DFDD-894A-DE66-D220-3F18827E0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739" y="4558030"/>
            <a:ext cx="889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EB612A94-F3D4-8346-8F05-1748DCCFC8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531051" y="4558030"/>
            <a:ext cx="1773481" cy="76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3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221EB-1326-9C75-1A1A-8A16A6F14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B605C-B145-3D7A-F285-0E738BADD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AC542-E0C5-39BD-4412-A426D5622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4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FDD5632-1E21-4C67-CB3A-DC46AD9DE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38593"/>
            <a:ext cx="10969139" cy="4543864"/>
          </a:xfrm>
        </p:spPr>
        <p:txBody>
          <a:bodyPr>
            <a:normAutofit/>
          </a:bodyPr>
          <a:lstStyle/>
          <a:p>
            <a:r>
              <a:rPr lang="en-US" sz="2400" b="1" dirty="0"/>
              <a:t>Free</a:t>
            </a:r>
            <a:r>
              <a:rPr lang="en-US" sz="2400" dirty="0"/>
              <a:t> &amp; </a:t>
            </a:r>
            <a:r>
              <a:rPr lang="en-US" sz="2400" b="1" dirty="0"/>
              <a:t>Accessible</a:t>
            </a:r>
          </a:p>
          <a:p>
            <a:r>
              <a:rPr lang="en-US" sz="2400" dirty="0"/>
              <a:t>Publication </a:t>
            </a:r>
            <a:r>
              <a:rPr lang="en-US" sz="2400" b="1" dirty="0"/>
              <a:t>online</a:t>
            </a:r>
            <a:endParaRPr lang="en-US" sz="2400" dirty="0"/>
          </a:p>
          <a:p>
            <a:r>
              <a:rPr lang="en-US" sz="2400" b="1" dirty="0"/>
              <a:t>5 </a:t>
            </a:r>
            <a:r>
              <a:rPr lang="en-US" sz="2400" dirty="0"/>
              <a:t>Issues per year</a:t>
            </a:r>
          </a:p>
          <a:p>
            <a:r>
              <a:rPr lang="en-US" sz="2400" dirty="0"/>
              <a:t>Ca. </a:t>
            </a:r>
            <a:r>
              <a:rPr lang="en-US" sz="2400" b="1" dirty="0"/>
              <a:t>1000 </a:t>
            </a:r>
            <a:r>
              <a:rPr lang="en-US" sz="2400" dirty="0"/>
              <a:t>articles</a:t>
            </a:r>
          </a:p>
          <a:p>
            <a:r>
              <a:rPr lang="en-US" sz="2400" b="1" dirty="0"/>
              <a:t>32 </a:t>
            </a:r>
            <a:r>
              <a:rPr lang="en-US" sz="2400" dirty="0"/>
              <a:t>languages</a:t>
            </a:r>
          </a:p>
          <a:p>
            <a:pPr marL="48767" indent="0">
              <a:buNone/>
            </a:pPr>
            <a:endParaRPr lang="en-US" sz="2400" dirty="0"/>
          </a:p>
          <a:p>
            <a:r>
              <a:rPr lang="en-US" sz="2400" b="1" dirty="0"/>
              <a:t>Across disciplines</a:t>
            </a:r>
          </a:p>
          <a:p>
            <a:pPr marL="658368" indent="0">
              <a:buNone/>
            </a:pPr>
            <a:r>
              <a:rPr lang="en-US" sz="2400" dirty="0"/>
              <a:t>Astronomy, Biology, Careers in STEM, Chemistry, Coding, Engineering, Health, Mathematics, Physics, Science and society, Sustainability…</a:t>
            </a:r>
          </a:p>
        </p:txBody>
      </p:sp>
      <p:pic>
        <p:nvPicPr>
          <p:cNvPr id="3" name="Picture 2" descr="A close-up of a book&#10;&#10;AI-generated content may be incorrect.">
            <a:extLst>
              <a:ext uri="{FF2B5EF4-FFF2-40B4-BE49-F238E27FC236}">
                <a16:creationId xmlns:a16="http://schemas.microsoft.com/office/drawing/2014/main" id="{797A9DC1-4DB4-C30D-6941-AAB44C4D1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41"/>
          <a:stretch>
            <a:fillRect/>
          </a:stretch>
        </p:blipFill>
        <p:spPr>
          <a:xfrm>
            <a:off x="5191583" y="781443"/>
            <a:ext cx="6387156" cy="340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17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4E4E-89EE-C0EB-644C-B4705ED83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featured?</a:t>
            </a:r>
          </a:p>
        </p:txBody>
      </p:sp>
      <p:pic>
        <p:nvPicPr>
          <p:cNvPr id="8" name="Content Placeholder 7" descr="A screenshot of a website&#10;&#10;AI-generated content may be incorrect.">
            <a:extLst>
              <a:ext uri="{FF2B5EF4-FFF2-40B4-BE49-F238E27FC236}">
                <a16:creationId xmlns:a16="http://schemas.microsoft.com/office/drawing/2014/main" id="{E5854B23-A3D4-A051-612A-F919E53B28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60982"/>
            <a:ext cx="10972800" cy="379953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5A48-1831-6640-C1F6-CB01BDF7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F811F-E1D7-C97F-3F88-FDF90B4C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1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-up of a page&#10;&#10;AI-generated content may be incorrect.">
            <a:extLst>
              <a:ext uri="{FF2B5EF4-FFF2-40B4-BE49-F238E27FC236}">
                <a16:creationId xmlns:a16="http://schemas.microsoft.com/office/drawing/2014/main" id="{801AA6CB-EAFC-D615-4C85-C9F3DCE4B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91" y="373930"/>
            <a:ext cx="4043744" cy="57184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B0A62B-6BCE-C8C4-D0AE-03D5A5344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D4EA2-1EB8-4B34-92F4-04C71915D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FEB44-C3B6-A961-4549-D68F2E3C5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6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59D6C31-0BD2-64B6-B325-913DD3D6DDA9}"/>
              </a:ext>
            </a:extLst>
          </p:cNvPr>
          <p:cNvSpPr txBox="1">
            <a:spLocks/>
          </p:cNvSpPr>
          <p:nvPr/>
        </p:nvSpPr>
        <p:spPr>
          <a:xfrm>
            <a:off x="609600" y="1325607"/>
            <a:ext cx="7108339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b="1" dirty="0"/>
              <a:t>340</a:t>
            </a:r>
            <a:r>
              <a:rPr lang="en-US" sz="2400" dirty="0"/>
              <a:t> articles</a:t>
            </a:r>
          </a:p>
          <a:p>
            <a:pPr defTabSz="914400"/>
            <a:r>
              <a:rPr lang="en-US" sz="2400" dirty="0"/>
              <a:t>Current research</a:t>
            </a:r>
          </a:p>
          <a:p>
            <a:pPr defTabSz="914400"/>
            <a:r>
              <a:rPr lang="en-US" sz="2400" dirty="0"/>
              <a:t>Underlying principles</a:t>
            </a:r>
          </a:p>
          <a:p>
            <a:pPr defTabSz="914400"/>
            <a:r>
              <a:rPr lang="en-US" sz="2400" dirty="0"/>
              <a:t>New technologies</a:t>
            </a:r>
          </a:p>
          <a:p>
            <a:pPr defTabSz="914400"/>
            <a:r>
              <a:rPr lang="en-US" sz="2400" dirty="0"/>
              <a:t>Real-life applications</a:t>
            </a:r>
          </a:p>
        </p:txBody>
      </p:sp>
    </p:spTree>
    <p:extLst>
      <p:ext uri="{BB962C8B-B14F-4D97-AF65-F5344CB8AC3E}">
        <p14:creationId xmlns:p14="http://schemas.microsoft.com/office/powerpoint/2010/main" val="4193029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magazine cover with a science model&#10;&#10;AI-generated content may be incorrect.">
            <a:extLst>
              <a:ext uri="{FF2B5EF4-FFF2-40B4-BE49-F238E27FC236}">
                <a16:creationId xmlns:a16="http://schemas.microsoft.com/office/drawing/2014/main" id="{6DDEEECC-1839-F721-94CC-1E6638B52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91" y="373930"/>
            <a:ext cx="4043744" cy="5718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5D18AA-BEA6-3DDE-6930-90A51729F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INSPIRE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EE750-1D80-EF25-F0C0-3FD14875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26A5D-1D6F-632D-7677-846EA817D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14E718A-5BEF-BD61-F55B-FEA10D20C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7108339" cy="4270860"/>
          </a:xfrm>
        </p:spPr>
        <p:txBody>
          <a:bodyPr/>
          <a:lstStyle/>
          <a:p>
            <a:r>
              <a:rPr lang="en-US" sz="2400" b="1" dirty="0"/>
              <a:t>306</a:t>
            </a:r>
            <a:r>
              <a:rPr lang="en-US" sz="2400" dirty="0"/>
              <a:t> articles</a:t>
            </a:r>
          </a:p>
          <a:p>
            <a:r>
              <a:rPr lang="en-US" sz="2400" dirty="0"/>
              <a:t>Inspiring methods </a:t>
            </a:r>
          </a:p>
          <a:p>
            <a:r>
              <a:rPr lang="en-US" sz="2400" dirty="0"/>
              <a:t>High-impact news</a:t>
            </a:r>
          </a:p>
          <a:p>
            <a:r>
              <a:rPr lang="en-US" sz="2400" dirty="0"/>
              <a:t>Programs for schools</a:t>
            </a:r>
          </a:p>
          <a:p>
            <a:r>
              <a:rPr lang="en-US" sz="2400" dirty="0"/>
              <a:t>People in science</a:t>
            </a:r>
          </a:p>
          <a:p>
            <a:r>
              <a:rPr lang="en-US" sz="2400" dirty="0"/>
              <a:t>Diversity in Science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782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magazine cover with a person wearing a white robot&#10;&#10;AI-generated content may be incorrect.">
            <a:extLst>
              <a:ext uri="{FF2B5EF4-FFF2-40B4-BE49-F238E27FC236}">
                <a16:creationId xmlns:a16="http://schemas.microsoft.com/office/drawing/2014/main" id="{81628F52-F80B-E44E-A50F-CF4D45A0FA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91" y="373930"/>
            <a:ext cx="4043744" cy="57184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433A9B-588C-C625-725C-8A714C33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F1E56-8435-3C78-DDE0-033040AD2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5607"/>
            <a:ext cx="5340626" cy="4270860"/>
          </a:xfrm>
        </p:spPr>
        <p:txBody>
          <a:bodyPr/>
          <a:lstStyle/>
          <a:p>
            <a:r>
              <a:rPr lang="en-US" sz="2400" b="1" dirty="0"/>
              <a:t>314</a:t>
            </a:r>
            <a:r>
              <a:rPr lang="en-US" sz="2400" dirty="0"/>
              <a:t> articles</a:t>
            </a:r>
          </a:p>
          <a:p>
            <a:r>
              <a:rPr lang="en-US" sz="2400" dirty="0"/>
              <a:t>Concrete activities for the classroom</a:t>
            </a:r>
          </a:p>
          <a:p>
            <a:r>
              <a:rPr lang="en-US" sz="2400" dirty="0"/>
              <a:t>Ready to use incl. list of materials, procedures worksheets, etc.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ECCF4-6ABE-6FDB-2D0E-B90782BA6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EBD3C-F676-96D7-C793-EC0F9967B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0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5B050-CC96-9A7D-5C79-4DF7323B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5DE32-967C-5E73-3B66-A887A6F6B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do we reach?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E1A44-8497-160B-8C37-F2B744E9E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9/23/2025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E0E02-871A-E052-C21E-09F9629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7B0EE-59A1-467E-B654-A51DCAD00E61}" type="slidenum">
              <a:rPr lang="en-US" smtClean="0"/>
              <a:t>9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FEE93-213C-D5EA-0F90-1BCA7296B6E1}"/>
              </a:ext>
            </a:extLst>
          </p:cNvPr>
          <p:cNvSpPr txBox="1"/>
          <p:nvPr/>
        </p:nvSpPr>
        <p:spPr>
          <a:xfrm>
            <a:off x="609600" y="4675545"/>
            <a:ext cx="3988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Up to </a:t>
            </a:r>
            <a:r>
              <a:rPr lang="en-US" b="1" dirty="0"/>
              <a:t>30’000 views </a:t>
            </a:r>
            <a:r>
              <a:rPr lang="en-US" dirty="0"/>
              <a:t>for the most popular articles in 2025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E0C1B6C-D86C-085F-F782-E4409F162061}"/>
              </a:ext>
            </a:extLst>
          </p:cNvPr>
          <p:cNvGrpSpPr/>
          <p:nvPr/>
        </p:nvGrpSpPr>
        <p:grpSpPr>
          <a:xfrm>
            <a:off x="6539426" y="1226345"/>
            <a:ext cx="5448470" cy="2825933"/>
            <a:chOff x="4434840" y="1907768"/>
            <a:chExt cx="7488936" cy="3884252"/>
          </a:xfrm>
        </p:grpSpPr>
        <p:pic>
          <p:nvPicPr>
            <p:cNvPr id="9" name="Picture 8" descr="A map of the world&#10;&#10;AI-generated content may be incorrect.">
              <a:extLst>
                <a:ext uri="{FF2B5EF4-FFF2-40B4-BE49-F238E27FC236}">
                  <a16:creationId xmlns:a16="http://schemas.microsoft.com/office/drawing/2014/main" id="{D6401966-136B-B689-59A2-9011EC32B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4" t="4738" r="18431" b="84298"/>
            <a:stretch>
              <a:fillRect/>
            </a:stretch>
          </p:blipFill>
          <p:spPr>
            <a:xfrm>
              <a:off x="4434840" y="1907768"/>
              <a:ext cx="6188710" cy="560093"/>
            </a:xfrm>
            <a:prstGeom prst="rect">
              <a:avLst/>
            </a:prstGeom>
          </p:spPr>
        </p:pic>
        <p:pic>
          <p:nvPicPr>
            <p:cNvPr id="12" name="Picture 11" descr="A map of the world&#10;&#10;AI-generated content may be incorrect.">
              <a:extLst>
                <a:ext uri="{FF2B5EF4-FFF2-40B4-BE49-F238E27FC236}">
                  <a16:creationId xmlns:a16="http://schemas.microsoft.com/office/drawing/2014/main" id="{48993D08-A41E-D81F-F485-32838374B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2" t="14646" r="2034" b="19556"/>
            <a:stretch>
              <a:fillRect/>
            </a:stretch>
          </p:blipFill>
          <p:spPr>
            <a:xfrm>
              <a:off x="4434840" y="2430608"/>
              <a:ext cx="7488936" cy="3361412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04CEDB-3320-80C9-2DAA-8F27EC677B20}"/>
              </a:ext>
            </a:extLst>
          </p:cNvPr>
          <p:cNvGrpSpPr/>
          <p:nvPr/>
        </p:nvGrpSpPr>
        <p:grpSpPr>
          <a:xfrm>
            <a:off x="475951" y="1293736"/>
            <a:ext cx="6063475" cy="2914600"/>
            <a:chOff x="2148840" y="1455602"/>
            <a:chExt cx="7498080" cy="3604188"/>
          </a:xfrm>
        </p:grpSpPr>
        <p:pic>
          <p:nvPicPr>
            <p:cNvPr id="5" name="Picture 4" descr="A graph on a screen&#10;&#10;AI-generated content may be incorrect.">
              <a:extLst>
                <a:ext uri="{FF2B5EF4-FFF2-40B4-BE49-F238E27FC236}">
                  <a16:creationId xmlns:a16="http://schemas.microsoft.com/office/drawing/2014/main" id="{1B513293-081F-FABD-6236-387EA0D45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0" t="25044" r="2049" b="11205"/>
            <a:stretch>
              <a:fillRect/>
            </a:stretch>
          </p:blipFill>
          <p:spPr>
            <a:xfrm>
              <a:off x="2148840" y="2189645"/>
              <a:ext cx="7498080" cy="2870145"/>
            </a:xfrm>
            <a:prstGeom prst="rect">
              <a:avLst/>
            </a:prstGeom>
          </p:spPr>
        </p:pic>
        <p:pic>
          <p:nvPicPr>
            <p:cNvPr id="14" name="Picture 13" descr="A graph on a screen&#10;&#10;AI-generated content may be incorrect.">
              <a:extLst>
                <a:ext uri="{FF2B5EF4-FFF2-40B4-BE49-F238E27FC236}">
                  <a16:creationId xmlns:a16="http://schemas.microsoft.com/office/drawing/2014/main" id="{8D688635-E363-14E1-B453-66D4B3B42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0" t="5779" r="10303" b="77899"/>
            <a:stretch>
              <a:fillRect/>
            </a:stretch>
          </p:blipFill>
          <p:spPr>
            <a:xfrm>
              <a:off x="2170953" y="1455602"/>
              <a:ext cx="6856532" cy="734833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3D5EDB3-0379-7AE0-70E6-71F08D9F43E6}"/>
              </a:ext>
            </a:extLst>
          </p:cNvPr>
          <p:cNvSpPr txBox="1"/>
          <p:nvPr/>
        </p:nvSpPr>
        <p:spPr>
          <a:xfrm>
            <a:off x="6539426" y="4675545"/>
            <a:ext cx="52886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Colour, chlorophyll and chromatography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>
                <a:hlinkClick r:id="rId5"/>
              </a:rPr>
              <a:t>Build your own particle accelerator</a:t>
            </a:r>
            <a:endParaRPr lang="en-US" dirty="0"/>
          </a:p>
          <a:p>
            <a:r>
              <a:rPr lang="en-US" dirty="0">
                <a:hlinkClick r:id="rId6"/>
              </a:rPr>
              <a:t>Quick quantitative chemistry – the microscale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723333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10971</TotalTime>
  <Words>295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1_CERNCorporate16-9</vt:lpstr>
      <vt:lpstr>2_CERNCorporate16-9</vt:lpstr>
      <vt:lpstr>Custom Design</vt:lpstr>
      <vt:lpstr>Science in School</vt:lpstr>
      <vt:lpstr>PowerPoint Presentation</vt:lpstr>
      <vt:lpstr>PowerPoint Presentation</vt:lpstr>
      <vt:lpstr>PowerPoint Presentation</vt:lpstr>
      <vt:lpstr>What’s featured?</vt:lpstr>
      <vt:lpstr>UNDERSTAND</vt:lpstr>
      <vt:lpstr>INSPIRE</vt:lpstr>
      <vt:lpstr>TEACH</vt:lpstr>
      <vt:lpstr>Who do we reach?</vt:lpstr>
      <vt:lpstr>Who do we reach?</vt:lpstr>
      <vt:lpstr>What’s in the future?</vt:lpstr>
      <vt:lpstr>How can you contribute?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Nathalie Woessner</cp:lastModifiedBy>
  <cp:revision>12</cp:revision>
  <dcterms:modified xsi:type="dcterms:W3CDTF">2025-09-23T12:30:04Z</dcterms:modified>
</cp:coreProperties>
</file>