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96" r:id="rId2"/>
    <p:sldId id="303" r:id="rId3"/>
    <p:sldId id="305" r:id="rId4"/>
    <p:sldId id="304" r:id="rId5"/>
    <p:sldId id="288" r:id="rId6"/>
    <p:sldId id="302" r:id="rId7"/>
    <p:sldId id="294" r:id="rId8"/>
    <p:sldId id="301" r:id="rId9"/>
    <p:sldId id="30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86"/>
  </p:normalViewPr>
  <p:slideViewPr>
    <p:cSldViewPr snapToGrid="0" snapToObjects="1">
      <p:cViewPr varScale="1">
        <p:scale>
          <a:sx n="160" d="100"/>
          <a:sy n="160" d="100"/>
        </p:scale>
        <p:origin x="264" y="13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-1"/>
            <a:ext cx="6024562" cy="636693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1510287-9784-4D3E-807C-7672065B1E64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CE0E482-5729-4BF0-BD18-D79AF8A71A9F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BB904D-ED28-474D-8D44-49DDA9A1F8CE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9405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9313967A-4717-4F70-B38A-D46C1A91CE53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DED3B586-565C-453D-8A2B-55E93555098B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A27D0789-6E56-45C4-83C8-BCA47AA20FFE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518AFA8-4A15-489C-8693-FFD4280D425C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B19B8077-DEEE-41B2-AB64-7D0E98A7DC4C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C6F576-74E2-4124-96A6-1841FF591AC5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AAFA-78BA-4731-8CB9-6171B33456FC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82513-2D3C-4507-8946-1CB70A69FD1B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B2A7-54AF-4FF1-8630-C1F7F4C89E21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A61C72-0F43-4C47-86FB-A6F473977A09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EDE48-601C-4520-8EC6-EDD4C7DDF96C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460FA-4612-4C70-B596-518D1AFBD19F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200"/>
            <a:ext cx="12192000" cy="637332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18162"/>
            <a:ext cx="4116387" cy="639468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3E693-2341-41FD-964A-06CBF05F763E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8218E-27DC-461C-B3B5-8EA4A86F13BE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DC7F42-05E2-4C56-BAE5-BB82EED48CC5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fld id="{50393D78-0E3F-475B-B277-24EE81C55C3F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Richard Cowan | Collimators Discussion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Collimators discussion points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Richard Cowan</a:t>
            </a:r>
          </a:p>
          <a:p>
            <a:r>
              <a:rPr lang="en-GB" b="0" dirty="0"/>
              <a:t>5</a:t>
            </a:r>
            <a:r>
              <a:rPr lang="en-GB" b="0" baseline="30000" dirty="0"/>
              <a:t>th</a:t>
            </a:r>
            <a:r>
              <a:rPr lang="en-GB" b="0" dirty="0"/>
              <a:t> May 2025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191991-FCFB-EEE6-2A9B-119C86FEC3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Nominal aperture shape and Ø (30mm)? Ø constant? Wings in straight section?</a:t>
            </a:r>
          </a:p>
          <a:p>
            <a:endParaRPr lang="en-GB" dirty="0"/>
          </a:p>
          <a:p>
            <a:pPr marL="0" indent="0">
              <a:buNone/>
            </a:pPr>
            <a:endParaRPr lang="en-GB" dirty="0"/>
          </a:p>
          <a:p>
            <a:endParaRPr lang="en-GB" dirty="0"/>
          </a:p>
          <a:p>
            <a:r>
              <a:rPr lang="en-GB" dirty="0"/>
              <a:t>What is the free aperture we need in any part of the life cycle?</a:t>
            </a:r>
          </a:p>
          <a:p>
            <a:pPr lvl="1"/>
            <a:r>
              <a:rPr lang="en-GB" dirty="0"/>
              <a:t>… do we need to fully retract the jaws, at any point? (length of stroke will be long for required accuracy)</a:t>
            </a:r>
          </a:p>
          <a:p>
            <a:endParaRPr lang="en-GB" dirty="0"/>
          </a:p>
          <a:p>
            <a:r>
              <a:rPr lang="en-GB" dirty="0"/>
              <a:t>What are the required jaw motions for each part of life cycle? (for fatigue considerations):</a:t>
            </a:r>
          </a:p>
          <a:p>
            <a:pPr lvl="1"/>
            <a:r>
              <a:rPr lang="en-GB" b="1" dirty="0"/>
              <a:t>Beam-on? parking/beam-off? MD? testing? </a:t>
            </a:r>
            <a:r>
              <a:rPr lang="en-GB" dirty="0"/>
              <a:t>… also assembly, jaw swap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E3D56B-D46C-FF98-D373-A4DE24CA91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Aperture and bellows movement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77CCADA-9C4D-6C3A-5A33-96873E01A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EDE48-601C-4520-8EC6-EDD4C7DDF96C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AAC1FD-EC36-9408-0DAA-FE09DC174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694FE4-C951-3047-F785-284841FC5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4DD7D56-27BA-12D4-0830-A87C64F1A927}"/>
              </a:ext>
            </a:extLst>
          </p:cNvPr>
          <p:cNvSpPr/>
          <p:nvPr/>
        </p:nvSpPr>
        <p:spPr>
          <a:xfrm>
            <a:off x="3984191" y="2071266"/>
            <a:ext cx="1781158" cy="922226"/>
          </a:xfrm>
          <a:custGeom>
            <a:avLst/>
            <a:gdLst>
              <a:gd name="connsiteX0" fmla="*/ 0 w 1781158"/>
              <a:gd name="connsiteY0" fmla="*/ 461113 h 922226"/>
              <a:gd name="connsiteX1" fmla="*/ 0 w 1781158"/>
              <a:gd name="connsiteY1" fmla="*/ 461114 h 922226"/>
              <a:gd name="connsiteX2" fmla="*/ 0 w 1781158"/>
              <a:gd name="connsiteY2" fmla="*/ 461114 h 922226"/>
              <a:gd name="connsiteX3" fmla="*/ 890578 w 1781158"/>
              <a:gd name="connsiteY3" fmla="*/ 0 h 922226"/>
              <a:gd name="connsiteX4" fmla="*/ 1325942 w 1781158"/>
              <a:gd name="connsiteY4" fmla="*/ 281627 h 922226"/>
              <a:gd name="connsiteX5" fmla="*/ 1344712 w 1781158"/>
              <a:gd name="connsiteY5" fmla="*/ 340638 h 922226"/>
              <a:gd name="connsiteX6" fmla="*/ 1660682 w 1781158"/>
              <a:gd name="connsiteY6" fmla="*/ 340638 h 922226"/>
              <a:gd name="connsiteX7" fmla="*/ 1781158 w 1781158"/>
              <a:gd name="connsiteY7" fmla="*/ 461114 h 922226"/>
              <a:gd name="connsiteX8" fmla="*/ 1781157 w 1781158"/>
              <a:gd name="connsiteY8" fmla="*/ 461114 h 922226"/>
              <a:gd name="connsiteX9" fmla="*/ 1660681 w 1781158"/>
              <a:gd name="connsiteY9" fmla="*/ 581590 h 922226"/>
              <a:gd name="connsiteX10" fmla="*/ 1344712 w 1781158"/>
              <a:gd name="connsiteY10" fmla="*/ 581590 h 922226"/>
              <a:gd name="connsiteX11" fmla="*/ 1325942 w 1781158"/>
              <a:gd name="connsiteY11" fmla="*/ 640599 h 922226"/>
              <a:gd name="connsiteX12" fmla="*/ 890578 w 1781158"/>
              <a:gd name="connsiteY12" fmla="*/ 922226 h 922226"/>
              <a:gd name="connsiteX13" fmla="*/ 455214 w 1781158"/>
              <a:gd name="connsiteY13" fmla="*/ 640599 h 922226"/>
              <a:gd name="connsiteX14" fmla="*/ 436444 w 1781158"/>
              <a:gd name="connsiteY14" fmla="*/ 581589 h 922226"/>
              <a:gd name="connsiteX15" fmla="*/ 120476 w 1781158"/>
              <a:gd name="connsiteY15" fmla="*/ 581589 h 922226"/>
              <a:gd name="connsiteX16" fmla="*/ 9467 w 1781158"/>
              <a:gd name="connsiteY16" fmla="*/ 508008 h 922226"/>
              <a:gd name="connsiteX17" fmla="*/ 0 w 1781158"/>
              <a:gd name="connsiteY17" fmla="*/ 461114 h 922226"/>
              <a:gd name="connsiteX18" fmla="*/ 9467 w 1781158"/>
              <a:gd name="connsiteY18" fmla="*/ 414220 h 922226"/>
              <a:gd name="connsiteX19" fmla="*/ 120476 w 1781158"/>
              <a:gd name="connsiteY19" fmla="*/ 340638 h 922226"/>
              <a:gd name="connsiteX20" fmla="*/ 436444 w 1781158"/>
              <a:gd name="connsiteY20" fmla="*/ 340638 h 922226"/>
              <a:gd name="connsiteX21" fmla="*/ 455214 w 1781158"/>
              <a:gd name="connsiteY21" fmla="*/ 281627 h 922226"/>
              <a:gd name="connsiteX22" fmla="*/ 890578 w 1781158"/>
              <a:gd name="connsiteY22" fmla="*/ 0 h 9222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781158" h="922226">
                <a:moveTo>
                  <a:pt x="0" y="461113"/>
                </a:moveTo>
                <a:lnTo>
                  <a:pt x="0" y="461114"/>
                </a:lnTo>
                <a:lnTo>
                  <a:pt x="0" y="461114"/>
                </a:lnTo>
                <a:close/>
                <a:moveTo>
                  <a:pt x="890578" y="0"/>
                </a:moveTo>
                <a:cubicBezTo>
                  <a:pt x="1086292" y="0"/>
                  <a:pt x="1254214" y="116127"/>
                  <a:pt x="1325942" y="281627"/>
                </a:cubicBezTo>
                <a:lnTo>
                  <a:pt x="1344712" y="340638"/>
                </a:lnTo>
                <a:lnTo>
                  <a:pt x="1660682" y="340638"/>
                </a:lnTo>
                <a:cubicBezTo>
                  <a:pt x="1727219" y="340638"/>
                  <a:pt x="1781158" y="394577"/>
                  <a:pt x="1781158" y="461114"/>
                </a:cubicBezTo>
                <a:lnTo>
                  <a:pt x="1781157" y="461114"/>
                </a:lnTo>
                <a:cubicBezTo>
                  <a:pt x="1781157" y="527651"/>
                  <a:pt x="1727218" y="581590"/>
                  <a:pt x="1660681" y="581590"/>
                </a:cubicBezTo>
                <a:lnTo>
                  <a:pt x="1344712" y="581590"/>
                </a:lnTo>
                <a:lnTo>
                  <a:pt x="1325942" y="640599"/>
                </a:lnTo>
                <a:cubicBezTo>
                  <a:pt x="1254214" y="806100"/>
                  <a:pt x="1086292" y="922226"/>
                  <a:pt x="890578" y="922226"/>
                </a:cubicBezTo>
                <a:cubicBezTo>
                  <a:pt x="694864" y="922226"/>
                  <a:pt x="526943" y="806100"/>
                  <a:pt x="455214" y="640599"/>
                </a:cubicBezTo>
                <a:lnTo>
                  <a:pt x="436444" y="581589"/>
                </a:lnTo>
                <a:lnTo>
                  <a:pt x="120476" y="581589"/>
                </a:lnTo>
                <a:cubicBezTo>
                  <a:pt x="70573" y="581589"/>
                  <a:pt x="27757" y="551249"/>
                  <a:pt x="9467" y="508008"/>
                </a:cubicBezTo>
                <a:lnTo>
                  <a:pt x="0" y="461114"/>
                </a:lnTo>
                <a:lnTo>
                  <a:pt x="9467" y="414220"/>
                </a:lnTo>
                <a:cubicBezTo>
                  <a:pt x="27757" y="370979"/>
                  <a:pt x="70573" y="340638"/>
                  <a:pt x="120476" y="340638"/>
                </a:cubicBezTo>
                <a:lnTo>
                  <a:pt x="436444" y="340638"/>
                </a:lnTo>
                <a:lnTo>
                  <a:pt x="455214" y="281627"/>
                </a:lnTo>
                <a:cubicBezTo>
                  <a:pt x="526943" y="116127"/>
                  <a:pt x="694864" y="0"/>
                  <a:pt x="890578" y="0"/>
                </a:cubicBezTo>
                <a:close/>
              </a:path>
            </a:pathLst>
          </a:cu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fr-FR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299F2F7-3990-E055-89DC-6E6DCFFAEADC}"/>
              </a:ext>
            </a:extLst>
          </p:cNvPr>
          <p:cNvSpPr/>
          <p:nvPr/>
        </p:nvSpPr>
        <p:spPr>
          <a:xfrm>
            <a:off x="2159735" y="2065916"/>
            <a:ext cx="944989" cy="92222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4A914B-2FF2-E112-CF84-C8EA6E0B0ED5}"/>
              </a:ext>
            </a:extLst>
          </p:cNvPr>
          <p:cNvSpPr txBox="1"/>
          <p:nvPr/>
        </p:nvSpPr>
        <p:spPr>
          <a:xfrm>
            <a:off x="3441865" y="2388529"/>
            <a:ext cx="20518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or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89321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27633EA1-762B-DE6C-0E4C-507FEE48C8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8342" y="3302803"/>
            <a:ext cx="4950447" cy="2945784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C31B5F7-FEC6-A7E2-A510-DCE813302D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0346447" cy="4608512"/>
          </a:xfrm>
        </p:spPr>
        <p:txBody>
          <a:bodyPr/>
          <a:lstStyle/>
          <a:p>
            <a:r>
              <a:rPr lang="en-GB" dirty="0"/>
              <a:t>Orbit variation in Vertical plane and in horizontal plane? V ±5mm H ±5mm ?</a:t>
            </a:r>
          </a:p>
          <a:p>
            <a:r>
              <a:rPr lang="en-GB" dirty="0"/>
              <a:t>Beam size on primaries? secondaries? absorbers? tertiaries?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b="0" dirty="0"/>
              <a:t>These both feed into the base question of Jaw / Absorber block size?</a:t>
            </a:r>
            <a:endParaRPr lang="en-GB" dirty="0"/>
          </a:p>
          <a:p>
            <a:pPr marL="0" indent="0">
              <a:buNone/>
            </a:pPr>
            <a:endParaRPr lang="en-GB" dirty="0"/>
          </a:p>
          <a:p>
            <a:r>
              <a:rPr lang="en-GB" dirty="0"/>
              <a:t>Simply cover the beam pipe? </a:t>
            </a:r>
          </a:p>
          <a:p>
            <a:pPr lvl="1"/>
            <a:r>
              <a:rPr lang="en-GB" dirty="0"/>
              <a:t>3cm height, 6cm width</a:t>
            </a:r>
          </a:p>
          <a:p>
            <a:r>
              <a:rPr lang="en-GB" dirty="0"/>
              <a:t>Or smaller? (less impedance maybe?)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BDC59D-6AB7-8991-05E2-853914D447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Beam and position</a:t>
            </a:r>
            <a:br>
              <a:rPr lang="en-GB" dirty="0"/>
            </a:b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5D98A-8ABF-89C3-489A-F756318A47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EDE48-601C-4520-8EC6-EDD4C7DDF96C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81921A-368A-B76B-C41D-9F1F44BEE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1EAA84-B444-FDA3-1DF4-0FB56B717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69249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AF41977-ED19-6F83-4DC6-1AC184EA6D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11376024" cy="3535547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Do we need this? The design is much simpler with only one actuator rather than 2, hence will have higher reliability etc, as well as reduced cost.</a:t>
            </a:r>
          </a:p>
          <a:p>
            <a:endParaRPr lang="en-GB" dirty="0"/>
          </a:p>
          <a:p>
            <a:r>
              <a:rPr lang="en-GB" dirty="0"/>
              <a:t>If so, is it needed on all collimators? (Could it be just primary vertical - tcp.v.b1 + tcp.v.b2) </a:t>
            </a:r>
          </a:p>
          <a:p>
            <a:endParaRPr lang="en-GB" dirty="0"/>
          </a:p>
          <a:p>
            <a:r>
              <a:rPr lang="en-GB" dirty="0"/>
              <a:t>Can angular tilt can be fixed for each run or does it need to be adjusted during/mid run?</a:t>
            </a:r>
          </a:p>
          <a:p>
            <a:endParaRPr lang="en-GB" dirty="0"/>
          </a:p>
          <a:p>
            <a:r>
              <a:rPr lang="en-GB" dirty="0"/>
              <a:t>Does the angular tilt tolerance requirement change if adjustable or not?</a:t>
            </a:r>
          </a:p>
          <a:p>
            <a:endParaRPr lang="en-GB" dirty="0"/>
          </a:p>
          <a:p>
            <a:r>
              <a:rPr lang="en-GB" dirty="0"/>
              <a:t>First draft Tolerances – do these make sense/need to be tighter …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6392A1-E4DC-51E5-63E0-B5E977B4A2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Tolerance and Angular tilt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C2B401-B3BA-DDDE-1DA4-3FBEB2DC2E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2EDE48-601C-4520-8EC6-EDD4C7DDF96C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71134-9B3C-FEE3-FB56-740BDB7D6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2DEF1-2E8D-09A3-4BA2-D55FD580F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A7E929EE-0D6B-E038-0FCF-C6DE5C1B25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6680952"/>
              </p:ext>
            </p:extLst>
          </p:nvPr>
        </p:nvGraphicFramePr>
        <p:xfrm>
          <a:off x="868534" y="5031908"/>
          <a:ext cx="8329254" cy="1064084"/>
        </p:xfrm>
        <a:graphic>
          <a:graphicData uri="http://schemas.openxmlformats.org/drawingml/2006/table">
            <a:tbl>
              <a:tblPr/>
              <a:tblGrid>
                <a:gridCol w="1006724">
                  <a:extLst>
                    <a:ext uri="{9D8B030D-6E8A-4147-A177-3AD203B41FA5}">
                      <a16:colId xmlns:a16="http://schemas.microsoft.com/office/drawing/2014/main" val="3632186541"/>
                    </a:ext>
                  </a:extLst>
                </a:gridCol>
                <a:gridCol w="1284180">
                  <a:extLst>
                    <a:ext uri="{9D8B030D-6E8A-4147-A177-3AD203B41FA5}">
                      <a16:colId xmlns:a16="http://schemas.microsoft.com/office/drawing/2014/main" val="3519164862"/>
                    </a:ext>
                  </a:extLst>
                </a:gridCol>
                <a:gridCol w="1179885">
                  <a:extLst>
                    <a:ext uri="{9D8B030D-6E8A-4147-A177-3AD203B41FA5}">
                      <a16:colId xmlns:a16="http://schemas.microsoft.com/office/drawing/2014/main" val="157170397"/>
                    </a:ext>
                  </a:extLst>
                </a:gridCol>
                <a:gridCol w="4858465">
                  <a:extLst>
                    <a:ext uri="{9D8B030D-6E8A-4147-A177-3AD203B41FA5}">
                      <a16:colId xmlns:a16="http://schemas.microsoft.com/office/drawing/2014/main" val="1838951614"/>
                    </a:ext>
                  </a:extLst>
                </a:gridCol>
              </a:tblGrid>
              <a:tr h="53204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Gap</a:t>
                      </a:r>
                    </a:p>
                  </a:txBody>
                  <a:tcPr anchor="ctr">
                    <a:lnL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Flatness</a:t>
                      </a:r>
                    </a:p>
                  </a:txBody>
                  <a:tcPr anchor="ctr">
                    <a:lnL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Ra</a:t>
                      </a:r>
                    </a:p>
                  </a:txBody>
                  <a:tcPr anchor="ctr">
                    <a:lnL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Angular tilt</a:t>
                      </a:r>
                    </a:p>
                  </a:txBody>
                  <a:tcPr anchor="ctr">
                    <a:lnL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5571321"/>
                  </a:ext>
                </a:extLst>
              </a:tr>
              <a:tr h="53204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±20µm</a:t>
                      </a:r>
                    </a:p>
                  </a:txBody>
                  <a:tcPr anchor="ctr">
                    <a:lnL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±20µm</a:t>
                      </a:r>
                    </a:p>
                  </a:txBody>
                  <a:tcPr anchor="ctr">
                    <a:lnL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1.6 (µm)</a:t>
                      </a:r>
                    </a:p>
                  </a:txBody>
                  <a:tcPr anchor="ctr">
                    <a:lnL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GB" sz="1800" dirty="0">
                          <a:solidFill>
                            <a:srgbClr val="000000"/>
                          </a:solidFill>
                          <a:effectLst/>
                          <a:latin typeface="Aptos" panose="020B0004020202020204" pitchFamily="34" charset="0"/>
                        </a:rPr>
                        <a:t>Nominal 130µrad? perhaps ±10%?</a:t>
                      </a:r>
                    </a:p>
                  </a:txBody>
                  <a:tcPr anchor="ctr">
                    <a:lnL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573" cap="flat" cmpd="sng" algn="ctr">
                      <a:solidFill>
                        <a:srgbClr val="ABABAB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8591755"/>
                  </a:ext>
                </a:extLst>
              </a:tr>
            </a:tbl>
          </a:graphicData>
        </a:graphic>
      </p:graphicFrame>
      <p:sp>
        <p:nvSpPr>
          <p:cNvPr id="9" name="Rectangle 2">
            <a:extLst>
              <a:ext uri="{FF2B5EF4-FFF2-40B4-BE49-F238E27FC236}">
                <a16:creationId xmlns:a16="http://schemas.microsoft.com/office/drawing/2014/main" id="{959E66F4-FFF2-DC59-C90A-4E675284FE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14800" y="3440113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D3FEDC-8B5F-6A23-4687-8C20C27703BF}"/>
              </a:ext>
            </a:extLst>
          </p:cNvPr>
          <p:cNvCxnSpPr>
            <a:cxnSpLocks/>
          </p:cNvCxnSpPr>
          <p:nvPr/>
        </p:nvCxnSpPr>
        <p:spPr>
          <a:xfrm flipV="1">
            <a:off x="8534401" y="5074316"/>
            <a:ext cx="948671" cy="764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7005322-3F4E-0258-0EFB-77638E8FFC01}"/>
              </a:ext>
            </a:extLst>
          </p:cNvPr>
          <p:cNvSpPr txBox="1"/>
          <p:nvPr/>
        </p:nvSpPr>
        <p:spPr>
          <a:xfrm>
            <a:off x="9658333" y="4157000"/>
            <a:ext cx="2300941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Stepper motors without gearbox (preferred) can drive to ~5µm precision, so 10urad doable over 500mm engagement length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2030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0BCBD-C70C-10FD-2FD0-5F3030D62E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73006" y="2953934"/>
            <a:ext cx="2645988" cy="475066"/>
          </a:xfrm>
        </p:spPr>
        <p:txBody>
          <a:bodyPr/>
          <a:lstStyle/>
          <a:p>
            <a:pPr algn="ctr"/>
            <a:r>
              <a:rPr lang="en-US" b="0" dirty="0"/>
              <a:t>Backups</a:t>
            </a:r>
            <a:endParaRPr lang="en-GB" b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32B78D8-CBC7-5EF0-3CB6-D01F7BF16A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1AAAFA-78BA-4731-8CB9-6171B33456FC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016B355-6FAD-F97E-4574-D6B2BC5F8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AFB3E2F-8429-7943-79DA-EA594D846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9329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26353"/>
            <a:ext cx="9467849" cy="5274422"/>
          </a:xfrm>
        </p:spPr>
        <p:txBody>
          <a:bodyPr/>
          <a:lstStyle/>
          <a:p>
            <a:pPr marL="0" lvl="1" indent="0">
              <a:buNone/>
            </a:pPr>
            <a:r>
              <a:rPr lang="en-US" dirty="0"/>
              <a:t>Point F Halo collimation:</a:t>
            </a:r>
          </a:p>
          <a:p>
            <a:pPr marL="0" lvl="1" indent="0">
              <a:buNone/>
            </a:pPr>
            <a:r>
              <a:rPr lang="en-US" dirty="0"/>
              <a:t>3 horizontal (</a:t>
            </a:r>
            <a:r>
              <a:rPr lang="en-US" dirty="0" err="1"/>
              <a:t>betatron</a:t>
            </a:r>
            <a:r>
              <a:rPr lang="en-US" dirty="0"/>
              <a:t>), 3 vertical (</a:t>
            </a:r>
            <a:r>
              <a:rPr lang="en-US" dirty="0" err="1"/>
              <a:t>betatron</a:t>
            </a:r>
            <a:r>
              <a:rPr lang="en-US" dirty="0"/>
              <a:t>), 3 momentum</a:t>
            </a:r>
          </a:p>
          <a:p>
            <a:pPr marL="0" lvl="1" indent="0">
              <a:buNone/>
            </a:pPr>
            <a:r>
              <a:rPr lang="en-US" dirty="0"/>
              <a:t>Primary 25cm </a:t>
            </a:r>
            <a:r>
              <a:rPr lang="en-US" dirty="0" err="1"/>
              <a:t>MoGr</a:t>
            </a:r>
            <a:r>
              <a:rPr lang="en-US" dirty="0"/>
              <a:t>, Secondary 30cm TZM</a:t>
            </a:r>
          </a:p>
          <a:p>
            <a:pPr marL="0" lvl="1" indent="0">
              <a:buNone/>
            </a:pPr>
            <a:r>
              <a:rPr lang="en-US" dirty="0"/>
              <a:t>Plus 4-6 shower absorbers - 2 </a:t>
            </a:r>
            <a:r>
              <a:rPr lang="en-US" dirty="0" err="1"/>
              <a:t>betatron</a:t>
            </a:r>
            <a:r>
              <a:rPr lang="en-US" dirty="0"/>
              <a:t> and 2-4 momentum? - Shower absorbers are probably 30cm TZM too</a:t>
            </a:r>
          </a:p>
          <a:p>
            <a:pPr marL="0" lvl="1" indent="0">
              <a:buNone/>
            </a:pPr>
            <a:r>
              <a:rPr lang="en-US" dirty="0"/>
              <a:t>So 13-15 collimators per beam</a:t>
            </a:r>
          </a:p>
          <a:p>
            <a:pPr marL="0" lvl="1" indent="0">
              <a:buNone/>
            </a:pPr>
            <a:r>
              <a:rPr lang="en-US" dirty="0"/>
              <a:t>= 26-30 total? (1:2 V:H)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r>
              <a:rPr lang="en-US" dirty="0"/>
              <a:t>SR collimation:</a:t>
            </a:r>
          </a:p>
          <a:p>
            <a:pPr marL="0" lvl="1" indent="0">
              <a:buNone/>
            </a:pPr>
            <a:r>
              <a:rPr lang="en-US" dirty="0"/>
              <a:t>6 collimators and 2 masks upstream of each point (G Broggi FCC week 2024) </a:t>
            </a:r>
          </a:p>
          <a:p>
            <a:pPr marL="0" lvl="1" indent="0">
              <a:buNone/>
            </a:pPr>
            <a:r>
              <a:rPr lang="en-US" dirty="0"/>
              <a:t>SR Collimators - 10cm Tungsten, SR Masks - 2cm Tungsten</a:t>
            </a:r>
          </a:p>
          <a:p>
            <a:pPr marL="0" lvl="1" indent="0">
              <a:buNone/>
            </a:pPr>
            <a:r>
              <a:rPr lang="en-US" dirty="0"/>
              <a:t>for 2 beams * 4 IPs </a:t>
            </a:r>
          </a:p>
          <a:p>
            <a:pPr marL="0" lvl="1" indent="0">
              <a:buNone/>
            </a:pPr>
            <a:r>
              <a:rPr lang="en-US" dirty="0"/>
              <a:t>= 48 collimators (1:2 V:H) + 16 masks!</a:t>
            </a:r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479583"/>
          </a:xfrm>
        </p:spPr>
        <p:txBody>
          <a:bodyPr/>
          <a:lstStyle/>
          <a:p>
            <a:r>
              <a:rPr lang="en-US" dirty="0"/>
              <a:t>Collimator numbers</a:t>
            </a:r>
            <a:br>
              <a:rPr lang="en-US" dirty="0"/>
            </a:b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B4C1F-38E0-463B-8C68-C27A48F71B14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95FE956-4BCD-CE19-4848-FA118884F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B2A7-54AF-4FF1-8630-C1F7F4C89E21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DDCB09-23C8-D1DA-740E-FA2ECB7039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5A40A68-C9C1-DAA5-ACC3-CBC71F6C3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8DA5F40-DF9B-5095-F300-281E0AC831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3045" y="367061"/>
            <a:ext cx="10495128" cy="588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0157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6BBC2C-C3CC-61B0-FFAB-EC8FD5759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11FC6-88AC-4823-A767-DC9818BC4A34}" type="datetime3">
              <a:rPr lang="en-US" smtClean="0"/>
              <a:t>5 May 2025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C063F5-9ABB-9740-2658-4463F92F76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Richard Cowan | Collimators Discussion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8BB6395-C1A8-66B3-AC02-A158D822D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71C6366-2080-124B-F0CC-D51D49C09C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463" y="354587"/>
            <a:ext cx="10351827" cy="5801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989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_16x9 PPT_v2024.pptx" id="{CF085BE9-E13D-8249-B4F3-B15893DF5078}" vid="{8DC4A9CA-60BF-5142-B3E7-A933F0F95F1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Corporate_16x9 PPT_v2024</Template>
  <TotalTime>7394</TotalTime>
  <Words>482</Words>
  <Application>Microsoft Office PowerPoint</Application>
  <PresentationFormat>Widescreen</PresentationFormat>
  <Paragraphs>84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Aptos</vt:lpstr>
      <vt:lpstr>Arial</vt:lpstr>
      <vt:lpstr>Calibri</vt:lpstr>
      <vt:lpstr>Office Theme</vt:lpstr>
      <vt:lpstr>Collimators discussion points</vt:lpstr>
      <vt:lpstr>Aperture and bellows movement</vt:lpstr>
      <vt:lpstr>Beam and position </vt:lpstr>
      <vt:lpstr>Tolerance and Angular tilt</vt:lpstr>
      <vt:lpstr>PowerPoint Presentation</vt:lpstr>
      <vt:lpstr>Backups</vt:lpstr>
      <vt:lpstr>Collimator numbers 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Richard Jonathan Cowan</dc:creator>
  <cp:lastModifiedBy>Richard Jonathan Cowan</cp:lastModifiedBy>
  <cp:revision>8</cp:revision>
  <dcterms:created xsi:type="dcterms:W3CDTF">2025-04-04T13:20:03Z</dcterms:created>
  <dcterms:modified xsi:type="dcterms:W3CDTF">2025-05-05T07:30:54Z</dcterms:modified>
</cp:coreProperties>
</file>