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4" r:id="rId2"/>
  </p:sldMasterIdLst>
  <p:notesMasterIdLst>
    <p:notesMasterId r:id="rId15"/>
  </p:notesMasterIdLst>
  <p:sldIdLst>
    <p:sldId id="260" r:id="rId3"/>
    <p:sldId id="261" r:id="rId4"/>
    <p:sldId id="272" r:id="rId5"/>
    <p:sldId id="281" r:id="rId6"/>
    <p:sldId id="275" r:id="rId7"/>
    <p:sldId id="285" r:id="rId8"/>
    <p:sldId id="282" r:id="rId9"/>
    <p:sldId id="278" r:id="rId10"/>
    <p:sldId id="279" r:id="rId11"/>
    <p:sldId id="280" r:id="rId12"/>
    <p:sldId id="271" r:id="rId13"/>
    <p:sldId id="284" r:id="rId14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71" d="100"/>
          <a:sy n="71" d="100"/>
        </p:scale>
        <p:origin x="1020" y="222"/>
      </p:cViewPr>
      <p:guideLst>
        <p:guide orient="horz" pos="2160"/>
        <p:guide pos="4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26346-E039-4D15-8A18-2D4F13C79DF8}" type="datetimeFigureOut">
              <a:rPr lang="de-DE" smtClean="0"/>
              <a:t>09.05.2025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B29DB-4D81-44EC-A494-D52680142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924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380feb8f39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g3380feb8f3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052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 cstate="screen">
            <a:alphaModFix amt="8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 userDrawn="1"/>
        </p:nvSpPr>
        <p:spPr>
          <a:xfrm>
            <a:off x="603424" y="2086372"/>
            <a:ext cx="10812288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smtClean="0">
                <a:solidFill>
                  <a:srgbClr val="003478"/>
                </a:solidFill>
                <a:latin typeface="Arial Black" panose="020B0A04020102020204" pitchFamily="34" charset="0"/>
              </a:rPr>
              <a:t>HANDS ON</a:t>
            </a:r>
            <a:endParaRPr lang="de-DE" sz="5400" dirty="0">
              <a:solidFill>
                <a:srgbClr val="003478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itel 1"/>
          <p:cNvSpPr txBox="1">
            <a:spLocks/>
          </p:cNvSpPr>
          <p:nvPr userDrawn="1"/>
        </p:nvSpPr>
        <p:spPr>
          <a:xfrm>
            <a:off x="603424" y="2852936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smtClean="0">
                <a:solidFill>
                  <a:srgbClr val="85C714"/>
                </a:solidFill>
                <a:latin typeface="Arial Black" panose="020B0A04020102020204" pitchFamily="34" charset="0"/>
              </a:rPr>
              <a:t>PARTICLE PHYSICS</a:t>
            </a:r>
            <a:endParaRPr lang="de-DE" sz="5400" dirty="0">
              <a:solidFill>
                <a:srgbClr val="85C71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itel 1"/>
          <p:cNvSpPr txBox="1">
            <a:spLocks/>
          </p:cNvSpPr>
          <p:nvPr userDrawn="1"/>
        </p:nvSpPr>
        <p:spPr>
          <a:xfrm>
            <a:off x="603424" y="404664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INTERNATIONAL</a:t>
            </a:r>
          </a:p>
          <a:p>
            <a:r>
              <a:rPr lang="de-DE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MASTERCLASSES</a:t>
            </a:r>
            <a:endParaRPr lang="de-DE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45592" y="4077072"/>
            <a:ext cx="10972800" cy="11430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2253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5234" y="-7938"/>
            <a:ext cx="12962467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09600" y="304801"/>
            <a:ext cx="109728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871531" y="1287466"/>
            <a:ext cx="8448939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25408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0193" y="6390963"/>
            <a:ext cx="990667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6380131"/>
            <a:ext cx="57732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13.05.2025</a:t>
            </a:r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825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5234" y="-7938"/>
            <a:ext cx="12962467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09600" y="304801"/>
            <a:ext cx="109728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927351" y="1628775"/>
            <a:ext cx="6337300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25408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0193" y="6390963"/>
            <a:ext cx="990667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6380131"/>
            <a:ext cx="57732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13.05.2025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5523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1097" y="5949281"/>
            <a:ext cx="2576103" cy="77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13.05.2025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123" y="5658528"/>
            <a:ext cx="1665369" cy="124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87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501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13.05.2025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08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8" descr="hg-home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688" y="-99391"/>
            <a:ext cx="13177464" cy="7056784"/>
          </a:xfrm>
          <a:prstGeom prst="rect">
            <a:avLst/>
          </a:prstGeom>
        </p:spPr>
      </p:pic>
      <p:sp>
        <p:nvSpPr>
          <p:cNvPr id="2" name="Textfeld 1"/>
          <p:cNvSpPr txBox="1"/>
          <p:nvPr userDrawn="1"/>
        </p:nvSpPr>
        <p:spPr>
          <a:xfrm>
            <a:off x="551384" y="5157192"/>
            <a:ext cx="118813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rgbClr val="003478"/>
                </a:solidFill>
              </a:rPr>
              <a:t>TITEL</a:t>
            </a:r>
            <a:endParaRPr lang="de-DE" sz="3600" b="1" dirty="0">
              <a:solidFill>
                <a:srgbClr val="00347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0" y="1449602"/>
            <a:ext cx="12192000" cy="4420543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003478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304802"/>
            <a:ext cx="12192000" cy="1144800"/>
          </a:xfrm>
        </p:spPr>
        <p:txBody>
          <a:bodyPr anchor="ctr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kumimoji="0" lang="de-DE" sz="4400" b="0" i="0" u="none" strike="noStrike" kern="1200" cap="none" spc="0" normalizeH="0" baseline="0" noProof="0" smtClean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991242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6602" y="6046009"/>
            <a:ext cx="1658774" cy="66274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63084" y="838203"/>
            <a:ext cx="10363200" cy="1362075"/>
          </a:xfrm>
        </p:spPr>
        <p:txBody>
          <a:bodyPr anchor="t">
            <a:normAutofit/>
          </a:bodyPr>
          <a:lstStyle>
            <a:lvl1pPr algn="l">
              <a:spcAft>
                <a:spcPts val="0"/>
              </a:spcAft>
              <a:defRPr sz="4400" b="1" cap="all">
                <a:solidFill>
                  <a:srgbClr val="003478"/>
                </a:solidFill>
              </a:defRPr>
            </a:lvl1pPr>
          </a:lstStyle>
          <a:p>
            <a:r>
              <a:rPr lang="de-DE" dirty="0" err="1" smtClean="0"/>
              <a:t>titel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362203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0"/>
          <p:cNvSpPr txBox="1">
            <a:spLocks noGrp="1"/>
          </p:cNvSpPr>
          <p:nvPr>
            <p:ph type="title"/>
          </p:nvPr>
        </p:nvSpPr>
        <p:spPr>
          <a:xfrm>
            <a:off x="609600" y="273600"/>
            <a:ext cx="109724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/>
            </a:lvl9pPr>
          </a:lstStyle>
          <a:p>
            <a:endParaRPr/>
          </a:p>
        </p:txBody>
      </p:sp>
      <p:sp>
        <p:nvSpPr>
          <p:cNvPr id="171" name="Google Shape;171;p40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6400" y="5564189"/>
            <a:ext cx="38608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1" y="5791201"/>
            <a:ext cx="1691217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624418" y="5157789"/>
            <a:ext cx="5183716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226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5234" y="-7938"/>
            <a:ext cx="12962467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09600" y="1287465"/>
            <a:ext cx="109728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609600" y="304801"/>
            <a:ext cx="109728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25408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0193" y="6390963"/>
            <a:ext cx="990667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13.05.2025</a:t>
            </a:r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851" y="6273957"/>
            <a:ext cx="706847" cy="52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9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5234" y="-7938"/>
            <a:ext cx="12962467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609600" y="304801"/>
            <a:ext cx="109728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620208" y="1377296"/>
            <a:ext cx="5198368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6384032" y="1377297"/>
            <a:ext cx="5198368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25408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0193" y="6390963"/>
            <a:ext cx="990667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6380131"/>
            <a:ext cx="57732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13.05.2025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57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955238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417638"/>
            <a:ext cx="109728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endParaRPr lang="de-DE" dirty="0" smtClean="0"/>
          </a:p>
        </p:txBody>
      </p:sp>
      <p:pic>
        <p:nvPicPr>
          <p:cNvPr id="7" name="Bild 9" descr="mc-logo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  <p:sp>
        <p:nvSpPr>
          <p:cNvPr id="8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25408" y="6356352"/>
            <a:ext cx="510952" cy="352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2"/>
          </p:nvPr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13.05.2025</a:t>
            </a:r>
            <a:endParaRPr lang="de-DE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51" r:id="rId4"/>
    <p:sldLayoutId id="2147483652" r:id="rId5"/>
    <p:sldLayoutId id="2147483663" r:id="rId6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3478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3478"/>
          </a:solidFill>
          <a:latin typeface="+mn-lt"/>
          <a:ea typeface="+mn-ea"/>
          <a:cs typeface="+mn-cs"/>
        </a:defRPr>
      </a:lvl1pPr>
      <a:lvl2pPr marL="533400" indent="-2667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3478"/>
          </a:solidFill>
          <a:latin typeface="+mn-lt"/>
          <a:ea typeface="+mn-ea"/>
          <a:cs typeface="+mn-cs"/>
        </a:defRPr>
      </a:lvl2pPr>
      <a:lvl3pPr marL="812800" indent="-2794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3478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825408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0193" y="6390963"/>
            <a:ext cx="990667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13.05.2025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5969" y="6187616"/>
            <a:ext cx="894224" cy="67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0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</p:sldLayoutIdLst>
  <p:hf sldNum="0"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physicsmasterclasses.org/downloads/answersheet-2024.pdf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1784/" TargetMode="External"/><Relationship Id="rId2" Type="http://schemas.openxmlformats.org/officeDocument/2006/relationships/hyperlink" Target="https://physicsmasterclasses.org/index.php?cat=schedule&amp;page=schedule_2024#moderator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s://twiki.cern.ch/twiki/pub/Main/InternationalMasterclassesModeratorManual/IMC_ATLAS2025_High.mp4" TargetMode="Externa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hyperlink" Target="https://videos.cern.ch/record/2791524" TargetMode="External"/><Relationship Id="rId4" Type="http://schemas.openxmlformats.org/officeDocument/2006/relationships/hyperlink" Target="https://videos.cern.ch/record/230126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masterclasses.org/downloads/manual_local_organizers_2024.pdf" TargetMode="External"/><Relationship Id="rId2" Type="http://schemas.openxmlformats.org/officeDocument/2006/relationships/hyperlink" Target="https://twiki.cern.ch/twiki/bin/viewauth/Main/InternationalMasterclassesModeratorManua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08" y="3861048"/>
            <a:ext cx="11031016" cy="1426170"/>
          </a:xfrm>
        </p:spPr>
        <p:txBody>
          <a:bodyPr>
            <a:normAutofit/>
          </a:bodyPr>
          <a:lstStyle/>
          <a:p>
            <a:r>
              <a:rPr lang="de-DE" dirty="0" smtClean="0"/>
              <a:t>Report CERN Masterclasses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700" dirty="0" smtClean="0"/>
              <a:t>13.05.2025</a:t>
            </a:r>
            <a:endParaRPr lang="de-DE" sz="2700" dirty="0"/>
          </a:p>
        </p:txBody>
      </p:sp>
    </p:spTree>
    <p:extLst>
      <p:ext uri="{BB962C8B-B14F-4D97-AF65-F5344CB8AC3E}">
        <p14:creationId xmlns:p14="http://schemas.microsoft.com/office/powerpoint/2010/main" val="332318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>
                <a:solidFill>
                  <a:srgbClr val="003478"/>
                </a:solidFill>
              </a:rPr>
              <a:t>Quiz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4845674" cy="4420543"/>
          </a:xfrm>
        </p:spPr>
        <p:txBody>
          <a:bodyPr/>
          <a:lstStyle/>
          <a:p>
            <a:r>
              <a:rPr lang="de-DE" dirty="0"/>
              <a:t>Style „Who </a:t>
            </a:r>
            <a:r>
              <a:rPr lang="de-DE" dirty="0" err="1"/>
              <a:t>wants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a </a:t>
            </a:r>
            <a:r>
              <a:rPr lang="de-DE" dirty="0" err="1"/>
              <a:t>millionaire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7 multiple-</a:t>
            </a:r>
            <a:r>
              <a:rPr lang="de-DE" dirty="0" err="1" smtClean="0"/>
              <a:t>choice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endParaRPr lang="de-DE" dirty="0" smtClean="0"/>
          </a:p>
          <a:p>
            <a:r>
              <a:rPr lang="de-DE" dirty="0" err="1" smtClean="0"/>
              <a:t>Animated</a:t>
            </a:r>
            <a:r>
              <a:rPr lang="de-DE" dirty="0" smtClean="0"/>
              <a:t> </a:t>
            </a:r>
            <a:r>
              <a:rPr lang="de-DE" dirty="0" err="1" smtClean="0"/>
              <a:t>ppt</a:t>
            </a:r>
            <a:endParaRPr lang="de-DE" dirty="0" smtClean="0"/>
          </a:p>
          <a:p>
            <a:r>
              <a:rPr lang="de-DE" dirty="0" err="1" smtClean="0">
                <a:hlinkClick r:id="rId2"/>
              </a:rPr>
              <a:t>Answer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sheets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7929" y="1124744"/>
            <a:ext cx="6477176" cy="4151708"/>
          </a:xfrm>
          <a:prstGeom prst="rect">
            <a:avLst/>
          </a:prstGeom>
          <a:ln>
            <a:solidFill>
              <a:srgbClr val="003478"/>
            </a:solidFill>
          </a:ln>
        </p:spPr>
      </p:pic>
      <p:sp>
        <p:nvSpPr>
          <p:cNvPr id="5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09.05.2025</a:t>
            </a:fld>
            <a:endParaRPr lang="de-DE" dirty="0"/>
          </a:p>
        </p:txBody>
      </p:sp>
      <p:sp>
        <p:nvSpPr>
          <p:cNvPr id="7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75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Moderators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11623773" cy="4420543"/>
          </a:xfrm>
        </p:spPr>
        <p:txBody>
          <a:bodyPr>
            <a:noAutofit/>
          </a:bodyPr>
          <a:lstStyle/>
          <a:p>
            <a:r>
              <a:rPr lang="de-DE" dirty="0"/>
              <a:t>Call for </a:t>
            </a:r>
            <a:r>
              <a:rPr lang="de-DE" dirty="0" err="1"/>
              <a:t>moderators</a:t>
            </a:r>
            <a:r>
              <a:rPr lang="de-DE" dirty="0"/>
              <a:t> via </a:t>
            </a:r>
            <a:r>
              <a:rPr lang="de-DE" dirty="0" err="1"/>
              <a:t>usual</a:t>
            </a:r>
            <a:r>
              <a:rPr lang="de-DE" dirty="0"/>
              <a:t> </a:t>
            </a:r>
            <a:r>
              <a:rPr lang="de-DE" dirty="0" err="1"/>
              <a:t>channels</a:t>
            </a:r>
            <a:r>
              <a:rPr lang="de-DE" dirty="0"/>
              <a:t> + </a:t>
            </a:r>
            <a:r>
              <a:rPr lang="de-DE" b="1" dirty="0" smtClean="0"/>
              <a:t>New:</a:t>
            </a:r>
            <a:r>
              <a:rPr lang="de-DE" dirty="0" smtClean="0"/>
              <a:t> </a:t>
            </a:r>
            <a:r>
              <a:rPr lang="de-DE" dirty="0" err="1" smtClean="0"/>
              <a:t>poster</a:t>
            </a:r>
            <a:r>
              <a:rPr lang="de-DE" dirty="0" smtClean="0"/>
              <a:t> </a:t>
            </a:r>
            <a:r>
              <a:rPr lang="de-DE" dirty="0"/>
              <a:t>at CERN (</a:t>
            </a:r>
            <a:r>
              <a:rPr lang="de-DE" dirty="0" err="1"/>
              <a:t>library</a:t>
            </a:r>
            <a:r>
              <a:rPr lang="de-DE" dirty="0"/>
              <a:t>, b40, ...)</a:t>
            </a:r>
          </a:p>
          <a:p>
            <a:r>
              <a:rPr lang="de-DE" dirty="0" err="1" smtClean="0">
                <a:hlinkClick r:id="rId2"/>
              </a:rPr>
              <a:t>Volunteers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all </a:t>
            </a:r>
            <a:r>
              <a:rPr lang="de-DE" dirty="0" err="1" smtClean="0"/>
              <a:t>experiments</a:t>
            </a:r>
            <a:r>
              <a:rPr lang="de-DE" dirty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theory</a:t>
            </a:r>
            <a:endParaRPr lang="de-DE" dirty="0" smtClean="0"/>
          </a:p>
          <a:p>
            <a:pPr lvl="1"/>
            <a:r>
              <a:rPr lang="de-DE" b="1" dirty="0" smtClean="0"/>
              <a:t>New</a:t>
            </a:r>
            <a:r>
              <a:rPr lang="de-DE" dirty="0" smtClean="0"/>
              <a:t>: Focus on </a:t>
            </a:r>
            <a:r>
              <a:rPr lang="de-DE" dirty="0" err="1" smtClean="0"/>
              <a:t>junior</a:t>
            </a:r>
            <a:r>
              <a:rPr lang="de-DE" dirty="0" smtClean="0"/>
              <a:t> </a:t>
            </a:r>
            <a:r>
              <a:rPr lang="de-DE" dirty="0" err="1" smtClean="0"/>
              <a:t>moderators</a:t>
            </a:r>
            <a:endParaRPr lang="de-DE" dirty="0" smtClean="0"/>
          </a:p>
          <a:p>
            <a:r>
              <a:rPr lang="de-DE" sz="2000" dirty="0" smtClean="0"/>
              <a:t>~ </a:t>
            </a:r>
            <a:r>
              <a:rPr lang="de-DE" sz="2000" dirty="0" smtClean="0"/>
              <a:t>30% </a:t>
            </a:r>
            <a:r>
              <a:rPr lang="de-DE" sz="2000" dirty="0" err="1" smtClean="0"/>
              <a:t>newcomers</a:t>
            </a:r>
            <a:endParaRPr lang="de-DE" sz="2000" dirty="0" smtClean="0"/>
          </a:p>
          <a:p>
            <a:pPr lvl="1"/>
            <a:r>
              <a:rPr lang="de-DE" b="1" dirty="0" smtClean="0"/>
              <a:t>New</a:t>
            </a:r>
            <a:r>
              <a:rPr lang="de-DE" dirty="0" smtClean="0"/>
              <a:t>: </a:t>
            </a:r>
            <a:r>
              <a:rPr lang="de-DE" dirty="0" err="1" smtClean="0"/>
              <a:t>Rehearsal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all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volunteers</a:t>
            </a:r>
            <a:r>
              <a:rPr lang="de-DE" dirty="0" smtClean="0"/>
              <a:t>, </a:t>
            </a:r>
            <a:r>
              <a:rPr lang="de-DE" dirty="0" err="1" smtClean="0"/>
              <a:t>audio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endParaRPr lang="de-DE" dirty="0" smtClean="0"/>
          </a:p>
          <a:p>
            <a:r>
              <a:rPr lang="de-DE" dirty="0" smtClean="0"/>
              <a:t>2h </a:t>
            </a:r>
            <a:r>
              <a:rPr lang="de-DE" dirty="0" err="1" smtClean="0">
                <a:hlinkClick r:id="rId3"/>
              </a:rPr>
              <a:t>training</a:t>
            </a:r>
            <a:r>
              <a:rPr lang="de-DE" dirty="0" smtClean="0"/>
              <a:t> event </a:t>
            </a:r>
            <a:r>
              <a:rPr lang="de-DE" dirty="0" err="1" smtClean="0"/>
              <a:t>held</a:t>
            </a:r>
            <a:r>
              <a:rPr lang="de-DE" dirty="0" smtClean="0"/>
              <a:t> in </a:t>
            </a:r>
            <a:r>
              <a:rPr lang="de-DE" dirty="0" err="1" smtClean="0"/>
              <a:t>person</a:t>
            </a:r>
            <a:r>
              <a:rPr lang="de-DE" dirty="0" smtClean="0"/>
              <a:t> at CERN, </a:t>
            </a:r>
            <a:r>
              <a:rPr lang="de-DE" dirty="0" err="1" smtClean="0"/>
              <a:t>shortly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smtClean="0"/>
              <a:t>IMC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endParaRPr lang="de-DE" dirty="0" smtClean="0"/>
          </a:p>
          <a:p>
            <a:pPr lvl="1"/>
            <a:r>
              <a:rPr lang="de-DE" dirty="0" err="1" smtClean="0"/>
              <a:t>Procedure</a:t>
            </a:r>
            <a:r>
              <a:rPr lang="de-DE" dirty="0" smtClean="0"/>
              <a:t>,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, </a:t>
            </a:r>
            <a:r>
              <a:rPr lang="en-US" dirty="0" smtClean="0"/>
              <a:t>conversation </a:t>
            </a:r>
            <a:r>
              <a:rPr lang="en-US" dirty="0" smtClean="0"/>
              <a:t>with groups of high school </a:t>
            </a:r>
            <a:r>
              <a:rPr lang="en-US" dirty="0" smtClean="0"/>
              <a:t>students</a:t>
            </a:r>
          </a:p>
          <a:p>
            <a:pPr lvl="1"/>
            <a:r>
              <a:rPr lang="en-US" dirty="0" smtClean="0"/>
              <a:t>being </a:t>
            </a:r>
            <a:r>
              <a:rPr lang="en-US" dirty="0" smtClean="0"/>
              <a:t>a moderator on Zoom (mute noisy participants etc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Coffee/tea + croissants before the training, paid by IPPOT</a:t>
            </a:r>
            <a:endParaRPr lang="de-DE" dirty="0" smtClean="0"/>
          </a:p>
          <a:p>
            <a:r>
              <a:rPr lang="de-DE" dirty="0" smtClean="0"/>
              <a:t>Material: </a:t>
            </a:r>
            <a:r>
              <a:rPr lang="de-DE" dirty="0" err="1" smtClean="0"/>
              <a:t>twiki</a:t>
            </a:r>
            <a:r>
              <a:rPr lang="de-DE" dirty="0" smtClean="0"/>
              <a:t>, </a:t>
            </a:r>
            <a:r>
              <a:rPr lang="de-DE" dirty="0" err="1" smtClean="0"/>
              <a:t>recordings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last </a:t>
            </a:r>
            <a:r>
              <a:rPr lang="de-DE" dirty="0" err="1" smtClean="0"/>
              <a:t>year</a:t>
            </a:r>
            <a:r>
              <a:rPr lang="de-DE" dirty="0" smtClean="0"/>
              <a:t>, </a:t>
            </a:r>
            <a:r>
              <a:rPr lang="de-DE" dirty="0" err="1" smtClean="0"/>
              <a:t>shadowing</a:t>
            </a:r>
            <a:r>
              <a:rPr lang="de-DE" dirty="0" smtClean="0"/>
              <a:t> </a:t>
            </a:r>
            <a:endParaRPr lang="de-DE" dirty="0" smtClean="0"/>
          </a:p>
          <a:p>
            <a:r>
              <a:rPr lang="de-DE" dirty="0" err="1" smtClean="0"/>
              <a:t>Room</a:t>
            </a:r>
            <a:r>
              <a:rPr lang="de-DE" dirty="0" smtClean="0"/>
              <a:t> at CERN </a:t>
            </a:r>
            <a:r>
              <a:rPr lang="de-DE" dirty="0" err="1" smtClean="0"/>
              <a:t>offered</a:t>
            </a:r>
            <a:r>
              <a:rPr lang="de-DE" dirty="0" smtClean="0"/>
              <a:t>, </a:t>
            </a:r>
            <a:r>
              <a:rPr lang="de-DE" dirty="0" err="1" smtClean="0"/>
              <a:t>decorated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roll-</a:t>
            </a:r>
            <a:r>
              <a:rPr lang="de-DE" dirty="0" err="1" smtClean="0"/>
              <a:t>ups</a:t>
            </a:r>
            <a:endParaRPr lang="de-DE" dirty="0" smtClean="0"/>
          </a:p>
          <a:p>
            <a:pPr lvl="1"/>
            <a:r>
              <a:rPr lang="de-DE" dirty="0" smtClean="0"/>
              <a:t>Moderators </a:t>
            </a:r>
            <a:r>
              <a:rPr lang="de-DE" dirty="0" err="1" smtClean="0"/>
              <a:t>can</a:t>
            </a:r>
            <a:r>
              <a:rPr lang="de-DE" dirty="0" smtClean="0"/>
              <a:t> also </a:t>
            </a:r>
            <a:r>
              <a:rPr lang="de-DE" dirty="0" err="1" smtClean="0"/>
              <a:t>connect</a:t>
            </a:r>
            <a:r>
              <a:rPr lang="de-DE" dirty="0" smtClean="0"/>
              <a:t> </a:t>
            </a:r>
            <a:r>
              <a:rPr lang="de-DE" dirty="0" err="1" smtClean="0"/>
              <a:t>remotely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11.05.2025</a:t>
            </a:fld>
            <a:endParaRPr lang="de-DE" dirty="0"/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11" t="2270" r="4833" b="103"/>
          <a:stretch/>
        </p:blipFill>
        <p:spPr>
          <a:xfrm>
            <a:off x="9984432" y="2111701"/>
            <a:ext cx="2088232" cy="3096344"/>
          </a:xfrm>
          <a:prstGeom prst="rect">
            <a:avLst/>
          </a:prstGeom>
          <a:ln>
            <a:solidFill>
              <a:srgbClr val="003478"/>
            </a:solidFill>
          </a:ln>
        </p:spPr>
      </p:pic>
    </p:spTree>
    <p:extLst>
      <p:ext uri="{BB962C8B-B14F-4D97-AF65-F5344CB8AC3E}">
        <p14:creationId xmlns:p14="http://schemas.microsoft.com/office/powerpoint/2010/main" val="10593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Feedback </a:t>
            </a:r>
            <a:r>
              <a:rPr lang="de-DE" cap="none" dirty="0" smtClean="0">
                <a:solidFill>
                  <a:srgbClr val="003478"/>
                </a:solidFill>
              </a:rPr>
              <a:t>(negative) in 2025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11856640" cy="4420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 smtClean="0"/>
              <a:t>Institute 1</a:t>
            </a:r>
          </a:p>
          <a:p>
            <a:r>
              <a:rPr lang="de-DE" sz="2000" dirty="0" err="1" smtClean="0"/>
              <a:t>audio</a:t>
            </a:r>
            <a:r>
              <a:rPr lang="de-DE" sz="2000" dirty="0" smtClean="0"/>
              <a:t> </a:t>
            </a:r>
            <a:r>
              <a:rPr lang="de-DE" sz="2000" dirty="0" err="1"/>
              <a:t>quality</a:t>
            </a:r>
            <a:r>
              <a:rPr lang="de-DE" sz="2000" dirty="0"/>
              <a:t> of the </a:t>
            </a:r>
            <a:r>
              <a:rPr lang="de-DE" sz="2000" dirty="0" err="1"/>
              <a:t>two</a:t>
            </a:r>
            <a:r>
              <a:rPr lang="de-DE" sz="2000" dirty="0"/>
              <a:t> </a:t>
            </a:r>
            <a:r>
              <a:rPr lang="de-DE" sz="2000" dirty="0" err="1"/>
              <a:t>hosts</a:t>
            </a:r>
            <a:r>
              <a:rPr lang="de-DE" sz="2000" dirty="0"/>
              <a:t> was </a:t>
            </a:r>
            <a:r>
              <a:rPr lang="de-DE" sz="2000" dirty="0" err="1"/>
              <a:t>good</a:t>
            </a:r>
            <a:r>
              <a:rPr lang="de-DE" sz="2000" dirty="0"/>
              <a:t> and </a:t>
            </a:r>
            <a:r>
              <a:rPr lang="de-DE" sz="2000" dirty="0" err="1"/>
              <a:t>they</a:t>
            </a:r>
            <a:r>
              <a:rPr lang="de-DE" sz="2000" dirty="0"/>
              <a:t> </a:t>
            </a:r>
            <a:r>
              <a:rPr lang="de-DE" sz="2000" dirty="0" err="1"/>
              <a:t>could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clearly</a:t>
            </a:r>
            <a:r>
              <a:rPr lang="de-DE" sz="2000" dirty="0"/>
              <a:t> </a:t>
            </a:r>
            <a:r>
              <a:rPr lang="de-DE" sz="2000" dirty="0" err="1"/>
              <a:t>understood</a:t>
            </a:r>
            <a:r>
              <a:rPr lang="de-DE" sz="2000" dirty="0"/>
              <a:t> </a:t>
            </a:r>
            <a:endParaRPr lang="de-DE" sz="2000" dirty="0" smtClean="0"/>
          </a:p>
          <a:p>
            <a:r>
              <a:rPr lang="de-DE" sz="2000" dirty="0" err="1"/>
              <a:t>hosts</a:t>
            </a:r>
            <a:r>
              <a:rPr lang="de-DE" sz="2000" dirty="0"/>
              <a:t> </a:t>
            </a:r>
            <a:r>
              <a:rPr lang="de-DE" sz="2000" dirty="0" err="1"/>
              <a:t>kept</a:t>
            </a:r>
            <a:r>
              <a:rPr lang="de-DE" sz="2000" dirty="0"/>
              <a:t> the time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they</a:t>
            </a:r>
            <a:r>
              <a:rPr lang="de-DE" sz="2000" dirty="0"/>
              <a:t> </a:t>
            </a:r>
            <a:r>
              <a:rPr lang="de-DE" sz="2000" dirty="0" err="1"/>
              <a:t>were</a:t>
            </a:r>
            <a:r>
              <a:rPr lang="de-DE" sz="2000" dirty="0"/>
              <a:t> </a:t>
            </a:r>
            <a:r>
              <a:rPr lang="de-DE" sz="2000" dirty="0" err="1"/>
              <a:t>supposed</a:t>
            </a:r>
            <a:r>
              <a:rPr lang="de-DE" sz="2000" dirty="0"/>
              <a:t> </a:t>
            </a:r>
            <a:r>
              <a:rPr lang="de-DE" sz="2000" dirty="0" err="1" smtClean="0"/>
              <a:t>to</a:t>
            </a:r>
            <a:endParaRPr lang="de-DE" sz="2000" dirty="0" smtClean="0"/>
          </a:p>
          <a:p>
            <a:r>
              <a:rPr lang="de-DE" sz="2000" dirty="0" smtClean="0"/>
              <a:t>but </a:t>
            </a:r>
            <a:r>
              <a:rPr lang="de-DE" sz="2000" dirty="0"/>
              <a:t>the </a:t>
            </a:r>
            <a:r>
              <a:rPr lang="de-DE" sz="2000" dirty="0" err="1"/>
              <a:t>discussion</a:t>
            </a:r>
            <a:r>
              <a:rPr lang="de-DE" sz="2000" dirty="0"/>
              <a:t> was still not </a:t>
            </a:r>
            <a:r>
              <a:rPr lang="de-DE" sz="2000" dirty="0" err="1"/>
              <a:t>exciting</a:t>
            </a:r>
            <a:r>
              <a:rPr lang="de-DE" sz="2000" dirty="0"/>
              <a:t> for the </a:t>
            </a:r>
            <a:r>
              <a:rPr lang="de-DE" sz="2000" dirty="0" err="1" smtClean="0"/>
              <a:t>students</a:t>
            </a:r>
            <a:endParaRPr lang="de-DE" sz="2000" dirty="0" smtClean="0"/>
          </a:p>
          <a:p>
            <a:r>
              <a:rPr lang="de-DE" sz="2000" dirty="0" err="1"/>
              <a:t>o</a:t>
            </a:r>
            <a:r>
              <a:rPr lang="de-DE" sz="2000" dirty="0" err="1" smtClean="0"/>
              <a:t>ne</a:t>
            </a:r>
            <a:r>
              <a:rPr lang="de-DE" sz="2000" dirty="0" smtClean="0"/>
              <a:t> of the </a:t>
            </a:r>
            <a:r>
              <a:rPr lang="de-DE" sz="2000" dirty="0" err="1" smtClean="0"/>
              <a:t>moderators</a:t>
            </a:r>
            <a:r>
              <a:rPr lang="de-DE" sz="2000" dirty="0" smtClean="0"/>
              <a:t> </a:t>
            </a:r>
            <a:r>
              <a:rPr lang="de-DE" sz="2000" dirty="0" err="1"/>
              <a:t>gave</a:t>
            </a:r>
            <a:r>
              <a:rPr lang="de-DE" sz="2000" dirty="0"/>
              <a:t> a </a:t>
            </a:r>
            <a:r>
              <a:rPr lang="de-DE" sz="2000" dirty="0" err="1"/>
              <a:t>wrong</a:t>
            </a:r>
            <a:r>
              <a:rPr lang="de-DE" sz="2000" dirty="0"/>
              <a:t> </a:t>
            </a:r>
            <a:r>
              <a:rPr lang="de-DE" sz="2000" dirty="0" err="1"/>
              <a:t>physics</a:t>
            </a:r>
            <a:r>
              <a:rPr lang="de-DE" sz="2000" dirty="0"/>
              <a:t> </a:t>
            </a:r>
            <a:r>
              <a:rPr lang="de-DE" sz="2000" dirty="0" err="1"/>
              <a:t>explanation</a:t>
            </a:r>
            <a:r>
              <a:rPr lang="de-DE" sz="2000" dirty="0"/>
              <a:t>, </a:t>
            </a:r>
            <a:r>
              <a:rPr lang="de-DE" sz="2000" dirty="0" err="1"/>
              <a:t>which</a:t>
            </a:r>
            <a:r>
              <a:rPr lang="de-DE" sz="2000" dirty="0"/>
              <a:t> the </a:t>
            </a:r>
            <a:r>
              <a:rPr lang="de-DE" sz="2000" dirty="0" err="1"/>
              <a:t>students</a:t>
            </a:r>
            <a:r>
              <a:rPr lang="de-DE" sz="2000" dirty="0"/>
              <a:t> </a:t>
            </a:r>
            <a:r>
              <a:rPr lang="de-DE" sz="2000" dirty="0" err="1"/>
              <a:t>did</a:t>
            </a:r>
            <a:r>
              <a:rPr lang="de-DE" sz="2000" dirty="0"/>
              <a:t> not </a:t>
            </a:r>
            <a:r>
              <a:rPr lang="de-DE" sz="2000" dirty="0" err="1"/>
              <a:t>notice</a:t>
            </a:r>
            <a:r>
              <a:rPr lang="de-DE" sz="2000" dirty="0"/>
              <a:t> </a:t>
            </a:r>
            <a:endParaRPr lang="de-DE" sz="2000" dirty="0"/>
          </a:p>
          <a:p>
            <a:r>
              <a:rPr lang="de-DE" sz="2000" dirty="0" smtClean="0">
                <a:sym typeface="Wingdings" panose="05000000000000000000" pitchFamily="2" charset="2"/>
              </a:rPr>
              <a:t>VC </a:t>
            </a:r>
            <a:r>
              <a:rPr lang="en-US" sz="2000" dirty="0" smtClean="0">
                <a:sym typeface="Wingdings" panose="05000000000000000000" pitchFamily="2" charset="2"/>
              </a:rPr>
              <a:t>does </a:t>
            </a:r>
            <a:r>
              <a:rPr lang="en-US" sz="2000" dirty="0">
                <a:sym typeface="Wingdings" panose="05000000000000000000" pitchFamily="2" charset="2"/>
              </a:rPr>
              <a:t>not make CERN and particle physics more </a:t>
            </a:r>
            <a:r>
              <a:rPr lang="en-US" sz="2000" dirty="0" smtClean="0">
                <a:sym typeface="Wingdings" panose="05000000000000000000" pitchFamily="2" charset="2"/>
              </a:rPr>
              <a:t>attractive </a:t>
            </a:r>
            <a:r>
              <a:rPr lang="en-US" sz="2000" dirty="0">
                <a:sym typeface="Wingdings" panose="05000000000000000000" pitchFamily="2" charset="2"/>
              </a:rPr>
              <a:t>for the young </a:t>
            </a:r>
            <a:r>
              <a:rPr lang="en-US" sz="2000" dirty="0" smtClean="0">
                <a:sym typeface="Wingdings" panose="05000000000000000000" pitchFamily="2" charset="2"/>
              </a:rPr>
              <a:t>visitors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Evaluation VC: 2.4 (on a scale from 1-5). Overall: 4.6</a:t>
            </a: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b="1" dirty="0" smtClean="0">
                <a:sym typeface="Wingdings" panose="05000000000000000000" pitchFamily="2" charset="2"/>
              </a:rPr>
              <a:t>Institute 2</a:t>
            </a:r>
          </a:p>
          <a:p>
            <a:r>
              <a:rPr lang="de-DE" sz="2000" dirty="0" err="1"/>
              <a:t>moderators</a:t>
            </a:r>
            <a:r>
              <a:rPr lang="de-DE" sz="2000" dirty="0" smtClean="0"/>
              <a:t>, </a:t>
            </a:r>
            <a:r>
              <a:rPr lang="de-DE" sz="2000" dirty="0" err="1"/>
              <a:t>since</a:t>
            </a:r>
            <a:r>
              <a:rPr lang="de-DE" sz="2000" dirty="0"/>
              <a:t> </a:t>
            </a:r>
            <a:r>
              <a:rPr lang="de-DE" sz="2000" dirty="0" err="1"/>
              <a:t>they</a:t>
            </a:r>
            <a:r>
              <a:rPr lang="de-DE" sz="2000" dirty="0"/>
              <a:t> </a:t>
            </a:r>
            <a:r>
              <a:rPr lang="de-DE" sz="2000" dirty="0" err="1"/>
              <a:t>communicate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16-18 </a:t>
            </a:r>
            <a:r>
              <a:rPr lang="de-DE" sz="2000" dirty="0" err="1"/>
              <a:t>years</a:t>
            </a:r>
            <a:r>
              <a:rPr lang="de-DE" sz="2000" dirty="0"/>
              <a:t> </a:t>
            </a:r>
            <a:r>
              <a:rPr lang="de-DE" sz="2000" dirty="0" err="1"/>
              <a:t>old</a:t>
            </a:r>
            <a:r>
              <a:rPr lang="de-DE" sz="2000" dirty="0"/>
              <a:t> </a:t>
            </a:r>
            <a:r>
              <a:rPr lang="de-DE" sz="2000" dirty="0" err="1"/>
              <a:t>students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around</a:t>
            </a:r>
            <a:r>
              <a:rPr lang="de-DE" sz="2000" dirty="0"/>
              <a:t> the </a:t>
            </a:r>
            <a:r>
              <a:rPr lang="de-DE" sz="2000" dirty="0" err="1"/>
              <a:t>world</a:t>
            </a:r>
            <a:r>
              <a:rPr lang="de-DE" sz="2000" dirty="0"/>
              <a:t>, </a:t>
            </a:r>
            <a:r>
              <a:rPr lang="de-DE" sz="2000" dirty="0" err="1"/>
              <a:t>they</a:t>
            </a:r>
            <a:r>
              <a:rPr lang="de-DE" sz="2000" dirty="0"/>
              <a:t> </a:t>
            </a:r>
            <a:r>
              <a:rPr lang="de-DE" sz="2000" dirty="0" err="1"/>
              <a:t>should</a:t>
            </a:r>
            <a:r>
              <a:rPr lang="de-DE" sz="2000" dirty="0"/>
              <a:t> </a:t>
            </a:r>
            <a:r>
              <a:rPr lang="de-DE" sz="2000" dirty="0" err="1"/>
              <a:t>speak</a:t>
            </a:r>
            <a:r>
              <a:rPr lang="de-DE" sz="2000" dirty="0"/>
              <a:t> </a:t>
            </a:r>
            <a:r>
              <a:rPr lang="de-DE" sz="2000" dirty="0" err="1"/>
              <a:t>clear</a:t>
            </a:r>
            <a:r>
              <a:rPr lang="de-DE" sz="2000" dirty="0"/>
              <a:t> (and </a:t>
            </a:r>
            <a:r>
              <a:rPr lang="de-DE" sz="2000" dirty="0" err="1"/>
              <a:t>somehow</a:t>
            </a:r>
            <a:r>
              <a:rPr lang="de-DE" sz="2000" dirty="0"/>
              <a:t> "</a:t>
            </a:r>
            <a:r>
              <a:rPr lang="de-DE" sz="2000" dirty="0" err="1"/>
              <a:t>slower</a:t>
            </a:r>
            <a:r>
              <a:rPr lang="de-DE" sz="2000" dirty="0"/>
              <a:t>" </a:t>
            </a:r>
            <a:r>
              <a:rPr lang="de-DE" sz="2000" dirty="0" err="1"/>
              <a:t>than</a:t>
            </a:r>
            <a:r>
              <a:rPr lang="de-DE" sz="2000" dirty="0"/>
              <a:t> </a:t>
            </a:r>
            <a:r>
              <a:rPr lang="de-DE" sz="2000" dirty="0" err="1"/>
              <a:t>usual</a:t>
            </a:r>
            <a:r>
              <a:rPr lang="de-DE" sz="2000" dirty="0"/>
              <a:t>), </a:t>
            </a:r>
            <a:r>
              <a:rPr lang="de-DE" sz="2000" dirty="0" err="1"/>
              <a:t>avoiding</a:t>
            </a:r>
            <a:r>
              <a:rPr lang="de-DE" sz="2000" dirty="0"/>
              <a:t> </a:t>
            </a:r>
            <a:r>
              <a:rPr lang="de-DE" sz="2000" dirty="0" err="1"/>
              <a:t>advanced</a:t>
            </a:r>
            <a:r>
              <a:rPr lang="de-DE" sz="2000" dirty="0"/>
              <a:t> </a:t>
            </a:r>
            <a:r>
              <a:rPr lang="de-DE" sz="2000" dirty="0" err="1"/>
              <a:t>technical</a:t>
            </a:r>
            <a:r>
              <a:rPr lang="de-DE" sz="2000" dirty="0"/>
              <a:t> </a:t>
            </a:r>
            <a:r>
              <a:rPr lang="de-DE" sz="2000" dirty="0" err="1" smtClean="0"/>
              <a:t>terms</a:t>
            </a:r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E3BC05-FAFE-4AC8-BE3C-DB615240BD4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347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CDD8F1-2EB4-4B4C-B325-29A2F8C2C52F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11.05.2025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347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Uta Bilow, TU Dresden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347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5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 err="1" smtClean="0">
                <a:solidFill>
                  <a:srgbClr val="003478"/>
                </a:solidFill>
              </a:rPr>
              <a:t>Statistics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1"/>
            <a:ext cx="6264696" cy="4906749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CERN LHC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Masterclasses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sz="1000" u="sng" dirty="0">
              <a:solidFill>
                <a:srgbClr val="0CC6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237 MCs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CERN VC (233)</a:t>
            </a:r>
          </a:p>
          <a:p>
            <a:pPr marL="285750" lvl="0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109 ATLAS (115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52450" lvl="1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92 ATLAS Z</a:t>
            </a:r>
          </a:p>
          <a:p>
            <a:pPr marL="552450" lvl="1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17 ATLAS W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62 CMS (67)</a:t>
            </a:r>
          </a:p>
          <a:p>
            <a:pPr marL="285750" lvl="0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(26)</a:t>
            </a:r>
          </a:p>
          <a:p>
            <a:pPr marL="285750" lvl="0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35 ALICE (36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lvl="0" indent="-285750" fontAlgn="base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  <a:p>
            <a:pPr fontAlgn="base">
              <a:spcBef>
                <a:spcPct val="0"/>
              </a:spcBef>
              <a:spcAft>
                <a:spcPts val="300"/>
              </a:spcAft>
              <a:defRPr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TRACER 3D event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display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ATLAS W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path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Lasha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ts val="300"/>
              </a:spcAft>
              <a:defRPr/>
            </a:pP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Revised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concept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videoconference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11.05.2025</a:t>
            </a:fld>
            <a:endParaRPr lang="de-DE" dirty="0"/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60"/>
          <a:stretch/>
        </p:blipFill>
        <p:spPr bwMode="auto">
          <a:xfrm>
            <a:off x="7150968" y="2276872"/>
            <a:ext cx="5040000" cy="1545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4112" y="188640"/>
            <a:ext cx="5040000" cy="197772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7777" y="3902975"/>
            <a:ext cx="5040000" cy="20752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261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>
            <a:normAutofit/>
          </a:bodyPr>
          <a:lstStyle/>
          <a:p>
            <a:pPr lvl="0" fontAlgn="base">
              <a:spcAft>
                <a:spcPts val="300"/>
              </a:spcAft>
              <a:defRPr/>
            </a:pPr>
            <a:r>
              <a:rPr lang="de-DE" cap="none" dirty="0" err="1">
                <a:solidFill>
                  <a:srgbClr val="00347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Revised</a:t>
            </a:r>
            <a:r>
              <a:rPr lang="de-DE" cap="none" dirty="0">
                <a:solidFill>
                  <a:srgbClr val="00347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cap="none" dirty="0" err="1">
                <a:solidFill>
                  <a:srgbClr val="00347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concept</a:t>
            </a:r>
            <a:r>
              <a:rPr lang="de-DE" cap="none" dirty="0">
                <a:solidFill>
                  <a:srgbClr val="00347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for </a:t>
            </a:r>
            <a:r>
              <a:rPr lang="de-DE" cap="none" dirty="0" err="1">
                <a:solidFill>
                  <a:srgbClr val="00347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videoconference</a:t>
            </a:r>
            <a:endParaRPr lang="de-DE" cap="none" dirty="0">
              <a:solidFill>
                <a:srgbClr val="003478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11856640" cy="4420543"/>
          </a:xfrm>
        </p:spPr>
        <p:txBody>
          <a:bodyPr/>
          <a:lstStyle/>
          <a:p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smtClean="0"/>
              <a:t>of </a:t>
            </a:r>
            <a:r>
              <a:rPr lang="de-DE" dirty="0" err="1" smtClean="0"/>
              <a:t>institutes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positive</a:t>
            </a:r>
          </a:p>
          <a:p>
            <a:pPr lvl="1"/>
            <a:r>
              <a:rPr lang="en-US" i="1" dirty="0" smtClean="0"/>
              <a:t>“videoconference </a:t>
            </a:r>
            <a:r>
              <a:rPr lang="en-US" i="1" dirty="0"/>
              <a:t>was </a:t>
            </a:r>
            <a:r>
              <a:rPr lang="en-US" i="1" dirty="0" smtClean="0"/>
              <a:t>great”</a:t>
            </a:r>
            <a:endParaRPr lang="en-US" i="1" dirty="0" smtClean="0"/>
          </a:p>
          <a:p>
            <a:pPr lvl="1"/>
            <a:r>
              <a:rPr lang="en-US" i="1" dirty="0" smtClean="0"/>
              <a:t>“went </a:t>
            </a:r>
            <a:r>
              <a:rPr lang="en-US" i="1" dirty="0"/>
              <a:t>exceptionally </a:t>
            </a:r>
            <a:r>
              <a:rPr lang="en-US" i="1" dirty="0" smtClean="0"/>
              <a:t>well”</a:t>
            </a:r>
            <a:endParaRPr lang="en-US" i="1" dirty="0" smtClean="0"/>
          </a:p>
          <a:p>
            <a:pPr lvl="1"/>
            <a:r>
              <a:rPr lang="en-US" i="1" dirty="0" smtClean="0"/>
              <a:t>“students </a:t>
            </a:r>
            <a:r>
              <a:rPr lang="en-US" i="1" dirty="0"/>
              <a:t>had a great time and I heard lots of positive </a:t>
            </a:r>
            <a:r>
              <a:rPr lang="en-US" i="1" dirty="0" smtClean="0"/>
              <a:t>feedback”</a:t>
            </a:r>
            <a:endParaRPr lang="de-DE" i="1" dirty="0" smtClean="0"/>
          </a:p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few</a:t>
            </a:r>
            <a:r>
              <a:rPr lang="de-DE" dirty="0" smtClean="0"/>
              <a:t> negative </a:t>
            </a:r>
            <a:r>
              <a:rPr lang="de-DE" dirty="0" err="1" smtClean="0"/>
              <a:t>feedback</a:t>
            </a:r>
            <a:r>
              <a:rPr lang="de-DE" dirty="0" smtClean="0"/>
              <a:t>, on </a:t>
            </a:r>
            <a:r>
              <a:rPr lang="de-DE" dirty="0" err="1" smtClean="0"/>
              <a:t>various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endParaRPr lang="de-DE" dirty="0"/>
          </a:p>
          <a:p>
            <a:r>
              <a:rPr lang="de-DE" dirty="0" smtClean="0"/>
              <a:t>Meeting „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CERN </a:t>
            </a:r>
            <a:r>
              <a:rPr lang="de-DE" dirty="0" err="1" smtClean="0"/>
              <a:t>videoconference</a:t>
            </a:r>
            <a:r>
              <a:rPr lang="de-DE" dirty="0" smtClean="0"/>
              <a:t>“ on Nov 19, 2024</a:t>
            </a:r>
          </a:p>
          <a:p>
            <a:pPr lvl="1"/>
            <a:r>
              <a:rPr lang="de-DE" dirty="0" smtClean="0"/>
              <a:t>Institutes </a:t>
            </a:r>
            <a:r>
              <a:rPr lang="de-DE" dirty="0" err="1" smtClean="0"/>
              <a:t>who</a:t>
            </a:r>
            <a:r>
              <a:rPr lang="de-DE" dirty="0" smtClean="0"/>
              <a:t> send negative </a:t>
            </a:r>
            <a:r>
              <a:rPr lang="de-DE" dirty="0" err="1" smtClean="0"/>
              <a:t>feedback</a:t>
            </a:r>
            <a:r>
              <a:rPr lang="de-DE" dirty="0" smtClean="0"/>
              <a:t>, IMC SG, WG </a:t>
            </a:r>
            <a:r>
              <a:rPr lang="de-DE" dirty="0" err="1" smtClean="0"/>
              <a:t>videoconference</a:t>
            </a:r>
            <a:r>
              <a:rPr lang="de-DE" dirty="0" smtClean="0"/>
              <a:t> (Ina Carli, Ana Peixoto)</a:t>
            </a:r>
          </a:p>
          <a:p>
            <a:r>
              <a:rPr lang="de-DE" dirty="0" err="1" smtClean="0"/>
              <a:t>Collected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of </a:t>
            </a:r>
            <a:r>
              <a:rPr lang="de-DE" dirty="0" err="1" smtClean="0"/>
              <a:t>points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addressed</a:t>
            </a:r>
            <a:endParaRPr lang="de-DE" dirty="0" smtClean="0"/>
          </a:p>
          <a:p>
            <a:r>
              <a:rPr lang="de-DE" dirty="0" smtClean="0"/>
              <a:t>Follow-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WG </a:t>
            </a:r>
            <a:r>
              <a:rPr lang="de-DE" dirty="0" err="1" smtClean="0"/>
              <a:t>videoconference</a:t>
            </a:r>
            <a:endParaRPr lang="de-DE" dirty="0" smtClean="0"/>
          </a:p>
        </p:txBody>
      </p:sp>
      <p:sp>
        <p:nvSpPr>
          <p:cNvPr id="4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11.05.2025</a:t>
            </a:fld>
            <a:endParaRPr lang="de-DE" dirty="0"/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75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 smtClean="0">
                <a:solidFill>
                  <a:srgbClr val="003478"/>
                </a:solidFill>
              </a:rPr>
              <a:t>CERN </a:t>
            </a:r>
            <a:r>
              <a:rPr lang="de-DE" cap="none" dirty="0" err="1" smtClean="0">
                <a:solidFill>
                  <a:srgbClr val="003478"/>
                </a:solidFill>
              </a:rPr>
              <a:t>video</a:t>
            </a:r>
            <a:r>
              <a:rPr lang="de-DE" cap="none" dirty="0" smtClean="0">
                <a:solidFill>
                  <a:srgbClr val="003478"/>
                </a:solidFill>
              </a:rPr>
              <a:t> </a:t>
            </a:r>
            <a:r>
              <a:rPr lang="de-DE" cap="none" dirty="0" err="1" smtClean="0">
                <a:solidFill>
                  <a:srgbClr val="003478"/>
                </a:solidFill>
              </a:rPr>
              <a:t>conference</a:t>
            </a:r>
            <a:endParaRPr lang="de-D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5976664" cy="442054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/>
              <a:t>General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kept</a:t>
            </a:r>
            <a:r>
              <a:rPr lang="de-DE" dirty="0" smtClean="0"/>
              <a:t>:</a:t>
            </a:r>
            <a:endParaRPr lang="de-DE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/>
              <a:t>2 </a:t>
            </a:r>
            <a:r>
              <a:rPr lang="de-DE" dirty="0" err="1" smtClean="0"/>
              <a:t>moderators</a:t>
            </a:r>
            <a:endParaRPr lang="de-DE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/>
              <a:t>16:00-16:10 	Welcome &amp; </a:t>
            </a:r>
            <a:r>
              <a:rPr lang="de-DE" dirty="0" err="1" smtClean="0"/>
              <a:t>icebreaker</a:t>
            </a:r>
            <a:r>
              <a:rPr lang="de-DE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/>
              <a:t>16:10-16:30 	</a:t>
            </a:r>
            <a:r>
              <a:rPr lang="de-DE" dirty="0" err="1" smtClean="0"/>
              <a:t>Combination</a:t>
            </a:r>
            <a:r>
              <a:rPr lang="de-DE" dirty="0" smtClean="0"/>
              <a:t> and 							</a:t>
            </a:r>
            <a:r>
              <a:rPr lang="de-DE" dirty="0" err="1" smtClean="0"/>
              <a:t>discussion</a:t>
            </a:r>
            <a:r>
              <a:rPr lang="de-DE" dirty="0" smtClean="0"/>
              <a:t> of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/>
              <a:t>16:30-16:50	General Q&amp;A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/>
              <a:t>16:50-17:00	Quiz &amp; bye-bye</a:t>
            </a:r>
            <a:endParaRPr lang="de-DE" dirty="0"/>
          </a:p>
        </p:txBody>
      </p:sp>
      <p:sp>
        <p:nvSpPr>
          <p:cNvPr id="4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09.05.2025</a:t>
            </a:fld>
            <a:endParaRPr lang="de-DE" dirty="0"/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6538113" y="2276872"/>
            <a:ext cx="5452477" cy="1952817"/>
            <a:chOff x="4763269" y="4045793"/>
            <a:chExt cx="5452477" cy="1952817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44072" y="4045793"/>
              <a:ext cx="3471674" cy="1952817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4763269" y="4557079"/>
              <a:ext cx="201622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>
                  <a:solidFill>
                    <a:srgbClr val="003478"/>
                  </a:solidFill>
                </a:rPr>
                <a:t>LHCb</a:t>
              </a:r>
              <a:r>
                <a:rPr lang="de-DE" dirty="0" smtClean="0">
                  <a:solidFill>
                    <a:srgbClr val="003478"/>
                  </a:solidFill>
                </a:rPr>
                <a:t> </a:t>
              </a:r>
              <a:r>
                <a:rPr lang="de-DE" dirty="0" err="1" smtClean="0">
                  <a:solidFill>
                    <a:srgbClr val="003478"/>
                  </a:solidFill>
                </a:rPr>
                <a:t>has</a:t>
              </a:r>
              <a:r>
                <a:rPr lang="de-DE" dirty="0" smtClean="0">
                  <a:solidFill>
                    <a:srgbClr val="003478"/>
                  </a:solidFill>
                </a:rPr>
                <a:t> a 3rd </a:t>
              </a:r>
              <a:r>
                <a:rPr lang="de-DE" dirty="0" err="1" smtClean="0">
                  <a:solidFill>
                    <a:srgbClr val="003478"/>
                  </a:solidFill>
                </a:rPr>
                <a:t>moderator</a:t>
              </a:r>
              <a:r>
                <a:rPr lang="de-DE" dirty="0" smtClean="0">
                  <a:solidFill>
                    <a:srgbClr val="003478"/>
                  </a:solidFill>
                </a:rPr>
                <a:t>, </a:t>
              </a:r>
              <a:r>
                <a:rPr lang="de-DE" dirty="0" err="1" smtClean="0">
                  <a:solidFill>
                    <a:srgbClr val="003478"/>
                  </a:solidFill>
                </a:rPr>
                <a:t>connecting</a:t>
              </a:r>
              <a:r>
                <a:rPr lang="de-DE" dirty="0" smtClean="0">
                  <a:solidFill>
                    <a:srgbClr val="003478"/>
                  </a:solidFill>
                </a:rPr>
                <a:t> </a:t>
              </a:r>
              <a:r>
                <a:rPr lang="de-DE" dirty="0" err="1" smtClean="0">
                  <a:solidFill>
                    <a:srgbClr val="003478"/>
                  </a:solidFill>
                </a:rPr>
                <a:t>from</a:t>
              </a:r>
              <a:r>
                <a:rPr lang="de-DE" dirty="0" smtClean="0">
                  <a:solidFill>
                    <a:srgbClr val="003478"/>
                  </a:solidFill>
                </a:rPr>
                <a:t> the </a:t>
              </a:r>
              <a:r>
                <a:rPr lang="de-DE" dirty="0" err="1" smtClean="0">
                  <a:solidFill>
                    <a:srgbClr val="003478"/>
                  </a:solidFill>
                </a:rPr>
                <a:t>pit</a:t>
              </a:r>
              <a:endParaRPr lang="de-DE" dirty="0">
                <a:solidFill>
                  <a:srgbClr val="003478"/>
                </a:solidFill>
              </a:endParaRPr>
            </a:p>
          </p:txBody>
        </p:sp>
      </p:grpSp>
      <p:sp>
        <p:nvSpPr>
          <p:cNvPr id="10" name="Rechteck 9"/>
          <p:cNvSpPr/>
          <p:nvPr/>
        </p:nvSpPr>
        <p:spPr>
          <a:xfrm>
            <a:off x="6430684" y="2220503"/>
            <a:ext cx="5616624" cy="206555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59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>
                <a:solidFill>
                  <a:srgbClr val="003478"/>
                </a:solidFill>
              </a:rPr>
              <a:t>Welcome &amp; </a:t>
            </a:r>
            <a:r>
              <a:rPr lang="de-DE" cap="none" dirty="0" err="1">
                <a:solidFill>
                  <a:srgbClr val="003478"/>
                </a:solidFill>
              </a:rPr>
              <a:t>icebreaker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11856640" cy="4420543"/>
          </a:xfrm>
        </p:spPr>
        <p:txBody>
          <a:bodyPr/>
          <a:lstStyle/>
          <a:p>
            <a:r>
              <a:rPr lang="de-DE" dirty="0" err="1" smtClean="0"/>
              <a:t>Self-introduction</a:t>
            </a:r>
            <a:r>
              <a:rPr lang="de-DE" dirty="0" smtClean="0"/>
              <a:t> of </a:t>
            </a:r>
            <a:r>
              <a:rPr lang="de-DE" dirty="0" err="1" smtClean="0"/>
              <a:t>moderators</a:t>
            </a:r>
            <a:endParaRPr lang="de-DE" dirty="0" smtClean="0"/>
          </a:p>
          <a:p>
            <a:r>
              <a:rPr lang="de-DE" dirty="0" err="1" smtClean="0"/>
              <a:t>Presenting</a:t>
            </a:r>
            <a:r>
              <a:rPr lang="de-DE" dirty="0" smtClean="0"/>
              <a:t> VC </a:t>
            </a:r>
            <a:r>
              <a:rPr lang="de-DE" dirty="0" err="1" smtClean="0"/>
              <a:t>timeline</a:t>
            </a:r>
            <a:r>
              <a:rPr lang="de-DE" dirty="0" smtClean="0"/>
              <a:t> (1 </a:t>
            </a:r>
            <a:r>
              <a:rPr lang="de-DE" dirty="0" err="1" smtClean="0"/>
              <a:t>prepared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Map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shown</a:t>
            </a:r>
            <a:r>
              <a:rPr lang="de-DE" dirty="0" smtClean="0"/>
              <a:t>, </a:t>
            </a:r>
            <a:r>
              <a:rPr lang="de-DE" dirty="0" err="1" smtClean="0"/>
              <a:t>with</a:t>
            </a:r>
            <a:r>
              <a:rPr lang="de-DE" dirty="0" smtClean="0"/>
              <a:t> all </a:t>
            </a:r>
            <a:r>
              <a:rPr lang="de-DE" dirty="0" err="1" smtClean="0"/>
              <a:t>connected</a:t>
            </a:r>
            <a:r>
              <a:rPr lang="de-DE" dirty="0" smtClean="0"/>
              <a:t> </a:t>
            </a:r>
            <a:r>
              <a:rPr lang="de-DE" dirty="0" err="1" smtClean="0"/>
              <a:t>sites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392" y="2996952"/>
            <a:ext cx="5217345" cy="337055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091" y="2996952"/>
            <a:ext cx="4992555" cy="2808312"/>
          </a:xfrm>
          <a:prstGeom prst="rect">
            <a:avLst/>
          </a:prstGeom>
        </p:spPr>
      </p:pic>
      <p:sp>
        <p:nvSpPr>
          <p:cNvPr id="6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09.05.2025</a:t>
            </a:fld>
            <a:endParaRPr lang="de-DE" dirty="0"/>
          </a:p>
        </p:txBody>
      </p:sp>
      <p:sp>
        <p:nvSpPr>
          <p:cNvPr id="8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31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60"/>
          <p:cNvSpPr txBox="1"/>
          <p:nvPr/>
        </p:nvSpPr>
        <p:spPr>
          <a:xfrm>
            <a:off x="623392" y="327500"/>
            <a:ext cx="7128800" cy="11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b="1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New: videos</a:t>
            </a:r>
            <a:endParaRPr sz="4000" b="1" dirty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</p:txBody>
      </p:sp>
      <p:sp>
        <p:nvSpPr>
          <p:cNvPr id="301" name="Google Shape;301;p60"/>
          <p:cNvSpPr txBox="1"/>
          <p:nvPr/>
        </p:nvSpPr>
        <p:spPr>
          <a:xfrm>
            <a:off x="242929" y="1470300"/>
            <a:ext cx="7848872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spcAft>
                <a:spcPts val="30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  <a:hlinkClick r:id="rId3"/>
              </a:rPr>
              <a:t>ATLAS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, 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  <a:hlinkClick r:id="rId4"/>
              </a:rPr>
              <a:t>CMS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 and 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  <a:hlinkClick r:id="rId5"/>
              </a:rPr>
              <a:t>ALICE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 </a:t>
            </a:r>
            <a:r>
              <a:rPr lang="en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short videos 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to give a hint of </a:t>
            </a:r>
            <a:r>
              <a:rPr lang="en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day-to-day 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life </a:t>
            </a:r>
            <a:r>
              <a:rPr lang="en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at </a:t>
            </a: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the LHC experiments control rooms</a:t>
            </a:r>
            <a:endParaRPr sz="2400" dirty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  <a:p>
            <a:pPr marL="1219170" lvl="1" indent="-423323">
              <a:spcAft>
                <a:spcPts val="300"/>
              </a:spcAft>
              <a:buSzPts val="1400"/>
              <a:buFont typeface="Titillium Web"/>
              <a:buChar char="○"/>
            </a:pP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Experimental cavern</a:t>
            </a:r>
            <a:endParaRPr sz="2400" dirty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  <a:p>
            <a:pPr marL="1219170" lvl="1" indent="-423323">
              <a:spcAft>
                <a:spcPts val="300"/>
              </a:spcAft>
              <a:buSzPts val="1400"/>
              <a:buFont typeface="Titillium Web"/>
              <a:buChar char="○"/>
            </a:pP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Upgrade work at the surface</a:t>
            </a:r>
            <a:endParaRPr sz="2400" dirty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  <a:p>
            <a:pPr marL="1219170" lvl="1" indent="-423323">
              <a:spcAft>
                <a:spcPts val="300"/>
              </a:spcAft>
              <a:buSzPts val="1400"/>
              <a:buFont typeface="Titillium Web"/>
              <a:buChar char="○"/>
            </a:pPr>
            <a:r>
              <a:rPr lang="en" sz="2400" dirty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Data </a:t>
            </a:r>
            <a:r>
              <a:rPr lang="en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analysis</a:t>
            </a:r>
          </a:p>
          <a:p>
            <a:pPr marL="1219170" lvl="1" indent="-423323">
              <a:spcAft>
                <a:spcPts val="300"/>
              </a:spcAft>
              <a:buSzPts val="1400"/>
              <a:buFont typeface="Titillium Web"/>
              <a:buChar char="○"/>
            </a:pP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P</a:t>
            </a:r>
            <a:r>
              <a:rPr lang="en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repared by collaborations, comm teams</a:t>
            </a:r>
            <a:endParaRPr sz="2400" dirty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  <a:p>
            <a:pPr marL="609585" indent="-423323">
              <a:spcAft>
                <a:spcPts val="30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ALICE: 2 min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with</a:t>
            </a: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sound</a:t>
            </a: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 and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subtitles</a:t>
            </a:r>
            <a:endParaRPr lang="de-DE" sz="2400" dirty="0" smtClean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  <a:p>
            <a:pPr marL="609585" indent="-423323">
              <a:spcAft>
                <a:spcPts val="30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ATLAS: 2 min,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no</a:t>
            </a: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sound</a:t>
            </a:r>
            <a:endParaRPr lang="de-DE" sz="2400" dirty="0" smtClean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  <a:p>
            <a:pPr marL="609585" indent="-423323">
              <a:spcAft>
                <a:spcPts val="30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CMS: 1 min,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no</a:t>
            </a:r>
            <a:r>
              <a:rPr lang="de-DE" sz="2400" dirty="0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 </a:t>
            </a:r>
            <a:r>
              <a:rPr lang="de-DE" sz="2400" dirty="0" err="1" smtClean="0">
                <a:solidFill>
                  <a:srgbClr val="003478"/>
                </a:solidFill>
                <a:ea typeface="Titillium Web"/>
                <a:cs typeface="Titillium Web"/>
                <a:sym typeface="Titillium Web"/>
              </a:rPr>
              <a:t>sound</a:t>
            </a:r>
            <a:endParaRPr sz="2400" dirty="0">
              <a:solidFill>
                <a:srgbClr val="003478"/>
              </a:solidFill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02" name="Google Shape;302;p60"/>
          <p:cNvPicPr>
            <a:picLocks noChangeAspect="1"/>
          </p:cNvPicPr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409" y="4149835"/>
            <a:ext cx="3240000" cy="158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60"/>
          <p:cNvPicPr>
            <a:picLocks noChangeAspect="1"/>
          </p:cNvPicPr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409" y="242278"/>
            <a:ext cx="3240000" cy="180624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60"/>
          <p:cNvSpPr txBox="1"/>
          <p:nvPr/>
        </p:nvSpPr>
        <p:spPr>
          <a:xfrm>
            <a:off x="9381600" y="2533233"/>
            <a:ext cx="2446400" cy="10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ATLAS</a:t>
            </a:r>
            <a:endParaRPr sz="2400"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en" sz="2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Control Room</a:t>
            </a:r>
            <a:endParaRPr sz="2400"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5" name="Google Shape;305;p60"/>
          <p:cNvSpPr txBox="1"/>
          <p:nvPr/>
        </p:nvSpPr>
        <p:spPr>
          <a:xfrm>
            <a:off x="9381600" y="3672133"/>
            <a:ext cx="13284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0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CMS</a:t>
            </a:r>
            <a:endParaRPr sz="2000" b="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409" y="2220360"/>
            <a:ext cx="3240000" cy="175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3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de-DE" cap="none" dirty="0" smtClean="0">
                <a:solidFill>
                  <a:srgbClr val="003478"/>
                </a:solidFill>
                <a:ea typeface="+mn-ea"/>
                <a:cs typeface="+mn-cs"/>
              </a:rPr>
              <a:t>New: </a:t>
            </a:r>
            <a:r>
              <a:rPr lang="de-DE" cap="none" dirty="0" err="1" smtClean="0">
                <a:solidFill>
                  <a:srgbClr val="003478"/>
                </a:solidFill>
                <a:ea typeface="+mn-ea"/>
                <a:cs typeface="+mn-cs"/>
              </a:rPr>
              <a:t>revised</a:t>
            </a:r>
            <a:r>
              <a:rPr lang="de-DE" cap="none" dirty="0" smtClean="0">
                <a:solidFill>
                  <a:srgbClr val="003478"/>
                </a:solidFill>
                <a:ea typeface="+mn-ea"/>
                <a:cs typeface="+mn-cs"/>
              </a:rPr>
              <a:t> </a:t>
            </a:r>
            <a:r>
              <a:rPr lang="de-DE" cap="none" dirty="0" err="1" smtClean="0">
                <a:solidFill>
                  <a:srgbClr val="003478"/>
                </a:solidFill>
                <a:ea typeface="+mn-ea"/>
                <a:cs typeface="+mn-cs"/>
              </a:rPr>
              <a:t>list</a:t>
            </a:r>
            <a:r>
              <a:rPr lang="de-DE" cap="none" dirty="0" smtClean="0">
                <a:solidFill>
                  <a:srgbClr val="003478"/>
                </a:solidFill>
                <a:ea typeface="+mn-ea"/>
                <a:cs typeface="+mn-cs"/>
              </a:rPr>
              <a:t> </a:t>
            </a:r>
            <a:r>
              <a:rPr lang="de-DE" cap="none" dirty="0">
                <a:solidFill>
                  <a:srgbClr val="003478"/>
                </a:solidFill>
                <a:ea typeface="+mn-ea"/>
                <a:cs typeface="+mn-cs"/>
              </a:rPr>
              <a:t>of </a:t>
            </a:r>
            <a:r>
              <a:rPr lang="de-DE" cap="none" dirty="0" err="1">
                <a:solidFill>
                  <a:srgbClr val="003478"/>
                </a:solidFill>
                <a:ea typeface="+mn-ea"/>
                <a:cs typeface="+mn-cs"/>
              </a:rPr>
              <a:t>welcome</a:t>
            </a:r>
            <a:r>
              <a:rPr lang="de-DE" cap="none" dirty="0">
                <a:solidFill>
                  <a:srgbClr val="003478"/>
                </a:solidFill>
                <a:ea typeface="+mn-ea"/>
                <a:cs typeface="+mn-cs"/>
              </a:rPr>
              <a:t> </a:t>
            </a:r>
            <a:r>
              <a:rPr lang="de-DE" cap="none" dirty="0" err="1" smtClean="0">
                <a:solidFill>
                  <a:srgbClr val="003478"/>
                </a:solidFill>
                <a:ea typeface="+mn-ea"/>
                <a:cs typeface="+mn-cs"/>
              </a:rPr>
              <a:t>questions</a:t>
            </a:r>
            <a:r>
              <a:rPr lang="de-DE" cap="none" dirty="0" smtClean="0">
                <a:solidFill>
                  <a:srgbClr val="003478"/>
                </a:solidFill>
                <a:ea typeface="+mn-ea"/>
                <a:cs typeface="+mn-cs"/>
              </a:rPr>
              <a:t> </a:t>
            </a:r>
            <a:endParaRPr lang="de-DE" cap="none" dirty="0">
              <a:solidFill>
                <a:srgbClr val="003478"/>
              </a:solidFill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11856640" cy="4420543"/>
          </a:xfrm>
        </p:spPr>
        <p:txBody>
          <a:bodyPr>
            <a:noAutofit/>
          </a:bodyPr>
          <a:lstStyle/>
          <a:p>
            <a:r>
              <a:rPr lang="en-US" b="1" dirty="0" smtClean="0"/>
              <a:t>Questions </a:t>
            </a:r>
            <a:r>
              <a:rPr lang="en-US" b="1" dirty="0"/>
              <a:t>to speakers of the group (predefined</a:t>
            </a:r>
            <a:r>
              <a:rPr lang="en-US" b="1" dirty="0" smtClean="0"/>
              <a:t>)</a:t>
            </a:r>
          </a:p>
          <a:p>
            <a:pPr lvl="1" fontAlgn="base"/>
            <a:r>
              <a:rPr lang="en-US" dirty="0"/>
              <a:t>How long did you have to travel to the institute today? </a:t>
            </a:r>
            <a:endParaRPr lang="de-DE" dirty="0"/>
          </a:p>
          <a:p>
            <a:pPr lvl="1" fontAlgn="base"/>
            <a:r>
              <a:rPr lang="en-US" dirty="0"/>
              <a:t>How did you find out about International Masterclasses?  </a:t>
            </a:r>
            <a:endParaRPr lang="en-US" dirty="0" smtClean="0"/>
          </a:p>
          <a:p>
            <a:pPr lvl="1" fontAlgn="base"/>
            <a:r>
              <a:rPr lang="en-US" dirty="0"/>
              <a:t>Is there a building in your city comparable in size to ATLAS/CMS/ALICE/</a:t>
            </a:r>
            <a:r>
              <a:rPr lang="en-US" dirty="0" err="1"/>
              <a:t>LHCb</a:t>
            </a:r>
            <a:r>
              <a:rPr lang="en-US" dirty="0"/>
              <a:t>? </a:t>
            </a:r>
            <a:endParaRPr lang="de-DE" dirty="0"/>
          </a:p>
          <a:p>
            <a:pPr lvl="1" fontAlgn="base"/>
            <a:r>
              <a:rPr lang="en-US" dirty="0"/>
              <a:t>Do you have a vague idea how many people are working at CERN? </a:t>
            </a:r>
            <a:endParaRPr lang="en-US" dirty="0" smtClean="0"/>
          </a:p>
          <a:p>
            <a:pPr lvl="1"/>
            <a:r>
              <a:rPr lang="en-US" b="1" dirty="0" smtClean="0"/>
              <a:t>…</a:t>
            </a:r>
          </a:p>
          <a:p>
            <a:r>
              <a:rPr lang="en-US" b="1" dirty="0"/>
              <a:t>Questions to the whole group (answers by raising hands):</a:t>
            </a:r>
            <a:endParaRPr lang="de-DE" dirty="0"/>
          </a:p>
          <a:p>
            <a:pPr lvl="1" fontAlgn="base"/>
            <a:r>
              <a:rPr lang="en-US" dirty="0"/>
              <a:t>Who from the group has had contact to a particle physicist before today?</a:t>
            </a:r>
            <a:endParaRPr lang="de-DE" dirty="0"/>
          </a:p>
          <a:p>
            <a:pPr lvl="1" fontAlgn="base"/>
            <a:r>
              <a:rPr lang="en-US" dirty="0"/>
              <a:t>Who from the group has heard or read before about the LHC before today?</a:t>
            </a:r>
            <a:endParaRPr lang="de-DE" dirty="0"/>
          </a:p>
          <a:p>
            <a:pPr lvl="1" fontAlgn="base"/>
            <a:r>
              <a:rPr lang="en-US" dirty="0"/>
              <a:t>Who from the group found the measurement today more difficult than normal school stuff?  </a:t>
            </a:r>
            <a:endParaRPr lang="de-DE" dirty="0"/>
          </a:p>
          <a:p>
            <a:pPr lvl="1" fontAlgn="base"/>
            <a:r>
              <a:rPr lang="en-US" dirty="0"/>
              <a:t>Who from the group is already convinced that they want to study physics? </a:t>
            </a:r>
            <a:endParaRPr lang="en-US" dirty="0" smtClean="0"/>
          </a:p>
          <a:p>
            <a:pPr lvl="1" fontAlgn="base"/>
            <a:r>
              <a:rPr lang="en-US" dirty="0" smtClean="0"/>
              <a:t>…</a:t>
            </a:r>
            <a:endParaRPr lang="de-DE" dirty="0"/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11.05.2025</a:t>
            </a:fld>
            <a:endParaRPr lang="de-DE" dirty="0"/>
          </a:p>
        </p:txBody>
      </p:sp>
      <p:sp>
        <p:nvSpPr>
          <p:cNvPr id="6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en-US" cap="none" dirty="0">
                <a:solidFill>
                  <a:srgbClr val="003478"/>
                </a:solidFill>
              </a:rPr>
              <a:t>Combination and discussion of results 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5688632" cy="4715702"/>
          </a:xfrm>
        </p:spPr>
        <p:txBody>
          <a:bodyPr>
            <a:normAutofit/>
          </a:bodyPr>
          <a:lstStyle/>
          <a:p>
            <a:r>
              <a:rPr lang="de-DE" dirty="0" smtClean="0"/>
              <a:t>Moderators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combined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r>
              <a:rPr lang="de-DE" dirty="0" smtClean="0"/>
              <a:t>Ask 1 </a:t>
            </a:r>
            <a:r>
              <a:rPr lang="de-DE" dirty="0"/>
              <a:t>„</a:t>
            </a:r>
            <a:r>
              <a:rPr lang="de-DE" dirty="0" err="1"/>
              <a:t>pre-agreed</a:t>
            </a:r>
            <a:r>
              <a:rPr lang="de-DE" dirty="0"/>
              <a:t>“ </a:t>
            </a:r>
            <a:r>
              <a:rPr lang="de-DE" dirty="0" err="1"/>
              <a:t>question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smtClean="0"/>
              <a:t>group (</a:t>
            </a:r>
            <a:r>
              <a:rPr lang="de-DE" dirty="0" err="1" smtClean="0"/>
              <a:t>published</a:t>
            </a:r>
            <a:r>
              <a:rPr lang="de-DE" dirty="0" smtClean="0"/>
              <a:t> in </a:t>
            </a:r>
            <a:r>
              <a:rPr lang="de-DE" dirty="0" err="1" smtClean="0">
                <a:hlinkClick r:id="rId2"/>
              </a:rPr>
              <a:t>twiki</a:t>
            </a:r>
            <a:r>
              <a:rPr lang="de-DE" dirty="0" smtClean="0"/>
              <a:t> for </a:t>
            </a:r>
            <a:r>
              <a:rPr lang="de-DE" dirty="0" err="1" smtClean="0"/>
              <a:t>moderators</a:t>
            </a:r>
            <a:r>
              <a:rPr lang="de-DE" dirty="0" smtClean="0"/>
              <a:t>, in </a:t>
            </a:r>
            <a:r>
              <a:rPr lang="de-DE" dirty="0" err="1" smtClean="0">
                <a:hlinkClick r:id="rId3"/>
              </a:rPr>
              <a:t>manual</a:t>
            </a:r>
            <a:r>
              <a:rPr lang="de-DE" dirty="0" smtClean="0"/>
              <a:t> for </a:t>
            </a:r>
            <a:r>
              <a:rPr lang="de-DE" dirty="0" err="1" smtClean="0"/>
              <a:t>institutes</a:t>
            </a:r>
            <a:r>
              <a:rPr lang="de-DE" dirty="0" smtClean="0"/>
              <a:t>)</a:t>
            </a:r>
          </a:p>
          <a:p>
            <a:r>
              <a:rPr lang="de-DE" dirty="0" err="1"/>
              <a:t>S</a:t>
            </a:r>
            <a:r>
              <a:rPr lang="de-DE" dirty="0" err="1" smtClean="0"/>
              <a:t>ummarize</a:t>
            </a:r>
            <a:r>
              <a:rPr lang="de-DE" dirty="0" smtClean="0"/>
              <a:t>, </a:t>
            </a:r>
            <a:r>
              <a:rPr lang="de-DE" dirty="0" err="1" smtClean="0"/>
              <a:t>comment</a:t>
            </a:r>
            <a:r>
              <a:rPr lang="de-DE" dirty="0" smtClean="0"/>
              <a:t>, </a:t>
            </a:r>
            <a:r>
              <a:rPr lang="de-DE" dirty="0" err="1" smtClean="0"/>
              <a:t>compare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theory</a:t>
            </a:r>
            <a:endParaRPr lang="de-DE" dirty="0" smtClean="0"/>
          </a:p>
          <a:p>
            <a:pPr marL="0" indent="0">
              <a:buNone/>
            </a:pPr>
            <a:endParaRPr lang="de-DE" sz="2200" dirty="0" smtClean="0"/>
          </a:p>
          <a:p>
            <a:pPr marL="0" indent="0">
              <a:buNone/>
            </a:pPr>
            <a:r>
              <a:rPr lang="de-DE" b="1" dirty="0" smtClean="0"/>
              <a:t>New</a:t>
            </a:r>
            <a:r>
              <a:rPr lang="de-DE" dirty="0" smtClean="0"/>
              <a:t>: </a:t>
            </a:r>
            <a:r>
              <a:rPr lang="de-DE" dirty="0" err="1" smtClean="0"/>
              <a:t>animations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(</a:t>
            </a:r>
            <a:r>
              <a:rPr lang="de-DE" dirty="0" err="1" smtClean="0"/>
              <a:t>Higgs</a:t>
            </a:r>
            <a:r>
              <a:rPr lang="de-DE" dirty="0" smtClean="0"/>
              <a:t>-&gt; 4l, WW, ZZ, di-photon) for ATLAS and CMS in the </a:t>
            </a:r>
            <a:r>
              <a:rPr lang="de-DE" dirty="0" err="1" smtClean="0"/>
              <a:t>twiki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9"/>
          <a:stretch/>
        </p:blipFill>
        <p:spPr>
          <a:xfrm>
            <a:off x="6023992" y="1501423"/>
            <a:ext cx="6120681" cy="21859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0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09.05.2025</a:t>
            </a:fld>
            <a:endParaRPr lang="de-DE" dirty="0"/>
          </a:p>
        </p:txBody>
      </p:sp>
      <p:sp>
        <p:nvSpPr>
          <p:cNvPr id="11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87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304802"/>
            <a:ext cx="11856640" cy="1144800"/>
          </a:xfrm>
        </p:spPr>
        <p:txBody>
          <a:bodyPr/>
          <a:lstStyle/>
          <a:p>
            <a:r>
              <a:rPr lang="de-DE" cap="none" dirty="0">
                <a:solidFill>
                  <a:srgbClr val="003478"/>
                </a:solidFill>
              </a:rPr>
              <a:t>General Q&amp;A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360" y="1449602"/>
            <a:ext cx="11856640" cy="4420543"/>
          </a:xfrm>
        </p:spPr>
        <p:txBody>
          <a:bodyPr/>
          <a:lstStyle/>
          <a:p>
            <a:r>
              <a:rPr lang="it-IT" dirty="0"/>
              <a:t>1 </a:t>
            </a:r>
            <a:r>
              <a:rPr lang="it-IT" dirty="0" err="1"/>
              <a:t>question</a:t>
            </a:r>
            <a:r>
              <a:rPr lang="it-IT" dirty="0"/>
              <a:t> per </a:t>
            </a:r>
            <a:r>
              <a:rPr lang="it-IT" dirty="0" err="1"/>
              <a:t>institute</a:t>
            </a:r>
            <a:r>
              <a:rPr lang="it-IT" dirty="0"/>
              <a:t> per </a:t>
            </a:r>
            <a:r>
              <a:rPr lang="it-IT" dirty="0" smtClean="0"/>
              <a:t>round</a:t>
            </a:r>
          </a:p>
          <a:p>
            <a:r>
              <a:rPr lang="it-IT" dirty="0" smtClean="0"/>
              <a:t>On life </a:t>
            </a:r>
            <a:r>
              <a:rPr lang="it-IT" dirty="0" err="1" smtClean="0"/>
              <a:t>at</a:t>
            </a:r>
            <a:r>
              <a:rPr lang="it-IT" dirty="0" smtClean="0"/>
              <a:t> CERN, </a:t>
            </a:r>
            <a:r>
              <a:rPr lang="it-IT" dirty="0" err="1" smtClean="0"/>
              <a:t>how</a:t>
            </a:r>
            <a:r>
              <a:rPr lang="it-IT" dirty="0" smtClean="0"/>
              <a:t> to </a:t>
            </a:r>
            <a:r>
              <a:rPr lang="it-IT" dirty="0" err="1" smtClean="0"/>
              <a:t>become</a:t>
            </a:r>
            <a:r>
              <a:rPr lang="it-IT" dirty="0" smtClean="0"/>
              <a:t> a </a:t>
            </a:r>
            <a:r>
              <a:rPr lang="it-IT" dirty="0" err="1" smtClean="0"/>
              <a:t>particle</a:t>
            </a:r>
            <a:r>
              <a:rPr lang="it-IT" dirty="0" smtClean="0"/>
              <a:t> </a:t>
            </a:r>
            <a:r>
              <a:rPr lang="it-IT" dirty="0" err="1" smtClean="0"/>
              <a:t>physicist</a:t>
            </a:r>
            <a:r>
              <a:rPr lang="it-IT" dirty="0" smtClean="0"/>
              <a:t>, Big Bang, </a:t>
            </a:r>
            <a:r>
              <a:rPr lang="it-IT" dirty="0" err="1"/>
              <a:t>b</a:t>
            </a:r>
            <a:r>
              <a:rPr lang="it-IT" dirty="0" err="1" smtClean="0"/>
              <a:t>lack</a:t>
            </a:r>
            <a:r>
              <a:rPr lang="it-IT" dirty="0" smtClean="0"/>
              <a:t> </a:t>
            </a:r>
            <a:r>
              <a:rPr lang="it-IT" dirty="0" err="1" smtClean="0"/>
              <a:t>holes</a:t>
            </a:r>
            <a:r>
              <a:rPr lang="it-IT" dirty="0" smtClean="0"/>
              <a:t>, dark </a:t>
            </a:r>
            <a:r>
              <a:rPr lang="it-IT" dirty="0" err="1" smtClean="0"/>
              <a:t>matter</a:t>
            </a:r>
            <a:r>
              <a:rPr lang="it-IT" dirty="0" smtClean="0"/>
              <a:t>, future </a:t>
            </a:r>
            <a:r>
              <a:rPr lang="it-IT" dirty="0" err="1" smtClean="0"/>
              <a:t>projects</a:t>
            </a:r>
            <a:r>
              <a:rPr lang="it-IT" dirty="0" smtClean="0"/>
              <a:t>, …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3044217"/>
            <a:ext cx="5023872" cy="282592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3044218"/>
            <a:ext cx="5023872" cy="2825928"/>
          </a:xfrm>
          <a:prstGeom prst="rect">
            <a:avLst/>
          </a:prstGeom>
        </p:spPr>
      </p:pic>
      <p:sp>
        <p:nvSpPr>
          <p:cNvPr id="6" name="Foliennummernplatzhalter 3"/>
          <p:cNvSpPr txBox="1">
            <a:spLocks/>
          </p:cNvSpPr>
          <p:nvPr/>
        </p:nvSpPr>
        <p:spPr>
          <a:xfrm>
            <a:off x="8825408" y="6356351"/>
            <a:ext cx="438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E3BC05-FAFE-4AC8-BE3C-DB615240BD4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Datumsplatzhalter 1"/>
          <p:cNvSpPr txBox="1">
            <a:spLocks/>
          </p:cNvSpPr>
          <p:nvPr/>
        </p:nvSpPr>
        <p:spPr>
          <a:xfrm>
            <a:off x="623392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CDD8F1-2EB4-4B4C-B325-29A2F8C2C52F}" type="datetime1">
              <a:rPr lang="de-DE" smtClean="0"/>
              <a:pPr/>
              <a:t>09.05.2025</a:t>
            </a:fld>
            <a:endParaRPr lang="de-DE" dirty="0"/>
          </a:p>
        </p:txBody>
      </p:sp>
      <p:sp>
        <p:nvSpPr>
          <p:cNvPr id="8" name="Fußzeilenplatzhalter 2"/>
          <p:cNvSpPr txBox="1">
            <a:spLocks/>
          </p:cNvSpPr>
          <p:nvPr/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761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Design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478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828</Words>
  <Application>Microsoft Office PowerPoint</Application>
  <PresentationFormat>Breitbild</PresentationFormat>
  <Paragraphs>130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Calibri</vt:lpstr>
      <vt:lpstr>Helvetica Neue</vt:lpstr>
      <vt:lpstr>Titillium Web</vt:lpstr>
      <vt:lpstr>Wingdings</vt:lpstr>
      <vt:lpstr>Office-Design</vt:lpstr>
      <vt:lpstr>1_Office-Design</vt:lpstr>
      <vt:lpstr>Report CERN Masterclasses 13.05.2025</vt:lpstr>
      <vt:lpstr>Statistics</vt:lpstr>
      <vt:lpstr>Revised concept for videoconference</vt:lpstr>
      <vt:lpstr>CERN video conference</vt:lpstr>
      <vt:lpstr>Welcome &amp; icebreaker</vt:lpstr>
      <vt:lpstr>PowerPoint-Präsentation</vt:lpstr>
      <vt:lpstr>New: revised list of welcome questions </vt:lpstr>
      <vt:lpstr>Combination and discussion of results </vt:lpstr>
      <vt:lpstr>General Q&amp;A</vt:lpstr>
      <vt:lpstr>Quiz</vt:lpstr>
      <vt:lpstr>Moderators</vt:lpstr>
      <vt:lpstr>Feedback (negative) in 2025</vt:lpstr>
    </vt:vector>
  </TitlesOfParts>
  <Company>Entenhausen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55</cp:revision>
  <dcterms:created xsi:type="dcterms:W3CDTF">2011-11-01T11:56:59Z</dcterms:created>
  <dcterms:modified xsi:type="dcterms:W3CDTF">2025-05-11T09:34:49Z</dcterms:modified>
</cp:coreProperties>
</file>