
<file path=[Content_Types].xml><?xml version="1.0" encoding="utf-8"?>
<Types xmlns="http://schemas.openxmlformats.org/package/2006/content-types">
  <Default Extension="bin" ContentType="application/vnd.openxmlformats-officedocument.oleObject"/>
  <Default Extension="gif" ContentType="image/gif"/>
  <Default Extension="jpeg" ContentType="image/jpeg"/>
  <Default Extension="jpg" ContentType="image/jpeg"/>
  <Default Extension="mov" ContentType="video/quicktime"/>
  <Default Extension="png" ContentType="image/png"/>
  <Default Extension="rels" ContentType="application/vnd.openxmlformats-package.relationships+xml"/>
  <Default Extension="tmp" ContentType="image/png"/>
  <Default Extension="wdp" ContentType="image/vnd.ms-photo"/>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ink/ink1.xml" ContentType="application/inkml+xml"/>
  <Override PartName="/ppt/ink/ink2.xml" ContentType="application/inkml+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908" r:id="rId4"/>
  </p:sldMasterIdLst>
  <p:notesMasterIdLst>
    <p:notesMasterId r:id="rId62"/>
  </p:notesMasterIdLst>
  <p:handoutMasterIdLst>
    <p:handoutMasterId r:id="rId63"/>
  </p:handoutMasterIdLst>
  <p:sldIdLst>
    <p:sldId id="256" r:id="rId5"/>
    <p:sldId id="378" r:id="rId6"/>
    <p:sldId id="377" r:id="rId7"/>
    <p:sldId id="327" r:id="rId8"/>
    <p:sldId id="316" r:id="rId9"/>
    <p:sldId id="418" r:id="rId10"/>
    <p:sldId id="417" r:id="rId11"/>
    <p:sldId id="403" r:id="rId12"/>
    <p:sldId id="374" r:id="rId13"/>
    <p:sldId id="433" r:id="rId14"/>
    <p:sldId id="401" r:id="rId15"/>
    <p:sldId id="404" r:id="rId16"/>
    <p:sldId id="373" r:id="rId17"/>
    <p:sldId id="399" r:id="rId18"/>
    <p:sldId id="420" r:id="rId19"/>
    <p:sldId id="397" r:id="rId20"/>
    <p:sldId id="383" r:id="rId21"/>
    <p:sldId id="384" r:id="rId22"/>
    <p:sldId id="356" r:id="rId23"/>
    <p:sldId id="320" r:id="rId24"/>
    <p:sldId id="386" r:id="rId25"/>
    <p:sldId id="365" r:id="rId26"/>
    <p:sldId id="364" r:id="rId27"/>
    <p:sldId id="430" r:id="rId28"/>
    <p:sldId id="431" r:id="rId29"/>
    <p:sldId id="432" r:id="rId30"/>
    <p:sldId id="429" r:id="rId31"/>
    <p:sldId id="345" r:id="rId32"/>
    <p:sldId id="346" r:id="rId33"/>
    <p:sldId id="347" r:id="rId34"/>
    <p:sldId id="387" r:id="rId35"/>
    <p:sldId id="388" r:id="rId36"/>
    <p:sldId id="292" r:id="rId37"/>
    <p:sldId id="303" r:id="rId38"/>
    <p:sldId id="413" r:id="rId39"/>
    <p:sldId id="357" r:id="rId40"/>
    <p:sldId id="276" r:id="rId41"/>
    <p:sldId id="392" r:id="rId42"/>
    <p:sldId id="309" r:id="rId43"/>
    <p:sldId id="335" r:id="rId44"/>
    <p:sldId id="351" r:id="rId45"/>
    <p:sldId id="360" r:id="rId46"/>
    <p:sldId id="367" r:id="rId47"/>
    <p:sldId id="389" r:id="rId48"/>
    <p:sldId id="261" r:id="rId49"/>
    <p:sldId id="415" r:id="rId50"/>
    <p:sldId id="419" r:id="rId51"/>
    <p:sldId id="299" r:id="rId52"/>
    <p:sldId id="412" r:id="rId53"/>
    <p:sldId id="416" r:id="rId54"/>
    <p:sldId id="406" r:id="rId55"/>
    <p:sldId id="407" r:id="rId56"/>
    <p:sldId id="424" r:id="rId57"/>
    <p:sldId id="425" r:id="rId58"/>
    <p:sldId id="426" r:id="rId59"/>
    <p:sldId id="427" r:id="rId60"/>
    <p:sldId id="428" r:id="rId6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CC"/>
    <a:srgbClr val="FF5050"/>
    <a:srgbClr val="FF6699"/>
    <a:srgbClr val="003366"/>
    <a:srgbClr val="7F7F7F"/>
    <a:srgbClr val="FF99FF"/>
    <a:srgbClr val="000000"/>
    <a:srgbClr val="33CCFF"/>
    <a:srgbClr val="C4D03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019" autoAdjust="0"/>
    <p:restoredTop sz="93299" autoAdjust="0"/>
  </p:normalViewPr>
  <p:slideViewPr>
    <p:cSldViewPr>
      <p:cViewPr varScale="1">
        <p:scale>
          <a:sx n="82" d="100"/>
          <a:sy n="82" d="100"/>
        </p:scale>
        <p:origin x="1272" y="96"/>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sorterViewPr>
    <p:cViewPr>
      <p:scale>
        <a:sx n="66" d="100"/>
        <a:sy n="66" d="100"/>
      </p:scale>
      <p:origin x="0" y="936"/>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55" Type="http://schemas.openxmlformats.org/officeDocument/2006/relationships/slide" Target="slides/slide51.xml"/><Relationship Id="rId63" Type="http://schemas.openxmlformats.org/officeDocument/2006/relationships/handoutMaster" Target="handoutMasters/handoutMaster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slide" Target="slides/slide49.xml"/><Relationship Id="rId58" Type="http://schemas.openxmlformats.org/officeDocument/2006/relationships/slide" Target="slides/slide54.xml"/><Relationship Id="rId66" Type="http://schemas.openxmlformats.org/officeDocument/2006/relationships/theme" Target="theme/theme1.xml"/><Relationship Id="rId5" Type="http://schemas.openxmlformats.org/officeDocument/2006/relationships/slide" Target="slides/slide1.xml"/><Relationship Id="rId61" Type="http://schemas.openxmlformats.org/officeDocument/2006/relationships/slide" Target="slides/slide57.xml"/><Relationship Id="rId19" Type="http://schemas.openxmlformats.org/officeDocument/2006/relationships/slide" Target="slides/slide1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56" Type="http://schemas.openxmlformats.org/officeDocument/2006/relationships/slide" Target="slides/slide52.xml"/><Relationship Id="rId64" Type="http://schemas.openxmlformats.org/officeDocument/2006/relationships/presProps" Target="presProps.xml"/><Relationship Id="rId8" Type="http://schemas.openxmlformats.org/officeDocument/2006/relationships/slide" Target="slides/slide4.xml"/><Relationship Id="rId51" Type="http://schemas.openxmlformats.org/officeDocument/2006/relationships/slide" Target="slides/slide47.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59" Type="http://schemas.openxmlformats.org/officeDocument/2006/relationships/slide" Target="slides/slide55.xml"/><Relationship Id="rId67" Type="http://schemas.openxmlformats.org/officeDocument/2006/relationships/tableStyles" Target="tableStyles.xml"/><Relationship Id="rId20" Type="http://schemas.openxmlformats.org/officeDocument/2006/relationships/slide" Target="slides/slide16.xml"/><Relationship Id="rId41" Type="http://schemas.openxmlformats.org/officeDocument/2006/relationships/slide" Target="slides/slide37.xml"/><Relationship Id="rId54" Type="http://schemas.openxmlformats.org/officeDocument/2006/relationships/slide" Target="slides/slide50.xml"/><Relationship Id="rId62"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57" Type="http://schemas.openxmlformats.org/officeDocument/2006/relationships/slide" Target="slides/slide53.xml"/><Relationship Id="rId10" Type="http://schemas.openxmlformats.org/officeDocument/2006/relationships/slide" Target="slides/slide6.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slide" Target="slides/slide48.xml"/><Relationship Id="rId60" Type="http://schemas.openxmlformats.org/officeDocument/2006/relationships/slide" Target="slides/slide56.xml"/><Relationship Id="rId65"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3" Type="http://schemas.openxmlformats.org/officeDocument/2006/relationships/slide" Target="slides/slide9.xml"/><Relationship Id="rId18" Type="http://schemas.openxmlformats.org/officeDocument/2006/relationships/slide" Target="slides/slide14.xml"/><Relationship Id="rId39" Type="http://schemas.openxmlformats.org/officeDocument/2006/relationships/slide" Target="slides/slide3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r>
              <a:rPr lang="en-US"/>
              <a:t>6/28/2017</a:t>
            </a:r>
            <a:endParaRPr lang="en-GB"/>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1B49EC6-21AD-4F75-95D2-BBCAA32D88B4}" type="slidenum">
              <a:rPr lang="en-GB" smtClean="0"/>
              <a:t>‹#›</a:t>
            </a:fld>
            <a:endParaRPr lang="en-GB"/>
          </a:p>
        </p:txBody>
      </p:sp>
    </p:spTree>
    <p:extLst>
      <p:ext uri="{BB962C8B-B14F-4D97-AF65-F5344CB8AC3E}">
        <p14:creationId xmlns:p14="http://schemas.microsoft.com/office/powerpoint/2010/main" val="2586428940"/>
      </p:ext>
    </p:extLst>
  </p:cSld>
  <p:clrMap bg1="lt1" tx1="dk1" bg2="lt2" tx2="dk2" accent1="accent1" accent2="accent2" accent3="accent3" accent4="accent4" accent5="accent5" accent6="accent6" hlink="hlink" folHlink="folHlink"/>
  <p:hf hdr="0" ftr="0"/>
</p:handoutMaster>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0-22T09:48:40.283"/>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0,'0'0</inkml:trace>
</inkml:ink>
</file>

<file path=ppt/ink/ink2.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traceFormat>
        <inkml:channelProperties>
          <inkml:channelProperty channel="X" name="resolution" value="1000" units="1/cm"/>
          <inkml:channelProperty channel="Y" name="resolution" value="1000" units="1/cm"/>
        </inkml:channelProperties>
      </inkml:inkSource>
      <inkml:timestamp xml:id="ts0" timeString="2024-10-22T09:48:41.149"/>
    </inkml:context>
    <inkml:brush xml:id="br0">
      <inkml:brushProperty name="width" value="0.3" units="cm"/>
      <inkml:brushProperty name="height" value="0.6" units="cm"/>
      <inkml:brushProperty name="color" value="#FFFC00"/>
      <inkml:brushProperty name="tip" value="rectangle"/>
      <inkml:brushProperty name="rasterOp" value="maskPen"/>
      <inkml:brushProperty name="ignorePressure" value="1"/>
    </inkml:brush>
  </inkml:definitions>
  <inkml:trace contextRef="#ctx0" brushRef="#br0">1 0,'0'0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r>
              <a:rPr lang="en-US"/>
              <a:t>6/28/2017</a:t>
            </a:r>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GB"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DAA087D9-0AC3-4735-92F6-08A1C8B0A686}" type="slidenum">
              <a:rPr lang="en-GB"/>
              <a:pPr>
                <a:defRPr/>
              </a:pPr>
              <a:t>‹#›</a:t>
            </a:fld>
            <a:endParaRPr lang="en-GB"/>
          </a:p>
        </p:txBody>
      </p:sp>
    </p:spTree>
    <p:extLst>
      <p:ext uri="{BB962C8B-B14F-4D97-AF65-F5344CB8AC3E}">
        <p14:creationId xmlns:p14="http://schemas.microsoft.com/office/powerpoint/2010/main" val="1236848315"/>
      </p:ext>
    </p:extLst>
  </p:cSld>
  <p:clrMap bg1="lt1" tx1="dk1" bg2="lt2" tx2="dk2" accent1="accent1" accent2="accent2" accent3="accent3" accent4="accent4" accent5="accent5" accent6="accent6" hlink="hlink" folHlink="folHlink"/>
  <p:hf hdr="0" ftr="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DAA087D9-0AC3-4735-92F6-08A1C8B0A686}" type="slidenum">
              <a:rPr lang="en-GB" smtClean="0"/>
              <a:pPr>
                <a:defRPr/>
              </a:pPr>
              <a:t>1</a:t>
            </a:fld>
            <a:endParaRPr lang="en-GB"/>
          </a:p>
        </p:txBody>
      </p:sp>
      <p:sp>
        <p:nvSpPr>
          <p:cNvPr id="5" name="Date Placeholder 4"/>
          <p:cNvSpPr>
            <a:spLocks noGrp="1"/>
          </p:cNvSpPr>
          <p:nvPr>
            <p:ph type="dt" idx="11"/>
          </p:nvPr>
        </p:nvSpPr>
        <p:spPr/>
        <p:txBody>
          <a:bodyPr/>
          <a:lstStyle/>
          <a:p>
            <a:pPr>
              <a:defRPr/>
            </a:pPr>
            <a:r>
              <a:rPr lang="en-US"/>
              <a:t>6/28/2017</a:t>
            </a:r>
            <a:endParaRPr lang="en-GB"/>
          </a:p>
        </p:txBody>
      </p:sp>
    </p:spTree>
    <p:extLst>
      <p:ext uri="{BB962C8B-B14F-4D97-AF65-F5344CB8AC3E}">
        <p14:creationId xmlns:p14="http://schemas.microsoft.com/office/powerpoint/2010/main" val="5740031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89B9CA5-CC8C-4070-AA87-862CFBA9EEBA}" type="slidenum">
              <a:rPr lang="en-GB" smtClean="0"/>
              <a:t>11</a:t>
            </a:fld>
            <a:endParaRPr lang="en-GB" dirty="0"/>
          </a:p>
        </p:txBody>
      </p:sp>
      <p:sp>
        <p:nvSpPr>
          <p:cNvPr id="5" name="Date Placeholder 4"/>
          <p:cNvSpPr>
            <a:spLocks noGrp="1"/>
          </p:cNvSpPr>
          <p:nvPr>
            <p:ph type="dt" idx="11"/>
          </p:nvPr>
        </p:nvSpPr>
        <p:spPr/>
        <p:txBody>
          <a:bodyPr/>
          <a:lstStyle/>
          <a:p>
            <a:pPr>
              <a:defRPr/>
            </a:pPr>
            <a:r>
              <a:rPr lang="en-US"/>
              <a:t>6/28/2017</a:t>
            </a:r>
            <a:endParaRPr lang="en-GB"/>
          </a:p>
        </p:txBody>
      </p:sp>
    </p:spTree>
    <p:extLst>
      <p:ext uri="{BB962C8B-B14F-4D97-AF65-F5344CB8AC3E}">
        <p14:creationId xmlns:p14="http://schemas.microsoft.com/office/powerpoint/2010/main" val="72415936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89B9CA5-CC8C-4070-AA87-862CFBA9EEBA}" type="slidenum">
              <a:rPr lang="en-GB" smtClean="0"/>
              <a:t>12</a:t>
            </a:fld>
            <a:endParaRPr lang="en-GB" dirty="0"/>
          </a:p>
        </p:txBody>
      </p:sp>
      <p:sp>
        <p:nvSpPr>
          <p:cNvPr id="5" name="Date Placeholder 4"/>
          <p:cNvSpPr>
            <a:spLocks noGrp="1"/>
          </p:cNvSpPr>
          <p:nvPr>
            <p:ph type="dt" idx="11"/>
          </p:nvPr>
        </p:nvSpPr>
        <p:spPr/>
        <p:txBody>
          <a:bodyPr/>
          <a:lstStyle/>
          <a:p>
            <a:pPr>
              <a:defRPr/>
            </a:pPr>
            <a:r>
              <a:rPr lang="en-US"/>
              <a:t>6/28/2017</a:t>
            </a:r>
            <a:endParaRPr lang="en-GB"/>
          </a:p>
        </p:txBody>
      </p:sp>
    </p:spTree>
    <p:extLst>
      <p:ext uri="{BB962C8B-B14F-4D97-AF65-F5344CB8AC3E}">
        <p14:creationId xmlns:p14="http://schemas.microsoft.com/office/powerpoint/2010/main" val="19956586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DAA087D9-0AC3-4735-92F6-08A1C8B0A686}" type="slidenum">
              <a:rPr lang="en-GB" smtClean="0"/>
              <a:pPr>
                <a:defRPr/>
              </a:pPr>
              <a:t>13</a:t>
            </a:fld>
            <a:endParaRPr lang="en-GB"/>
          </a:p>
        </p:txBody>
      </p:sp>
      <p:sp>
        <p:nvSpPr>
          <p:cNvPr id="5" name="Date Placeholder 4"/>
          <p:cNvSpPr>
            <a:spLocks noGrp="1"/>
          </p:cNvSpPr>
          <p:nvPr>
            <p:ph type="dt" idx="11"/>
          </p:nvPr>
        </p:nvSpPr>
        <p:spPr/>
        <p:txBody>
          <a:bodyPr/>
          <a:lstStyle/>
          <a:p>
            <a:pPr>
              <a:defRPr/>
            </a:pPr>
            <a:r>
              <a:rPr lang="en-US"/>
              <a:t>6/28/2017</a:t>
            </a:r>
            <a:endParaRPr lang="en-GB"/>
          </a:p>
        </p:txBody>
      </p:sp>
    </p:spTree>
    <p:extLst>
      <p:ext uri="{BB962C8B-B14F-4D97-AF65-F5344CB8AC3E}">
        <p14:creationId xmlns:p14="http://schemas.microsoft.com/office/powerpoint/2010/main" val="37374481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Date Placeholder 3"/>
          <p:cNvSpPr>
            <a:spLocks noGrp="1"/>
          </p:cNvSpPr>
          <p:nvPr>
            <p:ph type="dt" idx="10"/>
          </p:nvPr>
        </p:nvSpPr>
        <p:spPr/>
        <p:txBody>
          <a:bodyPr/>
          <a:lstStyle/>
          <a:p>
            <a:pPr>
              <a:defRPr/>
            </a:pPr>
            <a:r>
              <a:rPr lang="en-US"/>
              <a:t>6/28/2017</a:t>
            </a:r>
            <a:endParaRPr lang="en-GB"/>
          </a:p>
        </p:txBody>
      </p:sp>
      <p:sp>
        <p:nvSpPr>
          <p:cNvPr id="5" name="Slide Number Placeholder 4"/>
          <p:cNvSpPr>
            <a:spLocks noGrp="1"/>
          </p:cNvSpPr>
          <p:nvPr>
            <p:ph type="sldNum" sz="quarter" idx="11"/>
          </p:nvPr>
        </p:nvSpPr>
        <p:spPr/>
        <p:txBody>
          <a:bodyPr/>
          <a:lstStyle/>
          <a:p>
            <a:pPr>
              <a:defRPr/>
            </a:pPr>
            <a:fld id="{DAA087D9-0AC3-4735-92F6-08A1C8B0A686}" type="slidenum">
              <a:rPr lang="en-GB" smtClean="0"/>
              <a:pPr>
                <a:defRPr/>
              </a:pPr>
              <a:t>14</a:t>
            </a:fld>
            <a:endParaRPr lang="en-GB"/>
          </a:p>
        </p:txBody>
      </p:sp>
    </p:spTree>
    <p:extLst>
      <p:ext uri="{BB962C8B-B14F-4D97-AF65-F5344CB8AC3E}">
        <p14:creationId xmlns:p14="http://schemas.microsoft.com/office/powerpoint/2010/main" val="11878717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Date Placeholder 3"/>
          <p:cNvSpPr>
            <a:spLocks noGrp="1"/>
          </p:cNvSpPr>
          <p:nvPr>
            <p:ph type="dt" idx="10"/>
          </p:nvPr>
        </p:nvSpPr>
        <p:spPr/>
        <p:txBody>
          <a:bodyPr/>
          <a:lstStyle/>
          <a:p>
            <a:pPr>
              <a:defRPr/>
            </a:pPr>
            <a:r>
              <a:rPr lang="en-US"/>
              <a:t>6/28/2017</a:t>
            </a:r>
            <a:endParaRPr lang="en-GB"/>
          </a:p>
        </p:txBody>
      </p:sp>
      <p:sp>
        <p:nvSpPr>
          <p:cNvPr id="5" name="Slide Number Placeholder 4"/>
          <p:cNvSpPr>
            <a:spLocks noGrp="1"/>
          </p:cNvSpPr>
          <p:nvPr>
            <p:ph type="sldNum" sz="quarter" idx="11"/>
          </p:nvPr>
        </p:nvSpPr>
        <p:spPr/>
        <p:txBody>
          <a:bodyPr/>
          <a:lstStyle/>
          <a:p>
            <a:pPr>
              <a:defRPr/>
            </a:pPr>
            <a:fld id="{DAA087D9-0AC3-4735-92F6-08A1C8B0A686}" type="slidenum">
              <a:rPr lang="en-GB" smtClean="0"/>
              <a:pPr>
                <a:defRPr/>
              </a:pPr>
              <a:t>16</a:t>
            </a:fld>
            <a:endParaRPr lang="en-GB"/>
          </a:p>
        </p:txBody>
      </p:sp>
    </p:spTree>
    <p:extLst>
      <p:ext uri="{BB962C8B-B14F-4D97-AF65-F5344CB8AC3E}">
        <p14:creationId xmlns:p14="http://schemas.microsoft.com/office/powerpoint/2010/main" val="6778610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Date Placeholder 3"/>
          <p:cNvSpPr>
            <a:spLocks noGrp="1"/>
          </p:cNvSpPr>
          <p:nvPr>
            <p:ph type="dt" idx="10"/>
          </p:nvPr>
        </p:nvSpPr>
        <p:spPr/>
        <p:txBody>
          <a:bodyPr/>
          <a:lstStyle/>
          <a:p>
            <a:pPr>
              <a:defRPr/>
            </a:pPr>
            <a:r>
              <a:rPr lang="en-US"/>
              <a:t>6/28/2017</a:t>
            </a:r>
            <a:endParaRPr lang="en-GB"/>
          </a:p>
        </p:txBody>
      </p:sp>
      <p:sp>
        <p:nvSpPr>
          <p:cNvPr id="5" name="Slide Number Placeholder 4"/>
          <p:cNvSpPr>
            <a:spLocks noGrp="1"/>
          </p:cNvSpPr>
          <p:nvPr>
            <p:ph type="sldNum" sz="quarter" idx="11"/>
          </p:nvPr>
        </p:nvSpPr>
        <p:spPr/>
        <p:txBody>
          <a:bodyPr/>
          <a:lstStyle/>
          <a:p>
            <a:pPr>
              <a:defRPr/>
            </a:pPr>
            <a:fld id="{DAA087D9-0AC3-4735-92F6-08A1C8B0A686}" type="slidenum">
              <a:rPr lang="en-GB" smtClean="0"/>
              <a:pPr>
                <a:defRPr/>
              </a:pPr>
              <a:t>17</a:t>
            </a:fld>
            <a:endParaRPr lang="en-GB"/>
          </a:p>
        </p:txBody>
      </p:sp>
    </p:spTree>
    <p:extLst>
      <p:ext uri="{BB962C8B-B14F-4D97-AF65-F5344CB8AC3E}">
        <p14:creationId xmlns:p14="http://schemas.microsoft.com/office/powerpoint/2010/main" val="126425735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Date Placeholder 3"/>
          <p:cNvSpPr>
            <a:spLocks noGrp="1"/>
          </p:cNvSpPr>
          <p:nvPr>
            <p:ph type="dt" idx="10"/>
          </p:nvPr>
        </p:nvSpPr>
        <p:spPr/>
        <p:txBody>
          <a:bodyPr/>
          <a:lstStyle/>
          <a:p>
            <a:pPr>
              <a:defRPr/>
            </a:pPr>
            <a:r>
              <a:rPr lang="en-US"/>
              <a:t>6/28/2017</a:t>
            </a:r>
            <a:endParaRPr lang="en-GB"/>
          </a:p>
        </p:txBody>
      </p:sp>
      <p:sp>
        <p:nvSpPr>
          <p:cNvPr id="5" name="Slide Number Placeholder 4"/>
          <p:cNvSpPr>
            <a:spLocks noGrp="1"/>
          </p:cNvSpPr>
          <p:nvPr>
            <p:ph type="sldNum" sz="quarter" idx="11"/>
          </p:nvPr>
        </p:nvSpPr>
        <p:spPr/>
        <p:txBody>
          <a:bodyPr/>
          <a:lstStyle/>
          <a:p>
            <a:pPr>
              <a:defRPr/>
            </a:pPr>
            <a:fld id="{DAA087D9-0AC3-4735-92F6-08A1C8B0A686}" type="slidenum">
              <a:rPr lang="en-GB" smtClean="0"/>
              <a:pPr>
                <a:defRPr/>
              </a:pPr>
              <a:t>18</a:t>
            </a:fld>
            <a:endParaRPr lang="en-GB"/>
          </a:p>
        </p:txBody>
      </p:sp>
    </p:spTree>
    <p:extLst>
      <p:ext uri="{BB962C8B-B14F-4D97-AF65-F5344CB8AC3E}">
        <p14:creationId xmlns:p14="http://schemas.microsoft.com/office/powerpoint/2010/main" val="17631319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Date Placeholder 3"/>
          <p:cNvSpPr>
            <a:spLocks noGrp="1"/>
          </p:cNvSpPr>
          <p:nvPr>
            <p:ph type="dt" idx="10"/>
          </p:nvPr>
        </p:nvSpPr>
        <p:spPr/>
        <p:txBody>
          <a:bodyPr/>
          <a:lstStyle/>
          <a:p>
            <a:pPr>
              <a:defRPr/>
            </a:pPr>
            <a:r>
              <a:rPr lang="en-US"/>
              <a:t>6/28/2017</a:t>
            </a:r>
            <a:endParaRPr lang="en-GB"/>
          </a:p>
        </p:txBody>
      </p:sp>
      <p:sp>
        <p:nvSpPr>
          <p:cNvPr id="5" name="Slide Number Placeholder 4"/>
          <p:cNvSpPr>
            <a:spLocks noGrp="1"/>
          </p:cNvSpPr>
          <p:nvPr>
            <p:ph type="sldNum" sz="quarter" idx="11"/>
          </p:nvPr>
        </p:nvSpPr>
        <p:spPr/>
        <p:txBody>
          <a:bodyPr/>
          <a:lstStyle/>
          <a:p>
            <a:pPr>
              <a:defRPr/>
            </a:pPr>
            <a:fld id="{DAA087D9-0AC3-4735-92F6-08A1C8B0A686}" type="slidenum">
              <a:rPr lang="en-GB" smtClean="0"/>
              <a:pPr>
                <a:defRPr/>
              </a:pPr>
              <a:t>21</a:t>
            </a:fld>
            <a:endParaRPr lang="en-GB"/>
          </a:p>
        </p:txBody>
      </p:sp>
    </p:spTree>
    <p:extLst>
      <p:ext uri="{BB962C8B-B14F-4D97-AF65-F5344CB8AC3E}">
        <p14:creationId xmlns:p14="http://schemas.microsoft.com/office/powerpoint/2010/main" val="32897679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Link energy, probing power, time</a:t>
            </a:r>
          </a:p>
        </p:txBody>
      </p:sp>
      <p:sp>
        <p:nvSpPr>
          <p:cNvPr id="4" name="Slide Number Placeholder 3"/>
          <p:cNvSpPr>
            <a:spLocks noGrp="1"/>
          </p:cNvSpPr>
          <p:nvPr>
            <p:ph type="sldNum" sz="quarter" idx="10"/>
          </p:nvPr>
        </p:nvSpPr>
        <p:spPr/>
        <p:txBody>
          <a:bodyPr/>
          <a:lstStyle/>
          <a:p>
            <a:fld id="{672EEC87-097C-0248-A229-87B85C71BA58}" type="slidenum">
              <a:rPr lang="en-US" smtClean="0"/>
              <a:t>22</a:t>
            </a:fld>
            <a:endParaRPr lang="en-US"/>
          </a:p>
        </p:txBody>
      </p:sp>
      <p:sp>
        <p:nvSpPr>
          <p:cNvPr id="5" name="Date Placeholder 4"/>
          <p:cNvSpPr>
            <a:spLocks noGrp="1"/>
          </p:cNvSpPr>
          <p:nvPr>
            <p:ph type="dt" idx="11"/>
          </p:nvPr>
        </p:nvSpPr>
        <p:spPr/>
        <p:txBody>
          <a:bodyPr/>
          <a:lstStyle/>
          <a:p>
            <a:pPr>
              <a:defRPr/>
            </a:pPr>
            <a:r>
              <a:rPr lang="en-US"/>
              <a:t>6/28/2017</a:t>
            </a:r>
            <a:endParaRPr lang="en-GB"/>
          </a:p>
        </p:txBody>
      </p:sp>
    </p:spTree>
    <p:extLst>
      <p:ext uri="{BB962C8B-B14F-4D97-AF65-F5344CB8AC3E}">
        <p14:creationId xmlns:p14="http://schemas.microsoft.com/office/powerpoint/2010/main" val="343361971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Link energy, probing power, time</a:t>
            </a:r>
          </a:p>
        </p:txBody>
      </p:sp>
      <p:sp>
        <p:nvSpPr>
          <p:cNvPr id="4" name="Slide Number Placeholder 3"/>
          <p:cNvSpPr>
            <a:spLocks noGrp="1"/>
          </p:cNvSpPr>
          <p:nvPr>
            <p:ph type="sldNum" sz="quarter" idx="10"/>
          </p:nvPr>
        </p:nvSpPr>
        <p:spPr/>
        <p:txBody>
          <a:bodyPr/>
          <a:lstStyle/>
          <a:p>
            <a:fld id="{672EEC87-097C-0248-A229-87B85C71BA58}" type="slidenum">
              <a:rPr lang="en-US" smtClean="0"/>
              <a:t>23</a:t>
            </a:fld>
            <a:endParaRPr lang="en-US"/>
          </a:p>
        </p:txBody>
      </p:sp>
      <p:sp>
        <p:nvSpPr>
          <p:cNvPr id="5" name="Date Placeholder 4"/>
          <p:cNvSpPr>
            <a:spLocks noGrp="1"/>
          </p:cNvSpPr>
          <p:nvPr>
            <p:ph type="dt" idx="11"/>
          </p:nvPr>
        </p:nvSpPr>
        <p:spPr/>
        <p:txBody>
          <a:bodyPr/>
          <a:lstStyle/>
          <a:p>
            <a:pPr>
              <a:defRPr/>
            </a:pPr>
            <a:r>
              <a:rPr lang="en-US"/>
              <a:t>6/28/2017</a:t>
            </a:r>
            <a:endParaRPr lang="en-GB"/>
          </a:p>
        </p:txBody>
      </p:sp>
    </p:spTree>
    <p:extLst>
      <p:ext uri="{BB962C8B-B14F-4D97-AF65-F5344CB8AC3E}">
        <p14:creationId xmlns:p14="http://schemas.microsoft.com/office/powerpoint/2010/main" val="230943138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Date Placeholder 3"/>
          <p:cNvSpPr>
            <a:spLocks noGrp="1"/>
          </p:cNvSpPr>
          <p:nvPr>
            <p:ph type="dt" idx="10"/>
          </p:nvPr>
        </p:nvSpPr>
        <p:spPr/>
        <p:txBody>
          <a:bodyPr/>
          <a:lstStyle/>
          <a:p>
            <a:pPr>
              <a:defRPr/>
            </a:pPr>
            <a:r>
              <a:rPr lang="en-US"/>
              <a:t>6/28/2017</a:t>
            </a:r>
            <a:endParaRPr lang="en-GB"/>
          </a:p>
        </p:txBody>
      </p:sp>
      <p:sp>
        <p:nvSpPr>
          <p:cNvPr id="5" name="Slide Number Placeholder 4"/>
          <p:cNvSpPr>
            <a:spLocks noGrp="1"/>
          </p:cNvSpPr>
          <p:nvPr>
            <p:ph type="sldNum" sz="quarter" idx="11"/>
          </p:nvPr>
        </p:nvSpPr>
        <p:spPr/>
        <p:txBody>
          <a:bodyPr/>
          <a:lstStyle/>
          <a:p>
            <a:pPr>
              <a:defRPr/>
            </a:pPr>
            <a:fld id="{DAA087D9-0AC3-4735-92F6-08A1C8B0A686}" type="slidenum">
              <a:rPr lang="en-GB" smtClean="0"/>
              <a:pPr>
                <a:defRPr/>
              </a:pPr>
              <a:t>2</a:t>
            </a:fld>
            <a:endParaRPr lang="en-GB"/>
          </a:p>
        </p:txBody>
      </p:sp>
    </p:spTree>
    <p:extLst>
      <p:ext uri="{BB962C8B-B14F-4D97-AF65-F5344CB8AC3E}">
        <p14:creationId xmlns:p14="http://schemas.microsoft.com/office/powerpoint/2010/main" val="403727564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Date Placeholder 3"/>
          <p:cNvSpPr>
            <a:spLocks noGrp="1"/>
          </p:cNvSpPr>
          <p:nvPr>
            <p:ph type="dt" idx="10"/>
          </p:nvPr>
        </p:nvSpPr>
        <p:spPr/>
        <p:txBody>
          <a:bodyPr/>
          <a:lstStyle/>
          <a:p>
            <a:pPr>
              <a:defRPr/>
            </a:pPr>
            <a:r>
              <a:rPr lang="en-US"/>
              <a:t>6/28/2017</a:t>
            </a:r>
            <a:endParaRPr lang="en-GB"/>
          </a:p>
        </p:txBody>
      </p:sp>
      <p:sp>
        <p:nvSpPr>
          <p:cNvPr id="5" name="Slide Number Placeholder 4"/>
          <p:cNvSpPr>
            <a:spLocks noGrp="1"/>
          </p:cNvSpPr>
          <p:nvPr>
            <p:ph type="sldNum" sz="quarter" idx="11"/>
          </p:nvPr>
        </p:nvSpPr>
        <p:spPr/>
        <p:txBody>
          <a:bodyPr/>
          <a:lstStyle/>
          <a:p>
            <a:pPr>
              <a:defRPr/>
            </a:pPr>
            <a:fld id="{DAA087D9-0AC3-4735-92F6-08A1C8B0A686}" type="slidenum">
              <a:rPr lang="en-GB" smtClean="0"/>
              <a:pPr>
                <a:defRPr/>
              </a:pPr>
              <a:t>24</a:t>
            </a:fld>
            <a:endParaRPr lang="en-GB"/>
          </a:p>
        </p:txBody>
      </p:sp>
    </p:spTree>
    <p:extLst>
      <p:ext uri="{BB962C8B-B14F-4D97-AF65-F5344CB8AC3E}">
        <p14:creationId xmlns:p14="http://schemas.microsoft.com/office/powerpoint/2010/main" val="180253344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DAA087D9-0AC3-4735-92F6-08A1C8B0A686}" type="slidenum">
              <a:rPr lang="en-GB" smtClean="0"/>
              <a:pPr>
                <a:defRPr/>
              </a:pPr>
              <a:t>28</a:t>
            </a:fld>
            <a:endParaRPr lang="en-GB"/>
          </a:p>
        </p:txBody>
      </p:sp>
      <p:sp>
        <p:nvSpPr>
          <p:cNvPr id="5" name="Date Placeholder 4"/>
          <p:cNvSpPr>
            <a:spLocks noGrp="1"/>
          </p:cNvSpPr>
          <p:nvPr>
            <p:ph type="dt" idx="11"/>
          </p:nvPr>
        </p:nvSpPr>
        <p:spPr/>
        <p:txBody>
          <a:bodyPr/>
          <a:lstStyle/>
          <a:p>
            <a:pPr>
              <a:defRPr/>
            </a:pPr>
            <a:r>
              <a:rPr lang="en-US"/>
              <a:t>6/28/2017</a:t>
            </a:r>
            <a:endParaRPr lang="en-GB"/>
          </a:p>
        </p:txBody>
      </p:sp>
    </p:spTree>
    <p:extLst>
      <p:ext uri="{BB962C8B-B14F-4D97-AF65-F5344CB8AC3E}">
        <p14:creationId xmlns:p14="http://schemas.microsoft.com/office/powerpoint/2010/main" val="392572904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Date Placeholder 3"/>
          <p:cNvSpPr>
            <a:spLocks noGrp="1"/>
          </p:cNvSpPr>
          <p:nvPr>
            <p:ph type="dt" idx="10"/>
          </p:nvPr>
        </p:nvSpPr>
        <p:spPr/>
        <p:txBody>
          <a:bodyPr/>
          <a:lstStyle/>
          <a:p>
            <a:pPr>
              <a:defRPr/>
            </a:pPr>
            <a:r>
              <a:rPr lang="en-US"/>
              <a:t>6/28/2017</a:t>
            </a:r>
            <a:endParaRPr lang="en-GB"/>
          </a:p>
        </p:txBody>
      </p:sp>
      <p:sp>
        <p:nvSpPr>
          <p:cNvPr id="5" name="Slide Number Placeholder 4"/>
          <p:cNvSpPr>
            <a:spLocks noGrp="1"/>
          </p:cNvSpPr>
          <p:nvPr>
            <p:ph type="sldNum" sz="quarter" idx="11"/>
          </p:nvPr>
        </p:nvSpPr>
        <p:spPr/>
        <p:txBody>
          <a:bodyPr/>
          <a:lstStyle/>
          <a:p>
            <a:pPr>
              <a:defRPr/>
            </a:pPr>
            <a:fld id="{DAA087D9-0AC3-4735-92F6-08A1C8B0A686}" type="slidenum">
              <a:rPr lang="en-GB" smtClean="0"/>
              <a:pPr>
                <a:defRPr/>
              </a:pPr>
              <a:t>31</a:t>
            </a:fld>
            <a:endParaRPr lang="en-GB"/>
          </a:p>
        </p:txBody>
      </p:sp>
    </p:spTree>
    <p:extLst>
      <p:ext uri="{BB962C8B-B14F-4D97-AF65-F5344CB8AC3E}">
        <p14:creationId xmlns:p14="http://schemas.microsoft.com/office/powerpoint/2010/main" val="291541298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a:t>Lead tungstate</a:t>
            </a:r>
          </a:p>
        </p:txBody>
      </p:sp>
      <p:sp>
        <p:nvSpPr>
          <p:cNvPr id="4" name="Slide Number Placeholder 3"/>
          <p:cNvSpPr>
            <a:spLocks noGrp="1"/>
          </p:cNvSpPr>
          <p:nvPr>
            <p:ph type="sldNum" sz="quarter" idx="10"/>
          </p:nvPr>
        </p:nvSpPr>
        <p:spPr/>
        <p:txBody>
          <a:bodyPr/>
          <a:lstStyle/>
          <a:p>
            <a:fld id="{634F4E4E-1EBD-49BC-A3CE-3911BB186DD2}" type="slidenum">
              <a:rPr lang="en-US" smtClean="0"/>
              <a:pPr/>
              <a:t>32</a:t>
            </a:fld>
            <a:endParaRPr lang="en-US" dirty="0"/>
          </a:p>
        </p:txBody>
      </p:sp>
    </p:spTree>
    <p:extLst>
      <p:ext uri="{BB962C8B-B14F-4D97-AF65-F5344CB8AC3E}">
        <p14:creationId xmlns:p14="http://schemas.microsoft.com/office/powerpoint/2010/main" val="175809473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Rot="1" noChangeAspect="1" noChangeArrowheads="1" noTextEdit="1"/>
          </p:cNvSpPr>
          <p:nvPr>
            <p:ph type="sldImg"/>
          </p:nvPr>
        </p:nvSpPr>
        <p:spPr>
          <a:ln/>
        </p:spPr>
      </p:sp>
      <p:sp>
        <p:nvSpPr>
          <p:cNvPr id="47107" name="Rectangle 3"/>
          <p:cNvSpPr>
            <a:spLocks noGrp="1" noChangeArrowheads="1"/>
          </p:cNvSpPr>
          <p:nvPr>
            <p:ph type="body" idx="1"/>
          </p:nvPr>
        </p:nvSpPr>
        <p:spPr>
          <a:noFill/>
          <a:ln/>
        </p:spPr>
        <p:txBody>
          <a:bodyPr/>
          <a:lstStyle/>
          <a:p>
            <a:endParaRPr lang="en-US" dirty="0">
              <a:latin typeface="Arial" charset="0"/>
              <a:ea typeface="ＭＳ Ｐゴシック" charset="-128"/>
              <a:cs typeface="ＭＳ Ｐゴシック" charset="-128"/>
            </a:endParaRPr>
          </a:p>
        </p:txBody>
      </p:sp>
    </p:spTree>
    <p:extLst>
      <p:ext uri="{BB962C8B-B14F-4D97-AF65-F5344CB8AC3E}">
        <p14:creationId xmlns:p14="http://schemas.microsoft.com/office/powerpoint/2010/main" val="389630842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Date Placeholder 3"/>
          <p:cNvSpPr>
            <a:spLocks noGrp="1"/>
          </p:cNvSpPr>
          <p:nvPr>
            <p:ph type="dt" idx="10"/>
          </p:nvPr>
        </p:nvSpPr>
        <p:spPr/>
        <p:txBody>
          <a:bodyPr/>
          <a:lstStyle/>
          <a:p>
            <a:pPr>
              <a:defRPr/>
            </a:pPr>
            <a:r>
              <a:rPr lang="en-US"/>
              <a:t>6/28/2017</a:t>
            </a:r>
            <a:endParaRPr lang="en-GB"/>
          </a:p>
        </p:txBody>
      </p:sp>
      <p:sp>
        <p:nvSpPr>
          <p:cNvPr id="5" name="Slide Number Placeholder 4"/>
          <p:cNvSpPr>
            <a:spLocks noGrp="1"/>
          </p:cNvSpPr>
          <p:nvPr>
            <p:ph type="sldNum" sz="quarter" idx="11"/>
          </p:nvPr>
        </p:nvSpPr>
        <p:spPr/>
        <p:txBody>
          <a:bodyPr/>
          <a:lstStyle/>
          <a:p>
            <a:pPr>
              <a:defRPr/>
            </a:pPr>
            <a:fld id="{DAA087D9-0AC3-4735-92F6-08A1C8B0A686}" type="slidenum">
              <a:rPr lang="en-GB" smtClean="0"/>
              <a:pPr>
                <a:defRPr/>
              </a:pPr>
              <a:t>39</a:t>
            </a:fld>
            <a:endParaRPr lang="en-GB"/>
          </a:p>
        </p:txBody>
      </p:sp>
    </p:spTree>
    <p:extLst>
      <p:ext uri="{BB962C8B-B14F-4D97-AF65-F5344CB8AC3E}">
        <p14:creationId xmlns:p14="http://schemas.microsoft.com/office/powerpoint/2010/main" val="390287382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fld id="{80349B39-E793-CC40-A333-C35A31BEFB22}" type="slidenum">
              <a:rPr lang="en-GB"/>
              <a:pPr/>
              <a:t>40</a:t>
            </a:fld>
            <a:endParaRPr lang="en-GB" dirty="0"/>
          </a:p>
        </p:txBody>
      </p:sp>
      <p:sp>
        <p:nvSpPr>
          <p:cNvPr id="17411" name="Rectangle 7"/>
          <p:cNvSpPr txBox="1">
            <a:spLocks noGrp="1" noChangeArrowheads="1"/>
          </p:cNvSpPr>
          <p:nvPr/>
        </p:nvSpPr>
        <p:spPr bwMode="auto">
          <a:xfrm>
            <a:off x="3886202" y="8686801"/>
            <a:ext cx="2971800" cy="457200"/>
          </a:xfrm>
          <a:prstGeom prst="rect">
            <a:avLst/>
          </a:prstGeom>
          <a:noFill/>
          <a:ln w="9525">
            <a:noFill/>
            <a:miter lim="800000"/>
            <a:headEnd/>
            <a:tailEnd/>
          </a:ln>
        </p:spPr>
        <p:txBody>
          <a:bodyPr anchor="b">
            <a:prstTxWarp prst="textNoShape">
              <a:avLst/>
            </a:prstTxWarp>
          </a:bodyPr>
          <a:lstStyle/>
          <a:p>
            <a:pPr algn="r"/>
            <a:fld id="{66ABDDD2-2266-1E4D-AD49-39AAE94C9749}" type="slidenum">
              <a:rPr lang="en-GB" sz="1200"/>
              <a:pPr algn="r"/>
              <a:t>40</a:t>
            </a:fld>
            <a:endParaRPr lang="en-GB" sz="1200" dirty="0"/>
          </a:p>
        </p:txBody>
      </p:sp>
      <p:sp>
        <p:nvSpPr>
          <p:cNvPr id="17412" name="Rectangle 2"/>
          <p:cNvSpPr>
            <a:spLocks noGrp="1" noRot="1" noChangeAspect="1" noChangeArrowheads="1" noTextEdit="1"/>
          </p:cNvSpPr>
          <p:nvPr>
            <p:ph type="sldImg"/>
          </p:nvPr>
        </p:nvSpPr>
        <p:spPr>
          <a:xfrm>
            <a:off x="1143000" y="685800"/>
            <a:ext cx="4572000" cy="3429000"/>
          </a:xfrm>
          <a:solidFill>
            <a:srgbClr val="FFFFFF"/>
          </a:solidFill>
          <a:ln/>
        </p:spPr>
      </p:sp>
      <p:sp>
        <p:nvSpPr>
          <p:cNvPr id="17413"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dirty="0"/>
          </a:p>
        </p:txBody>
      </p:sp>
      <p:sp>
        <p:nvSpPr>
          <p:cNvPr id="2" name="Date Placeholder 1"/>
          <p:cNvSpPr>
            <a:spLocks noGrp="1"/>
          </p:cNvSpPr>
          <p:nvPr>
            <p:ph type="dt" idx="10"/>
          </p:nvPr>
        </p:nvSpPr>
        <p:spPr/>
        <p:txBody>
          <a:bodyPr/>
          <a:lstStyle/>
          <a:p>
            <a:pPr>
              <a:defRPr/>
            </a:pPr>
            <a:r>
              <a:rPr lang="en-US"/>
              <a:t>6/28/2017</a:t>
            </a:r>
            <a:endParaRPr lang="en-GB"/>
          </a:p>
        </p:txBody>
      </p:sp>
    </p:spTree>
    <p:extLst>
      <p:ext uri="{BB962C8B-B14F-4D97-AF65-F5344CB8AC3E}">
        <p14:creationId xmlns:p14="http://schemas.microsoft.com/office/powerpoint/2010/main" val="56765952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Date Placeholder 3"/>
          <p:cNvSpPr>
            <a:spLocks noGrp="1"/>
          </p:cNvSpPr>
          <p:nvPr>
            <p:ph type="dt" idx="10"/>
          </p:nvPr>
        </p:nvSpPr>
        <p:spPr/>
        <p:txBody>
          <a:bodyPr/>
          <a:lstStyle/>
          <a:p>
            <a:pPr>
              <a:defRPr/>
            </a:pPr>
            <a:r>
              <a:rPr lang="en-US"/>
              <a:t>6/28/2017</a:t>
            </a:r>
            <a:endParaRPr lang="en-GB"/>
          </a:p>
        </p:txBody>
      </p:sp>
      <p:sp>
        <p:nvSpPr>
          <p:cNvPr id="5" name="Slide Number Placeholder 4"/>
          <p:cNvSpPr>
            <a:spLocks noGrp="1"/>
          </p:cNvSpPr>
          <p:nvPr>
            <p:ph type="sldNum" sz="quarter" idx="11"/>
          </p:nvPr>
        </p:nvSpPr>
        <p:spPr/>
        <p:txBody>
          <a:bodyPr/>
          <a:lstStyle/>
          <a:p>
            <a:pPr>
              <a:defRPr/>
            </a:pPr>
            <a:fld id="{DAA087D9-0AC3-4735-92F6-08A1C8B0A686}" type="slidenum">
              <a:rPr lang="en-GB" smtClean="0"/>
              <a:pPr>
                <a:defRPr/>
              </a:pPr>
              <a:t>44</a:t>
            </a:fld>
            <a:endParaRPr lang="en-GB"/>
          </a:p>
        </p:txBody>
      </p:sp>
    </p:spTree>
    <p:extLst>
      <p:ext uri="{BB962C8B-B14F-4D97-AF65-F5344CB8AC3E}">
        <p14:creationId xmlns:p14="http://schemas.microsoft.com/office/powerpoint/2010/main" val="119921812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While the LHC is a perfect discovery machine, and reaches already a remarkable precision for the studies, a different type of accelerator can even do better.</a:t>
            </a:r>
          </a:p>
          <a:p>
            <a:r>
              <a:rPr lang="en-GB" dirty="0"/>
              <a:t>This is because the LHC collides protons, which are composite particles. When you collide electrons with their antimatter twins positrons, this opens the door for much higher precision in the physics analysis.</a:t>
            </a:r>
            <a:endParaRPr lang="en-GB" sz="100" dirty="0"/>
          </a:p>
          <a:p>
            <a:endParaRPr lang="en-US" dirty="0"/>
          </a:p>
        </p:txBody>
      </p:sp>
      <p:sp>
        <p:nvSpPr>
          <p:cNvPr id="4" name="Slide Number Placeholder 3"/>
          <p:cNvSpPr>
            <a:spLocks noGrp="1"/>
          </p:cNvSpPr>
          <p:nvPr>
            <p:ph type="sldNum" sz="quarter" idx="10"/>
          </p:nvPr>
        </p:nvSpPr>
        <p:spPr/>
        <p:txBody>
          <a:bodyPr/>
          <a:lstStyle/>
          <a:p>
            <a:fld id="{7F3E8146-905A-064D-8A48-75EB29CC0F7B}" type="slidenum">
              <a:rPr lang="en-US" smtClean="0">
                <a:solidFill>
                  <a:prstClr val="black"/>
                </a:solidFill>
              </a:rPr>
              <a:pPr/>
              <a:t>50</a:t>
            </a:fld>
            <a:endParaRPr lang="en-US">
              <a:solidFill>
                <a:prstClr val="black"/>
              </a:solidFill>
            </a:endParaRPr>
          </a:p>
        </p:txBody>
      </p:sp>
    </p:spTree>
    <p:extLst>
      <p:ext uri="{BB962C8B-B14F-4D97-AF65-F5344CB8AC3E}">
        <p14:creationId xmlns:p14="http://schemas.microsoft.com/office/powerpoint/2010/main" val="11448775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DAA087D9-0AC3-4735-92F6-08A1C8B0A686}" type="slidenum">
              <a:rPr lang="en-GB" smtClean="0"/>
              <a:pPr>
                <a:defRPr/>
              </a:pPr>
              <a:t>57</a:t>
            </a:fld>
            <a:endParaRPr lang="en-GB"/>
          </a:p>
        </p:txBody>
      </p:sp>
      <p:sp>
        <p:nvSpPr>
          <p:cNvPr id="5" name="Date Placeholder 4"/>
          <p:cNvSpPr>
            <a:spLocks noGrp="1"/>
          </p:cNvSpPr>
          <p:nvPr>
            <p:ph type="dt" idx="11"/>
          </p:nvPr>
        </p:nvSpPr>
        <p:spPr/>
        <p:txBody>
          <a:bodyPr/>
          <a:lstStyle/>
          <a:p>
            <a:pPr>
              <a:defRPr/>
            </a:pPr>
            <a:r>
              <a:rPr lang="en-US"/>
              <a:t>6/28/2017</a:t>
            </a:r>
            <a:endParaRPr lang="en-GB"/>
          </a:p>
        </p:txBody>
      </p:sp>
    </p:spTree>
    <p:extLst>
      <p:ext uri="{BB962C8B-B14F-4D97-AF65-F5344CB8AC3E}">
        <p14:creationId xmlns:p14="http://schemas.microsoft.com/office/powerpoint/2010/main" val="7004396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Date Placeholder 3"/>
          <p:cNvSpPr>
            <a:spLocks noGrp="1"/>
          </p:cNvSpPr>
          <p:nvPr>
            <p:ph type="dt" idx="10"/>
          </p:nvPr>
        </p:nvSpPr>
        <p:spPr/>
        <p:txBody>
          <a:bodyPr/>
          <a:lstStyle/>
          <a:p>
            <a:pPr>
              <a:defRPr/>
            </a:pPr>
            <a:r>
              <a:rPr lang="en-US"/>
              <a:t>6/28/2017</a:t>
            </a:r>
            <a:endParaRPr lang="en-GB"/>
          </a:p>
        </p:txBody>
      </p:sp>
      <p:sp>
        <p:nvSpPr>
          <p:cNvPr id="5" name="Slide Number Placeholder 4"/>
          <p:cNvSpPr>
            <a:spLocks noGrp="1"/>
          </p:cNvSpPr>
          <p:nvPr>
            <p:ph type="sldNum" sz="quarter" idx="11"/>
          </p:nvPr>
        </p:nvSpPr>
        <p:spPr/>
        <p:txBody>
          <a:bodyPr/>
          <a:lstStyle/>
          <a:p>
            <a:pPr>
              <a:defRPr/>
            </a:pPr>
            <a:fld id="{DAA087D9-0AC3-4735-92F6-08A1C8B0A686}" type="slidenum">
              <a:rPr lang="en-GB" smtClean="0"/>
              <a:pPr>
                <a:defRPr/>
              </a:pPr>
              <a:t>3</a:t>
            </a:fld>
            <a:endParaRPr lang="en-GB"/>
          </a:p>
        </p:txBody>
      </p:sp>
    </p:spTree>
    <p:extLst>
      <p:ext uri="{BB962C8B-B14F-4D97-AF65-F5344CB8AC3E}">
        <p14:creationId xmlns:p14="http://schemas.microsoft.com/office/powerpoint/2010/main" val="179470633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Date Placeholder 3"/>
          <p:cNvSpPr>
            <a:spLocks noGrp="1"/>
          </p:cNvSpPr>
          <p:nvPr>
            <p:ph type="dt" idx="10"/>
          </p:nvPr>
        </p:nvSpPr>
        <p:spPr/>
        <p:txBody>
          <a:bodyPr/>
          <a:lstStyle/>
          <a:p>
            <a:pPr>
              <a:defRPr/>
            </a:pPr>
            <a:r>
              <a:rPr lang="en-US"/>
              <a:t>6/28/2017</a:t>
            </a:r>
            <a:endParaRPr lang="en-GB"/>
          </a:p>
        </p:txBody>
      </p:sp>
      <p:sp>
        <p:nvSpPr>
          <p:cNvPr id="5" name="Slide Number Placeholder 4"/>
          <p:cNvSpPr>
            <a:spLocks noGrp="1"/>
          </p:cNvSpPr>
          <p:nvPr>
            <p:ph type="sldNum" sz="quarter" idx="11"/>
          </p:nvPr>
        </p:nvSpPr>
        <p:spPr/>
        <p:txBody>
          <a:bodyPr/>
          <a:lstStyle/>
          <a:p>
            <a:pPr>
              <a:defRPr/>
            </a:pPr>
            <a:fld id="{DAA087D9-0AC3-4735-92F6-08A1C8B0A686}" type="slidenum">
              <a:rPr lang="en-GB" smtClean="0"/>
              <a:pPr>
                <a:defRPr/>
              </a:pPr>
              <a:t>4</a:t>
            </a:fld>
            <a:endParaRPr lang="en-GB"/>
          </a:p>
        </p:txBody>
      </p:sp>
    </p:spTree>
    <p:extLst>
      <p:ext uri="{BB962C8B-B14F-4D97-AF65-F5344CB8AC3E}">
        <p14:creationId xmlns:p14="http://schemas.microsoft.com/office/powerpoint/2010/main" val="6518252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DAA087D9-0AC3-4735-92F6-08A1C8B0A686}" type="slidenum">
              <a:rPr lang="en-GB" smtClean="0"/>
              <a:pPr>
                <a:defRPr/>
              </a:pPr>
              <a:t>5</a:t>
            </a:fld>
            <a:endParaRPr lang="en-GB"/>
          </a:p>
        </p:txBody>
      </p:sp>
      <p:sp>
        <p:nvSpPr>
          <p:cNvPr id="5" name="Date Placeholder 4"/>
          <p:cNvSpPr>
            <a:spLocks noGrp="1"/>
          </p:cNvSpPr>
          <p:nvPr>
            <p:ph type="dt" idx="11"/>
          </p:nvPr>
        </p:nvSpPr>
        <p:spPr/>
        <p:txBody>
          <a:bodyPr/>
          <a:lstStyle/>
          <a:p>
            <a:pPr>
              <a:defRPr/>
            </a:pPr>
            <a:r>
              <a:rPr lang="en-US"/>
              <a:t>6/28/2017</a:t>
            </a:r>
            <a:endParaRPr lang="en-GB"/>
          </a:p>
        </p:txBody>
      </p:sp>
    </p:spTree>
    <p:extLst>
      <p:ext uri="{BB962C8B-B14F-4D97-AF65-F5344CB8AC3E}">
        <p14:creationId xmlns:p14="http://schemas.microsoft.com/office/powerpoint/2010/main" val="29479520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DAA087D9-0AC3-4735-92F6-08A1C8B0A686}" type="slidenum">
              <a:rPr lang="en-GB" smtClean="0"/>
              <a:pPr>
                <a:defRPr/>
              </a:pPr>
              <a:t>6</a:t>
            </a:fld>
            <a:endParaRPr lang="en-GB"/>
          </a:p>
        </p:txBody>
      </p:sp>
      <p:sp>
        <p:nvSpPr>
          <p:cNvPr id="5" name="Date Placeholder 4"/>
          <p:cNvSpPr>
            <a:spLocks noGrp="1"/>
          </p:cNvSpPr>
          <p:nvPr>
            <p:ph type="dt" idx="11"/>
          </p:nvPr>
        </p:nvSpPr>
        <p:spPr/>
        <p:txBody>
          <a:bodyPr/>
          <a:lstStyle/>
          <a:p>
            <a:pPr>
              <a:defRPr/>
            </a:pPr>
            <a:r>
              <a:rPr lang="en-US"/>
              <a:t>6/28/2017</a:t>
            </a:r>
            <a:endParaRPr lang="en-GB"/>
          </a:p>
        </p:txBody>
      </p:sp>
    </p:spTree>
    <p:extLst>
      <p:ext uri="{BB962C8B-B14F-4D97-AF65-F5344CB8AC3E}">
        <p14:creationId xmlns:p14="http://schemas.microsoft.com/office/powerpoint/2010/main" val="20997143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634F4E4E-1EBD-49BC-A3CE-3911BB186DD2}" type="slidenum">
              <a:rPr lang="en-US" smtClean="0"/>
              <a:pPr/>
              <a:t>7</a:t>
            </a:fld>
            <a:endParaRPr lang="en-US" dirty="0"/>
          </a:p>
        </p:txBody>
      </p:sp>
    </p:spTree>
    <p:extLst>
      <p:ext uri="{BB962C8B-B14F-4D97-AF65-F5344CB8AC3E}">
        <p14:creationId xmlns:p14="http://schemas.microsoft.com/office/powerpoint/2010/main" val="1845667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89B9CA5-CC8C-4070-AA87-862CFBA9EEBA}" type="slidenum">
              <a:rPr lang="en-GB" smtClean="0"/>
              <a:t>8</a:t>
            </a:fld>
            <a:endParaRPr lang="en-GB" dirty="0"/>
          </a:p>
        </p:txBody>
      </p:sp>
      <p:sp>
        <p:nvSpPr>
          <p:cNvPr id="5" name="Date Placeholder 4"/>
          <p:cNvSpPr>
            <a:spLocks noGrp="1"/>
          </p:cNvSpPr>
          <p:nvPr>
            <p:ph type="dt" idx="11"/>
          </p:nvPr>
        </p:nvSpPr>
        <p:spPr/>
        <p:txBody>
          <a:bodyPr/>
          <a:lstStyle/>
          <a:p>
            <a:pPr>
              <a:defRPr/>
            </a:pPr>
            <a:r>
              <a:rPr lang="en-US"/>
              <a:t>6/28/2017</a:t>
            </a:r>
            <a:endParaRPr lang="en-GB"/>
          </a:p>
        </p:txBody>
      </p:sp>
    </p:spTree>
    <p:extLst>
      <p:ext uri="{BB962C8B-B14F-4D97-AF65-F5344CB8AC3E}">
        <p14:creationId xmlns:p14="http://schemas.microsoft.com/office/powerpoint/2010/main" val="24647807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Date Placeholder 3"/>
          <p:cNvSpPr>
            <a:spLocks noGrp="1"/>
          </p:cNvSpPr>
          <p:nvPr>
            <p:ph type="dt" idx="10"/>
          </p:nvPr>
        </p:nvSpPr>
        <p:spPr/>
        <p:txBody>
          <a:bodyPr/>
          <a:lstStyle/>
          <a:p>
            <a:pPr>
              <a:defRPr/>
            </a:pPr>
            <a:r>
              <a:rPr lang="en-US"/>
              <a:t>6/28/2017</a:t>
            </a:r>
            <a:endParaRPr lang="en-GB"/>
          </a:p>
        </p:txBody>
      </p:sp>
      <p:sp>
        <p:nvSpPr>
          <p:cNvPr id="5" name="Slide Number Placeholder 4"/>
          <p:cNvSpPr>
            <a:spLocks noGrp="1"/>
          </p:cNvSpPr>
          <p:nvPr>
            <p:ph type="sldNum" sz="quarter" idx="11"/>
          </p:nvPr>
        </p:nvSpPr>
        <p:spPr/>
        <p:txBody>
          <a:bodyPr/>
          <a:lstStyle/>
          <a:p>
            <a:pPr>
              <a:defRPr/>
            </a:pPr>
            <a:fld id="{DAA087D9-0AC3-4735-92F6-08A1C8B0A686}" type="slidenum">
              <a:rPr lang="en-GB" smtClean="0"/>
              <a:pPr>
                <a:defRPr/>
              </a:pPr>
              <a:t>9</a:t>
            </a:fld>
            <a:endParaRPr lang="en-GB"/>
          </a:p>
        </p:txBody>
      </p:sp>
    </p:spTree>
    <p:extLst>
      <p:ext uri="{BB962C8B-B14F-4D97-AF65-F5344CB8AC3E}">
        <p14:creationId xmlns:p14="http://schemas.microsoft.com/office/powerpoint/2010/main" val="23174242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pPr>
              <a:defRPr/>
            </a:pPr>
            <a:r>
              <a:rPr lang="en-US"/>
              <a:t>19 Septembre 2007</a:t>
            </a:r>
            <a:endParaRPr lang="en-GB" dirty="0"/>
          </a:p>
        </p:txBody>
      </p:sp>
      <p:sp>
        <p:nvSpPr>
          <p:cNvPr id="5" name="Footer Placeholder 4"/>
          <p:cNvSpPr>
            <a:spLocks noGrp="1"/>
          </p:cNvSpPr>
          <p:nvPr>
            <p:ph type="ftr" sz="quarter" idx="11"/>
          </p:nvPr>
        </p:nvSpPr>
        <p:spPr/>
        <p:txBody>
          <a:bodyPr/>
          <a:lstStyle/>
          <a:p>
            <a:pPr>
              <a:defRPr/>
            </a:pPr>
            <a:r>
              <a:rPr lang="sv-SE"/>
              <a:t>Polhelmskolan 24.3 2025                     Lennart JIRDEN, CERN</a:t>
            </a:r>
            <a:endParaRPr lang="en-GB"/>
          </a:p>
        </p:txBody>
      </p:sp>
      <p:sp>
        <p:nvSpPr>
          <p:cNvPr id="6" name="Slide Number Placeholder 5"/>
          <p:cNvSpPr>
            <a:spLocks noGrp="1"/>
          </p:cNvSpPr>
          <p:nvPr>
            <p:ph type="sldNum" sz="quarter" idx="12"/>
          </p:nvPr>
        </p:nvSpPr>
        <p:spPr/>
        <p:txBody>
          <a:bodyPr/>
          <a:lstStyle/>
          <a:p>
            <a:pPr>
              <a:defRPr/>
            </a:pPr>
            <a:fld id="{2E1E776E-F628-48F1-9A01-C8EF42E031F1}" type="slidenum">
              <a:rPr lang="en-GB" smtClean="0"/>
              <a:pPr>
                <a:defRPr/>
              </a:pPr>
              <a:t>‹#›</a:t>
            </a:fld>
            <a:endParaRPr lang="en-GB"/>
          </a:p>
        </p:txBody>
      </p:sp>
      <p:pic>
        <p:nvPicPr>
          <p:cNvPr id="7" name="Picture 6" descr="Blue-banner"/>
          <p:cNvPicPr>
            <a:picLocks noChangeAspect="1" noChangeArrowheads="1"/>
          </p:cNvPicPr>
          <p:nvPr userDrawn="1"/>
        </p:nvPicPr>
        <p:blipFill>
          <a:blip r:embed="rId2" cstate="print"/>
          <a:srcRect/>
          <a:stretch>
            <a:fillRect/>
          </a:stretch>
        </p:blipFill>
        <p:spPr bwMode="auto">
          <a:xfrm>
            <a:off x="-1588" y="0"/>
            <a:ext cx="9145588" cy="1927225"/>
          </a:xfrm>
          <a:prstGeom prst="rect">
            <a:avLst/>
          </a:prstGeom>
          <a:noFill/>
          <a:ln w="9525">
            <a:noFill/>
            <a:miter lim="800000"/>
            <a:headEnd/>
            <a:tailEnd/>
          </a:ln>
        </p:spPr>
      </p:pic>
    </p:spTree>
    <p:extLst>
      <p:ext uri="{BB962C8B-B14F-4D97-AF65-F5344CB8AC3E}">
        <p14:creationId xmlns:p14="http://schemas.microsoft.com/office/powerpoint/2010/main" val="18594648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r>
              <a:rPr lang="en-US"/>
              <a:t>19 Septembre 2007</a:t>
            </a:r>
            <a:endParaRPr lang="en-GB"/>
          </a:p>
        </p:txBody>
      </p:sp>
      <p:sp>
        <p:nvSpPr>
          <p:cNvPr id="5" name="Footer Placeholder 4"/>
          <p:cNvSpPr>
            <a:spLocks noGrp="1"/>
          </p:cNvSpPr>
          <p:nvPr>
            <p:ph type="ftr" sz="quarter" idx="11"/>
          </p:nvPr>
        </p:nvSpPr>
        <p:spPr/>
        <p:txBody>
          <a:bodyPr/>
          <a:lstStyle/>
          <a:p>
            <a:pPr>
              <a:defRPr/>
            </a:pPr>
            <a:r>
              <a:rPr lang="sv-SE"/>
              <a:t>Polhelmskolan 24.3 2025                     Lennart JIRDEN, CERN</a:t>
            </a:r>
            <a:endParaRPr lang="en-GB"/>
          </a:p>
        </p:txBody>
      </p:sp>
      <p:sp>
        <p:nvSpPr>
          <p:cNvPr id="6" name="Slide Number Placeholder 5"/>
          <p:cNvSpPr>
            <a:spLocks noGrp="1"/>
          </p:cNvSpPr>
          <p:nvPr>
            <p:ph type="sldNum" sz="quarter" idx="12"/>
          </p:nvPr>
        </p:nvSpPr>
        <p:spPr/>
        <p:txBody>
          <a:bodyPr/>
          <a:lstStyle/>
          <a:p>
            <a:pPr>
              <a:defRPr/>
            </a:pPr>
            <a:fld id="{EEE92858-73D0-47BB-B400-F3651D636578}" type="slidenum">
              <a:rPr lang="en-GB" smtClean="0"/>
              <a:pPr>
                <a:defRPr/>
              </a:pPr>
              <a:t>‹#›</a:t>
            </a:fld>
            <a:endParaRPr lang="en-GB"/>
          </a:p>
        </p:txBody>
      </p:sp>
    </p:spTree>
    <p:extLst>
      <p:ext uri="{BB962C8B-B14F-4D97-AF65-F5344CB8AC3E}">
        <p14:creationId xmlns:p14="http://schemas.microsoft.com/office/powerpoint/2010/main" val="34864815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r>
              <a:rPr lang="en-US"/>
              <a:t>19 Septembre 2007</a:t>
            </a:r>
            <a:endParaRPr lang="en-GB"/>
          </a:p>
        </p:txBody>
      </p:sp>
      <p:sp>
        <p:nvSpPr>
          <p:cNvPr id="5" name="Footer Placeholder 4"/>
          <p:cNvSpPr>
            <a:spLocks noGrp="1"/>
          </p:cNvSpPr>
          <p:nvPr>
            <p:ph type="ftr" sz="quarter" idx="11"/>
          </p:nvPr>
        </p:nvSpPr>
        <p:spPr/>
        <p:txBody>
          <a:bodyPr/>
          <a:lstStyle/>
          <a:p>
            <a:pPr>
              <a:defRPr/>
            </a:pPr>
            <a:r>
              <a:rPr lang="sv-SE"/>
              <a:t>Polhelmskolan 24.3 2025                     Lennart JIRDEN, CERN</a:t>
            </a:r>
            <a:endParaRPr lang="en-GB"/>
          </a:p>
        </p:txBody>
      </p:sp>
      <p:sp>
        <p:nvSpPr>
          <p:cNvPr id="6" name="Slide Number Placeholder 5"/>
          <p:cNvSpPr>
            <a:spLocks noGrp="1"/>
          </p:cNvSpPr>
          <p:nvPr>
            <p:ph type="sldNum" sz="quarter" idx="12"/>
          </p:nvPr>
        </p:nvSpPr>
        <p:spPr/>
        <p:txBody>
          <a:bodyPr/>
          <a:lstStyle/>
          <a:p>
            <a:pPr>
              <a:defRPr/>
            </a:pPr>
            <a:fld id="{11115972-DC85-461F-BDAB-E030F8F682C1}" type="slidenum">
              <a:rPr lang="en-GB" smtClean="0"/>
              <a:pPr>
                <a:defRPr/>
              </a:pPr>
              <a:t>‹#›</a:t>
            </a:fld>
            <a:endParaRPr lang="en-GB"/>
          </a:p>
        </p:txBody>
      </p:sp>
    </p:spTree>
    <p:extLst>
      <p:ext uri="{BB962C8B-B14F-4D97-AF65-F5344CB8AC3E}">
        <p14:creationId xmlns:p14="http://schemas.microsoft.com/office/powerpoint/2010/main" val="92471557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Body Slide without content">
    <p:spTree>
      <p:nvGrpSpPr>
        <p:cNvPr id="1" name=""/>
        <p:cNvGrpSpPr/>
        <p:nvPr/>
      </p:nvGrpSpPr>
      <p:grpSpPr>
        <a:xfrm>
          <a:off x="0" y="0"/>
          <a:ext cx="0" cy="0"/>
          <a:chOff x="0" y="0"/>
          <a:chExt cx="0" cy="0"/>
        </a:xfrm>
      </p:grpSpPr>
      <p:grpSp>
        <p:nvGrpSpPr>
          <p:cNvPr id="45" name="Group 44"/>
          <p:cNvGrpSpPr/>
          <p:nvPr userDrawn="1"/>
        </p:nvGrpSpPr>
        <p:grpSpPr>
          <a:xfrm>
            <a:off x="179513" y="188640"/>
            <a:ext cx="8783308" cy="6480720"/>
            <a:chOff x="179512" y="188640"/>
            <a:chExt cx="8783308" cy="6480720"/>
          </a:xfrm>
        </p:grpSpPr>
        <p:sp>
          <p:nvSpPr>
            <p:cNvPr id="8" name="Rounded Rectangle 7"/>
            <p:cNvSpPr/>
            <p:nvPr userDrawn="1"/>
          </p:nvSpPr>
          <p:spPr>
            <a:xfrm>
              <a:off x="6813967" y="188641"/>
              <a:ext cx="2148853" cy="298789"/>
            </a:xfrm>
            <a:prstGeom prst="roundRect">
              <a:avLst>
                <a:gd name="adj" fmla="val 40183"/>
              </a:avLst>
            </a:prstGeom>
            <a:noFill/>
            <a:ln w="19050" cmpd="sng">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cxnSp>
          <p:nvCxnSpPr>
            <p:cNvPr id="9" name="Straight Connector 8"/>
            <p:cNvCxnSpPr/>
            <p:nvPr userDrawn="1"/>
          </p:nvCxnSpPr>
          <p:spPr>
            <a:xfrm flipH="1">
              <a:off x="8125588" y="217599"/>
              <a:ext cx="2096" cy="240983"/>
            </a:xfrm>
            <a:prstGeom prst="line">
              <a:avLst/>
            </a:prstGeom>
            <a:ln w="9525" cmpd="sng">
              <a:solidFill>
                <a:schemeClr val="tx1">
                  <a:lumMod val="75000"/>
                  <a:lumOff val="25000"/>
                </a:schemeClr>
              </a:solidFill>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flipH="1">
              <a:off x="7650476" y="217599"/>
              <a:ext cx="2096" cy="240983"/>
            </a:xfrm>
            <a:prstGeom prst="line">
              <a:avLst/>
            </a:prstGeom>
            <a:ln w="9525" cmpd="sng">
              <a:solidFill>
                <a:schemeClr val="tx1">
                  <a:lumMod val="75000"/>
                  <a:lumOff val="25000"/>
                </a:schemeClr>
              </a:solidFill>
            </a:ln>
            <a:effectLst/>
          </p:spPr>
          <p:style>
            <a:lnRef idx="2">
              <a:schemeClr val="accent1"/>
            </a:lnRef>
            <a:fillRef idx="0">
              <a:schemeClr val="accent1"/>
            </a:fillRef>
            <a:effectRef idx="1">
              <a:schemeClr val="accent1"/>
            </a:effectRef>
            <a:fontRef idx="minor">
              <a:schemeClr val="tx1"/>
            </a:fontRef>
          </p:style>
        </p:cxnSp>
        <p:sp>
          <p:nvSpPr>
            <p:cNvPr id="43" name="TextBox 42"/>
            <p:cNvSpPr txBox="1"/>
            <p:nvPr userDrawn="1"/>
          </p:nvSpPr>
          <p:spPr>
            <a:xfrm>
              <a:off x="8100392" y="472229"/>
              <a:ext cx="432048" cy="220467"/>
            </a:xfrm>
            <a:prstGeom prst="rect">
              <a:avLst/>
            </a:prstGeom>
            <a:noFill/>
          </p:spPr>
          <p:txBody>
            <a:bodyPr wrap="square" lIns="0" tIns="36000" rIns="0" bIns="36000" rtlCol="0">
              <a:noAutofit/>
            </a:bodyPr>
            <a:lstStyle/>
            <a:p>
              <a:pPr algn="l"/>
              <a:r>
                <a:rPr lang="en-GB" sz="750" baseline="0" dirty="0">
                  <a:solidFill>
                    <a:schemeClr val="tx1">
                      <a:lumMod val="75000"/>
                      <a:lumOff val="25000"/>
                    </a:schemeClr>
                  </a:solidFill>
                </a:rPr>
                <a:t>Page:</a:t>
              </a:r>
              <a:endParaRPr lang="fr-FR" sz="750" baseline="0" dirty="0">
                <a:solidFill>
                  <a:schemeClr val="tx1">
                    <a:lumMod val="75000"/>
                    <a:lumOff val="25000"/>
                  </a:schemeClr>
                </a:solidFill>
              </a:endParaRPr>
            </a:p>
          </p:txBody>
        </p:sp>
        <p:sp>
          <p:nvSpPr>
            <p:cNvPr id="12" name="TextBox 11"/>
            <p:cNvSpPr txBox="1"/>
            <p:nvPr userDrawn="1"/>
          </p:nvSpPr>
          <p:spPr>
            <a:xfrm>
              <a:off x="6818088" y="188640"/>
              <a:ext cx="832318" cy="101566"/>
            </a:xfrm>
            <a:prstGeom prst="rect">
              <a:avLst/>
            </a:prstGeom>
            <a:noFill/>
          </p:spPr>
          <p:txBody>
            <a:bodyPr wrap="square" lIns="0" tIns="7200" rIns="0" bIns="0" rtlCol="0">
              <a:noAutofit/>
            </a:bodyPr>
            <a:lstStyle/>
            <a:p>
              <a:pPr algn="ctr"/>
              <a:r>
                <a:rPr lang="en-GB" sz="450" baseline="0" dirty="0">
                  <a:solidFill>
                    <a:srgbClr val="262626"/>
                  </a:solidFill>
                  <a:latin typeface="Verdana"/>
                  <a:cs typeface="Verdana"/>
                </a:rPr>
                <a:t>EDMS No.</a:t>
              </a:r>
              <a:endParaRPr lang="fr-FR" sz="450" baseline="0" dirty="0">
                <a:solidFill>
                  <a:srgbClr val="262626"/>
                </a:solidFill>
                <a:latin typeface="Verdana"/>
                <a:cs typeface="Verdana"/>
              </a:endParaRPr>
            </a:p>
          </p:txBody>
        </p:sp>
        <p:sp>
          <p:nvSpPr>
            <p:cNvPr id="13" name="TextBox 12"/>
            <p:cNvSpPr txBox="1"/>
            <p:nvPr userDrawn="1"/>
          </p:nvSpPr>
          <p:spPr>
            <a:xfrm>
              <a:off x="7650476" y="188640"/>
              <a:ext cx="470123" cy="101566"/>
            </a:xfrm>
            <a:prstGeom prst="rect">
              <a:avLst/>
            </a:prstGeom>
            <a:noFill/>
          </p:spPr>
          <p:txBody>
            <a:bodyPr wrap="square" lIns="0" tIns="7200" rIns="0" bIns="0" rtlCol="0">
              <a:noAutofit/>
            </a:bodyPr>
            <a:lstStyle/>
            <a:p>
              <a:pPr algn="ctr"/>
              <a:r>
                <a:rPr lang="en-GB" sz="450" baseline="0" dirty="0">
                  <a:solidFill>
                    <a:srgbClr val="262626"/>
                  </a:solidFill>
                  <a:latin typeface="Verdana"/>
                  <a:cs typeface="Verdana"/>
                </a:rPr>
                <a:t>REV.</a:t>
              </a:r>
              <a:endParaRPr lang="fr-FR" sz="450" baseline="0" dirty="0">
                <a:solidFill>
                  <a:srgbClr val="262626"/>
                </a:solidFill>
                <a:latin typeface="Verdana"/>
                <a:cs typeface="Verdana"/>
              </a:endParaRPr>
            </a:p>
          </p:txBody>
        </p:sp>
        <p:sp>
          <p:nvSpPr>
            <p:cNvPr id="14" name="TextBox 13"/>
            <p:cNvSpPr txBox="1"/>
            <p:nvPr userDrawn="1"/>
          </p:nvSpPr>
          <p:spPr>
            <a:xfrm>
              <a:off x="8125588" y="188640"/>
              <a:ext cx="836599" cy="101566"/>
            </a:xfrm>
            <a:prstGeom prst="rect">
              <a:avLst/>
            </a:prstGeom>
            <a:noFill/>
          </p:spPr>
          <p:txBody>
            <a:bodyPr wrap="square" lIns="0" tIns="7200" rIns="0" bIns="0" rtlCol="0">
              <a:noAutofit/>
            </a:bodyPr>
            <a:lstStyle/>
            <a:p>
              <a:pPr algn="ctr"/>
              <a:r>
                <a:rPr lang="en-GB" sz="450" baseline="0" dirty="0">
                  <a:solidFill>
                    <a:srgbClr val="262626"/>
                  </a:solidFill>
                  <a:latin typeface="Verdana"/>
                  <a:cs typeface="Verdana"/>
                </a:rPr>
                <a:t>VALIDITY</a:t>
              </a:r>
              <a:endParaRPr lang="fr-FR" sz="450" baseline="0" dirty="0">
                <a:solidFill>
                  <a:srgbClr val="262626"/>
                </a:solidFill>
                <a:latin typeface="Verdana"/>
                <a:cs typeface="Verdana"/>
              </a:endParaRPr>
            </a:p>
          </p:txBody>
        </p:sp>
        <p:pic>
          <p:nvPicPr>
            <p:cNvPr id="16" name="Picture 15"/>
            <p:cNvPicPr/>
            <p:nvPr userDrawn="1"/>
          </p:nvPicPr>
          <p:blipFill>
            <a:blip r:embed="rId2" cstate="print">
              <a:extLst>
                <a:ext uri="{28A0092B-C50C-407E-A947-70E740481C1C}">
                  <a14:useLocalDpi xmlns:a14="http://schemas.microsoft.com/office/drawing/2010/main" val="0"/>
                </a:ext>
              </a:extLst>
            </a:blip>
            <a:stretch>
              <a:fillRect/>
            </a:stretch>
          </p:blipFill>
          <p:spPr>
            <a:xfrm>
              <a:off x="179512" y="188640"/>
              <a:ext cx="360000" cy="360000"/>
            </a:xfrm>
            <a:prstGeom prst="rect">
              <a:avLst/>
            </a:prstGeom>
          </p:spPr>
        </p:pic>
        <p:sp>
          <p:nvSpPr>
            <p:cNvPr id="25" name="Rounded Rectangle 24"/>
            <p:cNvSpPr/>
            <p:nvPr userDrawn="1"/>
          </p:nvSpPr>
          <p:spPr>
            <a:xfrm>
              <a:off x="179512" y="692696"/>
              <a:ext cx="8776071" cy="5976664"/>
            </a:xfrm>
            <a:prstGeom prst="roundRect">
              <a:avLst>
                <a:gd name="adj" fmla="val 3270"/>
              </a:avLst>
            </a:prstGeom>
            <a:noFill/>
            <a:ln w="19050" cmpd="sng">
              <a:solidFill>
                <a:schemeClr val="tx1">
                  <a:lumMod val="75000"/>
                  <a:lumOff val="25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350"/>
            </a:p>
          </p:txBody>
        </p:sp>
      </p:grpSp>
      <p:sp>
        <p:nvSpPr>
          <p:cNvPr id="6" name="Slide Number Placeholder 5"/>
          <p:cNvSpPr>
            <a:spLocks noGrp="1"/>
          </p:cNvSpPr>
          <p:nvPr>
            <p:ph type="sldNum" sz="quarter" idx="12"/>
          </p:nvPr>
        </p:nvSpPr>
        <p:spPr>
          <a:xfrm>
            <a:off x="8532440" y="476674"/>
            <a:ext cx="432048" cy="216025"/>
          </a:xfrm>
          <a:prstGeom prst="rect">
            <a:avLst/>
          </a:prstGeom>
        </p:spPr>
        <p:txBody>
          <a:bodyPr lIns="72000" tIns="36000" rIns="72000" bIns="36000"/>
          <a:lstStyle>
            <a:lvl1pPr>
              <a:defRPr sz="750">
                <a:solidFill>
                  <a:schemeClr val="tx1">
                    <a:lumMod val="85000"/>
                    <a:lumOff val="15000"/>
                  </a:schemeClr>
                </a:solidFill>
              </a:defRPr>
            </a:lvl1pPr>
          </a:lstStyle>
          <a:p>
            <a:fld id="{E69F408B-A04E-4D23-B255-6B0A20F302DD}" type="slidenum">
              <a:rPr lang="fr-FR" smtClean="0"/>
              <a:pPr/>
              <a:t>‹#›</a:t>
            </a:fld>
            <a:endParaRPr lang="fr-FR" dirty="0"/>
          </a:p>
        </p:txBody>
      </p:sp>
      <p:sp>
        <p:nvSpPr>
          <p:cNvPr id="21" name="Footer Placeholder 2"/>
          <p:cNvSpPr>
            <a:spLocks noGrp="1"/>
          </p:cNvSpPr>
          <p:nvPr>
            <p:ph type="ftr" sz="quarter" idx="3"/>
          </p:nvPr>
        </p:nvSpPr>
        <p:spPr>
          <a:xfrm>
            <a:off x="6811296" y="273607"/>
            <a:ext cx="2155724" cy="204183"/>
          </a:xfrm>
          <a:prstGeom prst="rect">
            <a:avLst/>
          </a:prstGeom>
        </p:spPr>
        <p:txBody>
          <a:bodyPr vert="horz" lIns="144000" tIns="0" rIns="0" bIns="0" rtlCol="0" anchor="ctr" anchorCtr="0"/>
          <a:lstStyle>
            <a:lvl1pPr algn="l">
              <a:defRPr sz="900" b="1">
                <a:solidFill>
                  <a:schemeClr val="tx1">
                    <a:lumMod val="85000"/>
                    <a:lumOff val="15000"/>
                  </a:schemeClr>
                </a:solidFill>
              </a:defRPr>
            </a:lvl1pPr>
          </a:lstStyle>
          <a:p>
            <a:r>
              <a:rPr lang="sv-SE"/>
              <a:t>Polhelmskolan 24.3 2025                     Lennart JIRDEN, CERN</a:t>
            </a:r>
            <a:endParaRPr lang="en-US" dirty="0"/>
          </a:p>
        </p:txBody>
      </p:sp>
    </p:spTree>
    <p:extLst>
      <p:ext uri="{BB962C8B-B14F-4D97-AF65-F5344CB8AC3E}">
        <p14:creationId xmlns:p14="http://schemas.microsoft.com/office/powerpoint/2010/main" val="21450797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pPr>
              <a:defRPr/>
            </a:pPr>
            <a:r>
              <a:rPr lang="en-US"/>
              <a:t>19 Septembre 2007</a:t>
            </a:r>
            <a:endParaRPr lang="fr-FR"/>
          </a:p>
        </p:txBody>
      </p:sp>
      <p:sp>
        <p:nvSpPr>
          <p:cNvPr id="5" name="Footer Placeholder 4"/>
          <p:cNvSpPr>
            <a:spLocks noGrp="1"/>
          </p:cNvSpPr>
          <p:nvPr>
            <p:ph type="ftr" sz="quarter" idx="11"/>
          </p:nvPr>
        </p:nvSpPr>
        <p:spPr/>
        <p:txBody>
          <a:bodyPr/>
          <a:lstStyle/>
          <a:p>
            <a:pPr>
              <a:defRPr/>
            </a:pPr>
            <a:r>
              <a:rPr lang="sv-SE"/>
              <a:t>Polhelmskolan 24.3 2025                     Lennart JIRDEN, CERN</a:t>
            </a:r>
            <a:endParaRPr lang="fr-FR"/>
          </a:p>
        </p:txBody>
      </p:sp>
      <p:sp>
        <p:nvSpPr>
          <p:cNvPr id="6" name="Slide Number Placeholder 5"/>
          <p:cNvSpPr>
            <a:spLocks noGrp="1"/>
          </p:cNvSpPr>
          <p:nvPr>
            <p:ph type="sldNum" sz="quarter" idx="12"/>
          </p:nvPr>
        </p:nvSpPr>
        <p:spPr/>
        <p:txBody>
          <a:bodyPr/>
          <a:lstStyle/>
          <a:p>
            <a:pPr>
              <a:defRPr/>
            </a:pPr>
            <a:fld id="{89ECBC3A-DD8A-49D8-9B5F-FE4C3AEC74D7}" type="slidenum">
              <a:rPr lang="fr-FR" smtClean="0"/>
              <a:pPr>
                <a:defRPr/>
              </a:pPr>
              <a:t>‹#›</a:t>
            </a:fld>
            <a:endParaRPr lang="fr-FR"/>
          </a:p>
        </p:txBody>
      </p:sp>
    </p:spTree>
    <p:extLst>
      <p:ext uri="{BB962C8B-B14F-4D97-AF65-F5344CB8AC3E}">
        <p14:creationId xmlns:p14="http://schemas.microsoft.com/office/powerpoint/2010/main" val="2991410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pPr>
              <a:defRPr/>
            </a:pPr>
            <a:r>
              <a:rPr lang="en-US"/>
              <a:t>19 Septembre 2007</a:t>
            </a:r>
            <a:endParaRPr lang="en-GB"/>
          </a:p>
        </p:txBody>
      </p:sp>
      <p:sp>
        <p:nvSpPr>
          <p:cNvPr id="5" name="Footer Placeholder 4"/>
          <p:cNvSpPr>
            <a:spLocks noGrp="1"/>
          </p:cNvSpPr>
          <p:nvPr>
            <p:ph type="ftr" sz="quarter" idx="11"/>
          </p:nvPr>
        </p:nvSpPr>
        <p:spPr/>
        <p:txBody>
          <a:bodyPr/>
          <a:lstStyle/>
          <a:p>
            <a:pPr>
              <a:defRPr/>
            </a:pPr>
            <a:r>
              <a:rPr lang="sv-SE"/>
              <a:t>Polhelmskolan 24.3 2025                     Lennart JIRDEN, CERN</a:t>
            </a:r>
            <a:endParaRPr lang="en-GB"/>
          </a:p>
        </p:txBody>
      </p:sp>
      <p:sp>
        <p:nvSpPr>
          <p:cNvPr id="6" name="Slide Number Placeholder 5"/>
          <p:cNvSpPr>
            <a:spLocks noGrp="1"/>
          </p:cNvSpPr>
          <p:nvPr>
            <p:ph type="sldNum" sz="quarter" idx="12"/>
          </p:nvPr>
        </p:nvSpPr>
        <p:spPr/>
        <p:txBody>
          <a:bodyPr/>
          <a:lstStyle/>
          <a:p>
            <a:pPr>
              <a:defRPr/>
            </a:pPr>
            <a:fld id="{189303BD-BD49-4D02-9B51-3A9B34D4DEAF}" type="slidenum">
              <a:rPr lang="en-GB" smtClean="0"/>
              <a:pPr>
                <a:defRPr/>
              </a:pPr>
              <a:t>‹#›</a:t>
            </a:fld>
            <a:endParaRPr lang="en-GB"/>
          </a:p>
        </p:txBody>
      </p:sp>
    </p:spTree>
    <p:extLst>
      <p:ext uri="{BB962C8B-B14F-4D97-AF65-F5344CB8AC3E}">
        <p14:creationId xmlns:p14="http://schemas.microsoft.com/office/powerpoint/2010/main" val="37883309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pPr>
              <a:defRPr/>
            </a:pPr>
            <a:r>
              <a:rPr lang="en-US"/>
              <a:t>19 Septembre 2007</a:t>
            </a:r>
            <a:endParaRPr lang="en-GB"/>
          </a:p>
        </p:txBody>
      </p:sp>
      <p:sp>
        <p:nvSpPr>
          <p:cNvPr id="6" name="Footer Placeholder 5"/>
          <p:cNvSpPr>
            <a:spLocks noGrp="1"/>
          </p:cNvSpPr>
          <p:nvPr>
            <p:ph type="ftr" sz="quarter" idx="11"/>
          </p:nvPr>
        </p:nvSpPr>
        <p:spPr/>
        <p:txBody>
          <a:bodyPr/>
          <a:lstStyle/>
          <a:p>
            <a:pPr>
              <a:defRPr/>
            </a:pPr>
            <a:r>
              <a:rPr lang="sv-SE"/>
              <a:t>Polhelmskolan 24.3 2025                     Lennart JIRDEN, CERN</a:t>
            </a:r>
            <a:endParaRPr lang="en-GB"/>
          </a:p>
        </p:txBody>
      </p:sp>
      <p:sp>
        <p:nvSpPr>
          <p:cNvPr id="7" name="Slide Number Placeholder 6"/>
          <p:cNvSpPr>
            <a:spLocks noGrp="1"/>
          </p:cNvSpPr>
          <p:nvPr>
            <p:ph type="sldNum" sz="quarter" idx="12"/>
          </p:nvPr>
        </p:nvSpPr>
        <p:spPr/>
        <p:txBody>
          <a:bodyPr/>
          <a:lstStyle/>
          <a:p>
            <a:pPr>
              <a:defRPr/>
            </a:pPr>
            <a:fld id="{3E3375F1-AE64-433C-9DBC-C6C6772B8B57}" type="slidenum">
              <a:rPr lang="en-GB" smtClean="0"/>
              <a:pPr>
                <a:defRPr/>
              </a:pPr>
              <a:t>‹#›</a:t>
            </a:fld>
            <a:endParaRPr lang="en-GB"/>
          </a:p>
        </p:txBody>
      </p:sp>
    </p:spTree>
    <p:extLst>
      <p:ext uri="{BB962C8B-B14F-4D97-AF65-F5344CB8AC3E}">
        <p14:creationId xmlns:p14="http://schemas.microsoft.com/office/powerpoint/2010/main" val="41217723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pPr>
              <a:defRPr/>
            </a:pPr>
            <a:r>
              <a:rPr lang="en-US"/>
              <a:t>19 Septembre 2007</a:t>
            </a:r>
            <a:endParaRPr lang="en-GB"/>
          </a:p>
        </p:txBody>
      </p:sp>
      <p:sp>
        <p:nvSpPr>
          <p:cNvPr id="8" name="Footer Placeholder 7"/>
          <p:cNvSpPr>
            <a:spLocks noGrp="1"/>
          </p:cNvSpPr>
          <p:nvPr>
            <p:ph type="ftr" sz="quarter" idx="11"/>
          </p:nvPr>
        </p:nvSpPr>
        <p:spPr/>
        <p:txBody>
          <a:bodyPr/>
          <a:lstStyle/>
          <a:p>
            <a:pPr>
              <a:defRPr/>
            </a:pPr>
            <a:r>
              <a:rPr lang="sv-SE"/>
              <a:t>Polhelmskolan 24.3 2025                     Lennart JIRDEN, CERN</a:t>
            </a:r>
            <a:endParaRPr lang="en-GB"/>
          </a:p>
        </p:txBody>
      </p:sp>
      <p:sp>
        <p:nvSpPr>
          <p:cNvPr id="9" name="Slide Number Placeholder 8"/>
          <p:cNvSpPr>
            <a:spLocks noGrp="1"/>
          </p:cNvSpPr>
          <p:nvPr>
            <p:ph type="sldNum" sz="quarter" idx="12"/>
          </p:nvPr>
        </p:nvSpPr>
        <p:spPr/>
        <p:txBody>
          <a:bodyPr/>
          <a:lstStyle/>
          <a:p>
            <a:pPr>
              <a:defRPr/>
            </a:pPr>
            <a:fld id="{79EA2D00-62CD-42EE-B50B-C6FE2EF7DD14}" type="slidenum">
              <a:rPr lang="en-GB" smtClean="0"/>
              <a:pPr>
                <a:defRPr/>
              </a:pPr>
              <a:t>‹#›</a:t>
            </a:fld>
            <a:endParaRPr lang="en-GB"/>
          </a:p>
        </p:txBody>
      </p:sp>
    </p:spTree>
    <p:extLst>
      <p:ext uri="{BB962C8B-B14F-4D97-AF65-F5344CB8AC3E}">
        <p14:creationId xmlns:p14="http://schemas.microsoft.com/office/powerpoint/2010/main" val="41263727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pPr>
              <a:defRPr/>
            </a:pPr>
            <a:r>
              <a:rPr lang="en-US"/>
              <a:t>19 Septembre 2007</a:t>
            </a:r>
            <a:endParaRPr lang="en-GB"/>
          </a:p>
        </p:txBody>
      </p:sp>
      <p:sp>
        <p:nvSpPr>
          <p:cNvPr id="4" name="Footer Placeholder 3"/>
          <p:cNvSpPr>
            <a:spLocks noGrp="1"/>
          </p:cNvSpPr>
          <p:nvPr>
            <p:ph type="ftr" sz="quarter" idx="11"/>
          </p:nvPr>
        </p:nvSpPr>
        <p:spPr/>
        <p:txBody>
          <a:bodyPr/>
          <a:lstStyle/>
          <a:p>
            <a:pPr>
              <a:defRPr/>
            </a:pPr>
            <a:r>
              <a:rPr lang="sv-SE"/>
              <a:t>Polhelmskolan 24.3 2025                     Lennart JIRDEN, CERN</a:t>
            </a:r>
            <a:endParaRPr lang="en-GB"/>
          </a:p>
        </p:txBody>
      </p:sp>
      <p:sp>
        <p:nvSpPr>
          <p:cNvPr id="5" name="Slide Number Placeholder 4"/>
          <p:cNvSpPr>
            <a:spLocks noGrp="1"/>
          </p:cNvSpPr>
          <p:nvPr>
            <p:ph type="sldNum" sz="quarter" idx="12"/>
          </p:nvPr>
        </p:nvSpPr>
        <p:spPr/>
        <p:txBody>
          <a:bodyPr/>
          <a:lstStyle/>
          <a:p>
            <a:pPr>
              <a:defRPr/>
            </a:pPr>
            <a:fld id="{D64AF3DC-CE3D-4814-B1B2-5DBC885FC258}" type="slidenum">
              <a:rPr lang="en-GB" smtClean="0"/>
              <a:pPr>
                <a:defRPr/>
              </a:pPr>
              <a:t>‹#›</a:t>
            </a:fld>
            <a:endParaRPr lang="en-GB"/>
          </a:p>
        </p:txBody>
      </p:sp>
    </p:spTree>
    <p:extLst>
      <p:ext uri="{BB962C8B-B14F-4D97-AF65-F5344CB8AC3E}">
        <p14:creationId xmlns:p14="http://schemas.microsoft.com/office/powerpoint/2010/main" val="3831051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r>
              <a:rPr lang="en-US"/>
              <a:t>19 Septembre 2007</a:t>
            </a:r>
            <a:endParaRPr lang="en-GB"/>
          </a:p>
        </p:txBody>
      </p:sp>
      <p:sp>
        <p:nvSpPr>
          <p:cNvPr id="3" name="Footer Placeholder 2"/>
          <p:cNvSpPr>
            <a:spLocks noGrp="1"/>
          </p:cNvSpPr>
          <p:nvPr>
            <p:ph type="ftr" sz="quarter" idx="11"/>
          </p:nvPr>
        </p:nvSpPr>
        <p:spPr/>
        <p:txBody>
          <a:bodyPr/>
          <a:lstStyle/>
          <a:p>
            <a:pPr>
              <a:defRPr/>
            </a:pPr>
            <a:r>
              <a:rPr lang="sv-SE"/>
              <a:t>Polhelmskolan 24.3 2025                     Lennart JIRDEN, CERN</a:t>
            </a:r>
            <a:endParaRPr lang="en-GB"/>
          </a:p>
        </p:txBody>
      </p:sp>
      <p:sp>
        <p:nvSpPr>
          <p:cNvPr id="4" name="Slide Number Placeholder 3"/>
          <p:cNvSpPr>
            <a:spLocks noGrp="1"/>
          </p:cNvSpPr>
          <p:nvPr>
            <p:ph type="sldNum" sz="quarter" idx="12"/>
          </p:nvPr>
        </p:nvSpPr>
        <p:spPr/>
        <p:txBody>
          <a:bodyPr/>
          <a:lstStyle/>
          <a:p>
            <a:pPr>
              <a:defRPr/>
            </a:pPr>
            <a:fld id="{23FC73E1-B036-487A-BAD2-25FC400E3270}" type="slidenum">
              <a:rPr lang="en-GB" smtClean="0"/>
              <a:pPr>
                <a:defRPr/>
              </a:pPr>
              <a:t>‹#›</a:t>
            </a:fld>
            <a:endParaRPr lang="en-GB"/>
          </a:p>
        </p:txBody>
      </p:sp>
    </p:spTree>
    <p:extLst>
      <p:ext uri="{BB962C8B-B14F-4D97-AF65-F5344CB8AC3E}">
        <p14:creationId xmlns:p14="http://schemas.microsoft.com/office/powerpoint/2010/main" val="29846135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r>
              <a:rPr lang="en-US"/>
              <a:t>19 Septembre 2007</a:t>
            </a:r>
            <a:endParaRPr lang="en-GB"/>
          </a:p>
        </p:txBody>
      </p:sp>
      <p:sp>
        <p:nvSpPr>
          <p:cNvPr id="6" name="Footer Placeholder 5"/>
          <p:cNvSpPr>
            <a:spLocks noGrp="1"/>
          </p:cNvSpPr>
          <p:nvPr>
            <p:ph type="ftr" sz="quarter" idx="11"/>
          </p:nvPr>
        </p:nvSpPr>
        <p:spPr/>
        <p:txBody>
          <a:bodyPr/>
          <a:lstStyle/>
          <a:p>
            <a:pPr>
              <a:defRPr/>
            </a:pPr>
            <a:r>
              <a:rPr lang="sv-SE"/>
              <a:t>Polhelmskolan 24.3 2025                     Lennart JIRDEN, CERN</a:t>
            </a:r>
            <a:endParaRPr lang="en-GB"/>
          </a:p>
        </p:txBody>
      </p:sp>
      <p:sp>
        <p:nvSpPr>
          <p:cNvPr id="7" name="Slide Number Placeholder 6"/>
          <p:cNvSpPr>
            <a:spLocks noGrp="1"/>
          </p:cNvSpPr>
          <p:nvPr>
            <p:ph type="sldNum" sz="quarter" idx="12"/>
          </p:nvPr>
        </p:nvSpPr>
        <p:spPr/>
        <p:txBody>
          <a:bodyPr/>
          <a:lstStyle/>
          <a:p>
            <a:pPr>
              <a:defRPr/>
            </a:pPr>
            <a:fld id="{0C9FFBA9-C65A-4EE4-94A0-035773613FC6}" type="slidenum">
              <a:rPr lang="en-GB" smtClean="0"/>
              <a:pPr>
                <a:defRPr/>
              </a:pPr>
              <a:t>‹#›</a:t>
            </a:fld>
            <a:endParaRPr lang="en-GB"/>
          </a:p>
        </p:txBody>
      </p:sp>
    </p:spTree>
    <p:extLst>
      <p:ext uri="{BB962C8B-B14F-4D97-AF65-F5344CB8AC3E}">
        <p14:creationId xmlns:p14="http://schemas.microsoft.com/office/powerpoint/2010/main" val="16446480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pPr>
              <a:defRPr/>
            </a:pPr>
            <a:r>
              <a:rPr lang="en-US"/>
              <a:t>19 Septembre 2007</a:t>
            </a:r>
            <a:endParaRPr lang="en-GB"/>
          </a:p>
        </p:txBody>
      </p:sp>
      <p:sp>
        <p:nvSpPr>
          <p:cNvPr id="6" name="Footer Placeholder 5"/>
          <p:cNvSpPr>
            <a:spLocks noGrp="1"/>
          </p:cNvSpPr>
          <p:nvPr>
            <p:ph type="ftr" sz="quarter" idx="11"/>
          </p:nvPr>
        </p:nvSpPr>
        <p:spPr/>
        <p:txBody>
          <a:bodyPr/>
          <a:lstStyle/>
          <a:p>
            <a:pPr>
              <a:defRPr/>
            </a:pPr>
            <a:r>
              <a:rPr lang="sv-SE"/>
              <a:t>Polhelmskolan 24.3 2025                     Lennart JIRDEN, CERN</a:t>
            </a:r>
            <a:endParaRPr lang="en-GB"/>
          </a:p>
        </p:txBody>
      </p:sp>
      <p:sp>
        <p:nvSpPr>
          <p:cNvPr id="7" name="Slide Number Placeholder 6"/>
          <p:cNvSpPr>
            <a:spLocks noGrp="1"/>
          </p:cNvSpPr>
          <p:nvPr>
            <p:ph type="sldNum" sz="quarter" idx="12"/>
          </p:nvPr>
        </p:nvSpPr>
        <p:spPr/>
        <p:txBody>
          <a:bodyPr/>
          <a:lstStyle/>
          <a:p>
            <a:pPr>
              <a:defRPr/>
            </a:pPr>
            <a:fld id="{F7C31DB0-6CE7-4BBE-9818-D4957734AECE}" type="slidenum">
              <a:rPr lang="en-GB" smtClean="0"/>
              <a:pPr>
                <a:defRPr/>
              </a:pPr>
              <a:t>‹#›</a:t>
            </a:fld>
            <a:endParaRPr lang="en-GB"/>
          </a:p>
        </p:txBody>
      </p:sp>
    </p:spTree>
    <p:extLst>
      <p:ext uri="{BB962C8B-B14F-4D97-AF65-F5344CB8AC3E}">
        <p14:creationId xmlns:p14="http://schemas.microsoft.com/office/powerpoint/2010/main" val="24071805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r>
              <a:rPr lang="en-US"/>
              <a:t>19 Septembre 2007</a:t>
            </a:r>
            <a:endParaRPr lang="fr-F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r>
              <a:rPr lang="sv-SE"/>
              <a:t>Polhelmskolan 24.3 2025                     Lennart JIRDEN, CERN</a:t>
            </a:r>
            <a:endParaRPr lang="fr-F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89ECBC3A-DD8A-49D8-9B5F-FE4C3AEC74D7}" type="slidenum">
              <a:rPr lang="fr-FR" smtClean="0"/>
              <a:pPr>
                <a:defRPr/>
              </a:pPr>
              <a:t>‹#›</a:t>
            </a:fld>
            <a:endParaRPr lang="fr-FR"/>
          </a:p>
        </p:txBody>
      </p:sp>
    </p:spTree>
    <p:extLst>
      <p:ext uri="{BB962C8B-B14F-4D97-AF65-F5344CB8AC3E}">
        <p14:creationId xmlns:p14="http://schemas.microsoft.com/office/powerpoint/2010/main" val="2662904484"/>
      </p:ext>
    </p:extLst>
  </p:cSld>
  <p:clrMap bg1="dk1" tx1="lt1" bg2="dk2" tx2="lt2" accent1="accent1" accent2="accent2" accent3="accent3" accent4="accent4" accent5="accent5" accent6="accent6" hlink="hlink" folHlink="folHlink"/>
  <p:sldLayoutIdLst>
    <p:sldLayoutId id="2147483909" r:id="rId1"/>
    <p:sldLayoutId id="2147483910" r:id="rId2"/>
    <p:sldLayoutId id="2147483911" r:id="rId3"/>
    <p:sldLayoutId id="2147483912" r:id="rId4"/>
    <p:sldLayoutId id="2147483913" r:id="rId5"/>
    <p:sldLayoutId id="2147483914" r:id="rId6"/>
    <p:sldLayoutId id="2147483915" r:id="rId7"/>
    <p:sldLayoutId id="2147483916" r:id="rId8"/>
    <p:sldLayoutId id="2147483917" r:id="rId9"/>
    <p:sldLayoutId id="2147483918" r:id="rId10"/>
    <p:sldLayoutId id="2147483919" r:id="rId11"/>
    <p:sldLayoutId id="2147483920" r:id="rId12"/>
  </p:sldLayoutIdLst>
  <p:hf sldNum="0"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52.png"/><Relationship Id="rId4" Type="http://schemas.openxmlformats.org/officeDocument/2006/relationships/image" Target="../media/image51.jpeg"/></Relationships>
</file>

<file path=ppt/slides/_rels/slide14.xml.rels><?xml version="1.0" encoding="UTF-8" standalone="yes"?>
<Relationships xmlns="http://schemas.openxmlformats.org/package/2006/relationships"><Relationship Id="rId8" Type="http://schemas.openxmlformats.org/officeDocument/2006/relationships/image" Target="../media/image58.gif"/><Relationship Id="rId3" Type="http://schemas.openxmlformats.org/officeDocument/2006/relationships/image" Target="../media/image53.jpeg"/><Relationship Id="rId7" Type="http://schemas.openxmlformats.org/officeDocument/2006/relationships/image" Target="../media/image57.gif"/><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56.gif"/><Relationship Id="rId5" Type="http://schemas.openxmlformats.org/officeDocument/2006/relationships/image" Target="../media/image55.gif"/><Relationship Id="rId4" Type="http://schemas.openxmlformats.org/officeDocument/2006/relationships/image" Target="../media/image54.gif"/></Relationships>
</file>

<file path=ppt/slides/_rels/slide15.xml.rels><?xml version="1.0" encoding="UTF-8" standalone="yes"?>
<Relationships xmlns="http://schemas.openxmlformats.org/package/2006/relationships"><Relationship Id="rId8" Type="http://schemas.openxmlformats.org/officeDocument/2006/relationships/image" Target="../media/image42.gif"/><Relationship Id="rId13" Type="http://schemas.openxmlformats.org/officeDocument/2006/relationships/image" Target="../media/image47.gif"/><Relationship Id="rId3" Type="http://schemas.openxmlformats.org/officeDocument/2006/relationships/image" Target="../media/image37.gif"/><Relationship Id="rId7" Type="http://schemas.openxmlformats.org/officeDocument/2006/relationships/image" Target="../media/image41.gif"/><Relationship Id="rId12" Type="http://schemas.openxmlformats.org/officeDocument/2006/relationships/image" Target="../media/image46.gif"/><Relationship Id="rId2" Type="http://schemas.openxmlformats.org/officeDocument/2006/relationships/image" Target="../media/image36.gif"/><Relationship Id="rId1" Type="http://schemas.openxmlformats.org/officeDocument/2006/relationships/slideLayout" Target="../slideLayouts/slideLayout2.xml"/><Relationship Id="rId6" Type="http://schemas.openxmlformats.org/officeDocument/2006/relationships/image" Target="../media/image40.gif"/><Relationship Id="rId11" Type="http://schemas.openxmlformats.org/officeDocument/2006/relationships/image" Target="../media/image45.gif"/><Relationship Id="rId5" Type="http://schemas.openxmlformats.org/officeDocument/2006/relationships/image" Target="../media/image39.gif"/><Relationship Id="rId10" Type="http://schemas.openxmlformats.org/officeDocument/2006/relationships/image" Target="../media/image44.gif"/><Relationship Id="rId4" Type="http://schemas.openxmlformats.org/officeDocument/2006/relationships/image" Target="../media/image38.gif"/><Relationship Id="rId9" Type="http://schemas.openxmlformats.org/officeDocument/2006/relationships/image" Target="../media/image43.gif"/><Relationship Id="rId14" Type="http://schemas.openxmlformats.org/officeDocument/2006/relationships/image" Target="../media/image59.png"/></Relationships>
</file>

<file path=ppt/slides/_rels/slide16.xml.rels><?xml version="1.0" encoding="UTF-8" standalone="yes"?>
<Relationships xmlns="http://schemas.openxmlformats.org/package/2006/relationships"><Relationship Id="rId3" Type="http://schemas.openxmlformats.org/officeDocument/2006/relationships/image" Target="../media/image60.gif"/><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63.jpeg"/><Relationship Id="rId5" Type="http://schemas.openxmlformats.org/officeDocument/2006/relationships/image" Target="../media/image62.png"/><Relationship Id="rId4" Type="http://schemas.openxmlformats.org/officeDocument/2006/relationships/image" Target="../media/image61.jpeg"/></Relationships>
</file>

<file path=ppt/slides/_rels/slide17.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6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customXml" Target="../ink/ink2.xml"/><Relationship Id="rId5" Type="http://schemas.openxmlformats.org/officeDocument/2006/relationships/image" Target="../media/image5.png"/><Relationship Id="rId4" Type="http://schemas.openxmlformats.org/officeDocument/2006/relationships/customXml" Target="../ink/ink1.xml"/></Relationships>
</file>

<file path=ppt/slides/_rels/slide20.xml.rels><?xml version="1.0" encoding="UTF-8" standalone="yes"?>
<Relationships xmlns="http://schemas.openxmlformats.org/package/2006/relationships"><Relationship Id="rId3" Type="http://schemas.openxmlformats.org/officeDocument/2006/relationships/image" Target="../media/image67.wmf"/><Relationship Id="rId2" Type="http://schemas.openxmlformats.org/officeDocument/2006/relationships/image" Target="../media/image66.w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oleObject" Target="../embeddings/oleObject2.bin"/><Relationship Id="rId3" Type="http://schemas.openxmlformats.org/officeDocument/2006/relationships/image" Target="../media/image6.jpeg"/><Relationship Id="rId7" Type="http://schemas.openxmlformats.org/officeDocument/2006/relationships/image" Target="../media/image68.wmf"/><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oleObject" Target="../embeddings/oleObject1.bin"/><Relationship Id="rId5" Type="http://schemas.openxmlformats.org/officeDocument/2006/relationships/image" Target="../media/image8.wmf"/><Relationship Id="rId4" Type="http://schemas.openxmlformats.org/officeDocument/2006/relationships/image" Target="../media/image7.wmf"/><Relationship Id="rId9" Type="http://schemas.openxmlformats.org/officeDocument/2006/relationships/image" Target="../media/image69.wmf"/></Relationships>
</file>

<file path=ppt/slides/_rels/slide22.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image" Target="../media/image77.jpeg"/><Relationship Id="rId3" Type="http://schemas.openxmlformats.org/officeDocument/2006/relationships/image" Target="../media/image72.jpeg"/><Relationship Id="rId7" Type="http://schemas.openxmlformats.org/officeDocument/2006/relationships/image" Target="../media/image76.jpe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75.jpeg"/><Relationship Id="rId5" Type="http://schemas.openxmlformats.org/officeDocument/2006/relationships/image" Target="../media/image74.jpeg"/><Relationship Id="rId4" Type="http://schemas.openxmlformats.org/officeDocument/2006/relationships/image" Target="../media/image73.png"/></Relationships>
</file>

<file path=ppt/slides/_rels/slide25.xml.rels><?xml version="1.0" encoding="UTF-8" standalone="yes"?>
<Relationships xmlns="http://schemas.openxmlformats.org/package/2006/relationships"><Relationship Id="rId3" Type="http://schemas.openxmlformats.org/officeDocument/2006/relationships/image" Target="../media/image79.jpeg"/><Relationship Id="rId2" Type="http://schemas.openxmlformats.org/officeDocument/2006/relationships/image" Target="../media/image78.jpeg"/><Relationship Id="rId1" Type="http://schemas.openxmlformats.org/officeDocument/2006/relationships/slideLayout" Target="../slideLayouts/slideLayout2.xml"/><Relationship Id="rId4" Type="http://schemas.openxmlformats.org/officeDocument/2006/relationships/image" Target="../media/image80.jpeg"/></Relationships>
</file>

<file path=ppt/slides/_rels/slide26.xml.rels><?xml version="1.0" encoding="UTF-8" standalone="yes"?>
<Relationships xmlns="http://schemas.openxmlformats.org/package/2006/relationships"><Relationship Id="rId3" Type="http://schemas.openxmlformats.org/officeDocument/2006/relationships/image" Target="../media/image82.png"/><Relationship Id="rId7" Type="http://schemas.openxmlformats.org/officeDocument/2006/relationships/image" Target="../media/image86.png"/><Relationship Id="rId2" Type="http://schemas.openxmlformats.org/officeDocument/2006/relationships/image" Target="../media/image81.png"/><Relationship Id="rId1" Type="http://schemas.openxmlformats.org/officeDocument/2006/relationships/slideLayout" Target="../slideLayouts/slideLayout7.xml"/><Relationship Id="rId6" Type="http://schemas.openxmlformats.org/officeDocument/2006/relationships/image" Target="../media/image85.jpeg"/><Relationship Id="rId5" Type="http://schemas.openxmlformats.org/officeDocument/2006/relationships/image" Target="../media/image84.jpeg"/><Relationship Id="rId4" Type="http://schemas.openxmlformats.org/officeDocument/2006/relationships/image" Target="../media/image83.gif"/></Relationships>
</file>

<file path=ppt/slides/_rels/slide27.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88.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89.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8.wmf"/><Relationship Id="rId4" Type="http://schemas.openxmlformats.org/officeDocument/2006/relationships/image" Target="../media/image7.wmf"/></Relationships>
</file>

<file path=ppt/slides/_rels/slide30.xml.rels><?xml version="1.0" encoding="UTF-8" standalone="yes"?>
<Relationships xmlns="http://schemas.openxmlformats.org/package/2006/relationships"><Relationship Id="rId2" Type="http://schemas.openxmlformats.org/officeDocument/2006/relationships/image" Target="../media/image90.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94.jpeg"/><Relationship Id="rId4" Type="http://schemas.openxmlformats.org/officeDocument/2006/relationships/image" Target="../media/image93.png"/></Relationships>
</file>

<file path=ppt/slides/_rels/slide33.xml.rels><?xml version="1.0" encoding="UTF-8" standalone="yes"?>
<Relationships xmlns="http://schemas.openxmlformats.org/package/2006/relationships"><Relationship Id="rId3" Type="http://schemas.openxmlformats.org/officeDocument/2006/relationships/image" Target="../media/image96.jpeg"/><Relationship Id="rId2" Type="http://schemas.openxmlformats.org/officeDocument/2006/relationships/image" Target="../media/image95.jpeg"/><Relationship Id="rId1" Type="http://schemas.openxmlformats.org/officeDocument/2006/relationships/slideLayout" Target="../slideLayouts/slideLayout2.xml"/><Relationship Id="rId4" Type="http://schemas.openxmlformats.org/officeDocument/2006/relationships/image" Target="../media/image97.jpeg"/></Relationships>
</file>

<file path=ppt/slides/_rels/slide34.xml.rels><?xml version="1.0" encoding="UTF-8" standalone="yes"?>
<Relationships xmlns="http://schemas.openxmlformats.org/package/2006/relationships"><Relationship Id="rId2" Type="http://schemas.openxmlformats.org/officeDocument/2006/relationships/image" Target="../media/image98.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99.png"/><Relationship Id="rId7" Type="http://schemas.openxmlformats.org/officeDocument/2006/relationships/image" Target="../media/image103.jpeg"/><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image" Target="../media/image102.png"/><Relationship Id="rId5" Type="http://schemas.openxmlformats.org/officeDocument/2006/relationships/image" Target="../media/image101.jpeg"/><Relationship Id="rId4" Type="http://schemas.openxmlformats.org/officeDocument/2006/relationships/image" Target="../media/image100.png"/></Relationships>
</file>

<file path=ppt/slides/_rels/slide36.xml.rels><?xml version="1.0" encoding="UTF-8" standalone="yes"?>
<Relationships xmlns="http://schemas.openxmlformats.org/package/2006/relationships"><Relationship Id="rId2" Type="http://schemas.openxmlformats.org/officeDocument/2006/relationships/image" Target="../media/image104.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06.jpeg"/><Relationship Id="rId2" Type="http://schemas.openxmlformats.org/officeDocument/2006/relationships/image" Target="../media/image105.jpeg"/><Relationship Id="rId1" Type="http://schemas.openxmlformats.org/officeDocument/2006/relationships/slideLayout" Target="../slideLayouts/slideLayout8.xml"/><Relationship Id="rId4" Type="http://schemas.openxmlformats.org/officeDocument/2006/relationships/image" Target="../media/image107.png"/></Relationships>
</file>

<file path=ppt/slides/_rels/slide38.xml.rels><?xml version="1.0" encoding="UTF-8" standalone="yes"?>
<Relationships xmlns="http://schemas.openxmlformats.org/package/2006/relationships"><Relationship Id="rId2" Type="http://schemas.openxmlformats.org/officeDocument/2006/relationships/image" Target="../media/image108.gif"/><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09.jpeg"/><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8" Type="http://schemas.openxmlformats.org/officeDocument/2006/relationships/image" Target="../media/image14.jpeg"/><Relationship Id="rId13" Type="http://schemas.openxmlformats.org/officeDocument/2006/relationships/image" Target="../media/image19.jpeg"/><Relationship Id="rId3" Type="http://schemas.openxmlformats.org/officeDocument/2006/relationships/image" Target="../media/image9.jpeg"/><Relationship Id="rId7" Type="http://schemas.openxmlformats.org/officeDocument/2006/relationships/image" Target="../media/image13.jpeg"/><Relationship Id="rId12" Type="http://schemas.openxmlformats.org/officeDocument/2006/relationships/image" Target="../media/image18.jpe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2.jpeg"/><Relationship Id="rId11" Type="http://schemas.openxmlformats.org/officeDocument/2006/relationships/image" Target="../media/image17.jpeg"/><Relationship Id="rId5" Type="http://schemas.openxmlformats.org/officeDocument/2006/relationships/image" Target="../media/image11.jpeg"/><Relationship Id="rId10" Type="http://schemas.openxmlformats.org/officeDocument/2006/relationships/image" Target="../media/image16.jpeg"/><Relationship Id="rId4" Type="http://schemas.openxmlformats.org/officeDocument/2006/relationships/image" Target="../media/image10.jpeg"/><Relationship Id="rId9" Type="http://schemas.openxmlformats.org/officeDocument/2006/relationships/image" Target="../media/image15.jpeg"/><Relationship Id="rId14" Type="http://schemas.openxmlformats.org/officeDocument/2006/relationships/image" Target="../media/image20.jpeg"/></Relationships>
</file>

<file path=ppt/slides/_rels/slide40.xml.rels><?xml version="1.0" encoding="UTF-8" standalone="yes"?>
<Relationships xmlns="http://schemas.openxmlformats.org/package/2006/relationships"><Relationship Id="rId8" Type="http://schemas.openxmlformats.org/officeDocument/2006/relationships/image" Target="../media/image115.png"/><Relationship Id="rId3" Type="http://schemas.openxmlformats.org/officeDocument/2006/relationships/image" Target="../media/image110.jpeg"/><Relationship Id="rId7" Type="http://schemas.openxmlformats.org/officeDocument/2006/relationships/image" Target="../media/image114.png"/><Relationship Id="rId2" Type="http://schemas.openxmlformats.org/officeDocument/2006/relationships/notesSlide" Target="../notesSlides/notesSlide26.xml"/><Relationship Id="rId1" Type="http://schemas.openxmlformats.org/officeDocument/2006/relationships/slideLayout" Target="../slideLayouts/slideLayout7.xml"/><Relationship Id="rId6" Type="http://schemas.openxmlformats.org/officeDocument/2006/relationships/image" Target="../media/image113.jpeg"/><Relationship Id="rId5" Type="http://schemas.openxmlformats.org/officeDocument/2006/relationships/image" Target="../media/image112.png"/><Relationship Id="rId10" Type="http://schemas.openxmlformats.org/officeDocument/2006/relationships/image" Target="../media/image117.jpeg"/><Relationship Id="rId4" Type="http://schemas.openxmlformats.org/officeDocument/2006/relationships/image" Target="../media/image111.png"/><Relationship Id="rId9" Type="http://schemas.openxmlformats.org/officeDocument/2006/relationships/image" Target="../media/image116.jpeg"/></Relationships>
</file>

<file path=ppt/slides/_rels/slide41.xml.rels><?xml version="1.0" encoding="UTF-8" standalone="yes"?>
<Relationships xmlns="http://schemas.openxmlformats.org/package/2006/relationships"><Relationship Id="rId8" Type="http://schemas.openxmlformats.org/officeDocument/2006/relationships/image" Target="../media/image123.jpeg"/><Relationship Id="rId3" Type="http://schemas.openxmlformats.org/officeDocument/2006/relationships/image" Target="../media/image119.jpeg"/><Relationship Id="rId7" Type="http://schemas.microsoft.com/office/2007/relationships/hdphoto" Target="../media/hdphoto1.wdp"/><Relationship Id="rId2" Type="http://schemas.openxmlformats.org/officeDocument/2006/relationships/image" Target="../media/image118.jpeg"/><Relationship Id="rId1" Type="http://schemas.openxmlformats.org/officeDocument/2006/relationships/slideLayout" Target="../slideLayouts/slideLayout8.xml"/><Relationship Id="rId6" Type="http://schemas.openxmlformats.org/officeDocument/2006/relationships/image" Target="../media/image122.jpeg"/><Relationship Id="rId5" Type="http://schemas.openxmlformats.org/officeDocument/2006/relationships/image" Target="../media/image121.jpeg"/><Relationship Id="rId4" Type="http://schemas.openxmlformats.org/officeDocument/2006/relationships/image" Target="../media/image120.jpeg"/><Relationship Id="rId9" Type="http://schemas.microsoft.com/office/2007/relationships/hdphoto" Target="../media/hdphoto2.wdp"/></Relationships>
</file>

<file path=ppt/slides/_rels/slide42.xml.rels><?xml version="1.0" encoding="UTF-8" standalone="yes"?>
<Relationships xmlns="http://schemas.openxmlformats.org/package/2006/relationships"><Relationship Id="rId3" Type="http://schemas.openxmlformats.org/officeDocument/2006/relationships/image" Target="../media/image125.jpeg"/><Relationship Id="rId2" Type="http://schemas.openxmlformats.org/officeDocument/2006/relationships/image" Target="../media/image124.png"/><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2" Type="http://schemas.openxmlformats.org/officeDocument/2006/relationships/image" Target="../media/image126.jpe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127.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28.tmp"/><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2" Type="http://schemas.openxmlformats.org/officeDocument/2006/relationships/image" Target="../media/image129.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130.jpg"/><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4.png"/><Relationship Id="rId5" Type="http://schemas.openxmlformats.org/officeDocument/2006/relationships/image" Target="../media/image23.jpeg"/><Relationship Id="rId4" Type="http://schemas.openxmlformats.org/officeDocument/2006/relationships/image" Target="../media/image22.png"/></Relationships>
</file>

<file path=ppt/slides/_rels/slide50.xml.rels><?xml version="1.0" encoding="UTF-8" standalone="yes"?>
<Relationships xmlns="http://schemas.openxmlformats.org/package/2006/relationships"><Relationship Id="rId3" Type="http://schemas.openxmlformats.org/officeDocument/2006/relationships/slideLayout" Target="../slideLayouts/slideLayout2.xml"/><Relationship Id="rId7" Type="http://schemas.openxmlformats.org/officeDocument/2006/relationships/image" Target="../media/image133.png"/><Relationship Id="rId2" Type="http://schemas.openxmlformats.org/officeDocument/2006/relationships/video" Target="../media/media1.mov"/><Relationship Id="rId1" Type="http://schemas.microsoft.com/office/2007/relationships/media" Target="../media/media1.mov"/><Relationship Id="rId6" Type="http://schemas.openxmlformats.org/officeDocument/2006/relationships/image" Target="../media/image132.png"/><Relationship Id="rId5" Type="http://schemas.openxmlformats.org/officeDocument/2006/relationships/image" Target="../media/image131.png"/><Relationship Id="rId4" Type="http://schemas.openxmlformats.org/officeDocument/2006/relationships/notesSlide" Target="../notesSlides/notesSlide28.xml"/></Relationships>
</file>

<file path=ppt/slides/_rels/slide51.xml.rels><?xml version="1.0" encoding="UTF-8" standalone="yes"?>
<Relationships xmlns="http://schemas.openxmlformats.org/package/2006/relationships"><Relationship Id="rId3" Type="http://schemas.openxmlformats.org/officeDocument/2006/relationships/image" Target="../media/image135.jpeg"/><Relationship Id="rId2" Type="http://schemas.openxmlformats.org/officeDocument/2006/relationships/image" Target="../media/image134.jpeg"/><Relationship Id="rId1" Type="http://schemas.openxmlformats.org/officeDocument/2006/relationships/slideLayout" Target="../slideLayouts/slideLayout2.xml"/><Relationship Id="rId4" Type="http://schemas.openxmlformats.org/officeDocument/2006/relationships/image" Target="../media/image136.jpeg"/></Relationships>
</file>

<file path=ppt/slides/_rels/slide52.xml.rels><?xml version="1.0" encoding="UTF-8" standalone="yes"?>
<Relationships xmlns="http://schemas.openxmlformats.org/package/2006/relationships"><Relationship Id="rId2" Type="http://schemas.openxmlformats.org/officeDocument/2006/relationships/image" Target="../media/image137.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image" Target="../media/image139.jpeg"/><Relationship Id="rId5" Type="http://schemas.openxmlformats.org/officeDocument/2006/relationships/image" Target="../media/image138.png"/><Relationship Id="rId4" Type="http://schemas.openxmlformats.org/officeDocument/2006/relationships/image" Target="../media/image22.png"/></Relationships>
</file>

<file path=ppt/slides/_rels/slide6.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21.jpeg"/><Relationship Id="rId4" Type="http://schemas.openxmlformats.org/officeDocument/2006/relationships/image" Target="../media/image26.jpg"/></Relationships>
</file>

<file path=ppt/slides/_rels/slide7.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33.png"/><Relationship Id="rId3" Type="http://schemas.openxmlformats.org/officeDocument/2006/relationships/image" Target="../media/image28.png"/><Relationship Id="rId7" Type="http://schemas.openxmlformats.org/officeDocument/2006/relationships/image" Target="../media/image32.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31.png"/><Relationship Id="rId5" Type="http://schemas.openxmlformats.org/officeDocument/2006/relationships/image" Target="../media/image30.png"/><Relationship Id="rId10" Type="http://schemas.openxmlformats.org/officeDocument/2006/relationships/image" Target="../media/image35.png"/><Relationship Id="rId4" Type="http://schemas.openxmlformats.org/officeDocument/2006/relationships/image" Target="../media/image29.jpeg"/><Relationship Id="rId9" Type="http://schemas.openxmlformats.org/officeDocument/2006/relationships/image" Target="../media/image34.png"/></Relationships>
</file>

<file path=ppt/slides/_rels/slide9.xml.rels><?xml version="1.0" encoding="UTF-8" standalone="yes"?>
<Relationships xmlns="http://schemas.openxmlformats.org/package/2006/relationships"><Relationship Id="rId8" Type="http://schemas.openxmlformats.org/officeDocument/2006/relationships/image" Target="../media/image41.gif"/><Relationship Id="rId13" Type="http://schemas.openxmlformats.org/officeDocument/2006/relationships/image" Target="../media/image46.gif"/><Relationship Id="rId3" Type="http://schemas.openxmlformats.org/officeDocument/2006/relationships/image" Target="../media/image36.gif"/><Relationship Id="rId7" Type="http://schemas.openxmlformats.org/officeDocument/2006/relationships/image" Target="../media/image40.gif"/><Relationship Id="rId12" Type="http://schemas.openxmlformats.org/officeDocument/2006/relationships/image" Target="../media/image45.gif"/><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39.gif"/><Relationship Id="rId11" Type="http://schemas.openxmlformats.org/officeDocument/2006/relationships/image" Target="../media/image44.gif"/><Relationship Id="rId5" Type="http://schemas.openxmlformats.org/officeDocument/2006/relationships/image" Target="../media/image38.gif"/><Relationship Id="rId15" Type="http://schemas.openxmlformats.org/officeDocument/2006/relationships/image" Target="../media/image48.jpeg"/><Relationship Id="rId10" Type="http://schemas.openxmlformats.org/officeDocument/2006/relationships/image" Target="../media/image43.gif"/><Relationship Id="rId4" Type="http://schemas.openxmlformats.org/officeDocument/2006/relationships/image" Target="../media/image37.gif"/><Relationship Id="rId9" Type="http://schemas.openxmlformats.org/officeDocument/2006/relationships/image" Target="../media/image42.gif"/><Relationship Id="rId14" Type="http://schemas.openxmlformats.org/officeDocument/2006/relationships/image" Target="../media/image47.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4"/>
          <p:cNvSpPr>
            <a:spLocks noGrp="1"/>
          </p:cNvSpPr>
          <p:nvPr>
            <p:ph type="subTitle" idx="4294967295"/>
          </p:nvPr>
        </p:nvSpPr>
        <p:spPr>
          <a:xfrm>
            <a:off x="3203848" y="4987926"/>
            <a:ext cx="4464496" cy="1465410"/>
          </a:xfrm>
        </p:spPr>
        <p:txBody>
          <a:bodyPr rtlCol="0">
            <a:noAutofit/>
          </a:bodyPr>
          <a:lstStyle/>
          <a:p>
            <a:pPr eaLnBrk="1" fontAlgn="auto" hangingPunct="1">
              <a:spcAft>
                <a:spcPts val="0"/>
              </a:spcAft>
              <a:buFont typeface="Arial" pitchFamily="34" charset="0"/>
              <a:buNone/>
              <a:defRPr/>
            </a:pPr>
            <a:r>
              <a:rPr lang="fr-FR" dirty="0"/>
              <a:t>Lennart Jirden</a:t>
            </a:r>
          </a:p>
          <a:p>
            <a:pPr eaLnBrk="1" fontAlgn="auto" hangingPunct="1">
              <a:spcAft>
                <a:spcPts val="0"/>
              </a:spcAft>
              <a:buFont typeface="Arial" pitchFamily="34" charset="0"/>
              <a:buNone/>
              <a:defRPr/>
            </a:pPr>
            <a:r>
              <a:rPr lang="fr-FR" dirty="0"/>
              <a:t>CERN EP </a:t>
            </a:r>
            <a:r>
              <a:rPr lang="fr-FR" dirty="0" err="1"/>
              <a:t>Department</a:t>
            </a:r>
            <a:endParaRPr lang="fr-FR" dirty="0"/>
          </a:p>
          <a:p>
            <a:pPr eaLnBrk="1" fontAlgn="auto" hangingPunct="1">
              <a:spcAft>
                <a:spcPts val="0"/>
              </a:spcAft>
              <a:buFont typeface="Arial" pitchFamily="34" charset="0"/>
              <a:buNone/>
              <a:defRPr/>
            </a:pPr>
            <a:r>
              <a:rPr lang="fr-FR" dirty="0"/>
              <a:t>Genève</a:t>
            </a:r>
          </a:p>
        </p:txBody>
      </p:sp>
      <p:sp>
        <p:nvSpPr>
          <p:cNvPr id="4" name="Title 1"/>
          <p:cNvSpPr txBox="1">
            <a:spLocks/>
          </p:cNvSpPr>
          <p:nvPr/>
        </p:nvSpPr>
        <p:spPr>
          <a:xfrm>
            <a:off x="179512" y="2564904"/>
            <a:ext cx="9201150" cy="2262113"/>
          </a:xfrm>
          <a:prstGeom prst="rect">
            <a:avLst/>
          </a:prstGeom>
        </p:spPr>
        <p:txBody>
          <a:bodyPr anchor="ctr"/>
          <a:lstStyle/>
          <a:p>
            <a:pPr algn="ctr" fontAlgn="auto">
              <a:spcAft>
                <a:spcPts val="0"/>
              </a:spcAft>
              <a:defRPr/>
            </a:pPr>
            <a:r>
              <a:rPr lang="fr-FR" sz="8000" dirty="0">
                <a:latin typeface="+mj-lt"/>
                <a:ea typeface="+mj-ea"/>
                <a:cs typeface="+mj-cs"/>
              </a:rPr>
              <a:t>En </a:t>
            </a:r>
            <a:r>
              <a:rPr lang="fr-FR" sz="8000" dirty="0" err="1">
                <a:latin typeface="+mj-lt"/>
                <a:ea typeface="+mj-ea"/>
                <a:cs typeface="+mj-cs"/>
              </a:rPr>
              <a:t>introduktion</a:t>
            </a:r>
            <a:r>
              <a:rPr lang="fr-FR" sz="8000" dirty="0">
                <a:solidFill>
                  <a:srgbClr val="376092"/>
                </a:solidFill>
                <a:latin typeface="+mj-lt"/>
                <a:ea typeface="+mj-ea"/>
                <a:cs typeface="+mj-cs"/>
              </a:rPr>
              <a:t> </a:t>
            </a:r>
            <a:r>
              <a:rPr lang="fr-FR" sz="8000" dirty="0">
                <a:latin typeface="+mj-lt"/>
                <a:ea typeface="+mj-ea"/>
                <a:cs typeface="+mj-cs"/>
              </a:rPr>
              <a:t>till</a:t>
            </a:r>
            <a:r>
              <a:rPr lang="fr-FR" sz="8000" dirty="0">
                <a:solidFill>
                  <a:schemeClr val="accent1">
                    <a:lumMod val="75000"/>
                  </a:schemeClr>
                </a:solidFill>
                <a:latin typeface="+mj-lt"/>
                <a:ea typeface="+mj-ea"/>
                <a:cs typeface="+mj-cs"/>
              </a:rPr>
              <a:t> </a:t>
            </a:r>
            <a:r>
              <a:rPr lang="fr-FR" sz="8000" dirty="0">
                <a:solidFill>
                  <a:srgbClr val="FFFF00"/>
                </a:solidFill>
                <a:latin typeface="+mj-lt"/>
                <a:ea typeface="+mj-ea"/>
                <a:cs typeface="+mj-cs"/>
              </a:rPr>
              <a:t>CERN</a:t>
            </a:r>
          </a:p>
        </p:txBody>
      </p:sp>
      <p:grpSp>
        <p:nvGrpSpPr>
          <p:cNvPr id="6" name="Group 6"/>
          <p:cNvGrpSpPr>
            <a:grpSpLocks/>
          </p:cNvGrpSpPr>
          <p:nvPr/>
        </p:nvGrpSpPr>
        <p:grpSpPr bwMode="auto">
          <a:xfrm>
            <a:off x="644525" y="733425"/>
            <a:ext cx="7854950" cy="1616075"/>
            <a:chOff x="431" y="482"/>
            <a:chExt cx="4853" cy="998"/>
          </a:xfrm>
        </p:grpSpPr>
        <p:pic>
          <p:nvPicPr>
            <p:cNvPr id="7" name="Picture 7" descr="panorama"/>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1" y="482"/>
              <a:ext cx="4842" cy="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Picture 8" descr="cms_higgs"/>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497" y="482"/>
              <a:ext cx="787" cy="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cxnSp>
        <p:nvCxnSpPr>
          <p:cNvPr id="9" name="Straight Connector 8"/>
          <p:cNvCxnSpPr/>
          <p:nvPr/>
        </p:nvCxnSpPr>
        <p:spPr>
          <a:xfrm>
            <a:off x="644525" y="2349500"/>
            <a:ext cx="7837146"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sp>
        <p:nvSpPr>
          <p:cNvPr id="2" name="Footer Placeholder 1">
            <a:extLst>
              <a:ext uri="{FF2B5EF4-FFF2-40B4-BE49-F238E27FC236}">
                <a16:creationId xmlns:a16="http://schemas.microsoft.com/office/drawing/2014/main" id="{3C965EA3-1AC3-A986-6F87-5930E70E87A8}"/>
              </a:ext>
            </a:extLst>
          </p:cNvPr>
          <p:cNvSpPr>
            <a:spLocks noGrp="1"/>
          </p:cNvSpPr>
          <p:nvPr>
            <p:ph type="ftr" sz="quarter" idx="11"/>
          </p:nvPr>
        </p:nvSpPr>
        <p:spPr>
          <a:xfrm>
            <a:off x="3059832" y="6431682"/>
            <a:ext cx="5071442" cy="365125"/>
          </a:xfrm>
        </p:spPr>
        <p:txBody>
          <a:bodyPr/>
          <a:lstStyle/>
          <a:p>
            <a:pPr>
              <a:defRPr/>
            </a:pPr>
            <a:r>
              <a:rPr lang="sv-SE" dirty="0">
                <a:solidFill>
                  <a:schemeClr val="bg1">
                    <a:lumMod val="50000"/>
                    <a:lumOff val="50000"/>
                  </a:schemeClr>
                </a:solidFill>
              </a:rPr>
              <a:t>Polhelmskolan 24.3 2025                     Lennart JIRDEN, CERN</a:t>
            </a:r>
            <a:endParaRPr lang="en-GB" dirty="0">
              <a:solidFill>
                <a:schemeClr val="bg1">
                  <a:lumMod val="50000"/>
                  <a:lumOff val="50000"/>
                </a:schemeClr>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2D4AA1-F845-404A-61F8-6824468F9FB9}"/>
              </a:ext>
            </a:extLst>
          </p:cNvPr>
          <p:cNvSpPr>
            <a:spLocks noGrp="1"/>
          </p:cNvSpPr>
          <p:nvPr>
            <p:ph type="title"/>
          </p:nvPr>
        </p:nvSpPr>
        <p:spPr>
          <a:xfrm>
            <a:off x="575025" y="1"/>
            <a:ext cx="7886700" cy="908720"/>
          </a:xfrm>
        </p:spPr>
        <p:txBody>
          <a:bodyPr/>
          <a:lstStyle/>
          <a:p>
            <a:pPr algn="ctr"/>
            <a:r>
              <a:rPr lang="en-GB" dirty="0" err="1"/>
              <a:t>Från</a:t>
            </a:r>
            <a:r>
              <a:rPr lang="en-GB" dirty="0"/>
              <a:t> </a:t>
            </a:r>
            <a:r>
              <a:rPr lang="en-GB" dirty="0" err="1"/>
              <a:t>teori</a:t>
            </a:r>
            <a:r>
              <a:rPr lang="en-GB" dirty="0"/>
              <a:t> till </a:t>
            </a:r>
            <a:r>
              <a:rPr lang="en-GB" dirty="0" err="1"/>
              <a:t>upptäckt</a:t>
            </a:r>
            <a:endParaRPr lang="en-GB" dirty="0"/>
          </a:p>
        </p:txBody>
      </p:sp>
      <p:pic>
        <p:nvPicPr>
          <p:cNvPr id="6" name="Content Placeholder 5">
            <a:extLst>
              <a:ext uri="{FF2B5EF4-FFF2-40B4-BE49-F238E27FC236}">
                <a16:creationId xmlns:a16="http://schemas.microsoft.com/office/drawing/2014/main" id="{5A98B4E8-638D-B72C-74F6-1AFBFFE8F363}"/>
              </a:ext>
            </a:extLst>
          </p:cNvPr>
          <p:cNvPicPr>
            <a:picLocks noGrp="1" noChangeAspect="1"/>
          </p:cNvPicPr>
          <p:nvPr>
            <p:ph idx="1"/>
          </p:nvPr>
        </p:nvPicPr>
        <p:blipFill>
          <a:blip r:embed="rId2"/>
          <a:stretch>
            <a:fillRect/>
          </a:stretch>
        </p:blipFill>
        <p:spPr>
          <a:xfrm>
            <a:off x="628650" y="1052737"/>
            <a:ext cx="7975798" cy="5685560"/>
          </a:xfrm>
        </p:spPr>
      </p:pic>
      <p:sp>
        <p:nvSpPr>
          <p:cNvPr id="4" name="Footer Placeholder 3">
            <a:extLst>
              <a:ext uri="{FF2B5EF4-FFF2-40B4-BE49-F238E27FC236}">
                <a16:creationId xmlns:a16="http://schemas.microsoft.com/office/drawing/2014/main" id="{8EC6C243-7F06-9658-F889-1129AB7D4A72}"/>
              </a:ext>
            </a:extLst>
          </p:cNvPr>
          <p:cNvSpPr>
            <a:spLocks noGrp="1"/>
          </p:cNvSpPr>
          <p:nvPr>
            <p:ph type="ftr" sz="quarter" idx="11"/>
          </p:nvPr>
        </p:nvSpPr>
        <p:spPr/>
        <p:txBody>
          <a:bodyPr/>
          <a:lstStyle/>
          <a:p>
            <a:pPr>
              <a:defRPr/>
            </a:pPr>
            <a:r>
              <a:rPr lang="sv-SE"/>
              <a:t>Polhelmskolan 24.3 2025                     Lennart JIRDEN, CERN</a:t>
            </a:r>
            <a:endParaRPr lang="fr-FR"/>
          </a:p>
        </p:txBody>
      </p:sp>
      <p:cxnSp>
        <p:nvCxnSpPr>
          <p:cNvPr id="7" name="Straight Connector 6">
            <a:extLst>
              <a:ext uri="{FF2B5EF4-FFF2-40B4-BE49-F238E27FC236}">
                <a16:creationId xmlns:a16="http://schemas.microsoft.com/office/drawing/2014/main" id="{2555B9B2-FAC7-25D7-285D-686C2215B1CE}"/>
              </a:ext>
            </a:extLst>
          </p:cNvPr>
          <p:cNvCxnSpPr/>
          <p:nvPr/>
        </p:nvCxnSpPr>
        <p:spPr>
          <a:xfrm>
            <a:off x="377153" y="836712"/>
            <a:ext cx="8389694"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486163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7622" y="-1556"/>
            <a:ext cx="8809246" cy="889000"/>
          </a:xfrm>
        </p:spPr>
        <p:txBody>
          <a:bodyPr>
            <a:normAutofit/>
          </a:bodyPr>
          <a:lstStyle/>
          <a:p>
            <a:pPr algn="ctr"/>
            <a:r>
              <a:rPr lang="en-GB" dirty="0" err="1"/>
              <a:t>Proportioner</a:t>
            </a:r>
            <a:endParaRPr lang="cy-GB" noProof="0" dirty="0"/>
          </a:p>
        </p:txBody>
      </p:sp>
      <p:sp>
        <p:nvSpPr>
          <p:cNvPr id="47" name="Footer Placeholder 2"/>
          <p:cNvSpPr>
            <a:spLocks noGrp="1"/>
          </p:cNvSpPr>
          <p:nvPr>
            <p:ph type="ftr" sz="quarter" idx="11"/>
          </p:nvPr>
        </p:nvSpPr>
        <p:spPr>
          <a:xfrm>
            <a:off x="142875" y="6554489"/>
            <a:ext cx="8893621" cy="258887"/>
          </a:xfrm>
          <a:ln>
            <a:solidFill>
              <a:schemeClr val="bg1">
                <a:lumMod val="65000"/>
                <a:lumOff val="35000"/>
              </a:schemeClr>
            </a:solidFill>
          </a:ln>
        </p:spPr>
        <p:txBody>
          <a:bodyPr/>
          <a:lstStyle/>
          <a:p>
            <a:pPr>
              <a:defRPr/>
            </a:pPr>
            <a:r>
              <a:rPr lang="sv-SE">
                <a:solidFill>
                  <a:srgbClr val="7F7F7F"/>
                </a:solidFill>
              </a:rPr>
              <a:t>Polhelmskolan 24.3 2025                     Lennart JIRDEN, CERN</a:t>
            </a:r>
            <a:endParaRPr lang="fr-FR" dirty="0">
              <a:solidFill>
                <a:srgbClr val="7F7F7F"/>
              </a:solidFill>
            </a:endParaRPr>
          </a:p>
        </p:txBody>
      </p:sp>
      <p:cxnSp>
        <p:nvCxnSpPr>
          <p:cNvPr id="48" name="Straight Connector 47"/>
          <p:cNvCxnSpPr/>
          <p:nvPr/>
        </p:nvCxnSpPr>
        <p:spPr>
          <a:xfrm>
            <a:off x="323528" y="764704"/>
            <a:ext cx="8389694"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sp>
        <p:nvSpPr>
          <p:cNvPr id="102" name="TextBox 101"/>
          <p:cNvSpPr txBox="1"/>
          <p:nvPr/>
        </p:nvSpPr>
        <p:spPr>
          <a:xfrm>
            <a:off x="2987824" y="5649130"/>
            <a:ext cx="2572194" cy="523220"/>
          </a:xfrm>
          <a:prstGeom prst="rect">
            <a:avLst/>
          </a:prstGeom>
          <a:noFill/>
        </p:spPr>
        <p:txBody>
          <a:bodyPr wrap="square" rtlCol="0">
            <a:spAutoFit/>
          </a:bodyPr>
          <a:lstStyle/>
          <a:p>
            <a:pPr algn="ctr"/>
            <a:r>
              <a:rPr lang="en-GB" sz="2800" dirty="0"/>
              <a:t>Bara </a:t>
            </a:r>
            <a:r>
              <a:rPr lang="en-GB" sz="2800" dirty="0" err="1"/>
              <a:t>tomrum</a:t>
            </a:r>
            <a:r>
              <a:rPr lang="en-GB" sz="2800" dirty="0"/>
              <a:t> !</a:t>
            </a:r>
          </a:p>
        </p:txBody>
      </p:sp>
      <p:pic>
        <p:nvPicPr>
          <p:cNvPr id="111" name="Picture 16" descr="atom3"/>
          <p:cNvPicPr>
            <a:picLocks noChangeAspect="1" noChangeArrowheads="1"/>
          </p:cNvPicPr>
          <p:nvPr/>
        </p:nvPicPr>
        <p:blipFill>
          <a:blip r:embed="rId3" cstate="print"/>
          <a:srcRect/>
          <a:stretch>
            <a:fillRect/>
          </a:stretch>
        </p:blipFill>
        <p:spPr bwMode="auto">
          <a:xfrm>
            <a:off x="2699792" y="1780654"/>
            <a:ext cx="3709163" cy="2947490"/>
          </a:xfrm>
          <a:prstGeom prst="rect">
            <a:avLst/>
          </a:prstGeom>
          <a:noFill/>
          <a:ln w="9525" algn="ctr">
            <a:noFill/>
            <a:miter lim="800000"/>
            <a:headEnd/>
            <a:tailEnd/>
          </a:ln>
          <a:effectLst/>
        </p:spPr>
      </p:pic>
      <p:grpSp>
        <p:nvGrpSpPr>
          <p:cNvPr id="114" name="Group 113"/>
          <p:cNvGrpSpPr/>
          <p:nvPr/>
        </p:nvGrpSpPr>
        <p:grpSpPr>
          <a:xfrm>
            <a:off x="1918194" y="2046936"/>
            <a:ext cx="851515" cy="2843361"/>
            <a:chOff x="650513" y="3232705"/>
            <a:chExt cx="851515" cy="2843361"/>
          </a:xfrm>
        </p:grpSpPr>
        <p:sp>
          <p:nvSpPr>
            <p:cNvPr id="115" name="TextBox 114"/>
            <p:cNvSpPr txBox="1"/>
            <p:nvPr/>
          </p:nvSpPr>
          <p:spPr>
            <a:xfrm>
              <a:off x="650513" y="4274167"/>
              <a:ext cx="851515" cy="461665"/>
            </a:xfrm>
            <a:prstGeom prst="rect">
              <a:avLst/>
            </a:prstGeom>
            <a:noFill/>
          </p:spPr>
          <p:txBody>
            <a:bodyPr wrap="none" rtlCol="0">
              <a:spAutoFit/>
            </a:bodyPr>
            <a:lstStyle/>
            <a:p>
              <a:r>
                <a:rPr lang="en-GB" sz="2400" dirty="0"/>
                <a:t>1 km</a:t>
              </a:r>
            </a:p>
          </p:txBody>
        </p:sp>
        <p:cxnSp>
          <p:nvCxnSpPr>
            <p:cNvPr id="116" name="Straight Connector 115"/>
            <p:cNvCxnSpPr/>
            <p:nvPr/>
          </p:nvCxnSpPr>
          <p:spPr>
            <a:xfrm flipH="1" flipV="1">
              <a:off x="1498967" y="3232705"/>
              <a:ext cx="1530" cy="2843361"/>
            </a:xfrm>
            <a:prstGeom prst="line">
              <a:avLst/>
            </a:prstGeom>
            <a:ln w="19050">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117" name="TextBox 116"/>
          <p:cNvSpPr txBox="1"/>
          <p:nvPr/>
        </p:nvSpPr>
        <p:spPr>
          <a:xfrm>
            <a:off x="1691680" y="1115688"/>
            <a:ext cx="4462300" cy="461665"/>
          </a:xfrm>
          <a:prstGeom prst="rect">
            <a:avLst/>
          </a:prstGeom>
          <a:noFill/>
        </p:spPr>
        <p:txBody>
          <a:bodyPr wrap="square" rtlCol="0">
            <a:spAutoFit/>
          </a:bodyPr>
          <a:lstStyle/>
          <a:p>
            <a:pPr algn="ctr"/>
            <a:r>
              <a:rPr lang="en-GB" sz="2400" dirty="0"/>
              <a:t>Om </a:t>
            </a:r>
            <a:r>
              <a:rPr lang="en-GB" sz="2400" dirty="0" err="1">
                <a:solidFill>
                  <a:srgbClr val="92D050"/>
                </a:solidFill>
              </a:rPr>
              <a:t>atomkärnan</a:t>
            </a:r>
            <a:r>
              <a:rPr lang="en-GB" sz="2400" dirty="0"/>
              <a:t> </a:t>
            </a:r>
            <a:r>
              <a:rPr lang="en-GB" sz="2400" dirty="0" err="1"/>
              <a:t>vore</a:t>
            </a:r>
            <a:r>
              <a:rPr lang="en-GB" sz="2400" dirty="0"/>
              <a:t> 10 cm…</a:t>
            </a:r>
          </a:p>
        </p:txBody>
      </p:sp>
      <p:cxnSp>
        <p:nvCxnSpPr>
          <p:cNvPr id="122" name="Straight Connector 121"/>
          <p:cNvCxnSpPr/>
          <p:nvPr/>
        </p:nvCxnSpPr>
        <p:spPr>
          <a:xfrm>
            <a:off x="3347864" y="1577353"/>
            <a:ext cx="720080" cy="1601982"/>
          </a:xfrm>
          <a:prstGeom prst="line">
            <a:avLst/>
          </a:prstGeom>
          <a:ln>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p:nvGrpSpPr>
          <p:cNvPr id="127" name="Group 126"/>
          <p:cNvGrpSpPr/>
          <p:nvPr/>
        </p:nvGrpSpPr>
        <p:grpSpPr>
          <a:xfrm>
            <a:off x="611560" y="4797152"/>
            <a:ext cx="7344816" cy="804178"/>
            <a:chOff x="467544" y="4589081"/>
            <a:chExt cx="7344816" cy="804178"/>
          </a:xfrm>
        </p:grpSpPr>
        <p:sp>
          <p:nvSpPr>
            <p:cNvPr id="120" name="TextBox 119"/>
            <p:cNvSpPr txBox="1"/>
            <p:nvPr/>
          </p:nvSpPr>
          <p:spPr>
            <a:xfrm>
              <a:off x="467544" y="4931594"/>
              <a:ext cx="7344816" cy="461665"/>
            </a:xfrm>
            <a:prstGeom prst="rect">
              <a:avLst/>
            </a:prstGeom>
            <a:noFill/>
          </p:spPr>
          <p:txBody>
            <a:bodyPr wrap="square" rtlCol="0">
              <a:spAutoFit/>
            </a:bodyPr>
            <a:lstStyle/>
            <a:p>
              <a:pPr algn="ctr"/>
              <a:r>
                <a:rPr lang="en-GB" sz="2400" dirty="0"/>
                <a:t>…</a:t>
              </a:r>
              <a:r>
                <a:rPr lang="en-GB" sz="2400" dirty="0" err="1"/>
                <a:t>skulle</a:t>
              </a:r>
              <a:r>
                <a:rPr lang="en-GB" sz="2400" dirty="0"/>
                <a:t> </a:t>
              </a:r>
              <a:r>
                <a:rPr lang="en-GB" sz="2400" dirty="0" err="1">
                  <a:solidFill>
                    <a:srgbClr val="92D050"/>
                  </a:solidFill>
                </a:rPr>
                <a:t>elektronerna</a:t>
              </a:r>
              <a:r>
                <a:rPr lang="en-GB" sz="2400" dirty="0"/>
                <a:t> </a:t>
              </a:r>
              <a:r>
                <a:rPr lang="en-GB" sz="2400" dirty="0" err="1"/>
                <a:t>snurra</a:t>
              </a:r>
              <a:r>
                <a:rPr lang="en-GB" sz="2400" dirty="0"/>
                <a:t> </a:t>
              </a:r>
              <a:r>
                <a:rPr lang="en-GB" sz="2400" dirty="0" err="1"/>
                <a:t>på</a:t>
              </a:r>
              <a:r>
                <a:rPr lang="en-GB" sz="2400" dirty="0"/>
                <a:t> c:a 1 km </a:t>
              </a:r>
              <a:r>
                <a:rPr lang="en-GB" sz="2400" dirty="0" err="1"/>
                <a:t>avstånd</a:t>
              </a:r>
              <a:endParaRPr lang="en-GB" sz="2400" dirty="0"/>
            </a:p>
          </p:txBody>
        </p:sp>
        <p:cxnSp>
          <p:nvCxnSpPr>
            <p:cNvPr id="126" name="Straight Connector 125"/>
            <p:cNvCxnSpPr/>
            <p:nvPr/>
          </p:nvCxnSpPr>
          <p:spPr>
            <a:xfrm flipV="1">
              <a:off x="3419872" y="4589081"/>
              <a:ext cx="144016" cy="429593"/>
            </a:xfrm>
            <a:prstGeom prst="line">
              <a:avLst/>
            </a:prstGeom>
            <a:ln>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846770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127"/>
                                        </p:tgtEl>
                                        <p:attrNameLst>
                                          <p:attrName>style.visibility</p:attrName>
                                        </p:attrNameLst>
                                      </p:cBhvr>
                                      <p:to>
                                        <p:strVal val="visible"/>
                                      </p:to>
                                    </p:set>
                                    <p:anim calcmode="lin" valueType="num">
                                      <p:cBhvr>
                                        <p:cTn id="7" dur="500" fill="hold"/>
                                        <p:tgtEl>
                                          <p:spTgt spid="127"/>
                                        </p:tgtEl>
                                        <p:attrNameLst>
                                          <p:attrName>ppt_w</p:attrName>
                                        </p:attrNameLst>
                                      </p:cBhvr>
                                      <p:tavLst>
                                        <p:tav tm="0">
                                          <p:val>
                                            <p:fltVal val="0"/>
                                          </p:val>
                                        </p:tav>
                                        <p:tav tm="100000">
                                          <p:val>
                                            <p:strVal val="#ppt_w"/>
                                          </p:val>
                                        </p:tav>
                                      </p:tavLst>
                                    </p:anim>
                                    <p:anim calcmode="lin" valueType="num">
                                      <p:cBhvr>
                                        <p:cTn id="8" dur="500" fill="hold"/>
                                        <p:tgtEl>
                                          <p:spTgt spid="127"/>
                                        </p:tgtEl>
                                        <p:attrNameLst>
                                          <p:attrName>ppt_h</p:attrName>
                                        </p:attrNameLst>
                                      </p:cBhvr>
                                      <p:tavLst>
                                        <p:tav tm="0">
                                          <p:val>
                                            <p:fltVal val="0"/>
                                          </p:val>
                                        </p:tav>
                                        <p:tav tm="100000">
                                          <p:val>
                                            <p:strVal val="#ppt_h"/>
                                          </p:val>
                                        </p:tav>
                                      </p:tavLst>
                                    </p:anim>
                                    <p:animEffect transition="in" filter="fade">
                                      <p:cBhvr>
                                        <p:cTn id="9" dur="500"/>
                                        <p:tgtEl>
                                          <p:spTgt spid="127"/>
                                        </p:tgtEl>
                                      </p:cBhvr>
                                    </p:animEffect>
                                  </p:childTnLst>
                                </p:cTn>
                              </p:par>
                            </p:childTnLst>
                          </p:cTn>
                        </p:par>
                        <p:par>
                          <p:cTn id="10" fill="hold">
                            <p:stCondLst>
                              <p:cond delay="500"/>
                            </p:stCondLst>
                            <p:childTnLst>
                              <p:par>
                                <p:cTn id="11" presetID="53" presetClass="entr" presetSubtype="16" fill="hold" nodeType="afterEffect">
                                  <p:stCondLst>
                                    <p:cond delay="0"/>
                                  </p:stCondLst>
                                  <p:childTnLst>
                                    <p:set>
                                      <p:cBhvr>
                                        <p:cTn id="12" dur="1" fill="hold">
                                          <p:stCondLst>
                                            <p:cond delay="0"/>
                                          </p:stCondLst>
                                        </p:cTn>
                                        <p:tgtEl>
                                          <p:spTgt spid="114"/>
                                        </p:tgtEl>
                                        <p:attrNameLst>
                                          <p:attrName>style.visibility</p:attrName>
                                        </p:attrNameLst>
                                      </p:cBhvr>
                                      <p:to>
                                        <p:strVal val="visible"/>
                                      </p:to>
                                    </p:set>
                                    <p:anim calcmode="lin" valueType="num">
                                      <p:cBhvr>
                                        <p:cTn id="13" dur="500" fill="hold"/>
                                        <p:tgtEl>
                                          <p:spTgt spid="114"/>
                                        </p:tgtEl>
                                        <p:attrNameLst>
                                          <p:attrName>ppt_w</p:attrName>
                                        </p:attrNameLst>
                                      </p:cBhvr>
                                      <p:tavLst>
                                        <p:tav tm="0">
                                          <p:val>
                                            <p:fltVal val="0"/>
                                          </p:val>
                                        </p:tav>
                                        <p:tav tm="100000">
                                          <p:val>
                                            <p:strVal val="#ppt_w"/>
                                          </p:val>
                                        </p:tav>
                                      </p:tavLst>
                                    </p:anim>
                                    <p:anim calcmode="lin" valueType="num">
                                      <p:cBhvr>
                                        <p:cTn id="14" dur="500" fill="hold"/>
                                        <p:tgtEl>
                                          <p:spTgt spid="114"/>
                                        </p:tgtEl>
                                        <p:attrNameLst>
                                          <p:attrName>ppt_h</p:attrName>
                                        </p:attrNameLst>
                                      </p:cBhvr>
                                      <p:tavLst>
                                        <p:tav tm="0">
                                          <p:val>
                                            <p:fltVal val="0"/>
                                          </p:val>
                                        </p:tav>
                                        <p:tav tm="100000">
                                          <p:val>
                                            <p:strVal val="#ppt_h"/>
                                          </p:val>
                                        </p:tav>
                                      </p:tavLst>
                                    </p:anim>
                                    <p:animEffect transition="in" filter="fade">
                                      <p:cBhvr>
                                        <p:cTn id="15" dur="500"/>
                                        <p:tgtEl>
                                          <p:spTgt spid="114"/>
                                        </p:tgtEl>
                                      </p:cBhvr>
                                    </p:animEffect>
                                  </p:childTnLst>
                                </p:cTn>
                              </p:par>
                            </p:childTnLst>
                          </p:cTn>
                        </p:par>
                      </p:childTnLst>
                    </p:cTn>
                  </p:par>
                  <p:par>
                    <p:cTn id="16" fill="hold">
                      <p:stCondLst>
                        <p:cond delay="indefinite"/>
                      </p:stCondLst>
                      <p:childTnLst>
                        <p:par>
                          <p:cTn id="17" fill="hold">
                            <p:stCondLst>
                              <p:cond delay="0"/>
                            </p:stCondLst>
                            <p:childTnLst>
                              <p:par>
                                <p:cTn id="18" presetID="53" presetClass="entr" presetSubtype="16" fill="hold" grpId="0" nodeType="clickEffect">
                                  <p:stCondLst>
                                    <p:cond delay="0"/>
                                  </p:stCondLst>
                                  <p:childTnLst>
                                    <p:set>
                                      <p:cBhvr>
                                        <p:cTn id="19" dur="1" fill="hold">
                                          <p:stCondLst>
                                            <p:cond delay="0"/>
                                          </p:stCondLst>
                                        </p:cTn>
                                        <p:tgtEl>
                                          <p:spTgt spid="102"/>
                                        </p:tgtEl>
                                        <p:attrNameLst>
                                          <p:attrName>style.visibility</p:attrName>
                                        </p:attrNameLst>
                                      </p:cBhvr>
                                      <p:to>
                                        <p:strVal val="visible"/>
                                      </p:to>
                                    </p:set>
                                    <p:anim calcmode="lin" valueType="num">
                                      <p:cBhvr>
                                        <p:cTn id="20" dur="500" fill="hold"/>
                                        <p:tgtEl>
                                          <p:spTgt spid="102"/>
                                        </p:tgtEl>
                                        <p:attrNameLst>
                                          <p:attrName>ppt_w</p:attrName>
                                        </p:attrNameLst>
                                      </p:cBhvr>
                                      <p:tavLst>
                                        <p:tav tm="0">
                                          <p:val>
                                            <p:fltVal val="0"/>
                                          </p:val>
                                        </p:tav>
                                        <p:tav tm="100000">
                                          <p:val>
                                            <p:strVal val="#ppt_w"/>
                                          </p:val>
                                        </p:tav>
                                      </p:tavLst>
                                    </p:anim>
                                    <p:anim calcmode="lin" valueType="num">
                                      <p:cBhvr>
                                        <p:cTn id="21" dur="500" fill="hold"/>
                                        <p:tgtEl>
                                          <p:spTgt spid="102"/>
                                        </p:tgtEl>
                                        <p:attrNameLst>
                                          <p:attrName>ppt_h</p:attrName>
                                        </p:attrNameLst>
                                      </p:cBhvr>
                                      <p:tavLst>
                                        <p:tav tm="0">
                                          <p:val>
                                            <p:fltVal val="0"/>
                                          </p:val>
                                        </p:tav>
                                        <p:tav tm="100000">
                                          <p:val>
                                            <p:strVal val="#ppt_h"/>
                                          </p:val>
                                        </p:tav>
                                      </p:tavLst>
                                    </p:anim>
                                    <p:animEffect transition="in" filter="fade">
                                      <p:cBhvr>
                                        <p:cTn id="22" dur="500"/>
                                        <p:tgtEl>
                                          <p:spTgt spid="1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26"/>
          <p:cNvGrpSpPr>
            <a:grpSpLocks/>
          </p:cNvGrpSpPr>
          <p:nvPr/>
        </p:nvGrpSpPr>
        <p:grpSpPr bwMode="auto">
          <a:xfrm>
            <a:off x="3005049" y="2029497"/>
            <a:ext cx="3295143" cy="2794994"/>
            <a:chOff x="2061" y="2325"/>
            <a:chExt cx="1710" cy="1476"/>
          </a:xfrm>
        </p:grpSpPr>
        <p:pic>
          <p:nvPicPr>
            <p:cNvPr id="28" name="Picture 4" descr="proton"/>
            <p:cNvPicPr>
              <a:picLocks noChangeAspect="1" noChangeArrowheads="1"/>
            </p:cNvPicPr>
            <p:nvPr/>
          </p:nvPicPr>
          <p:blipFill>
            <a:blip r:embed="rId3" cstate="print"/>
            <a:srcRect/>
            <a:stretch>
              <a:fillRect/>
            </a:stretch>
          </p:blipFill>
          <p:spPr bwMode="auto">
            <a:xfrm>
              <a:off x="2061" y="2325"/>
              <a:ext cx="1710" cy="1476"/>
            </a:xfrm>
            <a:prstGeom prst="rect">
              <a:avLst/>
            </a:prstGeom>
            <a:noFill/>
            <a:ln w="28575">
              <a:noFill/>
              <a:miter lim="800000"/>
              <a:headEnd/>
              <a:tailEnd/>
            </a:ln>
          </p:spPr>
        </p:pic>
        <p:sp>
          <p:nvSpPr>
            <p:cNvPr id="29" name="Oval 5"/>
            <p:cNvSpPr>
              <a:spLocks noChangeArrowheads="1"/>
            </p:cNvSpPr>
            <p:nvPr/>
          </p:nvSpPr>
          <p:spPr bwMode="auto">
            <a:xfrm>
              <a:off x="2307" y="2463"/>
              <a:ext cx="1203" cy="1218"/>
            </a:xfrm>
            <a:prstGeom prst="ellipse">
              <a:avLst/>
            </a:prstGeom>
            <a:noFill/>
            <a:ln w="38100" algn="ctr">
              <a:solidFill>
                <a:schemeClr val="tx1"/>
              </a:solidFill>
              <a:round/>
              <a:headEnd/>
              <a:tailEnd/>
            </a:ln>
            <a:effectLst/>
          </p:spPr>
          <p:txBody>
            <a:bodyPr anchor="ctr">
              <a:spAutoFit/>
            </a:bodyPr>
            <a:lstStyle/>
            <a:p>
              <a:pPr algn="ctr" eaLnBrk="0" fontAlgn="base" hangingPunct="0">
                <a:spcBef>
                  <a:spcPct val="0"/>
                </a:spcBef>
                <a:spcAft>
                  <a:spcPct val="0"/>
                </a:spcAft>
              </a:pPr>
              <a:endParaRPr lang="en-US" dirty="0">
                <a:solidFill>
                  <a:srgbClr val="FFFFFF"/>
                </a:solidFill>
              </a:endParaRPr>
            </a:p>
          </p:txBody>
        </p:sp>
      </p:grpSp>
      <p:sp>
        <p:nvSpPr>
          <p:cNvPr id="2" name="Title 1"/>
          <p:cNvSpPr>
            <a:spLocks noGrp="1"/>
          </p:cNvSpPr>
          <p:nvPr>
            <p:ph type="title"/>
          </p:nvPr>
        </p:nvSpPr>
        <p:spPr>
          <a:xfrm>
            <a:off x="187622" y="-1556"/>
            <a:ext cx="8809246" cy="889000"/>
          </a:xfrm>
        </p:spPr>
        <p:txBody>
          <a:bodyPr>
            <a:normAutofit/>
          </a:bodyPr>
          <a:lstStyle/>
          <a:p>
            <a:pPr algn="ctr"/>
            <a:r>
              <a:rPr lang="en-GB" dirty="0" err="1"/>
              <a:t>Proportioner</a:t>
            </a:r>
            <a:endParaRPr lang="cy-GB" noProof="0" dirty="0"/>
          </a:p>
        </p:txBody>
      </p:sp>
      <p:sp>
        <p:nvSpPr>
          <p:cNvPr id="47" name="Footer Placeholder 2"/>
          <p:cNvSpPr>
            <a:spLocks noGrp="1"/>
          </p:cNvSpPr>
          <p:nvPr>
            <p:ph type="ftr" sz="quarter" idx="11"/>
          </p:nvPr>
        </p:nvSpPr>
        <p:spPr>
          <a:xfrm>
            <a:off x="142875" y="6554489"/>
            <a:ext cx="8893621" cy="258887"/>
          </a:xfrm>
          <a:ln>
            <a:solidFill>
              <a:schemeClr val="bg1">
                <a:lumMod val="65000"/>
                <a:lumOff val="35000"/>
              </a:schemeClr>
            </a:solidFill>
          </a:ln>
        </p:spPr>
        <p:txBody>
          <a:bodyPr/>
          <a:lstStyle/>
          <a:p>
            <a:pPr>
              <a:defRPr/>
            </a:pPr>
            <a:r>
              <a:rPr lang="sv-SE">
                <a:solidFill>
                  <a:schemeClr val="tx1">
                    <a:lumMod val="50000"/>
                  </a:schemeClr>
                </a:solidFill>
              </a:rPr>
              <a:t>Polhelmskolan 24.3 2025                     Lennart JIRDEN, CERN</a:t>
            </a:r>
            <a:endParaRPr lang="fr-FR" dirty="0">
              <a:solidFill>
                <a:schemeClr val="tx1">
                  <a:lumMod val="50000"/>
                </a:schemeClr>
              </a:solidFill>
            </a:endParaRPr>
          </a:p>
        </p:txBody>
      </p:sp>
      <p:cxnSp>
        <p:nvCxnSpPr>
          <p:cNvPr id="48" name="Straight Connector 47"/>
          <p:cNvCxnSpPr/>
          <p:nvPr/>
        </p:nvCxnSpPr>
        <p:spPr>
          <a:xfrm>
            <a:off x="323528" y="764704"/>
            <a:ext cx="8389694"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sp>
        <p:nvSpPr>
          <p:cNvPr id="102" name="TextBox 101"/>
          <p:cNvSpPr txBox="1"/>
          <p:nvPr/>
        </p:nvSpPr>
        <p:spPr>
          <a:xfrm>
            <a:off x="2645468" y="5698493"/>
            <a:ext cx="4014763" cy="523220"/>
          </a:xfrm>
          <a:prstGeom prst="rect">
            <a:avLst/>
          </a:prstGeom>
          <a:noFill/>
        </p:spPr>
        <p:txBody>
          <a:bodyPr wrap="square" rtlCol="0">
            <a:spAutoFit/>
          </a:bodyPr>
          <a:lstStyle/>
          <a:p>
            <a:pPr algn="ctr"/>
            <a:r>
              <a:rPr lang="en-GB" sz="2800" dirty="0"/>
              <a:t>Bara </a:t>
            </a:r>
            <a:r>
              <a:rPr lang="en-GB" sz="2800" dirty="0" err="1"/>
              <a:t>tomrum</a:t>
            </a:r>
            <a:r>
              <a:rPr lang="en-GB" sz="2800" dirty="0"/>
              <a:t> </a:t>
            </a:r>
            <a:r>
              <a:rPr lang="en-GB" sz="2800" dirty="0" err="1"/>
              <a:t>i</a:t>
            </a:r>
            <a:r>
              <a:rPr lang="en-GB" sz="2800" dirty="0"/>
              <a:t> </a:t>
            </a:r>
            <a:r>
              <a:rPr lang="en-GB" sz="2800" dirty="0" err="1"/>
              <a:t>tomrum</a:t>
            </a:r>
            <a:r>
              <a:rPr lang="en-GB" sz="2800" dirty="0"/>
              <a:t> !</a:t>
            </a:r>
          </a:p>
        </p:txBody>
      </p:sp>
      <p:grpSp>
        <p:nvGrpSpPr>
          <p:cNvPr id="114" name="Group 113"/>
          <p:cNvGrpSpPr/>
          <p:nvPr/>
        </p:nvGrpSpPr>
        <p:grpSpPr>
          <a:xfrm>
            <a:off x="2279305" y="2439534"/>
            <a:ext cx="851515" cy="1881278"/>
            <a:chOff x="650513" y="3232705"/>
            <a:chExt cx="851515" cy="2843361"/>
          </a:xfrm>
        </p:grpSpPr>
        <p:sp>
          <p:nvSpPr>
            <p:cNvPr id="115" name="TextBox 114"/>
            <p:cNvSpPr txBox="1"/>
            <p:nvPr/>
          </p:nvSpPr>
          <p:spPr>
            <a:xfrm>
              <a:off x="650513" y="4274167"/>
              <a:ext cx="851515" cy="461665"/>
            </a:xfrm>
            <a:prstGeom prst="rect">
              <a:avLst/>
            </a:prstGeom>
            <a:noFill/>
          </p:spPr>
          <p:txBody>
            <a:bodyPr wrap="none" rtlCol="0">
              <a:spAutoFit/>
            </a:bodyPr>
            <a:lstStyle/>
            <a:p>
              <a:r>
                <a:rPr lang="en-GB" sz="2400" dirty="0"/>
                <a:t>1 km</a:t>
              </a:r>
            </a:p>
          </p:txBody>
        </p:sp>
        <p:cxnSp>
          <p:nvCxnSpPr>
            <p:cNvPr id="116" name="Straight Connector 115"/>
            <p:cNvCxnSpPr/>
            <p:nvPr/>
          </p:nvCxnSpPr>
          <p:spPr>
            <a:xfrm flipH="1" flipV="1">
              <a:off x="1498967" y="3232705"/>
              <a:ext cx="1530" cy="2843361"/>
            </a:xfrm>
            <a:prstGeom prst="line">
              <a:avLst/>
            </a:prstGeom>
            <a:ln w="19050">
              <a:solidFill>
                <a:srgbClr val="FF000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grpSp>
      <p:sp>
        <p:nvSpPr>
          <p:cNvPr id="117" name="TextBox 116"/>
          <p:cNvSpPr txBox="1"/>
          <p:nvPr/>
        </p:nvSpPr>
        <p:spPr>
          <a:xfrm>
            <a:off x="1691680" y="1115688"/>
            <a:ext cx="4462300" cy="461665"/>
          </a:xfrm>
          <a:prstGeom prst="rect">
            <a:avLst/>
          </a:prstGeom>
          <a:noFill/>
        </p:spPr>
        <p:txBody>
          <a:bodyPr wrap="square" rtlCol="0">
            <a:spAutoFit/>
          </a:bodyPr>
          <a:lstStyle/>
          <a:p>
            <a:pPr algn="ctr"/>
            <a:r>
              <a:rPr lang="en-GB" sz="2400" dirty="0"/>
              <a:t>Om </a:t>
            </a:r>
            <a:r>
              <a:rPr lang="en-GB" sz="2400" dirty="0" err="1">
                <a:solidFill>
                  <a:srgbClr val="92D050"/>
                </a:solidFill>
              </a:rPr>
              <a:t>kvarkarna</a:t>
            </a:r>
            <a:r>
              <a:rPr lang="en-GB" sz="2400" dirty="0"/>
              <a:t> </a:t>
            </a:r>
            <a:r>
              <a:rPr lang="en-GB" sz="2400" dirty="0" err="1"/>
              <a:t>vore</a:t>
            </a:r>
            <a:r>
              <a:rPr lang="en-GB" sz="2400" dirty="0"/>
              <a:t> 10 cm…</a:t>
            </a:r>
          </a:p>
        </p:txBody>
      </p:sp>
      <p:cxnSp>
        <p:nvCxnSpPr>
          <p:cNvPr id="122" name="Straight Connector 121"/>
          <p:cNvCxnSpPr/>
          <p:nvPr/>
        </p:nvCxnSpPr>
        <p:spPr>
          <a:xfrm>
            <a:off x="3256592" y="1577353"/>
            <a:ext cx="720080" cy="1601982"/>
          </a:xfrm>
          <a:prstGeom prst="line">
            <a:avLst/>
          </a:prstGeom>
          <a:ln>
            <a:solidFill>
              <a:srgbClr val="FF0000"/>
            </a:solidFill>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120" name="TextBox 119"/>
          <p:cNvSpPr txBox="1"/>
          <p:nvPr/>
        </p:nvSpPr>
        <p:spPr>
          <a:xfrm>
            <a:off x="1259632" y="5010721"/>
            <a:ext cx="6624736" cy="461665"/>
          </a:xfrm>
          <a:prstGeom prst="rect">
            <a:avLst/>
          </a:prstGeom>
          <a:noFill/>
        </p:spPr>
        <p:txBody>
          <a:bodyPr wrap="square" rtlCol="0">
            <a:spAutoFit/>
          </a:bodyPr>
          <a:lstStyle/>
          <a:p>
            <a:pPr algn="ctr"/>
            <a:r>
              <a:rPr lang="en-GB" sz="2400" dirty="0"/>
              <a:t>…</a:t>
            </a:r>
            <a:r>
              <a:rPr lang="en-GB" sz="2400" dirty="0" err="1"/>
              <a:t>skulle</a:t>
            </a:r>
            <a:r>
              <a:rPr lang="en-GB" sz="2400" dirty="0"/>
              <a:t> </a:t>
            </a:r>
            <a:r>
              <a:rPr lang="en-GB" sz="2400" dirty="0" err="1"/>
              <a:t>dom</a:t>
            </a:r>
            <a:r>
              <a:rPr lang="en-GB" sz="2400" dirty="0">
                <a:solidFill>
                  <a:srgbClr val="92D050"/>
                </a:solidFill>
              </a:rPr>
              <a:t> </a:t>
            </a:r>
            <a:r>
              <a:rPr lang="en-GB" sz="2400" dirty="0"/>
              <a:t> </a:t>
            </a:r>
            <a:r>
              <a:rPr lang="en-GB" sz="2400" dirty="0" err="1"/>
              <a:t>sitta</a:t>
            </a:r>
            <a:r>
              <a:rPr lang="en-GB" sz="2400" dirty="0"/>
              <a:t> </a:t>
            </a:r>
            <a:r>
              <a:rPr lang="en-GB" sz="2400" dirty="0" err="1"/>
              <a:t>på</a:t>
            </a:r>
            <a:r>
              <a:rPr lang="en-GB" sz="2400" dirty="0"/>
              <a:t> 1 km </a:t>
            </a:r>
            <a:r>
              <a:rPr lang="en-GB" sz="2400" dirty="0" err="1"/>
              <a:t>avstånd</a:t>
            </a:r>
            <a:endParaRPr lang="en-GB" sz="2400" dirty="0"/>
          </a:p>
        </p:txBody>
      </p:sp>
    </p:spTree>
    <p:extLst>
      <p:ext uri="{BB962C8B-B14F-4D97-AF65-F5344CB8AC3E}">
        <p14:creationId xmlns:p14="http://schemas.microsoft.com/office/powerpoint/2010/main" val="16359379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7"/>
                                        </p:tgtEl>
                                        <p:attrNameLst>
                                          <p:attrName>style.visibility</p:attrName>
                                        </p:attrNameLst>
                                      </p:cBhvr>
                                      <p:to>
                                        <p:strVal val="visible"/>
                                      </p:to>
                                    </p:set>
                                    <p:anim calcmode="lin" valueType="num">
                                      <p:cBhvr>
                                        <p:cTn id="7" dur="1000" fill="hold"/>
                                        <p:tgtEl>
                                          <p:spTgt spid="27"/>
                                        </p:tgtEl>
                                        <p:attrNameLst>
                                          <p:attrName>ppt_w</p:attrName>
                                        </p:attrNameLst>
                                      </p:cBhvr>
                                      <p:tavLst>
                                        <p:tav tm="0">
                                          <p:val>
                                            <p:fltVal val="0"/>
                                          </p:val>
                                        </p:tav>
                                        <p:tav tm="100000">
                                          <p:val>
                                            <p:strVal val="#ppt_w"/>
                                          </p:val>
                                        </p:tav>
                                      </p:tavLst>
                                    </p:anim>
                                    <p:anim calcmode="lin" valueType="num">
                                      <p:cBhvr>
                                        <p:cTn id="8" dur="1000" fill="hold"/>
                                        <p:tgtEl>
                                          <p:spTgt spid="27"/>
                                        </p:tgtEl>
                                        <p:attrNameLst>
                                          <p:attrName>ppt_h</p:attrName>
                                        </p:attrNameLst>
                                      </p:cBhvr>
                                      <p:tavLst>
                                        <p:tav tm="0">
                                          <p:val>
                                            <p:fltVal val="0"/>
                                          </p:val>
                                        </p:tav>
                                        <p:tav tm="100000">
                                          <p:val>
                                            <p:strVal val="#ppt_h"/>
                                          </p:val>
                                        </p:tav>
                                      </p:tavLst>
                                    </p:anim>
                                    <p:animEffect transition="in" filter="fade">
                                      <p:cBhvr>
                                        <p:cTn id="9" dur="1000"/>
                                        <p:tgtEl>
                                          <p:spTgt spid="27"/>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120"/>
                                        </p:tgtEl>
                                        <p:attrNameLst>
                                          <p:attrName>style.visibility</p:attrName>
                                        </p:attrNameLst>
                                      </p:cBhvr>
                                      <p:to>
                                        <p:strVal val="visible"/>
                                      </p:to>
                                    </p:set>
                                    <p:anim calcmode="lin" valueType="num">
                                      <p:cBhvr>
                                        <p:cTn id="14" dur="500" fill="hold"/>
                                        <p:tgtEl>
                                          <p:spTgt spid="120"/>
                                        </p:tgtEl>
                                        <p:attrNameLst>
                                          <p:attrName>ppt_w</p:attrName>
                                        </p:attrNameLst>
                                      </p:cBhvr>
                                      <p:tavLst>
                                        <p:tav tm="0">
                                          <p:val>
                                            <p:fltVal val="0"/>
                                          </p:val>
                                        </p:tav>
                                        <p:tav tm="100000">
                                          <p:val>
                                            <p:strVal val="#ppt_w"/>
                                          </p:val>
                                        </p:tav>
                                      </p:tavLst>
                                    </p:anim>
                                    <p:anim calcmode="lin" valueType="num">
                                      <p:cBhvr>
                                        <p:cTn id="15" dur="500" fill="hold"/>
                                        <p:tgtEl>
                                          <p:spTgt spid="120"/>
                                        </p:tgtEl>
                                        <p:attrNameLst>
                                          <p:attrName>ppt_h</p:attrName>
                                        </p:attrNameLst>
                                      </p:cBhvr>
                                      <p:tavLst>
                                        <p:tav tm="0">
                                          <p:val>
                                            <p:fltVal val="0"/>
                                          </p:val>
                                        </p:tav>
                                        <p:tav tm="100000">
                                          <p:val>
                                            <p:strVal val="#ppt_h"/>
                                          </p:val>
                                        </p:tav>
                                      </p:tavLst>
                                    </p:anim>
                                    <p:animEffect transition="in" filter="fade">
                                      <p:cBhvr>
                                        <p:cTn id="16" dur="500"/>
                                        <p:tgtEl>
                                          <p:spTgt spid="120"/>
                                        </p:tgtEl>
                                      </p:cBhvr>
                                    </p:animEffect>
                                  </p:childTnLst>
                                </p:cTn>
                              </p:par>
                              <p:par>
                                <p:cTn id="17" presetID="53" presetClass="entr" presetSubtype="16" fill="hold" nodeType="withEffect">
                                  <p:stCondLst>
                                    <p:cond delay="0"/>
                                  </p:stCondLst>
                                  <p:childTnLst>
                                    <p:set>
                                      <p:cBhvr>
                                        <p:cTn id="18" dur="1" fill="hold">
                                          <p:stCondLst>
                                            <p:cond delay="0"/>
                                          </p:stCondLst>
                                        </p:cTn>
                                        <p:tgtEl>
                                          <p:spTgt spid="114"/>
                                        </p:tgtEl>
                                        <p:attrNameLst>
                                          <p:attrName>style.visibility</p:attrName>
                                        </p:attrNameLst>
                                      </p:cBhvr>
                                      <p:to>
                                        <p:strVal val="visible"/>
                                      </p:to>
                                    </p:set>
                                    <p:anim calcmode="lin" valueType="num">
                                      <p:cBhvr>
                                        <p:cTn id="19" dur="500" fill="hold"/>
                                        <p:tgtEl>
                                          <p:spTgt spid="114"/>
                                        </p:tgtEl>
                                        <p:attrNameLst>
                                          <p:attrName>ppt_w</p:attrName>
                                        </p:attrNameLst>
                                      </p:cBhvr>
                                      <p:tavLst>
                                        <p:tav tm="0">
                                          <p:val>
                                            <p:fltVal val="0"/>
                                          </p:val>
                                        </p:tav>
                                        <p:tav tm="100000">
                                          <p:val>
                                            <p:strVal val="#ppt_w"/>
                                          </p:val>
                                        </p:tav>
                                      </p:tavLst>
                                    </p:anim>
                                    <p:anim calcmode="lin" valueType="num">
                                      <p:cBhvr>
                                        <p:cTn id="20" dur="500" fill="hold"/>
                                        <p:tgtEl>
                                          <p:spTgt spid="114"/>
                                        </p:tgtEl>
                                        <p:attrNameLst>
                                          <p:attrName>ppt_h</p:attrName>
                                        </p:attrNameLst>
                                      </p:cBhvr>
                                      <p:tavLst>
                                        <p:tav tm="0">
                                          <p:val>
                                            <p:fltVal val="0"/>
                                          </p:val>
                                        </p:tav>
                                        <p:tav tm="100000">
                                          <p:val>
                                            <p:strVal val="#ppt_h"/>
                                          </p:val>
                                        </p:tav>
                                      </p:tavLst>
                                    </p:anim>
                                    <p:animEffect transition="in" filter="fade">
                                      <p:cBhvr>
                                        <p:cTn id="21" dur="500"/>
                                        <p:tgtEl>
                                          <p:spTgt spid="114"/>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grpId="0" nodeType="clickEffect">
                                  <p:stCondLst>
                                    <p:cond delay="0"/>
                                  </p:stCondLst>
                                  <p:childTnLst>
                                    <p:set>
                                      <p:cBhvr>
                                        <p:cTn id="25" dur="1" fill="hold">
                                          <p:stCondLst>
                                            <p:cond delay="0"/>
                                          </p:stCondLst>
                                        </p:cTn>
                                        <p:tgtEl>
                                          <p:spTgt spid="102"/>
                                        </p:tgtEl>
                                        <p:attrNameLst>
                                          <p:attrName>style.visibility</p:attrName>
                                        </p:attrNameLst>
                                      </p:cBhvr>
                                      <p:to>
                                        <p:strVal val="visible"/>
                                      </p:to>
                                    </p:set>
                                    <p:anim calcmode="lin" valueType="num">
                                      <p:cBhvr>
                                        <p:cTn id="26" dur="500" fill="hold"/>
                                        <p:tgtEl>
                                          <p:spTgt spid="102"/>
                                        </p:tgtEl>
                                        <p:attrNameLst>
                                          <p:attrName>ppt_w</p:attrName>
                                        </p:attrNameLst>
                                      </p:cBhvr>
                                      <p:tavLst>
                                        <p:tav tm="0">
                                          <p:val>
                                            <p:fltVal val="0"/>
                                          </p:val>
                                        </p:tav>
                                        <p:tav tm="100000">
                                          <p:val>
                                            <p:strVal val="#ppt_w"/>
                                          </p:val>
                                        </p:tav>
                                      </p:tavLst>
                                    </p:anim>
                                    <p:anim calcmode="lin" valueType="num">
                                      <p:cBhvr>
                                        <p:cTn id="27" dur="500" fill="hold"/>
                                        <p:tgtEl>
                                          <p:spTgt spid="102"/>
                                        </p:tgtEl>
                                        <p:attrNameLst>
                                          <p:attrName>ppt_h</p:attrName>
                                        </p:attrNameLst>
                                      </p:cBhvr>
                                      <p:tavLst>
                                        <p:tav tm="0">
                                          <p:val>
                                            <p:fltVal val="0"/>
                                          </p:val>
                                        </p:tav>
                                        <p:tav tm="100000">
                                          <p:val>
                                            <p:strVal val="#ppt_h"/>
                                          </p:val>
                                        </p:tav>
                                      </p:tavLst>
                                    </p:anim>
                                    <p:animEffect transition="in" filter="fade">
                                      <p:cBhvr>
                                        <p:cTn id="28" dur="500"/>
                                        <p:tgtEl>
                                          <p:spTgt spid="1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 grpId="0"/>
      <p:bldP spid="120"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292990" y="6454247"/>
            <a:ext cx="8527481" cy="365125"/>
          </a:xfrm>
        </p:spPr>
        <p:txBody>
          <a:bodyPr/>
          <a:lstStyle/>
          <a:p>
            <a:pPr>
              <a:defRPr/>
            </a:pPr>
            <a:r>
              <a:rPr lang="sv-SE">
                <a:solidFill>
                  <a:schemeClr val="tx1">
                    <a:lumMod val="50000"/>
                  </a:schemeClr>
                </a:solidFill>
              </a:rPr>
              <a:t>Polhelmskolan 24.3 2025                     Lennart JIRDEN, CERN</a:t>
            </a:r>
            <a:endParaRPr lang="fr-FR" dirty="0">
              <a:solidFill>
                <a:schemeClr val="tx1">
                  <a:lumMod val="50000"/>
                </a:schemeClr>
              </a:solidFill>
            </a:endParaRPr>
          </a:p>
        </p:txBody>
      </p:sp>
      <p:sp>
        <p:nvSpPr>
          <p:cNvPr id="32" name="Title 1"/>
          <p:cNvSpPr>
            <a:spLocks noGrp="1"/>
          </p:cNvSpPr>
          <p:nvPr>
            <p:ph type="title"/>
          </p:nvPr>
        </p:nvSpPr>
        <p:spPr>
          <a:xfrm>
            <a:off x="880533" y="0"/>
            <a:ext cx="8077200" cy="889000"/>
          </a:xfrm>
        </p:spPr>
        <p:txBody>
          <a:bodyPr/>
          <a:lstStyle/>
          <a:p>
            <a:r>
              <a:rPr lang="cy-GB" noProof="0" dirty="0"/>
              <a:t>Dom </a:t>
            </a:r>
            <a:r>
              <a:rPr lang="cy-GB" noProof="0" dirty="0">
                <a:solidFill>
                  <a:srgbClr val="92D050"/>
                </a:solidFill>
              </a:rPr>
              <a:t>Fundamentala Krafterna</a:t>
            </a:r>
          </a:p>
        </p:txBody>
      </p:sp>
      <p:sp>
        <p:nvSpPr>
          <p:cNvPr id="33" name="Text Box 7"/>
          <p:cNvSpPr txBox="1">
            <a:spLocks noChangeArrowheads="1"/>
          </p:cNvSpPr>
          <p:nvPr/>
        </p:nvSpPr>
        <p:spPr bwMode="auto">
          <a:xfrm>
            <a:off x="2661704" y="1038754"/>
            <a:ext cx="1733423" cy="400110"/>
          </a:xfrm>
          <a:prstGeom prst="rect">
            <a:avLst/>
          </a:prstGeom>
          <a:noFill/>
          <a:ln w="9525" algn="ctr">
            <a:noFill/>
            <a:miter lim="800000"/>
            <a:headEnd/>
            <a:tailEnd/>
          </a:ln>
          <a:effectLst/>
        </p:spPr>
        <p:txBody>
          <a:bodyPr wrap="none">
            <a:spAutoFit/>
          </a:bodyPr>
          <a:lstStyle/>
          <a:p>
            <a:pPr algn="l"/>
            <a:r>
              <a:rPr lang="en-US" sz="2000" dirty="0" err="1">
                <a:solidFill>
                  <a:srgbClr val="33CCFF"/>
                </a:solidFill>
              </a:rPr>
              <a:t>Tyngdkraften</a:t>
            </a:r>
            <a:r>
              <a:rPr lang="en-US" b="1" dirty="0">
                <a:solidFill>
                  <a:srgbClr val="FF0000"/>
                </a:solidFill>
                <a:effectLst>
                  <a:outerShdw blurRad="38100" dist="38100" dir="2700000" algn="tl">
                    <a:srgbClr val="FFFFFF"/>
                  </a:outerShdw>
                </a:effectLst>
                <a:latin typeface="Tahoma" pitchFamily="34" charset="0"/>
              </a:rPr>
              <a:t> </a:t>
            </a:r>
          </a:p>
        </p:txBody>
      </p:sp>
      <p:sp>
        <p:nvSpPr>
          <p:cNvPr id="34" name="Text Box 8"/>
          <p:cNvSpPr txBox="1">
            <a:spLocks noChangeArrowheads="1"/>
          </p:cNvSpPr>
          <p:nvPr/>
        </p:nvSpPr>
        <p:spPr bwMode="auto">
          <a:xfrm>
            <a:off x="5323942" y="3410479"/>
            <a:ext cx="1380506" cy="400110"/>
          </a:xfrm>
          <a:prstGeom prst="rect">
            <a:avLst/>
          </a:prstGeom>
          <a:noFill/>
          <a:ln w="9525" algn="ctr">
            <a:noFill/>
            <a:miter lim="800000"/>
            <a:headEnd/>
            <a:tailEnd/>
          </a:ln>
          <a:effectLst/>
        </p:spPr>
        <p:txBody>
          <a:bodyPr wrap="none">
            <a:spAutoFit/>
          </a:bodyPr>
          <a:lstStyle/>
          <a:p>
            <a:pPr algn="l"/>
            <a:r>
              <a:rPr lang="en-US" sz="2000" dirty="0" err="1">
                <a:solidFill>
                  <a:srgbClr val="33CCFF"/>
                </a:solidFill>
              </a:rPr>
              <a:t>Svag</a:t>
            </a:r>
            <a:r>
              <a:rPr lang="en-US" sz="2000" dirty="0">
                <a:solidFill>
                  <a:srgbClr val="33CCFF"/>
                </a:solidFill>
              </a:rPr>
              <a:t> Kraft</a:t>
            </a:r>
          </a:p>
        </p:txBody>
      </p:sp>
      <p:sp>
        <p:nvSpPr>
          <p:cNvPr id="35" name="Text Box 9"/>
          <p:cNvSpPr txBox="1">
            <a:spLocks noChangeArrowheads="1"/>
          </p:cNvSpPr>
          <p:nvPr/>
        </p:nvSpPr>
        <p:spPr bwMode="auto">
          <a:xfrm>
            <a:off x="6766979" y="4924954"/>
            <a:ext cx="1393330" cy="400110"/>
          </a:xfrm>
          <a:prstGeom prst="rect">
            <a:avLst/>
          </a:prstGeom>
          <a:noFill/>
          <a:ln w="9525" algn="ctr">
            <a:noFill/>
            <a:miter lim="800000"/>
            <a:headEnd/>
            <a:tailEnd/>
          </a:ln>
          <a:effectLst/>
        </p:spPr>
        <p:txBody>
          <a:bodyPr wrap="none">
            <a:spAutoFit/>
          </a:bodyPr>
          <a:lstStyle/>
          <a:p>
            <a:pPr algn="l"/>
            <a:r>
              <a:rPr lang="en-US" sz="2000" dirty="0">
                <a:solidFill>
                  <a:srgbClr val="33CCFF"/>
                </a:solidFill>
              </a:rPr>
              <a:t>Stark Kraft</a:t>
            </a:r>
          </a:p>
        </p:txBody>
      </p:sp>
      <p:sp>
        <p:nvSpPr>
          <p:cNvPr id="36" name="Text Box 10"/>
          <p:cNvSpPr txBox="1">
            <a:spLocks noChangeArrowheads="1"/>
          </p:cNvSpPr>
          <p:nvPr/>
        </p:nvSpPr>
        <p:spPr bwMode="auto">
          <a:xfrm>
            <a:off x="3885667" y="1899179"/>
            <a:ext cx="2762295" cy="400110"/>
          </a:xfrm>
          <a:prstGeom prst="rect">
            <a:avLst/>
          </a:prstGeom>
          <a:noFill/>
          <a:ln w="9525" algn="ctr">
            <a:noFill/>
            <a:miter lim="800000"/>
            <a:headEnd/>
            <a:tailEnd/>
          </a:ln>
          <a:effectLst/>
        </p:spPr>
        <p:txBody>
          <a:bodyPr wrap="none">
            <a:spAutoFit/>
          </a:bodyPr>
          <a:lstStyle/>
          <a:p>
            <a:pPr algn="l"/>
            <a:r>
              <a:rPr lang="en-US" sz="2000" dirty="0" err="1">
                <a:solidFill>
                  <a:srgbClr val="33CCFF"/>
                </a:solidFill>
              </a:rPr>
              <a:t>Elektromagnetisk</a:t>
            </a:r>
            <a:r>
              <a:rPr lang="en-US" sz="2000" dirty="0">
                <a:solidFill>
                  <a:srgbClr val="33CCFF"/>
                </a:solidFill>
              </a:rPr>
              <a:t> Kraft</a:t>
            </a:r>
          </a:p>
        </p:txBody>
      </p:sp>
      <p:grpSp>
        <p:nvGrpSpPr>
          <p:cNvPr id="37" name="Group 36"/>
          <p:cNvGrpSpPr>
            <a:grpSpLocks/>
          </p:cNvGrpSpPr>
          <p:nvPr/>
        </p:nvGrpSpPr>
        <p:grpSpPr bwMode="auto">
          <a:xfrm>
            <a:off x="4271429" y="945628"/>
            <a:ext cx="1476375" cy="762000"/>
            <a:chOff x="2760" y="582"/>
            <a:chExt cx="930" cy="480"/>
          </a:xfrm>
        </p:grpSpPr>
        <p:sp>
          <p:nvSpPr>
            <p:cNvPr id="38" name="Text Box 24"/>
            <p:cNvSpPr txBox="1">
              <a:spLocks noChangeArrowheads="1"/>
            </p:cNvSpPr>
            <p:nvPr/>
          </p:nvSpPr>
          <p:spPr bwMode="auto">
            <a:xfrm>
              <a:off x="2847" y="680"/>
              <a:ext cx="843" cy="233"/>
            </a:xfrm>
            <a:prstGeom prst="rect">
              <a:avLst/>
            </a:prstGeom>
            <a:noFill/>
            <a:ln w="9525" algn="ctr">
              <a:noFill/>
              <a:miter lim="800000"/>
              <a:headEnd/>
              <a:tailEnd/>
            </a:ln>
            <a:effectLst/>
          </p:spPr>
          <p:txBody>
            <a:bodyPr wrap="none">
              <a:spAutoFit/>
            </a:bodyPr>
            <a:lstStyle/>
            <a:p>
              <a:pPr algn="l"/>
              <a:r>
                <a:rPr lang="en-US" b="1" dirty="0">
                  <a:solidFill>
                    <a:srgbClr val="FF99FF"/>
                  </a:solidFill>
                </a:rPr>
                <a:t>Graviton ?</a:t>
              </a:r>
            </a:p>
          </p:txBody>
        </p:sp>
        <p:sp>
          <p:nvSpPr>
            <p:cNvPr id="39" name="Oval 38"/>
            <p:cNvSpPr>
              <a:spLocks noChangeArrowheads="1"/>
            </p:cNvSpPr>
            <p:nvPr/>
          </p:nvSpPr>
          <p:spPr bwMode="auto">
            <a:xfrm>
              <a:off x="2760" y="582"/>
              <a:ext cx="912" cy="480"/>
            </a:xfrm>
            <a:prstGeom prst="ellipse">
              <a:avLst/>
            </a:prstGeom>
            <a:noFill/>
            <a:ln w="9525" algn="ctr">
              <a:solidFill>
                <a:srgbClr val="FFFF00"/>
              </a:solidFill>
              <a:round/>
              <a:headEnd/>
              <a:tailEnd/>
            </a:ln>
            <a:effectLst/>
          </p:spPr>
          <p:txBody>
            <a:bodyPr wrap="none" anchor="ctr">
              <a:spAutoFit/>
            </a:bodyPr>
            <a:lstStyle/>
            <a:p>
              <a:endParaRPr lang="en-US" dirty="0"/>
            </a:p>
          </p:txBody>
        </p:sp>
      </p:grpSp>
      <p:grpSp>
        <p:nvGrpSpPr>
          <p:cNvPr id="40" name="Group 39"/>
          <p:cNvGrpSpPr>
            <a:grpSpLocks/>
          </p:cNvGrpSpPr>
          <p:nvPr/>
        </p:nvGrpSpPr>
        <p:grpSpPr bwMode="auto">
          <a:xfrm>
            <a:off x="7278154" y="5415491"/>
            <a:ext cx="1447800" cy="762000"/>
            <a:chOff x="4654" y="3334"/>
            <a:chExt cx="912" cy="480"/>
          </a:xfrm>
        </p:grpSpPr>
        <p:sp>
          <p:nvSpPr>
            <p:cNvPr id="41" name="Text Box 27"/>
            <p:cNvSpPr txBox="1">
              <a:spLocks noChangeArrowheads="1"/>
            </p:cNvSpPr>
            <p:nvPr/>
          </p:nvSpPr>
          <p:spPr bwMode="auto">
            <a:xfrm>
              <a:off x="4830" y="3433"/>
              <a:ext cx="536" cy="233"/>
            </a:xfrm>
            <a:prstGeom prst="rect">
              <a:avLst/>
            </a:prstGeom>
            <a:noFill/>
            <a:ln w="9525" algn="ctr">
              <a:noFill/>
              <a:miter lim="800000"/>
              <a:headEnd/>
              <a:tailEnd/>
            </a:ln>
            <a:effectLst/>
          </p:spPr>
          <p:txBody>
            <a:bodyPr wrap="none">
              <a:spAutoFit/>
            </a:bodyPr>
            <a:lstStyle/>
            <a:p>
              <a:pPr algn="l"/>
              <a:r>
                <a:rPr lang="en-US" b="1" dirty="0">
                  <a:solidFill>
                    <a:srgbClr val="FF99FF"/>
                  </a:solidFill>
                </a:rPr>
                <a:t>Gluon</a:t>
              </a:r>
            </a:p>
          </p:txBody>
        </p:sp>
        <p:sp>
          <p:nvSpPr>
            <p:cNvPr id="42" name="Oval 41"/>
            <p:cNvSpPr>
              <a:spLocks noChangeArrowheads="1"/>
            </p:cNvSpPr>
            <p:nvPr/>
          </p:nvSpPr>
          <p:spPr bwMode="auto">
            <a:xfrm>
              <a:off x="4654" y="3334"/>
              <a:ext cx="912" cy="480"/>
            </a:xfrm>
            <a:prstGeom prst="ellipse">
              <a:avLst/>
            </a:prstGeom>
            <a:noFill/>
            <a:ln w="9525" algn="ctr">
              <a:solidFill>
                <a:srgbClr val="FFFF00"/>
              </a:solidFill>
              <a:round/>
              <a:headEnd/>
              <a:tailEnd/>
            </a:ln>
            <a:effectLst/>
          </p:spPr>
          <p:txBody>
            <a:bodyPr wrap="none" anchor="ctr">
              <a:spAutoFit/>
            </a:bodyPr>
            <a:lstStyle/>
            <a:p>
              <a:endParaRPr lang="en-US" dirty="0"/>
            </a:p>
          </p:txBody>
        </p:sp>
      </p:grpSp>
      <p:grpSp>
        <p:nvGrpSpPr>
          <p:cNvPr id="43" name="Group 42"/>
          <p:cNvGrpSpPr>
            <a:grpSpLocks/>
          </p:cNvGrpSpPr>
          <p:nvPr/>
        </p:nvGrpSpPr>
        <p:grpSpPr bwMode="auto">
          <a:xfrm>
            <a:off x="6198654" y="3815291"/>
            <a:ext cx="1447800" cy="762000"/>
            <a:chOff x="3974" y="2414"/>
            <a:chExt cx="912" cy="480"/>
          </a:xfrm>
        </p:grpSpPr>
        <p:sp>
          <p:nvSpPr>
            <p:cNvPr id="44" name="Text Box 30"/>
            <p:cNvSpPr txBox="1">
              <a:spLocks noChangeArrowheads="1"/>
            </p:cNvSpPr>
            <p:nvPr/>
          </p:nvSpPr>
          <p:spPr bwMode="auto">
            <a:xfrm>
              <a:off x="4195" y="2524"/>
              <a:ext cx="462" cy="231"/>
            </a:xfrm>
            <a:prstGeom prst="rect">
              <a:avLst/>
            </a:prstGeom>
            <a:noFill/>
            <a:ln w="9525" algn="ctr">
              <a:noFill/>
              <a:miter lim="800000"/>
              <a:headEnd/>
              <a:tailEnd/>
            </a:ln>
            <a:effectLst/>
          </p:spPr>
          <p:txBody>
            <a:bodyPr wrap="none">
              <a:spAutoFit/>
            </a:bodyPr>
            <a:lstStyle/>
            <a:p>
              <a:pPr algn="l"/>
              <a:r>
                <a:rPr lang="en-US" b="1" dirty="0">
                  <a:solidFill>
                    <a:srgbClr val="FF99FF"/>
                  </a:solidFill>
                </a:rPr>
                <a:t>W, Z</a:t>
              </a:r>
              <a:r>
                <a:rPr lang="en-US" b="1" dirty="0">
                  <a:solidFill>
                    <a:srgbClr val="FFFF00"/>
                  </a:solidFill>
                  <a:latin typeface="Tahoma" pitchFamily="34" charset="0"/>
                </a:rPr>
                <a:t> </a:t>
              </a:r>
            </a:p>
          </p:txBody>
        </p:sp>
        <p:sp>
          <p:nvSpPr>
            <p:cNvPr id="45" name="Oval 44"/>
            <p:cNvSpPr>
              <a:spLocks noChangeArrowheads="1"/>
            </p:cNvSpPr>
            <p:nvPr/>
          </p:nvSpPr>
          <p:spPr bwMode="auto">
            <a:xfrm>
              <a:off x="3974" y="2414"/>
              <a:ext cx="912" cy="480"/>
            </a:xfrm>
            <a:prstGeom prst="ellipse">
              <a:avLst/>
            </a:prstGeom>
            <a:noFill/>
            <a:ln w="9525" algn="ctr">
              <a:solidFill>
                <a:srgbClr val="FFFF00"/>
              </a:solidFill>
              <a:round/>
              <a:headEnd/>
              <a:tailEnd/>
            </a:ln>
            <a:effectLst/>
          </p:spPr>
          <p:txBody>
            <a:bodyPr wrap="none" anchor="ctr">
              <a:spAutoFit/>
            </a:bodyPr>
            <a:lstStyle/>
            <a:p>
              <a:endParaRPr lang="en-US" dirty="0"/>
            </a:p>
          </p:txBody>
        </p:sp>
      </p:grpSp>
      <p:grpSp>
        <p:nvGrpSpPr>
          <p:cNvPr id="46" name="Group 45"/>
          <p:cNvGrpSpPr>
            <a:grpSpLocks/>
          </p:cNvGrpSpPr>
          <p:nvPr/>
        </p:nvGrpSpPr>
        <p:grpSpPr bwMode="auto">
          <a:xfrm>
            <a:off x="5176304" y="2354791"/>
            <a:ext cx="1447800" cy="762000"/>
            <a:chOff x="3330" y="1494"/>
            <a:chExt cx="912" cy="480"/>
          </a:xfrm>
        </p:grpSpPr>
        <p:sp>
          <p:nvSpPr>
            <p:cNvPr id="47" name="Text Box 33"/>
            <p:cNvSpPr txBox="1">
              <a:spLocks noChangeArrowheads="1"/>
            </p:cNvSpPr>
            <p:nvPr/>
          </p:nvSpPr>
          <p:spPr bwMode="auto">
            <a:xfrm>
              <a:off x="3487" y="1619"/>
              <a:ext cx="617" cy="233"/>
            </a:xfrm>
            <a:prstGeom prst="rect">
              <a:avLst/>
            </a:prstGeom>
            <a:noFill/>
            <a:ln w="9525" algn="ctr">
              <a:noFill/>
              <a:miter lim="800000"/>
              <a:headEnd/>
              <a:tailEnd/>
            </a:ln>
            <a:effectLst/>
          </p:spPr>
          <p:txBody>
            <a:bodyPr wrap="none">
              <a:spAutoFit/>
            </a:bodyPr>
            <a:lstStyle/>
            <a:p>
              <a:pPr algn="l"/>
              <a:r>
                <a:rPr lang="en-US" b="1" dirty="0">
                  <a:solidFill>
                    <a:srgbClr val="FF99FF"/>
                  </a:solidFill>
                </a:rPr>
                <a:t>Photon</a:t>
              </a:r>
            </a:p>
          </p:txBody>
        </p:sp>
        <p:sp>
          <p:nvSpPr>
            <p:cNvPr id="48" name="Oval 47"/>
            <p:cNvSpPr>
              <a:spLocks noChangeArrowheads="1"/>
            </p:cNvSpPr>
            <p:nvPr/>
          </p:nvSpPr>
          <p:spPr bwMode="auto">
            <a:xfrm>
              <a:off x="3330" y="1494"/>
              <a:ext cx="912" cy="480"/>
            </a:xfrm>
            <a:prstGeom prst="ellipse">
              <a:avLst/>
            </a:prstGeom>
            <a:noFill/>
            <a:ln w="9525" algn="ctr">
              <a:solidFill>
                <a:srgbClr val="FFFF00"/>
              </a:solidFill>
              <a:round/>
              <a:headEnd/>
              <a:tailEnd/>
            </a:ln>
            <a:effectLst/>
          </p:spPr>
          <p:txBody>
            <a:bodyPr wrap="none" anchor="ctr">
              <a:spAutoFit/>
            </a:bodyPr>
            <a:lstStyle/>
            <a:p>
              <a:endParaRPr lang="en-US" dirty="0"/>
            </a:p>
          </p:txBody>
        </p:sp>
      </p:grpSp>
      <p:sp>
        <p:nvSpPr>
          <p:cNvPr id="54" name="Rectangle 2"/>
          <p:cNvSpPr txBox="1">
            <a:spLocks noChangeArrowheads="1"/>
          </p:cNvSpPr>
          <p:nvPr/>
        </p:nvSpPr>
        <p:spPr bwMode="auto">
          <a:xfrm>
            <a:off x="5968468" y="921813"/>
            <a:ext cx="3068028" cy="19483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0" numCol="1" anchor="t" anchorCtr="0" compatLnSpc="1">
            <a:prstTxWarp prst="textNoShape">
              <a:avLst/>
            </a:prstTxWarp>
            <a:normAutofit fontScale="62500" lnSpcReduction="20000"/>
          </a:bodyPr>
          <a:lstStyle/>
          <a:p>
            <a:pPr lvl="0" algn="r" eaLnBrk="1" hangingPunct="1"/>
            <a:r>
              <a:rPr lang="cy-GB" sz="5000" kern="0" dirty="0">
                <a:latin typeface="+mj-lt"/>
                <a:ea typeface="+mj-ea"/>
                <a:cs typeface="+mj-cs"/>
              </a:rPr>
              <a:t>Krafterna </a:t>
            </a:r>
            <a:r>
              <a:rPr kumimoji="0" lang="cy-GB" sz="5000" b="0" i="0" u="none" strike="noStrike" kern="0" cap="none" spc="0" normalizeH="0" baseline="0" noProof="0" dirty="0">
                <a:ln>
                  <a:noFill/>
                </a:ln>
                <a:effectLst/>
                <a:uLnTx/>
                <a:uFillTx/>
                <a:latin typeface="+mj-lt"/>
                <a:ea typeface="+mj-ea"/>
                <a:cs typeface="+mj-cs"/>
              </a:rPr>
              <a:t>agerar</a:t>
            </a:r>
            <a:r>
              <a:rPr kumimoji="0" lang="cy-GB" sz="5000" b="0" i="0" u="none" strike="noStrike" kern="0" cap="none" spc="0" normalizeH="0" noProof="0" dirty="0">
                <a:ln>
                  <a:noFill/>
                </a:ln>
                <a:effectLst/>
                <a:uLnTx/>
                <a:uFillTx/>
                <a:latin typeface="+mj-lt"/>
                <a:ea typeface="+mj-ea"/>
                <a:cs typeface="+mj-cs"/>
              </a:rPr>
              <a:t> via</a:t>
            </a:r>
            <a:r>
              <a:rPr lang="cy-GB" sz="5000" kern="0" dirty="0">
                <a:latin typeface="+mj-lt"/>
                <a:ea typeface="+mj-ea"/>
                <a:cs typeface="+mj-cs"/>
              </a:rPr>
              <a:t> sina</a:t>
            </a:r>
            <a:r>
              <a:rPr kumimoji="0" lang="cy-GB" sz="5000" b="0" i="0" u="none" strike="noStrike" kern="0" cap="none" spc="0" normalizeH="0" noProof="0" dirty="0">
                <a:ln>
                  <a:noFill/>
                </a:ln>
                <a:effectLst/>
                <a:uLnTx/>
                <a:uFillTx/>
                <a:latin typeface="+mj-lt"/>
                <a:ea typeface="+mj-ea"/>
                <a:cs typeface="+mj-cs"/>
              </a:rPr>
              <a:t> </a:t>
            </a:r>
            <a:r>
              <a:rPr lang="cy-GB" sz="5100" kern="0" noProof="0" dirty="0">
                <a:latin typeface="+mj-lt"/>
                <a:ea typeface="+mj-ea"/>
                <a:cs typeface="+mj-cs"/>
              </a:rPr>
              <a:t>utbytes</a:t>
            </a:r>
            <a:r>
              <a:rPr lang="cy-GB" sz="5100" kern="0" dirty="0">
                <a:latin typeface="+mj-lt"/>
                <a:ea typeface="+mj-ea"/>
                <a:cs typeface="+mj-cs"/>
              </a:rPr>
              <a:t> partiklar</a:t>
            </a:r>
          </a:p>
          <a:p>
            <a:pPr lvl="0" algn="r" eaLnBrk="1" hangingPunct="1"/>
            <a:r>
              <a:rPr lang="cy-GB" sz="5100" kern="0" dirty="0">
                <a:solidFill>
                  <a:srgbClr val="92D050"/>
                </a:solidFill>
                <a:latin typeface="+mj-lt"/>
                <a:ea typeface="+mj-ea"/>
                <a:cs typeface="+mj-cs"/>
              </a:rPr>
              <a:t>Bosonerna</a:t>
            </a:r>
            <a:r>
              <a:rPr lang="cy-GB" sz="5100" kern="0" dirty="0">
                <a:latin typeface="+mj-lt"/>
                <a:ea typeface="+mj-ea"/>
                <a:cs typeface="+mj-cs"/>
              </a:rPr>
              <a:t> </a:t>
            </a:r>
            <a:endParaRPr kumimoji="0" lang="cy-GB" sz="5000" b="0" i="0" u="none" strike="noStrike" kern="0" cap="none" spc="0" normalizeH="0" baseline="0" noProof="0" dirty="0">
              <a:ln>
                <a:noFill/>
              </a:ln>
              <a:effectLst/>
              <a:uLnTx/>
              <a:uFillTx/>
              <a:latin typeface="+mj-lt"/>
              <a:ea typeface="+mj-ea"/>
              <a:cs typeface="+mj-cs"/>
            </a:endParaRPr>
          </a:p>
        </p:txBody>
      </p:sp>
      <p:pic>
        <p:nvPicPr>
          <p:cNvPr id="58" name="Picture 7" descr="ap031003"/>
          <p:cNvPicPr>
            <a:picLocks noChangeAspect="1" noChangeArrowheads="1"/>
          </p:cNvPicPr>
          <p:nvPr/>
        </p:nvPicPr>
        <p:blipFill>
          <a:blip r:embed="rId3" cstate="print"/>
          <a:srcRect/>
          <a:stretch>
            <a:fillRect/>
          </a:stretch>
        </p:blipFill>
        <p:spPr bwMode="auto">
          <a:xfrm>
            <a:off x="667804" y="1038754"/>
            <a:ext cx="1828800" cy="1452562"/>
          </a:xfrm>
          <a:prstGeom prst="rect">
            <a:avLst/>
          </a:prstGeom>
          <a:noFill/>
          <a:ln w="9525">
            <a:noFill/>
            <a:miter lim="800000"/>
            <a:headEnd/>
            <a:tailEnd/>
          </a:ln>
        </p:spPr>
      </p:pic>
      <p:cxnSp>
        <p:nvCxnSpPr>
          <p:cNvPr id="59" name="Straight Connector 58"/>
          <p:cNvCxnSpPr/>
          <p:nvPr/>
        </p:nvCxnSpPr>
        <p:spPr>
          <a:xfrm>
            <a:off x="323528" y="764704"/>
            <a:ext cx="8389694"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pic>
        <p:nvPicPr>
          <p:cNvPr id="57" name="Picture 3" descr="atom17"/>
          <p:cNvPicPr>
            <a:picLocks noChangeAspect="1" noChangeArrowheads="1"/>
          </p:cNvPicPr>
          <p:nvPr/>
        </p:nvPicPr>
        <p:blipFill>
          <a:blip r:embed="rId4" cstate="print"/>
          <a:srcRect/>
          <a:stretch>
            <a:fillRect/>
          </a:stretch>
        </p:blipFill>
        <p:spPr bwMode="auto">
          <a:xfrm>
            <a:off x="2021942" y="2032529"/>
            <a:ext cx="1909762" cy="1824037"/>
          </a:xfrm>
          <a:prstGeom prst="rect">
            <a:avLst/>
          </a:prstGeom>
          <a:noFill/>
          <a:ln w="9525">
            <a:solidFill>
              <a:srgbClr val="FF0000"/>
            </a:solidFill>
            <a:miter lim="800000"/>
            <a:headEnd/>
            <a:tailEnd/>
          </a:ln>
        </p:spPr>
      </p:pic>
      <p:pic>
        <p:nvPicPr>
          <p:cNvPr id="56" name="Picture 8" descr="sonne"/>
          <p:cNvPicPr>
            <a:picLocks noChangeAspect="1" noChangeArrowheads="1"/>
          </p:cNvPicPr>
          <p:nvPr/>
        </p:nvPicPr>
        <p:blipFill>
          <a:blip r:embed="rId5" cstate="print"/>
          <a:srcRect/>
          <a:stretch>
            <a:fillRect/>
          </a:stretch>
        </p:blipFill>
        <p:spPr bwMode="auto">
          <a:xfrm>
            <a:off x="3453867" y="3412066"/>
            <a:ext cx="1828800" cy="1828800"/>
          </a:xfrm>
          <a:prstGeom prst="rect">
            <a:avLst/>
          </a:prstGeom>
          <a:noFill/>
          <a:ln w="9525">
            <a:noFill/>
            <a:miter lim="800000"/>
            <a:headEnd/>
            <a:tailEnd/>
          </a:ln>
        </p:spPr>
      </p:pic>
      <p:grpSp>
        <p:nvGrpSpPr>
          <p:cNvPr id="49" name="Group 48"/>
          <p:cNvGrpSpPr/>
          <p:nvPr/>
        </p:nvGrpSpPr>
        <p:grpSpPr>
          <a:xfrm>
            <a:off x="4806417" y="4726516"/>
            <a:ext cx="1866378" cy="1828800"/>
            <a:chOff x="4806417" y="4726516"/>
            <a:chExt cx="1866378" cy="1828800"/>
          </a:xfrm>
        </p:grpSpPr>
        <p:sp>
          <p:nvSpPr>
            <p:cNvPr id="50" name="Rectangle 3"/>
            <p:cNvSpPr>
              <a:spLocks noChangeArrowheads="1"/>
            </p:cNvSpPr>
            <p:nvPr/>
          </p:nvSpPr>
          <p:spPr bwMode="auto">
            <a:xfrm>
              <a:off x="4806417" y="4726516"/>
              <a:ext cx="1828800" cy="1828800"/>
            </a:xfrm>
            <a:prstGeom prst="rect">
              <a:avLst/>
            </a:prstGeom>
            <a:noFill/>
            <a:ln w="9525" algn="ctr">
              <a:solidFill>
                <a:srgbClr val="FF0000"/>
              </a:solidFill>
              <a:miter lim="800000"/>
              <a:headEnd/>
              <a:tailEnd/>
            </a:ln>
            <a:effectLst/>
          </p:spPr>
          <p:txBody>
            <a:bodyPr anchor="ctr"/>
            <a:lstStyle/>
            <a:p>
              <a:endParaRPr lang="en-US" sz="1400" b="1" dirty="0">
                <a:latin typeface="Tahoma" pitchFamily="34" charset="0"/>
              </a:endParaRPr>
            </a:p>
          </p:txBody>
        </p:sp>
        <p:grpSp>
          <p:nvGrpSpPr>
            <p:cNvPr id="51" name="Group 5"/>
            <p:cNvGrpSpPr>
              <a:grpSpLocks/>
            </p:cNvGrpSpPr>
            <p:nvPr/>
          </p:nvGrpSpPr>
          <p:grpSpPr bwMode="auto">
            <a:xfrm>
              <a:off x="4944007" y="4939772"/>
              <a:ext cx="1728788" cy="1514475"/>
              <a:chOff x="2061" y="2325"/>
              <a:chExt cx="1710" cy="1476"/>
            </a:xfrm>
          </p:grpSpPr>
          <p:pic>
            <p:nvPicPr>
              <p:cNvPr id="52" name="Picture 4" descr="proton"/>
              <p:cNvPicPr>
                <a:picLocks noChangeAspect="1" noChangeArrowheads="1"/>
              </p:cNvPicPr>
              <p:nvPr/>
            </p:nvPicPr>
            <p:blipFill>
              <a:blip r:embed="rId6" cstate="print"/>
              <a:srcRect/>
              <a:stretch>
                <a:fillRect/>
              </a:stretch>
            </p:blipFill>
            <p:spPr bwMode="auto">
              <a:xfrm>
                <a:off x="2061" y="2325"/>
                <a:ext cx="1710" cy="1476"/>
              </a:xfrm>
              <a:prstGeom prst="rect">
                <a:avLst/>
              </a:prstGeom>
              <a:noFill/>
              <a:ln w="28575">
                <a:noFill/>
                <a:miter lim="800000"/>
                <a:headEnd/>
                <a:tailEnd/>
              </a:ln>
            </p:spPr>
          </p:pic>
          <p:sp>
            <p:nvSpPr>
              <p:cNvPr id="53" name="Oval 5"/>
              <p:cNvSpPr>
                <a:spLocks noChangeArrowheads="1"/>
              </p:cNvSpPr>
              <p:nvPr/>
            </p:nvSpPr>
            <p:spPr bwMode="auto">
              <a:xfrm>
                <a:off x="2307" y="2463"/>
                <a:ext cx="1203" cy="1218"/>
              </a:xfrm>
              <a:prstGeom prst="ellipse">
                <a:avLst/>
              </a:prstGeom>
              <a:noFill/>
              <a:ln w="38100" algn="ctr">
                <a:solidFill>
                  <a:schemeClr val="tx1"/>
                </a:solidFill>
                <a:round/>
                <a:headEnd/>
                <a:tailEnd/>
              </a:ln>
              <a:effectLst/>
            </p:spPr>
            <p:txBody>
              <a:bodyPr anchor="ctr">
                <a:spAutoFit/>
              </a:bodyPr>
              <a:lstStyle/>
              <a:p>
                <a:endParaRPr lang="en-US" dirty="0"/>
              </a:p>
            </p:txBody>
          </p:sp>
        </p:grpSp>
      </p:grpSp>
    </p:spTree>
    <p:extLst>
      <p:ext uri="{BB962C8B-B14F-4D97-AF65-F5344CB8AC3E}">
        <p14:creationId xmlns:p14="http://schemas.microsoft.com/office/powerpoint/2010/main" val="4618286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58"/>
                                        </p:tgtEl>
                                        <p:attrNameLst>
                                          <p:attrName>style.visibility</p:attrName>
                                        </p:attrNameLst>
                                      </p:cBhvr>
                                      <p:to>
                                        <p:strVal val="visible"/>
                                      </p:to>
                                    </p:set>
                                    <p:anim calcmode="lin" valueType="num">
                                      <p:cBhvr>
                                        <p:cTn id="7" dur="1000" fill="hold"/>
                                        <p:tgtEl>
                                          <p:spTgt spid="58"/>
                                        </p:tgtEl>
                                        <p:attrNameLst>
                                          <p:attrName>ppt_w</p:attrName>
                                        </p:attrNameLst>
                                      </p:cBhvr>
                                      <p:tavLst>
                                        <p:tav tm="0">
                                          <p:val>
                                            <p:strVal val="#ppt_w*0.70"/>
                                          </p:val>
                                        </p:tav>
                                        <p:tav tm="100000">
                                          <p:val>
                                            <p:strVal val="#ppt_w"/>
                                          </p:val>
                                        </p:tav>
                                      </p:tavLst>
                                    </p:anim>
                                    <p:anim calcmode="lin" valueType="num">
                                      <p:cBhvr>
                                        <p:cTn id="8" dur="1000" fill="hold"/>
                                        <p:tgtEl>
                                          <p:spTgt spid="58"/>
                                        </p:tgtEl>
                                        <p:attrNameLst>
                                          <p:attrName>ppt_h</p:attrName>
                                        </p:attrNameLst>
                                      </p:cBhvr>
                                      <p:tavLst>
                                        <p:tav tm="0">
                                          <p:val>
                                            <p:strVal val="#ppt_h"/>
                                          </p:val>
                                        </p:tav>
                                        <p:tav tm="100000">
                                          <p:val>
                                            <p:strVal val="#ppt_h"/>
                                          </p:val>
                                        </p:tav>
                                      </p:tavLst>
                                    </p:anim>
                                    <p:animEffect transition="in" filter="fade">
                                      <p:cBhvr>
                                        <p:cTn id="9" dur="1000"/>
                                        <p:tgtEl>
                                          <p:spTgt spid="58"/>
                                        </p:tgtEl>
                                      </p:cBhvr>
                                    </p:animEffect>
                                  </p:childTnLst>
                                </p:cTn>
                              </p:par>
                            </p:childTnLst>
                          </p:cTn>
                        </p:par>
                        <p:par>
                          <p:cTn id="10" fill="hold">
                            <p:stCondLst>
                              <p:cond delay="1000"/>
                            </p:stCondLst>
                            <p:childTnLst>
                              <p:par>
                                <p:cTn id="11" presetID="55" presetClass="entr" presetSubtype="0" fill="hold" grpId="0" nodeType="afterEffect">
                                  <p:stCondLst>
                                    <p:cond delay="0"/>
                                  </p:stCondLst>
                                  <p:childTnLst>
                                    <p:set>
                                      <p:cBhvr>
                                        <p:cTn id="12" dur="1" fill="hold">
                                          <p:stCondLst>
                                            <p:cond delay="0"/>
                                          </p:stCondLst>
                                        </p:cTn>
                                        <p:tgtEl>
                                          <p:spTgt spid="33"/>
                                        </p:tgtEl>
                                        <p:attrNameLst>
                                          <p:attrName>style.visibility</p:attrName>
                                        </p:attrNameLst>
                                      </p:cBhvr>
                                      <p:to>
                                        <p:strVal val="visible"/>
                                      </p:to>
                                    </p:set>
                                    <p:anim calcmode="lin" valueType="num">
                                      <p:cBhvr>
                                        <p:cTn id="13" dur="1000" fill="hold"/>
                                        <p:tgtEl>
                                          <p:spTgt spid="33"/>
                                        </p:tgtEl>
                                        <p:attrNameLst>
                                          <p:attrName>ppt_w</p:attrName>
                                        </p:attrNameLst>
                                      </p:cBhvr>
                                      <p:tavLst>
                                        <p:tav tm="0">
                                          <p:val>
                                            <p:strVal val="#ppt_w*0.70"/>
                                          </p:val>
                                        </p:tav>
                                        <p:tav tm="100000">
                                          <p:val>
                                            <p:strVal val="#ppt_w"/>
                                          </p:val>
                                        </p:tav>
                                      </p:tavLst>
                                    </p:anim>
                                    <p:anim calcmode="lin" valueType="num">
                                      <p:cBhvr>
                                        <p:cTn id="14" dur="1000" fill="hold"/>
                                        <p:tgtEl>
                                          <p:spTgt spid="33"/>
                                        </p:tgtEl>
                                        <p:attrNameLst>
                                          <p:attrName>ppt_h</p:attrName>
                                        </p:attrNameLst>
                                      </p:cBhvr>
                                      <p:tavLst>
                                        <p:tav tm="0">
                                          <p:val>
                                            <p:strVal val="#ppt_h"/>
                                          </p:val>
                                        </p:tav>
                                        <p:tav tm="100000">
                                          <p:val>
                                            <p:strVal val="#ppt_h"/>
                                          </p:val>
                                        </p:tav>
                                      </p:tavLst>
                                    </p:anim>
                                    <p:animEffect transition="in" filter="fade">
                                      <p:cBhvr>
                                        <p:cTn id="15" dur="1000"/>
                                        <p:tgtEl>
                                          <p:spTgt spid="33"/>
                                        </p:tgtEl>
                                      </p:cBhvr>
                                    </p:animEffect>
                                  </p:childTnLst>
                                </p:cTn>
                              </p:par>
                            </p:childTnLst>
                          </p:cTn>
                        </p:par>
                      </p:childTnLst>
                    </p:cTn>
                  </p:par>
                  <p:par>
                    <p:cTn id="16" fill="hold">
                      <p:stCondLst>
                        <p:cond delay="indefinite"/>
                      </p:stCondLst>
                      <p:childTnLst>
                        <p:par>
                          <p:cTn id="17" fill="hold">
                            <p:stCondLst>
                              <p:cond delay="0"/>
                            </p:stCondLst>
                            <p:childTnLst>
                              <p:par>
                                <p:cTn id="18" presetID="55" presetClass="entr" presetSubtype="0" fill="hold" nodeType="clickEffect">
                                  <p:stCondLst>
                                    <p:cond delay="0"/>
                                  </p:stCondLst>
                                  <p:childTnLst>
                                    <p:set>
                                      <p:cBhvr>
                                        <p:cTn id="19" dur="1" fill="hold">
                                          <p:stCondLst>
                                            <p:cond delay="0"/>
                                          </p:stCondLst>
                                        </p:cTn>
                                        <p:tgtEl>
                                          <p:spTgt spid="57"/>
                                        </p:tgtEl>
                                        <p:attrNameLst>
                                          <p:attrName>style.visibility</p:attrName>
                                        </p:attrNameLst>
                                      </p:cBhvr>
                                      <p:to>
                                        <p:strVal val="visible"/>
                                      </p:to>
                                    </p:set>
                                    <p:anim calcmode="lin" valueType="num">
                                      <p:cBhvr>
                                        <p:cTn id="20" dur="1000" fill="hold"/>
                                        <p:tgtEl>
                                          <p:spTgt spid="57"/>
                                        </p:tgtEl>
                                        <p:attrNameLst>
                                          <p:attrName>ppt_w</p:attrName>
                                        </p:attrNameLst>
                                      </p:cBhvr>
                                      <p:tavLst>
                                        <p:tav tm="0">
                                          <p:val>
                                            <p:strVal val="#ppt_w*0.70"/>
                                          </p:val>
                                        </p:tav>
                                        <p:tav tm="100000">
                                          <p:val>
                                            <p:strVal val="#ppt_w"/>
                                          </p:val>
                                        </p:tav>
                                      </p:tavLst>
                                    </p:anim>
                                    <p:anim calcmode="lin" valueType="num">
                                      <p:cBhvr>
                                        <p:cTn id="21" dur="1000" fill="hold"/>
                                        <p:tgtEl>
                                          <p:spTgt spid="57"/>
                                        </p:tgtEl>
                                        <p:attrNameLst>
                                          <p:attrName>ppt_h</p:attrName>
                                        </p:attrNameLst>
                                      </p:cBhvr>
                                      <p:tavLst>
                                        <p:tav tm="0">
                                          <p:val>
                                            <p:strVal val="#ppt_h"/>
                                          </p:val>
                                        </p:tav>
                                        <p:tav tm="100000">
                                          <p:val>
                                            <p:strVal val="#ppt_h"/>
                                          </p:val>
                                        </p:tav>
                                      </p:tavLst>
                                    </p:anim>
                                    <p:animEffect transition="in" filter="fade">
                                      <p:cBhvr>
                                        <p:cTn id="22" dur="1000"/>
                                        <p:tgtEl>
                                          <p:spTgt spid="57"/>
                                        </p:tgtEl>
                                      </p:cBhvr>
                                    </p:animEffect>
                                  </p:childTnLst>
                                </p:cTn>
                              </p:par>
                            </p:childTnLst>
                          </p:cTn>
                        </p:par>
                        <p:par>
                          <p:cTn id="23" fill="hold">
                            <p:stCondLst>
                              <p:cond delay="1000"/>
                            </p:stCondLst>
                            <p:childTnLst>
                              <p:par>
                                <p:cTn id="24" presetID="55" presetClass="entr" presetSubtype="0" fill="hold" grpId="0" nodeType="afterEffect">
                                  <p:stCondLst>
                                    <p:cond delay="0"/>
                                  </p:stCondLst>
                                  <p:childTnLst>
                                    <p:set>
                                      <p:cBhvr>
                                        <p:cTn id="25" dur="1" fill="hold">
                                          <p:stCondLst>
                                            <p:cond delay="0"/>
                                          </p:stCondLst>
                                        </p:cTn>
                                        <p:tgtEl>
                                          <p:spTgt spid="36"/>
                                        </p:tgtEl>
                                        <p:attrNameLst>
                                          <p:attrName>style.visibility</p:attrName>
                                        </p:attrNameLst>
                                      </p:cBhvr>
                                      <p:to>
                                        <p:strVal val="visible"/>
                                      </p:to>
                                    </p:set>
                                    <p:anim calcmode="lin" valueType="num">
                                      <p:cBhvr>
                                        <p:cTn id="26" dur="1000" fill="hold"/>
                                        <p:tgtEl>
                                          <p:spTgt spid="36"/>
                                        </p:tgtEl>
                                        <p:attrNameLst>
                                          <p:attrName>ppt_w</p:attrName>
                                        </p:attrNameLst>
                                      </p:cBhvr>
                                      <p:tavLst>
                                        <p:tav tm="0">
                                          <p:val>
                                            <p:strVal val="#ppt_w*0.70"/>
                                          </p:val>
                                        </p:tav>
                                        <p:tav tm="100000">
                                          <p:val>
                                            <p:strVal val="#ppt_w"/>
                                          </p:val>
                                        </p:tav>
                                      </p:tavLst>
                                    </p:anim>
                                    <p:anim calcmode="lin" valueType="num">
                                      <p:cBhvr>
                                        <p:cTn id="27" dur="1000" fill="hold"/>
                                        <p:tgtEl>
                                          <p:spTgt spid="36"/>
                                        </p:tgtEl>
                                        <p:attrNameLst>
                                          <p:attrName>ppt_h</p:attrName>
                                        </p:attrNameLst>
                                      </p:cBhvr>
                                      <p:tavLst>
                                        <p:tav tm="0">
                                          <p:val>
                                            <p:strVal val="#ppt_h"/>
                                          </p:val>
                                        </p:tav>
                                        <p:tav tm="100000">
                                          <p:val>
                                            <p:strVal val="#ppt_h"/>
                                          </p:val>
                                        </p:tav>
                                      </p:tavLst>
                                    </p:anim>
                                    <p:animEffect transition="in" filter="fade">
                                      <p:cBhvr>
                                        <p:cTn id="28" dur="1000"/>
                                        <p:tgtEl>
                                          <p:spTgt spid="36"/>
                                        </p:tgtEl>
                                      </p:cBhvr>
                                    </p:animEffect>
                                  </p:childTnLst>
                                </p:cTn>
                              </p:par>
                            </p:childTnLst>
                          </p:cTn>
                        </p:par>
                      </p:childTnLst>
                    </p:cTn>
                  </p:par>
                  <p:par>
                    <p:cTn id="29" fill="hold">
                      <p:stCondLst>
                        <p:cond delay="indefinite"/>
                      </p:stCondLst>
                      <p:childTnLst>
                        <p:par>
                          <p:cTn id="30" fill="hold">
                            <p:stCondLst>
                              <p:cond delay="0"/>
                            </p:stCondLst>
                            <p:childTnLst>
                              <p:par>
                                <p:cTn id="31" presetID="55" presetClass="entr" presetSubtype="0" fill="hold" nodeType="clickEffect">
                                  <p:stCondLst>
                                    <p:cond delay="0"/>
                                  </p:stCondLst>
                                  <p:childTnLst>
                                    <p:set>
                                      <p:cBhvr>
                                        <p:cTn id="32" dur="1" fill="hold">
                                          <p:stCondLst>
                                            <p:cond delay="0"/>
                                          </p:stCondLst>
                                        </p:cTn>
                                        <p:tgtEl>
                                          <p:spTgt spid="56"/>
                                        </p:tgtEl>
                                        <p:attrNameLst>
                                          <p:attrName>style.visibility</p:attrName>
                                        </p:attrNameLst>
                                      </p:cBhvr>
                                      <p:to>
                                        <p:strVal val="visible"/>
                                      </p:to>
                                    </p:set>
                                    <p:anim calcmode="lin" valueType="num">
                                      <p:cBhvr>
                                        <p:cTn id="33" dur="1000" fill="hold"/>
                                        <p:tgtEl>
                                          <p:spTgt spid="56"/>
                                        </p:tgtEl>
                                        <p:attrNameLst>
                                          <p:attrName>ppt_w</p:attrName>
                                        </p:attrNameLst>
                                      </p:cBhvr>
                                      <p:tavLst>
                                        <p:tav tm="0">
                                          <p:val>
                                            <p:strVal val="#ppt_w*0.70"/>
                                          </p:val>
                                        </p:tav>
                                        <p:tav tm="100000">
                                          <p:val>
                                            <p:strVal val="#ppt_w"/>
                                          </p:val>
                                        </p:tav>
                                      </p:tavLst>
                                    </p:anim>
                                    <p:anim calcmode="lin" valueType="num">
                                      <p:cBhvr>
                                        <p:cTn id="34" dur="1000" fill="hold"/>
                                        <p:tgtEl>
                                          <p:spTgt spid="56"/>
                                        </p:tgtEl>
                                        <p:attrNameLst>
                                          <p:attrName>ppt_h</p:attrName>
                                        </p:attrNameLst>
                                      </p:cBhvr>
                                      <p:tavLst>
                                        <p:tav tm="0">
                                          <p:val>
                                            <p:strVal val="#ppt_h"/>
                                          </p:val>
                                        </p:tav>
                                        <p:tav tm="100000">
                                          <p:val>
                                            <p:strVal val="#ppt_h"/>
                                          </p:val>
                                        </p:tav>
                                      </p:tavLst>
                                    </p:anim>
                                    <p:animEffect transition="in" filter="fade">
                                      <p:cBhvr>
                                        <p:cTn id="35" dur="1000"/>
                                        <p:tgtEl>
                                          <p:spTgt spid="56"/>
                                        </p:tgtEl>
                                      </p:cBhvr>
                                    </p:animEffect>
                                  </p:childTnLst>
                                </p:cTn>
                              </p:par>
                            </p:childTnLst>
                          </p:cTn>
                        </p:par>
                        <p:par>
                          <p:cTn id="36" fill="hold">
                            <p:stCondLst>
                              <p:cond delay="1000"/>
                            </p:stCondLst>
                            <p:childTnLst>
                              <p:par>
                                <p:cTn id="37" presetID="55" presetClass="entr" presetSubtype="0" fill="hold" grpId="0" nodeType="afterEffect">
                                  <p:stCondLst>
                                    <p:cond delay="0"/>
                                  </p:stCondLst>
                                  <p:childTnLst>
                                    <p:set>
                                      <p:cBhvr>
                                        <p:cTn id="38" dur="1" fill="hold">
                                          <p:stCondLst>
                                            <p:cond delay="0"/>
                                          </p:stCondLst>
                                        </p:cTn>
                                        <p:tgtEl>
                                          <p:spTgt spid="34"/>
                                        </p:tgtEl>
                                        <p:attrNameLst>
                                          <p:attrName>style.visibility</p:attrName>
                                        </p:attrNameLst>
                                      </p:cBhvr>
                                      <p:to>
                                        <p:strVal val="visible"/>
                                      </p:to>
                                    </p:set>
                                    <p:anim calcmode="lin" valueType="num">
                                      <p:cBhvr>
                                        <p:cTn id="39" dur="1000" fill="hold"/>
                                        <p:tgtEl>
                                          <p:spTgt spid="34"/>
                                        </p:tgtEl>
                                        <p:attrNameLst>
                                          <p:attrName>ppt_w</p:attrName>
                                        </p:attrNameLst>
                                      </p:cBhvr>
                                      <p:tavLst>
                                        <p:tav tm="0">
                                          <p:val>
                                            <p:strVal val="#ppt_w*0.70"/>
                                          </p:val>
                                        </p:tav>
                                        <p:tav tm="100000">
                                          <p:val>
                                            <p:strVal val="#ppt_w"/>
                                          </p:val>
                                        </p:tav>
                                      </p:tavLst>
                                    </p:anim>
                                    <p:anim calcmode="lin" valueType="num">
                                      <p:cBhvr>
                                        <p:cTn id="40" dur="1000" fill="hold"/>
                                        <p:tgtEl>
                                          <p:spTgt spid="34"/>
                                        </p:tgtEl>
                                        <p:attrNameLst>
                                          <p:attrName>ppt_h</p:attrName>
                                        </p:attrNameLst>
                                      </p:cBhvr>
                                      <p:tavLst>
                                        <p:tav tm="0">
                                          <p:val>
                                            <p:strVal val="#ppt_h"/>
                                          </p:val>
                                        </p:tav>
                                        <p:tav tm="100000">
                                          <p:val>
                                            <p:strVal val="#ppt_h"/>
                                          </p:val>
                                        </p:tav>
                                      </p:tavLst>
                                    </p:anim>
                                    <p:animEffect transition="in" filter="fade">
                                      <p:cBhvr>
                                        <p:cTn id="41" dur="1000"/>
                                        <p:tgtEl>
                                          <p:spTgt spid="34"/>
                                        </p:tgtEl>
                                      </p:cBhvr>
                                    </p:animEffect>
                                  </p:childTnLst>
                                </p:cTn>
                              </p:par>
                            </p:childTnLst>
                          </p:cTn>
                        </p:par>
                      </p:childTnLst>
                    </p:cTn>
                  </p:par>
                  <p:par>
                    <p:cTn id="42" fill="hold">
                      <p:stCondLst>
                        <p:cond delay="indefinite"/>
                      </p:stCondLst>
                      <p:childTnLst>
                        <p:par>
                          <p:cTn id="43" fill="hold">
                            <p:stCondLst>
                              <p:cond delay="0"/>
                            </p:stCondLst>
                            <p:childTnLst>
                              <p:par>
                                <p:cTn id="44" presetID="55" presetClass="entr" presetSubtype="0" fill="hold" nodeType="clickEffect">
                                  <p:stCondLst>
                                    <p:cond delay="0"/>
                                  </p:stCondLst>
                                  <p:childTnLst>
                                    <p:set>
                                      <p:cBhvr>
                                        <p:cTn id="45" dur="1" fill="hold">
                                          <p:stCondLst>
                                            <p:cond delay="0"/>
                                          </p:stCondLst>
                                        </p:cTn>
                                        <p:tgtEl>
                                          <p:spTgt spid="49"/>
                                        </p:tgtEl>
                                        <p:attrNameLst>
                                          <p:attrName>style.visibility</p:attrName>
                                        </p:attrNameLst>
                                      </p:cBhvr>
                                      <p:to>
                                        <p:strVal val="visible"/>
                                      </p:to>
                                    </p:set>
                                    <p:anim calcmode="lin" valueType="num">
                                      <p:cBhvr>
                                        <p:cTn id="46" dur="1000" fill="hold"/>
                                        <p:tgtEl>
                                          <p:spTgt spid="49"/>
                                        </p:tgtEl>
                                        <p:attrNameLst>
                                          <p:attrName>ppt_w</p:attrName>
                                        </p:attrNameLst>
                                      </p:cBhvr>
                                      <p:tavLst>
                                        <p:tav tm="0">
                                          <p:val>
                                            <p:strVal val="#ppt_w*0.70"/>
                                          </p:val>
                                        </p:tav>
                                        <p:tav tm="100000">
                                          <p:val>
                                            <p:strVal val="#ppt_w"/>
                                          </p:val>
                                        </p:tav>
                                      </p:tavLst>
                                    </p:anim>
                                    <p:anim calcmode="lin" valueType="num">
                                      <p:cBhvr>
                                        <p:cTn id="47" dur="1000" fill="hold"/>
                                        <p:tgtEl>
                                          <p:spTgt spid="49"/>
                                        </p:tgtEl>
                                        <p:attrNameLst>
                                          <p:attrName>ppt_h</p:attrName>
                                        </p:attrNameLst>
                                      </p:cBhvr>
                                      <p:tavLst>
                                        <p:tav tm="0">
                                          <p:val>
                                            <p:strVal val="#ppt_h"/>
                                          </p:val>
                                        </p:tav>
                                        <p:tav tm="100000">
                                          <p:val>
                                            <p:strVal val="#ppt_h"/>
                                          </p:val>
                                        </p:tav>
                                      </p:tavLst>
                                    </p:anim>
                                    <p:animEffect transition="in" filter="fade">
                                      <p:cBhvr>
                                        <p:cTn id="48" dur="1000"/>
                                        <p:tgtEl>
                                          <p:spTgt spid="49"/>
                                        </p:tgtEl>
                                      </p:cBhvr>
                                    </p:animEffect>
                                  </p:childTnLst>
                                </p:cTn>
                              </p:par>
                            </p:childTnLst>
                          </p:cTn>
                        </p:par>
                        <p:par>
                          <p:cTn id="49" fill="hold">
                            <p:stCondLst>
                              <p:cond delay="1000"/>
                            </p:stCondLst>
                            <p:childTnLst>
                              <p:par>
                                <p:cTn id="50" presetID="55" presetClass="entr" presetSubtype="0" fill="hold" grpId="0" nodeType="afterEffect">
                                  <p:stCondLst>
                                    <p:cond delay="0"/>
                                  </p:stCondLst>
                                  <p:childTnLst>
                                    <p:set>
                                      <p:cBhvr>
                                        <p:cTn id="51" dur="1" fill="hold">
                                          <p:stCondLst>
                                            <p:cond delay="0"/>
                                          </p:stCondLst>
                                        </p:cTn>
                                        <p:tgtEl>
                                          <p:spTgt spid="35"/>
                                        </p:tgtEl>
                                        <p:attrNameLst>
                                          <p:attrName>style.visibility</p:attrName>
                                        </p:attrNameLst>
                                      </p:cBhvr>
                                      <p:to>
                                        <p:strVal val="visible"/>
                                      </p:to>
                                    </p:set>
                                    <p:anim calcmode="lin" valueType="num">
                                      <p:cBhvr>
                                        <p:cTn id="52" dur="1000" fill="hold"/>
                                        <p:tgtEl>
                                          <p:spTgt spid="35"/>
                                        </p:tgtEl>
                                        <p:attrNameLst>
                                          <p:attrName>ppt_w</p:attrName>
                                        </p:attrNameLst>
                                      </p:cBhvr>
                                      <p:tavLst>
                                        <p:tav tm="0">
                                          <p:val>
                                            <p:strVal val="#ppt_w*0.70"/>
                                          </p:val>
                                        </p:tav>
                                        <p:tav tm="100000">
                                          <p:val>
                                            <p:strVal val="#ppt_w"/>
                                          </p:val>
                                        </p:tav>
                                      </p:tavLst>
                                    </p:anim>
                                    <p:anim calcmode="lin" valueType="num">
                                      <p:cBhvr>
                                        <p:cTn id="53" dur="1000" fill="hold"/>
                                        <p:tgtEl>
                                          <p:spTgt spid="35"/>
                                        </p:tgtEl>
                                        <p:attrNameLst>
                                          <p:attrName>ppt_h</p:attrName>
                                        </p:attrNameLst>
                                      </p:cBhvr>
                                      <p:tavLst>
                                        <p:tav tm="0">
                                          <p:val>
                                            <p:strVal val="#ppt_h"/>
                                          </p:val>
                                        </p:tav>
                                        <p:tav tm="100000">
                                          <p:val>
                                            <p:strVal val="#ppt_h"/>
                                          </p:val>
                                        </p:tav>
                                      </p:tavLst>
                                    </p:anim>
                                    <p:animEffect transition="in" filter="fade">
                                      <p:cBhvr>
                                        <p:cTn id="54" dur="1000"/>
                                        <p:tgtEl>
                                          <p:spTgt spid="35"/>
                                        </p:tgtEl>
                                      </p:cBhvr>
                                    </p:animEffec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54"/>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53" presetClass="entr" presetSubtype="0" fill="hold" nodeType="clickEffect">
                                  <p:stCondLst>
                                    <p:cond delay="0"/>
                                  </p:stCondLst>
                                  <p:childTnLst>
                                    <p:set>
                                      <p:cBhvr>
                                        <p:cTn id="62" dur="1" fill="hold">
                                          <p:stCondLst>
                                            <p:cond delay="0"/>
                                          </p:stCondLst>
                                        </p:cTn>
                                        <p:tgtEl>
                                          <p:spTgt spid="37"/>
                                        </p:tgtEl>
                                        <p:attrNameLst>
                                          <p:attrName>style.visibility</p:attrName>
                                        </p:attrNameLst>
                                      </p:cBhvr>
                                      <p:to>
                                        <p:strVal val="visible"/>
                                      </p:to>
                                    </p:set>
                                    <p:anim calcmode="lin" valueType="num">
                                      <p:cBhvr>
                                        <p:cTn id="63" dur="500" fill="hold"/>
                                        <p:tgtEl>
                                          <p:spTgt spid="37"/>
                                        </p:tgtEl>
                                        <p:attrNameLst>
                                          <p:attrName>ppt_w</p:attrName>
                                        </p:attrNameLst>
                                      </p:cBhvr>
                                      <p:tavLst>
                                        <p:tav tm="0">
                                          <p:val>
                                            <p:fltVal val="0"/>
                                          </p:val>
                                        </p:tav>
                                        <p:tav tm="100000">
                                          <p:val>
                                            <p:strVal val="#ppt_w"/>
                                          </p:val>
                                        </p:tav>
                                      </p:tavLst>
                                    </p:anim>
                                    <p:anim calcmode="lin" valueType="num">
                                      <p:cBhvr>
                                        <p:cTn id="64" dur="500" fill="hold"/>
                                        <p:tgtEl>
                                          <p:spTgt spid="37"/>
                                        </p:tgtEl>
                                        <p:attrNameLst>
                                          <p:attrName>ppt_h</p:attrName>
                                        </p:attrNameLst>
                                      </p:cBhvr>
                                      <p:tavLst>
                                        <p:tav tm="0">
                                          <p:val>
                                            <p:fltVal val="0"/>
                                          </p:val>
                                        </p:tav>
                                        <p:tav tm="100000">
                                          <p:val>
                                            <p:strVal val="#ppt_h"/>
                                          </p:val>
                                        </p:tav>
                                      </p:tavLst>
                                    </p:anim>
                                    <p:animEffect transition="in" filter="fade">
                                      <p:cBhvr>
                                        <p:cTn id="65" dur="500"/>
                                        <p:tgtEl>
                                          <p:spTgt spid="37"/>
                                        </p:tgtEl>
                                      </p:cBhvr>
                                    </p:animEffect>
                                  </p:childTnLst>
                                </p:cTn>
                              </p:par>
                            </p:childTnLst>
                          </p:cTn>
                        </p:par>
                        <p:par>
                          <p:cTn id="66" fill="hold">
                            <p:stCondLst>
                              <p:cond delay="500"/>
                            </p:stCondLst>
                            <p:childTnLst>
                              <p:par>
                                <p:cTn id="67" presetID="53" presetClass="entr" presetSubtype="0" fill="hold" nodeType="afterEffect">
                                  <p:stCondLst>
                                    <p:cond delay="0"/>
                                  </p:stCondLst>
                                  <p:childTnLst>
                                    <p:set>
                                      <p:cBhvr>
                                        <p:cTn id="68" dur="1" fill="hold">
                                          <p:stCondLst>
                                            <p:cond delay="0"/>
                                          </p:stCondLst>
                                        </p:cTn>
                                        <p:tgtEl>
                                          <p:spTgt spid="46"/>
                                        </p:tgtEl>
                                        <p:attrNameLst>
                                          <p:attrName>style.visibility</p:attrName>
                                        </p:attrNameLst>
                                      </p:cBhvr>
                                      <p:to>
                                        <p:strVal val="visible"/>
                                      </p:to>
                                    </p:set>
                                    <p:anim calcmode="lin" valueType="num">
                                      <p:cBhvr>
                                        <p:cTn id="69" dur="500" fill="hold"/>
                                        <p:tgtEl>
                                          <p:spTgt spid="46"/>
                                        </p:tgtEl>
                                        <p:attrNameLst>
                                          <p:attrName>ppt_w</p:attrName>
                                        </p:attrNameLst>
                                      </p:cBhvr>
                                      <p:tavLst>
                                        <p:tav tm="0">
                                          <p:val>
                                            <p:fltVal val="0"/>
                                          </p:val>
                                        </p:tav>
                                        <p:tav tm="100000">
                                          <p:val>
                                            <p:strVal val="#ppt_w"/>
                                          </p:val>
                                        </p:tav>
                                      </p:tavLst>
                                    </p:anim>
                                    <p:anim calcmode="lin" valueType="num">
                                      <p:cBhvr>
                                        <p:cTn id="70" dur="500" fill="hold"/>
                                        <p:tgtEl>
                                          <p:spTgt spid="46"/>
                                        </p:tgtEl>
                                        <p:attrNameLst>
                                          <p:attrName>ppt_h</p:attrName>
                                        </p:attrNameLst>
                                      </p:cBhvr>
                                      <p:tavLst>
                                        <p:tav tm="0">
                                          <p:val>
                                            <p:fltVal val="0"/>
                                          </p:val>
                                        </p:tav>
                                        <p:tav tm="100000">
                                          <p:val>
                                            <p:strVal val="#ppt_h"/>
                                          </p:val>
                                        </p:tav>
                                      </p:tavLst>
                                    </p:anim>
                                    <p:animEffect transition="in" filter="fade">
                                      <p:cBhvr>
                                        <p:cTn id="71" dur="500"/>
                                        <p:tgtEl>
                                          <p:spTgt spid="46"/>
                                        </p:tgtEl>
                                      </p:cBhvr>
                                    </p:animEffect>
                                  </p:childTnLst>
                                </p:cTn>
                              </p:par>
                            </p:childTnLst>
                          </p:cTn>
                        </p:par>
                        <p:par>
                          <p:cTn id="72" fill="hold">
                            <p:stCondLst>
                              <p:cond delay="1000"/>
                            </p:stCondLst>
                            <p:childTnLst>
                              <p:par>
                                <p:cTn id="73" presetID="53" presetClass="entr" presetSubtype="0" fill="hold" nodeType="afterEffect">
                                  <p:stCondLst>
                                    <p:cond delay="0"/>
                                  </p:stCondLst>
                                  <p:childTnLst>
                                    <p:set>
                                      <p:cBhvr>
                                        <p:cTn id="74" dur="1" fill="hold">
                                          <p:stCondLst>
                                            <p:cond delay="0"/>
                                          </p:stCondLst>
                                        </p:cTn>
                                        <p:tgtEl>
                                          <p:spTgt spid="43"/>
                                        </p:tgtEl>
                                        <p:attrNameLst>
                                          <p:attrName>style.visibility</p:attrName>
                                        </p:attrNameLst>
                                      </p:cBhvr>
                                      <p:to>
                                        <p:strVal val="visible"/>
                                      </p:to>
                                    </p:set>
                                    <p:anim calcmode="lin" valueType="num">
                                      <p:cBhvr>
                                        <p:cTn id="75" dur="500" fill="hold"/>
                                        <p:tgtEl>
                                          <p:spTgt spid="43"/>
                                        </p:tgtEl>
                                        <p:attrNameLst>
                                          <p:attrName>ppt_w</p:attrName>
                                        </p:attrNameLst>
                                      </p:cBhvr>
                                      <p:tavLst>
                                        <p:tav tm="0">
                                          <p:val>
                                            <p:fltVal val="0"/>
                                          </p:val>
                                        </p:tav>
                                        <p:tav tm="100000">
                                          <p:val>
                                            <p:strVal val="#ppt_w"/>
                                          </p:val>
                                        </p:tav>
                                      </p:tavLst>
                                    </p:anim>
                                    <p:anim calcmode="lin" valueType="num">
                                      <p:cBhvr>
                                        <p:cTn id="76" dur="500" fill="hold"/>
                                        <p:tgtEl>
                                          <p:spTgt spid="43"/>
                                        </p:tgtEl>
                                        <p:attrNameLst>
                                          <p:attrName>ppt_h</p:attrName>
                                        </p:attrNameLst>
                                      </p:cBhvr>
                                      <p:tavLst>
                                        <p:tav tm="0">
                                          <p:val>
                                            <p:fltVal val="0"/>
                                          </p:val>
                                        </p:tav>
                                        <p:tav tm="100000">
                                          <p:val>
                                            <p:strVal val="#ppt_h"/>
                                          </p:val>
                                        </p:tav>
                                      </p:tavLst>
                                    </p:anim>
                                    <p:animEffect transition="in" filter="fade">
                                      <p:cBhvr>
                                        <p:cTn id="77" dur="500"/>
                                        <p:tgtEl>
                                          <p:spTgt spid="43"/>
                                        </p:tgtEl>
                                      </p:cBhvr>
                                    </p:animEffect>
                                  </p:childTnLst>
                                </p:cTn>
                              </p:par>
                            </p:childTnLst>
                          </p:cTn>
                        </p:par>
                        <p:par>
                          <p:cTn id="78" fill="hold">
                            <p:stCondLst>
                              <p:cond delay="1500"/>
                            </p:stCondLst>
                            <p:childTnLst>
                              <p:par>
                                <p:cTn id="79" presetID="53" presetClass="entr" presetSubtype="0" fill="hold" nodeType="afterEffect">
                                  <p:stCondLst>
                                    <p:cond delay="0"/>
                                  </p:stCondLst>
                                  <p:childTnLst>
                                    <p:set>
                                      <p:cBhvr>
                                        <p:cTn id="80" dur="1" fill="hold">
                                          <p:stCondLst>
                                            <p:cond delay="0"/>
                                          </p:stCondLst>
                                        </p:cTn>
                                        <p:tgtEl>
                                          <p:spTgt spid="40"/>
                                        </p:tgtEl>
                                        <p:attrNameLst>
                                          <p:attrName>style.visibility</p:attrName>
                                        </p:attrNameLst>
                                      </p:cBhvr>
                                      <p:to>
                                        <p:strVal val="visible"/>
                                      </p:to>
                                    </p:set>
                                    <p:anim calcmode="lin" valueType="num">
                                      <p:cBhvr>
                                        <p:cTn id="81" dur="500" fill="hold"/>
                                        <p:tgtEl>
                                          <p:spTgt spid="40"/>
                                        </p:tgtEl>
                                        <p:attrNameLst>
                                          <p:attrName>ppt_w</p:attrName>
                                        </p:attrNameLst>
                                      </p:cBhvr>
                                      <p:tavLst>
                                        <p:tav tm="0">
                                          <p:val>
                                            <p:fltVal val="0"/>
                                          </p:val>
                                        </p:tav>
                                        <p:tav tm="100000">
                                          <p:val>
                                            <p:strVal val="#ppt_w"/>
                                          </p:val>
                                        </p:tav>
                                      </p:tavLst>
                                    </p:anim>
                                    <p:anim calcmode="lin" valueType="num">
                                      <p:cBhvr>
                                        <p:cTn id="82" dur="500" fill="hold"/>
                                        <p:tgtEl>
                                          <p:spTgt spid="40"/>
                                        </p:tgtEl>
                                        <p:attrNameLst>
                                          <p:attrName>ppt_h</p:attrName>
                                        </p:attrNameLst>
                                      </p:cBhvr>
                                      <p:tavLst>
                                        <p:tav tm="0">
                                          <p:val>
                                            <p:fltVal val="0"/>
                                          </p:val>
                                        </p:tav>
                                        <p:tav tm="100000">
                                          <p:val>
                                            <p:strVal val="#ppt_h"/>
                                          </p:val>
                                        </p:tav>
                                      </p:tavLst>
                                    </p:anim>
                                    <p:animEffect transition="in" filter="fade">
                                      <p:cBhvr>
                                        <p:cTn id="83"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4" grpId="0"/>
      <p:bldP spid="35" grpId="0"/>
      <p:bldP spid="36" grpId="0"/>
      <p:bldP spid="5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a:xfrm>
            <a:off x="383992" y="6430526"/>
            <a:ext cx="8491887" cy="365125"/>
          </a:xfrm>
          <a:solidFill>
            <a:schemeClr val="bg1"/>
          </a:solidFill>
        </p:spPr>
        <p:txBody>
          <a:bodyPr/>
          <a:lstStyle/>
          <a:p>
            <a:pPr>
              <a:defRPr/>
            </a:pPr>
            <a:r>
              <a:rPr lang="sv-SE">
                <a:solidFill>
                  <a:schemeClr val="tx2">
                    <a:lumMod val="50000"/>
                  </a:schemeClr>
                </a:solidFill>
              </a:rPr>
              <a:t>Polhelmskolan 24.3 2025                     Lennart JIRDEN, CERN</a:t>
            </a:r>
            <a:endParaRPr lang="fr-FR" dirty="0">
              <a:solidFill>
                <a:schemeClr val="tx2">
                  <a:lumMod val="50000"/>
                </a:schemeClr>
              </a:solidFill>
            </a:endParaRPr>
          </a:p>
        </p:txBody>
      </p:sp>
      <p:sp>
        <p:nvSpPr>
          <p:cNvPr id="5" name="Text Box 3"/>
          <p:cNvSpPr txBox="1">
            <a:spLocks noChangeArrowheads="1"/>
          </p:cNvSpPr>
          <p:nvPr/>
        </p:nvSpPr>
        <p:spPr bwMode="auto">
          <a:xfrm>
            <a:off x="9684568" y="6165304"/>
            <a:ext cx="184150" cy="304800"/>
          </a:xfrm>
          <a:prstGeom prst="rect">
            <a:avLst/>
          </a:prstGeom>
          <a:noFill/>
          <a:ln w="9525" algn="ctr">
            <a:noFill/>
            <a:miter lim="800000"/>
            <a:headEnd/>
            <a:tailEnd/>
          </a:ln>
          <a:effectLst/>
        </p:spPr>
        <p:txBody>
          <a:bodyPr wrap="none">
            <a:spAutoFit/>
          </a:bodyPr>
          <a:lstStyle/>
          <a:p>
            <a:endParaRPr lang="en-US" sz="1400" b="1" dirty="0">
              <a:latin typeface="Tahoma" pitchFamily="34" charset="0"/>
            </a:endParaRPr>
          </a:p>
        </p:txBody>
      </p:sp>
      <p:grpSp>
        <p:nvGrpSpPr>
          <p:cNvPr id="47" name="Group 46"/>
          <p:cNvGrpSpPr/>
          <p:nvPr/>
        </p:nvGrpSpPr>
        <p:grpSpPr>
          <a:xfrm>
            <a:off x="56186" y="1050058"/>
            <a:ext cx="4285117" cy="3528392"/>
            <a:chOff x="56186" y="1052736"/>
            <a:chExt cx="4285117" cy="3528392"/>
          </a:xfrm>
        </p:grpSpPr>
        <p:pic>
          <p:nvPicPr>
            <p:cNvPr id="4" name="Picture 4" descr="Std3d"/>
            <p:cNvPicPr>
              <a:picLocks noChangeAspect="1" noChangeArrowheads="1"/>
            </p:cNvPicPr>
            <p:nvPr/>
          </p:nvPicPr>
          <p:blipFill>
            <a:blip r:embed="rId3" cstate="print"/>
            <a:srcRect/>
            <a:stretch>
              <a:fillRect/>
            </a:stretch>
          </p:blipFill>
          <p:spPr bwMode="auto">
            <a:xfrm>
              <a:off x="56186" y="1937269"/>
              <a:ext cx="4285117" cy="2620834"/>
            </a:xfrm>
            <a:prstGeom prst="rect">
              <a:avLst/>
            </a:prstGeom>
            <a:noFill/>
            <a:ln w="9525">
              <a:noFill/>
              <a:miter lim="800000"/>
              <a:headEnd/>
              <a:tailEnd/>
            </a:ln>
          </p:spPr>
        </p:pic>
        <p:sp>
          <p:nvSpPr>
            <p:cNvPr id="12" name="Rectangle 11"/>
            <p:cNvSpPr/>
            <p:nvPr/>
          </p:nvSpPr>
          <p:spPr>
            <a:xfrm>
              <a:off x="207640" y="1052736"/>
              <a:ext cx="3940852" cy="954107"/>
            </a:xfrm>
            <a:prstGeom prst="rect">
              <a:avLst/>
            </a:prstGeom>
            <a:ln>
              <a:solidFill>
                <a:srgbClr val="FFFF00"/>
              </a:solidFill>
            </a:ln>
          </p:spPr>
          <p:txBody>
            <a:bodyPr wrap="square">
              <a:spAutoFit/>
            </a:bodyPr>
            <a:lstStyle/>
            <a:p>
              <a:pPr marL="0" indent="0" algn="ctr">
                <a:buNone/>
              </a:pPr>
              <a:r>
                <a:rPr lang="cy-GB" sz="2800" dirty="0"/>
                <a:t>Dom Fundamentala </a:t>
              </a:r>
              <a:br>
                <a:rPr lang="cy-GB" sz="2800" dirty="0"/>
              </a:br>
              <a:r>
                <a:rPr lang="cy-GB" sz="2800" dirty="0"/>
                <a:t>Byggstenarna</a:t>
              </a:r>
            </a:p>
          </p:txBody>
        </p:sp>
        <p:sp>
          <p:nvSpPr>
            <p:cNvPr id="40" name="Rectangle 39"/>
            <p:cNvSpPr/>
            <p:nvPr/>
          </p:nvSpPr>
          <p:spPr>
            <a:xfrm>
              <a:off x="211202" y="2006843"/>
              <a:ext cx="3937290" cy="2574285"/>
            </a:xfrm>
            <a:prstGeom prst="rect">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46" name="Group 45"/>
          <p:cNvGrpSpPr/>
          <p:nvPr/>
        </p:nvGrpSpPr>
        <p:grpSpPr>
          <a:xfrm>
            <a:off x="4621448" y="1063656"/>
            <a:ext cx="4559064" cy="3514795"/>
            <a:chOff x="4621448" y="1066334"/>
            <a:chExt cx="4559064" cy="3514795"/>
          </a:xfrm>
        </p:grpSpPr>
        <p:sp>
          <p:nvSpPr>
            <p:cNvPr id="9" name="Rectangle 8"/>
            <p:cNvSpPr/>
            <p:nvPr/>
          </p:nvSpPr>
          <p:spPr>
            <a:xfrm>
              <a:off x="4641129" y="1066334"/>
              <a:ext cx="4246294" cy="954107"/>
            </a:xfrm>
            <a:prstGeom prst="rect">
              <a:avLst/>
            </a:prstGeom>
            <a:ln>
              <a:solidFill>
                <a:srgbClr val="FFFF00"/>
              </a:solidFill>
            </a:ln>
          </p:spPr>
          <p:txBody>
            <a:bodyPr wrap="square">
              <a:spAutoFit/>
            </a:bodyPr>
            <a:lstStyle/>
            <a:p>
              <a:pPr marL="0" indent="0" algn="ctr">
                <a:buNone/>
              </a:pPr>
              <a:r>
                <a:rPr lang="cy-GB" sz="2800" dirty="0"/>
                <a:t>Dom Fundamentala </a:t>
              </a:r>
              <a:br>
                <a:rPr lang="cy-GB" sz="2800" dirty="0"/>
              </a:br>
              <a:r>
                <a:rPr lang="cy-GB" sz="2800" dirty="0"/>
                <a:t>Krafterna</a:t>
              </a:r>
            </a:p>
          </p:txBody>
        </p:sp>
        <p:sp>
          <p:nvSpPr>
            <p:cNvPr id="15" name="TextBox 14"/>
            <p:cNvSpPr txBox="1"/>
            <p:nvPr/>
          </p:nvSpPr>
          <p:spPr>
            <a:xfrm>
              <a:off x="4621448" y="2179457"/>
              <a:ext cx="1535644" cy="461665"/>
            </a:xfrm>
            <a:prstGeom prst="rect">
              <a:avLst/>
            </a:prstGeom>
            <a:noFill/>
          </p:spPr>
          <p:txBody>
            <a:bodyPr wrap="square" rtlCol="0">
              <a:spAutoFit/>
            </a:bodyPr>
            <a:lstStyle/>
            <a:p>
              <a:pPr algn="ctr"/>
              <a:r>
                <a:rPr lang="fr-FR" sz="2400" dirty="0"/>
                <a:t>S</a:t>
              </a:r>
              <a:r>
                <a:rPr lang="en-GB" sz="2400" dirty="0" err="1"/>
                <a:t>tarka</a:t>
              </a:r>
              <a:endParaRPr lang="en-GB" sz="2400" dirty="0"/>
            </a:p>
          </p:txBody>
        </p:sp>
        <p:sp>
          <p:nvSpPr>
            <p:cNvPr id="25" name="TextBox 24"/>
            <p:cNvSpPr txBox="1"/>
            <p:nvPr/>
          </p:nvSpPr>
          <p:spPr>
            <a:xfrm>
              <a:off x="4862644" y="2708920"/>
              <a:ext cx="2097724" cy="830997"/>
            </a:xfrm>
            <a:prstGeom prst="rect">
              <a:avLst/>
            </a:prstGeom>
            <a:noFill/>
          </p:spPr>
          <p:txBody>
            <a:bodyPr wrap="square" rtlCol="0">
              <a:spAutoFit/>
            </a:bodyPr>
            <a:lstStyle/>
            <a:p>
              <a:r>
                <a:rPr lang="fr-FR" sz="2400" dirty="0" err="1"/>
                <a:t>Elektro-magnetiska</a:t>
              </a:r>
              <a:endParaRPr lang="en-GB" sz="2400" dirty="0"/>
            </a:p>
          </p:txBody>
        </p:sp>
        <p:sp>
          <p:nvSpPr>
            <p:cNvPr id="26" name="TextBox 25"/>
            <p:cNvSpPr txBox="1"/>
            <p:nvPr/>
          </p:nvSpPr>
          <p:spPr>
            <a:xfrm>
              <a:off x="4641129" y="3789040"/>
              <a:ext cx="1535644" cy="461665"/>
            </a:xfrm>
            <a:prstGeom prst="rect">
              <a:avLst/>
            </a:prstGeom>
            <a:noFill/>
          </p:spPr>
          <p:txBody>
            <a:bodyPr wrap="square" rtlCol="0">
              <a:spAutoFit/>
            </a:bodyPr>
            <a:lstStyle/>
            <a:p>
              <a:pPr algn="ctr"/>
              <a:r>
                <a:rPr lang="fr-FR" sz="2400" dirty="0"/>
                <a:t>S</a:t>
              </a:r>
              <a:r>
                <a:rPr lang="en-GB" sz="2400" dirty="0" err="1"/>
                <a:t>vaga</a:t>
              </a:r>
              <a:endParaRPr lang="en-GB" sz="2400" dirty="0"/>
            </a:p>
          </p:txBody>
        </p:sp>
        <p:pic>
          <p:nvPicPr>
            <p:cNvPr id="29" name="Picture 28" descr="gluon.gif"/>
            <p:cNvPicPr>
              <a:picLocks noChangeAspect="1"/>
            </p:cNvPicPr>
            <p:nvPr/>
          </p:nvPicPr>
          <p:blipFill>
            <a:blip r:embed="rId4" cstate="print"/>
            <a:stretch>
              <a:fillRect/>
            </a:stretch>
          </p:blipFill>
          <p:spPr>
            <a:xfrm>
              <a:off x="6921100" y="2132856"/>
              <a:ext cx="753866" cy="588544"/>
            </a:xfrm>
            <a:prstGeom prst="rect">
              <a:avLst/>
            </a:prstGeom>
            <a:ln>
              <a:noFill/>
            </a:ln>
            <a:effectLst>
              <a:outerShdw blurRad="292100" dist="139700" dir="2700000" algn="tl" rotWithShape="0">
                <a:srgbClr val="333333">
                  <a:alpha val="65000"/>
                </a:srgbClr>
              </a:outerShdw>
            </a:effectLst>
          </p:spPr>
        </p:pic>
        <p:sp>
          <p:nvSpPr>
            <p:cNvPr id="30" name="TextBox 29"/>
            <p:cNvSpPr txBox="1"/>
            <p:nvPr/>
          </p:nvSpPr>
          <p:spPr>
            <a:xfrm>
              <a:off x="7567803" y="2198306"/>
              <a:ext cx="1535644" cy="400110"/>
            </a:xfrm>
            <a:prstGeom prst="rect">
              <a:avLst/>
            </a:prstGeom>
            <a:noFill/>
          </p:spPr>
          <p:txBody>
            <a:bodyPr wrap="square" rtlCol="0">
              <a:spAutoFit/>
            </a:bodyPr>
            <a:lstStyle/>
            <a:p>
              <a:pPr algn="ctr"/>
              <a:r>
                <a:rPr lang="fr-FR" sz="2000" dirty="0">
                  <a:solidFill>
                    <a:srgbClr val="FF99FF"/>
                  </a:solidFill>
                </a:rPr>
                <a:t>Gluon</a:t>
              </a:r>
              <a:endParaRPr lang="en-GB" sz="2000" dirty="0">
                <a:solidFill>
                  <a:srgbClr val="FF99FF"/>
                </a:solidFill>
              </a:endParaRPr>
            </a:p>
          </p:txBody>
        </p:sp>
        <p:pic>
          <p:nvPicPr>
            <p:cNvPr id="31" name="Picture 30" descr="photon.gif"/>
            <p:cNvPicPr>
              <a:picLocks noChangeAspect="1"/>
            </p:cNvPicPr>
            <p:nvPr/>
          </p:nvPicPr>
          <p:blipFill>
            <a:blip r:embed="rId5" cstate="print"/>
            <a:stretch>
              <a:fillRect/>
            </a:stretch>
          </p:blipFill>
          <p:spPr>
            <a:xfrm>
              <a:off x="7015215" y="2878354"/>
              <a:ext cx="539541" cy="537681"/>
            </a:xfrm>
            <a:prstGeom prst="rect">
              <a:avLst/>
            </a:prstGeom>
            <a:ln>
              <a:noFill/>
            </a:ln>
            <a:effectLst>
              <a:outerShdw blurRad="292100" dist="139700" dir="2700000" algn="tl" rotWithShape="0">
                <a:srgbClr val="333333">
                  <a:alpha val="65000"/>
                </a:srgbClr>
              </a:outerShdw>
            </a:effectLst>
          </p:spPr>
        </p:pic>
        <p:sp>
          <p:nvSpPr>
            <p:cNvPr id="32" name="TextBox 31"/>
            <p:cNvSpPr txBox="1"/>
            <p:nvPr/>
          </p:nvSpPr>
          <p:spPr>
            <a:xfrm>
              <a:off x="7644868" y="2975457"/>
              <a:ext cx="1535644" cy="400110"/>
            </a:xfrm>
            <a:prstGeom prst="rect">
              <a:avLst/>
            </a:prstGeom>
            <a:noFill/>
          </p:spPr>
          <p:txBody>
            <a:bodyPr wrap="square" rtlCol="0">
              <a:spAutoFit/>
            </a:bodyPr>
            <a:lstStyle/>
            <a:p>
              <a:pPr algn="ctr"/>
              <a:r>
                <a:rPr lang="fr-FR" sz="2000" dirty="0">
                  <a:solidFill>
                    <a:srgbClr val="FF99FF"/>
                  </a:solidFill>
                </a:rPr>
                <a:t>Photon</a:t>
              </a:r>
              <a:endParaRPr lang="en-GB" sz="2000" dirty="0">
                <a:solidFill>
                  <a:srgbClr val="FF99FF"/>
                </a:solidFill>
              </a:endParaRPr>
            </a:p>
          </p:txBody>
        </p:sp>
        <p:pic>
          <p:nvPicPr>
            <p:cNvPr id="33" name="Picture 32" descr="W-boson.gif"/>
            <p:cNvPicPr>
              <a:picLocks noChangeAspect="1"/>
            </p:cNvPicPr>
            <p:nvPr/>
          </p:nvPicPr>
          <p:blipFill>
            <a:blip r:embed="rId6" cstate="print"/>
            <a:stretch>
              <a:fillRect/>
            </a:stretch>
          </p:blipFill>
          <p:spPr>
            <a:xfrm>
              <a:off x="6627529" y="3797744"/>
              <a:ext cx="627901" cy="570493"/>
            </a:xfrm>
            <a:prstGeom prst="rect">
              <a:avLst/>
            </a:prstGeom>
            <a:ln>
              <a:noFill/>
            </a:ln>
            <a:effectLst>
              <a:outerShdw blurRad="292100" dist="139700" dir="2700000" algn="tl" rotWithShape="0">
                <a:srgbClr val="333333">
                  <a:alpha val="65000"/>
                </a:srgbClr>
              </a:outerShdw>
            </a:effectLst>
          </p:spPr>
        </p:pic>
        <p:pic>
          <p:nvPicPr>
            <p:cNvPr id="34" name="Picture 33" descr="Z-boson.gif"/>
            <p:cNvPicPr>
              <a:picLocks noChangeAspect="1"/>
            </p:cNvPicPr>
            <p:nvPr/>
          </p:nvPicPr>
          <p:blipFill>
            <a:blip r:embed="rId7" cstate="print"/>
            <a:stretch>
              <a:fillRect/>
            </a:stretch>
          </p:blipFill>
          <p:spPr>
            <a:xfrm>
              <a:off x="7371999" y="3857838"/>
              <a:ext cx="507312" cy="492920"/>
            </a:xfrm>
            <a:prstGeom prst="rect">
              <a:avLst/>
            </a:prstGeom>
            <a:ln>
              <a:noFill/>
            </a:ln>
            <a:effectLst>
              <a:outerShdw blurRad="292100" dist="139700" dir="2700000" algn="tl" rotWithShape="0">
                <a:srgbClr val="333333">
                  <a:alpha val="65000"/>
                </a:srgbClr>
              </a:outerShdw>
            </a:effectLst>
          </p:spPr>
        </p:pic>
        <p:sp>
          <p:nvSpPr>
            <p:cNvPr id="35" name="TextBox 34"/>
            <p:cNvSpPr txBox="1"/>
            <p:nvPr/>
          </p:nvSpPr>
          <p:spPr>
            <a:xfrm>
              <a:off x="7532739" y="3879471"/>
              <a:ext cx="1535644" cy="400110"/>
            </a:xfrm>
            <a:prstGeom prst="rect">
              <a:avLst/>
            </a:prstGeom>
            <a:noFill/>
          </p:spPr>
          <p:txBody>
            <a:bodyPr wrap="square" rtlCol="0">
              <a:spAutoFit/>
            </a:bodyPr>
            <a:lstStyle/>
            <a:p>
              <a:pPr algn="ctr"/>
              <a:r>
                <a:rPr lang="fr-FR" sz="2000" dirty="0">
                  <a:solidFill>
                    <a:srgbClr val="FF99FF"/>
                  </a:solidFill>
                </a:rPr>
                <a:t>W  Z</a:t>
              </a:r>
              <a:endParaRPr lang="en-GB" sz="2000" dirty="0">
                <a:solidFill>
                  <a:srgbClr val="FF99FF"/>
                </a:solidFill>
              </a:endParaRPr>
            </a:p>
          </p:txBody>
        </p:sp>
        <p:sp>
          <p:nvSpPr>
            <p:cNvPr id="42" name="Rectangle 41"/>
            <p:cNvSpPr/>
            <p:nvPr/>
          </p:nvSpPr>
          <p:spPr>
            <a:xfrm>
              <a:off x="4634392" y="2025785"/>
              <a:ext cx="4253031" cy="2555344"/>
            </a:xfrm>
            <a:prstGeom prst="rect">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45" name="TextBox 44"/>
          <p:cNvSpPr txBox="1"/>
          <p:nvPr/>
        </p:nvSpPr>
        <p:spPr>
          <a:xfrm>
            <a:off x="4153445" y="2598677"/>
            <a:ext cx="293123" cy="646331"/>
          </a:xfrm>
          <a:prstGeom prst="rect">
            <a:avLst/>
          </a:prstGeom>
          <a:noFill/>
        </p:spPr>
        <p:txBody>
          <a:bodyPr wrap="square" rtlCol="0">
            <a:spAutoFit/>
          </a:bodyPr>
          <a:lstStyle/>
          <a:p>
            <a:r>
              <a:rPr lang="en-GB" sz="3600" dirty="0"/>
              <a:t>+</a:t>
            </a:r>
          </a:p>
        </p:txBody>
      </p:sp>
      <p:sp>
        <p:nvSpPr>
          <p:cNvPr id="49" name="TextBox 48"/>
          <p:cNvSpPr txBox="1"/>
          <p:nvPr/>
        </p:nvSpPr>
        <p:spPr>
          <a:xfrm>
            <a:off x="40553" y="5157192"/>
            <a:ext cx="8995943" cy="1384995"/>
          </a:xfrm>
          <a:prstGeom prst="rect">
            <a:avLst/>
          </a:prstGeom>
          <a:noFill/>
        </p:spPr>
        <p:txBody>
          <a:bodyPr wrap="square" rtlCol="0">
            <a:spAutoFit/>
          </a:bodyPr>
          <a:lstStyle/>
          <a:p>
            <a:pPr marL="342900" indent="-342900">
              <a:buFont typeface="Arial" panose="020B0604020202020204" pitchFamily="34" charset="0"/>
              <a:buChar char="•"/>
            </a:pPr>
            <a:r>
              <a:rPr lang="en-GB" sz="2800" dirty="0" err="1"/>
              <a:t>En</a:t>
            </a:r>
            <a:r>
              <a:rPr lang="en-GB" sz="2800" dirty="0"/>
              <a:t> </a:t>
            </a:r>
            <a:r>
              <a:rPr lang="en-GB" sz="2800" dirty="0">
                <a:solidFill>
                  <a:srgbClr val="C4D030"/>
                </a:solidFill>
              </a:rPr>
              <a:t>Modell</a:t>
            </a:r>
            <a:r>
              <a:rPr lang="en-GB" sz="2800" dirty="0"/>
              <a:t> </a:t>
            </a:r>
            <a:r>
              <a:rPr lang="en-GB" sz="2800" dirty="0" err="1"/>
              <a:t>skapad</a:t>
            </a:r>
            <a:r>
              <a:rPr lang="en-GB" sz="2800" dirty="0"/>
              <a:t> </a:t>
            </a:r>
            <a:r>
              <a:rPr lang="en-GB" sz="2800" dirty="0" err="1"/>
              <a:t>på</a:t>
            </a:r>
            <a:r>
              <a:rPr lang="en-GB" sz="2800" dirty="0"/>
              <a:t> 1960-talet</a:t>
            </a:r>
          </a:p>
          <a:p>
            <a:pPr marL="342900" indent="-342900">
              <a:buFont typeface="Arial" panose="020B0604020202020204" pitchFamily="34" charset="0"/>
              <a:buChar char="•"/>
            </a:pPr>
            <a:r>
              <a:rPr lang="en-GB" sz="2800" dirty="0" err="1"/>
              <a:t>Har</a:t>
            </a:r>
            <a:r>
              <a:rPr lang="en-GB" sz="2800" dirty="0">
                <a:solidFill>
                  <a:srgbClr val="C4D030"/>
                </a:solidFill>
              </a:rPr>
              <a:t> </a:t>
            </a:r>
            <a:r>
              <a:rPr lang="en-GB" sz="2800" dirty="0" err="1">
                <a:solidFill>
                  <a:srgbClr val="C4D030"/>
                </a:solidFill>
              </a:rPr>
              <a:t>Prövats</a:t>
            </a:r>
            <a:r>
              <a:rPr lang="en-GB" sz="2800" dirty="0">
                <a:solidFill>
                  <a:srgbClr val="C4D030"/>
                </a:solidFill>
              </a:rPr>
              <a:t> </a:t>
            </a:r>
            <a:r>
              <a:rPr lang="en-GB" sz="2800" dirty="0" err="1"/>
              <a:t>sen</a:t>
            </a:r>
            <a:r>
              <a:rPr lang="en-GB" sz="2800" dirty="0"/>
              <a:t> </a:t>
            </a:r>
            <a:r>
              <a:rPr lang="en-GB" sz="2800" dirty="0" err="1"/>
              <a:t>dess</a:t>
            </a:r>
            <a:r>
              <a:rPr lang="en-GB" sz="2800" dirty="0"/>
              <a:t> </a:t>
            </a:r>
            <a:r>
              <a:rPr lang="en-GB" sz="2800" dirty="0" err="1"/>
              <a:t>steg</a:t>
            </a:r>
            <a:r>
              <a:rPr lang="en-GB" sz="2800" dirty="0"/>
              <a:t> </a:t>
            </a:r>
            <a:r>
              <a:rPr lang="en-GB" sz="2800" dirty="0" err="1"/>
              <a:t>för</a:t>
            </a:r>
            <a:r>
              <a:rPr lang="en-GB" sz="2800" dirty="0"/>
              <a:t> </a:t>
            </a:r>
            <a:r>
              <a:rPr lang="en-GB" sz="2800" dirty="0" err="1"/>
              <a:t>steg</a:t>
            </a:r>
            <a:r>
              <a:rPr lang="en-GB" sz="2800" dirty="0"/>
              <a:t> </a:t>
            </a:r>
            <a:r>
              <a:rPr lang="en-GB" sz="2800" dirty="0" err="1"/>
              <a:t>i</a:t>
            </a:r>
            <a:r>
              <a:rPr lang="en-GB" sz="2800" dirty="0"/>
              <a:t> </a:t>
            </a:r>
            <a:r>
              <a:rPr lang="en-GB" sz="2800" dirty="0" err="1"/>
              <a:t>våra</a:t>
            </a:r>
            <a:r>
              <a:rPr lang="en-GB" sz="2800" dirty="0"/>
              <a:t> experiment</a:t>
            </a:r>
          </a:p>
          <a:p>
            <a:pPr marL="342900" indent="-342900">
              <a:buFont typeface="Arial" panose="020B0604020202020204" pitchFamily="34" charset="0"/>
              <a:buChar char="•"/>
            </a:pPr>
            <a:r>
              <a:rPr lang="en-GB" sz="2800" dirty="0" err="1">
                <a:solidFill>
                  <a:srgbClr val="C4D030"/>
                </a:solidFill>
              </a:rPr>
              <a:t>Stämmer</a:t>
            </a:r>
            <a:r>
              <a:rPr lang="en-GB" sz="2800" dirty="0">
                <a:solidFill>
                  <a:srgbClr val="C4D030"/>
                </a:solidFill>
              </a:rPr>
              <a:t> </a:t>
            </a:r>
            <a:r>
              <a:rPr lang="en-GB" sz="2800" dirty="0" err="1">
                <a:solidFill>
                  <a:srgbClr val="C4D030"/>
                </a:solidFill>
              </a:rPr>
              <a:t>hittills</a:t>
            </a:r>
            <a:r>
              <a:rPr lang="en-GB" sz="2800" dirty="0">
                <a:solidFill>
                  <a:srgbClr val="C4D030"/>
                </a:solidFill>
              </a:rPr>
              <a:t> </a:t>
            </a:r>
            <a:r>
              <a:rPr lang="en-GB" sz="2800" dirty="0"/>
              <a:t>men </a:t>
            </a:r>
            <a:r>
              <a:rPr lang="en-GB" sz="2800" dirty="0" err="1"/>
              <a:t>många</a:t>
            </a:r>
            <a:r>
              <a:rPr lang="en-GB" sz="2800" dirty="0"/>
              <a:t> </a:t>
            </a:r>
            <a:r>
              <a:rPr lang="en-GB" sz="2800" dirty="0" err="1"/>
              <a:t>frågor</a:t>
            </a:r>
            <a:r>
              <a:rPr lang="en-GB" sz="2800" dirty="0"/>
              <a:t> </a:t>
            </a:r>
            <a:r>
              <a:rPr lang="en-GB" sz="2800" dirty="0" err="1"/>
              <a:t>återstår</a:t>
            </a:r>
            <a:r>
              <a:rPr lang="en-GB" sz="2800" dirty="0"/>
              <a:t>…</a:t>
            </a:r>
          </a:p>
        </p:txBody>
      </p:sp>
      <p:grpSp>
        <p:nvGrpSpPr>
          <p:cNvPr id="59" name="Group 58"/>
          <p:cNvGrpSpPr/>
          <p:nvPr/>
        </p:nvGrpSpPr>
        <p:grpSpPr>
          <a:xfrm>
            <a:off x="4829184" y="4362426"/>
            <a:ext cx="4063294" cy="866774"/>
            <a:chOff x="4829184" y="3573016"/>
            <a:chExt cx="4063294" cy="866774"/>
          </a:xfrm>
        </p:grpSpPr>
        <p:grpSp>
          <p:nvGrpSpPr>
            <p:cNvPr id="54" name="Group 53"/>
            <p:cNvGrpSpPr/>
            <p:nvPr/>
          </p:nvGrpSpPr>
          <p:grpSpPr>
            <a:xfrm>
              <a:off x="4829184" y="3933056"/>
              <a:ext cx="4063294" cy="506734"/>
              <a:chOff x="4924670" y="4766686"/>
              <a:chExt cx="4063294" cy="506734"/>
            </a:xfrm>
          </p:grpSpPr>
          <p:sp>
            <p:nvSpPr>
              <p:cNvPr id="55" name="TextBox 54"/>
              <p:cNvSpPr txBox="1"/>
              <p:nvPr/>
            </p:nvSpPr>
            <p:spPr>
              <a:xfrm>
                <a:off x="4924670" y="4766686"/>
                <a:ext cx="1954205" cy="461665"/>
              </a:xfrm>
              <a:prstGeom prst="rect">
                <a:avLst/>
              </a:prstGeom>
              <a:noFill/>
            </p:spPr>
            <p:txBody>
              <a:bodyPr wrap="square" rtlCol="0">
                <a:spAutoFit/>
              </a:bodyPr>
              <a:lstStyle/>
              <a:p>
                <a:pPr algn="ctr"/>
                <a:r>
                  <a:rPr lang="fr-FR" sz="2400" dirty="0" err="1"/>
                  <a:t>Tyngdkraften</a:t>
                </a:r>
                <a:endParaRPr lang="en-GB" sz="2400" dirty="0"/>
              </a:p>
            </p:txBody>
          </p:sp>
          <p:pic>
            <p:nvPicPr>
              <p:cNvPr id="56" name="Picture 55" descr="graviton.gif"/>
              <p:cNvPicPr>
                <a:picLocks noChangeAspect="1"/>
              </p:cNvPicPr>
              <p:nvPr/>
            </p:nvPicPr>
            <p:blipFill>
              <a:blip r:embed="rId8" cstate="print"/>
              <a:stretch>
                <a:fillRect/>
              </a:stretch>
            </p:blipFill>
            <p:spPr>
              <a:xfrm>
                <a:off x="7132411" y="4792957"/>
                <a:ext cx="458868" cy="480463"/>
              </a:xfrm>
              <a:prstGeom prst="rect">
                <a:avLst/>
              </a:prstGeom>
              <a:ln>
                <a:noFill/>
              </a:ln>
              <a:effectLst>
                <a:outerShdw blurRad="292100" dist="139700" dir="2700000" algn="tl" rotWithShape="0">
                  <a:srgbClr val="333333">
                    <a:alpha val="65000"/>
                  </a:srgbClr>
                </a:outerShdw>
              </a:effectLst>
            </p:spPr>
          </p:pic>
          <p:sp>
            <p:nvSpPr>
              <p:cNvPr id="57" name="TextBox 56"/>
              <p:cNvSpPr txBox="1"/>
              <p:nvPr/>
            </p:nvSpPr>
            <p:spPr>
              <a:xfrm>
                <a:off x="7452320" y="4788934"/>
                <a:ext cx="1535644" cy="400110"/>
              </a:xfrm>
              <a:prstGeom prst="rect">
                <a:avLst/>
              </a:prstGeom>
              <a:noFill/>
            </p:spPr>
            <p:txBody>
              <a:bodyPr wrap="square" rtlCol="0">
                <a:spAutoFit/>
              </a:bodyPr>
              <a:lstStyle/>
              <a:p>
                <a:pPr algn="ctr"/>
                <a:r>
                  <a:rPr lang="fr-FR" sz="2000" dirty="0">
                    <a:solidFill>
                      <a:srgbClr val="FF99FF"/>
                    </a:solidFill>
                  </a:rPr>
                  <a:t>Graviton ?</a:t>
                </a:r>
                <a:endParaRPr lang="en-GB" sz="2000" dirty="0">
                  <a:solidFill>
                    <a:srgbClr val="FF99FF"/>
                  </a:solidFill>
                </a:endParaRPr>
              </a:p>
            </p:txBody>
          </p:sp>
        </p:grpSp>
        <p:sp>
          <p:nvSpPr>
            <p:cNvPr id="58" name="Up Arrow 57"/>
            <p:cNvSpPr/>
            <p:nvPr/>
          </p:nvSpPr>
          <p:spPr>
            <a:xfrm>
              <a:off x="6012160" y="3573016"/>
              <a:ext cx="360040" cy="360040"/>
            </a:xfrm>
            <a:prstGeom prst="up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36" name="TextBox 35"/>
          <p:cNvSpPr txBox="1"/>
          <p:nvPr/>
        </p:nvSpPr>
        <p:spPr>
          <a:xfrm>
            <a:off x="2185750" y="116632"/>
            <a:ext cx="5439905" cy="830997"/>
          </a:xfrm>
          <a:prstGeom prst="rect">
            <a:avLst/>
          </a:prstGeom>
          <a:noFill/>
        </p:spPr>
        <p:txBody>
          <a:bodyPr wrap="square" rtlCol="0">
            <a:spAutoFit/>
          </a:bodyPr>
          <a:lstStyle/>
          <a:p>
            <a:r>
              <a:rPr lang="en-GB" sz="4800" dirty="0"/>
              <a:t>Standard </a:t>
            </a:r>
            <a:r>
              <a:rPr lang="en-GB" sz="4400" dirty="0" err="1"/>
              <a:t>Modellen</a:t>
            </a:r>
            <a:endParaRPr lang="en-GB" sz="4400" dirty="0"/>
          </a:p>
        </p:txBody>
      </p:sp>
      <p:cxnSp>
        <p:nvCxnSpPr>
          <p:cNvPr id="37" name="Straight Connector 36"/>
          <p:cNvCxnSpPr/>
          <p:nvPr/>
        </p:nvCxnSpPr>
        <p:spPr>
          <a:xfrm>
            <a:off x="274540" y="980728"/>
            <a:ext cx="8352928"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17409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p:cTn id="7" dur="500" fill="hold"/>
                                        <p:tgtEl>
                                          <p:spTgt spid="47"/>
                                        </p:tgtEl>
                                        <p:attrNameLst>
                                          <p:attrName>ppt_w</p:attrName>
                                        </p:attrNameLst>
                                      </p:cBhvr>
                                      <p:tavLst>
                                        <p:tav tm="0">
                                          <p:val>
                                            <p:fltVal val="0"/>
                                          </p:val>
                                        </p:tav>
                                        <p:tav tm="100000">
                                          <p:val>
                                            <p:strVal val="#ppt_w"/>
                                          </p:val>
                                        </p:tav>
                                      </p:tavLst>
                                    </p:anim>
                                    <p:anim calcmode="lin" valueType="num">
                                      <p:cBhvr>
                                        <p:cTn id="8" dur="500" fill="hold"/>
                                        <p:tgtEl>
                                          <p:spTgt spid="47"/>
                                        </p:tgtEl>
                                        <p:attrNameLst>
                                          <p:attrName>ppt_h</p:attrName>
                                        </p:attrNameLst>
                                      </p:cBhvr>
                                      <p:tavLst>
                                        <p:tav tm="0">
                                          <p:val>
                                            <p:fltVal val="0"/>
                                          </p:val>
                                        </p:tav>
                                        <p:tav tm="100000">
                                          <p:val>
                                            <p:strVal val="#ppt_h"/>
                                          </p:val>
                                        </p:tav>
                                      </p:tavLst>
                                    </p:anim>
                                    <p:animEffect transition="in" filter="fade">
                                      <p:cBhvr>
                                        <p:cTn id="9" dur="500"/>
                                        <p:tgtEl>
                                          <p:spTgt spid="47"/>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45"/>
                                        </p:tgtEl>
                                        <p:attrNameLst>
                                          <p:attrName>style.visibility</p:attrName>
                                        </p:attrNameLst>
                                      </p:cBhvr>
                                      <p:to>
                                        <p:strVal val="visible"/>
                                      </p:to>
                                    </p:set>
                                    <p:anim calcmode="lin" valueType="num">
                                      <p:cBhvr>
                                        <p:cTn id="13" dur="500" fill="hold"/>
                                        <p:tgtEl>
                                          <p:spTgt spid="45"/>
                                        </p:tgtEl>
                                        <p:attrNameLst>
                                          <p:attrName>ppt_w</p:attrName>
                                        </p:attrNameLst>
                                      </p:cBhvr>
                                      <p:tavLst>
                                        <p:tav tm="0">
                                          <p:val>
                                            <p:fltVal val="0"/>
                                          </p:val>
                                        </p:tav>
                                        <p:tav tm="100000">
                                          <p:val>
                                            <p:strVal val="#ppt_w"/>
                                          </p:val>
                                        </p:tav>
                                      </p:tavLst>
                                    </p:anim>
                                    <p:anim calcmode="lin" valueType="num">
                                      <p:cBhvr>
                                        <p:cTn id="14" dur="500" fill="hold"/>
                                        <p:tgtEl>
                                          <p:spTgt spid="45"/>
                                        </p:tgtEl>
                                        <p:attrNameLst>
                                          <p:attrName>ppt_h</p:attrName>
                                        </p:attrNameLst>
                                      </p:cBhvr>
                                      <p:tavLst>
                                        <p:tav tm="0">
                                          <p:val>
                                            <p:fltVal val="0"/>
                                          </p:val>
                                        </p:tav>
                                        <p:tav tm="100000">
                                          <p:val>
                                            <p:strVal val="#ppt_h"/>
                                          </p:val>
                                        </p:tav>
                                      </p:tavLst>
                                    </p:anim>
                                    <p:animEffect transition="in" filter="fade">
                                      <p:cBhvr>
                                        <p:cTn id="15" dur="500"/>
                                        <p:tgtEl>
                                          <p:spTgt spid="45"/>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46"/>
                                        </p:tgtEl>
                                        <p:attrNameLst>
                                          <p:attrName>style.visibility</p:attrName>
                                        </p:attrNameLst>
                                      </p:cBhvr>
                                      <p:to>
                                        <p:strVal val="visible"/>
                                      </p:to>
                                    </p:set>
                                    <p:anim calcmode="lin" valueType="num">
                                      <p:cBhvr>
                                        <p:cTn id="19" dur="500" fill="hold"/>
                                        <p:tgtEl>
                                          <p:spTgt spid="46"/>
                                        </p:tgtEl>
                                        <p:attrNameLst>
                                          <p:attrName>ppt_w</p:attrName>
                                        </p:attrNameLst>
                                      </p:cBhvr>
                                      <p:tavLst>
                                        <p:tav tm="0">
                                          <p:val>
                                            <p:fltVal val="0"/>
                                          </p:val>
                                        </p:tav>
                                        <p:tav tm="100000">
                                          <p:val>
                                            <p:strVal val="#ppt_w"/>
                                          </p:val>
                                        </p:tav>
                                      </p:tavLst>
                                    </p:anim>
                                    <p:anim calcmode="lin" valueType="num">
                                      <p:cBhvr>
                                        <p:cTn id="20" dur="500" fill="hold"/>
                                        <p:tgtEl>
                                          <p:spTgt spid="46"/>
                                        </p:tgtEl>
                                        <p:attrNameLst>
                                          <p:attrName>ppt_h</p:attrName>
                                        </p:attrNameLst>
                                      </p:cBhvr>
                                      <p:tavLst>
                                        <p:tav tm="0">
                                          <p:val>
                                            <p:fltVal val="0"/>
                                          </p:val>
                                        </p:tav>
                                        <p:tav tm="100000">
                                          <p:val>
                                            <p:strVal val="#ppt_h"/>
                                          </p:val>
                                        </p:tav>
                                      </p:tavLst>
                                    </p:anim>
                                    <p:animEffect transition="in" filter="fade">
                                      <p:cBhvr>
                                        <p:cTn id="21" dur="500"/>
                                        <p:tgtEl>
                                          <p:spTgt spid="46"/>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grpId="0" nodeType="clickEffect">
                                  <p:stCondLst>
                                    <p:cond delay="0"/>
                                  </p:stCondLst>
                                  <p:childTnLst>
                                    <p:set>
                                      <p:cBhvr>
                                        <p:cTn id="25" dur="1" fill="hold">
                                          <p:stCondLst>
                                            <p:cond delay="0"/>
                                          </p:stCondLst>
                                        </p:cTn>
                                        <p:tgtEl>
                                          <p:spTgt spid="49"/>
                                        </p:tgtEl>
                                        <p:attrNameLst>
                                          <p:attrName>style.visibility</p:attrName>
                                        </p:attrNameLst>
                                      </p:cBhvr>
                                      <p:to>
                                        <p:strVal val="visible"/>
                                      </p:to>
                                    </p:set>
                                    <p:anim calcmode="lin" valueType="num">
                                      <p:cBhvr>
                                        <p:cTn id="26" dur="500" fill="hold"/>
                                        <p:tgtEl>
                                          <p:spTgt spid="49"/>
                                        </p:tgtEl>
                                        <p:attrNameLst>
                                          <p:attrName>ppt_w</p:attrName>
                                        </p:attrNameLst>
                                      </p:cBhvr>
                                      <p:tavLst>
                                        <p:tav tm="0">
                                          <p:val>
                                            <p:fltVal val="0"/>
                                          </p:val>
                                        </p:tav>
                                        <p:tav tm="100000">
                                          <p:val>
                                            <p:strVal val="#ppt_w"/>
                                          </p:val>
                                        </p:tav>
                                      </p:tavLst>
                                    </p:anim>
                                    <p:anim calcmode="lin" valueType="num">
                                      <p:cBhvr>
                                        <p:cTn id="27" dur="500" fill="hold"/>
                                        <p:tgtEl>
                                          <p:spTgt spid="49"/>
                                        </p:tgtEl>
                                        <p:attrNameLst>
                                          <p:attrName>ppt_h</p:attrName>
                                        </p:attrNameLst>
                                      </p:cBhvr>
                                      <p:tavLst>
                                        <p:tav tm="0">
                                          <p:val>
                                            <p:fltVal val="0"/>
                                          </p:val>
                                        </p:tav>
                                        <p:tav tm="100000">
                                          <p:val>
                                            <p:strVal val="#ppt_h"/>
                                          </p:val>
                                        </p:tav>
                                      </p:tavLst>
                                    </p:anim>
                                    <p:animEffect transition="in" filter="fade">
                                      <p:cBhvr>
                                        <p:cTn id="28" dur="500"/>
                                        <p:tgtEl>
                                          <p:spTgt spid="49"/>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59"/>
                                        </p:tgtEl>
                                        <p:attrNameLst>
                                          <p:attrName>style.visibility</p:attrName>
                                        </p:attrNameLst>
                                      </p:cBhvr>
                                      <p:to>
                                        <p:strVal val="visible"/>
                                      </p:to>
                                    </p:set>
                                    <p:anim calcmode="lin" valueType="num">
                                      <p:cBhvr additive="base">
                                        <p:cTn id="33" dur="500" fill="hold"/>
                                        <p:tgtEl>
                                          <p:spTgt spid="59"/>
                                        </p:tgtEl>
                                        <p:attrNameLst>
                                          <p:attrName>ppt_x</p:attrName>
                                        </p:attrNameLst>
                                      </p:cBhvr>
                                      <p:tavLst>
                                        <p:tav tm="0">
                                          <p:val>
                                            <p:strVal val="#ppt_x"/>
                                          </p:val>
                                        </p:tav>
                                        <p:tav tm="100000">
                                          <p:val>
                                            <p:strVal val="#ppt_x"/>
                                          </p:val>
                                        </p:tav>
                                      </p:tavLst>
                                    </p:anim>
                                    <p:anim calcmode="lin" valueType="num">
                                      <p:cBhvr additive="base">
                                        <p:cTn id="34" dur="500" fill="hold"/>
                                        <p:tgtEl>
                                          <p:spTgt spid="5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7"/>
          <p:cNvSpPr>
            <a:spLocks noGrp="1"/>
          </p:cNvSpPr>
          <p:nvPr>
            <p:ph type="title"/>
          </p:nvPr>
        </p:nvSpPr>
        <p:spPr>
          <a:xfrm>
            <a:off x="274540" y="215494"/>
            <a:ext cx="8893621" cy="642937"/>
          </a:xfrm>
        </p:spPr>
        <p:txBody>
          <a:bodyPr>
            <a:noAutofit/>
          </a:bodyPr>
          <a:lstStyle/>
          <a:p>
            <a:r>
              <a:rPr lang="fr-FR" dirty="0" err="1"/>
              <a:t>Fler</a:t>
            </a:r>
            <a:r>
              <a:rPr lang="fr-FR" dirty="0"/>
              <a:t> </a:t>
            </a:r>
            <a:r>
              <a:rPr lang="fr-FR" dirty="0" err="1"/>
              <a:t>frågor</a:t>
            </a:r>
            <a:r>
              <a:rPr lang="fr-FR" dirty="0"/>
              <a:t>…</a:t>
            </a:r>
          </a:p>
        </p:txBody>
      </p:sp>
      <p:grpSp>
        <p:nvGrpSpPr>
          <p:cNvPr id="3" name="Group 2"/>
          <p:cNvGrpSpPr/>
          <p:nvPr/>
        </p:nvGrpSpPr>
        <p:grpSpPr>
          <a:xfrm>
            <a:off x="274540" y="908720"/>
            <a:ext cx="8352928" cy="2707035"/>
            <a:chOff x="274540" y="980728"/>
            <a:chExt cx="8352928" cy="2707035"/>
          </a:xfrm>
        </p:grpSpPr>
        <p:cxnSp>
          <p:nvCxnSpPr>
            <p:cNvPr id="14" name="Straight Connector 13"/>
            <p:cNvCxnSpPr/>
            <p:nvPr/>
          </p:nvCxnSpPr>
          <p:spPr>
            <a:xfrm>
              <a:off x="274540" y="980728"/>
              <a:ext cx="8352928"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sp>
          <p:nvSpPr>
            <p:cNvPr id="12" name="Rectangle 11"/>
            <p:cNvSpPr/>
            <p:nvPr/>
          </p:nvSpPr>
          <p:spPr>
            <a:xfrm>
              <a:off x="785786" y="1044557"/>
              <a:ext cx="3786214" cy="2643206"/>
            </a:xfrm>
            <a:prstGeom prst="rect">
              <a:avLst/>
            </a:prstGeom>
            <a:noFill/>
            <a:ln>
              <a:solidFill>
                <a:schemeClr val="accent1">
                  <a:lumMod val="60000"/>
                  <a:lumOff val="40000"/>
                </a:schemeClr>
              </a:solidFill>
            </a:ln>
            <a:effectLst>
              <a:outerShdw blurRad="50800" dist="38100" dir="2700000" algn="tl" rotWithShape="0">
                <a:prstClr val="black">
                  <a:alpha val="40000"/>
                </a:prstClr>
              </a:outerShdw>
            </a:effectLst>
          </p:spPr>
          <p:style>
            <a:lnRef idx="0">
              <a:schemeClr val="accent3"/>
            </a:lnRef>
            <a:fillRef idx="3">
              <a:schemeClr val="accent3"/>
            </a:fillRef>
            <a:effectRef idx="3">
              <a:schemeClr val="accent3"/>
            </a:effectRef>
            <a:fontRef idx="minor">
              <a:schemeClr val="lt1"/>
            </a:fontRef>
          </p:style>
          <p:txBody>
            <a:bodyPr rtlCol="0" anchor="t"/>
            <a:lstStyle/>
            <a:p>
              <a:pPr algn="ctr"/>
              <a:r>
                <a:rPr lang="en-GB" b="1" dirty="0">
                  <a:solidFill>
                    <a:srgbClr val="33CCFF"/>
                  </a:solidFill>
                </a:rPr>
                <a:t>LEPTONER</a:t>
              </a:r>
            </a:p>
          </p:txBody>
        </p:sp>
        <p:sp>
          <p:nvSpPr>
            <p:cNvPr id="13" name="Rectangle 12"/>
            <p:cNvSpPr/>
            <p:nvPr/>
          </p:nvSpPr>
          <p:spPr>
            <a:xfrm>
              <a:off x="4589567" y="1038735"/>
              <a:ext cx="3786214" cy="2643206"/>
            </a:xfrm>
            <a:prstGeom prst="rect">
              <a:avLst/>
            </a:prstGeom>
            <a:noFill/>
            <a:ln>
              <a:solidFill>
                <a:schemeClr val="accent1">
                  <a:lumMod val="60000"/>
                  <a:lumOff val="40000"/>
                </a:schemeClr>
              </a:solidFill>
            </a:ln>
            <a:effectLst>
              <a:outerShdw blurRad="50800" dist="38100" dir="2700000" algn="tl" rotWithShape="0">
                <a:prstClr val="black">
                  <a:alpha val="40000"/>
                </a:prstClr>
              </a:outerShdw>
            </a:effectLst>
          </p:spPr>
          <p:style>
            <a:lnRef idx="0">
              <a:schemeClr val="accent1"/>
            </a:lnRef>
            <a:fillRef idx="3">
              <a:schemeClr val="accent1"/>
            </a:fillRef>
            <a:effectRef idx="3">
              <a:schemeClr val="accent1"/>
            </a:effectRef>
            <a:fontRef idx="minor">
              <a:schemeClr val="lt1"/>
            </a:fontRef>
          </p:style>
          <p:txBody>
            <a:bodyPr rtlCol="0" anchor="t"/>
            <a:lstStyle/>
            <a:p>
              <a:pPr algn="ctr"/>
              <a:r>
                <a:rPr lang="en-GB" b="1" dirty="0">
                  <a:solidFill>
                    <a:srgbClr val="33CCFF"/>
                  </a:solidFill>
                </a:rPr>
                <a:t>KVARKAR</a:t>
              </a:r>
            </a:p>
          </p:txBody>
        </p:sp>
        <p:grpSp>
          <p:nvGrpSpPr>
            <p:cNvPr id="16" name="Group 15"/>
            <p:cNvGrpSpPr/>
            <p:nvPr/>
          </p:nvGrpSpPr>
          <p:grpSpPr>
            <a:xfrm>
              <a:off x="899053" y="1529506"/>
              <a:ext cx="1320090" cy="369332"/>
              <a:chOff x="1199179" y="2248867"/>
              <a:chExt cx="1320090" cy="369332"/>
            </a:xfrm>
          </p:grpSpPr>
          <p:sp>
            <p:nvSpPr>
              <p:cNvPr id="17" name="TextBox 16"/>
              <p:cNvSpPr txBox="1"/>
              <p:nvPr/>
            </p:nvSpPr>
            <p:spPr>
              <a:xfrm>
                <a:off x="1199179" y="2248867"/>
                <a:ext cx="1005403" cy="369332"/>
              </a:xfrm>
              <a:prstGeom prst="rect">
                <a:avLst/>
              </a:prstGeom>
              <a:noFill/>
            </p:spPr>
            <p:txBody>
              <a:bodyPr wrap="none" rtlCol="0">
                <a:spAutoFit/>
              </a:bodyPr>
              <a:lstStyle/>
              <a:p>
                <a:r>
                  <a:rPr lang="en-GB" dirty="0" err="1">
                    <a:latin typeface="Arial" panose="020B0604020202020204" pitchFamily="34" charset="0"/>
                    <a:cs typeface="Arial" panose="020B0604020202020204" pitchFamily="34" charset="0"/>
                  </a:rPr>
                  <a:t>elektron</a:t>
                </a:r>
                <a:endParaRPr lang="en-GB" dirty="0">
                  <a:latin typeface="Arial" panose="020B0604020202020204" pitchFamily="34" charset="0"/>
                  <a:cs typeface="Arial" panose="020B0604020202020204" pitchFamily="34" charset="0"/>
                </a:endParaRPr>
              </a:p>
            </p:txBody>
          </p:sp>
          <p:pic>
            <p:nvPicPr>
              <p:cNvPr id="18" name="Picture 17" descr="electron.gif"/>
              <p:cNvPicPr>
                <a:picLocks noChangeAspect="1"/>
              </p:cNvPicPr>
              <p:nvPr/>
            </p:nvPicPr>
            <p:blipFill>
              <a:blip r:embed="rId2" cstate="print"/>
              <a:stretch>
                <a:fillRect/>
              </a:stretch>
            </p:blipFill>
            <p:spPr>
              <a:xfrm>
                <a:off x="2214546" y="2285992"/>
                <a:ext cx="304723" cy="285752"/>
              </a:xfrm>
              <a:prstGeom prst="rect">
                <a:avLst/>
              </a:prstGeom>
              <a:ln>
                <a:noFill/>
              </a:ln>
              <a:effectLst>
                <a:outerShdw blurRad="292100" dist="139700" dir="2700000" algn="tl" rotWithShape="0">
                  <a:srgbClr val="333333">
                    <a:alpha val="65000"/>
                  </a:srgbClr>
                </a:outerShdw>
              </a:effectLst>
            </p:spPr>
          </p:pic>
        </p:grpSp>
        <p:grpSp>
          <p:nvGrpSpPr>
            <p:cNvPr id="20" name="Group 19"/>
            <p:cNvGrpSpPr/>
            <p:nvPr/>
          </p:nvGrpSpPr>
          <p:grpSpPr>
            <a:xfrm>
              <a:off x="2674435" y="1495193"/>
              <a:ext cx="1499013" cy="428628"/>
              <a:chOff x="2974561" y="2214554"/>
              <a:chExt cx="1499013" cy="428628"/>
            </a:xfrm>
          </p:grpSpPr>
          <p:sp>
            <p:nvSpPr>
              <p:cNvPr id="21" name="TextBox 20"/>
              <p:cNvSpPr txBox="1"/>
              <p:nvPr/>
            </p:nvSpPr>
            <p:spPr>
              <a:xfrm>
                <a:off x="2974561" y="2235359"/>
                <a:ext cx="1018227" cy="369332"/>
              </a:xfrm>
              <a:prstGeom prst="rect">
                <a:avLst/>
              </a:prstGeom>
              <a:noFill/>
            </p:spPr>
            <p:txBody>
              <a:bodyPr wrap="none" rtlCol="0">
                <a:spAutoFit/>
              </a:bodyPr>
              <a:lstStyle/>
              <a:p>
                <a:r>
                  <a:rPr lang="en-GB" dirty="0">
                    <a:latin typeface="Arial" panose="020B0604020202020204" pitchFamily="34" charset="0"/>
                    <a:cs typeface="Arial" panose="020B0604020202020204" pitchFamily="34" charset="0"/>
                  </a:rPr>
                  <a:t>neutrino</a:t>
                </a:r>
              </a:p>
            </p:txBody>
          </p:sp>
          <p:pic>
            <p:nvPicPr>
              <p:cNvPr id="23" name="Picture 22" descr="electron-neutrino.gif"/>
              <p:cNvPicPr>
                <a:picLocks noChangeAspect="1"/>
              </p:cNvPicPr>
              <p:nvPr/>
            </p:nvPicPr>
            <p:blipFill>
              <a:blip r:embed="rId3" cstate="print"/>
              <a:stretch>
                <a:fillRect/>
              </a:stretch>
            </p:blipFill>
            <p:spPr>
              <a:xfrm>
                <a:off x="4000496" y="2214554"/>
                <a:ext cx="473078" cy="428628"/>
              </a:xfrm>
              <a:prstGeom prst="rect">
                <a:avLst/>
              </a:prstGeom>
              <a:ln>
                <a:noFill/>
              </a:ln>
              <a:effectLst>
                <a:outerShdw blurRad="292100" dist="139700" dir="2700000" algn="tl" rotWithShape="0">
                  <a:srgbClr val="333333">
                    <a:alpha val="65000"/>
                  </a:srgbClr>
                </a:outerShdw>
              </a:effectLst>
            </p:spPr>
          </p:pic>
        </p:grpSp>
        <p:grpSp>
          <p:nvGrpSpPr>
            <p:cNvPr id="24" name="Group 23"/>
            <p:cNvGrpSpPr/>
            <p:nvPr/>
          </p:nvGrpSpPr>
          <p:grpSpPr>
            <a:xfrm>
              <a:off x="967386" y="2281011"/>
              <a:ext cx="1304224" cy="428628"/>
              <a:chOff x="1267512" y="3000372"/>
              <a:chExt cx="1304224" cy="428628"/>
            </a:xfrm>
          </p:grpSpPr>
          <p:sp>
            <p:nvSpPr>
              <p:cNvPr id="25" name="TextBox 24"/>
              <p:cNvSpPr txBox="1"/>
              <p:nvPr/>
            </p:nvSpPr>
            <p:spPr>
              <a:xfrm>
                <a:off x="1267512" y="3042460"/>
                <a:ext cx="761747" cy="369332"/>
              </a:xfrm>
              <a:prstGeom prst="rect">
                <a:avLst/>
              </a:prstGeom>
              <a:noFill/>
            </p:spPr>
            <p:txBody>
              <a:bodyPr wrap="none" rtlCol="0">
                <a:spAutoFit/>
              </a:bodyPr>
              <a:lstStyle/>
              <a:p>
                <a:r>
                  <a:rPr lang="en-GB" dirty="0">
                    <a:latin typeface="Arial" panose="020B0604020202020204" pitchFamily="34" charset="0"/>
                    <a:cs typeface="Arial" panose="020B0604020202020204" pitchFamily="34" charset="0"/>
                  </a:rPr>
                  <a:t>muon</a:t>
                </a:r>
              </a:p>
            </p:txBody>
          </p:sp>
          <p:pic>
            <p:nvPicPr>
              <p:cNvPr id="26" name="Picture 25" descr="muon.gif"/>
              <p:cNvPicPr>
                <a:picLocks noChangeAspect="1"/>
              </p:cNvPicPr>
              <p:nvPr/>
            </p:nvPicPr>
            <p:blipFill>
              <a:blip r:embed="rId4" cstate="print"/>
              <a:stretch>
                <a:fillRect/>
              </a:stretch>
            </p:blipFill>
            <p:spPr>
              <a:xfrm>
                <a:off x="2168509" y="3000372"/>
                <a:ext cx="403227" cy="428628"/>
              </a:xfrm>
              <a:prstGeom prst="rect">
                <a:avLst/>
              </a:prstGeom>
              <a:ln>
                <a:noFill/>
              </a:ln>
              <a:effectLst>
                <a:outerShdw blurRad="292100" dist="139700" dir="2700000" algn="tl" rotWithShape="0">
                  <a:srgbClr val="333333">
                    <a:alpha val="65000"/>
                  </a:srgbClr>
                </a:outerShdw>
              </a:effectLst>
            </p:spPr>
          </p:pic>
        </p:grpSp>
        <p:grpSp>
          <p:nvGrpSpPr>
            <p:cNvPr id="27" name="Group 26"/>
            <p:cNvGrpSpPr/>
            <p:nvPr/>
          </p:nvGrpSpPr>
          <p:grpSpPr>
            <a:xfrm>
              <a:off x="2678248" y="2281011"/>
              <a:ext cx="1480802" cy="428628"/>
              <a:chOff x="2978374" y="3000372"/>
              <a:chExt cx="1480802" cy="428628"/>
            </a:xfrm>
          </p:grpSpPr>
          <p:sp>
            <p:nvSpPr>
              <p:cNvPr id="28" name="TextBox 27"/>
              <p:cNvSpPr txBox="1"/>
              <p:nvPr/>
            </p:nvSpPr>
            <p:spPr>
              <a:xfrm>
                <a:off x="2978374" y="3018469"/>
                <a:ext cx="1018227" cy="369332"/>
              </a:xfrm>
              <a:prstGeom prst="rect">
                <a:avLst/>
              </a:prstGeom>
              <a:noFill/>
            </p:spPr>
            <p:txBody>
              <a:bodyPr wrap="none" rtlCol="0">
                <a:spAutoFit/>
              </a:bodyPr>
              <a:lstStyle/>
              <a:p>
                <a:r>
                  <a:rPr lang="en-GB" dirty="0">
                    <a:latin typeface="Arial" panose="020B0604020202020204" pitchFamily="34" charset="0"/>
                    <a:cs typeface="Arial" panose="020B0604020202020204" pitchFamily="34" charset="0"/>
                  </a:rPr>
                  <a:t>neutrino</a:t>
                </a:r>
              </a:p>
            </p:txBody>
          </p:sp>
          <p:pic>
            <p:nvPicPr>
              <p:cNvPr id="29" name="Picture 28" descr="muon-neutrino.gif"/>
              <p:cNvPicPr>
                <a:picLocks noChangeAspect="1"/>
              </p:cNvPicPr>
              <p:nvPr/>
            </p:nvPicPr>
            <p:blipFill>
              <a:blip r:embed="rId5" cstate="print"/>
              <a:stretch>
                <a:fillRect/>
              </a:stretch>
            </p:blipFill>
            <p:spPr>
              <a:xfrm>
                <a:off x="4000496" y="3000372"/>
                <a:ext cx="458680" cy="428628"/>
              </a:xfrm>
              <a:prstGeom prst="rect">
                <a:avLst/>
              </a:prstGeom>
              <a:ln>
                <a:noFill/>
              </a:ln>
              <a:effectLst>
                <a:outerShdw blurRad="292100" dist="139700" dir="2700000" algn="tl" rotWithShape="0">
                  <a:srgbClr val="333333">
                    <a:alpha val="65000"/>
                  </a:srgbClr>
                </a:outerShdw>
              </a:effectLst>
            </p:spPr>
          </p:pic>
        </p:grpSp>
        <p:grpSp>
          <p:nvGrpSpPr>
            <p:cNvPr id="30" name="Group 29"/>
            <p:cNvGrpSpPr/>
            <p:nvPr/>
          </p:nvGrpSpPr>
          <p:grpSpPr>
            <a:xfrm>
              <a:off x="976027" y="2852515"/>
              <a:ext cx="1451581" cy="642942"/>
              <a:chOff x="1276153" y="3571876"/>
              <a:chExt cx="1451581" cy="642942"/>
            </a:xfrm>
          </p:grpSpPr>
          <p:sp>
            <p:nvSpPr>
              <p:cNvPr id="31" name="TextBox 30"/>
              <p:cNvSpPr txBox="1"/>
              <p:nvPr/>
            </p:nvSpPr>
            <p:spPr>
              <a:xfrm>
                <a:off x="1276153" y="3742441"/>
                <a:ext cx="505267" cy="369332"/>
              </a:xfrm>
              <a:prstGeom prst="rect">
                <a:avLst/>
              </a:prstGeom>
              <a:noFill/>
            </p:spPr>
            <p:txBody>
              <a:bodyPr wrap="none" rtlCol="0">
                <a:spAutoFit/>
              </a:bodyPr>
              <a:lstStyle/>
              <a:p>
                <a:r>
                  <a:rPr lang="en-GB" dirty="0">
                    <a:latin typeface="Arial" panose="020B0604020202020204" pitchFamily="34" charset="0"/>
                    <a:cs typeface="Arial" panose="020B0604020202020204" pitchFamily="34" charset="0"/>
                  </a:rPr>
                  <a:t>tau</a:t>
                </a:r>
              </a:p>
            </p:txBody>
          </p:sp>
          <p:pic>
            <p:nvPicPr>
              <p:cNvPr id="32" name="Picture 31" descr="tau.gif"/>
              <p:cNvPicPr>
                <a:picLocks noChangeAspect="1"/>
              </p:cNvPicPr>
              <p:nvPr/>
            </p:nvPicPr>
            <p:blipFill>
              <a:blip r:embed="rId6" cstate="print"/>
              <a:stretch>
                <a:fillRect/>
              </a:stretch>
            </p:blipFill>
            <p:spPr>
              <a:xfrm>
                <a:off x="2071670" y="3571876"/>
                <a:ext cx="656064" cy="642942"/>
              </a:xfrm>
              <a:prstGeom prst="rect">
                <a:avLst/>
              </a:prstGeom>
              <a:ln>
                <a:noFill/>
              </a:ln>
              <a:effectLst>
                <a:outerShdw blurRad="292100" dist="139700" dir="2700000" algn="tl" rotWithShape="0">
                  <a:srgbClr val="333333">
                    <a:alpha val="65000"/>
                  </a:srgbClr>
                </a:outerShdw>
              </a:effectLst>
            </p:spPr>
          </p:pic>
        </p:grpSp>
        <p:grpSp>
          <p:nvGrpSpPr>
            <p:cNvPr id="33" name="Group 32"/>
            <p:cNvGrpSpPr/>
            <p:nvPr/>
          </p:nvGrpSpPr>
          <p:grpSpPr>
            <a:xfrm>
              <a:off x="2681083" y="2973040"/>
              <a:ext cx="1481714" cy="450979"/>
              <a:chOff x="2981209" y="3692401"/>
              <a:chExt cx="1481714" cy="450979"/>
            </a:xfrm>
          </p:grpSpPr>
          <p:sp>
            <p:nvSpPr>
              <p:cNvPr id="34" name="TextBox 33"/>
              <p:cNvSpPr txBox="1"/>
              <p:nvPr/>
            </p:nvSpPr>
            <p:spPr>
              <a:xfrm>
                <a:off x="2981209" y="3692401"/>
                <a:ext cx="1018227" cy="369332"/>
              </a:xfrm>
              <a:prstGeom prst="rect">
                <a:avLst/>
              </a:prstGeom>
              <a:noFill/>
            </p:spPr>
            <p:txBody>
              <a:bodyPr wrap="none" rtlCol="0">
                <a:spAutoFit/>
              </a:bodyPr>
              <a:lstStyle/>
              <a:p>
                <a:r>
                  <a:rPr lang="en-GB" dirty="0">
                    <a:latin typeface="Arial" panose="020B0604020202020204" pitchFamily="34" charset="0"/>
                    <a:cs typeface="Arial" panose="020B0604020202020204" pitchFamily="34" charset="0"/>
                  </a:rPr>
                  <a:t>neutrino</a:t>
                </a:r>
              </a:p>
            </p:txBody>
          </p:sp>
          <p:pic>
            <p:nvPicPr>
              <p:cNvPr id="35" name="Picture 34" descr="tau-neutrino.gif"/>
              <p:cNvPicPr>
                <a:picLocks noChangeAspect="1"/>
              </p:cNvPicPr>
              <p:nvPr/>
            </p:nvPicPr>
            <p:blipFill>
              <a:blip r:embed="rId7" cstate="print"/>
              <a:stretch>
                <a:fillRect/>
              </a:stretch>
            </p:blipFill>
            <p:spPr>
              <a:xfrm>
                <a:off x="4000496" y="3714752"/>
                <a:ext cx="462427" cy="428628"/>
              </a:xfrm>
              <a:prstGeom prst="rect">
                <a:avLst/>
              </a:prstGeom>
              <a:ln>
                <a:noFill/>
              </a:ln>
              <a:effectLst>
                <a:outerShdw blurRad="292100" dist="139700" dir="2700000" algn="tl" rotWithShape="0">
                  <a:srgbClr val="333333">
                    <a:alpha val="65000"/>
                  </a:srgbClr>
                </a:outerShdw>
              </a:effectLst>
            </p:spPr>
          </p:pic>
        </p:grpSp>
        <p:grpSp>
          <p:nvGrpSpPr>
            <p:cNvPr id="36" name="Group 35"/>
            <p:cNvGrpSpPr/>
            <p:nvPr/>
          </p:nvGrpSpPr>
          <p:grpSpPr>
            <a:xfrm>
              <a:off x="4690201" y="1515567"/>
              <a:ext cx="1284867" cy="383271"/>
              <a:chOff x="4986337" y="2214554"/>
              <a:chExt cx="1284867" cy="383271"/>
            </a:xfrm>
          </p:grpSpPr>
          <p:sp>
            <p:nvSpPr>
              <p:cNvPr id="37" name="TextBox 36"/>
              <p:cNvSpPr txBox="1"/>
              <p:nvPr/>
            </p:nvSpPr>
            <p:spPr>
              <a:xfrm>
                <a:off x="4986337" y="2228493"/>
                <a:ext cx="1056700" cy="369332"/>
              </a:xfrm>
              <a:prstGeom prst="rect">
                <a:avLst/>
              </a:prstGeom>
              <a:noFill/>
            </p:spPr>
            <p:txBody>
              <a:bodyPr wrap="none" rtlCol="0">
                <a:spAutoFit/>
              </a:bodyPr>
              <a:lstStyle/>
              <a:p>
                <a:r>
                  <a:rPr lang="en-GB" dirty="0">
                    <a:latin typeface="Arial" panose="020B0604020202020204" pitchFamily="34" charset="0"/>
                    <a:cs typeface="Arial" panose="020B0604020202020204" pitchFamily="34" charset="0"/>
                  </a:rPr>
                  <a:t>up </a:t>
                </a:r>
                <a:r>
                  <a:rPr lang="en-GB" dirty="0" err="1">
                    <a:latin typeface="Arial" panose="020B0604020202020204" pitchFamily="34" charset="0"/>
                    <a:cs typeface="Arial" panose="020B0604020202020204" pitchFamily="34" charset="0"/>
                  </a:rPr>
                  <a:t>kvark</a:t>
                </a:r>
                <a:endParaRPr lang="en-GB" dirty="0">
                  <a:latin typeface="Arial" panose="020B0604020202020204" pitchFamily="34" charset="0"/>
                  <a:cs typeface="Arial" panose="020B0604020202020204" pitchFamily="34" charset="0"/>
                </a:endParaRPr>
              </a:p>
            </p:txBody>
          </p:sp>
          <p:pic>
            <p:nvPicPr>
              <p:cNvPr id="38" name="Picture 37" descr="up_quark.gif"/>
              <p:cNvPicPr>
                <a:picLocks noChangeAspect="1"/>
              </p:cNvPicPr>
              <p:nvPr/>
            </p:nvPicPr>
            <p:blipFill>
              <a:blip r:embed="rId8" cstate="print"/>
              <a:stretch>
                <a:fillRect/>
              </a:stretch>
            </p:blipFill>
            <p:spPr>
              <a:xfrm>
                <a:off x="6000760" y="2214554"/>
                <a:ext cx="270444" cy="357190"/>
              </a:xfrm>
              <a:prstGeom prst="rect">
                <a:avLst/>
              </a:prstGeom>
              <a:ln>
                <a:noFill/>
              </a:ln>
              <a:effectLst>
                <a:outerShdw blurRad="292100" dist="139700" dir="2700000" algn="tl" rotWithShape="0">
                  <a:srgbClr val="333333">
                    <a:alpha val="65000"/>
                  </a:srgbClr>
                </a:outerShdw>
              </a:effectLst>
            </p:spPr>
          </p:pic>
        </p:grpSp>
        <p:grpSp>
          <p:nvGrpSpPr>
            <p:cNvPr id="39" name="Group 38"/>
            <p:cNvGrpSpPr/>
            <p:nvPr/>
          </p:nvGrpSpPr>
          <p:grpSpPr>
            <a:xfrm>
              <a:off x="6418509" y="1495193"/>
              <a:ext cx="1568141" cy="390137"/>
              <a:chOff x="6718635" y="2214554"/>
              <a:chExt cx="1568141" cy="390137"/>
            </a:xfrm>
          </p:grpSpPr>
          <p:sp>
            <p:nvSpPr>
              <p:cNvPr id="40" name="TextBox 39"/>
              <p:cNvSpPr txBox="1"/>
              <p:nvPr/>
            </p:nvSpPr>
            <p:spPr>
              <a:xfrm>
                <a:off x="6718635" y="2235359"/>
                <a:ext cx="1351652" cy="369332"/>
              </a:xfrm>
              <a:prstGeom prst="rect">
                <a:avLst/>
              </a:prstGeom>
              <a:noFill/>
            </p:spPr>
            <p:txBody>
              <a:bodyPr wrap="none" rtlCol="0">
                <a:spAutoFit/>
              </a:bodyPr>
              <a:lstStyle/>
              <a:p>
                <a:r>
                  <a:rPr lang="en-GB" dirty="0">
                    <a:latin typeface="Arial" panose="020B0604020202020204" pitchFamily="34" charset="0"/>
                    <a:cs typeface="Arial" panose="020B0604020202020204" pitchFamily="34" charset="0"/>
                  </a:rPr>
                  <a:t>down </a:t>
                </a:r>
                <a:r>
                  <a:rPr lang="en-GB" dirty="0" err="1">
                    <a:latin typeface="Arial" panose="020B0604020202020204" pitchFamily="34" charset="0"/>
                    <a:cs typeface="Arial" panose="020B0604020202020204" pitchFamily="34" charset="0"/>
                  </a:rPr>
                  <a:t>kvark</a:t>
                </a:r>
                <a:endParaRPr lang="en-GB" dirty="0">
                  <a:latin typeface="Arial" panose="020B0604020202020204" pitchFamily="34" charset="0"/>
                  <a:cs typeface="Arial" panose="020B0604020202020204" pitchFamily="34" charset="0"/>
                </a:endParaRPr>
              </a:p>
            </p:txBody>
          </p:sp>
          <p:pic>
            <p:nvPicPr>
              <p:cNvPr id="41" name="Picture 40" descr="down_quark.gif"/>
              <p:cNvPicPr>
                <a:picLocks noChangeAspect="1"/>
              </p:cNvPicPr>
              <p:nvPr/>
            </p:nvPicPr>
            <p:blipFill>
              <a:blip r:embed="rId9" cstate="print"/>
              <a:stretch>
                <a:fillRect/>
              </a:stretch>
            </p:blipFill>
            <p:spPr>
              <a:xfrm>
                <a:off x="8027369" y="2214554"/>
                <a:ext cx="259407" cy="337469"/>
              </a:xfrm>
              <a:prstGeom prst="rect">
                <a:avLst/>
              </a:prstGeom>
              <a:ln>
                <a:noFill/>
              </a:ln>
              <a:effectLst>
                <a:outerShdw blurRad="292100" dist="139700" dir="2700000" algn="tl" rotWithShape="0">
                  <a:srgbClr val="333333">
                    <a:alpha val="65000"/>
                  </a:srgbClr>
                </a:outerShdw>
              </a:effectLst>
            </p:spPr>
          </p:pic>
        </p:grpSp>
        <p:grpSp>
          <p:nvGrpSpPr>
            <p:cNvPr id="42" name="Group 41"/>
            <p:cNvGrpSpPr/>
            <p:nvPr/>
          </p:nvGrpSpPr>
          <p:grpSpPr>
            <a:xfrm>
              <a:off x="4791530" y="2209573"/>
              <a:ext cx="1335959" cy="682279"/>
              <a:chOff x="5091656" y="2928934"/>
              <a:chExt cx="1335959" cy="682279"/>
            </a:xfrm>
          </p:grpSpPr>
          <p:sp>
            <p:nvSpPr>
              <p:cNvPr id="43" name="TextBox 42"/>
              <p:cNvSpPr txBox="1"/>
              <p:nvPr/>
            </p:nvSpPr>
            <p:spPr>
              <a:xfrm>
                <a:off x="5091656" y="2964882"/>
                <a:ext cx="825867" cy="646331"/>
              </a:xfrm>
              <a:prstGeom prst="rect">
                <a:avLst/>
              </a:prstGeom>
              <a:noFill/>
            </p:spPr>
            <p:txBody>
              <a:bodyPr wrap="none" rtlCol="0">
                <a:spAutoFit/>
              </a:bodyPr>
              <a:lstStyle/>
              <a:p>
                <a:r>
                  <a:rPr lang="en-GB" dirty="0">
                    <a:latin typeface="Arial" panose="020B0604020202020204" pitchFamily="34" charset="0"/>
                    <a:cs typeface="Arial" panose="020B0604020202020204" pitchFamily="34" charset="0"/>
                  </a:rPr>
                  <a:t>charm</a:t>
                </a:r>
                <a:br>
                  <a:rPr lang="en-GB" dirty="0">
                    <a:latin typeface="Arial" panose="020B0604020202020204" pitchFamily="34" charset="0"/>
                    <a:cs typeface="Arial" panose="020B0604020202020204" pitchFamily="34" charset="0"/>
                  </a:rPr>
                </a:br>
                <a:r>
                  <a:rPr lang="en-GB" dirty="0" err="1">
                    <a:latin typeface="Arial" panose="020B0604020202020204" pitchFamily="34" charset="0"/>
                    <a:cs typeface="Arial" panose="020B0604020202020204" pitchFamily="34" charset="0"/>
                  </a:rPr>
                  <a:t>kvark</a:t>
                </a:r>
                <a:endParaRPr lang="en-GB" dirty="0">
                  <a:latin typeface="Arial" panose="020B0604020202020204" pitchFamily="34" charset="0"/>
                  <a:cs typeface="Arial" panose="020B0604020202020204" pitchFamily="34" charset="0"/>
                </a:endParaRPr>
              </a:p>
            </p:txBody>
          </p:sp>
          <p:pic>
            <p:nvPicPr>
              <p:cNvPr id="44" name="Picture 43" descr="charm_quark.gif"/>
              <p:cNvPicPr>
                <a:picLocks noChangeAspect="1"/>
              </p:cNvPicPr>
              <p:nvPr/>
            </p:nvPicPr>
            <p:blipFill>
              <a:blip r:embed="rId10" cstate="print"/>
              <a:stretch>
                <a:fillRect/>
              </a:stretch>
            </p:blipFill>
            <p:spPr>
              <a:xfrm>
                <a:off x="5929322" y="2928934"/>
                <a:ext cx="498293" cy="500066"/>
              </a:xfrm>
              <a:prstGeom prst="rect">
                <a:avLst/>
              </a:prstGeom>
              <a:ln>
                <a:noFill/>
              </a:ln>
              <a:effectLst>
                <a:outerShdw blurRad="292100" dist="139700" dir="2700000" algn="tl" rotWithShape="0">
                  <a:srgbClr val="333333">
                    <a:alpha val="65000"/>
                  </a:srgbClr>
                </a:outerShdw>
              </a:effectLst>
            </p:spPr>
          </p:pic>
        </p:grpSp>
        <p:grpSp>
          <p:nvGrpSpPr>
            <p:cNvPr id="45" name="Group 44"/>
            <p:cNvGrpSpPr/>
            <p:nvPr/>
          </p:nvGrpSpPr>
          <p:grpSpPr>
            <a:xfrm>
              <a:off x="6575583" y="2200058"/>
              <a:ext cx="1531259" cy="657790"/>
              <a:chOff x="6875709" y="2919419"/>
              <a:chExt cx="1531259" cy="657790"/>
            </a:xfrm>
          </p:grpSpPr>
          <p:sp>
            <p:nvSpPr>
              <p:cNvPr id="46" name="TextBox 45"/>
              <p:cNvSpPr txBox="1"/>
              <p:nvPr/>
            </p:nvSpPr>
            <p:spPr>
              <a:xfrm>
                <a:off x="6875709" y="2930878"/>
                <a:ext cx="954107" cy="646331"/>
              </a:xfrm>
              <a:prstGeom prst="rect">
                <a:avLst/>
              </a:prstGeom>
              <a:noFill/>
            </p:spPr>
            <p:txBody>
              <a:bodyPr wrap="none" rtlCol="0">
                <a:spAutoFit/>
              </a:bodyPr>
              <a:lstStyle/>
              <a:p>
                <a:r>
                  <a:rPr lang="en-GB" dirty="0">
                    <a:latin typeface="Arial" panose="020B0604020202020204" pitchFamily="34" charset="0"/>
                    <a:cs typeface="Arial" panose="020B0604020202020204" pitchFamily="34" charset="0"/>
                  </a:rPr>
                  <a:t>strange</a:t>
                </a:r>
                <a:br>
                  <a:rPr lang="en-GB" dirty="0">
                    <a:latin typeface="Arial" panose="020B0604020202020204" pitchFamily="34" charset="0"/>
                    <a:cs typeface="Arial" panose="020B0604020202020204" pitchFamily="34" charset="0"/>
                  </a:rPr>
                </a:br>
                <a:r>
                  <a:rPr lang="en-GB" dirty="0" err="1">
                    <a:latin typeface="Arial" panose="020B0604020202020204" pitchFamily="34" charset="0"/>
                    <a:cs typeface="Arial" panose="020B0604020202020204" pitchFamily="34" charset="0"/>
                  </a:rPr>
                  <a:t>kvark</a:t>
                </a:r>
                <a:endParaRPr lang="en-GB" dirty="0">
                  <a:latin typeface="Arial" panose="020B0604020202020204" pitchFamily="34" charset="0"/>
                  <a:cs typeface="Arial" panose="020B0604020202020204" pitchFamily="34" charset="0"/>
                </a:endParaRPr>
              </a:p>
            </p:txBody>
          </p:sp>
          <p:pic>
            <p:nvPicPr>
              <p:cNvPr id="47" name="Picture 46" descr="strange_quark.gif"/>
              <p:cNvPicPr>
                <a:picLocks noChangeAspect="1"/>
              </p:cNvPicPr>
              <p:nvPr/>
            </p:nvPicPr>
            <p:blipFill>
              <a:blip r:embed="rId11" cstate="print"/>
              <a:stretch>
                <a:fillRect/>
              </a:stretch>
            </p:blipFill>
            <p:spPr>
              <a:xfrm>
                <a:off x="8001024" y="2919419"/>
                <a:ext cx="405944" cy="581019"/>
              </a:xfrm>
              <a:prstGeom prst="rect">
                <a:avLst/>
              </a:prstGeom>
              <a:ln>
                <a:noFill/>
              </a:ln>
              <a:effectLst>
                <a:outerShdw blurRad="292100" dist="139700" dir="2700000" algn="tl" rotWithShape="0">
                  <a:srgbClr val="333333">
                    <a:alpha val="65000"/>
                  </a:srgbClr>
                </a:outerShdw>
              </a:effectLst>
            </p:spPr>
          </p:pic>
        </p:grpSp>
        <p:grpSp>
          <p:nvGrpSpPr>
            <p:cNvPr id="48" name="Group 47"/>
            <p:cNvGrpSpPr/>
            <p:nvPr/>
          </p:nvGrpSpPr>
          <p:grpSpPr>
            <a:xfrm>
              <a:off x="4828972" y="2855515"/>
              <a:ext cx="1481257" cy="770209"/>
              <a:chOff x="5129098" y="3574876"/>
              <a:chExt cx="1481257" cy="770209"/>
            </a:xfrm>
          </p:grpSpPr>
          <p:sp>
            <p:nvSpPr>
              <p:cNvPr id="49" name="TextBox 48"/>
              <p:cNvSpPr txBox="1"/>
              <p:nvPr/>
            </p:nvSpPr>
            <p:spPr>
              <a:xfrm>
                <a:off x="5129098" y="3698754"/>
                <a:ext cx="736099" cy="646331"/>
              </a:xfrm>
              <a:prstGeom prst="rect">
                <a:avLst/>
              </a:prstGeom>
              <a:noFill/>
            </p:spPr>
            <p:txBody>
              <a:bodyPr wrap="none" rtlCol="0">
                <a:spAutoFit/>
              </a:bodyPr>
              <a:lstStyle/>
              <a:p>
                <a:r>
                  <a:rPr lang="en-GB" dirty="0">
                    <a:latin typeface="Arial" panose="020B0604020202020204" pitchFamily="34" charset="0"/>
                    <a:cs typeface="Arial" panose="020B0604020202020204" pitchFamily="34" charset="0"/>
                  </a:rPr>
                  <a:t>top </a:t>
                </a:r>
                <a:br>
                  <a:rPr lang="en-GB" dirty="0">
                    <a:latin typeface="Arial" panose="020B0604020202020204" pitchFamily="34" charset="0"/>
                    <a:cs typeface="Arial" panose="020B0604020202020204" pitchFamily="34" charset="0"/>
                  </a:rPr>
                </a:br>
                <a:r>
                  <a:rPr lang="en-GB" dirty="0" err="1">
                    <a:latin typeface="Arial" panose="020B0604020202020204" pitchFamily="34" charset="0"/>
                    <a:cs typeface="Arial" panose="020B0604020202020204" pitchFamily="34" charset="0"/>
                  </a:rPr>
                  <a:t>kvark</a:t>
                </a:r>
                <a:endParaRPr lang="en-GB" dirty="0">
                  <a:latin typeface="Arial" panose="020B0604020202020204" pitchFamily="34" charset="0"/>
                  <a:cs typeface="Arial" panose="020B0604020202020204" pitchFamily="34" charset="0"/>
                </a:endParaRPr>
              </a:p>
            </p:txBody>
          </p:sp>
          <p:pic>
            <p:nvPicPr>
              <p:cNvPr id="50" name="Picture 49" descr="top_quark.gif"/>
              <p:cNvPicPr>
                <a:picLocks noChangeAspect="1"/>
              </p:cNvPicPr>
              <p:nvPr/>
            </p:nvPicPr>
            <p:blipFill>
              <a:blip r:embed="rId12" cstate="print"/>
              <a:stretch>
                <a:fillRect/>
              </a:stretch>
            </p:blipFill>
            <p:spPr>
              <a:xfrm>
                <a:off x="5857884" y="3574876"/>
                <a:ext cx="752471" cy="711380"/>
              </a:xfrm>
              <a:prstGeom prst="rect">
                <a:avLst/>
              </a:prstGeom>
              <a:ln>
                <a:noFill/>
              </a:ln>
              <a:effectLst>
                <a:outerShdw blurRad="292100" dist="139700" dir="2700000" algn="tl" rotWithShape="0">
                  <a:srgbClr val="333333">
                    <a:alpha val="65000"/>
                  </a:srgbClr>
                </a:outerShdw>
              </a:effectLst>
            </p:spPr>
          </p:pic>
        </p:grpSp>
        <p:grpSp>
          <p:nvGrpSpPr>
            <p:cNvPr id="51" name="Group 50"/>
            <p:cNvGrpSpPr/>
            <p:nvPr/>
          </p:nvGrpSpPr>
          <p:grpSpPr>
            <a:xfrm>
              <a:off x="6639703" y="2932429"/>
              <a:ext cx="1693994" cy="717165"/>
              <a:chOff x="6639703" y="2921133"/>
              <a:chExt cx="1693994" cy="717165"/>
            </a:xfrm>
          </p:grpSpPr>
          <p:pic>
            <p:nvPicPr>
              <p:cNvPr id="52" name="Picture 51" descr="bottom_quark.gif"/>
              <p:cNvPicPr>
                <a:picLocks noChangeAspect="1"/>
              </p:cNvPicPr>
              <p:nvPr/>
            </p:nvPicPr>
            <p:blipFill>
              <a:blip r:embed="rId13" cstate="print"/>
              <a:stretch>
                <a:fillRect/>
              </a:stretch>
            </p:blipFill>
            <p:spPr>
              <a:xfrm>
                <a:off x="7599172" y="2947416"/>
                <a:ext cx="734525" cy="690882"/>
              </a:xfrm>
              <a:prstGeom prst="rect">
                <a:avLst/>
              </a:prstGeom>
              <a:ln>
                <a:noFill/>
              </a:ln>
              <a:effectLst>
                <a:outerShdw blurRad="292100" dist="139700" dir="2700000" algn="tl" rotWithShape="0">
                  <a:srgbClr val="333333">
                    <a:alpha val="65000"/>
                  </a:srgbClr>
                </a:outerShdw>
              </a:effectLst>
            </p:spPr>
          </p:pic>
          <p:sp>
            <p:nvSpPr>
              <p:cNvPr id="53" name="TextBox 52"/>
              <p:cNvSpPr txBox="1"/>
              <p:nvPr/>
            </p:nvSpPr>
            <p:spPr>
              <a:xfrm>
                <a:off x="6639703" y="2921133"/>
                <a:ext cx="889987" cy="646331"/>
              </a:xfrm>
              <a:prstGeom prst="rect">
                <a:avLst/>
              </a:prstGeom>
              <a:noFill/>
            </p:spPr>
            <p:txBody>
              <a:bodyPr wrap="none" rtlCol="0">
                <a:spAutoFit/>
              </a:bodyPr>
              <a:lstStyle/>
              <a:p>
                <a:r>
                  <a:rPr lang="en-GB" dirty="0">
                    <a:latin typeface="Arial" panose="020B0604020202020204" pitchFamily="34" charset="0"/>
                    <a:cs typeface="Arial" panose="020B0604020202020204" pitchFamily="34" charset="0"/>
                  </a:rPr>
                  <a:t>bottom</a:t>
                </a:r>
                <a:br>
                  <a:rPr lang="en-GB" dirty="0">
                    <a:latin typeface="Arial" panose="020B0604020202020204" pitchFamily="34" charset="0"/>
                    <a:cs typeface="Arial" panose="020B0604020202020204" pitchFamily="34" charset="0"/>
                  </a:rPr>
                </a:br>
                <a:r>
                  <a:rPr lang="en-GB" dirty="0" err="1">
                    <a:latin typeface="Arial" panose="020B0604020202020204" pitchFamily="34" charset="0"/>
                    <a:cs typeface="Arial" panose="020B0604020202020204" pitchFamily="34" charset="0"/>
                  </a:rPr>
                  <a:t>kvark</a:t>
                </a:r>
                <a:endParaRPr lang="en-GB" dirty="0">
                  <a:latin typeface="Arial" panose="020B0604020202020204" pitchFamily="34" charset="0"/>
                  <a:cs typeface="Arial" panose="020B0604020202020204" pitchFamily="34" charset="0"/>
                </a:endParaRPr>
              </a:p>
            </p:txBody>
          </p:sp>
        </p:grpSp>
      </p:grpSp>
      <p:sp>
        <p:nvSpPr>
          <p:cNvPr id="7" name="Rectangle 6"/>
          <p:cNvSpPr/>
          <p:nvPr/>
        </p:nvSpPr>
        <p:spPr>
          <a:xfrm>
            <a:off x="133933" y="3652923"/>
            <a:ext cx="9034228" cy="523220"/>
          </a:xfrm>
          <a:prstGeom prst="rect">
            <a:avLst/>
          </a:prstGeom>
        </p:spPr>
        <p:txBody>
          <a:bodyPr wrap="square">
            <a:spAutoFit/>
          </a:bodyPr>
          <a:lstStyle/>
          <a:p>
            <a:pPr marL="342900" indent="-342900">
              <a:buFont typeface="Arial" panose="020B0604020202020204" pitchFamily="34" charset="0"/>
              <a:buChar char="•"/>
            </a:pPr>
            <a:r>
              <a:rPr lang="en-GB" sz="2800" dirty="0" err="1"/>
              <a:t>Varför</a:t>
            </a:r>
            <a:r>
              <a:rPr lang="en-GB" sz="2800" dirty="0"/>
              <a:t> </a:t>
            </a:r>
            <a:r>
              <a:rPr lang="en-GB" sz="2800" dirty="0" err="1"/>
              <a:t>har</a:t>
            </a:r>
            <a:r>
              <a:rPr lang="en-GB" sz="2800" dirty="0"/>
              <a:t> </a:t>
            </a:r>
            <a:r>
              <a:rPr lang="en-GB" sz="2800" dirty="0" err="1"/>
              <a:t>pariklarna</a:t>
            </a:r>
            <a:r>
              <a:rPr lang="en-GB" sz="2800" dirty="0"/>
              <a:t> </a:t>
            </a:r>
            <a:r>
              <a:rPr lang="en-GB" sz="2800" dirty="0" err="1"/>
              <a:t>massa</a:t>
            </a:r>
            <a:r>
              <a:rPr lang="en-GB" sz="2800" dirty="0"/>
              <a:t> </a:t>
            </a:r>
            <a:r>
              <a:rPr lang="en-GB" sz="2800" dirty="0" err="1"/>
              <a:t>och</a:t>
            </a:r>
            <a:r>
              <a:rPr lang="en-GB" sz="2800" dirty="0"/>
              <a:t> </a:t>
            </a:r>
            <a:r>
              <a:rPr lang="en-GB" sz="2800" dirty="0" err="1"/>
              <a:t>dessutom</a:t>
            </a:r>
            <a:r>
              <a:rPr lang="en-GB" sz="2800" dirty="0"/>
              <a:t> </a:t>
            </a:r>
            <a:r>
              <a:rPr lang="en-GB" sz="2800" dirty="0" err="1"/>
              <a:t>så</a:t>
            </a:r>
            <a:r>
              <a:rPr lang="en-GB" sz="2800" dirty="0"/>
              <a:t> </a:t>
            </a:r>
            <a:r>
              <a:rPr lang="en-GB" sz="2800" dirty="0" err="1"/>
              <a:t>olika</a:t>
            </a:r>
            <a:r>
              <a:rPr lang="en-GB" sz="2800" dirty="0"/>
              <a:t>?</a:t>
            </a:r>
          </a:p>
        </p:txBody>
      </p:sp>
      <p:grpSp>
        <p:nvGrpSpPr>
          <p:cNvPr id="59" name="Group 58"/>
          <p:cNvGrpSpPr/>
          <p:nvPr/>
        </p:nvGrpSpPr>
        <p:grpSpPr>
          <a:xfrm>
            <a:off x="-35243" y="4247384"/>
            <a:ext cx="6983507" cy="2004613"/>
            <a:chOff x="-35243" y="4247384"/>
            <a:chExt cx="6983507" cy="2004613"/>
          </a:xfrm>
        </p:grpSpPr>
        <p:sp>
          <p:nvSpPr>
            <p:cNvPr id="8" name="TextBox 7"/>
            <p:cNvSpPr txBox="1"/>
            <p:nvPr/>
          </p:nvSpPr>
          <p:spPr>
            <a:xfrm>
              <a:off x="-35243" y="4247384"/>
              <a:ext cx="2254386" cy="369332"/>
            </a:xfrm>
            <a:prstGeom prst="rect">
              <a:avLst/>
            </a:prstGeom>
            <a:noFill/>
          </p:spPr>
          <p:txBody>
            <a:bodyPr wrap="square" rtlCol="0">
              <a:spAutoFit/>
            </a:bodyPr>
            <a:lstStyle/>
            <a:p>
              <a:r>
                <a:rPr lang="en-GB" dirty="0"/>
                <a:t>Peter Higgs 1964</a:t>
              </a:r>
            </a:p>
          </p:txBody>
        </p:sp>
        <p:pic>
          <p:nvPicPr>
            <p:cNvPr id="55" name="Picture 54"/>
            <p:cNvPicPr>
              <a:picLocks noChangeAspect="1"/>
            </p:cNvPicPr>
            <p:nvPr/>
          </p:nvPicPr>
          <p:blipFill>
            <a:blip r:embed="rId14"/>
            <a:stretch>
              <a:fillRect/>
            </a:stretch>
          </p:blipFill>
          <p:spPr>
            <a:xfrm>
              <a:off x="226486" y="4605074"/>
              <a:ext cx="1545057" cy="1646923"/>
            </a:xfrm>
            <a:prstGeom prst="rect">
              <a:avLst/>
            </a:prstGeom>
          </p:spPr>
        </p:pic>
        <p:sp>
          <p:nvSpPr>
            <p:cNvPr id="9" name="Rounded Rectangular Callout 8"/>
            <p:cNvSpPr/>
            <p:nvPr/>
          </p:nvSpPr>
          <p:spPr>
            <a:xfrm>
              <a:off x="1987567" y="4265270"/>
              <a:ext cx="4960697" cy="739905"/>
            </a:xfrm>
            <a:prstGeom prst="wedgeRoundRectCallout">
              <a:avLst>
                <a:gd name="adj1" fmla="val -62435"/>
                <a:gd name="adj2" fmla="val 57092"/>
                <a:gd name="adj3" fmla="val 16667"/>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t>min </a:t>
              </a:r>
              <a:r>
                <a:rPr lang="en-GB" sz="2400" dirty="0" err="1"/>
                <a:t>teori</a:t>
              </a:r>
              <a:r>
                <a:rPr lang="en-GB" sz="2400" dirty="0"/>
                <a:t> </a:t>
              </a:r>
              <a:r>
                <a:rPr lang="en-GB" sz="2400" dirty="0" err="1"/>
                <a:t>är</a:t>
              </a:r>
              <a:r>
                <a:rPr lang="en-GB" sz="2400" dirty="0"/>
                <a:t> </a:t>
              </a:r>
              <a:r>
                <a:rPr lang="en-GB" sz="2400" dirty="0" err="1"/>
                <a:t>att</a:t>
              </a:r>
              <a:r>
                <a:rPr lang="en-GB" sz="2400" dirty="0"/>
                <a:t> </a:t>
              </a:r>
              <a:r>
                <a:rPr lang="en-GB" sz="2400" dirty="0" err="1"/>
                <a:t>det</a:t>
              </a:r>
              <a:r>
                <a:rPr lang="en-GB" sz="2400" dirty="0"/>
                <a:t> </a:t>
              </a:r>
              <a:r>
                <a:rPr lang="en-GB" sz="2400" dirty="0" err="1"/>
                <a:t>finns</a:t>
              </a:r>
              <a:r>
                <a:rPr lang="en-GB" sz="2400" dirty="0"/>
                <a:t> </a:t>
              </a:r>
              <a:r>
                <a:rPr lang="en-GB" sz="2400" dirty="0" err="1"/>
                <a:t>en</a:t>
              </a:r>
              <a:r>
                <a:rPr lang="en-GB" sz="2400" dirty="0">
                  <a:solidFill>
                    <a:srgbClr val="92D050"/>
                  </a:solidFill>
                </a:rPr>
                <a:t> </a:t>
              </a:r>
              <a:r>
                <a:rPr lang="en-GB" sz="2400" b="1" dirty="0">
                  <a:solidFill>
                    <a:srgbClr val="92D050"/>
                  </a:solidFill>
                </a:rPr>
                <a:t>Boson</a:t>
              </a:r>
              <a:r>
                <a:rPr lang="en-GB" sz="2400" dirty="0">
                  <a:solidFill>
                    <a:srgbClr val="92D050"/>
                  </a:solidFill>
                </a:rPr>
                <a:t> </a:t>
              </a:r>
              <a:r>
                <a:rPr lang="en-GB" sz="2400" dirty="0" err="1"/>
                <a:t>som</a:t>
              </a:r>
              <a:r>
                <a:rPr lang="en-GB" sz="2400" dirty="0"/>
                <a:t> </a:t>
              </a:r>
              <a:r>
                <a:rPr lang="en-GB" sz="2400" dirty="0" err="1"/>
                <a:t>ger</a:t>
              </a:r>
              <a:r>
                <a:rPr lang="en-GB" sz="2400" dirty="0"/>
                <a:t> </a:t>
              </a:r>
              <a:r>
                <a:rPr lang="en-GB" sz="2400" dirty="0" err="1"/>
                <a:t>partiklarna</a:t>
              </a:r>
              <a:r>
                <a:rPr lang="en-GB" sz="2400" dirty="0"/>
                <a:t> </a:t>
              </a:r>
              <a:r>
                <a:rPr lang="en-GB" sz="2400" dirty="0" err="1"/>
                <a:t>massa</a:t>
              </a:r>
              <a:r>
                <a:rPr lang="en-GB" sz="2400" dirty="0"/>
                <a:t>…</a:t>
              </a:r>
            </a:p>
          </p:txBody>
        </p:sp>
      </p:grpSp>
      <p:sp>
        <p:nvSpPr>
          <p:cNvPr id="57" name="TextBox 56"/>
          <p:cNvSpPr txBox="1"/>
          <p:nvPr/>
        </p:nvSpPr>
        <p:spPr>
          <a:xfrm>
            <a:off x="1904456" y="5384358"/>
            <a:ext cx="6339952" cy="954107"/>
          </a:xfrm>
          <a:prstGeom prst="rect">
            <a:avLst/>
          </a:prstGeom>
          <a:noFill/>
        </p:spPr>
        <p:txBody>
          <a:bodyPr wrap="square" rtlCol="0">
            <a:spAutoFit/>
          </a:bodyPr>
          <a:lstStyle/>
          <a:p>
            <a:pPr algn="ctr"/>
            <a:r>
              <a:rPr lang="en-GB" sz="2800" dirty="0" err="1"/>
              <a:t>Experimenten</a:t>
            </a:r>
            <a:r>
              <a:rPr lang="en-GB" sz="2800" dirty="0"/>
              <a:t> </a:t>
            </a:r>
            <a:r>
              <a:rPr lang="en-GB" sz="2800" dirty="0" err="1"/>
              <a:t>har</a:t>
            </a:r>
            <a:r>
              <a:rPr lang="en-GB" sz="2800" dirty="0"/>
              <a:t> </a:t>
            </a:r>
            <a:r>
              <a:rPr lang="en-GB" sz="2800" dirty="0" err="1"/>
              <a:t>sökt</a:t>
            </a:r>
            <a:r>
              <a:rPr lang="en-GB" sz="2800" dirty="0"/>
              <a:t> </a:t>
            </a:r>
            <a:r>
              <a:rPr lang="en-GB" sz="2800" dirty="0">
                <a:solidFill>
                  <a:srgbClr val="92D050"/>
                </a:solidFill>
              </a:rPr>
              <a:t>Higgs Boson </a:t>
            </a:r>
            <a:r>
              <a:rPr lang="en-GB" sz="2800" dirty="0" err="1"/>
              <a:t>alltsedan</a:t>
            </a:r>
            <a:r>
              <a:rPr lang="en-GB" sz="2800" dirty="0"/>
              <a:t> </a:t>
            </a:r>
            <a:r>
              <a:rPr lang="en-GB" sz="2800" dirty="0" err="1"/>
              <a:t>dess</a:t>
            </a:r>
            <a:r>
              <a:rPr lang="en-GB" sz="2800" dirty="0"/>
              <a:t>…</a:t>
            </a:r>
          </a:p>
        </p:txBody>
      </p:sp>
      <p:sp>
        <p:nvSpPr>
          <p:cNvPr id="4" name="Footer Placeholder 3"/>
          <p:cNvSpPr>
            <a:spLocks noGrp="1"/>
          </p:cNvSpPr>
          <p:nvPr>
            <p:ph type="ftr" sz="quarter" idx="11"/>
          </p:nvPr>
        </p:nvSpPr>
        <p:spPr>
          <a:xfrm>
            <a:off x="274540" y="6356351"/>
            <a:ext cx="8761956" cy="365125"/>
          </a:xfrm>
        </p:spPr>
        <p:txBody>
          <a:bodyPr/>
          <a:lstStyle/>
          <a:p>
            <a:pPr>
              <a:defRPr/>
            </a:pPr>
            <a:r>
              <a:rPr lang="sv-SE">
                <a:solidFill>
                  <a:schemeClr val="tx2">
                    <a:lumMod val="50000"/>
                  </a:schemeClr>
                </a:solidFill>
              </a:rPr>
              <a:t>Polhelmskolan 24.3 2025                     Lennart JIRDEN, CERN</a:t>
            </a:r>
            <a:endParaRPr lang="fr-FR" dirty="0">
              <a:solidFill>
                <a:schemeClr val="tx2">
                  <a:lumMod val="50000"/>
                </a:schemeClr>
              </a:solidFill>
            </a:endParaRPr>
          </a:p>
        </p:txBody>
      </p:sp>
    </p:spTree>
    <p:extLst>
      <p:ext uri="{BB962C8B-B14F-4D97-AF65-F5344CB8AC3E}">
        <p14:creationId xmlns:p14="http://schemas.microsoft.com/office/powerpoint/2010/main" val="34538745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7"/>
          <p:cNvSpPr>
            <a:spLocks noGrp="1"/>
          </p:cNvSpPr>
          <p:nvPr>
            <p:ph type="title"/>
          </p:nvPr>
        </p:nvSpPr>
        <p:spPr>
          <a:xfrm>
            <a:off x="274540" y="215494"/>
            <a:ext cx="8893621" cy="642937"/>
          </a:xfrm>
        </p:spPr>
        <p:txBody>
          <a:bodyPr>
            <a:noAutofit/>
          </a:bodyPr>
          <a:lstStyle/>
          <a:p>
            <a:r>
              <a:rPr lang="fr-FR" dirty="0" err="1"/>
              <a:t>Higgs</a:t>
            </a:r>
            <a:r>
              <a:rPr lang="fr-FR" dirty="0"/>
              <a:t> Boson</a:t>
            </a:r>
          </a:p>
        </p:txBody>
      </p:sp>
      <p:cxnSp>
        <p:nvCxnSpPr>
          <p:cNvPr id="14" name="Straight Connector 13"/>
          <p:cNvCxnSpPr/>
          <p:nvPr/>
        </p:nvCxnSpPr>
        <p:spPr>
          <a:xfrm>
            <a:off x="274540" y="980728"/>
            <a:ext cx="8352928"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sp>
        <p:nvSpPr>
          <p:cNvPr id="4" name="Footer Placeholder 3"/>
          <p:cNvSpPr>
            <a:spLocks noGrp="1"/>
          </p:cNvSpPr>
          <p:nvPr>
            <p:ph type="ftr" sz="quarter" idx="11"/>
          </p:nvPr>
        </p:nvSpPr>
        <p:spPr>
          <a:xfrm>
            <a:off x="107504" y="6356351"/>
            <a:ext cx="8784976" cy="365125"/>
          </a:xfrm>
        </p:spPr>
        <p:txBody>
          <a:bodyPr/>
          <a:lstStyle/>
          <a:p>
            <a:pPr>
              <a:defRPr/>
            </a:pPr>
            <a:r>
              <a:rPr lang="sv-SE">
                <a:solidFill>
                  <a:schemeClr val="tx2">
                    <a:lumMod val="50000"/>
                  </a:schemeClr>
                </a:solidFill>
              </a:rPr>
              <a:t>Polhelmskolan 24.3 2025                     Lennart JIRDEN, CERN</a:t>
            </a:r>
            <a:endParaRPr lang="fr-FR" dirty="0">
              <a:solidFill>
                <a:schemeClr val="tx2">
                  <a:lumMod val="50000"/>
                </a:schemeClr>
              </a:solidFill>
            </a:endParaRPr>
          </a:p>
        </p:txBody>
      </p:sp>
      <p:pic>
        <p:nvPicPr>
          <p:cNvPr id="19" name="Picture 18" descr="higgs_boson.gif"/>
          <p:cNvPicPr>
            <a:picLocks noChangeAspect="1"/>
          </p:cNvPicPr>
          <p:nvPr/>
        </p:nvPicPr>
        <p:blipFill>
          <a:blip r:embed="rId3" cstate="print"/>
          <a:stretch>
            <a:fillRect/>
          </a:stretch>
        </p:blipFill>
        <p:spPr>
          <a:xfrm>
            <a:off x="4308313" y="70245"/>
            <a:ext cx="1652769" cy="1497822"/>
          </a:xfrm>
          <a:prstGeom prst="rect">
            <a:avLst/>
          </a:prstGeom>
        </p:spPr>
      </p:pic>
      <p:sp>
        <p:nvSpPr>
          <p:cNvPr id="20" name="TextBox 19"/>
          <p:cNvSpPr txBox="1"/>
          <p:nvPr/>
        </p:nvSpPr>
        <p:spPr>
          <a:xfrm>
            <a:off x="1187624" y="1681498"/>
            <a:ext cx="6624736" cy="646331"/>
          </a:xfrm>
          <a:prstGeom prst="rect">
            <a:avLst/>
          </a:prstGeom>
          <a:noFill/>
          <a:ln w="57150">
            <a:solidFill>
              <a:srgbClr val="FF0000"/>
            </a:solidFill>
            <a:prstDash val="sysDash"/>
          </a:ln>
          <a:effectLst>
            <a:outerShdw blurRad="50800" dist="38100" dir="2700000" algn="tl"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wrap="square" rtlCol="0" anchor="ctr">
            <a:spAutoFit/>
          </a:bodyPr>
          <a:lstStyle/>
          <a:p>
            <a:pPr algn="ctr"/>
            <a:r>
              <a:rPr lang="en-GB" sz="3600" b="1" dirty="0" err="1">
                <a:ln w="19050">
                  <a:solidFill>
                    <a:srgbClr val="FF0000"/>
                  </a:solidFill>
                </a:ln>
                <a:solidFill>
                  <a:srgbClr val="FFFF00"/>
                </a:solidFill>
                <a:effectLst>
                  <a:outerShdw blurRad="50800" dist="38100" dir="2700000" algn="tl" rotWithShape="0">
                    <a:prstClr val="black">
                      <a:alpha val="40000"/>
                    </a:prstClr>
                  </a:outerShdw>
                </a:effectLst>
                <a:latin typeface="Stencil" pitchFamily="82" charset="0"/>
              </a:rPr>
              <a:t>Upptäcktes</a:t>
            </a:r>
            <a:r>
              <a:rPr lang="en-GB" sz="3600" b="1" dirty="0">
                <a:ln w="19050">
                  <a:solidFill>
                    <a:srgbClr val="FF0000"/>
                  </a:solidFill>
                </a:ln>
                <a:solidFill>
                  <a:srgbClr val="FFFF00"/>
                </a:solidFill>
                <a:effectLst>
                  <a:outerShdw blurRad="50800" dist="38100" dir="2700000" algn="tl" rotWithShape="0">
                    <a:prstClr val="black">
                      <a:alpha val="40000"/>
                    </a:prstClr>
                  </a:outerShdw>
                </a:effectLst>
                <a:latin typeface="Stencil" pitchFamily="82" charset="0"/>
              </a:rPr>
              <a:t> </a:t>
            </a:r>
            <a:r>
              <a:rPr lang="en-GB" sz="3600" b="1" dirty="0" err="1">
                <a:ln w="19050">
                  <a:solidFill>
                    <a:srgbClr val="FF0000"/>
                  </a:solidFill>
                </a:ln>
                <a:solidFill>
                  <a:srgbClr val="FFFF00"/>
                </a:solidFill>
                <a:effectLst>
                  <a:outerShdw blurRad="50800" dist="38100" dir="2700000" algn="tl" rotWithShape="0">
                    <a:prstClr val="black">
                      <a:alpha val="40000"/>
                    </a:prstClr>
                  </a:outerShdw>
                </a:effectLst>
                <a:latin typeface="Stencil" pitchFamily="82" charset="0"/>
              </a:rPr>
              <a:t>På</a:t>
            </a:r>
            <a:r>
              <a:rPr lang="en-GB" sz="3600" b="1" dirty="0">
                <a:ln w="19050">
                  <a:solidFill>
                    <a:srgbClr val="FF0000"/>
                  </a:solidFill>
                </a:ln>
                <a:solidFill>
                  <a:srgbClr val="FFFF00"/>
                </a:solidFill>
                <a:effectLst>
                  <a:outerShdw blurRad="50800" dist="38100" dir="2700000" algn="tl" rotWithShape="0">
                    <a:prstClr val="black">
                      <a:alpha val="40000"/>
                    </a:prstClr>
                  </a:outerShdw>
                </a:effectLst>
                <a:latin typeface="Stencil" pitchFamily="82" charset="0"/>
              </a:rPr>
              <a:t> CERN 2012 !</a:t>
            </a:r>
          </a:p>
        </p:txBody>
      </p:sp>
      <p:grpSp>
        <p:nvGrpSpPr>
          <p:cNvPr id="5" name="Group 4"/>
          <p:cNvGrpSpPr/>
          <p:nvPr/>
        </p:nvGrpSpPr>
        <p:grpSpPr>
          <a:xfrm>
            <a:off x="231326" y="2787541"/>
            <a:ext cx="8537332" cy="3583990"/>
            <a:chOff x="334097" y="2822999"/>
            <a:chExt cx="8537332" cy="3583990"/>
          </a:xfrm>
        </p:grpSpPr>
        <p:sp>
          <p:nvSpPr>
            <p:cNvPr id="10" name="TextBox 11"/>
            <p:cNvSpPr txBox="1"/>
            <p:nvPr/>
          </p:nvSpPr>
          <p:spPr>
            <a:xfrm>
              <a:off x="334097" y="5123005"/>
              <a:ext cx="2975494" cy="830997"/>
            </a:xfrm>
            <a:prstGeom prst="rect">
              <a:avLst/>
            </a:prstGeom>
            <a:noFill/>
          </p:spPr>
          <p:txBody>
            <a:bodyPr wrap="none" rtlCol="0">
              <a:spAutoFit/>
            </a:bodyPr>
            <a:ls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a:lstStyle>
            <a:p>
              <a:pPr algn="ctr"/>
              <a:r>
                <a:rPr lang="en-GB" sz="2400" i="1" dirty="0" err="1"/>
                <a:t>Brout</a:t>
              </a:r>
              <a:r>
                <a:rPr lang="en-GB" sz="2400" i="1" dirty="0"/>
                <a:t>-</a:t>
              </a:r>
              <a:r>
                <a:rPr lang="en-GB" sz="2400" i="1" dirty="0" err="1"/>
                <a:t>Englert</a:t>
              </a:r>
              <a:r>
                <a:rPr lang="en-GB" sz="2400" i="1" dirty="0"/>
                <a:t>-Higgs</a:t>
              </a:r>
              <a:br>
                <a:rPr lang="en-GB" sz="2400" i="1" dirty="0"/>
              </a:br>
              <a:r>
                <a:rPr lang="en-GB" sz="2400" i="1" dirty="0"/>
                <a:t>Boson</a:t>
              </a:r>
            </a:p>
          </p:txBody>
        </p:sp>
        <p:pic>
          <p:nvPicPr>
            <p:cNvPr id="1026" name="Picture 2" descr="http://www.lefigaro.fr/medias/2012/07/04/a823a448-c5ee-11e1-9899-1cfb5bcafdb3-493x328.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60087" y="4670019"/>
              <a:ext cx="2610750" cy="173697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3" name="Picture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766750" y="3230468"/>
              <a:ext cx="1104679" cy="1104679"/>
            </a:xfrm>
            <a:prstGeom prst="rect">
              <a:avLst/>
            </a:prstGeom>
          </p:spPr>
        </p:pic>
        <p:grpSp>
          <p:nvGrpSpPr>
            <p:cNvPr id="16" name="Group 15"/>
            <p:cNvGrpSpPr/>
            <p:nvPr/>
          </p:nvGrpSpPr>
          <p:grpSpPr>
            <a:xfrm>
              <a:off x="345394" y="2822999"/>
              <a:ext cx="2388118" cy="1728866"/>
              <a:chOff x="0" y="3292839"/>
              <a:chExt cx="3686175" cy="2668588"/>
            </a:xfrm>
          </p:grpSpPr>
          <p:pic>
            <p:nvPicPr>
              <p:cNvPr id="17" name="Picture 3" descr="higgsgth0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0" y="3292839"/>
                <a:ext cx="3686175" cy="2660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8" name="Connecteur droit 11"/>
              <p:cNvCxnSpPr>
                <a:cxnSpLocks noChangeShapeType="1"/>
              </p:cNvCxnSpPr>
              <p:nvPr/>
            </p:nvCxnSpPr>
            <p:spPr bwMode="auto">
              <a:xfrm>
                <a:off x="15875" y="5959839"/>
                <a:ext cx="3670300" cy="1588"/>
              </a:xfrm>
              <a:prstGeom prst="line">
                <a:avLst/>
              </a:prstGeom>
              <a:noFill/>
              <a:ln w="63500">
                <a:solidFill>
                  <a:srgbClr val="C4D030"/>
                </a:solidFill>
                <a:round/>
                <a:headEnd/>
                <a:tailEnd/>
              </a:ln>
              <a:extLst>
                <a:ext uri="{909E8E84-426E-40DD-AFC4-6F175D3DCCD1}">
                  <a14:hiddenFill xmlns:a14="http://schemas.microsoft.com/office/drawing/2010/main">
                    <a:noFill/>
                  </a14:hiddenFill>
                </a:ext>
              </a:extLst>
            </p:spPr>
          </p:cxnSp>
        </p:grpSp>
        <p:sp>
          <p:nvSpPr>
            <p:cNvPr id="21" name="TextBox 20"/>
            <p:cNvSpPr txBox="1"/>
            <p:nvPr/>
          </p:nvSpPr>
          <p:spPr>
            <a:xfrm>
              <a:off x="2879849" y="3409386"/>
              <a:ext cx="4571225" cy="646331"/>
            </a:xfrm>
            <a:prstGeom prst="rect">
              <a:avLst/>
            </a:prstGeom>
            <a:noFill/>
            <a:ln w="57150">
              <a:solidFill>
                <a:srgbClr val="FF0000"/>
              </a:solidFill>
              <a:prstDash val="sysDash"/>
            </a:ln>
            <a:effectLst>
              <a:outerShdw blurRad="50800" dist="38100" dir="2700000" algn="tl" rotWithShape="0">
                <a:prstClr val="black">
                  <a:alpha val="40000"/>
                </a:prstClr>
              </a:outerShdw>
            </a:effectLst>
          </p:spPr>
          <p:style>
            <a:lnRef idx="2">
              <a:schemeClr val="accent2"/>
            </a:lnRef>
            <a:fillRef idx="1">
              <a:schemeClr val="lt1"/>
            </a:fillRef>
            <a:effectRef idx="0">
              <a:schemeClr val="accent2"/>
            </a:effectRef>
            <a:fontRef idx="minor">
              <a:schemeClr val="dk1"/>
            </a:fontRef>
          </p:style>
          <p:txBody>
            <a:bodyPr wrap="square" rtlCol="0" anchor="ctr">
              <a:spAutoFit/>
            </a:bodyPr>
            <a:lstStyle/>
            <a:p>
              <a:pPr algn="ctr"/>
              <a:r>
                <a:rPr lang="en-GB" sz="3600" b="1" dirty="0">
                  <a:ln w="19050">
                    <a:solidFill>
                      <a:srgbClr val="FF0000"/>
                    </a:solidFill>
                  </a:ln>
                  <a:solidFill>
                    <a:srgbClr val="FFFF00"/>
                  </a:solidFill>
                  <a:effectLst>
                    <a:outerShdw blurRad="50800" dist="38100" dir="2700000" algn="tl" rotWithShape="0">
                      <a:prstClr val="black">
                        <a:alpha val="40000"/>
                      </a:prstClr>
                    </a:outerShdw>
                  </a:effectLst>
                  <a:latin typeface="Stencil" pitchFamily="82" charset="0"/>
                </a:rPr>
                <a:t>NOBELLPRIS 2013 !</a:t>
              </a:r>
            </a:p>
          </p:txBody>
        </p:sp>
      </p:grpSp>
    </p:spTree>
    <p:extLst>
      <p:ext uri="{BB962C8B-B14F-4D97-AF65-F5344CB8AC3E}">
        <p14:creationId xmlns:p14="http://schemas.microsoft.com/office/powerpoint/2010/main" val="2276679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3054" y="52284"/>
            <a:ext cx="7886700" cy="1127793"/>
          </a:xfrm>
        </p:spPr>
        <p:txBody>
          <a:bodyPr/>
          <a:lstStyle/>
          <a:p>
            <a:r>
              <a:rPr lang="cy-GB" dirty="0"/>
              <a:t>Fler frågor</a:t>
            </a:r>
            <a:r>
              <a:rPr lang="cy-GB" noProof="0" dirty="0"/>
              <a:t>....</a:t>
            </a:r>
          </a:p>
        </p:txBody>
      </p:sp>
      <p:sp>
        <p:nvSpPr>
          <p:cNvPr id="5" name="Oval 6"/>
          <p:cNvSpPr>
            <a:spLocks noChangeArrowheads="1"/>
          </p:cNvSpPr>
          <p:nvPr/>
        </p:nvSpPr>
        <p:spPr bwMode="auto">
          <a:xfrm>
            <a:off x="6877050" y="1746713"/>
            <a:ext cx="2016125" cy="2016125"/>
          </a:xfrm>
          <a:prstGeom prst="ellipse">
            <a:avLst/>
          </a:prstGeom>
          <a:gradFill rotWithShape="1">
            <a:gsLst>
              <a:gs pos="0">
                <a:srgbClr val="FFFFFF"/>
              </a:gs>
              <a:gs pos="100000">
                <a:srgbClr val="53BBDB"/>
              </a:gs>
            </a:gsLst>
            <a:path path="shape">
              <a:fillToRect l="50000" t="50000" r="50000" b="50000"/>
            </a:path>
          </a:gradFill>
          <a:ln w="9525">
            <a:solidFill>
              <a:srgbClr val="53BBDB"/>
            </a:solidFill>
            <a:round/>
            <a:headEnd/>
            <a:tailEnd/>
          </a:ln>
        </p:spPr>
        <p:txBody>
          <a:bodyPr wrap="none" anchor="ctr"/>
          <a:lstStyle/>
          <a:p>
            <a:pPr algn="ctr" eaLnBrk="1" hangingPunct="1"/>
            <a:r>
              <a:rPr lang="en-US" sz="3200" b="1" dirty="0">
                <a:solidFill>
                  <a:schemeClr val="bg1"/>
                </a:solidFill>
              </a:rPr>
              <a:t>IDAG</a:t>
            </a:r>
            <a:endParaRPr lang="en-US" sz="1800" b="1" dirty="0">
              <a:solidFill>
                <a:srgbClr val="1210B5"/>
              </a:solidFill>
            </a:endParaRPr>
          </a:p>
        </p:txBody>
      </p:sp>
      <p:sp>
        <p:nvSpPr>
          <p:cNvPr id="6" name="Oval 7"/>
          <p:cNvSpPr>
            <a:spLocks noChangeArrowheads="1"/>
          </p:cNvSpPr>
          <p:nvPr/>
        </p:nvSpPr>
        <p:spPr bwMode="auto">
          <a:xfrm>
            <a:off x="107950" y="1603838"/>
            <a:ext cx="2376488" cy="2303463"/>
          </a:xfrm>
          <a:prstGeom prst="ellipse">
            <a:avLst/>
          </a:prstGeom>
          <a:gradFill rotWithShape="1">
            <a:gsLst>
              <a:gs pos="0">
                <a:srgbClr val="FFFFFF"/>
              </a:gs>
              <a:gs pos="100000">
                <a:srgbClr val="E1F51F"/>
              </a:gs>
            </a:gsLst>
            <a:path path="shape">
              <a:fillToRect l="50000" t="50000" r="50000" b="50000"/>
            </a:path>
          </a:gradFill>
          <a:ln w="28575">
            <a:solidFill>
              <a:srgbClr val="FFFF00"/>
            </a:solidFill>
            <a:round/>
            <a:headEnd/>
            <a:tailEnd/>
          </a:ln>
        </p:spPr>
        <p:txBody>
          <a:bodyPr wrap="none" anchor="ctr"/>
          <a:lstStyle/>
          <a:p>
            <a:pPr algn="ctr" eaLnBrk="1" hangingPunct="1"/>
            <a:r>
              <a:rPr lang="en-US" sz="3200" b="1" dirty="0">
                <a:solidFill>
                  <a:schemeClr val="bg1"/>
                </a:solidFill>
              </a:rPr>
              <a:t>BIG BANG</a:t>
            </a:r>
            <a:endParaRPr lang="en-US" sz="1700" dirty="0">
              <a:solidFill>
                <a:schemeClr val="bg1"/>
              </a:solidFill>
            </a:endParaRPr>
          </a:p>
        </p:txBody>
      </p:sp>
      <p:sp>
        <p:nvSpPr>
          <p:cNvPr id="8" name="Rectangle 2"/>
          <p:cNvSpPr txBox="1">
            <a:spLocks noChangeArrowheads="1"/>
          </p:cNvSpPr>
          <p:nvPr/>
        </p:nvSpPr>
        <p:spPr bwMode="auto">
          <a:xfrm>
            <a:off x="4038600" y="4604219"/>
            <a:ext cx="1371600" cy="655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bIns="0">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4000" dirty="0">
                <a:solidFill>
                  <a:srgbClr val="C4D030"/>
                </a:solidFill>
              </a:rPr>
              <a:t>&gt; &gt; &gt;</a:t>
            </a:r>
            <a:endParaRPr lang="en-US" sz="4000" dirty="0">
              <a:solidFill>
                <a:srgbClr val="C4D030"/>
              </a:solidFill>
              <a:latin typeface="Verdana" pitchFamily="34" charset="0"/>
            </a:endParaRPr>
          </a:p>
        </p:txBody>
      </p:sp>
      <p:sp>
        <p:nvSpPr>
          <p:cNvPr id="11" name="Text Box 4"/>
          <p:cNvSpPr txBox="1">
            <a:spLocks noChangeArrowheads="1"/>
          </p:cNvSpPr>
          <p:nvPr/>
        </p:nvSpPr>
        <p:spPr bwMode="auto">
          <a:xfrm>
            <a:off x="0" y="4645585"/>
            <a:ext cx="2817992"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algn="ctr" eaLnBrk="1" hangingPunct="1"/>
            <a:r>
              <a:rPr lang="cy-GB" sz="2000" dirty="0">
                <a:solidFill>
                  <a:srgbClr val="C4D030"/>
                </a:solidFill>
                <a:latin typeface="Verdana" pitchFamily="34" charset="0"/>
              </a:rPr>
              <a:t>Lika mycket Materia och Antimateria skapades</a:t>
            </a:r>
          </a:p>
        </p:txBody>
      </p:sp>
      <p:sp>
        <p:nvSpPr>
          <p:cNvPr id="12" name="Text Box 4"/>
          <p:cNvSpPr txBox="1">
            <a:spLocks noChangeArrowheads="1"/>
          </p:cNvSpPr>
          <p:nvPr/>
        </p:nvSpPr>
        <p:spPr bwMode="auto">
          <a:xfrm>
            <a:off x="6747054" y="4616900"/>
            <a:ext cx="2269946"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2000" dirty="0">
                <a:solidFill>
                  <a:srgbClr val="C4D030"/>
                </a:solidFill>
                <a:latin typeface="Verdana" pitchFamily="34" charset="0"/>
              </a:rPr>
              <a:t>Bara Materia (vi) </a:t>
            </a:r>
            <a:r>
              <a:rPr lang="en-US" sz="2000" dirty="0" err="1">
                <a:solidFill>
                  <a:srgbClr val="C4D030"/>
                </a:solidFill>
                <a:latin typeface="Verdana" pitchFamily="34" charset="0"/>
              </a:rPr>
              <a:t>har</a:t>
            </a:r>
            <a:r>
              <a:rPr lang="en-US" sz="2000" dirty="0">
                <a:solidFill>
                  <a:srgbClr val="C4D030"/>
                </a:solidFill>
                <a:latin typeface="Verdana" pitchFamily="34" charset="0"/>
              </a:rPr>
              <a:t> </a:t>
            </a:r>
            <a:r>
              <a:rPr lang="en-US" sz="2000" dirty="0" err="1">
                <a:solidFill>
                  <a:srgbClr val="C4D030"/>
                </a:solidFill>
                <a:latin typeface="Verdana" pitchFamily="34" charset="0"/>
              </a:rPr>
              <a:t>överlevt</a:t>
            </a:r>
            <a:endParaRPr lang="en-US" sz="2000" dirty="0">
              <a:solidFill>
                <a:srgbClr val="C4D030"/>
              </a:solidFill>
              <a:latin typeface="Verdana" pitchFamily="34" charset="0"/>
            </a:endParaRPr>
          </a:p>
        </p:txBody>
      </p:sp>
      <p:sp>
        <p:nvSpPr>
          <p:cNvPr id="13" name="Text Box 4"/>
          <p:cNvSpPr txBox="1">
            <a:spLocks noChangeArrowheads="1"/>
          </p:cNvSpPr>
          <p:nvPr/>
        </p:nvSpPr>
        <p:spPr bwMode="auto">
          <a:xfrm>
            <a:off x="3245370" y="5478905"/>
            <a:ext cx="3200400"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5000" b="1" dirty="0" err="1">
                <a:solidFill>
                  <a:srgbClr val="FFFFFF"/>
                </a:solidFill>
                <a:latin typeface="Verdana" pitchFamily="34" charset="0"/>
              </a:rPr>
              <a:t>Varför</a:t>
            </a:r>
            <a:r>
              <a:rPr lang="en-US" sz="5000" b="1" dirty="0">
                <a:solidFill>
                  <a:srgbClr val="FFFFFF"/>
                </a:solidFill>
                <a:latin typeface="Verdana" pitchFamily="34" charset="0"/>
              </a:rPr>
              <a:t>?</a:t>
            </a:r>
          </a:p>
        </p:txBody>
      </p:sp>
      <p:grpSp>
        <p:nvGrpSpPr>
          <p:cNvPr id="19" name="Group 18"/>
          <p:cNvGrpSpPr/>
          <p:nvPr/>
        </p:nvGrpSpPr>
        <p:grpSpPr>
          <a:xfrm>
            <a:off x="2489377" y="1172371"/>
            <a:ext cx="4260852" cy="3458128"/>
            <a:chOff x="2476498" y="2486013"/>
            <a:chExt cx="4260852" cy="3458128"/>
          </a:xfrm>
        </p:grpSpPr>
        <p:grpSp>
          <p:nvGrpSpPr>
            <p:cNvPr id="20" name="Group 12"/>
            <p:cNvGrpSpPr/>
            <p:nvPr/>
          </p:nvGrpSpPr>
          <p:grpSpPr>
            <a:xfrm>
              <a:off x="2698750" y="2527841"/>
              <a:ext cx="4038600" cy="3416300"/>
              <a:chOff x="2698750" y="2527841"/>
              <a:chExt cx="4038600" cy="3416300"/>
            </a:xfrm>
          </p:grpSpPr>
          <p:pic>
            <p:nvPicPr>
              <p:cNvPr id="22" name="Picture 21" descr="universe_original"/>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00338" y="2527841"/>
                <a:ext cx="4033837" cy="341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3" name="Connecteur droit 13"/>
              <p:cNvCxnSpPr>
                <a:cxnSpLocks noChangeShapeType="1"/>
              </p:cNvCxnSpPr>
              <p:nvPr/>
            </p:nvCxnSpPr>
            <p:spPr bwMode="auto">
              <a:xfrm>
                <a:off x="2698750" y="5936204"/>
                <a:ext cx="4038600" cy="1588"/>
              </a:xfrm>
              <a:prstGeom prst="line">
                <a:avLst/>
              </a:prstGeom>
              <a:noFill/>
              <a:ln w="63500">
                <a:solidFill>
                  <a:srgbClr val="C4D030"/>
                </a:solidFill>
                <a:round/>
                <a:headEnd/>
                <a:tailEnd/>
              </a:ln>
              <a:extLst>
                <a:ext uri="{909E8E84-426E-40DD-AFC4-6F175D3DCCD1}">
                  <a14:hiddenFill xmlns:a14="http://schemas.microsoft.com/office/drawing/2010/main">
                    <a:noFill/>
                  </a14:hiddenFill>
                </a:ext>
              </a:extLst>
            </p:spPr>
          </p:cxnSp>
          <p:sp>
            <p:nvSpPr>
              <p:cNvPr id="24" name="Rectangle 23"/>
              <p:cNvSpPr/>
              <p:nvPr/>
            </p:nvSpPr>
            <p:spPr bwMode="auto">
              <a:xfrm>
                <a:off x="2805113" y="2552700"/>
                <a:ext cx="2295525" cy="247650"/>
              </a:xfrm>
              <a:prstGeom prst="rect">
                <a:avLst/>
              </a:prstGeom>
              <a:solidFill>
                <a:srgbClr val="00004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a typeface="ＭＳ Ｐゴシック" charset="-128"/>
                  <a:cs typeface="ＭＳ Ｐゴシック" charset="-128"/>
                </a:endParaRPr>
              </a:p>
            </p:txBody>
          </p:sp>
          <p:sp>
            <p:nvSpPr>
              <p:cNvPr id="25" name="Rectangle 24"/>
              <p:cNvSpPr/>
              <p:nvPr/>
            </p:nvSpPr>
            <p:spPr bwMode="auto">
              <a:xfrm>
                <a:off x="3009900" y="2633662"/>
                <a:ext cx="733425" cy="247650"/>
              </a:xfrm>
              <a:prstGeom prst="rect">
                <a:avLst/>
              </a:prstGeom>
              <a:solidFill>
                <a:srgbClr val="00004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a typeface="ＭＳ Ｐゴシック" charset="-128"/>
                  <a:cs typeface="ＭＳ Ｐゴシック" charset="-128"/>
                </a:endParaRPr>
              </a:p>
            </p:txBody>
          </p:sp>
        </p:grpSp>
        <p:sp>
          <p:nvSpPr>
            <p:cNvPr id="21" name="TextBox 20"/>
            <p:cNvSpPr txBox="1"/>
            <p:nvPr/>
          </p:nvSpPr>
          <p:spPr>
            <a:xfrm>
              <a:off x="2476498" y="2486013"/>
              <a:ext cx="2459865" cy="338554"/>
            </a:xfrm>
            <a:prstGeom prst="rect">
              <a:avLst/>
            </a:prstGeom>
            <a:noFill/>
          </p:spPr>
          <p:txBody>
            <a:bodyPr wrap="square" rtlCol="0">
              <a:spAutoFit/>
            </a:bodyPr>
            <a:lstStyle/>
            <a:p>
              <a:r>
                <a:rPr lang="en-US" sz="1600" dirty="0" err="1"/>
                <a:t>Vårt</a:t>
              </a:r>
              <a:r>
                <a:rPr lang="en-US" sz="1600" dirty="0"/>
                <a:t> </a:t>
              </a:r>
              <a:r>
                <a:rPr lang="en-US" sz="1600" dirty="0" err="1"/>
                <a:t>Universums</a:t>
              </a:r>
              <a:r>
                <a:rPr lang="en-US" sz="1600" dirty="0"/>
                <a:t> </a:t>
              </a:r>
              <a:r>
                <a:rPr lang="en-US" sz="1600" dirty="0" err="1"/>
                <a:t>Historia</a:t>
              </a:r>
              <a:endParaRPr lang="en-US" sz="1600" dirty="0"/>
            </a:p>
          </p:txBody>
        </p:sp>
      </p:grpSp>
      <p:cxnSp>
        <p:nvCxnSpPr>
          <p:cNvPr id="16" name="Straight Connector 15"/>
          <p:cNvCxnSpPr/>
          <p:nvPr/>
        </p:nvCxnSpPr>
        <p:spPr>
          <a:xfrm>
            <a:off x="274540" y="980728"/>
            <a:ext cx="8352928"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sp>
        <p:nvSpPr>
          <p:cNvPr id="3" name="Footer Placeholder 2"/>
          <p:cNvSpPr>
            <a:spLocks noGrp="1"/>
          </p:cNvSpPr>
          <p:nvPr>
            <p:ph type="ftr" sz="quarter" idx="11"/>
          </p:nvPr>
        </p:nvSpPr>
        <p:spPr>
          <a:xfrm>
            <a:off x="253053" y="6356351"/>
            <a:ext cx="8640121" cy="365125"/>
          </a:xfrm>
        </p:spPr>
        <p:txBody>
          <a:bodyPr/>
          <a:lstStyle/>
          <a:p>
            <a:pPr>
              <a:defRPr/>
            </a:pPr>
            <a:r>
              <a:rPr lang="sv-SE">
                <a:solidFill>
                  <a:schemeClr val="tx2">
                    <a:lumMod val="50000"/>
                  </a:schemeClr>
                </a:solidFill>
              </a:rPr>
              <a:t>Polhelmskolan 24.3 2025                     Lennart JIRDEN, CERN</a:t>
            </a:r>
            <a:endParaRPr lang="fr-FR" dirty="0">
              <a:solidFill>
                <a:schemeClr val="tx2">
                  <a:lumMod val="50000"/>
                </a:schemeClr>
              </a:solidFill>
            </a:endParaRPr>
          </a:p>
        </p:txBody>
      </p:sp>
    </p:spTree>
    <p:extLst>
      <p:ext uri="{BB962C8B-B14F-4D97-AF65-F5344CB8AC3E}">
        <p14:creationId xmlns:p14="http://schemas.microsoft.com/office/powerpoint/2010/main" val="12454030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slide(fromBottom)">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19" name="Picture 3"/>
          <p:cNvPicPr>
            <a:picLocks noChangeAspect="1" noChangeArrowheads="1"/>
          </p:cNvPicPr>
          <p:nvPr/>
        </p:nvPicPr>
        <p:blipFill>
          <a:blip r:embed="rId3" cstate="print"/>
          <a:srcRect/>
          <a:stretch>
            <a:fillRect/>
          </a:stretch>
        </p:blipFill>
        <p:spPr bwMode="auto">
          <a:xfrm>
            <a:off x="669925" y="1696510"/>
            <a:ext cx="7584082" cy="4872346"/>
          </a:xfrm>
          <a:prstGeom prst="rect">
            <a:avLst/>
          </a:prstGeom>
          <a:noFill/>
          <a:ln w="12700" cap="flat" cmpd="sng" algn="ctr">
            <a:noFill/>
            <a:prstDash val="solid"/>
            <a:miter lim="800000"/>
            <a:headEnd/>
            <a:tailEnd/>
          </a:ln>
          <a:effectLst/>
        </p:spPr>
      </p:pic>
      <p:sp>
        <p:nvSpPr>
          <p:cNvPr id="2" name="Title 1"/>
          <p:cNvSpPr>
            <a:spLocks noGrp="1"/>
          </p:cNvSpPr>
          <p:nvPr>
            <p:ph type="title"/>
          </p:nvPr>
        </p:nvSpPr>
        <p:spPr>
          <a:xfrm>
            <a:off x="370459" y="35416"/>
            <a:ext cx="7886700" cy="917456"/>
          </a:xfrm>
        </p:spPr>
        <p:txBody>
          <a:bodyPr/>
          <a:lstStyle/>
          <a:p>
            <a:r>
              <a:rPr lang="cy-GB" dirty="0"/>
              <a:t>Fler Frågor ....</a:t>
            </a:r>
            <a:endParaRPr lang="cy-GB" noProof="0" dirty="0"/>
          </a:p>
        </p:txBody>
      </p:sp>
      <p:sp>
        <p:nvSpPr>
          <p:cNvPr id="3" name="Content Placeholder 2"/>
          <p:cNvSpPr>
            <a:spLocks noGrp="1"/>
          </p:cNvSpPr>
          <p:nvPr>
            <p:ph idx="1"/>
          </p:nvPr>
        </p:nvSpPr>
        <p:spPr>
          <a:xfrm>
            <a:off x="447773" y="6042237"/>
            <a:ext cx="8028385" cy="490771"/>
          </a:xfrm>
        </p:spPr>
        <p:txBody>
          <a:bodyPr>
            <a:normAutofit/>
          </a:bodyPr>
          <a:lstStyle/>
          <a:p>
            <a:pPr algn="ctr">
              <a:buNone/>
            </a:pPr>
            <a:r>
              <a:rPr lang="cy-GB" noProof="0" dirty="0"/>
              <a:t>Vad är de övriga </a:t>
            </a:r>
            <a:r>
              <a:rPr lang="cy-GB" noProof="0" dirty="0">
                <a:solidFill>
                  <a:schemeClr val="tx1"/>
                </a:solidFill>
              </a:rPr>
              <a:t>96%</a:t>
            </a:r>
            <a:r>
              <a:rPr lang="cy-GB" noProof="0" dirty="0"/>
              <a:t>?</a:t>
            </a:r>
          </a:p>
        </p:txBody>
      </p:sp>
      <p:sp>
        <p:nvSpPr>
          <p:cNvPr id="9" name="Rectangle 8"/>
          <p:cNvSpPr/>
          <p:nvPr/>
        </p:nvSpPr>
        <p:spPr>
          <a:xfrm>
            <a:off x="1284436" y="3653140"/>
            <a:ext cx="3493264" cy="1200329"/>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3600" b="1" cap="all" dirty="0" err="1">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mörk</a:t>
            </a:r>
            <a:r>
              <a:rPr lang="en-US" sz="36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t>
            </a:r>
            <a:r>
              <a:rPr lang="en-US" sz="3600" b="1" cap="all" spc="0" dirty="0" err="1">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ENErgi</a:t>
            </a:r>
            <a:endParaRPr lang="en-US" sz="36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a:p>
            <a:pPr algn="ctr"/>
            <a:r>
              <a:rPr lang="en-US" sz="36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(70%)</a:t>
            </a:r>
            <a:endParaRPr lang="en-US" sz="36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10" name="Rectangle 9"/>
          <p:cNvSpPr/>
          <p:nvPr/>
        </p:nvSpPr>
        <p:spPr>
          <a:xfrm>
            <a:off x="5305689" y="2747206"/>
            <a:ext cx="2190216" cy="707886"/>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2000" b="1" cap="all" dirty="0" err="1">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Mörk</a:t>
            </a:r>
            <a:r>
              <a:rPr lang="en-US" sz="20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 </a:t>
            </a:r>
            <a:r>
              <a:rPr lang="en-US" sz="2000" b="1" cap="all" dirty="0" err="1">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MATeria</a:t>
            </a:r>
            <a:endParaRPr lang="en-US" sz="20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a:p>
            <a:pPr algn="ctr"/>
            <a:r>
              <a:rPr lang="en-US" sz="20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(26%)</a:t>
            </a:r>
            <a:endParaRPr lang="en-US" sz="20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11" name="Rectangle 10"/>
          <p:cNvSpPr/>
          <p:nvPr/>
        </p:nvSpPr>
        <p:spPr>
          <a:xfrm>
            <a:off x="4290841" y="1358672"/>
            <a:ext cx="1273490" cy="707886"/>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cy-GB" sz="20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Atomer</a:t>
            </a:r>
          </a:p>
          <a:p>
            <a:pPr algn="ctr"/>
            <a:r>
              <a:rPr lang="cy-GB" sz="20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(4%)</a:t>
            </a:r>
            <a:endParaRPr lang="cy-GB" sz="20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8" name="Content Placeholder 2"/>
          <p:cNvSpPr txBox="1">
            <a:spLocks/>
          </p:cNvSpPr>
          <p:nvPr/>
        </p:nvSpPr>
        <p:spPr bwMode="auto">
          <a:xfrm>
            <a:off x="156932" y="1211929"/>
            <a:ext cx="3575795" cy="6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a:bodyPr>
          <a:lstStyle/>
          <a:p>
            <a:pPr marL="342900" marR="0" lvl="0" indent="-342900" algn="l" defTabSz="914400" rtl="0" eaLnBrk="0" fontAlgn="base" latinLnBrk="0" hangingPunct="0">
              <a:lnSpc>
                <a:spcPct val="100000"/>
              </a:lnSpc>
              <a:spcBef>
                <a:spcPct val="20000"/>
              </a:spcBef>
              <a:spcAft>
                <a:spcPct val="0"/>
              </a:spcAft>
              <a:buClrTx/>
              <a:buSzTx/>
              <a:buFontTx/>
              <a:buNone/>
              <a:tabLst/>
              <a:defRPr/>
            </a:pPr>
            <a:r>
              <a:rPr lang="cy-GB" sz="3600" dirty="0">
                <a:solidFill>
                  <a:srgbClr val="C4D030"/>
                </a:solidFill>
                <a:latin typeface="Arial" pitchFamily="34" charset="0"/>
              </a:rPr>
              <a:t>Vårt </a:t>
            </a:r>
            <a:r>
              <a:rPr lang="cy-GB" sz="3600" dirty="0">
                <a:latin typeface="Arial" pitchFamily="34" charset="0"/>
              </a:rPr>
              <a:t>Universum</a:t>
            </a:r>
            <a:endParaRPr kumimoji="0" lang="cy-GB" sz="3600" b="0" i="0" u="none" strike="noStrike" kern="1200" cap="none" spc="0" normalizeH="0" baseline="0" noProof="0" dirty="0">
              <a:ln>
                <a:noFill/>
              </a:ln>
              <a:effectLst/>
              <a:uLnTx/>
              <a:uFillTx/>
              <a:latin typeface="Arial" pitchFamily="34" charset="0"/>
              <a:ea typeface="+mn-ea"/>
              <a:cs typeface="+mn-cs"/>
            </a:endParaRPr>
          </a:p>
        </p:txBody>
      </p:sp>
      <p:cxnSp>
        <p:nvCxnSpPr>
          <p:cNvPr id="12" name="Straight Connector 11"/>
          <p:cNvCxnSpPr/>
          <p:nvPr/>
        </p:nvCxnSpPr>
        <p:spPr>
          <a:xfrm>
            <a:off x="274540" y="980728"/>
            <a:ext cx="8352928"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5796136" y="1358672"/>
            <a:ext cx="2831332" cy="523220"/>
          </a:xfrm>
          <a:prstGeom prst="rect">
            <a:avLst/>
          </a:prstGeom>
          <a:noFill/>
        </p:spPr>
        <p:txBody>
          <a:bodyPr wrap="square" rtlCol="0">
            <a:spAutoFit/>
          </a:bodyPr>
          <a:lstStyle/>
          <a:p>
            <a:pPr algn="ctr"/>
            <a:r>
              <a:rPr lang="cy-GB" sz="2800" dirty="0"/>
              <a:t>vi ser bara 4%</a:t>
            </a:r>
            <a:endParaRPr lang="en-GB" sz="2800" dirty="0"/>
          </a:p>
        </p:txBody>
      </p:sp>
      <p:sp>
        <p:nvSpPr>
          <p:cNvPr id="7" name="Footer Placeholder 6"/>
          <p:cNvSpPr>
            <a:spLocks noGrp="1"/>
          </p:cNvSpPr>
          <p:nvPr>
            <p:ph type="ftr" sz="quarter" idx="11"/>
          </p:nvPr>
        </p:nvSpPr>
        <p:spPr>
          <a:xfrm>
            <a:off x="370459" y="6448251"/>
            <a:ext cx="8450013" cy="365125"/>
          </a:xfrm>
        </p:spPr>
        <p:txBody>
          <a:bodyPr/>
          <a:lstStyle/>
          <a:p>
            <a:pPr>
              <a:defRPr/>
            </a:pPr>
            <a:r>
              <a:rPr lang="sv-SE">
                <a:solidFill>
                  <a:schemeClr val="tx2">
                    <a:lumMod val="50000"/>
                  </a:schemeClr>
                </a:solidFill>
              </a:rPr>
              <a:t>Polhelmskolan 24.3 2025                     Lennart JIRDEN, CERN</a:t>
            </a:r>
            <a:endParaRPr lang="fr-FR" dirty="0">
              <a:solidFill>
                <a:schemeClr val="tx2">
                  <a:lumMod val="50000"/>
                </a:schemeClr>
              </a:solidFill>
            </a:endParaRPr>
          </a:p>
        </p:txBody>
      </p:sp>
    </p:spTree>
    <p:extLst>
      <p:ext uri="{BB962C8B-B14F-4D97-AF65-F5344CB8AC3E}">
        <p14:creationId xmlns:p14="http://schemas.microsoft.com/office/powerpoint/2010/main" val="39583982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40352" y="5517232"/>
            <a:ext cx="864096" cy="864849"/>
          </a:xfrm>
          <a:prstGeom prst="rect">
            <a:avLst/>
          </a:prstGeom>
        </p:spPr>
      </p:pic>
      <p:sp>
        <p:nvSpPr>
          <p:cNvPr id="9" name="Cloud Callout 8"/>
          <p:cNvSpPr/>
          <p:nvPr/>
        </p:nvSpPr>
        <p:spPr>
          <a:xfrm>
            <a:off x="107504" y="764704"/>
            <a:ext cx="8136904" cy="3986590"/>
          </a:xfrm>
          <a:prstGeom prst="cloudCallout">
            <a:avLst>
              <a:gd name="adj1" fmla="val 41177"/>
              <a:gd name="adj2" fmla="val 62714"/>
            </a:avLst>
          </a:prstGeom>
          <a:no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6600" dirty="0" err="1">
                <a:ln>
                  <a:solidFill>
                    <a:schemeClr val="bg1"/>
                  </a:solidFill>
                </a:ln>
                <a:solidFill>
                  <a:srgbClr val="FFC000"/>
                </a:solidFill>
              </a:rPr>
              <a:t>Hur</a:t>
            </a:r>
            <a:r>
              <a:rPr lang="en-GB" sz="6600" dirty="0">
                <a:ln>
                  <a:solidFill>
                    <a:schemeClr val="bg1"/>
                  </a:solidFill>
                </a:ln>
                <a:solidFill>
                  <a:srgbClr val="FFC000"/>
                </a:solidFill>
              </a:rPr>
              <a:t> </a:t>
            </a:r>
            <a:r>
              <a:rPr lang="en-GB" sz="6600" dirty="0" err="1">
                <a:ln>
                  <a:solidFill>
                    <a:schemeClr val="bg1"/>
                  </a:solidFill>
                </a:ln>
                <a:solidFill>
                  <a:srgbClr val="FFC000"/>
                </a:solidFill>
              </a:rPr>
              <a:t>går</a:t>
            </a:r>
            <a:r>
              <a:rPr lang="en-GB" sz="6600" dirty="0">
                <a:ln>
                  <a:solidFill>
                    <a:schemeClr val="bg1"/>
                  </a:solidFill>
                </a:ln>
                <a:solidFill>
                  <a:srgbClr val="FFC000"/>
                </a:solidFill>
              </a:rPr>
              <a:t> vi </a:t>
            </a:r>
            <a:r>
              <a:rPr lang="en-GB" sz="6600" dirty="0" err="1">
                <a:ln>
                  <a:solidFill>
                    <a:schemeClr val="bg1"/>
                  </a:solidFill>
                </a:ln>
                <a:solidFill>
                  <a:srgbClr val="FFC000"/>
                </a:solidFill>
              </a:rPr>
              <a:t>då</a:t>
            </a:r>
            <a:r>
              <a:rPr lang="en-GB" sz="6600" dirty="0">
                <a:ln>
                  <a:solidFill>
                    <a:schemeClr val="bg1"/>
                  </a:solidFill>
                </a:ln>
                <a:solidFill>
                  <a:srgbClr val="FFC000"/>
                </a:solidFill>
              </a:rPr>
              <a:t> </a:t>
            </a:r>
            <a:r>
              <a:rPr lang="en-GB" sz="6600" dirty="0" err="1">
                <a:ln>
                  <a:solidFill>
                    <a:schemeClr val="bg1"/>
                  </a:solidFill>
                </a:ln>
                <a:solidFill>
                  <a:srgbClr val="FFC000"/>
                </a:solidFill>
              </a:rPr>
              <a:t>tillväga</a:t>
            </a:r>
            <a:r>
              <a:rPr lang="en-GB" sz="6600" dirty="0">
                <a:ln>
                  <a:solidFill>
                    <a:schemeClr val="bg1"/>
                  </a:solidFill>
                </a:ln>
                <a:solidFill>
                  <a:srgbClr val="FFC000"/>
                </a:solidFill>
              </a:rPr>
              <a:t>?</a:t>
            </a:r>
          </a:p>
        </p:txBody>
      </p:sp>
      <p:sp>
        <p:nvSpPr>
          <p:cNvPr id="2" name="Footer Placeholder 1"/>
          <p:cNvSpPr>
            <a:spLocks noGrp="1"/>
          </p:cNvSpPr>
          <p:nvPr>
            <p:ph type="ftr" sz="quarter" idx="11"/>
          </p:nvPr>
        </p:nvSpPr>
        <p:spPr>
          <a:xfrm>
            <a:off x="323528" y="6356351"/>
            <a:ext cx="8568952" cy="365125"/>
          </a:xfrm>
        </p:spPr>
        <p:txBody>
          <a:bodyPr/>
          <a:lstStyle/>
          <a:p>
            <a:pPr>
              <a:defRPr/>
            </a:pPr>
            <a:r>
              <a:rPr lang="sv-SE">
                <a:solidFill>
                  <a:schemeClr val="tx2">
                    <a:lumMod val="50000"/>
                  </a:schemeClr>
                </a:solidFill>
              </a:rPr>
              <a:t>Polhelmskolan 24.3 2025                     Lennart JIRDEN, CERN</a:t>
            </a:r>
            <a:endParaRPr lang="fr-FR" dirty="0">
              <a:solidFill>
                <a:schemeClr val="tx2">
                  <a:lumMod val="50000"/>
                </a:schemeClr>
              </a:solidFill>
            </a:endParaRPr>
          </a:p>
        </p:txBody>
      </p:sp>
    </p:spTree>
    <p:extLst>
      <p:ext uri="{BB962C8B-B14F-4D97-AF65-F5344CB8AC3E}">
        <p14:creationId xmlns:p14="http://schemas.microsoft.com/office/powerpoint/2010/main" val="138531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Title 80"/>
          <p:cNvSpPr>
            <a:spLocks noGrp="1"/>
          </p:cNvSpPr>
          <p:nvPr>
            <p:ph type="title"/>
          </p:nvPr>
        </p:nvSpPr>
        <p:spPr>
          <a:xfrm>
            <a:off x="665562" y="125746"/>
            <a:ext cx="8384146" cy="889000"/>
          </a:xfrm>
        </p:spPr>
        <p:txBody>
          <a:bodyPr>
            <a:normAutofit/>
          </a:bodyPr>
          <a:lstStyle/>
          <a:p>
            <a:r>
              <a:rPr lang="cy-GB" dirty="0"/>
              <a:t>Europeiskt Lab för Partikelfysik</a:t>
            </a:r>
            <a:endParaRPr lang="cy-GB" noProof="0" dirty="0"/>
          </a:p>
        </p:txBody>
      </p:sp>
      <p:cxnSp>
        <p:nvCxnSpPr>
          <p:cNvPr id="7" name="Straight Connector 6"/>
          <p:cNvCxnSpPr/>
          <p:nvPr/>
        </p:nvCxnSpPr>
        <p:spPr>
          <a:xfrm>
            <a:off x="274540" y="980728"/>
            <a:ext cx="8352928"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sp>
        <p:nvSpPr>
          <p:cNvPr id="4" name="Footer Placeholder 3"/>
          <p:cNvSpPr>
            <a:spLocks noGrp="1"/>
          </p:cNvSpPr>
          <p:nvPr>
            <p:ph type="ftr" sz="quarter" idx="11"/>
          </p:nvPr>
        </p:nvSpPr>
        <p:spPr>
          <a:xfrm>
            <a:off x="107504" y="6520259"/>
            <a:ext cx="8942204" cy="365125"/>
          </a:xfrm>
        </p:spPr>
        <p:txBody>
          <a:bodyPr/>
          <a:lstStyle/>
          <a:p>
            <a:pPr>
              <a:defRPr/>
            </a:pPr>
            <a:r>
              <a:rPr lang="sv-SE">
                <a:solidFill>
                  <a:srgbClr val="7F7F7F"/>
                </a:solidFill>
              </a:rPr>
              <a:t>Polhelmskolan 24.3 2025                     Lennart JIRDEN, CERN</a:t>
            </a:r>
            <a:endParaRPr lang="fr-FR" dirty="0">
              <a:solidFill>
                <a:srgbClr val="7F7F7F"/>
              </a:solidFill>
            </a:endParaRPr>
          </a:p>
        </p:txBody>
      </p:sp>
      <p:grpSp>
        <p:nvGrpSpPr>
          <p:cNvPr id="19" name="Group 18"/>
          <p:cNvGrpSpPr/>
          <p:nvPr/>
        </p:nvGrpSpPr>
        <p:grpSpPr>
          <a:xfrm>
            <a:off x="0" y="1021797"/>
            <a:ext cx="9612560" cy="3914775"/>
            <a:chOff x="12442" y="1014206"/>
            <a:chExt cx="9740617" cy="3914775"/>
          </a:xfrm>
        </p:grpSpPr>
        <p:pic>
          <p:nvPicPr>
            <p:cNvPr id="82" name="Picture 4" descr="members"/>
            <p:cNvPicPr>
              <a:picLocks noChangeAspect="1" noChangeArrowheads="1"/>
            </p:cNvPicPr>
            <p:nvPr/>
          </p:nvPicPr>
          <p:blipFill>
            <a:blip r:embed="rId3" cstate="print"/>
            <a:srcRect/>
            <a:stretch>
              <a:fillRect/>
            </a:stretch>
          </p:blipFill>
          <p:spPr bwMode="auto">
            <a:xfrm>
              <a:off x="12442" y="1014206"/>
              <a:ext cx="9144000" cy="3914775"/>
            </a:xfrm>
            <a:prstGeom prst="rect">
              <a:avLst/>
            </a:prstGeom>
            <a:noFill/>
            <a:ln w="9525">
              <a:noFill/>
              <a:miter lim="800000"/>
              <a:headEnd/>
              <a:tailEnd/>
            </a:ln>
          </p:spPr>
        </p:pic>
        <p:sp>
          <p:nvSpPr>
            <p:cNvPr id="9" name="TextBox 8"/>
            <p:cNvSpPr txBox="1"/>
            <p:nvPr/>
          </p:nvSpPr>
          <p:spPr>
            <a:xfrm>
              <a:off x="7740352" y="3429000"/>
              <a:ext cx="2012707" cy="338554"/>
            </a:xfrm>
            <a:prstGeom prst="rect">
              <a:avLst/>
            </a:prstGeom>
            <a:noFill/>
          </p:spPr>
          <p:txBody>
            <a:bodyPr wrap="square" rtlCol="0">
              <a:spAutoFit/>
            </a:bodyPr>
            <a:lstStyle/>
            <a:p>
              <a:r>
                <a:rPr lang="sv-SE" sz="1600" dirty="0">
                  <a:solidFill>
                    <a:srgbClr val="FFFF00"/>
                  </a:solidFill>
                </a:rPr>
                <a:t>Israel (2014)</a:t>
              </a:r>
              <a:endParaRPr lang="en-US" sz="1600" dirty="0">
                <a:solidFill>
                  <a:srgbClr val="FFFF00"/>
                </a:solidFill>
              </a:endParaRPr>
            </a:p>
          </p:txBody>
        </p:sp>
        <p:sp>
          <p:nvSpPr>
            <p:cNvPr id="10" name="TextBox 9"/>
            <p:cNvSpPr txBox="1"/>
            <p:nvPr/>
          </p:nvSpPr>
          <p:spPr>
            <a:xfrm>
              <a:off x="6986668" y="2278200"/>
              <a:ext cx="2334343" cy="338554"/>
            </a:xfrm>
            <a:prstGeom prst="rect">
              <a:avLst/>
            </a:prstGeom>
            <a:noFill/>
          </p:spPr>
          <p:txBody>
            <a:bodyPr wrap="square" rtlCol="0">
              <a:spAutoFit/>
            </a:bodyPr>
            <a:lstStyle/>
            <a:p>
              <a:pPr algn="ctr"/>
              <a:r>
                <a:rPr lang="sv-SE" sz="1600" dirty="0">
                  <a:solidFill>
                    <a:srgbClr val="FFFF00"/>
                  </a:solidFill>
                </a:rPr>
                <a:t>Rumänien (2016)</a:t>
              </a:r>
              <a:endParaRPr lang="en-US" sz="1600" dirty="0">
                <a:solidFill>
                  <a:srgbClr val="FFFF00"/>
                </a:solidFill>
              </a:endParaRPr>
            </a:p>
          </p:txBody>
        </p:sp>
        <p:cxnSp>
          <p:nvCxnSpPr>
            <p:cNvPr id="11" name="Straight Arrow Connector 10"/>
            <p:cNvCxnSpPr/>
            <p:nvPr/>
          </p:nvCxnSpPr>
          <p:spPr bwMode="auto">
            <a:xfrm>
              <a:off x="8277472" y="3753527"/>
              <a:ext cx="108425" cy="259605"/>
            </a:xfrm>
            <a:prstGeom prst="straightConnector1">
              <a:avLst/>
            </a:prstGeom>
            <a:solidFill>
              <a:schemeClr val="accent1">
                <a:alpha val="0"/>
              </a:schemeClr>
            </a:solidFill>
            <a:ln w="9525" cap="flat" cmpd="sng" algn="ctr">
              <a:solidFill>
                <a:srgbClr val="FFFF00"/>
              </a:solidFill>
              <a:prstDash val="solid"/>
              <a:round/>
              <a:headEnd type="none" w="med" len="med"/>
              <a:tailEnd type="arrow"/>
            </a:ln>
            <a:effectLst/>
          </p:spPr>
        </p:cxnSp>
        <p:cxnSp>
          <p:nvCxnSpPr>
            <p:cNvPr id="13" name="Straight Arrow Connector 12"/>
            <p:cNvCxnSpPr/>
            <p:nvPr/>
          </p:nvCxnSpPr>
          <p:spPr bwMode="auto">
            <a:xfrm flipH="1">
              <a:off x="6338942" y="2887881"/>
              <a:ext cx="768592" cy="456964"/>
            </a:xfrm>
            <a:prstGeom prst="straightConnector1">
              <a:avLst/>
            </a:prstGeom>
            <a:solidFill>
              <a:schemeClr val="accent1">
                <a:alpha val="0"/>
              </a:schemeClr>
            </a:solidFill>
            <a:ln w="9525" cap="flat" cmpd="sng" algn="ctr">
              <a:solidFill>
                <a:srgbClr val="FFFF00"/>
              </a:solidFill>
              <a:prstDash val="solid"/>
              <a:round/>
              <a:headEnd type="none" w="med" len="med"/>
              <a:tailEnd type="arrow"/>
            </a:ln>
            <a:effectLst/>
          </p:spPr>
        </p:cxnSp>
        <p:cxnSp>
          <p:nvCxnSpPr>
            <p:cNvPr id="15" name="Straight Arrow Connector 14"/>
            <p:cNvCxnSpPr/>
            <p:nvPr/>
          </p:nvCxnSpPr>
          <p:spPr bwMode="auto">
            <a:xfrm flipH="1">
              <a:off x="6397283" y="2616754"/>
              <a:ext cx="777345" cy="482581"/>
            </a:xfrm>
            <a:prstGeom prst="straightConnector1">
              <a:avLst/>
            </a:prstGeom>
            <a:solidFill>
              <a:schemeClr val="accent1">
                <a:alpha val="0"/>
              </a:schemeClr>
            </a:solidFill>
            <a:ln w="9525" cap="flat" cmpd="sng" algn="ctr">
              <a:solidFill>
                <a:srgbClr val="FFFF00"/>
              </a:solidFill>
              <a:prstDash val="solid"/>
              <a:round/>
              <a:headEnd type="none" w="med" len="med"/>
              <a:tailEnd type="arrow"/>
            </a:ln>
            <a:effectLst/>
          </p:spPr>
        </p:cxnSp>
        <p:sp>
          <p:nvSpPr>
            <p:cNvPr id="12" name="TextBox 11"/>
            <p:cNvSpPr txBox="1"/>
            <p:nvPr/>
          </p:nvSpPr>
          <p:spPr>
            <a:xfrm>
              <a:off x="7257520" y="2718604"/>
              <a:ext cx="1850984" cy="338554"/>
            </a:xfrm>
            <a:prstGeom prst="rect">
              <a:avLst/>
            </a:prstGeom>
            <a:noFill/>
          </p:spPr>
          <p:txBody>
            <a:bodyPr wrap="square" rtlCol="0">
              <a:spAutoFit/>
            </a:bodyPr>
            <a:lstStyle/>
            <a:p>
              <a:pPr algn="ctr"/>
              <a:r>
                <a:rPr lang="sv-SE" sz="1600" dirty="0">
                  <a:solidFill>
                    <a:srgbClr val="FFFF00"/>
                  </a:solidFill>
                </a:rPr>
                <a:t>Serbien (2019)</a:t>
              </a:r>
              <a:endParaRPr lang="en-US" sz="1600" dirty="0">
                <a:solidFill>
                  <a:srgbClr val="FFFF00"/>
                </a:solidFill>
              </a:endParaRPr>
            </a:p>
          </p:txBody>
        </p:sp>
      </p:grpSp>
      <p:sp>
        <p:nvSpPr>
          <p:cNvPr id="88" name="Content Placeholder 2"/>
          <p:cNvSpPr>
            <a:spLocks noGrp="1"/>
          </p:cNvSpPr>
          <p:nvPr>
            <p:ph idx="1"/>
          </p:nvPr>
        </p:nvSpPr>
        <p:spPr>
          <a:xfrm>
            <a:off x="28704" y="4866872"/>
            <a:ext cx="9118598" cy="2018512"/>
          </a:xfrm>
        </p:spPr>
        <p:txBody>
          <a:bodyPr>
            <a:normAutofit fontScale="92500" lnSpcReduction="10000"/>
          </a:bodyPr>
          <a:lstStyle/>
          <a:p>
            <a:pPr marL="614363" lvl="1" indent="-342900"/>
            <a:r>
              <a:rPr lang="cy-GB" dirty="0"/>
              <a:t>24 europeiska medlemsländer, c:a 90 användarländer</a:t>
            </a:r>
          </a:p>
          <a:p>
            <a:pPr marL="614363" lvl="1" indent="-342900"/>
            <a:r>
              <a:rPr lang="cy-GB" dirty="0"/>
              <a:t>Inget militärt arbete, alla resultat är offentliga</a:t>
            </a:r>
          </a:p>
          <a:p>
            <a:pPr marL="614363" lvl="1" indent="-342900"/>
            <a:r>
              <a:rPr lang="cy-GB" dirty="0"/>
              <a:t>2700 anställda, 1200 fellows &amp; studenter, 12,000 användare</a:t>
            </a:r>
          </a:p>
          <a:p>
            <a:pPr marL="614363" lvl="1" indent="-342900"/>
            <a:r>
              <a:rPr lang="cy-GB" dirty="0"/>
              <a:t>Ărlig Budget 1.2 miljard CHF – som ett medelstort Universitet</a:t>
            </a:r>
          </a:p>
          <a:p>
            <a:pPr marL="614363" lvl="1" indent="-342900"/>
            <a:r>
              <a:rPr lang="cy-GB" dirty="0"/>
              <a:t>CERN: ansvarar för acceleratorerna</a:t>
            </a:r>
          </a:p>
          <a:p>
            <a:pPr marL="614363" lvl="1" indent="-342900"/>
            <a:r>
              <a:rPr lang="cy-GB" dirty="0"/>
              <a:t>560 Univ. &amp; Forskningsinstitut: ansvarar för Experimenten</a:t>
            </a:r>
          </a:p>
          <a:p>
            <a:pPr marL="614363" lvl="1" indent="-342900"/>
            <a:endParaRPr lang="cy-GB" dirty="0"/>
          </a:p>
        </p:txBody>
      </p:sp>
      <p:sp>
        <p:nvSpPr>
          <p:cNvPr id="26" name="Text Box 5"/>
          <p:cNvSpPr txBox="1">
            <a:spLocks noChangeArrowheads="1"/>
          </p:cNvSpPr>
          <p:nvPr/>
        </p:nvSpPr>
        <p:spPr bwMode="auto">
          <a:xfrm>
            <a:off x="81018" y="1021797"/>
            <a:ext cx="3194838" cy="3600986"/>
          </a:xfrm>
          <a:prstGeom prst="rect">
            <a:avLst/>
          </a:prstGeom>
          <a:solidFill>
            <a:schemeClr val="bg1">
              <a:alpha val="50195"/>
            </a:schemeClr>
          </a:solidFill>
          <a:ln w="19050">
            <a:solidFill>
              <a:schemeClr val="tx1"/>
            </a:solidFill>
            <a:miter lim="800000"/>
            <a:headEnd/>
            <a:tailEnd/>
          </a:ln>
        </p:spPr>
        <p:txBody>
          <a:bodyPr wrap="square">
            <a:spAutoFit/>
          </a:bodyPr>
          <a:lstStyle/>
          <a:p>
            <a:pPr algn="l" defTabSz="912813"/>
            <a:r>
              <a:rPr lang="en-GB" sz="2000" dirty="0"/>
              <a:t>BLIVANDE MEDLEMMAR</a:t>
            </a:r>
          </a:p>
          <a:p>
            <a:pPr lvl="1" indent="0" algn="l" defTabSz="912813">
              <a:buFontTx/>
              <a:buChar char="•"/>
            </a:pPr>
            <a:r>
              <a:rPr lang="en-GB" sz="1600" b="1" dirty="0" err="1">
                <a:solidFill>
                  <a:srgbClr val="FFFF00"/>
                </a:solidFill>
              </a:rPr>
              <a:t>Cypern</a:t>
            </a:r>
            <a:endParaRPr lang="en-GB" sz="1600" b="1" dirty="0">
              <a:solidFill>
                <a:srgbClr val="FFFF00"/>
              </a:solidFill>
            </a:endParaRPr>
          </a:p>
          <a:p>
            <a:pPr lvl="1" indent="0" algn="l" defTabSz="912813">
              <a:buFontTx/>
              <a:buChar char="•"/>
            </a:pPr>
            <a:r>
              <a:rPr lang="en-GB" sz="1600" b="1" dirty="0" err="1">
                <a:solidFill>
                  <a:srgbClr val="FFFF00"/>
                </a:solidFill>
              </a:rPr>
              <a:t>Slovenien</a:t>
            </a:r>
            <a:endParaRPr lang="en-GB" sz="1600" b="1" dirty="0">
              <a:solidFill>
                <a:srgbClr val="FFFF00"/>
              </a:solidFill>
            </a:endParaRPr>
          </a:p>
          <a:p>
            <a:pPr defTabSz="912813"/>
            <a:r>
              <a:rPr lang="en-GB" sz="2000" dirty="0"/>
              <a:t>8</a:t>
            </a:r>
            <a:r>
              <a:rPr lang="en-GB" sz="2000"/>
              <a:t> </a:t>
            </a:r>
            <a:r>
              <a:rPr lang="en-GB" sz="2000" dirty="0"/>
              <a:t>ASSOCIERADE</a:t>
            </a:r>
            <a:endParaRPr lang="en-GB" sz="1400" b="1" dirty="0">
              <a:solidFill>
                <a:srgbClr val="FFFF00"/>
              </a:solidFill>
            </a:endParaRPr>
          </a:p>
          <a:p>
            <a:pPr lvl="1" indent="0" algn="l" defTabSz="912813">
              <a:buFontTx/>
              <a:buChar char="•"/>
            </a:pPr>
            <a:r>
              <a:rPr lang="en-GB" sz="1600" b="1" dirty="0" err="1">
                <a:solidFill>
                  <a:srgbClr val="FFFF00"/>
                </a:solidFill>
              </a:rPr>
              <a:t>Kroatien</a:t>
            </a:r>
            <a:r>
              <a:rPr lang="en-GB" sz="1600" b="1" dirty="0">
                <a:solidFill>
                  <a:srgbClr val="FFFF00"/>
                </a:solidFill>
              </a:rPr>
              <a:t>, </a:t>
            </a:r>
            <a:r>
              <a:rPr lang="en-GB" sz="1600" b="1" dirty="0" err="1">
                <a:solidFill>
                  <a:srgbClr val="FFFF00"/>
                </a:solidFill>
              </a:rPr>
              <a:t>Lettland</a:t>
            </a:r>
            <a:endParaRPr lang="en-GB" sz="1600" b="1" dirty="0">
              <a:solidFill>
                <a:srgbClr val="FFFF00"/>
              </a:solidFill>
            </a:endParaRPr>
          </a:p>
          <a:p>
            <a:pPr lvl="1" indent="0" algn="l" defTabSz="912813">
              <a:buFontTx/>
              <a:buChar char="•"/>
            </a:pPr>
            <a:r>
              <a:rPr lang="en-GB" sz="1600" b="1" dirty="0" err="1">
                <a:solidFill>
                  <a:srgbClr val="FFFF00"/>
                </a:solidFill>
              </a:rPr>
              <a:t>Litauen</a:t>
            </a:r>
            <a:r>
              <a:rPr lang="en-GB" sz="1600" b="1" dirty="0">
                <a:solidFill>
                  <a:srgbClr val="FFFF00"/>
                </a:solidFill>
              </a:rPr>
              <a:t>, </a:t>
            </a:r>
            <a:r>
              <a:rPr lang="en-GB" sz="1600" b="1" dirty="0" err="1">
                <a:solidFill>
                  <a:srgbClr val="FFFF00"/>
                </a:solidFill>
              </a:rPr>
              <a:t>Turkiet</a:t>
            </a:r>
            <a:endParaRPr lang="en-GB" sz="1600" b="1" dirty="0">
              <a:solidFill>
                <a:srgbClr val="FFFF00"/>
              </a:solidFill>
            </a:endParaRPr>
          </a:p>
          <a:p>
            <a:pPr lvl="1" indent="0" algn="l" defTabSz="912813">
              <a:buFontTx/>
              <a:buChar char="•"/>
            </a:pPr>
            <a:r>
              <a:rPr lang="en-GB" sz="1600" b="1" dirty="0">
                <a:solidFill>
                  <a:srgbClr val="FFFF00"/>
                </a:solidFill>
              </a:rPr>
              <a:t>Pakistan, </a:t>
            </a:r>
            <a:r>
              <a:rPr lang="en-GB" sz="1600" b="1" dirty="0" err="1">
                <a:solidFill>
                  <a:srgbClr val="FFFF00"/>
                </a:solidFill>
              </a:rPr>
              <a:t>Indien</a:t>
            </a:r>
            <a:endParaRPr lang="en-GB" sz="1600" b="1" dirty="0">
              <a:solidFill>
                <a:srgbClr val="FFFF00"/>
              </a:solidFill>
            </a:endParaRPr>
          </a:p>
          <a:p>
            <a:pPr lvl="1" indent="0" algn="l" defTabSz="912813">
              <a:buFontTx/>
              <a:buChar char="•"/>
            </a:pPr>
            <a:r>
              <a:rPr lang="en-GB" sz="1600" b="1" dirty="0" err="1">
                <a:solidFill>
                  <a:srgbClr val="FFFF00"/>
                </a:solidFill>
              </a:rPr>
              <a:t>Urkaina</a:t>
            </a:r>
            <a:r>
              <a:rPr lang="en-GB" sz="1600" b="1" dirty="0">
                <a:solidFill>
                  <a:srgbClr val="FFFF00"/>
                </a:solidFill>
              </a:rPr>
              <a:t>, </a:t>
            </a:r>
            <a:r>
              <a:rPr lang="en-GB" sz="1600" b="1" dirty="0" err="1">
                <a:solidFill>
                  <a:srgbClr val="FFFF00"/>
                </a:solidFill>
              </a:rPr>
              <a:t>Brasilien</a:t>
            </a:r>
            <a:endParaRPr lang="en-GB" sz="1600" b="1" dirty="0">
              <a:solidFill>
                <a:srgbClr val="FFFF00"/>
              </a:solidFill>
            </a:endParaRPr>
          </a:p>
          <a:p>
            <a:pPr defTabSz="912813"/>
            <a:r>
              <a:rPr lang="en-GB" sz="2000" dirty="0"/>
              <a:t>OBSERVATÖRER</a:t>
            </a:r>
            <a:r>
              <a:rPr lang="en-GB" sz="2000" dirty="0">
                <a:solidFill>
                  <a:schemeClr val="bg1"/>
                </a:solidFill>
              </a:rPr>
              <a:t>:</a:t>
            </a:r>
          </a:p>
          <a:p>
            <a:pPr lvl="1" defTabSz="912813">
              <a:buFontTx/>
              <a:buChar char="•"/>
            </a:pPr>
            <a:r>
              <a:rPr lang="en-GB" b="1" dirty="0">
                <a:solidFill>
                  <a:srgbClr val="FFFF00"/>
                </a:solidFill>
              </a:rPr>
              <a:t>USA</a:t>
            </a:r>
          </a:p>
          <a:p>
            <a:pPr lvl="1" defTabSz="912813">
              <a:buFontTx/>
              <a:buChar char="•"/>
            </a:pPr>
            <a:r>
              <a:rPr lang="en-GB" b="1" dirty="0">
                <a:solidFill>
                  <a:srgbClr val="FFFF00"/>
                </a:solidFill>
              </a:rPr>
              <a:t>Japan</a:t>
            </a:r>
          </a:p>
          <a:p>
            <a:pPr lvl="1" defTabSz="912813">
              <a:buFontTx/>
              <a:buChar char="•"/>
            </a:pPr>
            <a:r>
              <a:rPr lang="en-GB" b="1" dirty="0" err="1">
                <a:solidFill>
                  <a:srgbClr val="FFFF00"/>
                </a:solidFill>
              </a:rPr>
              <a:t>Ryssland</a:t>
            </a:r>
            <a:r>
              <a:rPr lang="en-GB" b="1" dirty="0">
                <a:solidFill>
                  <a:srgbClr val="FFFF00"/>
                </a:solidFill>
              </a:rPr>
              <a:t> </a:t>
            </a:r>
            <a:r>
              <a:rPr lang="en-GB" dirty="0"/>
              <a:t>(</a:t>
            </a:r>
            <a:r>
              <a:rPr lang="en-GB" dirty="0" err="1"/>
              <a:t>avbrutet</a:t>
            </a:r>
            <a:r>
              <a:rPr lang="en-GB" dirty="0"/>
              <a:t>)</a:t>
            </a:r>
            <a:endParaRPr lang="en-GB" dirty="0">
              <a:solidFill>
                <a:srgbClr val="FFFF00"/>
              </a:solidFill>
            </a:endParaRPr>
          </a:p>
          <a:p>
            <a:pPr lvl="1" defTabSz="912813">
              <a:buFontTx/>
              <a:buChar char="•"/>
            </a:pPr>
            <a:r>
              <a:rPr lang="en-GB" b="1" dirty="0">
                <a:solidFill>
                  <a:srgbClr val="FFFF00"/>
                </a:solidFill>
              </a:rPr>
              <a:t>UNESCO</a:t>
            </a:r>
            <a:endParaRPr lang="en-GB" b="1" dirty="0">
              <a:solidFill>
                <a:srgbClr val="FF0000"/>
              </a:solidFill>
            </a:endParaRPr>
          </a:p>
        </p:txBody>
      </p:sp>
      <p:sp>
        <p:nvSpPr>
          <p:cNvPr id="16" name="TextBox 15"/>
          <p:cNvSpPr txBox="1"/>
          <p:nvPr/>
        </p:nvSpPr>
        <p:spPr>
          <a:xfrm>
            <a:off x="6096948" y="1717441"/>
            <a:ext cx="2335186" cy="338554"/>
          </a:xfrm>
          <a:prstGeom prst="rect">
            <a:avLst/>
          </a:prstGeom>
          <a:noFill/>
        </p:spPr>
        <p:txBody>
          <a:bodyPr wrap="square" rtlCol="0">
            <a:spAutoFit/>
          </a:bodyPr>
          <a:lstStyle/>
          <a:p>
            <a:pPr algn="ctr"/>
            <a:r>
              <a:rPr lang="sv-SE" sz="1600" dirty="0">
                <a:solidFill>
                  <a:srgbClr val="FFFF00"/>
                </a:solidFill>
              </a:rPr>
              <a:t>Estland  (2024)</a:t>
            </a:r>
            <a:endParaRPr lang="en-US" sz="1600" dirty="0">
              <a:solidFill>
                <a:srgbClr val="FFFF00"/>
              </a:solidFill>
            </a:endParaRPr>
          </a:p>
        </p:txBody>
      </p:sp>
      <p:sp>
        <p:nvSpPr>
          <p:cNvPr id="5" name="TextBox 4">
            <a:extLst>
              <a:ext uri="{FF2B5EF4-FFF2-40B4-BE49-F238E27FC236}">
                <a16:creationId xmlns:a16="http://schemas.microsoft.com/office/drawing/2014/main" id="{E37CDD49-B487-2FB6-F0FD-A261681321A9}"/>
              </a:ext>
            </a:extLst>
          </p:cNvPr>
          <p:cNvSpPr txBox="1"/>
          <p:nvPr/>
        </p:nvSpPr>
        <p:spPr>
          <a:xfrm>
            <a:off x="6084168" y="1433410"/>
            <a:ext cx="2335186" cy="338554"/>
          </a:xfrm>
          <a:prstGeom prst="rect">
            <a:avLst/>
          </a:prstGeom>
          <a:noFill/>
        </p:spPr>
        <p:txBody>
          <a:bodyPr wrap="square" rtlCol="0">
            <a:spAutoFit/>
          </a:bodyPr>
          <a:lstStyle/>
          <a:p>
            <a:pPr algn="ctr"/>
            <a:r>
              <a:rPr lang="sv-SE" sz="1600" dirty="0">
                <a:solidFill>
                  <a:srgbClr val="FFFF00"/>
                </a:solidFill>
              </a:rPr>
              <a:t>Finland  (1991)</a:t>
            </a:r>
            <a:endParaRPr lang="en-US" sz="1600" dirty="0">
              <a:solidFill>
                <a:srgbClr val="FFFF00"/>
              </a:solidFill>
            </a:endParaRPr>
          </a:p>
        </p:txBody>
      </p:sp>
      <mc:AlternateContent xmlns:mc="http://schemas.openxmlformats.org/markup-compatibility/2006" xmlns:p14="http://schemas.microsoft.com/office/powerpoint/2010/main">
        <mc:Choice Requires="p14">
          <p:contentPart p14:bwMode="auto" r:id="rId4">
            <p14:nvContentPartPr>
              <p14:cNvPr id="14" name="Ink 13">
                <a:extLst>
                  <a:ext uri="{FF2B5EF4-FFF2-40B4-BE49-F238E27FC236}">
                    <a16:creationId xmlns:a16="http://schemas.microsoft.com/office/drawing/2014/main" id="{D2A876EF-1C6B-FDD6-24F4-676282E37702}"/>
                  </a:ext>
                </a:extLst>
              </p14:cNvPr>
              <p14:cNvContentPartPr/>
              <p14:nvPr/>
            </p14:nvContentPartPr>
            <p14:xfrm>
              <a:off x="10291548" y="2005854"/>
              <a:ext cx="360" cy="360"/>
            </p14:xfrm>
          </p:contentPart>
        </mc:Choice>
        <mc:Fallback xmlns="">
          <p:pic>
            <p:nvPicPr>
              <p:cNvPr id="14" name="Ink 13">
                <a:extLst>
                  <a:ext uri="{FF2B5EF4-FFF2-40B4-BE49-F238E27FC236}">
                    <a16:creationId xmlns:a16="http://schemas.microsoft.com/office/drawing/2014/main" id="{D2A876EF-1C6B-FDD6-24F4-676282E37702}"/>
                  </a:ext>
                </a:extLst>
              </p:cNvPr>
              <p:cNvPicPr/>
              <p:nvPr/>
            </p:nvPicPr>
            <p:blipFill>
              <a:blip r:embed="rId5"/>
              <a:stretch>
                <a:fillRect/>
              </a:stretch>
            </p:blipFill>
            <p:spPr>
              <a:xfrm>
                <a:off x="10237908" y="1897854"/>
                <a:ext cx="108000" cy="216000"/>
              </a:xfrm>
              <a:prstGeom prst="rect">
                <a:avLst/>
              </a:prstGeom>
            </p:spPr>
          </p:pic>
        </mc:Fallback>
      </mc:AlternateContent>
      <mc:AlternateContent xmlns:mc="http://schemas.openxmlformats.org/markup-compatibility/2006" xmlns:p14="http://schemas.microsoft.com/office/powerpoint/2010/main">
        <mc:Choice Requires="p14">
          <p:contentPart p14:bwMode="auto" r:id="rId6">
            <p14:nvContentPartPr>
              <p14:cNvPr id="17" name="Ink 16">
                <a:extLst>
                  <a:ext uri="{FF2B5EF4-FFF2-40B4-BE49-F238E27FC236}">
                    <a16:creationId xmlns:a16="http://schemas.microsoft.com/office/drawing/2014/main" id="{689AA899-34D9-EA65-FAC8-C9974E703C99}"/>
                  </a:ext>
                </a:extLst>
              </p14:cNvPr>
              <p14:cNvContentPartPr/>
              <p14:nvPr/>
            </p14:nvContentPartPr>
            <p14:xfrm>
              <a:off x="10291548" y="2005854"/>
              <a:ext cx="360" cy="360"/>
            </p14:xfrm>
          </p:contentPart>
        </mc:Choice>
        <mc:Fallback xmlns="">
          <p:pic>
            <p:nvPicPr>
              <p:cNvPr id="17" name="Ink 16">
                <a:extLst>
                  <a:ext uri="{FF2B5EF4-FFF2-40B4-BE49-F238E27FC236}">
                    <a16:creationId xmlns:a16="http://schemas.microsoft.com/office/drawing/2014/main" id="{689AA899-34D9-EA65-FAC8-C9974E703C99}"/>
                  </a:ext>
                </a:extLst>
              </p:cNvPr>
              <p:cNvPicPr/>
              <p:nvPr/>
            </p:nvPicPr>
            <p:blipFill>
              <a:blip r:embed="rId5"/>
              <a:stretch>
                <a:fillRect/>
              </a:stretch>
            </p:blipFill>
            <p:spPr>
              <a:xfrm>
                <a:off x="10237908" y="1897854"/>
                <a:ext cx="108000" cy="216000"/>
              </a:xfrm>
              <a:prstGeom prst="rect">
                <a:avLst/>
              </a:prstGeom>
            </p:spPr>
          </p:pic>
        </mc:Fallback>
      </mc:AlternateContent>
      <p:cxnSp>
        <p:nvCxnSpPr>
          <p:cNvPr id="22" name="Straight Arrow Connector 21">
            <a:extLst>
              <a:ext uri="{FF2B5EF4-FFF2-40B4-BE49-F238E27FC236}">
                <a16:creationId xmlns:a16="http://schemas.microsoft.com/office/drawing/2014/main" id="{D96B437C-24AB-9BE2-060C-03141108E272}"/>
              </a:ext>
            </a:extLst>
          </p:cNvPr>
          <p:cNvCxnSpPr>
            <a:cxnSpLocks/>
          </p:cNvCxnSpPr>
          <p:nvPr/>
        </p:nvCxnSpPr>
        <p:spPr>
          <a:xfrm flipH="1">
            <a:off x="6189373" y="1962215"/>
            <a:ext cx="263260" cy="87277"/>
          </a:xfrm>
          <a:prstGeom prst="straightConnector1">
            <a:avLst/>
          </a:prstGeom>
          <a:ln>
            <a:solidFill>
              <a:srgbClr val="FFFF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768672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88">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8">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88">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8">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8">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8">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fade">
                                      <p:cBhvr>
                                        <p:cTn id="21"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0" uiExpand="1" build="p"/>
      <p:bldP spid="26"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4" name="Picture 4"/>
          <p:cNvPicPr>
            <a:picLocks noChangeArrowheads="1"/>
          </p:cNvPicPr>
          <p:nvPr/>
        </p:nvPicPr>
        <p:blipFill>
          <a:blip r:embed="rId2" cstate="print"/>
          <a:srcRect t="6383" r="238" b="4256"/>
          <a:stretch>
            <a:fillRect/>
          </a:stretch>
        </p:blipFill>
        <p:spPr bwMode="auto">
          <a:xfrm>
            <a:off x="17038" y="1801825"/>
            <a:ext cx="5112568" cy="3810000"/>
          </a:xfrm>
          <a:prstGeom prst="rect">
            <a:avLst/>
          </a:prstGeom>
          <a:noFill/>
          <a:ln w="9525">
            <a:noFill/>
            <a:miter lim="800000"/>
            <a:headEnd/>
            <a:tailEnd/>
          </a:ln>
        </p:spPr>
      </p:pic>
      <p:sp>
        <p:nvSpPr>
          <p:cNvPr id="28675" name="Text Box 5"/>
          <p:cNvSpPr txBox="1">
            <a:spLocks noChangeArrowheads="1"/>
          </p:cNvSpPr>
          <p:nvPr/>
        </p:nvSpPr>
        <p:spPr bwMode="auto">
          <a:xfrm>
            <a:off x="5112568" y="836712"/>
            <a:ext cx="3923928" cy="4659737"/>
          </a:xfrm>
          <a:prstGeom prst="rect">
            <a:avLst/>
          </a:prstGeom>
          <a:noFill/>
          <a:ln w="12700">
            <a:noFill/>
            <a:miter lim="800000"/>
            <a:headEnd type="none" w="sm" len="sm"/>
            <a:tailEnd type="none" w="sm" len="sm"/>
          </a:ln>
        </p:spPr>
        <p:txBody>
          <a:bodyPr wrap="square">
            <a:spAutoFit/>
          </a:bodyPr>
          <a:lstStyle/>
          <a:p>
            <a:pPr>
              <a:spcBef>
                <a:spcPct val="30000"/>
              </a:spcBef>
              <a:buClr>
                <a:schemeClr val="accent2"/>
              </a:buClr>
              <a:buSzPct val="75000"/>
              <a:buFont typeface="Wingdings" pitchFamily="2" charset="2"/>
              <a:buNone/>
            </a:pPr>
            <a:r>
              <a:rPr lang="de-DE" sz="2800" dirty="0">
                <a:latin typeface="+mn-lt"/>
              </a:rPr>
              <a:t>(1) Partiklar accelereras upp nästintill ljushastighet</a:t>
            </a:r>
            <a:br>
              <a:rPr lang="de-DE" sz="2800" dirty="0">
                <a:latin typeface="+mn-lt"/>
              </a:rPr>
            </a:br>
            <a:endParaRPr lang="de-DE" sz="2800" dirty="0">
              <a:latin typeface="+mn-lt"/>
            </a:endParaRPr>
          </a:p>
          <a:p>
            <a:pPr>
              <a:spcBef>
                <a:spcPct val="30000"/>
              </a:spcBef>
              <a:buClr>
                <a:schemeClr val="accent2"/>
              </a:buClr>
              <a:buSzPct val="75000"/>
              <a:buFont typeface="Wingdings" pitchFamily="2" charset="2"/>
              <a:buNone/>
            </a:pPr>
            <a:r>
              <a:rPr lang="de-DE" sz="2800" dirty="0">
                <a:latin typeface="+mn-lt"/>
              </a:rPr>
              <a:t>(2) Bringas till kollision vid experimenten</a:t>
            </a:r>
            <a:br>
              <a:rPr lang="de-DE" sz="2800" dirty="0">
                <a:latin typeface="+mn-lt"/>
              </a:rPr>
            </a:br>
            <a:endParaRPr lang="de-DE" sz="2800" dirty="0">
              <a:latin typeface="+mn-lt"/>
            </a:endParaRPr>
          </a:p>
          <a:p>
            <a:pPr>
              <a:spcBef>
                <a:spcPct val="30000"/>
              </a:spcBef>
              <a:buClr>
                <a:schemeClr val="accent2"/>
              </a:buClr>
              <a:buSzPct val="75000"/>
              <a:buFont typeface="Wingdings" pitchFamily="2" charset="2"/>
              <a:buNone/>
            </a:pPr>
            <a:r>
              <a:rPr lang="de-DE" sz="2800" dirty="0">
                <a:latin typeface="+mn-lt"/>
              </a:rPr>
              <a:t>(3) Dom resulterande partiklarna fångas upp av detektorerna</a:t>
            </a:r>
          </a:p>
        </p:txBody>
      </p:sp>
      <p:sp>
        <p:nvSpPr>
          <p:cNvPr id="62471" name="Rectangle 7"/>
          <p:cNvSpPr>
            <a:spLocks noChangeArrowheads="1"/>
          </p:cNvSpPr>
          <p:nvPr/>
        </p:nvSpPr>
        <p:spPr bwMode="auto">
          <a:xfrm>
            <a:off x="163236" y="19917"/>
            <a:ext cx="8873260" cy="720080"/>
          </a:xfrm>
          <a:prstGeom prst="rect">
            <a:avLst/>
          </a:prstGeom>
          <a:noFill/>
          <a:ln w="9525">
            <a:noFill/>
            <a:miter lim="800000"/>
            <a:headEnd/>
            <a:tailEnd/>
          </a:ln>
          <a:effectLst/>
        </p:spPr>
        <p:txBody>
          <a:bodyPr lIns="92075" tIns="46038" rIns="92075" bIns="46038" anchor="ctr"/>
          <a:lstStyle/>
          <a:p>
            <a:pPr algn="ctr" eaLnBrk="1" hangingPunct="1">
              <a:defRPr/>
            </a:pPr>
            <a:endParaRPr lang="de-DE" sz="4000" dirty="0">
              <a:solidFill>
                <a:schemeClr val="tx2"/>
              </a:solidFill>
              <a:effectLst>
                <a:outerShdw blurRad="38100" dist="38100" dir="2700000" algn="tl">
                  <a:srgbClr val="000000"/>
                </a:outerShdw>
              </a:effectLst>
              <a:latin typeface="+mj-lt"/>
            </a:endParaRPr>
          </a:p>
        </p:txBody>
      </p:sp>
      <p:pic>
        <p:nvPicPr>
          <p:cNvPr id="28677" name="Picture 8"/>
          <p:cNvPicPr>
            <a:picLocks noChangeArrowheads="1"/>
          </p:cNvPicPr>
          <p:nvPr/>
        </p:nvPicPr>
        <p:blipFill>
          <a:blip r:embed="rId3" cstate="print"/>
          <a:srcRect/>
          <a:stretch>
            <a:fillRect/>
          </a:stretch>
        </p:blipFill>
        <p:spPr bwMode="auto">
          <a:xfrm>
            <a:off x="2097088" y="3791624"/>
            <a:ext cx="1155700" cy="506412"/>
          </a:xfrm>
          <a:prstGeom prst="rect">
            <a:avLst/>
          </a:prstGeom>
          <a:noFill/>
          <a:ln w="9525">
            <a:noFill/>
            <a:miter lim="800000"/>
            <a:headEnd/>
            <a:tailEnd/>
          </a:ln>
        </p:spPr>
      </p:pic>
      <p:cxnSp>
        <p:nvCxnSpPr>
          <p:cNvPr id="7" name="Straight Connector 6"/>
          <p:cNvCxnSpPr/>
          <p:nvPr/>
        </p:nvCxnSpPr>
        <p:spPr>
          <a:xfrm>
            <a:off x="251520" y="764704"/>
            <a:ext cx="8352928"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sp>
        <p:nvSpPr>
          <p:cNvPr id="2" name="Footer Placeholder 1"/>
          <p:cNvSpPr>
            <a:spLocks noGrp="1"/>
          </p:cNvSpPr>
          <p:nvPr>
            <p:ph type="ftr" sz="quarter" idx="11"/>
          </p:nvPr>
        </p:nvSpPr>
        <p:spPr>
          <a:xfrm>
            <a:off x="251520" y="6356351"/>
            <a:ext cx="8640960" cy="365125"/>
          </a:xfrm>
        </p:spPr>
        <p:txBody>
          <a:bodyPr/>
          <a:lstStyle/>
          <a:p>
            <a:pPr>
              <a:defRPr/>
            </a:pPr>
            <a:r>
              <a:rPr lang="sv-SE">
                <a:solidFill>
                  <a:schemeClr val="tx2">
                    <a:lumMod val="50000"/>
                  </a:schemeClr>
                </a:solidFill>
              </a:rPr>
              <a:t>Polhelmskolan 24.3 2025                     Lennart JIRDEN, CERN</a:t>
            </a:r>
            <a:endParaRPr lang="fr-FR" dirty="0">
              <a:solidFill>
                <a:schemeClr val="tx2">
                  <a:lumMod val="50000"/>
                </a:schemeClr>
              </a:solidFill>
            </a:endParaRPr>
          </a:p>
        </p:txBody>
      </p:sp>
      <p:sp>
        <p:nvSpPr>
          <p:cNvPr id="10" name="Title 1"/>
          <p:cNvSpPr>
            <a:spLocks noGrp="1"/>
          </p:cNvSpPr>
          <p:nvPr>
            <p:ph type="title"/>
          </p:nvPr>
        </p:nvSpPr>
        <p:spPr>
          <a:xfrm>
            <a:off x="-36512" y="-72008"/>
            <a:ext cx="9324528" cy="908720"/>
          </a:xfrm>
        </p:spPr>
        <p:txBody>
          <a:bodyPr/>
          <a:lstStyle/>
          <a:p>
            <a:pPr eaLnBrk="1" hangingPunct="1"/>
            <a:r>
              <a:rPr lang="fr-FR" dirty="0"/>
              <a:t>Vi </a:t>
            </a:r>
            <a:r>
              <a:rPr lang="fr-FR" dirty="0" err="1">
                <a:solidFill>
                  <a:srgbClr val="92D050"/>
                </a:solidFill>
              </a:rPr>
              <a:t>accelererar</a:t>
            </a:r>
            <a:r>
              <a:rPr lang="fr-FR" dirty="0"/>
              <a:t> </a:t>
            </a:r>
            <a:r>
              <a:rPr lang="fr-FR" dirty="0" err="1"/>
              <a:t>och</a:t>
            </a:r>
            <a:r>
              <a:rPr lang="fr-FR" dirty="0"/>
              <a:t> </a:t>
            </a:r>
            <a:r>
              <a:rPr lang="fr-FR" dirty="0" err="1">
                <a:solidFill>
                  <a:srgbClr val="92D050"/>
                </a:solidFill>
              </a:rPr>
              <a:t>kolliderar</a:t>
            </a:r>
            <a:r>
              <a:rPr lang="fr-FR" dirty="0">
                <a:solidFill>
                  <a:schemeClr val="accent1"/>
                </a:solidFill>
              </a:rPr>
              <a:t> </a:t>
            </a:r>
            <a:r>
              <a:rPr lang="fr-FR" dirty="0" err="1"/>
              <a:t>partiklar</a:t>
            </a:r>
            <a:endParaRPr lang="fr-FR" dirty="0"/>
          </a:p>
        </p:txBody>
      </p:sp>
      <p:sp>
        <p:nvSpPr>
          <p:cNvPr id="3" name="TextBox 2">
            <a:extLst>
              <a:ext uri="{FF2B5EF4-FFF2-40B4-BE49-F238E27FC236}">
                <a16:creationId xmlns:a16="http://schemas.microsoft.com/office/drawing/2014/main" id="{8DD18549-0519-2464-8DC0-66766ED230C1}"/>
              </a:ext>
            </a:extLst>
          </p:cNvPr>
          <p:cNvSpPr txBox="1"/>
          <p:nvPr/>
        </p:nvSpPr>
        <p:spPr>
          <a:xfrm>
            <a:off x="17038" y="1369066"/>
            <a:ext cx="864096" cy="461665"/>
          </a:xfrm>
          <a:prstGeom prst="rect">
            <a:avLst/>
          </a:prstGeom>
          <a:solidFill>
            <a:srgbClr val="0033CC"/>
          </a:solidFill>
        </p:spPr>
        <p:txBody>
          <a:bodyPr wrap="square" rtlCol="0">
            <a:spAutoFit/>
          </a:bodyPr>
          <a:lstStyle/>
          <a:p>
            <a:r>
              <a:rPr lang="en-GB" sz="2400" dirty="0"/>
              <a:t>LHC</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Title 80"/>
          <p:cNvSpPr>
            <a:spLocks noGrp="1"/>
          </p:cNvSpPr>
          <p:nvPr>
            <p:ph type="title"/>
          </p:nvPr>
        </p:nvSpPr>
        <p:spPr>
          <a:xfrm>
            <a:off x="759854" y="0"/>
            <a:ext cx="8384146" cy="889000"/>
          </a:xfrm>
        </p:spPr>
        <p:txBody>
          <a:bodyPr/>
          <a:lstStyle/>
          <a:p>
            <a:r>
              <a:rPr lang="cy-GB" dirty="0"/>
              <a:t>Våra </a:t>
            </a:r>
            <a:r>
              <a:rPr lang="cy-GB" dirty="0">
                <a:solidFill>
                  <a:schemeClr val="accent4">
                    <a:lumMod val="60000"/>
                    <a:lumOff val="40000"/>
                  </a:schemeClr>
                </a:solidFill>
              </a:rPr>
              <a:t>verktyg</a:t>
            </a:r>
            <a:endParaRPr lang="cy-GB" noProof="0" dirty="0">
              <a:solidFill>
                <a:schemeClr val="accent4">
                  <a:lumMod val="60000"/>
                  <a:lumOff val="40000"/>
                </a:schemeClr>
              </a:solidFill>
            </a:endParaRPr>
          </a:p>
        </p:txBody>
      </p:sp>
      <p:pic>
        <p:nvPicPr>
          <p:cNvPr id="7" name="Picture 5" descr="region-aerienne"/>
          <p:cNvPicPr>
            <a:picLocks noChangeAspect="1" noChangeArrowheads="1"/>
          </p:cNvPicPr>
          <p:nvPr/>
        </p:nvPicPr>
        <p:blipFill>
          <a:blip r:embed="rId3" cstate="print"/>
          <a:srcRect t="14645" b="4919"/>
          <a:stretch>
            <a:fillRect/>
          </a:stretch>
        </p:blipFill>
        <p:spPr bwMode="auto">
          <a:xfrm>
            <a:off x="49238" y="830932"/>
            <a:ext cx="9144000" cy="5516380"/>
          </a:xfrm>
          <a:prstGeom prst="rect">
            <a:avLst/>
          </a:prstGeom>
          <a:noFill/>
          <a:ln w="9525">
            <a:noFill/>
            <a:miter lim="800000"/>
            <a:headEnd/>
            <a:tailEnd/>
          </a:ln>
        </p:spPr>
      </p:pic>
      <p:grpSp>
        <p:nvGrpSpPr>
          <p:cNvPr id="8" name="Group 48"/>
          <p:cNvGrpSpPr>
            <a:grpSpLocks/>
          </p:cNvGrpSpPr>
          <p:nvPr/>
        </p:nvGrpSpPr>
        <p:grpSpPr bwMode="auto">
          <a:xfrm>
            <a:off x="1262062" y="2136840"/>
            <a:ext cx="7918450" cy="2933700"/>
            <a:chOff x="772" y="1456"/>
            <a:chExt cx="4988" cy="1848"/>
          </a:xfrm>
        </p:grpSpPr>
        <p:sp>
          <p:nvSpPr>
            <p:cNvPr id="9" name="Line 9"/>
            <p:cNvSpPr>
              <a:spLocks noChangeShapeType="1"/>
            </p:cNvSpPr>
            <p:nvPr/>
          </p:nvSpPr>
          <p:spPr bwMode="auto">
            <a:xfrm>
              <a:off x="772" y="1458"/>
              <a:ext cx="136" cy="0"/>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10" name="Line 10"/>
            <p:cNvSpPr>
              <a:spLocks noChangeShapeType="1"/>
            </p:cNvSpPr>
            <p:nvPr/>
          </p:nvSpPr>
          <p:spPr bwMode="auto">
            <a:xfrm>
              <a:off x="896" y="1456"/>
              <a:ext cx="20" cy="104"/>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11" name="Line 11"/>
            <p:cNvSpPr>
              <a:spLocks noChangeShapeType="1"/>
            </p:cNvSpPr>
            <p:nvPr/>
          </p:nvSpPr>
          <p:spPr bwMode="auto">
            <a:xfrm flipV="1">
              <a:off x="916" y="1496"/>
              <a:ext cx="204" cy="60"/>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12" name="Line 12"/>
            <p:cNvSpPr>
              <a:spLocks noChangeShapeType="1"/>
            </p:cNvSpPr>
            <p:nvPr/>
          </p:nvSpPr>
          <p:spPr bwMode="auto">
            <a:xfrm>
              <a:off x="1120" y="1500"/>
              <a:ext cx="344" cy="108"/>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13" name="Line 13"/>
            <p:cNvSpPr>
              <a:spLocks noChangeShapeType="1"/>
            </p:cNvSpPr>
            <p:nvPr/>
          </p:nvSpPr>
          <p:spPr bwMode="auto">
            <a:xfrm>
              <a:off x="1452" y="1604"/>
              <a:ext cx="144" cy="24"/>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14" name="Line 14"/>
            <p:cNvSpPr>
              <a:spLocks noChangeShapeType="1"/>
            </p:cNvSpPr>
            <p:nvPr/>
          </p:nvSpPr>
          <p:spPr bwMode="auto">
            <a:xfrm flipV="1">
              <a:off x="1252" y="1628"/>
              <a:ext cx="348" cy="204"/>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15" name="Line 15"/>
            <p:cNvSpPr>
              <a:spLocks noChangeShapeType="1"/>
            </p:cNvSpPr>
            <p:nvPr/>
          </p:nvSpPr>
          <p:spPr bwMode="auto">
            <a:xfrm flipV="1">
              <a:off x="1260" y="1812"/>
              <a:ext cx="532" cy="16"/>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16" name="Line 16"/>
            <p:cNvSpPr>
              <a:spLocks noChangeShapeType="1"/>
            </p:cNvSpPr>
            <p:nvPr/>
          </p:nvSpPr>
          <p:spPr bwMode="auto">
            <a:xfrm>
              <a:off x="1776" y="1812"/>
              <a:ext cx="284" cy="92"/>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17" name="Line 17"/>
            <p:cNvSpPr>
              <a:spLocks noChangeShapeType="1"/>
            </p:cNvSpPr>
            <p:nvPr/>
          </p:nvSpPr>
          <p:spPr bwMode="auto">
            <a:xfrm flipV="1">
              <a:off x="1936" y="1892"/>
              <a:ext cx="128" cy="152"/>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18" name="Line 18"/>
            <p:cNvSpPr>
              <a:spLocks noChangeShapeType="1"/>
            </p:cNvSpPr>
            <p:nvPr/>
          </p:nvSpPr>
          <p:spPr bwMode="auto">
            <a:xfrm>
              <a:off x="1932" y="2044"/>
              <a:ext cx="96" cy="56"/>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19" name="Line 19"/>
            <p:cNvSpPr>
              <a:spLocks noChangeShapeType="1"/>
            </p:cNvSpPr>
            <p:nvPr/>
          </p:nvSpPr>
          <p:spPr bwMode="auto">
            <a:xfrm flipV="1">
              <a:off x="2020" y="2060"/>
              <a:ext cx="84" cy="40"/>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20" name="Line 20"/>
            <p:cNvSpPr>
              <a:spLocks noChangeShapeType="1"/>
            </p:cNvSpPr>
            <p:nvPr/>
          </p:nvSpPr>
          <p:spPr bwMode="auto">
            <a:xfrm>
              <a:off x="2084" y="2060"/>
              <a:ext cx="320" cy="168"/>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21" name="Line 21"/>
            <p:cNvSpPr>
              <a:spLocks noChangeShapeType="1"/>
            </p:cNvSpPr>
            <p:nvPr/>
          </p:nvSpPr>
          <p:spPr bwMode="auto">
            <a:xfrm flipV="1">
              <a:off x="2376" y="2280"/>
              <a:ext cx="68" cy="100"/>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22" name="Line 22"/>
            <p:cNvSpPr>
              <a:spLocks noChangeShapeType="1"/>
            </p:cNvSpPr>
            <p:nvPr/>
          </p:nvSpPr>
          <p:spPr bwMode="auto">
            <a:xfrm>
              <a:off x="2392" y="2220"/>
              <a:ext cx="44" cy="64"/>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23" name="Line 23"/>
            <p:cNvSpPr>
              <a:spLocks noChangeShapeType="1"/>
            </p:cNvSpPr>
            <p:nvPr/>
          </p:nvSpPr>
          <p:spPr bwMode="auto">
            <a:xfrm flipV="1">
              <a:off x="1960" y="2368"/>
              <a:ext cx="424" cy="420"/>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24" name="Line 24"/>
            <p:cNvSpPr>
              <a:spLocks noChangeShapeType="1"/>
            </p:cNvSpPr>
            <p:nvPr/>
          </p:nvSpPr>
          <p:spPr bwMode="auto">
            <a:xfrm>
              <a:off x="1968" y="2780"/>
              <a:ext cx="348" cy="88"/>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25" name="Line 25"/>
            <p:cNvSpPr>
              <a:spLocks noChangeShapeType="1"/>
            </p:cNvSpPr>
            <p:nvPr/>
          </p:nvSpPr>
          <p:spPr bwMode="auto">
            <a:xfrm flipV="1">
              <a:off x="2228" y="2864"/>
              <a:ext cx="76" cy="112"/>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26" name="Line 26"/>
            <p:cNvSpPr>
              <a:spLocks noChangeShapeType="1"/>
            </p:cNvSpPr>
            <p:nvPr/>
          </p:nvSpPr>
          <p:spPr bwMode="auto">
            <a:xfrm>
              <a:off x="2236" y="2968"/>
              <a:ext cx="980" cy="272"/>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27" name="Line 27"/>
            <p:cNvSpPr>
              <a:spLocks noChangeShapeType="1"/>
            </p:cNvSpPr>
            <p:nvPr/>
          </p:nvSpPr>
          <p:spPr bwMode="auto">
            <a:xfrm flipV="1">
              <a:off x="3216" y="3216"/>
              <a:ext cx="44" cy="16"/>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28" name="Line 28"/>
            <p:cNvSpPr>
              <a:spLocks noChangeShapeType="1"/>
            </p:cNvSpPr>
            <p:nvPr/>
          </p:nvSpPr>
          <p:spPr bwMode="auto">
            <a:xfrm>
              <a:off x="3256" y="3220"/>
              <a:ext cx="348" cy="84"/>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29" name="Line 29"/>
            <p:cNvSpPr>
              <a:spLocks noChangeShapeType="1"/>
            </p:cNvSpPr>
            <p:nvPr/>
          </p:nvSpPr>
          <p:spPr bwMode="auto">
            <a:xfrm flipV="1">
              <a:off x="3596" y="3236"/>
              <a:ext cx="80" cy="64"/>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30" name="Line 30"/>
            <p:cNvSpPr>
              <a:spLocks noChangeShapeType="1"/>
            </p:cNvSpPr>
            <p:nvPr/>
          </p:nvSpPr>
          <p:spPr bwMode="auto">
            <a:xfrm flipV="1">
              <a:off x="3668" y="3088"/>
              <a:ext cx="28" cy="152"/>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31" name="Line 31"/>
            <p:cNvSpPr>
              <a:spLocks noChangeShapeType="1"/>
            </p:cNvSpPr>
            <p:nvPr/>
          </p:nvSpPr>
          <p:spPr bwMode="auto">
            <a:xfrm flipV="1">
              <a:off x="3700" y="3060"/>
              <a:ext cx="68" cy="36"/>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32" name="Line 32"/>
            <p:cNvSpPr>
              <a:spLocks noChangeShapeType="1"/>
            </p:cNvSpPr>
            <p:nvPr/>
          </p:nvSpPr>
          <p:spPr bwMode="auto">
            <a:xfrm>
              <a:off x="3768" y="3060"/>
              <a:ext cx="168" cy="24"/>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33" name="Line 33"/>
            <p:cNvSpPr>
              <a:spLocks noChangeShapeType="1"/>
            </p:cNvSpPr>
            <p:nvPr/>
          </p:nvSpPr>
          <p:spPr bwMode="auto">
            <a:xfrm flipV="1">
              <a:off x="3932" y="3016"/>
              <a:ext cx="72" cy="64"/>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34" name="Line 34"/>
            <p:cNvSpPr>
              <a:spLocks noChangeShapeType="1"/>
            </p:cNvSpPr>
            <p:nvPr/>
          </p:nvSpPr>
          <p:spPr bwMode="auto">
            <a:xfrm>
              <a:off x="4008" y="3012"/>
              <a:ext cx="72" cy="20"/>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35" name="Line 35"/>
            <p:cNvSpPr>
              <a:spLocks noChangeShapeType="1"/>
            </p:cNvSpPr>
            <p:nvPr/>
          </p:nvSpPr>
          <p:spPr bwMode="auto">
            <a:xfrm flipV="1">
              <a:off x="4076" y="2840"/>
              <a:ext cx="56" cy="188"/>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36" name="Line 36"/>
            <p:cNvSpPr>
              <a:spLocks noChangeShapeType="1"/>
            </p:cNvSpPr>
            <p:nvPr/>
          </p:nvSpPr>
          <p:spPr bwMode="auto">
            <a:xfrm>
              <a:off x="4136" y="2848"/>
              <a:ext cx="56" cy="8"/>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37" name="Line 37"/>
            <p:cNvSpPr>
              <a:spLocks noChangeShapeType="1"/>
            </p:cNvSpPr>
            <p:nvPr/>
          </p:nvSpPr>
          <p:spPr bwMode="auto">
            <a:xfrm flipV="1">
              <a:off x="4192" y="2768"/>
              <a:ext cx="32" cy="80"/>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38" name="Line 38"/>
            <p:cNvSpPr>
              <a:spLocks noChangeShapeType="1"/>
            </p:cNvSpPr>
            <p:nvPr/>
          </p:nvSpPr>
          <p:spPr bwMode="auto">
            <a:xfrm>
              <a:off x="4228" y="2760"/>
              <a:ext cx="208" cy="56"/>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39" name="Line 39"/>
            <p:cNvSpPr>
              <a:spLocks noChangeShapeType="1"/>
            </p:cNvSpPr>
            <p:nvPr/>
          </p:nvSpPr>
          <p:spPr bwMode="auto">
            <a:xfrm flipH="1" flipV="1">
              <a:off x="4400" y="2700"/>
              <a:ext cx="32" cy="132"/>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40" name="Line 40"/>
            <p:cNvSpPr>
              <a:spLocks noChangeShapeType="1"/>
            </p:cNvSpPr>
            <p:nvPr/>
          </p:nvSpPr>
          <p:spPr bwMode="auto">
            <a:xfrm flipV="1">
              <a:off x="4356" y="2396"/>
              <a:ext cx="56" cy="300"/>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41" name="Line 41"/>
            <p:cNvSpPr>
              <a:spLocks noChangeShapeType="1"/>
            </p:cNvSpPr>
            <p:nvPr/>
          </p:nvSpPr>
          <p:spPr bwMode="auto">
            <a:xfrm>
              <a:off x="4356" y="2680"/>
              <a:ext cx="36" cy="36"/>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42" name="Line 42"/>
            <p:cNvSpPr>
              <a:spLocks noChangeShapeType="1"/>
            </p:cNvSpPr>
            <p:nvPr/>
          </p:nvSpPr>
          <p:spPr bwMode="auto">
            <a:xfrm>
              <a:off x="4400" y="2408"/>
              <a:ext cx="312" cy="56"/>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43" name="Line 43"/>
            <p:cNvSpPr>
              <a:spLocks noChangeShapeType="1"/>
            </p:cNvSpPr>
            <p:nvPr/>
          </p:nvSpPr>
          <p:spPr bwMode="auto">
            <a:xfrm flipH="1" flipV="1">
              <a:off x="4636" y="2284"/>
              <a:ext cx="68" cy="176"/>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44" name="Line 44"/>
            <p:cNvSpPr>
              <a:spLocks noChangeShapeType="1"/>
            </p:cNvSpPr>
            <p:nvPr/>
          </p:nvSpPr>
          <p:spPr bwMode="auto">
            <a:xfrm flipV="1">
              <a:off x="4636" y="2144"/>
              <a:ext cx="60" cy="148"/>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45" name="Line 45"/>
            <p:cNvSpPr>
              <a:spLocks noChangeShapeType="1"/>
            </p:cNvSpPr>
            <p:nvPr/>
          </p:nvSpPr>
          <p:spPr bwMode="auto">
            <a:xfrm flipV="1">
              <a:off x="4696" y="2116"/>
              <a:ext cx="228" cy="40"/>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46" name="Line 46"/>
            <p:cNvSpPr>
              <a:spLocks noChangeShapeType="1"/>
            </p:cNvSpPr>
            <p:nvPr/>
          </p:nvSpPr>
          <p:spPr bwMode="auto">
            <a:xfrm flipV="1">
              <a:off x="4924" y="2040"/>
              <a:ext cx="44" cy="76"/>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47" name="Line 47"/>
            <p:cNvSpPr>
              <a:spLocks noChangeShapeType="1"/>
            </p:cNvSpPr>
            <p:nvPr/>
          </p:nvSpPr>
          <p:spPr bwMode="auto">
            <a:xfrm>
              <a:off x="4960" y="2044"/>
              <a:ext cx="800" cy="108"/>
            </a:xfrm>
            <a:prstGeom prst="line">
              <a:avLst/>
            </a:prstGeom>
            <a:noFill/>
            <a:ln w="38100">
              <a:solidFill>
                <a:schemeClr val="bg1"/>
              </a:solidFill>
              <a:round/>
              <a:headEnd/>
              <a:tailEnd/>
            </a:ln>
          </p:spPr>
          <p:txBody>
            <a:bodyPr/>
            <a:lstStyle/>
            <a:p>
              <a:endParaRPr lang="en-US" dirty="0">
                <a:solidFill>
                  <a:srgbClr val="FFFFFF"/>
                </a:solidFill>
              </a:endParaRPr>
            </a:p>
          </p:txBody>
        </p:sp>
      </p:grpSp>
      <p:pic>
        <p:nvPicPr>
          <p:cNvPr id="51" name="Picture 49" descr="MCFL00128_0000[1]"/>
          <p:cNvPicPr>
            <a:picLocks noChangeAspect="1" noChangeArrowheads="1"/>
          </p:cNvPicPr>
          <p:nvPr/>
        </p:nvPicPr>
        <p:blipFill>
          <a:blip r:embed="rId4" cstate="print"/>
          <a:srcRect/>
          <a:stretch>
            <a:fillRect/>
          </a:stretch>
        </p:blipFill>
        <p:spPr bwMode="auto">
          <a:xfrm>
            <a:off x="5427663" y="2163232"/>
            <a:ext cx="657225" cy="517525"/>
          </a:xfrm>
          <a:prstGeom prst="rect">
            <a:avLst/>
          </a:prstGeom>
          <a:noFill/>
          <a:ln w="9525">
            <a:noFill/>
            <a:miter lim="800000"/>
            <a:headEnd/>
            <a:tailEnd/>
          </a:ln>
        </p:spPr>
      </p:pic>
      <p:pic>
        <p:nvPicPr>
          <p:cNvPr id="52" name="Picture 50" descr="MCFL00095_0000[1]"/>
          <p:cNvPicPr>
            <a:picLocks noChangeAspect="1" noChangeArrowheads="1"/>
          </p:cNvPicPr>
          <p:nvPr/>
        </p:nvPicPr>
        <p:blipFill>
          <a:blip r:embed="rId5" cstate="print"/>
          <a:srcRect/>
          <a:stretch>
            <a:fillRect/>
          </a:stretch>
        </p:blipFill>
        <p:spPr bwMode="auto">
          <a:xfrm>
            <a:off x="3098800" y="5754157"/>
            <a:ext cx="619125" cy="654050"/>
          </a:xfrm>
          <a:prstGeom prst="rect">
            <a:avLst/>
          </a:prstGeom>
          <a:noFill/>
          <a:ln w="9525">
            <a:noFill/>
            <a:miter lim="800000"/>
            <a:headEnd/>
            <a:tailEnd/>
          </a:ln>
        </p:spPr>
      </p:pic>
      <p:grpSp>
        <p:nvGrpSpPr>
          <p:cNvPr id="53" name="Group 68"/>
          <p:cNvGrpSpPr>
            <a:grpSpLocks/>
          </p:cNvGrpSpPr>
          <p:nvPr/>
        </p:nvGrpSpPr>
        <p:grpSpPr bwMode="auto">
          <a:xfrm>
            <a:off x="2458476" y="2418935"/>
            <a:ext cx="1674812" cy="633413"/>
            <a:chOff x="1507" y="1632"/>
            <a:chExt cx="1055" cy="399"/>
          </a:xfrm>
        </p:grpSpPr>
        <p:graphicFrame>
          <p:nvGraphicFramePr>
            <p:cNvPr id="54" name="Object 2"/>
            <p:cNvGraphicFramePr>
              <a:graphicFrameLocks noChangeAspect="1"/>
            </p:cNvGraphicFramePr>
            <p:nvPr/>
          </p:nvGraphicFramePr>
          <p:xfrm>
            <a:off x="1507" y="1632"/>
            <a:ext cx="1055" cy="399"/>
          </p:xfrm>
          <a:graphic>
            <a:graphicData uri="http://schemas.openxmlformats.org/presentationml/2006/ole">
              <mc:AlternateContent xmlns:mc="http://schemas.openxmlformats.org/markup-compatibility/2006">
                <mc:Choice xmlns:v="urn:schemas-microsoft-com:vml" Requires="v">
                  <p:oleObj name="Designer Drawing" r:id="rId6" imgW="1713600" imgH="610200" progId="">
                    <p:embed/>
                  </p:oleObj>
                </mc:Choice>
                <mc:Fallback>
                  <p:oleObj name="Designer Drawing" r:id="rId6" imgW="1713600" imgH="610200" progId="">
                    <p:embed/>
                    <p:pic>
                      <p:nvPicPr>
                        <p:cNvPr id="54" name="Object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507" y="1632"/>
                          <a:ext cx="1055" cy="3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55" name="Text Box 63"/>
            <p:cNvSpPr txBox="1">
              <a:spLocks noChangeArrowheads="1"/>
            </p:cNvSpPr>
            <p:nvPr/>
          </p:nvSpPr>
          <p:spPr bwMode="auto">
            <a:xfrm>
              <a:off x="1816" y="1728"/>
              <a:ext cx="368" cy="165"/>
            </a:xfrm>
            <a:prstGeom prst="rect">
              <a:avLst/>
            </a:prstGeom>
            <a:solidFill>
              <a:srgbClr val="0000FF"/>
            </a:solidFill>
            <a:ln w="9525">
              <a:noFill/>
              <a:miter lim="800000"/>
              <a:headEnd/>
              <a:tailEnd/>
            </a:ln>
          </p:spPr>
          <p:txBody>
            <a:bodyPr>
              <a:spAutoFit/>
            </a:bodyPr>
            <a:lstStyle/>
            <a:p>
              <a:pPr algn="l" eaLnBrk="1" hangingPunct="1"/>
              <a:r>
                <a:rPr lang="fr-CH" sz="1100" b="1" dirty="0">
                  <a:solidFill>
                    <a:srgbClr val="FFFFFF"/>
                  </a:solidFill>
                  <a:latin typeface="Calibri" pitchFamily="34" charset="0"/>
                  <a:cs typeface="Arial" charset="0"/>
                </a:rPr>
                <a:t>SPS</a:t>
              </a:r>
              <a:endParaRPr lang="en-US" sz="1100" b="1" dirty="0">
                <a:solidFill>
                  <a:srgbClr val="FFFFFF"/>
                </a:solidFill>
                <a:latin typeface="Calibri" pitchFamily="34" charset="0"/>
                <a:cs typeface="Arial" charset="0"/>
              </a:endParaRPr>
            </a:p>
          </p:txBody>
        </p:sp>
      </p:grpSp>
      <p:grpSp>
        <p:nvGrpSpPr>
          <p:cNvPr id="56" name="Group 90"/>
          <p:cNvGrpSpPr>
            <a:grpSpLocks/>
          </p:cNvGrpSpPr>
          <p:nvPr/>
        </p:nvGrpSpPr>
        <p:grpSpPr bwMode="auto">
          <a:xfrm>
            <a:off x="1760538" y="2583920"/>
            <a:ext cx="804862" cy="369887"/>
            <a:chOff x="1149" y="1617"/>
            <a:chExt cx="507" cy="233"/>
          </a:xfrm>
        </p:grpSpPr>
        <p:sp>
          <p:nvSpPr>
            <p:cNvPr id="57" name="Freeform 86"/>
            <p:cNvSpPr>
              <a:spLocks/>
            </p:cNvSpPr>
            <p:nvPr/>
          </p:nvSpPr>
          <p:spPr bwMode="auto">
            <a:xfrm>
              <a:off x="1149" y="1617"/>
              <a:ext cx="507" cy="233"/>
            </a:xfrm>
            <a:custGeom>
              <a:avLst/>
              <a:gdLst>
                <a:gd name="T0" fmla="*/ 447 w 507"/>
                <a:gd name="T1" fmla="*/ 0 h 330"/>
                <a:gd name="T2" fmla="*/ 507 w 507"/>
                <a:gd name="T3" fmla="*/ 1 h 330"/>
                <a:gd name="T4" fmla="*/ 339 w 507"/>
                <a:gd name="T5" fmla="*/ 1 h 330"/>
                <a:gd name="T6" fmla="*/ 0 w 507"/>
                <a:gd name="T7" fmla="*/ 1 h 330"/>
                <a:gd name="T8" fmla="*/ 447 w 507"/>
                <a:gd name="T9" fmla="*/ 0 h 330"/>
                <a:gd name="T10" fmla="*/ 0 60000 65536"/>
                <a:gd name="T11" fmla="*/ 0 60000 65536"/>
                <a:gd name="T12" fmla="*/ 0 60000 65536"/>
                <a:gd name="T13" fmla="*/ 0 60000 65536"/>
                <a:gd name="T14" fmla="*/ 0 60000 65536"/>
                <a:gd name="T15" fmla="*/ 0 w 507"/>
                <a:gd name="T16" fmla="*/ 0 h 330"/>
                <a:gd name="T17" fmla="*/ 507 w 507"/>
                <a:gd name="T18" fmla="*/ 330 h 330"/>
              </a:gdLst>
              <a:ahLst/>
              <a:cxnLst>
                <a:cxn ang="T10">
                  <a:pos x="T0" y="T1"/>
                </a:cxn>
                <a:cxn ang="T11">
                  <a:pos x="T2" y="T3"/>
                </a:cxn>
                <a:cxn ang="T12">
                  <a:pos x="T4" y="T5"/>
                </a:cxn>
                <a:cxn ang="T13">
                  <a:pos x="T6" y="T7"/>
                </a:cxn>
                <a:cxn ang="T14">
                  <a:pos x="T8" y="T9"/>
                </a:cxn>
              </a:cxnLst>
              <a:rect l="T15" t="T16" r="T17" b="T18"/>
              <a:pathLst>
                <a:path w="507" h="330">
                  <a:moveTo>
                    <a:pt x="447" y="0"/>
                  </a:moveTo>
                  <a:cubicBezTo>
                    <a:pt x="481" y="5"/>
                    <a:pt x="461" y="3"/>
                    <a:pt x="507" y="3"/>
                  </a:cubicBezTo>
                  <a:lnTo>
                    <a:pt x="339" y="330"/>
                  </a:lnTo>
                  <a:lnTo>
                    <a:pt x="0" y="285"/>
                  </a:lnTo>
                  <a:lnTo>
                    <a:pt x="447" y="0"/>
                  </a:lnTo>
                  <a:close/>
                </a:path>
              </a:pathLst>
            </a:custGeom>
            <a:solidFill>
              <a:srgbClr val="FF3300">
                <a:alpha val="49019"/>
              </a:srgbClr>
            </a:solidFill>
            <a:ln w="9525">
              <a:noFill/>
              <a:round/>
              <a:headEnd/>
              <a:tailEnd/>
            </a:ln>
          </p:spPr>
          <p:txBody>
            <a:bodyPr>
              <a:spAutoFit/>
            </a:bodyPr>
            <a:lstStyle/>
            <a:p>
              <a:pPr algn="l" eaLnBrk="1" hangingPunct="1"/>
              <a:endParaRPr lang="en-GB" dirty="0">
                <a:solidFill>
                  <a:srgbClr val="FFFFFF"/>
                </a:solidFill>
                <a:latin typeface="Calibri" pitchFamily="34" charset="0"/>
                <a:cs typeface="Arial" charset="0"/>
              </a:endParaRPr>
            </a:p>
          </p:txBody>
        </p:sp>
        <p:sp>
          <p:nvSpPr>
            <p:cNvPr id="58" name="Text Box 88"/>
            <p:cNvSpPr txBox="1">
              <a:spLocks noChangeArrowheads="1"/>
            </p:cNvSpPr>
            <p:nvPr/>
          </p:nvSpPr>
          <p:spPr bwMode="auto">
            <a:xfrm rot="-2269417">
              <a:off x="1307" y="1661"/>
              <a:ext cx="337" cy="145"/>
            </a:xfrm>
            <a:prstGeom prst="rect">
              <a:avLst/>
            </a:prstGeom>
            <a:noFill/>
            <a:ln w="9525" algn="ctr">
              <a:noFill/>
              <a:miter lim="800000"/>
              <a:headEnd/>
              <a:tailEnd/>
            </a:ln>
          </p:spPr>
          <p:txBody>
            <a:bodyPr>
              <a:spAutoFit/>
            </a:bodyPr>
            <a:lstStyle/>
            <a:p>
              <a:pPr algn="l" eaLnBrk="1" hangingPunct="1"/>
              <a:endParaRPr lang="en-US" sz="900" b="1" dirty="0">
                <a:latin typeface="Calibri" pitchFamily="34" charset="0"/>
                <a:cs typeface="Arial" charset="0"/>
              </a:endParaRPr>
            </a:p>
          </p:txBody>
        </p:sp>
      </p:grpSp>
      <p:grpSp>
        <p:nvGrpSpPr>
          <p:cNvPr id="59" name="Group 92"/>
          <p:cNvGrpSpPr>
            <a:grpSpLocks/>
          </p:cNvGrpSpPr>
          <p:nvPr/>
        </p:nvGrpSpPr>
        <p:grpSpPr bwMode="auto">
          <a:xfrm>
            <a:off x="3824288" y="2528357"/>
            <a:ext cx="928687" cy="369888"/>
            <a:chOff x="2409" y="1614"/>
            <a:chExt cx="585" cy="233"/>
          </a:xfrm>
        </p:grpSpPr>
        <p:sp>
          <p:nvSpPr>
            <p:cNvPr id="60" name="Freeform 87"/>
            <p:cNvSpPr>
              <a:spLocks/>
            </p:cNvSpPr>
            <p:nvPr/>
          </p:nvSpPr>
          <p:spPr bwMode="auto">
            <a:xfrm>
              <a:off x="2409" y="1614"/>
              <a:ext cx="585" cy="233"/>
            </a:xfrm>
            <a:custGeom>
              <a:avLst/>
              <a:gdLst>
                <a:gd name="T0" fmla="*/ 108 w 546"/>
                <a:gd name="T1" fmla="*/ 0 h 123"/>
                <a:gd name="T2" fmla="*/ 0 w 546"/>
                <a:gd name="T3" fmla="*/ 909621 h 123"/>
                <a:gd name="T4" fmla="*/ 342 w 546"/>
                <a:gd name="T5" fmla="*/ 3377663 h 123"/>
                <a:gd name="T6" fmla="*/ 686 w 546"/>
                <a:gd name="T7" fmla="*/ 2645327 h 123"/>
                <a:gd name="T8" fmla="*/ 1089 w 546"/>
                <a:gd name="T9" fmla="*/ 2802958 h 123"/>
                <a:gd name="T10" fmla="*/ 1392 w 546"/>
                <a:gd name="T11" fmla="*/ 2220657 h 123"/>
                <a:gd name="T12" fmla="*/ 1647 w 546"/>
                <a:gd name="T13" fmla="*/ 2306030 h 123"/>
                <a:gd name="T14" fmla="*/ 1647 w 546"/>
                <a:gd name="T15" fmla="*/ 1411152 h 123"/>
                <a:gd name="T16" fmla="*/ 108 w 546"/>
                <a:gd name="T17" fmla="*/ 0 h 12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46"/>
                <a:gd name="T28" fmla="*/ 0 h 123"/>
                <a:gd name="T29" fmla="*/ 546 w 546"/>
                <a:gd name="T30" fmla="*/ 123 h 12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46" h="123">
                  <a:moveTo>
                    <a:pt x="36" y="0"/>
                  </a:moveTo>
                  <a:cubicBezTo>
                    <a:pt x="18" y="6"/>
                    <a:pt x="13" y="20"/>
                    <a:pt x="0" y="33"/>
                  </a:cubicBezTo>
                  <a:lnTo>
                    <a:pt x="114" y="123"/>
                  </a:lnTo>
                  <a:lnTo>
                    <a:pt x="228" y="96"/>
                  </a:lnTo>
                  <a:lnTo>
                    <a:pt x="360" y="102"/>
                  </a:lnTo>
                  <a:lnTo>
                    <a:pt x="462" y="81"/>
                  </a:lnTo>
                  <a:lnTo>
                    <a:pt x="546" y="84"/>
                  </a:lnTo>
                  <a:lnTo>
                    <a:pt x="546" y="51"/>
                  </a:lnTo>
                  <a:lnTo>
                    <a:pt x="36" y="0"/>
                  </a:lnTo>
                  <a:close/>
                </a:path>
              </a:pathLst>
            </a:custGeom>
            <a:solidFill>
              <a:srgbClr val="99CCFF">
                <a:alpha val="47842"/>
              </a:srgbClr>
            </a:solidFill>
            <a:ln w="9525">
              <a:noFill/>
              <a:round/>
              <a:headEnd/>
              <a:tailEnd/>
            </a:ln>
          </p:spPr>
          <p:txBody>
            <a:bodyPr>
              <a:spAutoFit/>
            </a:bodyPr>
            <a:lstStyle/>
            <a:p>
              <a:pPr algn="l" eaLnBrk="1" hangingPunct="1"/>
              <a:endParaRPr lang="en-GB" dirty="0">
                <a:solidFill>
                  <a:srgbClr val="FFFFFF"/>
                </a:solidFill>
                <a:latin typeface="Calibri" pitchFamily="34" charset="0"/>
                <a:cs typeface="Arial" charset="0"/>
              </a:endParaRPr>
            </a:p>
          </p:txBody>
        </p:sp>
        <p:sp>
          <p:nvSpPr>
            <p:cNvPr id="61" name="Text Box 91"/>
            <p:cNvSpPr txBox="1">
              <a:spLocks noChangeArrowheads="1"/>
            </p:cNvSpPr>
            <p:nvPr/>
          </p:nvSpPr>
          <p:spPr bwMode="auto">
            <a:xfrm rot="380412">
              <a:off x="2445" y="1636"/>
              <a:ext cx="485" cy="145"/>
            </a:xfrm>
            <a:prstGeom prst="rect">
              <a:avLst/>
            </a:prstGeom>
            <a:noFill/>
            <a:ln w="9525" algn="ctr">
              <a:noFill/>
              <a:miter lim="800000"/>
              <a:headEnd/>
              <a:tailEnd/>
            </a:ln>
          </p:spPr>
          <p:txBody>
            <a:bodyPr>
              <a:spAutoFit/>
            </a:bodyPr>
            <a:lstStyle/>
            <a:p>
              <a:pPr algn="l" eaLnBrk="1" hangingPunct="1"/>
              <a:endParaRPr lang="en-US" sz="900" b="1" dirty="0">
                <a:latin typeface="Calibri" pitchFamily="34" charset="0"/>
                <a:cs typeface="Arial" charset="0"/>
              </a:endParaRPr>
            </a:p>
          </p:txBody>
        </p:sp>
      </p:grpSp>
      <p:grpSp>
        <p:nvGrpSpPr>
          <p:cNvPr id="62" name="Group 61"/>
          <p:cNvGrpSpPr>
            <a:grpSpLocks/>
          </p:cNvGrpSpPr>
          <p:nvPr/>
        </p:nvGrpSpPr>
        <p:grpSpPr bwMode="auto">
          <a:xfrm>
            <a:off x="1655522" y="2692951"/>
            <a:ext cx="669924" cy="639763"/>
            <a:chOff x="1124" y="1762"/>
            <a:chExt cx="422" cy="403"/>
          </a:xfrm>
        </p:grpSpPr>
        <p:grpSp>
          <p:nvGrpSpPr>
            <p:cNvPr id="63" name="Group 58"/>
            <p:cNvGrpSpPr>
              <a:grpSpLocks/>
            </p:cNvGrpSpPr>
            <p:nvPr/>
          </p:nvGrpSpPr>
          <p:grpSpPr bwMode="auto">
            <a:xfrm>
              <a:off x="1419" y="1762"/>
              <a:ext cx="127" cy="173"/>
              <a:chOff x="1392" y="1756"/>
              <a:chExt cx="127" cy="173"/>
            </a:xfrm>
          </p:grpSpPr>
          <p:sp>
            <p:nvSpPr>
              <p:cNvPr id="65" name="Oval 56"/>
              <p:cNvSpPr>
                <a:spLocks noChangeArrowheads="1"/>
              </p:cNvSpPr>
              <p:nvPr/>
            </p:nvSpPr>
            <p:spPr bwMode="auto">
              <a:xfrm rot="2184700">
                <a:off x="1392" y="1809"/>
                <a:ext cx="99" cy="120"/>
              </a:xfrm>
              <a:prstGeom prst="ellipse">
                <a:avLst/>
              </a:prstGeom>
              <a:noFill/>
              <a:ln w="28575">
                <a:solidFill>
                  <a:srgbClr val="3333FF"/>
                </a:solidFill>
                <a:round/>
                <a:headEnd/>
                <a:tailEnd/>
              </a:ln>
            </p:spPr>
            <p:txBody>
              <a:bodyPr wrap="none" anchor="ctr"/>
              <a:lstStyle/>
              <a:p>
                <a:pPr algn="l" eaLnBrk="1" hangingPunct="1"/>
                <a:endParaRPr lang="en-GB" dirty="0">
                  <a:solidFill>
                    <a:srgbClr val="FFFFFF"/>
                  </a:solidFill>
                  <a:latin typeface="Calibri" pitchFamily="34" charset="0"/>
                  <a:cs typeface="Arial" charset="0"/>
                </a:endParaRPr>
              </a:p>
            </p:txBody>
          </p:sp>
          <p:sp>
            <p:nvSpPr>
              <p:cNvPr id="66" name="Oval 57"/>
              <p:cNvSpPr>
                <a:spLocks noChangeArrowheads="1"/>
              </p:cNvSpPr>
              <p:nvPr/>
            </p:nvSpPr>
            <p:spPr bwMode="auto">
              <a:xfrm rot="2184700">
                <a:off x="1465" y="1756"/>
                <a:ext cx="54" cy="64"/>
              </a:xfrm>
              <a:prstGeom prst="ellipse">
                <a:avLst/>
              </a:prstGeom>
              <a:noFill/>
              <a:ln w="28575">
                <a:solidFill>
                  <a:srgbClr val="3333FF"/>
                </a:solidFill>
                <a:round/>
                <a:headEnd/>
                <a:tailEnd/>
              </a:ln>
            </p:spPr>
            <p:txBody>
              <a:bodyPr wrap="none" anchor="ctr"/>
              <a:lstStyle/>
              <a:p>
                <a:pPr algn="l" eaLnBrk="1" hangingPunct="1"/>
                <a:endParaRPr lang="en-GB" dirty="0">
                  <a:solidFill>
                    <a:srgbClr val="FFFFFF"/>
                  </a:solidFill>
                  <a:latin typeface="Calibri" pitchFamily="34" charset="0"/>
                  <a:cs typeface="Arial" charset="0"/>
                </a:endParaRPr>
              </a:p>
            </p:txBody>
          </p:sp>
        </p:grpSp>
        <p:sp>
          <p:nvSpPr>
            <p:cNvPr id="64" name="Text Box 62"/>
            <p:cNvSpPr txBox="1">
              <a:spLocks noChangeArrowheads="1"/>
            </p:cNvSpPr>
            <p:nvPr/>
          </p:nvSpPr>
          <p:spPr bwMode="auto">
            <a:xfrm>
              <a:off x="1124" y="1971"/>
              <a:ext cx="373" cy="194"/>
            </a:xfrm>
            <a:prstGeom prst="rect">
              <a:avLst/>
            </a:prstGeom>
            <a:solidFill>
              <a:srgbClr val="0000FF"/>
            </a:solidFill>
            <a:ln w="9525">
              <a:noFill/>
              <a:miter lim="800000"/>
              <a:headEnd/>
              <a:tailEnd/>
            </a:ln>
          </p:spPr>
          <p:txBody>
            <a:bodyPr wrap="square">
              <a:spAutoFit/>
            </a:bodyPr>
            <a:lstStyle/>
            <a:p>
              <a:pPr algn="l" eaLnBrk="1" hangingPunct="1"/>
              <a:r>
                <a:rPr lang="fr-CH" sz="1400" dirty="0">
                  <a:solidFill>
                    <a:srgbClr val="FFFFFF"/>
                  </a:solidFill>
                  <a:latin typeface="+mn-lt"/>
                  <a:cs typeface="Arial" charset="0"/>
                </a:rPr>
                <a:t>CPS</a:t>
              </a:r>
              <a:endParaRPr lang="en-US" sz="1400" dirty="0">
                <a:solidFill>
                  <a:srgbClr val="FFFFFF"/>
                </a:solidFill>
                <a:latin typeface="+mn-lt"/>
                <a:cs typeface="Arial" charset="0"/>
              </a:endParaRPr>
            </a:p>
          </p:txBody>
        </p:sp>
      </p:grpSp>
      <p:grpSp>
        <p:nvGrpSpPr>
          <p:cNvPr id="84" name="Group 70"/>
          <p:cNvGrpSpPr>
            <a:grpSpLocks/>
          </p:cNvGrpSpPr>
          <p:nvPr/>
        </p:nvGrpSpPr>
        <p:grpSpPr bwMode="auto">
          <a:xfrm>
            <a:off x="2471733" y="1690612"/>
            <a:ext cx="6546857" cy="2640018"/>
            <a:chOff x="2131" y="1011"/>
            <a:chExt cx="4124" cy="1663"/>
          </a:xfrm>
        </p:grpSpPr>
        <p:graphicFrame>
          <p:nvGraphicFramePr>
            <p:cNvPr id="85" name="Object 3"/>
            <p:cNvGraphicFramePr>
              <a:graphicFrameLocks noChangeAspect="1"/>
            </p:cNvGraphicFramePr>
            <p:nvPr>
              <p:extLst>
                <p:ext uri="{D42A27DB-BD31-4B8C-83A1-F6EECF244321}">
                  <p14:modId xmlns:p14="http://schemas.microsoft.com/office/powerpoint/2010/main" val="3535522588"/>
                </p:ext>
              </p:extLst>
            </p:nvPr>
          </p:nvGraphicFramePr>
          <p:xfrm>
            <a:off x="2131" y="1011"/>
            <a:ext cx="4124" cy="1663"/>
          </p:xfrm>
          <a:graphic>
            <a:graphicData uri="http://schemas.openxmlformats.org/presentationml/2006/ole">
              <mc:AlternateContent xmlns:mc="http://schemas.openxmlformats.org/markup-compatibility/2006">
                <mc:Choice xmlns:v="urn:schemas-microsoft-com:vml" Requires="v">
                  <p:oleObj name="Designer Drawing" r:id="rId8" imgW="6745680" imgH="2499840" progId="">
                    <p:embed/>
                  </p:oleObj>
                </mc:Choice>
                <mc:Fallback>
                  <p:oleObj name="Designer Drawing" r:id="rId8" imgW="6745680" imgH="2499840" progId="">
                    <p:embed/>
                    <p:pic>
                      <p:nvPicPr>
                        <p:cNvPr id="85" name="Object 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131" y="1011"/>
                          <a:ext cx="4124" cy="1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6" name="Text Box 64"/>
            <p:cNvSpPr txBox="1">
              <a:spLocks noChangeArrowheads="1"/>
            </p:cNvSpPr>
            <p:nvPr/>
          </p:nvSpPr>
          <p:spPr bwMode="auto">
            <a:xfrm>
              <a:off x="4614" y="1261"/>
              <a:ext cx="377" cy="213"/>
            </a:xfrm>
            <a:prstGeom prst="rect">
              <a:avLst/>
            </a:prstGeom>
            <a:solidFill>
              <a:srgbClr val="0000FF"/>
            </a:solidFill>
            <a:ln w="9525">
              <a:noFill/>
              <a:miter lim="800000"/>
              <a:headEnd/>
              <a:tailEnd/>
            </a:ln>
          </p:spPr>
          <p:txBody>
            <a:bodyPr wrap="square">
              <a:spAutoFit/>
            </a:bodyPr>
            <a:lstStyle/>
            <a:p>
              <a:pPr eaLnBrk="1" hangingPunct="1"/>
              <a:r>
                <a:rPr lang="fr-CH" sz="1600" dirty="0">
                  <a:solidFill>
                    <a:srgbClr val="FFFFFF"/>
                  </a:solidFill>
                  <a:latin typeface="+mn-lt"/>
                  <a:cs typeface="Arial" charset="0"/>
                </a:rPr>
                <a:t>LHC</a:t>
              </a:r>
              <a:endParaRPr lang="en-US" sz="1600" dirty="0">
                <a:solidFill>
                  <a:srgbClr val="FFFFFF"/>
                </a:solidFill>
                <a:latin typeface="+mn-lt"/>
                <a:cs typeface="Arial" charset="0"/>
              </a:endParaRPr>
            </a:p>
          </p:txBody>
        </p:sp>
      </p:grpSp>
      <p:grpSp>
        <p:nvGrpSpPr>
          <p:cNvPr id="112" name="Group 111"/>
          <p:cNvGrpSpPr/>
          <p:nvPr/>
        </p:nvGrpSpPr>
        <p:grpSpPr>
          <a:xfrm>
            <a:off x="1325816" y="1491473"/>
            <a:ext cx="7698851" cy="2921864"/>
            <a:chOff x="1370537" y="1665541"/>
            <a:chExt cx="7698851" cy="2921864"/>
          </a:xfrm>
        </p:grpSpPr>
        <p:sp>
          <p:nvSpPr>
            <p:cNvPr id="76" name="Text Box 71"/>
            <p:cNvSpPr txBox="1">
              <a:spLocks noChangeArrowheads="1"/>
            </p:cNvSpPr>
            <p:nvPr/>
          </p:nvSpPr>
          <p:spPr bwMode="auto">
            <a:xfrm>
              <a:off x="2981368" y="1665541"/>
              <a:ext cx="926857" cy="400110"/>
            </a:xfrm>
            <a:prstGeom prst="rect">
              <a:avLst/>
            </a:prstGeom>
            <a:noFill/>
            <a:ln w="12700" algn="ctr">
              <a:noFill/>
              <a:miter lim="800000"/>
              <a:headEnd/>
              <a:tailEnd/>
            </a:ln>
            <a:effectLst/>
          </p:spPr>
          <p:txBody>
            <a:bodyPr wrap="none">
              <a:spAutoFit/>
            </a:bodyPr>
            <a:lstStyle/>
            <a:p>
              <a:r>
                <a:rPr lang="en-US" sz="2000" dirty="0">
                  <a:solidFill>
                    <a:srgbClr val="FFFFFF"/>
                  </a:solidFill>
                </a:rPr>
                <a:t>ALICE</a:t>
              </a:r>
            </a:p>
          </p:txBody>
        </p:sp>
        <p:sp>
          <p:nvSpPr>
            <p:cNvPr id="77" name="Text Box 72"/>
            <p:cNvSpPr txBox="1">
              <a:spLocks noChangeArrowheads="1"/>
            </p:cNvSpPr>
            <p:nvPr/>
          </p:nvSpPr>
          <p:spPr bwMode="auto">
            <a:xfrm>
              <a:off x="3361700" y="4187295"/>
              <a:ext cx="926857" cy="400110"/>
            </a:xfrm>
            <a:prstGeom prst="rect">
              <a:avLst/>
            </a:prstGeom>
            <a:noFill/>
            <a:ln w="12700" algn="ctr">
              <a:noFill/>
              <a:miter lim="800000"/>
              <a:headEnd/>
              <a:tailEnd/>
            </a:ln>
            <a:effectLst/>
          </p:spPr>
          <p:txBody>
            <a:bodyPr wrap="none">
              <a:spAutoFit/>
            </a:bodyPr>
            <a:lstStyle/>
            <a:p>
              <a:r>
                <a:rPr lang="en-US" sz="2000" dirty="0"/>
                <a:t>LHC-b</a:t>
              </a:r>
            </a:p>
          </p:txBody>
        </p:sp>
        <p:sp>
          <p:nvSpPr>
            <p:cNvPr id="78" name="Text Box 73"/>
            <p:cNvSpPr txBox="1">
              <a:spLocks noChangeArrowheads="1"/>
            </p:cNvSpPr>
            <p:nvPr/>
          </p:nvSpPr>
          <p:spPr bwMode="auto">
            <a:xfrm>
              <a:off x="8000732" y="2782965"/>
              <a:ext cx="755335" cy="400110"/>
            </a:xfrm>
            <a:prstGeom prst="rect">
              <a:avLst/>
            </a:prstGeom>
            <a:noFill/>
            <a:ln w="12700" algn="ctr">
              <a:noFill/>
              <a:miter lim="800000"/>
              <a:headEnd/>
              <a:tailEnd/>
            </a:ln>
            <a:effectLst/>
          </p:spPr>
          <p:txBody>
            <a:bodyPr wrap="none">
              <a:spAutoFit/>
            </a:bodyPr>
            <a:lstStyle/>
            <a:p>
              <a:r>
                <a:rPr lang="en-US" sz="2000" dirty="0">
                  <a:solidFill>
                    <a:srgbClr val="FFFFFF"/>
                  </a:solidFill>
                </a:rPr>
                <a:t>CMS</a:t>
              </a:r>
            </a:p>
          </p:txBody>
        </p:sp>
        <p:sp>
          <p:nvSpPr>
            <p:cNvPr id="79" name="Text Box 74"/>
            <p:cNvSpPr txBox="1">
              <a:spLocks noChangeArrowheads="1"/>
            </p:cNvSpPr>
            <p:nvPr/>
          </p:nvSpPr>
          <p:spPr bwMode="auto">
            <a:xfrm rot="772805">
              <a:off x="1370537" y="2484946"/>
              <a:ext cx="979948" cy="400110"/>
            </a:xfrm>
            <a:prstGeom prst="rect">
              <a:avLst/>
            </a:prstGeom>
            <a:noFill/>
            <a:ln w="12700" algn="ctr">
              <a:noFill/>
              <a:miter lim="800000"/>
              <a:headEnd/>
              <a:tailEnd/>
            </a:ln>
            <a:effectLst/>
          </p:spPr>
          <p:txBody>
            <a:bodyPr wrap="none">
              <a:spAutoFit/>
            </a:bodyPr>
            <a:lstStyle/>
            <a:p>
              <a:r>
                <a:rPr lang="en-US" sz="2000" dirty="0">
                  <a:solidFill>
                    <a:srgbClr val="FFFFFF"/>
                  </a:solidFill>
                </a:rPr>
                <a:t>ATLAS</a:t>
              </a:r>
            </a:p>
          </p:txBody>
        </p:sp>
        <p:sp>
          <p:nvSpPr>
            <p:cNvPr id="72" name="Oval 75"/>
            <p:cNvSpPr>
              <a:spLocks noChangeArrowheads="1"/>
            </p:cNvSpPr>
            <p:nvPr/>
          </p:nvSpPr>
          <p:spPr bwMode="auto">
            <a:xfrm>
              <a:off x="3422650" y="3990445"/>
              <a:ext cx="142875" cy="142875"/>
            </a:xfrm>
            <a:prstGeom prst="ellipse">
              <a:avLst/>
            </a:prstGeom>
            <a:gradFill rotWithShape="1">
              <a:gsLst>
                <a:gs pos="0">
                  <a:srgbClr val="FFFF00"/>
                </a:gs>
                <a:gs pos="100000">
                  <a:srgbClr val="FFFF00">
                    <a:gamma/>
                    <a:shade val="46275"/>
                    <a:invGamma/>
                  </a:srgbClr>
                </a:gs>
              </a:gsLst>
              <a:lin ang="5400000" scaled="1"/>
            </a:gradFill>
            <a:ln w="12700" algn="ctr">
              <a:solidFill>
                <a:srgbClr val="0000FF"/>
              </a:solidFill>
              <a:round/>
              <a:headEnd/>
              <a:tailEnd/>
            </a:ln>
            <a:effectLst/>
          </p:spPr>
          <p:txBody>
            <a:bodyPr wrap="none" anchor="ctr"/>
            <a:lstStyle/>
            <a:p>
              <a:endParaRPr lang="en-US" dirty="0">
                <a:solidFill>
                  <a:srgbClr val="FFFFFF"/>
                </a:solidFill>
              </a:endParaRPr>
            </a:p>
          </p:txBody>
        </p:sp>
        <p:sp>
          <p:nvSpPr>
            <p:cNvPr id="73" name="Oval 76"/>
            <p:cNvSpPr>
              <a:spLocks noChangeArrowheads="1"/>
            </p:cNvSpPr>
            <p:nvPr/>
          </p:nvSpPr>
          <p:spPr bwMode="auto">
            <a:xfrm>
              <a:off x="2462213" y="2809345"/>
              <a:ext cx="142875" cy="142875"/>
            </a:xfrm>
            <a:prstGeom prst="ellipse">
              <a:avLst/>
            </a:prstGeom>
            <a:gradFill rotWithShape="1">
              <a:gsLst>
                <a:gs pos="0">
                  <a:srgbClr val="FFFF00"/>
                </a:gs>
                <a:gs pos="100000">
                  <a:srgbClr val="FFFF00">
                    <a:gamma/>
                    <a:shade val="46275"/>
                    <a:invGamma/>
                  </a:srgbClr>
                </a:gs>
              </a:gsLst>
              <a:lin ang="5400000" scaled="1"/>
            </a:gradFill>
            <a:ln w="12700" algn="ctr">
              <a:solidFill>
                <a:srgbClr val="0000FF"/>
              </a:solidFill>
              <a:round/>
              <a:headEnd/>
              <a:tailEnd/>
            </a:ln>
            <a:effectLst/>
          </p:spPr>
          <p:txBody>
            <a:bodyPr wrap="none" anchor="ctr"/>
            <a:lstStyle/>
            <a:p>
              <a:endParaRPr lang="en-US" dirty="0">
                <a:solidFill>
                  <a:srgbClr val="FFFFFF"/>
                </a:solidFill>
              </a:endParaRPr>
            </a:p>
          </p:txBody>
        </p:sp>
        <p:sp>
          <p:nvSpPr>
            <p:cNvPr id="74" name="Oval 77"/>
            <p:cNvSpPr>
              <a:spLocks noChangeArrowheads="1"/>
            </p:cNvSpPr>
            <p:nvPr/>
          </p:nvSpPr>
          <p:spPr bwMode="auto">
            <a:xfrm>
              <a:off x="3311525" y="2115607"/>
              <a:ext cx="142875" cy="142875"/>
            </a:xfrm>
            <a:prstGeom prst="ellipse">
              <a:avLst/>
            </a:prstGeom>
            <a:gradFill rotWithShape="1">
              <a:gsLst>
                <a:gs pos="0">
                  <a:srgbClr val="FFFF00"/>
                </a:gs>
                <a:gs pos="100000">
                  <a:srgbClr val="FFFF00">
                    <a:gamma/>
                    <a:shade val="46275"/>
                    <a:invGamma/>
                  </a:srgbClr>
                </a:gs>
              </a:gsLst>
              <a:lin ang="5400000" scaled="1"/>
            </a:gradFill>
            <a:ln w="12700" algn="ctr">
              <a:solidFill>
                <a:srgbClr val="0000FF"/>
              </a:solidFill>
              <a:round/>
              <a:headEnd/>
              <a:tailEnd/>
            </a:ln>
            <a:effectLst/>
          </p:spPr>
          <p:txBody>
            <a:bodyPr wrap="none" anchor="ctr"/>
            <a:lstStyle/>
            <a:p>
              <a:endParaRPr lang="en-US" dirty="0">
                <a:solidFill>
                  <a:srgbClr val="FFFFFF"/>
                </a:solidFill>
              </a:endParaRPr>
            </a:p>
          </p:txBody>
        </p:sp>
        <p:sp>
          <p:nvSpPr>
            <p:cNvPr id="75" name="Oval 78"/>
            <p:cNvSpPr>
              <a:spLocks noChangeArrowheads="1"/>
            </p:cNvSpPr>
            <p:nvPr/>
          </p:nvSpPr>
          <p:spPr bwMode="auto">
            <a:xfrm>
              <a:off x="8926513" y="3212570"/>
              <a:ext cx="142875" cy="142875"/>
            </a:xfrm>
            <a:prstGeom prst="ellipse">
              <a:avLst/>
            </a:prstGeom>
            <a:gradFill rotWithShape="1">
              <a:gsLst>
                <a:gs pos="0">
                  <a:srgbClr val="FFFF00"/>
                </a:gs>
                <a:gs pos="100000">
                  <a:srgbClr val="FFFF00">
                    <a:gamma/>
                    <a:shade val="46275"/>
                    <a:invGamma/>
                  </a:srgbClr>
                </a:gs>
              </a:gsLst>
              <a:lin ang="5400000" scaled="1"/>
            </a:gradFill>
            <a:ln w="12700" algn="ctr">
              <a:solidFill>
                <a:srgbClr val="0000FF"/>
              </a:solidFill>
              <a:round/>
              <a:headEnd/>
              <a:tailEnd/>
            </a:ln>
            <a:effectLst/>
          </p:spPr>
          <p:txBody>
            <a:bodyPr wrap="none" anchor="ctr"/>
            <a:lstStyle/>
            <a:p>
              <a:endParaRPr lang="en-US" dirty="0">
                <a:solidFill>
                  <a:srgbClr val="FFFFFF"/>
                </a:solidFill>
              </a:endParaRPr>
            </a:p>
          </p:txBody>
        </p:sp>
        <p:sp>
          <p:nvSpPr>
            <p:cNvPr id="88" name="TextBox 87"/>
            <p:cNvSpPr txBox="1"/>
            <p:nvPr/>
          </p:nvSpPr>
          <p:spPr>
            <a:xfrm>
              <a:off x="4523887" y="3071477"/>
              <a:ext cx="2257349" cy="584775"/>
            </a:xfrm>
            <a:prstGeom prst="rect">
              <a:avLst/>
            </a:prstGeom>
            <a:noFill/>
          </p:spPr>
          <p:txBody>
            <a:bodyPr wrap="none" rtlCol="0">
              <a:spAutoFit/>
            </a:bodyPr>
            <a:lstStyle/>
            <a:p>
              <a:r>
                <a:rPr lang="cy-GB" sz="3200" dirty="0">
                  <a:solidFill>
                    <a:schemeClr val="accent4">
                      <a:lumMod val="60000"/>
                      <a:lumOff val="40000"/>
                    </a:schemeClr>
                  </a:solidFill>
                </a:rPr>
                <a:t>Experiment</a:t>
              </a:r>
              <a:endParaRPr lang="en-GB" sz="3200" dirty="0">
                <a:solidFill>
                  <a:schemeClr val="accent4">
                    <a:lumMod val="60000"/>
                    <a:lumOff val="40000"/>
                  </a:schemeClr>
                </a:solidFill>
              </a:endParaRPr>
            </a:p>
          </p:txBody>
        </p:sp>
        <p:cxnSp>
          <p:nvCxnSpPr>
            <p:cNvPr id="90" name="Straight Arrow Connector 89"/>
            <p:cNvCxnSpPr>
              <a:cxnSpLocks/>
            </p:cNvCxnSpPr>
            <p:nvPr/>
          </p:nvCxnSpPr>
          <p:spPr>
            <a:xfrm flipV="1">
              <a:off x="6781236" y="3262486"/>
              <a:ext cx="2032013" cy="92959"/>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1" name="Straight Arrow Connector 90"/>
            <p:cNvCxnSpPr>
              <a:cxnSpLocks/>
            </p:cNvCxnSpPr>
            <p:nvPr/>
          </p:nvCxnSpPr>
          <p:spPr>
            <a:xfrm flipH="1">
              <a:off x="3706620" y="3504236"/>
              <a:ext cx="804567" cy="486209"/>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2" name="Straight Arrow Connector 91"/>
            <p:cNvCxnSpPr>
              <a:cxnSpLocks/>
              <a:stCxn id="88" idx="1"/>
            </p:cNvCxnSpPr>
            <p:nvPr/>
          </p:nvCxnSpPr>
          <p:spPr>
            <a:xfrm flipH="1" flipV="1">
              <a:off x="2716954" y="2943733"/>
              <a:ext cx="1806933" cy="420132"/>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93" name="Straight Arrow Connector 92"/>
            <p:cNvCxnSpPr/>
            <p:nvPr/>
          </p:nvCxnSpPr>
          <p:spPr>
            <a:xfrm flipH="1" flipV="1">
              <a:off x="3473450" y="2309014"/>
              <a:ext cx="1005120" cy="904086"/>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grpSp>
        <p:nvGrpSpPr>
          <p:cNvPr id="113" name="Group 112"/>
          <p:cNvGrpSpPr/>
          <p:nvPr/>
        </p:nvGrpSpPr>
        <p:grpSpPr>
          <a:xfrm>
            <a:off x="232641" y="990200"/>
            <a:ext cx="6164530" cy="1710354"/>
            <a:chOff x="182295" y="1111852"/>
            <a:chExt cx="6164530" cy="1710354"/>
          </a:xfrm>
        </p:grpSpPr>
        <p:sp>
          <p:nvSpPr>
            <p:cNvPr id="4" name="TextBox 3"/>
            <p:cNvSpPr txBox="1"/>
            <p:nvPr/>
          </p:nvSpPr>
          <p:spPr>
            <a:xfrm>
              <a:off x="182295" y="1111852"/>
              <a:ext cx="2712409" cy="584775"/>
            </a:xfrm>
            <a:prstGeom prst="rect">
              <a:avLst/>
            </a:prstGeom>
            <a:noFill/>
          </p:spPr>
          <p:txBody>
            <a:bodyPr wrap="none" rtlCol="0">
              <a:spAutoFit/>
            </a:bodyPr>
            <a:lstStyle/>
            <a:p>
              <a:r>
                <a:rPr lang="cy-GB" sz="3200" dirty="0">
                  <a:solidFill>
                    <a:schemeClr val="accent4">
                      <a:lumMod val="60000"/>
                      <a:lumOff val="40000"/>
                    </a:schemeClr>
                  </a:solidFill>
                </a:rPr>
                <a:t>Acceleratorer</a:t>
              </a:r>
              <a:endParaRPr lang="en-GB" sz="3200" dirty="0">
                <a:solidFill>
                  <a:schemeClr val="accent4">
                    <a:lumMod val="60000"/>
                    <a:lumOff val="40000"/>
                  </a:schemeClr>
                </a:solidFill>
              </a:endParaRPr>
            </a:p>
          </p:txBody>
        </p:sp>
        <p:cxnSp>
          <p:nvCxnSpPr>
            <p:cNvPr id="48" name="Straight Arrow Connector 47"/>
            <p:cNvCxnSpPr/>
            <p:nvPr/>
          </p:nvCxnSpPr>
          <p:spPr>
            <a:xfrm>
              <a:off x="2717228" y="1582717"/>
              <a:ext cx="243460" cy="1126615"/>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7" name="Straight Arrow Connector 86"/>
            <p:cNvCxnSpPr/>
            <p:nvPr/>
          </p:nvCxnSpPr>
          <p:spPr>
            <a:xfrm>
              <a:off x="2717228" y="1497488"/>
              <a:ext cx="3629597" cy="665744"/>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4" name="Straight Arrow Connector 103"/>
            <p:cNvCxnSpPr>
              <a:cxnSpLocks/>
            </p:cNvCxnSpPr>
            <p:nvPr/>
          </p:nvCxnSpPr>
          <p:spPr>
            <a:xfrm flipH="1">
              <a:off x="2139260" y="1611834"/>
              <a:ext cx="485898" cy="1210372"/>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114" name="TextBox 113"/>
          <p:cNvSpPr txBox="1"/>
          <p:nvPr/>
        </p:nvSpPr>
        <p:spPr>
          <a:xfrm>
            <a:off x="1321860" y="2575937"/>
            <a:ext cx="1089900" cy="276999"/>
          </a:xfrm>
          <a:prstGeom prst="rect">
            <a:avLst/>
          </a:prstGeom>
          <a:noFill/>
        </p:spPr>
        <p:txBody>
          <a:bodyPr wrap="square" rtlCol="0">
            <a:spAutoFit/>
          </a:bodyPr>
          <a:lstStyle/>
          <a:p>
            <a:endParaRPr lang="en-GB" sz="1200" dirty="0"/>
          </a:p>
        </p:txBody>
      </p:sp>
      <p:sp>
        <p:nvSpPr>
          <p:cNvPr id="115" name="TextBox 114"/>
          <p:cNvSpPr txBox="1"/>
          <p:nvPr/>
        </p:nvSpPr>
        <p:spPr>
          <a:xfrm>
            <a:off x="4058164" y="2575937"/>
            <a:ext cx="1089900" cy="276999"/>
          </a:xfrm>
          <a:prstGeom prst="rect">
            <a:avLst/>
          </a:prstGeom>
          <a:noFill/>
        </p:spPr>
        <p:txBody>
          <a:bodyPr wrap="square" rtlCol="0">
            <a:spAutoFit/>
          </a:bodyPr>
          <a:lstStyle/>
          <a:p>
            <a:endParaRPr lang="en-GB" sz="1200" dirty="0"/>
          </a:p>
        </p:txBody>
      </p:sp>
      <p:sp>
        <p:nvSpPr>
          <p:cNvPr id="2" name="Footer Placeholder 1"/>
          <p:cNvSpPr>
            <a:spLocks noGrp="1"/>
          </p:cNvSpPr>
          <p:nvPr>
            <p:ph type="ftr" sz="quarter" idx="11"/>
          </p:nvPr>
        </p:nvSpPr>
        <p:spPr>
          <a:xfrm>
            <a:off x="467544" y="6356351"/>
            <a:ext cx="8579396" cy="365125"/>
          </a:xfrm>
        </p:spPr>
        <p:txBody>
          <a:bodyPr/>
          <a:lstStyle/>
          <a:p>
            <a:pPr>
              <a:defRPr/>
            </a:pPr>
            <a:r>
              <a:rPr lang="sv-SE">
                <a:solidFill>
                  <a:schemeClr val="tx2">
                    <a:lumMod val="50000"/>
                  </a:schemeClr>
                </a:solidFill>
              </a:rPr>
              <a:t>Polhelmskolan 24.3 2025                     Lennart JIRDEN, CERN</a:t>
            </a:r>
            <a:endParaRPr lang="fr-FR" dirty="0">
              <a:solidFill>
                <a:schemeClr val="tx2">
                  <a:lumMod val="50000"/>
                </a:schemeClr>
              </a:solidFill>
            </a:endParaRPr>
          </a:p>
        </p:txBody>
      </p:sp>
      <p:cxnSp>
        <p:nvCxnSpPr>
          <p:cNvPr id="89" name="Straight Connector 88"/>
          <p:cNvCxnSpPr/>
          <p:nvPr/>
        </p:nvCxnSpPr>
        <p:spPr>
          <a:xfrm>
            <a:off x="251520" y="677872"/>
            <a:ext cx="8352928"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50707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62"/>
                                        </p:tgtEl>
                                        <p:attrNameLst>
                                          <p:attrName>style.visibility</p:attrName>
                                        </p:attrNameLst>
                                      </p:cBhvr>
                                      <p:to>
                                        <p:strVal val="visible"/>
                                      </p:to>
                                    </p:set>
                                    <p:anim calcmode="lin" valueType="num">
                                      <p:cBhvr>
                                        <p:cTn id="7" dur="500" fill="hold"/>
                                        <p:tgtEl>
                                          <p:spTgt spid="62"/>
                                        </p:tgtEl>
                                        <p:attrNameLst>
                                          <p:attrName>ppt_w</p:attrName>
                                        </p:attrNameLst>
                                      </p:cBhvr>
                                      <p:tavLst>
                                        <p:tav tm="0">
                                          <p:val>
                                            <p:fltVal val="0"/>
                                          </p:val>
                                        </p:tav>
                                        <p:tav tm="100000">
                                          <p:val>
                                            <p:strVal val="#ppt_w"/>
                                          </p:val>
                                        </p:tav>
                                      </p:tavLst>
                                    </p:anim>
                                    <p:anim calcmode="lin" valueType="num">
                                      <p:cBhvr>
                                        <p:cTn id="8" dur="500" fill="hold"/>
                                        <p:tgtEl>
                                          <p:spTgt spid="62"/>
                                        </p:tgtEl>
                                        <p:attrNameLst>
                                          <p:attrName>ppt_h</p:attrName>
                                        </p:attrNameLst>
                                      </p:cBhvr>
                                      <p:tavLst>
                                        <p:tav tm="0">
                                          <p:val>
                                            <p:fltVal val="0"/>
                                          </p:val>
                                        </p:tav>
                                        <p:tav tm="100000">
                                          <p:val>
                                            <p:strVal val="#ppt_h"/>
                                          </p:val>
                                        </p:tav>
                                      </p:tavLst>
                                    </p:anim>
                                    <p:animEffect transition="in" filter="fade">
                                      <p:cBhvr>
                                        <p:cTn id="9" dur="500"/>
                                        <p:tgtEl>
                                          <p:spTgt spid="62"/>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53"/>
                                        </p:tgtEl>
                                        <p:attrNameLst>
                                          <p:attrName>style.visibility</p:attrName>
                                        </p:attrNameLst>
                                      </p:cBhvr>
                                      <p:to>
                                        <p:strVal val="visible"/>
                                      </p:to>
                                    </p:set>
                                    <p:anim calcmode="lin" valueType="num">
                                      <p:cBhvr>
                                        <p:cTn id="14" dur="500" fill="hold"/>
                                        <p:tgtEl>
                                          <p:spTgt spid="53"/>
                                        </p:tgtEl>
                                        <p:attrNameLst>
                                          <p:attrName>ppt_w</p:attrName>
                                        </p:attrNameLst>
                                      </p:cBhvr>
                                      <p:tavLst>
                                        <p:tav tm="0">
                                          <p:val>
                                            <p:fltVal val="0"/>
                                          </p:val>
                                        </p:tav>
                                        <p:tav tm="100000">
                                          <p:val>
                                            <p:strVal val="#ppt_w"/>
                                          </p:val>
                                        </p:tav>
                                      </p:tavLst>
                                    </p:anim>
                                    <p:anim calcmode="lin" valueType="num">
                                      <p:cBhvr>
                                        <p:cTn id="15" dur="500" fill="hold"/>
                                        <p:tgtEl>
                                          <p:spTgt spid="53"/>
                                        </p:tgtEl>
                                        <p:attrNameLst>
                                          <p:attrName>ppt_h</p:attrName>
                                        </p:attrNameLst>
                                      </p:cBhvr>
                                      <p:tavLst>
                                        <p:tav tm="0">
                                          <p:val>
                                            <p:fltVal val="0"/>
                                          </p:val>
                                        </p:tav>
                                        <p:tav tm="100000">
                                          <p:val>
                                            <p:strVal val="#ppt_h"/>
                                          </p:val>
                                        </p:tav>
                                      </p:tavLst>
                                    </p:anim>
                                    <p:animEffect transition="in" filter="fade">
                                      <p:cBhvr>
                                        <p:cTn id="16" dur="500"/>
                                        <p:tgtEl>
                                          <p:spTgt spid="53"/>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84"/>
                                        </p:tgtEl>
                                        <p:attrNameLst>
                                          <p:attrName>style.visibility</p:attrName>
                                        </p:attrNameLst>
                                      </p:cBhvr>
                                      <p:to>
                                        <p:strVal val="visible"/>
                                      </p:to>
                                    </p:set>
                                    <p:anim calcmode="lin" valueType="num">
                                      <p:cBhvr>
                                        <p:cTn id="21" dur="500" fill="hold"/>
                                        <p:tgtEl>
                                          <p:spTgt spid="84"/>
                                        </p:tgtEl>
                                        <p:attrNameLst>
                                          <p:attrName>ppt_w</p:attrName>
                                        </p:attrNameLst>
                                      </p:cBhvr>
                                      <p:tavLst>
                                        <p:tav tm="0">
                                          <p:val>
                                            <p:fltVal val="0"/>
                                          </p:val>
                                        </p:tav>
                                        <p:tav tm="100000">
                                          <p:val>
                                            <p:strVal val="#ppt_w"/>
                                          </p:val>
                                        </p:tav>
                                      </p:tavLst>
                                    </p:anim>
                                    <p:anim calcmode="lin" valueType="num">
                                      <p:cBhvr>
                                        <p:cTn id="22" dur="500" fill="hold"/>
                                        <p:tgtEl>
                                          <p:spTgt spid="84"/>
                                        </p:tgtEl>
                                        <p:attrNameLst>
                                          <p:attrName>ppt_h</p:attrName>
                                        </p:attrNameLst>
                                      </p:cBhvr>
                                      <p:tavLst>
                                        <p:tav tm="0">
                                          <p:val>
                                            <p:fltVal val="0"/>
                                          </p:val>
                                        </p:tav>
                                        <p:tav tm="100000">
                                          <p:val>
                                            <p:strVal val="#ppt_h"/>
                                          </p:val>
                                        </p:tav>
                                      </p:tavLst>
                                    </p:anim>
                                    <p:animEffect transition="in" filter="fade">
                                      <p:cBhvr>
                                        <p:cTn id="23" dur="500"/>
                                        <p:tgtEl>
                                          <p:spTgt spid="84"/>
                                        </p:tgtEl>
                                      </p:cBhvr>
                                    </p:animEffect>
                                  </p:childTnLst>
                                </p:cTn>
                              </p:par>
                              <p:par>
                                <p:cTn id="24" presetID="53" presetClass="entr" presetSubtype="16" fill="hold" nodeType="withEffect">
                                  <p:stCondLst>
                                    <p:cond delay="0"/>
                                  </p:stCondLst>
                                  <p:childTnLst>
                                    <p:set>
                                      <p:cBhvr>
                                        <p:cTn id="25" dur="1" fill="hold">
                                          <p:stCondLst>
                                            <p:cond delay="0"/>
                                          </p:stCondLst>
                                        </p:cTn>
                                        <p:tgtEl>
                                          <p:spTgt spid="113"/>
                                        </p:tgtEl>
                                        <p:attrNameLst>
                                          <p:attrName>style.visibility</p:attrName>
                                        </p:attrNameLst>
                                      </p:cBhvr>
                                      <p:to>
                                        <p:strVal val="visible"/>
                                      </p:to>
                                    </p:set>
                                    <p:anim calcmode="lin" valueType="num">
                                      <p:cBhvr>
                                        <p:cTn id="26" dur="500" fill="hold"/>
                                        <p:tgtEl>
                                          <p:spTgt spid="113"/>
                                        </p:tgtEl>
                                        <p:attrNameLst>
                                          <p:attrName>ppt_w</p:attrName>
                                        </p:attrNameLst>
                                      </p:cBhvr>
                                      <p:tavLst>
                                        <p:tav tm="0">
                                          <p:val>
                                            <p:fltVal val="0"/>
                                          </p:val>
                                        </p:tav>
                                        <p:tav tm="100000">
                                          <p:val>
                                            <p:strVal val="#ppt_w"/>
                                          </p:val>
                                        </p:tav>
                                      </p:tavLst>
                                    </p:anim>
                                    <p:anim calcmode="lin" valueType="num">
                                      <p:cBhvr>
                                        <p:cTn id="27" dur="500" fill="hold"/>
                                        <p:tgtEl>
                                          <p:spTgt spid="113"/>
                                        </p:tgtEl>
                                        <p:attrNameLst>
                                          <p:attrName>ppt_h</p:attrName>
                                        </p:attrNameLst>
                                      </p:cBhvr>
                                      <p:tavLst>
                                        <p:tav tm="0">
                                          <p:val>
                                            <p:fltVal val="0"/>
                                          </p:val>
                                        </p:tav>
                                        <p:tav tm="100000">
                                          <p:val>
                                            <p:strVal val="#ppt_h"/>
                                          </p:val>
                                        </p:tav>
                                      </p:tavLst>
                                    </p:anim>
                                    <p:animEffect transition="in" filter="fade">
                                      <p:cBhvr>
                                        <p:cTn id="28" dur="500"/>
                                        <p:tgtEl>
                                          <p:spTgt spid="113"/>
                                        </p:tgtEl>
                                      </p:cBhvr>
                                    </p:animEffect>
                                  </p:childTnLst>
                                </p:cTn>
                              </p:par>
                            </p:childTnLst>
                          </p:cTn>
                        </p:par>
                      </p:childTnLst>
                    </p:cTn>
                  </p:par>
                  <p:par>
                    <p:cTn id="29" fill="hold">
                      <p:stCondLst>
                        <p:cond delay="indefinite"/>
                      </p:stCondLst>
                      <p:childTnLst>
                        <p:par>
                          <p:cTn id="30" fill="hold">
                            <p:stCondLst>
                              <p:cond delay="0"/>
                            </p:stCondLst>
                            <p:childTnLst>
                              <p:par>
                                <p:cTn id="31" presetID="53" presetClass="entr" presetSubtype="16" fill="hold" nodeType="clickEffect">
                                  <p:stCondLst>
                                    <p:cond delay="0"/>
                                  </p:stCondLst>
                                  <p:childTnLst>
                                    <p:set>
                                      <p:cBhvr>
                                        <p:cTn id="32" dur="1" fill="hold">
                                          <p:stCondLst>
                                            <p:cond delay="0"/>
                                          </p:stCondLst>
                                        </p:cTn>
                                        <p:tgtEl>
                                          <p:spTgt spid="112"/>
                                        </p:tgtEl>
                                        <p:attrNameLst>
                                          <p:attrName>style.visibility</p:attrName>
                                        </p:attrNameLst>
                                      </p:cBhvr>
                                      <p:to>
                                        <p:strVal val="visible"/>
                                      </p:to>
                                    </p:set>
                                    <p:anim calcmode="lin" valueType="num">
                                      <p:cBhvr>
                                        <p:cTn id="33" dur="500" fill="hold"/>
                                        <p:tgtEl>
                                          <p:spTgt spid="112"/>
                                        </p:tgtEl>
                                        <p:attrNameLst>
                                          <p:attrName>ppt_w</p:attrName>
                                        </p:attrNameLst>
                                      </p:cBhvr>
                                      <p:tavLst>
                                        <p:tav tm="0">
                                          <p:val>
                                            <p:fltVal val="0"/>
                                          </p:val>
                                        </p:tav>
                                        <p:tav tm="100000">
                                          <p:val>
                                            <p:strVal val="#ppt_w"/>
                                          </p:val>
                                        </p:tav>
                                      </p:tavLst>
                                    </p:anim>
                                    <p:anim calcmode="lin" valueType="num">
                                      <p:cBhvr>
                                        <p:cTn id="34" dur="500" fill="hold"/>
                                        <p:tgtEl>
                                          <p:spTgt spid="112"/>
                                        </p:tgtEl>
                                        <p:attrNameLst>
                                          <p:attrName>ppt_h</p:attrName>
                                        </p:attrNameLst>
                                      </p:cBhvr>
                                      <p:tavLst>
                                        <p:tav tm="0">
                                          <p:val>
                                            <p:fltVal val="0"/>
                                          </p:val>
                                        </p:tav>
                                        <p:tav tm="100000">
                                          <p:val>
                                            <p:strVal val="#ppt_h"/>
                                          </p:val>
                                        </p:tav>
                                      </p:tavLst>
                                    </p:anim>
                                    <p:animEffect transition="in" filter="fade">
                                      <p:cBhvr>
                                        <p:cTn id="35" dur="500"/>
                                        <p:tgtEl>
                                          <p:spTgt spid="1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a:xfrm>
            <a:off x="454348" y="6464270"/>
            <a:ext cx="8424936" cy="365125"/>
          </a:xfrm>
          <a:solidFill>
            <a:schemeClr val="bg1"/>
          </a:solidFill>
        </p:spPr>
        <p:txBody>
          <a:bodyPr/>
          <a:lstStyle/>
          <a:p>
            <a:pPr>
              <a:defRPr/>
            </a:pPr>
            <a:r>
              <a:rPr lang="sv-SE">
                <a:solidFill>
                  <a:schemeClr val="tx2">
                    <a:lumMod val="50000"/>
                  </a:schemeClr>
                </a:solidFill>
              </a:rPr>
              <a:t>Polhelmskolan 24.3 2025                     Lennart JIRDEN, CERN</a:t>
            </a:r>
            <a:endParaRPr lang="fr-FR" dirty="0">
              <a:solidFill>
                <a:schemeClr val="tx2">
                  <a:lumMod val="50000"/>
                </a:schemeClr>
              </a:solidFill>
            </a:endParaRPr>
          </a:p>
        </p:txBody>
      </p:sp>
      <p:pic>
        <p:nvPicPr>
          <p:cNvPr id="4" name="Picture 3" descr="universe_original"/>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09" y="789716"/>
            <a:ext cx="9144000" cy="5768549"/>
          </a:xfrm>
          <a:prstGeom prst="rect">
            <a:avLst/>
          </a:prstGeom>
          <a:noFill/>
          <a:extLst>
            <a:ext uri="{909E8E84-426E-40dd-AFC4-6F175D3DCCD1}">
              <a14:hiddenFill xmlns="" xmlns:a14="http://schemas.microsoft.com/office/drawing/2010/main">
                <a:solidFill>
                  <a:srgbClr val="FFFFFF"/>
                </a:solidFill>
              </a14:hiddenFill>
            </a:ext>
          </a:extLst>
        </p:spPr>
      </p:pic>
      <p:grpSp>
        <p:nvGrpSpPr>
          <p:cNvPr id="11" name="Group 10"/>
          <p:cNvGrpSpPr/>
          <p:nvPr/>
        </p:nvGrpSpPr>
        <p:grpSpPr>
          <a:xfrm>
            <a:off x="5794685" y="4047844"/>
            <a:ext cx="1993456" cy="2625575"/>
            <a:chOff x="5674888" y="4135568"/>
            <a:chExt cx="1993456" cy="2625575"/>
          </a:xfrm>
        </p:grpSpPr>
        <p:cxnSp>
          <p:nvCxnSpPr>
            <p:cNvPr id="22" name="Straight Arrow Connector 21"/>
            <p:cNvCxnSpPr/>
            <p:nvPr/>
          </p:nvCxnSpPr>
          <p:spPr>
            <a:xfrm flipV="1">
              <a:off x="5674888" y="4135568"/>
              <a:ext cx="1129360" cy="2181956"/>
            </a:xfrm>
            <a:prstGeom prst="straightConnector1">
              <a:avLst/>
            </a:prstGeom>
            <a:ln w="57150">
              <a:solidFill>
                <a:srgbClr val="FFFF00"/>
              </a:solidFill>
              <a:tailEnd type="arrow"/>
            </a:ln>
          </p:spPr>
          <p:style>
            <a:lnRef idx="2">
              <a:schemeClr val="accent1"/>
            </a:lnRef>
            <a:fillRef idx="0">
              <a:schemeClr val="accent1"/>
            </a:fillRef>
            <a:effectRef idx="1">
              <a:schemeClr val="accent1"/>
            </a:effectRef>
            <a:fontRef idx="minor">
              <a:schemeClr val="tx1"/>
            </a:fontRef>
          </p:style>
        </p:cxnSp>
        <p:grpSp>
          <p:nvGrpSpPr>
            <p:cNvPr id="9" name="Group 8"/>
            <p:cNvGrpSpPr/>
            <p:nvPr/>
          </p:nvGrpSpPr>
          <p:grpSpPr>
            <a:xfrm>
              <a:off x="5767984" y="6180018"/>
              <a:ext cx="1900360" cy="581125"/>
              <a:chOff x="5767984" y="6180018"/>
              <a:chExt cx="1900360" cy="581125"/>
            </a:xfrm>
          </p:grpSpPr>
          <p:sp>
            <p:nvSpPr>
              <p:cNvPr id="2" name="TextBox 1"/>
              <p:cNvSpPr txBox="1"/>
              <p:nvPr/>
            </p:nvSpPr>
            <p:spPr>
              <a:xfrm rot="1063746">
                <a:off x="5940152" y="6422589"/>
                <a:ext cx="1728192" cy="338554"/>
              </a:xfrm>
              <a:prstGeom prst="rect">
                <a:avLst/>
              </a:prstGeom>
              <a:solidFill>
                <a:schemeClr val="bg1"/>
              </a:solidFill>
              <a:ln w="28575">
                <a:solidFill>
                  <a:schemeClr val="tx1"/>
                </a:solidFill>
              </a:ln>
            </p:spPr>
            <p:txBody>
              <a:bodyPr wrap="square" rtlCol="0">
                <a:spAutoFit/>
              </a:bodyPr>
              <a:lstStyle/>
              <a:p>
                <a:pPr algn="ctr"/>
                <a:r>
                  <a:rPr lang="en-GB" sz="1600" dirty="0"/>
                  <a:t>1945 - 0.7 GeV </a:t>
                </a:r>
              </a:p>
            </p:txBody>
          </p:sp>
          <p:sp>
            <p:nvSpPr>
              <p:cNvPr id="7" name="Striped Right Arrow 6"/>
              <p:cNvSpPr/>
              <p:nvPr/>
            </p:nvSpPr>
            <p:spPr>
              <a:xfrm rot="11803071">
                <a:off x="5767984" y="6180018"/>
                <a:ext cx="317275" cy="221117"/>
              </a:xfrm>
              <a:prstGeom prst="stripedRightArrow">
                <a:avLst/>
              </a:prstGeom>
              <a:solidFill>
                <a:srgbClr val="FF00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13" name="Group 12"/>
          <p:cNvGrpSpPr/>
          <p:nvPr/>
        </p:nvGrpSpPr>
        <p:grpSpPr>
          <a:xfrm>
            <a:off x="4666816" y="3717032"/>
            <a:ext cx="2044496" cy="2587459"/>
            <a:chOff x="4716016" y="3748191"/>
            <a:chExt cx="2044496" cy="2587459"/>
          </a:xfrm>
        </p:grpSpPr>
        <p:cxnSp>
          <p:nvCxnSpPr>
            <p:cNvPr id="20" name="Straight Arrow Connector 19"/>
            <p:cNvCxnSpPr/>
            <p:nvPr/>
          </p:nvCxnSpPr>
          <p:spPr>
            <a:xfrm flipV="1">
              <a:off x="4716016" y="3748191"/>
              <a:ext cx="1152128" cy="2181957"/>
            </a:xfrm>
            <a:prstGeom prst="straightConnector1">
              <a:avLst/>
            </a:prstGeom>
            <a:ln w="57150">
              <a:solidFill>
                <a:srgbClr val="FFFF00"/>
              </a:solidFill>
              <a:tailEnd type="arrow"/>
            </a:ln>
          </p:spPr>
          <p:style>
            <a:lnRef idx="2">
              <a:schemeClr val="accent1"/>
            </a:lnRef>
            <a:fillRef idx="0">
              <a:schemeClr val="accent1"/>
            </a:fillRef>
            <a:effectRef idx="1">
              <a:schemeClr val="accent1"/>
            </a:effectRef>
            <a:fontRef idx="minor">
              <a:schemeClr val="tx1"/>
            </a:fontRef>
          </p:style>
        </p:cxnSp>
        <p:grpSp>
          <p:nvGrpSpPr>
            <p:cNvPr id="15" name="Group 14"/>
            <p:cNvGrpSpPr/>
            <p:nvPr/>
          </p:nvGrpSpPr>
          <p:grpSpPr>
            <a:xfrm>
              <a:off x="4860152" y="5772109"/>
              <a:ext cx="1900360" cy="563541"/>
              <a:chOff x="5767984" y="6180018"/>
              <a:chExt cx="1900360" cy="563541"/>
            </a:xfrm>
          </p:grpSpPr>
          <p:sp>
            <p:nvSpPr>
              <p:cNvPr id="16" name="TextBox 15"/>
              <p:cNvSpPr txBox="1"/>
              <p:nvPr/>
            </p:nvSpPr>
            <p:spPr>
              <a:xfrm rot="1057876">
                <a:off x="5940152" y="6405005"/>
                <a:ext cx="1728192" cy="338554"/>
              </a:xfrm>
              <a:prstGeom prst="rect">
                <a:avLst/>
              </a:prstGeom>
              <a:noFill/>
              <a:ln w="28575">
                <a:solidFill>
                  <a:schemeClr val="tx1"/>
                </a:solidFill>
              </a:ln>
            </p:spPr>
            <p:txBody>
              <a:bodyPr wrap="square" rtlCol="0">
                <a:spAutoFit/>
              </a:bodyPr>
              <a:lstStyle/>
              <a:p>
                <a:pPr algn="ctr"/>
                <a:r>
                  <a:rPr lang="en-GB" sz="1600" dirty="0"/>
                  <a:t>1953 - 1 GeV </a:t>
                </a:r>
              </a:p>
            </p:txBody>
          </p:sp>
          <p:sp>
            <p:nvSpPr>
              <p:cNvPr id="18" name="Striped Right Arrow 17"/>
              <p:cNvSpPr/>
              <p:nvPr/>
            </p:nvSpPr>
            <p:spPr>
              <a:xfrm rot="11803071">
                <a:off x="5767984" y="6180018"/>
                <a:ext cx="317275" cy="221117"/>
              </a:xfrm>
              <a:prstGeom prst="stripedRightArrow">
                <a:avLst/>
              </a:prstGeom>
              <a:solidFill>
                <a:srgbClr val="FF0000"/>
              </a:solidFill>
              <a:ln w="57150">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27" name="Group 26"/>
          <p:cNvGrpSpPr/>
          <p:nvPr/>
        </p:nvGrpSpPr>
        <p:grpSpPr>
          <a:xfrm>
            <a:off x="3778156" y="3519719"/>
            <a:ext cx="2089754" cy="2510114"/>
            <a:chOff x="3779912" y="3573016"/>
            <a:chExt cx="2089754" cy="2510114"/>
          </a:xfrm>
        </p:grpSpPr>
        <p:cxnSp>
          <p:nvCxnSpPr>
            <p:cNvPr id="17" name="Straight Arrow Connector 16"/>
            <p:cNvCxnSpPr/>
            <p:nvPr/>
          </p:nvCxnSpPr>
          <p:spPr>
            <a:xfrm flipV="1">
              <a:off x="3779912" y="3573016"/>
              <a:ext cx="1080240" cy="2016224"/>
            </a:xfrm>
            <a:prstGeom prst="straightConnector1">
              <a:avLst/>
            </a:prstGeom>
            <a:ln w="57150">
              <a:solidFill>
                <a:srgbClr val="FFFF00"/>
              </a:solidFill>
              <a:tailEnd type="arrow"/>
            </a:ln>
          </p:spPr>
          <p:style>
            <a:lnRef idx="2">
              <a:schemeClr val="accent1"/>
            </a:lnRef>
            <a:fillRef idx="0">
              <a:schemeClr val="accent1"/>
            </a:fillRef>
            <a:effectRef idx="1">
              <a:schemeClr val="accent1"/>
            </a:effectRef>
            <a:fontRef idx="minor">
              <a:schemeClr val="tx1"/>
            </a:fontRef>
          </p:style>
        </p:cxnSp>
        <p:grpSp>
          <p:nvGrpSpPr>
            <p:cNvPr id="19" name="Group 18"/>
            <p:cNvGrpSpPr/>
            <p:nvPr/>
          </p:nvGrpSpPr>
          <p:grpSpPr>
            <a:xfrm>
              <a:off x="3967784" y="5512171"/>
              <a:ext cx="1901882" cy="570959"/>
              <a:chOff x="5767984" y="6180018"/>
              <a:chExt cx="1901882" cy="570959"/>
            </a:xfrm>
          </p:grpSpPr>
          <p:sp>
            <p:nvSpPr>
              <p:cNvPr id="21" name="TextBox 20"/>
              <p:cNvSpPr txBox="1"/>
              <p:nvPr/>
            </p:nvSpPr>
            <p:spPr>
              <a:xfrm rot="1021963">
                <a:off x="5872255" y="6412423"/>
                <a:ext cx="1797611" cy="338554"/>
              </a:xfrm>
              <a:prstGeom prst="rect">
                <a:avLst/>
              </a:prstGeom>
              <a:solidFill>
                <a:schemeClr val="bg1"/>
              </a:solidFill>
              <a:ln w="28575">
                <a:solidFill>
                  <a:schemeClr val="tx1"/>
                </a:solidFill>
              </a:ln>
            </p:spPr>
            <p:txBody>
              <a:bodyPr wrap="square" rtlCol="0">
                <a:spAutoFit/>
              </a:bodyPr>
              <a:lstStyle/>
              <a:p>
                <a:pPr algn="ctr"/>
                <a:r>
                  <a:rPr lang="en-GB" sz="1600" dirty="0"/>
                  <a:t> 400 GeV </a:t>
                </a:r>
              </a:p>
            </p:txBody>
          </p:sp>
          <p:sp>
            <p:nvSpPr>
              <p:cNvPr id="23" name="Striped Right Arrow 22"/>
              <p:cNvSpPr/>
              <p:nvPr/>
            </p:nvSpPr>
            <p:spPr>
              <a:xfrm rot="11803071">
                <a:off x="5767984" y="6180018"/>
                <a:ext cx="317275" cy="221117"/>
              </a:xfrm>
              <a:prstGeom prst="stripedRightArrow">
                <a:avLst/>
              </a:prstGeom>
              <a:solidFill>
                <a:srgbClr val="FF00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32" name="Group 31">
            <a:extLst>
              <a:ext uri="{FF2B5EF4-FFF2-40B4-BE49-F238E27FC236}">
                <a16:creationId xmlns:a16="http://schemas.microsoft.com/office/drawing/2014/main" id="{FD419332-3DAE-4E0C-C2B6-6897EC40B1A4}"/>
              </a:ext>
            </a:extLst>
          </p:cNvPr>
          <p:cNvGrpSpPr/>
          <p:nvPr/>
        </p:nvGrpSpPr>
        <p:grpSpPr>
          <a:xfrm>
            <a:off x="2442552" y="3429000"/>
            <a:ext cx="2146958" cy="2172361"/>
            <a:chOff x="2442552" y="3429000"/>
            <a:chExt cx="2146958" cy="2172361"/>
          </a:xfrm>
        </p:grpSpPr>
        <p:cxnSp>
          <p:nvCxnSpPr>
            <p:cNvPr id="14" name="Straight Arrow Connector 13"/>
            <p:cNvCxnSpPr>
              <a:cxnSpLocks/>
            </p:cNvCxnSpPr>
            <p:nvPr/>
          </p:nvCxnSpPr>
          <p:spPr>
            <a:xfrm flipV="1">
              <a:off x="2442552" y="3429000"/>
              <a:ext cx="833541" cy="1643216"/>
            </a:xfrm>
            <a:prstGeom prst="straightConnector1">
              <a:avLst/>
            </a:prstGeom>
            <a:ln w="57150">
              <a:solidFill>
                <a:srgbClr val="FFFF00"/>
              </a:solidFill>
              <a:tailEnd type="arrow"/>
            </a:ln>
          </p:spPr>
          <p:style>
            <a:lnRef idx="2">
              <a:schemeClr val="accent1"/>
            </a:lnRef>
            <a:fillRef idx="0">
              <a:schemeClr val="accent1"/>
            </a:fillRef>
            <a:effectRef idx="1">
              <a:schemeClr val="accent1"/>
            </a:effectRef>
            <a:fontRef idx="minor">
              <a:schemeClr val="tx1"/>
            </a:fontRef>
          </p:style>
        </p:cxnSp>
        <p:grpSp>
          <p:nvGrpSpPr>
            <p:cNvPr id="24" name="Group 23"/>
            <p:cNvGrpSpPr/>
            <p:nvPr/>
          </p:nvGrpSpPr>
          <p:grpSpPr>
            <a:xfrm>
              <a:off x="2485791" y="5022424"/>
              <a:ext cx="2103719" cy="578937"/>
              <a:chOff x="5715232" y="6180018"/>
              <a:chExt cx="2103719" cy="578937"/>
            </a:xfrm>
          </p:grpSpPr>
          <p:sp>
            <p:nvSpPr>
              <p:cNvPr id="25" name="TextBox 24"/>
              <p:cNvSpPr txBox="1"/>
              <p:nvPr/>
            </p:nvSpPr>
            <p:spPr>
              <a:xfrm rot="1020467">
                <a:off x="5879747" y="6420401"/>
                <a:ext cx="1939204" cy="338554"/>
              </a:xfrm>
              <a:prstGeom prst="rect">
                <a:avLst/>
              </a:prstGeom>
              <a:solidFill>
                <a:schemeClr val="bg1"/>
              </a:solidFill>
              <a:ln w="28575">
                <a:solidFill>
                  <a:schemeClr val="tx1"/>
                </a:solidFill>
              </a:ln>
            </p:spPr>
            <p:txBody>
              <a:bodyPr wrap="square" rtlCol="0">
                <a:spAutoFit/>
              </a:bodyPr>
              <a:lstStyle/>
              <a:p>
                <a:pPr algn="ctr"/>
                <a:r>
                  <a:rPr lang="en-GB" sz="1600" dirty="0" err="1"/>
                  <a:t>idag</a:t>
                </a:r>
                <a:r>
                  <a:rPr lang="en-GB" sz="1600" dirty="0"/>
                  <a:t> - LHC 13 </a:t>
                </a:r>
                <a:r>
                  <a:rPr lang="en-GB" sz="1600" dirty="0" err="1"/>
                  <a:t>TeV</a:t>
                </a:r>
                <a:r>
                  <a:rPr lang="en-GB" sz="1600" dirty="0"/>
                  <a:t> </a:t>
                </a:r>
              </a:p>
            </p:txBody>
          </p:sp>
          <p:sp>
            <p:nvSpPr>
              <p:cNvPr id="26" name="Striped Right Arrow 25"/>
              <p:cNvSpPr/>
              <p:nvPr/>
            </p:nvSpPr>
            <p:spPr>
              <a:xfrm rot="11803071">
                <a:off x="5715232" y="6180018"/>
                <a:ext cx="317275" cy="221117"/>
              </a:xfrm>
              <a:prstGeom prst="stripedRightArrow">
                <a:avLst/>
              </a:prstGeom>
              <a:solidFill>
                <a:srgbClr val="FF00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
        <p:nvSpPr>
          <p:cNvPr id="5" name="Oval 4"/>
          <p:cNvSpPr/>
          <p:nvPr/>
        </p:nvSpPr>
        <p:spPr>
          <a:xfrm>
            <a:off x="107504" y="2789720"/>
            <a:ext cx="1152128" cy="1152128"/>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Oval 5"/>
          <p:cNvSpPr/>
          <p:nvPr/>
        </p:nvSpPr>
        <p:spPr>
          <a:xfrm>
            <a:off x="7956376" y="2861728"/>
            <a:ext cx="1080120" cy="108012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err="1"/>
              <a:t>idag</a:t>
            </a:r>
            <a:endParaRPr lang="en-GB" sz="2400" dirty="0"/>
          </a:p>
        </p:txBody>
      </p:sp>
      <p:sp>
        <p:nvSpPr>
          <p:cNvPr id="29" name="Title 1"/>
          <p:cNvSpPr>
            <a:spLocks noGrp="1"/>
          </p:cNvSpPr>
          <p:nvPr>
            <p:ph type="title"/>
          </p:nvPr>
        </p:nvSpPr>
        <p:spPr>
          <a:xfrm>
            <a:off x="4309" y="103441"/>
            <a:ext cx="9139691" cy="636251"/>
          </a:xfrm>
        </p:spPr>
        <p:txBody>
          <a:bodyPr>
            <a:normAutofit fontScale="90000"/>
          </a:bodyPr>
          <a:lstStyle/>
          <a:p>
            <a:r>
              <a:rPr lang="cy-GB" sz="4900" dirty="0"/>
              <a:t>Varför</a:t>
            </a:r>
            <a:r>
              <a:rPr lang="cy-GB" dirty="0"/>
              <a:t> större och större acceleratorer ?</a:t>
            </a:r>
            <a:endParaRPr lang="cy-GB" noProof="0" dirty="0"/>
          </a:p>
        </p:txBody>
      </p:sp>
      <p:cxnSp>
        <p:nvCxnSpPr>
          <p:cNvPr id="30" name="Straight Connector 29"/>
          <p:cNvCxnSpPr/>
          <p:nvPr/>
        </p:nvCxnSpPr>
        <p:spPr>
          <a:xfrm>
            <a:off x="281552" y="764704"/>
            <a:ext cx="8352928"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569064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10" presetClass="entr" presetSubtype="0"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500"/>
                                        <p:tgtEl>
                                          <p:spTgt spid="6"/>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11"/>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0" presetClass="exit" presetSubtype="0" fill="hold" nodeType="clickEffect">
                                  <p:stCondLst>
                                    <p:cond delay="0"/>
                                  </p:stCondLst>
                                  <p:childTnLst>
                                    <p:animEffect transition="out" filter="fade">
                                      <p:cBhvr>
                                        <p:cTn id="23" dur="500"/>
                                        <p:tgtEl>
                                          <p:spTgt spid="11"/>
                                        </p:tgtEl>
                                      </p:cBhvr>
                                    </p:animEffect>
                                    <p:set>
                                      <p:cBhvr>
                                        <p:cTn id="24" dur="1" fill="hold">
                                          <p:stCondLst>
                                            <p:cond delay="499"/>
                                          </p:stCondLst>
                                        </p:cTn>
                                        <p:tgtEl>
                                          <p:spTgt spid="11"/>
                                        </p:tgtEl>
                                        <p:attrNameLst>
                                          <p:attrName>style.visibility</p:attrName>
                                        </p:attrNameLst>
                                      </p:cBhvr>
                                      <p:to>
                                        <p:strVal val="hidden"/>
                                      </p:to>
                                    </p:set>
                                  </p:childTnLst>
                                </p:cTn>
                              </p:par>
                              <p:par>
                                <p:cTn id="25" presetID="1" presetClass="entr" presetSubtype="0" fill="hold" nodeType="with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0" presetClass="exit" presetSubtype="0" fill="hold" nodeType="clickEffect">
                                  <p:stCondLst>
                                    <p:cond delay="0"/>
                                  </p:stCondLst>
                                  <p:childTnLst>
                                    <p:animEffect transition="out" filter="fade">
                                      <p:cBhvr>
                                        <p:cTn id="30" dur="500"/>
                                        <p:tgtEl>
                                          <p:spTgt spid="13"/>
                                        </p:tgtEl>
                                      </p:cBhvr>
                                    </p:animEffect>
                                    <p:set>
                                      <p:cBhvr>
                                        <p:cTn id="31" dur="1" fill="hold">
                                          <p:stCondLst>
                                            <p:cond delay="499"/>
                                          </p:stCondLst>
                                        </p:cTn>
                                        <p:tgtEl>
                                          <p:spTgt spid="13"/>
                                        </p:tgtEl>
                                        <p:attrNameLst>
                                          <p:attrName>style.visibility</p:attrName>
                                        </p:attrNameLst>
                                      </p:cBhvr>
                                      <p:to>
                                        <p:strVal val="hidden"/>
                                      </p:to>
                                    </p:set>
                                  </p:childTnLst>
                                </p:cTn>
                              </p:par>
                              <p:par>
                                <p:cTn id="32" presetID="1" presetClass="entr" presetSubtype="0" fill="hold" nodeType="withEffect">
                                  <p:stCondLst>
                                    <p:cond delay="0"/>
                                  </p:stCondLst>
                                  <p:childTnLst>
                                    <p:set>
                                      <p:cBhvr>
                                        <p:cTn id="33" dur="1" fill="hold">
                                          <p:stCondLst>
                                            <p:cond delay="0"/>
                                          </p:stCondLst>
                                        </p:cTn>
                                        <p:tgtEl>
                                          <p:spTgt spid="27"/>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0" presetClass="exit" presetSubtype="0" fill="hold" nodeType="clickEffect">
                                  <p:stCondLst>
                                    <p:cond delay="0"/>
                                  </p:stCondLst>
                                  <p:childTnLst>
                                    <p:animEffect transition="out" filter="fade">
                                      <p:cBhvr>
                                        <p:cTn id="37" dur="500"/>
                                        <p:tgtEl>
                                          <p:spTgt spid="27"/>
                                        </p:tgtEl>
                                      </p:cBhvr>
                                    </p:animEffect>
                                    <p:set>
                                      <p:cBhvr>
                                        <p:cTn id="38" dur="1" fill="hold">
                                          <p:stCondLst>
                                            <p:cond delay="499"/>
                                          </p:stCondLst>
                                        </p:cTn>
                                        <p:tgtEl>
                                          <p:spTgt spid="27"/>
                                        </p:tgtEl>
                                        <p:attrNameLst>
                                          <p:attrName>style.visibility</p:attrName>
                                        </p:attrNameLst>
                                      </p:cBhvr>
                                      <p:to>
                                        <p:strVal val="hidden"/>
                                      </p:to>
                                    </p:set>
                                  </p:childTnLst>
                                </p:cTn>
                              </p:par>
                              <p:par>
                                <p:cTn id="39" presetID="1" presetClass="entr" presetSubtype="0" fill="hold" nodeType="withEffect">
                                  <p:stCondLst>
                                    <p:cond delay="0"/>
                                  </p:stCondLst>
                                  <p:childTnLst>
                                    <p:set>
                                      <p:cBhvr>
                                        <p:cTn id="40"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universe_original"/>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 y="488819"/>
            <a:ext cx="9144000" cy="4214388"/>
          </a:xfrm>
          <a:prstGeom prst="rect">
            <a:avLst/>
          </a:prstGeom>
          <a:noFill/>
          <a:extLst>
            <a:ext uri="{909E8E84-426E-40dd-AFC4-6F175D3DCCD1}">
              <a14:hiddenFill xmlns="" xmlns:a14="http://schemas.microsoft.com/office/drawing/2010/main">
                <a:solidFill>
                  <a:srgbClr val="FFFFFF"/>
                </a:solidFill>
              </a14:hiddenFill>
            </a:ext>
          </a:extLst>
        </p:spPr>
      </p:pic>
      <p:sp>
        <p:nvSpPr>
          <p:cNvPr id="5" name="TextBox 4"/>
          <p:cNvSpPr txBox="1"/>
          <p:nvPr/>
        </p:nvSpPr>
        <p:spPr>
          <a:xfrm>
            <a:off x="7090901" y="5665400"/>
            <a:ext cx="1518364" cy="461665"/>
          </a:xfrm>
          <a:prstGeom prst="rect">
            <a:avLst/>
          </a:prstGeom>
          <a:noFill/>
        </p:spPr>
        <p:txBody>
          <a:bodyPr wrap="none" rtlCol="0">
            <a:spAutoFit/>
          </a:bodyPr>
          <a:lstStyle/>
          <a:p>
            <a:r>
              <a:rPr lang="en-US" sz="2400" dirty="0" err="1"/>
              <a:t>Astrofysik</a:t>
            </a:r>
            <a:endParaRPr lang="en-US" sz="2400" dirty="0"/>
          </a:p>
        </p:txBody>
      </p:sp>
      <p:sp>
        <p:nvSpPr>
          <p:cNvPr id="3" name="TextBox 2"/>
          <p:cNvSpPr txBox="1"/>
          <p:nvPr/>
        </p:nvSpPr>
        <p:spPr>
          <a:xfrm>
            <a:off x="3137725" y="6063679"/>
            <a:ext cx="2993127" cy="461665"/>
          </a:xfrm>
          <a:prstGeom prst="rect">
            <a:avLst/>
          </a:prstGeom>
          <a:noFill/>
        </p:spPr>
        <p:txBody>
          <a:bodyPr wrap="none" rtlCol="0">
            <a:spAutoFit/>
          </a:bodyPr>
          <a:lstStyle/>
          <a:p>
            <a:r>
              <a:rPr lang="en-US" sz="2400" dirty="0" err="1"/>
              <a:t>Kvark</a:t>
            </a:r>
            <a:r>
              <a:rPr lang="en-US" sz="2400" dirty="0"/>
              <a:t>-gluon plasma </a:t>
            </a:r>
            <a:endParaRPr lang="en-US" dirty="0"/>
          </a:p>
        </p:txBody>
      </p:sp>
      <p:sp>
        <p:nvSpPr>
          <p:cNvPr id="7" name="TextBox 6"/>
          <p:cNvSpPr txBox="1"/>
          <p:nvPr/>
        </p:nvSpPr>
        <p:spPr>
          <a:xfrm>
            <a:off x="5964237" y="4879218"/>
            <a:ext cx="1451038" cy="461665"/>
          </a:xfrm>
          <a:prstGeom prst="rect">
            <a:avLst/>
          </a:prstGeom>
          <a:noFill/>
        </p:spPr>
        <p:txBody>
          <a:bodyPr wrap="none" rtlCol="0">
            <a:spAutoFit/>
          </a:bodyPr>
          <a:lstStyle/>
          <a:p>
            <a:r>
              <a:rPr lang="en-US" sz="2400" dirty="0" err="1"/>
              <a:t>Kärnfysik</a:t>
            </a:r>
            <a:endParaRPr lang="en-US" sz="2400" dirty="0"/>
          </a:p>
        </p:txBody>
      </p:sp>
      <p:sp>
        <p:nvSpPr>
          <p:cNvPr id="8" name="TextBox 7"/>
          <p:cNvSpPr txBox="1"/>
          <p:nvPr/>
        </p:nvSpPr>
        <p:spPr>
          <a:xfrm>
            <a:off x="153923" y="4888056"/>
            <a:ext cx="1624163" cy="461665"/>
          </a:xfrm>
          <a:prstGeom prst="rect">
            <a:avLst/>
          </a:prstGeom>
          <a:noFill/>
        </p:spPr>
        <p:txBody>
          <a:bodyPr wrap="none" rtlCol="0">
            <a:spAutoFit/>
          </a:bodyPr>
          <a:lstStyle/>
          <a:p>
            <a:r>
              <a:rPr lang="en-US" sz="2400" dirty="0" err="1"/>
              <a:t>Kosmologi</a:t>
            </a:r>
            <a:endParaRPr lang="en-US" sz="2400" dirty="0"/>
          </a:p>
        </p:txBody>
      </p:sp>
      <p:sp>
        <p:nvSpPr>
          <p:cNvPr id="9" name="TextBox 8"/>
          <p:cNvSpPr txBox="1"/>
          <p:nvPr/>
        </p:nvSpPr>
        <p:spPr>
          <a:xfrm>
            <a:off x="904299" y="5652994"/>
            <a:ext cx="2598788" cy="461665"/>
          </a:xfrm>
          <a:prstGeom prst="rect">
            <a:avLst/>
          </a:prstGeom>
          <a:noFill/>
        </p:spPr>
        <p:txBody>
          <a:bodyPr wrap="none" rtlCol="0">
            <a:spAutoFit/>
          </a:bodyPr>
          <a:lstStyle/>
          <a:p>
            <a:r>
              <a:rPr lang="en-US" sz="2400" dirty="0" err="1"/>
              <a:t>Kosmisk</a:t>
            </a:r>
            <a:r>
              <a:rPr lang="en-US" sz="2400" dirty="0"/>
              <a:t> </a:t>
            </a:r>
            <a:r>
              <a:rPr lang="en-US" sz="2400" dirty="0" err="1"/>
              <a:t>strålning</a:t>
            </a:r>
            <a:endParaRPr lang="en-US" sz="2400" dirty="0"/>
          </a:p>
        </p:txBody>
      </p:sp>
      <p:sp>
        <p:nvSpPr>
          <p:cNvPr id="10" name="TextBox 9"/>
          <p:cNvSpPr txBox="1"/>
          <p:nvPr/>
        </p:nvSpPr>
        <p:spPr>
          <a:xfrm>
            <a:off x="3138387" y="4860597"/>
            <a:ext cx="1827744" cy="461665"/>
          </a:xfrm>
          <a:prstGeom prst="rect">
            <a:avLst/>
          </a:prstGeom>
          <a:noFill/>
        </p:spPr>
        <p:txBody>
          <a:bodyPr wrap="none" rtlCol="0">
            <a:spAutoFit/>
          </a:bodyPr>
          <a:lstStyle/>
          <a:p>
            <a:r>
              <a:rPr lang="en-US" sz="2400" dirty="0" err="1"/>
              <a:t>Partikelfysik</a:t>
            </a:r>
            <a:endParaRPr lang="en-US" sz="2400" dirty="0"/>
          </a:p>
        </p:txBody>
      </p:sp>
      <p:cxnSp>
        <p:nvCxnSpPr>
          <p:cNvPr id="12" name="Straight Arrow Connector 11"/>
          <p:cNvCxnSpPr/>
          <p:nvPr/>
        </p:nvCxnSpPr>
        <p:spPr>
          <a:xfrm flipV="1">
            <a:off x="551411" y="2405651"/>
            <a:ext cx="608051" cy="2440354"/>
          </a:xfrm>
          <a:prstGeom prst="straightConnector1">
            <a:avLst/>
          </a:prstGeom>
          <a:ln>
            <a:solidFill>
              <a:srgbClr val="FFFF00"/>
            </a:solidFill>
            <a:tailEnd type="arrow"/>
          </a:ln>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flipV="1">
            <a:off x="1831356" y="2586390"/>
            <a:ext cx="660533" cy="3079010"/>
          </a:xfrm>
          <a:prstGeom prst="straightConnector1">
            <a:avLst/>
          </a:prstGeom>
          <a:ln>
            <a:solidFill>
              <a:srgbClr val="FFFF00"/>
            </a:solidFill>
            <a:tailEnd type="arrow"/>
          </a:ln>
        </p:spPr>
        <p:style>
          <a:lnRef idx="2">
            <a:schemeClr val="accent1"/>
          </a:lnRef>
          <a:fillRef idx="0">
            <a:schemeClr val="accent1"/>
          </a:fillRef>
          <a:effectRef idx="1">
            <a:schemeClr val="accent1"/>
          </a:effectRef>
          <a:fontRef idx="minor">
            <a:schemeClr val="tx1"/>
          </a:fontRef>
        </p:style>
      </p:cxnSp>
      <p:cxnSp>
        <p:nvCxnSpPr>
          <p:cNvPr id="17" name="Straight Arrow Connector 16"/>
          <p:cNvCxnSpPr>
            <a:cxnSpLocks/>
          </p:cNvCxnSpPr>
          <p:nvPr/>
        </p:nvCxnSpPr>
        <p:spPr>
          <a:xfrm flipH="1" flipV="1">
            <a:off x="3755807" y="2586390"/>
            <a:ext cx="152324" cy="2259615"/>
          </a:xfrm>
          <a:prstGeom prst="straightConnector1">
            <a:avLst/>
          </a:prstGeom>
          <a:ln>
            <a:solidFill>
              <a:srgbClr val="FFFF00"/>
            </a:solidFill>
            <a:tailEnd type="arrow"/>
          </a:ln>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a:cxnSpLocks/>
          </p:cNvCxnSpPr>
          <p:nvPr/>
        </p:nvCxnSpPr>
        <p:spPr>
          <a:xfrm flipH="1" flipV="1">
            <a:off x="3179764" y="2405651"/>
            <a:ext cx="576043" cy="3721414"/>
          </a:xfrm>
          <a:prstGeom prst="straightConnector1">
            <a:avLst/>
          </a:prstGeom>
          <a:ln>
            <a:solidFill>
              <a:srgbClr val="FFFF00"/>
            </a:solidFill>
            <a:tailEnd type="arrow"/>
          </a:ln>
        </p:spPr>
        <p:style>
          <a:lnRef idx="2">
            <a:schemeClr val="accent1"/>
          </a:lnRef>
          <a:fillRef idx="0">
            <a:schemeClr val="accent1"/>
          </a:fillRef>
          <a:effectRef idx="1">
            <a:schemeClr val="accent1"/>
          </a:effectRef>
          <a:fontRef idx="minor">
            <a:schemeClr val="tx1"/>
          </a:fontRef>
        </p:style>
      </p:cxnSp>
      <p:cxnSp>
        <p:nvCxnSpPr>
          <p:cNvPr id="22" name="Straight Arrow Connector 21"/>
          <p:cNvCxnSpPr/>
          <p:nvPr/>
        </p:nvCxnSpPr>
        <p:spPr>
          <a:xfrm flipH="1" flipV="1">
            <a:off x="5707993" y="3125731"/>
            <a:ext cx="925135" cy="1759380"/>
          </a:xfrm>
          <a:prstGeom prst="straightConnector1">
            <a:avLst/>
          </a:prstGeom>
          <a:ln>
            <a:solidFill>
              <a:srgbClr val="FFFF00"/>
            </a:solidFill>
            <a:tailEnd type="arrow"/>
          </a:ln>
        </p:spPr>
        <p:style>
          <a:lnRef idx="2">
            <a:schemeClr val="accent1"/>
          </a:lnRef>
          <a:fillRef idx="0">
            <a:schemeClr val="accent1"/>
          </a:fillRef>
          <a:effectRef idx="1">
            <a:schemeClr val="accent1"/>
          </a:effectRef>
          <a:fontRef idx="minor">
            <a:schemeClr val="tx1"/>
          </a:fontRef>
        </p:style>
      </p:cxnSp>
      <p:cxnSp>
        <p:nvCxnSpPr>
          <p:cNvPr id="24" name="Straight Arrow Connector 23"/>
          <p:cNvCxnSpPr/>
          <p:nvPr/>
        </p:nvCxnSpPr>
        <p:spPr>
          <a:xfrm flipV="1">
            <a:off x="7647264" y="3341755"/>
            <a:ext cx="202819" cy="2311239"/>
          </a:xfrm>
          <a:prstGeom prst="straightConnector1">
            <a:avLst/>
          </a:prstGeom>
          <a:ln>
            <a:solidFill>
              <a:srgbClr val="FFFF00"/>
            </a:solidFill>
            <a:tailEnd type="arrow"/>
          </a:ln>
        </p:spPr>
        <p:style>
          <a:lnRef idx="2">
            <a:schemeClr val="accent1"/>
          </a:lnRef>
          <a:fillRef idx="0">
            <a:schemeClr val="accent1"/>
          </a:fillRef>
          <a:effectRef idx="1">
            <a:schemeClr val="accent1"/>
          </a:effectRef>
          <a:fontRef idx="minor">
            <a:schemeClr val="tx1"/>
          </a:fontRef>
        </p:style>
      </p:cxnSp>
      <p:cxnSp>
        <p:nvCxnSpPr>
          <p:cNvPr id="30" name="Straight Arrow Connector 29"/>
          <p:cNvCxnSpPr/>
          <p:nvPr/>
        </p:nvCxnSpPr>
        <p:spPr>
          <a:xfrm flipV="1">
            <a:off x="4272132" y="2765691"/>
            <a:ext cx="366546" cy="2113528"/>
          </a:xfrm>
          <a:prstGeom prst="straightConnector1">
            <a:avLst/>
          </a:prstGeom>
          <a:ln>
            <a:solidFill>
              <a:srgbClr val="FFFF00"/>
            </a:solidFill>
            <a:tailEnd type="arrow"/>
          </a:ln>
        </p:spPr>
        <p:style>
          <a:lnRef idx="2">
            <a:schemeClr val="accent1"/>
          </a:lnRef>
          <a:fillRef idx="0">
            <a:schemeClr val="accent1"/>
          </a:fillRef>
          <a:effectRef idx="1">
            <a:schemeClr val="accent1"/>
          </a:effectRef>
          <a:fontRef idx="minor">
            <a:schemeClr val="tx1"/>
          </a:fontRef>
        </p:style>
      </p:cxnSp>
      <p:sp>
        <p:nvSpPr>
          <p:cNvPr id="2" name="Footer Placeholder 1"/>
          <p:cNvSpPr>
            <a:spLocks noGrp="1"/>
          </p:cNvSpPr>
          <p:nvPr>
            <p:ph type="ftr" sz="quarter" idx="11"/>
          </p:nvPr>
        </p:nvSpPr>
        <p:spPr>
          <a:xfrm>
            <a:off x="323528" y="6448251"/>
            <a:ext cx="8424936" cy="365125"/>
          </a:xfrm>
        </p:spPr>
        <p:txBody>
          <a:bodyPr/>
          <a:lstStyle/>
          <a:p>
            <a:pPr>
              <a:defRPr/>
            </a:pPr>
            <a:r>
              <a:rPr lang="sv-SE">
                <a:solidFill>
                  <a:srgbClr val="7F7F7F"/>
                </a:solidFill>
              </a:rPr>
              <a:t>Polhelmskolan 24.3 2025                     Lennart JIRDEN, CERN</a:t>
            </a:r>
            <a:endParaRPr lang="fr-FR" dirty="0">
              <a:solidFill>
                <a:srgbClr val="7F7F7F"/>
              </a:solidFill>
            </a:endParaRPr>
          </a:p>
        </p:txBody>
      </p:sp>
      <p:sp>
        <p:nvSpPr>
          <p:cNvPr id="18" name="Title 1"/>
          <p:cNvSpPr>
            <a:spLocks noGrp="1"/>
          </p:cNvSpPr>
          <p:nvPr>
            <p:ph type="title"/>
          </p:nvPr>
        </p:nvSpPr>
        <p:spPr>
          <a:xfrm>
            <a:off x="747780" y="124092"/>
            <a:ext cx="7886700" cy="814585"/>
          </a:xfrm>
          <a:solidFill>
            <a:schemeClr val="bg1"/>
          </a:solidFill>
        </p:spPr>
        <p:txBody>
          <a:bodyPr>
            <a:normAutofit fontScale="90000"/>
          </a:bodyPr>
          <a:lstStyle/>
          <a:p>
            <a:r>
              <a:rPr lang="cy-GB" dirty="0"/>
              <a:t>Samarbete med andra forskare...</a:t>
            </a:r>
            <a:endParaRPr lang="cy-GB" noProof="0" dirty="0"/>
          </a:p>
        </p:txBody>
      </p:sp>
      <p:cxnSp>
        <p:nvCxnSpPr>
          <p:cNvPr id="21" name="Straight Connector 20"/>
          <p:cNvCxnSpPr/>
          <p:nvPr/>
        </p:nvCxnSpPr>
        <p:spPr>
          <a:xfrm>
            <a:off x="281552" y="980728"/>
            <a:ext cx="8352928"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7955818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7780" y="124092"/>
            <a:ext cx="7886700" cy="636251"/>
          </a:xfrm>
        </p:spPr>
        <p:txBody>
          <a:bodyPr>
            <a:noAutofit/>
          </a:bodyPr>
          <a:lstStyle/>
          <a:p>
            <a:r>
              <a:rPr lang="cy-GB" dirty="0"/>
              <a:t>Våra verktyg</a:t>
            </a:r>
            <a:endParaRPr lang="cy-GB" noProof="0" dirty="0"/>
          </a:p>
        </p:txBody>
      </p:sp>
      <p:pic>
        <p:nvPicPr>
          <p:cNvPr id="4" name="Picture 2"/>
          <p:cNvPicPr>
            <a:picLocks noChangeAspect="1" noChangeArrowheads="1"/>
          </p:cNvPicPr>
          <p:nvPr/>
        </p:nvPicPr>
        <p:blipFill>
          <a:blip r:embed="rId3" cstate="print"/>
          <a:srcRect t="4028" b="2369"/>
          <a:stretch>
            <a:fillRect/>
          </a:stretch>
        </p:blipFill>
        <p:spPr bwMode="auto">
          <a:xfrm>
            <a:off x="15832" y="956265"/>
            <a:ext cx="9147175" cy="5520267"/>
          </a:xfrm>
          <a:prstGeom prst="rect">
            <a:avLst/>
          </a:prstGeom>
          <a:noFill/>
          <a:ln w="9525">
            <a:noFill/>
            <a:miter lim="800000"/>
            <a:headEnd/>
            <a:tailEnd/>
          </a:ln>
        </p:spPr>
      </p:pic>
      <p:pic>
        <p:nvPicPr>
          <p:cNvPr id="8" name="Picture 17"/>
          <p:cNvPicPr>
            <a:picLocks noChangeAspect="1" noChangeArrowheads="1"/>
          </p:cNvPicPr>
          <p:nvPr/>
        </p:nvPicPr>
        <p:blipFill>
          <a:blip r:embed="rId4" cstate="print"/>
          <a:srcRect/>
          <a:stretch>
            <a:fillRect/>
          </a:stretch>
        </p:blipFill>
        <p:spPr bwMode="auto">
          <a:xfrm>
            <a:off x="3952875" y="2573479"/>
            <a:ext cx="193675" cy="104775"/>
          </a:xfrm>
          <a:prstGeom prst="rect">
            <a:avLst/>
          </a:prstGeom>
          <a:noFill/>
          <a:ln w="9525">
            <a:noFill/>
            <a:miter lim="800000"/>
            <a:headEnd/>
            <a:tailEnd/>
          </a:ln>
        </p:spPr>
      </p:pic>
      <p:sp>
        <p:nvSpPr>
          <p:cNvPr id="5" name="TextBox 14"/>
          <p:cNvSpPr txBox="1">
            <a:spLocks noChangeArrowheads="1"/>
          </p:cNvSpPr>
          <p:nvPr/>
        </p:nvSpPr>
        <p:spPr bwMode="auto">
          <a:xfrm>
            <a:off x="5351657" y="5534421"/>
            <a:ext cx="660399" cy="338554"/>
          </a:xfrm>
          <a:prstGeom prst="rect">
            <a:avLst/>
          </a:prstGeom>
          <a:noFill/>
          <a:ln w="9525">
            <a:noFill/>
            <a:miter lim="800000"/>
            <a:headEnd/>
            <a:tailEnd/>
          </a:ln>
        </p:spPr>
        <p:txBody>
          <a:bodyPr wrap="square">
            <a:spAutoFit/>
          </a:bodyPr>
          <a:lstStyle/>
          <a:p>
            <a:pPr eaLnBrk="1" hangingPunct="1"/>
            <a:r>
              <a:rPr lang="fr-CH" sz="1600" b="1" dirty="0">
                <a:latin typeface="+mn-lt"/>
                <a:cs typeface="Arial" charset="0"/>
              </a:rPr>
              <a:t>LHC</a:t>
            </a:r>
            <a:endParaRPr lang="en-US" sz="1600" b="1" dirty="0">
              <a:latin typeface="+mn-lt"/>
              <a:cs typeface="Arial" charset="0"/>
            </a:endParaRPr>
          </a:p>
        </p:txBody>
      </p:sp>
      <p:sp>
        <p:nvSpPr>
          <p:cNvPr id="22" name="Line 27"/>
          <p:cNvSpPr>
            <a:spLocks noChangeShapeType="1"/>
          </p:cNvSpPr>
          <p:nvPr/>
        </p:nvSpPr>
        <p:spPr bwMode="auto">
          <a:xfrm flipH="1">
            <a:off x="6140430" y="5477164"/>
            <a:ext cx="1011522" cy="336844"/>
          </a:xfrm>
          <a:prstGeom prst="line">
            <a:avLst/>
          </a:prstGeom>
          <a:noFill/>
          <a:ln w="47625">
            <a:solidFill>
              <a:srgbClr val="FF0000"/>
            </a:solidFill>
            <a:round/>
            <a:headEnd/>
            <a:tailEnd type="triangle" w="med" len="med"/>
          </a:ln>
          <a:effectLst/>
        </p:spPr>
        <p:txBody>
          <a:bodyPr/>
          <a:lstStyle/>
          <a:p>
            <a:endParaRPr lang="en-US" dirty="0"/>
          </a:p>
        </p:txBody>
      </p:sp>
      <p:pic>
        <p:nvPicPr>
          <p:cNvPr id="23" name="Picture 2"/>
          <p:cNvPicPr>
            <a:picLocks noChangeAspect="1" noChangeArrowheads="1"/>
          </p:cNvPicPr>
          <p:nvPr/>
        </p:nvPicPr>
        <p:blipFill>
          <a:blip r:embed="rId5" cstate="print"/>
          <a:srcRect/>
          <a:stretch>
            <a:fillRect/>
          </a:stretch>
        </p:blipFill>
        <p:spPr bwMode="auto">
          <a:xfrm>
            <a:off x="6889789" y="4898491"/>
            <a:ext cx="2370138" cy="1603375"/>
          </a:xfrm>
          <a:prstGeom prst="rect">
            <a:avLst/>
          </a:prstGeom>
          <a:noFill/>
          <a:ln w="9525">
            <a:noFill/>
            <a:miter lim="800000"/>
            <a:headEnd/>
            <a:tailEnd/>
          </a:ln>
        </p:spPr>
      </p:pic>
      <p:grpSp>
        <p:nvGrpSpPr>
          <p:cNvPr id="25" name="Group 24"/>
          <p:cNvGrpSpPr/>
          <p:nvPr/>
        </p:nvGrpSpPr>
        <p:grpSpPr>
          <a:xfrm>
            <a:off x="4146550" y="918784"/>
            <a:ext cx="4988983" cy="1619912"/>
            <a:chOff x="4146550" y="1005955"/>
            <a:chExt cx="4988983" cy="1619912"/>
          </a:xfrm>
        </p:grpSpPr>
        <p:cxnSp>
          <p:nvCxnSpPr>
            <p:cNvPr id="26" name="Straight Arrow Connector 25"/>
            <p:cNvCxnSpPr>
              <a:cxnSpLocks noChangeShapeType="1"/>
              <a:endCxn id="8" idx="3"/>
            </p:cNvCxnSpPr>
            <p:nvPr/>
          </p:nvCxnSpPr>
          <p:spPr bwMode="auto">
            <a:xfrm flipH="1">
              <a:off x="4146550" y="1705655"/>
              <a:ext cx="2612496" cy="920212"/>
            </a:xfrm>
            <a:prstGeom prst="straightConnector1">
              <a:avLst/>
            </a:prstGeom>
            <a:noFill/>
            <a:ln w="47625" algn="ctr">
              <a:solidFill>
                <a:schemeClr val="bg2"/>
              </a:solidFill>
              <a:round/>
              <a:headEnd/>
              <a:tailEnd type="triangle" w="med" len="med"/>
            </a:ln>
          </p:spPr>
        </p:cxnSp>
        <p:grpSp>
          <p:nvGrpSpPr>
            <p:cNvPr id="27" name="Group 38"/>
            <p:cNvGrpSpPr/>
            <p:nvPr/>
          </p:nvGrpSpPr>
          <p:grpSpPr>
            <a:xfrm>
              <a:off x="6732058" y="1005955"/>
              <a:ext cx="2403475" cy="1581842"/>
              <a:chOff x="6732058" y="1005955"/>
              <a:chExt cx="2403475" cy="1581842"/>
            </a:xfrm>
          </p:grpSpPr>
          <p:pic>
            <p:nvPicPr>
              <p:cNvPr id="28" name="Picture 3" descr="0809002_15.jpg"/>
              <p:cNvPicPr>
                <a:picLocks noChangeAspect="1"/>
              </p:cNvPicPr>
              <p:nvPr/>
            </p:nvPicPr>
            <p:blipFill>
              <a:blip r:embed="rId6" cstate="print"/>
              <a:srcRect l="1791" r="1791" b="4822"/>
              <a:stretch>
                <a:fillRect/>
              </a:stretch>
            </p:blipFill>
            <p:spPr bwMode="auto">
              <a:xfrm>
                <a:off x="6733646" y="1010180"/>
                <a:ext cx="2401887" cy="1577617"/>
              </a:xfrm>
              <a:prstGeom prst="rect">
                <a:avLst/>
              </a:prstGeom>
              <a:noFill/>
              <a:ln w="9525">
                <a:noFill/>
                <a:miter lim="800000"/>
                <a:headEnd/>
                <a:tailEnd/>
              </a:ln>
            </p:spPr>
          </p:pic>
          <p:pic>
            <p:nvPicPr>
              <p:cNvPr id="29" name="Picture 5"/>
              <p:cNvPicPr>
                <a:picLocks noChangeAspect="1" noChangeArrowheads="1"/>
              </p:cNvPicPr>
              <p:nvPr/>
            </p:nvPicPr>
            <p:blipFill>
              <a:blip r:embed="rId7" cstate="print"/>
              <a:srcRect/>
              <a:stretch>
                <a:fillRect/>
              </a:stretch>
            </p:blipFill>
            <p:spPr bwMode="auto">
              <a:xfrm>
                <a:off x="6732058" y="1005955"/>
                <a:ext cx="839788" cy="652463"/>
              </a:xfrm>
              <a:prstGeom prst="rect">
                <a:avLst/>
              </a:prstGeom>
              <a:noFill/>
              <a:ln w="9525" algn="ctr">
                <a:noFill/>
                <a:miter lim="800000"/>
                <a:headEnd/>
                <a:tailEnd/>
              </a:ln>
            </p:spPr>
          </p:pic>
        </p:grpSp>
      </p:grpSp>
      <p:sp>
        <p:nvSpPr>
          <p:cNvPr id="7" name="TextBox 16"/>
          <p:cNvSpPr txBox="1">
            <a:spLocks noChangeArrowheads="1"/>
          </p:cNvSpPr>
          <p:nvPr/>
        </p:nvSpPr>
        <p:spPr bwMode="auto">
          <a:xfrm>
            <a:off x="4784487" y="3842582"/>
            <a:ext cx="660400" cy="338554"/>
          </a:xfrm>
          <a:prstGeom prst="rect">
            <a:avLst/>
          </a:prstGeom>
          <a:noFill/>
          <a:ln w="9525">
            <a:noFill/>
            <a:miter lim="800000"/>
            <a:headEnd/>
            <a:tailEnd/>
          </a:ln>
        </p:spPr>
        <p:txBody>
          <a:bodyPr>
            <a:spAutoFit/>
          </a:bodyPr>
          <a:lstStyle/>
          <a:p>
            <a:pPr eaLnBrk="1" hangingPunct="1"/>
            <a:r>
              <a:rPr lang="fr-CH" sz="1600" b="1" dirty="0">
                <a:latin typeface="+mn-lt"/>
                <a:cs typeface="Arial" charset="0"/>
              </a:rPr>
              <a:t>SPS</a:t>
            </a:r>
            <a:endParaRPr lang="en-US" sz="1600" b="1" dirty="0">
              <a:latin typeface="+mn-lt"/>
              <a:cs typeface="Arial" charset="0"/>
            </a:endParaRPr>
          </a:p>
        </p:txBody>
      </p:sp>
      <p:sp>
        <p:nvSpPr>
          <p:cNvPr id="16" name="Line 16"/>
          <p:cNvSpPr>
            <a:spLocks noChangeShapeType="1"/>
          </p:cNvSpPr>
          <p:nvPr/>
        </p:nvSpPr>
        <p:spPr bwMode="auto">
          <a:xfrm>
            <a:off x="2190750" y="3513281"/>
            <a:ext cx="1955799" cy="422268"/>
          </a:xfrm>
          <a:prstGeom prst="line">
            <a:avLst/>
          </a:prstGeom>
          <a:noFill/>
          <a:ln w="47625">
            <a:solidFill>
              <a:srgbClr val="FF0000"/>
            </a:solidFill>
            <a:round/>
            <a:headEnd/>
            <a:tailEnd type="triangle" w="med" len="med"/>
          </a:ln>
          <a:effectLst/>
        </p:spPr>
        <p:txBody>
          <a:bodyPr/>
          <a:lstStyle/>
          <a:p>
            <a:endParaRPr lang="en-US" dirty="0"/>
          </a:p>
        </p:txBody>
      </p:sp>
      <p:pic>
        <p:nvPicPr>
          <p:cNvPr id="31" name="Picture 2"/>
          <p:cNvPicPr>
            <a:picLocks noChangeAspect="1" noChangeArrowheads="1"/>
          </p:cNvPicPr>
          <p:nvPr/>
        </p:nvPicPr>
        <p:blipFill>
          <a:blip r:embed="rId8" cstate="print"/>
          <a:srcRect/>
          <a:stretch>
            <a:fillRect/>
          </a:stretch>
        </p:blipFill>
        <p:spPr bwMode="auto">
          <a:xfrm>
            <a:off x="15832" y="2835417"/>
            <a:ext cx="2393950" cy="1573212"/>
          </a:xfrm>
          <a:prstGeom prst="rect">
            <a:avLst/>
          </a:prstGeom>
          <a:noFill/>
          <a:ln w="9525" algn="ctr">
            <a:solidFill>
              <a:schemeClr val="bg2"/>
            </a:solidFill>
            <a:miter lim="800000"/>
            <a:headEnd/>
            <a:tailEnd/>
          </a:ln>
        </p:spPr>
      </p:pic>
      <p:cxnSp>
        <p:nvCxnSpPr>
          <p:cNvPr id="36" name="Straight Connector 35"/>
          <p:cNvCxnSpPr/>
          <p:nvPr/>
        </p:nvCxnSpPr>
        <p:spPr>
          <a:xfrm>
            <a:off x="281552" y="836712"/>
            <a:ext cx="8352928"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sp>
        <p:nvSpPr>
          <p:cNvPr id="15" name="Footer Placeholder 14"/>
          <p:cNvSpPr>
            <a:spLocks noGrp="1"/>
          </p:cNvSpPr>
          <p:nvPr>
            <p:ph type="ftr" sz="quarter" idx="11"/>
          </p:nvPr>
        </p:nvSpPr>
        <p:spPr>
          <a:xfrm>
            <a:off x="395536" y="6501866"/>
            <a:ext cx="8424936" cy="365125"/>
          </a:xfrm>
        </p:spPr>
        <p:txBody>
          <a:bodyPr/>
          <a:lstStyle/>
          <a:p>
            <a:pPr>
              <a:defRPr/>
            </a:pPr>
            <a:r>
              <a:rPr lang="sv-SE">
                <a:solidFill>
                  <a:srgbClr val="7F7F7F"/>
                </a:solidFill>
              </a:rPr>
              <a:t>Polhelmskolan 24.3 2025                     Lennart JIRDEN, CERN</a:t>
            </a:r>
            <a:endParaRPr lang="fr-FR" dirty="0">
              <a:solidFill>
                <a:srgbClr val="7F7F7F"/>
              </a:solidFill>
            </a:endParaRPr>
          </a:p>
        </p:txBody>
      </p:sp>
      <p:sp>
        <p:nvSpPr>
          <p:cNvPr id="37" name="TextBox 15"/>
          <p:cNvSpPr txBox="1">
            <a:spLocks noChangeArrowheads="1"/>
          </p:cNvSpPr>
          <p:nvPr/>
        </p:nvSpPr>
        <p:spPr bwMode="auto">
          <a:xfrm>
            <a:off x="6703043" y="4344433"/>
            <a:ext cx="720173" cy="450615"/>
          </a:xfrm>
          <a:prstGeom prst="rect">
            <a:avLst/>
          </a:prstGeom>
          <a:noFill/>
          <a:ln w="9525">
            <a:noFill/>
            <a:miter lim="800000"/>
            <a:headEnd/>
            <a:tailEnd/>
          </a:ln>
        </p:spPr>
        <p:txBody>
          <a:bodyPr wrap="square">
            <a:spAutoFit/>
          </a:bodyPr>
          <a:lstStyle/>
          <a:p>
            <a:pPr eaLnBrk="1" hangingPunct="1"/>
            <a:r>
              <a:rPr lang="fr-CH" sz="1600" b="1" dirty="0">
                <a:solidFill>
                  <a:schemeClr val="bg1"/>
                </a:solidFill>
                <a:latin typeface="Calibri" pitchFamily="34" charset="0"/>
                <a:cs typeface="Arial" charset="0"/>
              </a:rPr>
              <a:t>ALICE</a:t>
            </a:r>
            <a:endParaRPr lang="en-US" sz="1600" b="1" dirty="0">
              <a:solidFill>
                <a:schemeClr val="bg1"/>
              </a:solidFill>
              <a:latin typeface="Calibri" pitchFamily="34" charset="0"/>
              <a:cs typeface="Arial" charset="0"/>
            </a:endParaRPr>
          </a:p>
        </p:txBody>
      </p:sp>
      <p:sp>
        <p:nvSpPr>
          <p:cNvPr id="38" name="TextBox 15"/>
          <p:cNvSpPr txBox="1">
            <a:spLocks noChangeArrowheads="1"/>
          </p:cNvSpPr>
          <p:nvPr/>
        </p:nvSpPr>
        <p:spPr bwMode="auto">
          <a:xfrm>
            <a:off x="2482386" y="4034619"/>
            <a:ext cx="720173" cy="338554"/>
          </a:xfrm>
          <a:prstGeom prst="rect">
            <a:avLst/>
          </a:prstGeom>
          <a:noFill/>
          <a:ln w="9525">
            <a:noFill/>
            <a:miter lim="800000"/>
            <a:headEnd/>
            <a:tailEnd/>
          </a:ln>
        </p:spPr>
        <p:txBody>
          <a:bodyPr wrap="square">
            <a:spAutoFit/>
          </a:bodyPr>
          <a:lstStyle/>
          <a:p>
            <a:pPr eaLnBrk="1" hangingPunct="1"/>
            <a:r>
              <a:rPr lang="fr-CH" sz="1600" b="1" dirty="0" err="1">
                <a:solidFill>
                  <a:schemeClr val="bg1"/>
                </a:solidFill>
                <a:latin typeface="Calibri" pitchFamily="34" charset="0"/>
              </a:rPr>
              <a:t>LHCb</a:t>
            </a:r>
            <a:endParaRPr lang="en-US" sz="1600" b="1" dirty="0">
              <a:solidFill>
                <a:schemeClr val="bg1"/>
              </a:solidFill>
              <a:latin typeface="Calibri" pitchFamily="34" charset="0"/>
              <a:cs typeface="Arial" charset="0"/>
            </a:endParaRPr>
          </a:p>
        </p:txBody>
      </p:sp>
      <p:cxnSp>
        <p:nvCxnSpPr>
          <p:cNvPr id="18" name="Straight Arrow Connector 17">
            <a:extLst>
              <a:ext uri="{FF2B5EF4-FFF2-40B4-BE49-F238E27FC236}">
                <a16:creationId xmlns:a16="http://schemas.microsoft.com/office/drawing/2014/main" id="{8241E3FB-3E17-C85E-EB82-13F230B83ABD}"/>
              </a:ext>
            </a:extLst>
          </p:cNvPr>
          <p:cNvCxnSpPr/>
          <p:nvPr/>
        </p:nvCxnSpPr>
        <p:spPr>
          <a:xfrm>
            <a:off x="3923260" y="3068960"/>
            <a:ext cx="0" cy="2745048"/>
          </a:xfrm>
          <a:prstGeom prst="straightConnector1">
            <a:avLst/>
          </a:prstGeom>
          <a:ln w="19050">
            <a:solidFill>
              <a:schemeClr val="tx1"/>
            </a:solidFill>
            <a:headEnd type="triangle"/>
            <a:tailEnd type="triangle"/>
          </a:ln>
        </p:spPr>
        <p:style>
          <a:lnRef idx="1">
            <a:schemeClr val="dk1"/>
          </a:lnRef>
          <a:fillRef idx="0">
            <a:schemeClr val="dk1"/>
          </a:fillRef>
          <a:effectRef idx="0">
            <a:schemeClr val="dk1"/>
          </a:effectRef>
          <a:fontRef idx="minor">
            <a:schemeClr val="tx1"/>
          </a:fontRef>
        </p:style>
      </p:cxnSp>
      <p:cxnSp>
        <p:nvCxnSpPr>
          <p:cNvPr id="20" name="Straight Arrow Connector 19">
            <a:extLst>
              <a:ext uri="{FF2B5EF4-FFF2-40B4-BE49-F238E27FC236}">
                <a16:creationId xmlns:a16="http://schemas.microsoft.com/office/drawing/2014/main" id="{568250D4-7A61-4582-95F7-C46B97AAB1C5}"/>
              </a:ext>
            </a:extLst>
          </p:cNvPr>
          <p:cNvCxnSpPr>
            <a:cxnSpLocks/>
          </p:cNvCxnSpPr>
          <p:nvPr/>
        </p:nvCxnSpPr>
        <p:spPr>
          <a:xfrm>
            <a:off x="5004048" y="3068960"/>
            <a:ext cx="0" cy="702573"/>
          </a:xfrm>
          <a:prstGeom prst="straightConnector1">
            <a:avLst/>
          </a:prstGeom>
          <a:ln w="19050">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0" name="TextBox 39">
            <a:extLst>
              <a:ext uri="{FF2B5EF4-FFF2-40B4-BE49-F238E27FC236}">
                <a16:creationId xmlns:a16="http://schemas.microsoft.com/office/drawing/2014/main" id="{5BC449E1-BDDF-57F0-5EAC-C83FF07481FC}"/>
              </a:ext>
            </a:extLst>
          </p:cNvPr>
          <p:cNvSpPr txBox="1"/>
          <p:nvPr/>
        </p:nvSpPr>
        <p:spPr>
          <a:xfrm>
            <a:off x="3888863" y="4946702"/>
            <a:ext cx="783757" cy="369332"/>
          </a:xfrm>
          <a:prstGeom prst="rect">
            <a:avLst/>
          </a:prstGeom>
          <a:noFill/>
        </p:spPr>
        <p:txBody>
          <a:bodyPr wrap="square" rtlCol="0">
            <a:spAutoFit/>
          </a:bodyPr>
          <a:lstStyle/>
          <a:p>
            <a:r>
              <a:rPr lang="en-GB" dirty="0"/>
              <a:t>100m</a:t>
            </a:r>
          </a:p>
        </p:txBody>
      </p:sp>
      <p:sp>
        <p:nvSpPr>
          <p:cNvPr id="41" name="TextBox 40">
            <a:extLst>
              <a:ext uri="{FF2B5EF4-FFF2-40B4-BE49-F238E27FC236}">
                <a16:creationId xmlns:a16="http://schemas.microsoft.com/office/drawing/2014/main" id="{A731A704-5F4D-43B0-A73F-FD0737D02F41}"/>
              </a:ext>
            </a:extLst>
          </p:cNvPr>
          <p:cNvSpPr txBox="1"/>
          <p:nvPr/>
        </p:nvSpPr>
        <p:spPr>
          <a:xfrm>
            <a:off x="4364307" y="3284984"/>
            <a:ext cx="783757" cy="369332"/>
          </a:xfrm>
          <a:prstGeom prst="rect">
            <a:avLst/>
          </a:prstGeom>
          <a:noFill/>
        </p:spPr>
        <p:txBody>
          <a:bodyPr wrap="square" rtlCol="0">
            <a:spAutoFit/>
          </a:bodyPr>
          <a:lstStyle/>
          <a:p>
            <a:r>
              <a:rPr lang="en-GB" dirty="0"/>
              <a:t>60m</a:t>
            </a:r>
          </a:p>
        </p:txBody>
      </p:sp>
      <p:sp>
        <p:nvSpPr>
          <p:cNvPr id="42" name="TextBox 15">
            <a:extLst>
              <a:ext uri="{FF2B5EF4-FFF2-40B4-BE49-F238E27FC236}">
                <a16:creationId xmlns:a16="http://schemas.microsoft.com/office/drawing/2014/main" id="{BA0F8879-25A8-5D98-769F-48A07D6C004A}"/>
              </a:ext>
            </a:extLst>
          </p:cNvPr>
          <p:cNvSpPr txBox="1">
            <a:spLocks noChangeArrowheads="1"/>
          </p:cNvSpPr>
          <p:nvPr/>
        </p:nvSpPr>
        <p:spPr bwMode="auto">
          <a:xfrm>
            <a:off x="5514161" y="3922558"/>
            <a:ext cx="720173" cy="338554"/>
          </a:xfrm>
          <a:prstGeom prst="rect">
            <a:avLst/>
          </a:prstGeom>
          <a:noFill/>
          <a:ln w="9525">
            <a:noFill/>
            <a:miter lim="800000"/>
            <a:headEnd/>
            <a:tailEnd/>
          </a:ln>
        </p:spPr>
        <p:txBody>
          <a:bodyPr wrap="square">
            <a:spAutoFit/>
          </a:bodyPr>
          <a:lstStyle/>
          <a:p>
            <a:pPr eaLnBrk="1" hangingPunct="1"/>
            <a:r>
              <a:rPr lang="fr-CH" sz="1600" b="1" dirty="0">
                <a:solidFill>
                  <a:schemeClr val="bg1"/>
                </a:solidFill>
                <a:latin typeface="Calibri" pitchFamily="34" charset="0"/>
                <a:cs typeface="Arial" charset="0"/>
              </a:rPr>
              <a:t>ATLAS</a:t>
            </a:r>
            <a:endParaRPr lang="en-US" sz="1600" b="1" dirty="0">
              <a:solidFill>
                <a:schemeClr val="bg1"/>
              </a:solidFill>
              <a:latin typeface="Calibri" pitchFamily="34" charset="0"/>
              <a:cs typeface="Arial" charset="0"/>
            </a:endParaRPr>
          </a:p>
        </p:txBody>
      </p:sp>
      <p:sp>
        <p:nvSpPr>
          <p:cNvPr id="43" name="TextBox 15">
            <a:extLst>
              <a:ext uri="{FF2B5EF4-FFF2-40B4-BE49-F238E27FC236}">
                <a16:creationId xmlns:a16="http://schemas.microsoft.com/office/drawing/2014/main" id="{F64E45F7-C9F3-21D9-6338-CD3C00D4F16D}"/>
              </a:ext>
            </a:extLst>
          </p:cNvPr>
          <p:cNvSpPr txBox="1">
            <a:spLocks noChangeArrowheads="1"/>
          </p:cNvSpPr>
          <p:nvPr/>
        </p:nvSpPr>
        <p:spPr bwMode="auto">
          <a:xfrm>
            <a:off x="2340741" y="5814008"/>
            <a:ext cx="720173" cy="338554"/>
          </a:xfrm>
          <a:prstGeom prst="rect">
            <a:avLst/>
          </a:prstGeom>
          <a:noFill/>
          <a:ln w="9525">
            <a:noFill/>
            <a:miter lim="800000"/>
            <a:headEnd/>
            <a:tailEnd/>
          </a:ln>
        </p:spPr>
        <p:txBody>
          <a:bodyPr wrap="square">
            <a:spAutoFit/>
          </a:bodyPr>
          <a:lstStyle/>
          <a:p>
            <a:pPr eaLnBrk="1" hangingPunct="1"/>
            <a:r>
              <a:rPr lang="fr-CH" sz="1600" b="1" dirty="0">
                <a:solidFill>
                  <a:schemeClr val="bg1"/>
                </a:solidFill>
                <a:latin typeface="Calibri" pitchFamily="34" charset="0"/>
              </a:rPr>
              <a:t>CMS</a:t>
            </a:r>
            <a:endParaRPr lang="en-US" sz="1600" b="1" dirty="0">
              <a:solidFill>
                <a:schemeClr val="bg1"/>
              </a:solidFill>
              <a:latin typeface="Calibri" pitchFamily="34" charset="0"/>
              <a:cs typeface="Arial" charset="0"/>
            </a:endParaRPr>
          </a:p>
        </p:txBody>
      </p:sp>
      <p:sp>
        <p:nvSpPr>
          <p:cNvPr id="44" name="TextBox 14">
            <a:extLst>
              <a:ext uri="{FF2B5EF4-FFF2-40B4-BE49-F238E27FC236}">
                <a16:creationId xmlns:a16="http://schemas.microsoft.com/office/drawing/2014/main" id="{58019968-D0FF-D7B3-6CEE-1297B6C2C08C}"/>
              </a:ext>
            </a:extLst>
          </p:cNvPr>
          <p:cNvSpPr txBox="1">
            <a:spLocks noChangeArrowheads="1"/>
          </p:cNvSpPr>
          <p:nvPr/>
        </p:nvSpPr>
        <p:spPr bwMode="auto">
          <a:xfrm>
            <a:off x="8595347" y="4955564"/>
            <a:ext cx="660399" cy="338554"/>
          </a:xfrm>
          <a:prstGeom prst="rect">
            <a:avLst/>
          </a:prstGeom>
          <a:noFill/>
          <a:ln w="9525">
            <a:noFill/>
            <a:miter lim="800000"/>
            <a:headEnd/>
            <a:tailEnd/>
          </a:ln>
        </p:spPr>
        <p:txBody>
          <a:bodyPr wrap="square">
            <a:spAutoFit/>
          </a:bodyPr>
          <a:lstStyle/>
          <a:p>
            <a:pPr eaLnBrk="1" hangingPunct="1"/>
            <a:r>
              <a:rPr lang="fr-CH" sz="1600" b="1" dirty="0">
                <a:latin typeface="+mn-lt"/>
                <a:cs typeface="Arial" charset="0"/>
              </a:rPr>
              <a:t>LHC</a:t>
            </a:r>
            <a:endParaRPr lang="en-US" sz="1600" b="1" dirty="0">
              <a:latin typeface="+mn-lt"/>
              <a:cs typeface="Arial" charset="0"/>
            </a:endParaRPr>
          </a:p>
        </p:txBody>
      </p:sp>
      <p:sp>
        <p:nvSpPr>
          <p:cNvPr id="45" name="TextBox 16">
            <a:extLst>
              <a:ext uri="{FF2B5EF4-FFF2-40B4-BE49-F238E27FC236}">
                <a16:creationId xmlns:a16="http://schemas.microsoft.com/office/drawing/2014/main" id="{45ADCA7B-7C0E-48A2-79AF-88BF0290D0E2}"/>
              </a:ext>
            </a:extLst>
          </p:cNvPr>
          <p:cNvSpPr txBox="1">
            <a:spLocks noChangeArrowheads="1"/>
          </p:cNvSpPr>
          <p:nvPr/>
        </p:nvSpPr>
        <p:spPr bwMode="auto">
          <a:xfrm>
            <a:off x="65336" y="2805456"/>
            <a:ext cx="660400" cy="338554"/>
          </a:xfrm>
          <a:prstGeom prst="rect">
            <a:avLst/>
          </a:prstGeom>
          <a:noFill/>
          <a:ln w="9525">
            <a:noFill/>
            <a:miter lim="800000"/>
            <a:headEnd/>
            <a:tailEnd/>
          </a:ln>
        </p:spPr>
        <p:txBody>
          <a:bodyPr>
            <a:spAutoFit/>
          </a:bodyPr>
          <a:lstStyle/>
          <a:p>
            <a:pPr eaLnBrk="1" hangingPunct="1"/>
            <a:r>
              <a:rPr lang="fr-CH" sz="1600" b="1" dirty="0">
                <a:latin typeface="+mn-lt"/>
                <a:cs typeface="Arial" charset="0"/>
              </a:rPr>
              <a:t>SPS</a:t>
            </a:r>
            <a:endParaRPr lang="en-US" sz="1600" b="1" dirty="0">
              <a:latin typeface="+mn-lt"/>
              <a:cs typeface="Arial" charset="0"/>
            </a:endParaRPr>
          </a:p>
        </p:txBody>
      </p:sp>
    </p:spTree>
    <p:extLst>
      <p:ext uri="{BB962C8B-B14F-4D97-AF65-F5344CB8AC3E}">
        <p14:creationId xmlns:p14="http://schemas.microsoft.com/office/powerpoint/2010/main" val="25342382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right)">
                                      <p:cBhvr>
                                        <p:cTn id="7" dur="500"/>
                                        <p:tgtEl>
                                          <p:spTgt spid="25"/>
                                        </p:tgtEl>
                                      </p:cBhvr>
                                    </p:animEffect>
                                  </p:childTnLst>
                                </p:cTn>
                              </p:par>
                            </p:childTnLst>
                          </p:cTn>
                        </p:par>
                        <p:par>
                          <p:cTn id="8" fill="hold">
                            <p:stCondLst>
                              <p:cond delay="500"/>
                            </p:stCondLst>
                            <p:childTnLst>
                              <p:par>
                                <p:cTn id="9" presetID="1" presetClass="entr" presetSubtype="0" fill="hold" grpId="0" nodeType="afterEffect">
                                  <p:stCondLst>
                                    <p:cond delay="0"/>
                                  </p:stCondLst>
                                  <p:childTnLst>
                                    <p:set>
                                      <p:cBhvr>
                                        <p:cTn id="10" dur="1" fill="hold">
                                          <p:stCondLst>
                                            <p:cond delay="0"/>
                                          </p:stCondLst>
                                        </p:cTn>
                                        <p:tgtEl>
                                          <p:spTgt spid="37"/>
                                        </p:tgtEl>
                                        <p:attrNameLst>
                                          <p:attrName>style.visibility</p:attrName>
                                        </p:attrNameLst>
                                      </p:cBhvr>
                                      <p:to>
                                        <p:strVal val="visible"/>
                                      </p:to>
                                    </p:set>
                                  </p:childTnLst>
                                </p:cTn>
                              </p:par>
                            </p:childTnLst>
                          </p:cTn>
                        </p:par>
                        <p:par>
                          <p:cTn id="11" fill="hold">
                            <p:stCondLst>
                              <p:cond delay="500"/>
                            </p:stCondLst>
                            <p:childTnLst>
                              <p:par>
                                <p:cTn id="12" presetID="1" presetClass="entr" presetSubtype="0" fill="hold" grpId="0" nodeType="afterEffect">
                                  <p:stCondLst>
                                    <p:cond delay="0"/>
                                  </p:stCondLst>
                                  <p:childTnLst>
                                    <p:set>
                                      <p:cBhvr>
                                        <p:cTn id="13" dur="1" fill="hold">
                                          <p:stCondLst>
                                            <p:cond delay="0"/>
                                          </p:stCondLst>
                                        </p:cTn>
                                        <p:tgtEl>
                                          <p:spTgt spid="38"/>
                                        </p:tgtEl>
                                        <p:attrNameLst>
                                          <p:attrName>style.visibility</p:attrName>
                                        </p:attrNameLst>
                                      </p:cBhvr>
                                      <p:to>
                                        <p:strVal val="visible"/>
                                      </p:to>
                                    </p:set>
                                  </p:childTnLst>
                                </p:cTn>
                              </p:par>
                            </p:childTnLst>
                          </p:cTn>
                        </p:par>
                        <p:par>
                          <p:cTn id="14" fill="hold">
                            <p:stCondLst>
                              <p:cond delay="500"/>
                            </p:stCondLst>
                            <p:childTnLst>
                              <p:par>
                                <p:cTn id="15" presetID="1" presetClass="entr" presetSubtype="0" fill="hold" grpId="0" nodeType="afterEffect">
                                  <p:stCondLst>
                                    <p:cond delay="0"/>
                                  </p:stCondLst>
                                  <p:childTnLst>
                                    <p:set>
                                      <p:cBhvr>
                                        <p:cTn id="16" dur="1" fill="hold">
                                          <p:stCondLst>
                                            <p:cond delay="0"/>
                                          </p:stCondLst>
                                        </p:cTn>
                                        <p:tgtEl>
                                          <p:spTgt spid="42"/>
                                        </p:tgtEl>
                                        <p:attrNameLst>
                                          <p:attrName>style.visibility</p:attrName>
                                        </p:attrNameLst>
                                      </p:cBhvr>
                                      <p:to>
                                        <p:strVal val="visible"/>
                                      </p:to>
                                    </p:set>
                                  </p:childTnLst>
                                </p:cTn>
                              </p:par>
                            </p:childTnLst>
                          </p:cTn>
                        </p:par>
                        <p:par>
                          <p:cTn id="17" fill="hold">
                            <p:stCondLst>
                              <p:cond delay="500"/>
                            </p:stCondLst>
                            <p:childTnLst>
                              <p:par>
                                <p:cTn id="18" presetID="1" presetClass="entr" presetSubtype="0" fill="hold" grpId="0" nodeType="afterEffect">
                                  <p:stCondLst>
                                    <p:cond delay="0"/>
                                  </p:stCondLst>
                                  <p:childTnLst>
                                    <p:set>
                                      <p:cBhvr>
                                        <p:cTn id="19" dur="1" fill="hold">
                                          <p:stCondLst>
                                            <p:cond delay="0"/>
                                          </p:stCondLst>
                                        </p:cTn>
                                        <p:tgtEl>
                                          <p:spTgt spid="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42" grpId="0"/>
      <p:bldP spid="4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161084" y="67799"/>
            <a:ext cx="8875412" cy="757702"/>
          </a:xfrm>
        </p:spPr>
        <p:txBody>
          <a:bodyPr/>
          <a:lstStyle/>
          <a:p>
            <a:pPr eaLnBrk="1" hangingPunct="1"/>
            <a:r>
              <a:rPr lang="fr-FR" dirty="0"/>
              <a:t>LHC - </a:t>
            </a:r>
            <a:r>
              <a:rPr lang="fr-FR" dirty="0" err="1"/>
              <a:t>Världens</a:t>
            </a:r>
            <a:r>
              <a:rPr lang="fr-FR" dirty="0"/>
              <a:t> </a:t>
            </a:r>
            <a:r>
              <a:rPr lang="fr-FR" dirty="0" err="1">
                <a:solidFill>
                  <a:srgbClr val="92D050"/>
                </a:solidFill>
              </a:rPr>
              <a:t>största</a:t>
            </a:r>
            <a:r>
              <a:rPr lang="fr-FR" dirty="0"/>
              <a:t> </a:t>
            </a:r>
            <a:r>
              <a:rPr lang="fr-FR" dirty="0" err="1"/>
              <a:t>accelerator</a:t>
            </a:r>
            <a:endParaRPr lang="fr-FR" dirty="0"/>
          </a:p>
        </p:txBody>
      </p:sp>
      <p:sp>
        <p:nvSpPr>
          <p:cNvPr id="9" name="Rectangle 8"/>
          <p:cNvSpPr>
            <a:spLocks noChangeArrowheads="1"/>
          </p:cNvSpPr>
          <p:nvPr/>
        </p:nvSpPr>
        <p:spPr bwMode="auto">
          <a:xfrm>
            <a:off x="7251699" y="870406"/>
            <a:ext cx="1928813" cy="5078313"/>
          </a:xfrm>
          <a:prstGeom prst="rect">
            <a:avLst/>
          </a:prstGeom>
          <a:noFill/>
          <a:ln w="9525">
            <a:noFill/>
            <a:miter lim="800000"/>
            <a:headEnd/>
            <a:tailEnd/>
          </a:ln>
        </p:spPr>
        <p:txBody>
          <a:bodyPr>
            <a:spAutoFit/>
          </a:bodyPr>
          <a:lstStyle/>
          <a:p>
            <a:pPr marL="0" lvl="1"/>
            <a:r>
              <a:rPr lang="fr-FR" dirty="0">
                <a:latin typeface="Calibri" pitchFamily="34" charset="0"/>
              </a:rPr>
              <a:t>27km </a:t>
            </a:r>
            <a:r>
              <a:rPr lang="fr-FR" dirty="0" err="1">
                <a:latin typeface="Calibri" pitchFamily="34" charset="0"/>
              </a:rPr>
              <a:t>lång</a:t>
            </a:r>
            <a:r>
              <a:rPr lang="fr-FR" dirty="0">
                <a:latin typeface="Calibri" pitchFamily="34" charset="0"/>
              </a:rPr>
              <a:t> tunnel</a:t>
            </a:r>
          </a:p>
          <a:p>
            <a:pPr marL="0" lvl="1"/>
            <a:endParaRPr lang="fr-FR" dirty="0">
              <a:latin typeface="Calibri" pitchFamily="34" charset="0"/>
            </a:endParaRPr>
          </a:p>
          <a:p>
            <a:pPr marL="0" lvl="1"/>
            <a:r>
              <a:rPr lang="fr-FR" dirty="0" err="1">
                <a:latin typeface="Calibri" pitchFamily="34" charset="0"/>
              </a:rPr>
              <a:t>Tusentals</a:t>
            </a:r>
            <a:r>
              <a:rPr lang="fr-FR" dirty="0">
                <a:latin typeface="Calibri" pitchFamily="34" charset="0"/>
              </a:rPr>
              <a:t> </a:t>
            </a:r>
            <a:r>
              <a:rPr lang="fr-FR" dirty="0" err="1">
                <a:latin typeface="Calibri" pitchFamily="34" charset="0"/>
              </a:rPr>
              <a:t>supraledande</a:t>
            </a:r>
            <a:r>
              <a:rPr lang="fr-FR" dirty="0">
                <a:latin typeface="Calibri" pitchFamily="34" charset="0"/>
              </a:rPr>
              <a:t> </a:t>
            </a:r>
            <a:r>
              <a:rPr lang="fr-FR" dirty="0" err="1">
                <a:latin typeface="Calibri" pitchFamily="34" charset="0"/>
              </a:rPr>
              <a:t>magneter</a:t>
            </a:r>
            <a:r>
              <a:rPr lang="fr-FR" dirty="0">
                <a:latin typeface="Calibri" pitchFamily="34" charset="0"/>
              </a:rPr>
              <a:t> </a:t>
            </a:r>
          </a:p>
          <a:p>
            <a:pPr marL="0" lvl="1"/>
            <a:endParaRPr lang="fr-FR" dirty="0">
              <a:latin typeface="Calibri" pitchFamily="34" charset="0"/>
            </a:endParaRPr>
          </a:p>
          <a:p>
            <a:pPr marL="0" lvl="1"/>
            <a:r>
              <a:rPr lang="fr-FR" dirty="0">
                <a:latin typeface="Calibri" pitchFamily="34" charset="0"/>
              </a:rPr>
              <a:t>Ultra </a:t>
            </a:r>
            <a:r>
              <a:rPr lang="fr-FR" dirty="0" err="1">
                <a:latin typeface="Calibri" pitchFamily="34" charset="0"/>
              </a:rPr>
              <a:t>vakum</a:t>
            </a:r>
            <a:r>
              <a:rPr lang="fr-FR" dirty="0">
                <a:latin typeface="Calibri" pitchFamily="34" charset="0"/>
              </a:rPr>
              <a:t>:</a:t>
            </a:r>
          </a:p>
          <a:p>
            <a:pPr marL="0" lvl="1"/>
            <a:r>
              <a:rPr lang="fr-FR" i="1" dirty="0">
                <a:latin typeface="Calibri" pitchFamily="34" charset="0"/>
              </a:rPr>
              <a:t>10x </a:t>
            </a:r>
            <a:r>
              <a:rPr lang="fr-FR" i="1" dirty="0" err="1">
                <a:latin typeface="Calibri" pitchFamily="34" charset="0"/>
              </a:rPr>
              <a:t>högre</a:t>
            </a:r>
            <a:r>
              <a:rPr lang="fr-FR" i="1" dirty="0">
                <a:latin typeface="Calibri" pitchFamily="34" charset="0"/>
              </a:rPr>
              <a:t> </a:t>
            </a:r>
            <a:br>
              <a:rPr lang="fr-FR" i="1" dirty="0">
                <a:latin typeface="Calibri" pitchFamily="34" charset="0"/>
              </a:rPr>
            </a:br>
            <a:r>
              <a:rPr lang="fr-FR" i="1" dirty="0" err="1">
                <a:latin typeface="Calibri" pitchFamily="34" charset="0"/>
              </a:rPr>
              <a:t>än</a:t>
            </a:r>
            <a:r>
              <a:rPr lang="fr-FR" i="1" dirty="0">
                <a:latin typeface="Calibri" pitchFamily="34" charset="0"/>
              </a:rPr>
              <a:t> </a:t>
            </a:r>
            <a:r>
              <a:rPr lang="fr-FR" i="1" dirty="0" err="1">
                <a:latin typeface="Calibri" pitchFamily="34" charset="0"/>
              </a:rPr>
              <a:t>på</a:t>
            </a:r>
            <a:r>
              <a:rPr lang="fr-FR" i="1" dirty="0">
                <a:latin typeface="Calibri" pitchFamily="34" charset="0"/>
              </a:rPr>
              <a:t> </a:t>
            </a:r>
            <a:r>
              <a:rPr lang="fr-FR" i="1" dirty="0" err="1">
                <a:latin typeface="Calibri" pitchFamily="34" charset="0"/>
              </a:rPr>
              <a:t>månen</a:t>
            </a:r>
            <a:endParaRPr lang="fr-FR" i="1" dirty="0">
              <a:latin typeface="Calibri" pitchFamily="34" charset="0"/>
            </a:endParaRPr>
          </a:p>
          <a:p>
            <a:pPr marL="0" lvl="1"/>
            <a:endParaRPr lang="fr-FR" dirty="0">
              <a:latin typeface="Calibri" pitchFamily="34" charset="0"/>
            </a:endParaRPr>
          </a:p>
          <a:p>
            <a:pPr marL="0" lvl="1"/>
            <a:r>
              <a:rPr lang="fr-FR" dirty="0" err="1">
                <a:latin typeface="Calibri" pitchFamily="34" charset="0"/>
              </a:rPr>
              <a:t>Kallaste</a:t>
            </a:r>
            <a:r>
              <a:rPr lang="fr-FR" dirty="0">
                <a:latin typeface="Calibri" pitchFamily="34" charset="0"/>
              </a:rPr>
              <a:t> plats i </a:t>
            </a:r>
            <a:r>
              <a:rPr lang="fr-FR" dirty="0" err="1">
                <a:latin typeface="Calibri" pitchFamily="34" charset="0"/>
              </a:rPr>
              <a:t>Universum</a:t>
            </a:r>
            <a:r>
              <a:rPr lang="fr-FR" dirty="0">
                <a:latin typeface="Calibri" pitchFamily="34" charset="0"/>
              </a:rPr>
              <a:t>:</a:t>
            </a:r>
            <a:br>
              <a:rPr lang="fr-FR" dirty="0">
                <a:latin typeface="Calibri" pitchFamily="34" charset="0"/>
              </a:rPr>
            </a:br>
            <a:r>
              <a:rPr lang="fr-FR" i="1" dirty="0">
                <a:latin typeface="Calibri" pitchFamily="34" charset="0"/>
              </a:rPr>
              <a:t> -271° C</a:t>
            </a:r>
            <a:endParaRPr lang="fr-FR" dirty="0">
              <a:latin typeface="Calibri" pitchFamily="34" charset="0"/>
            </a:endParaRPr>
          </a:p>
          <a:p>
            <a:pPr marL="0" lvl="1"/>
            <a:endParaRPr lang="fr-FR" dirty="0">
              <a:latin typeface="Calibri" pitchFamily="34" charset="0"/>
            </a:endParaRPr>
          </a:p>
          <a:p>
            <a:pPr marL="0" lvl="1"/>
            <a:r>
              <a:rPr lang="fr-FR" dirty="0">
                <a:latin typeface="Calibri" pitchFamily="34" charset="0"/>
              </a:rPr>
              <a:t>	</a:t>
            </a:r>
          </a:p>
          <a:p>
            <a:pPr marL="0" lvl="1"/>
            <a:endParaRPr lang="fr-FR" dirty="0">
              <a:latin typeface="Calibri" pitchFamily="34" charset="0"/>
            </a:endParaRPr>
          </a:p>
          <a:p>
            <a:pPr marL="0" lvl="1"/>
            <a:r>
              <a:rPr lang="fr-FR" dirty="0">
                <a:solidFill>
                  <a:srgbClr val="FF0000"/>
                </a:solidFill>
                <a:latin typeface="Calibri" pitchFamily="34" charset="0"/>
              </a:rPr>
              <a:t>Under </a:t>
            </a:r>
            <a:r>
              <a:rPr lang="fr-FR" b="1" u="sng" dirty="0" err="1">
                <a:solidFill>
                  <a:srgbClr val="FF0000"/>
                </a:solidFill>
                <a:latin typeface="Calibri" pitchFamily="34" charset="0"/>
              </a:rPr>
              <a:t>säkra</a:t>
            </a:r>
            <a:r>
              <a:rPr lang="fr-FR" dirty="0">
                <a:solidFill>
                  <a:srgbClr val="FF0000"/>
                </a:solidFill>
                <a:latin typeface="Calibri" pitchFamily="34" charset="0"/>
              </a:rPr>
              <a:t> </a:t>
            </a:r>
            <a:r>
              <a:rPr lang="fr-FR" dirty="0" err="1">
                <a:solidFill>
                  <a:srgbClr val="FF0000"/>
                </a:solidFill>
                <a:latin typeface="Calibri" pitchFamily="34" charset="0"/>
              </a:rPr>
              <a:t>förhållanden</a:t>
            </a:r>
            <a:r>
              <a:rPr lang="fr-FR" dirty="0">
                <a:solidFill>
                  <a:srgbClr val="FF0000"/>
                </a:solidFill>
                <a:latin typeface="Calibri" pitchFamily="34" charset="0"/>
              </a:rPr>
              <a:t>!</a:t>
            </a:r>
          </a:p>
        </p:txBody>
      </p:sp>
      <p:pic>
        <p:nvPicPr>
          <p:cNvPr id="10" name="Picture 5" descr="interconnect"/>
          <p:cNvPicPr>
            <a:picLocks noChangeAspect="1" noChangeArrowheads="1"/>
          </p:cNvPicPr>
          <p:nvPr/>
        </p:nvPicPr>
        <p:blipFill>
          <a:blip r:embed="rId2" cstate="print"/>
          <a:srcRect/>
          <a:stretch>
            <a:fillRect/>
          </a:stretch>
        </p:blipFill>
        <p:spPr bwMode="auto">
          <a:xfrm rot="843039">
            <a:off x="667698" y="1964686"/>
            <a:ext cx="5887244" cy="3840242"/>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11" name="Picture 6" descr="beampipe"/>
          <p:cNvPicPr>
            <a:picLocks noChangeAspect="1" noChangeArrowheads="1"/>
          </p:cNvPicPr>
          <p:nvPr/>
        </p:nvPicPr>
        <p:blipFill>
          <a:blip r:embed="rId3" cstate="print"/>
          <a:srcRect/>
          <a:stretch>
            <a:fillRect/>
          </a:stretch>
        </p:blipFill>
        <p:spPr bwMode="auto">
          <a:xfrm rot="20917647">
            <a:off x="632610" y="1711118"/>
            <a:ext cx="5955084" cy="4071966"/>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18" name="Picture 4" descr="http://mediaarchive.cern.ch/MediaArchive/Photo/Public/2006/0606020/0606020_01/0606020_01-A4-at-144-dpi.jpg"/>
          <p:cNvPicPr>
            <a:picLocks noChangeAspect="1" noChangeArrowheads="1"/>
          </p:cNvPicPr>
          <p:nvPr/>
        </p:nvPicPr>
        <p:blipFill>
          <a:blip r:embed="rId4" cstate="print"/>
          <a:srcRect/>
          <a:stretch>
            <a:fillRect/>
          </a:stretch>
        </p:blipFill>
        <p:spPr bwMode="auto">
          <a:xfrm rot="613750">
            <a:off x="479545" y="1581152"/>
            <a:ext cx="6185378" cy="4140182"/>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cxnSp>
        <p:nvCxnSpPr>
          <p:cNvPr id="20" name="Straight Connector 19"/>
          <p:cNvCxnSpPr/>
          <p:nvPr/>
        </p:nvCxnSpPr>
        <p:spPr>
          <a:xfrm>
            <a:off x="251520" y="677872"/>
            <a:ext cx="8352928"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sp>
        <p:nvSpPr>
          <p:cNvPr id="2" name="Footer Placeholder 1"/>
          <p:cNvSpPr>
            <a:spLocks noGrp="1"/>
          </p:cNvSpPr>
          <p:nvPr>
            <p:ph type="ftr" sz="quarter" idx="11"/>
          </p:nvPr>
        </p:nvSpPr>
        <p:spPr>
          <a:xfrm>
            <a:off x="458330" y="6407615"/>
            <a:ext cx="8280920" cy="365125"/>
          </a:xfrm>
        </p:spPr>
        <p:txBody>
          <a:bodyPr/>
          <a:lstStyle/>
          <a:p>
            <a:pPr>
              <a:defRPr/>
            </a:pPr>
            <a:r>
              <a:rPr lang="sv-SE">
                <a:solidFill>
                  <a:srgbClr val="7F7F7F"/>
                </a:solidFill>
              </a:rPr>
              <a:t>Polhelmskolan 24.3 2025                     Lennart JIRDEN, CERN</a:t>
            </a:r>
            <a:endParaRPr lang="fr-FR" dirty="0">
              <a:solidFill>
                <a:srgbClr val="7F7F7F"/>
              </a:solidFill>
            </a:endParaRPr>
          </a:p>
        </p:txBody>
      </p:sp>
    </p:spTree>
    <p:extLst>
      <p:ext uri="{BB962C8B-B14F-4D97-AF65-F5344CB8AC3E}">
        <p14:creationId xmlns:p14="http://schemas.microsoft.com/office/powerpoint/2010/main" val="13241472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1000"/>
                                        <p:tgtEl>
                                          <p:spTgt spid="9">
                                            <p:txEl>
                                              <p:pRg st="0" end="0"/>
                                            </p:txEl>
                                          </p:spTgt>
                                        </p:tgtEl>
                                      </p:cBhvr>
                                    </p:animEffect>
                                  </p:childTnLst>
                                </p:cTn>
                              </p:par>
                              <p:par>
                                <p:cTn id="8" presetID="2" presetClass="entr" presetSubtype="8"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 calcmode="lin" valueType="num">
                                      <p:cBhvr additive="base">
                                        <p:cTn id="10" dur="1000" fill="hold"/>
                                        <p:tgtEl>
                                          <p:spTgt spid="10"/>
                                        </p:tgtEl>
                                        <p:attrNameLst>
                                          <p:attrName>ppt_x</p:attrName>
                                        </p:attrNameLst>
                                      </p:cBhvr>
                                      <p:tavLst>
                                        <p:tav tm="0">
                                          <p:val>
                                            <p:strVal val="0-#ppt_w/2"/>
                                          </p:val>
                                        </p:tav>
                                        <p:tav tm="100000">
                                          <p:val>
                                            <p:strVal val="#ppt_x"/>
                                          </p:val>
                                        </p:tav>
                                      </p:tavLst>
                                    </p:anim>
                                    <p:anim calcmode="lin" valueType="num">
                                      <p:cBhvr additive="base">
                                        <p:cTn id="11" dur="1000" fill="hold"/>
                                        <p:tgtEl>
                                          <p:spTgt spid="10"/>
                                        </p:tgtEl>
                                        <p:attrNameLst>
                                          <p:attrName>ppt_y</p:attrName>
                                        </p:attrNameLst>
                                      </p:cBhvr>
                                      <p:tavLst>
                                        <p:tav tm="0">
                                          <p:val>
                                            <p:strVal val="#ppt_y"/>
                                          </p:val>
                                        </p:tav>
                                        <p:tav tm="100000">
                                          <p:val>
                                            <p:strVal val="#ppt_y"/>
                                          </p:val>
                                        </p:tav>
                                      </p:tavLst>
                                    </p:anim>
                                  </p:childTnLst>
                                </p:cTn>
                              </p:par>
                              <p:par>
                                <p:cTn id="12" presetID="10" presetClass="entr" presetSubtype="0" fill="hold" nodeType="withEffect">
                                  <p:stCondLst>
                                    <p:cond delay="0"/>
                                  </p:stCondLst>
                                  <p:childTnLst>
                                    <p:set>
                                      <p:cBhvr>
                                        <p:cTn id="13" dur="1" fill="hold">
                                          <p:stCondLst>
                                            <p:cond delay="0"/>
                                          </p:stCondLst>
                                        </p:cTn>
                                        <p:tgtEl>
                                          <p:spTgt spid="9">
                                            <p:txEl>
                                              <p:pRg st="2" end="2"/>
                                            </p:txEl>
                                          </p:spTgt>
                                        </p:tgtEl>
                                        <p:attrNameLst>
                                          <p:attrName>style.visibility</p:attrName>
                                        </p:attrNameLst>
                                      </p:cBhvr>
                                      <p:to>
                                        <p:strVal val="visible"/>
                                      </p:to>
                                    </p:set>
                                    <p:animEffect transition="in" filter="fade">
                                      <p:cBhvr>
                                        <p:cTn id="14" dur="1000"/>
                                        <p:tgtEl>
                                          <p:spTgt spid="9">
                                            <p:txEl>
                                              <p:pRg st="2" end="2"/>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1000" fill="hold"/>
                                        <p:tgtEl>
                                          <p:spTgt spid="11"/>
                                        </p:tgtEl>
                                        <p:attrNameLst>
                                          <p:attrName>ppt_x</p:attrName>
                                        </p:attrNameLst>
                                      </p:cBhvr>
                                      <p:tavLst>
                                        <p:tav tm="0">
                                          <p:val>
                                            <p:strVal val="0-#ppt_w/2"/>
                                          </p:val>
                                        </p:tav>
                                        <p:tav tm="100000">
                                          <p:val>
                                            <p:strVal val="#ppt_x"/>
                                          </p:val>
                                        </p:tav>
                                      </p:tavLst>
                                    </p:anim>
                                    <p:anim calcmode="lin" valueType="num">
                                      <p:cBhvr additive="base">
                                        <p:cTn id="20" dur="1000" fill="hold"/>
                                        <p:tgtEl>
                                          <p:spTgt spid="11"/>
                                        </p:tgtEl>
                                        <p:attrNameLst>
                                          <p:attrName>ppt_y</p:attrName>
                                        </p:attrNameLst>
                                      </p:cBhvr>
                                      <p:tavLst>
                                        <p:tav tm="0">
                                          <p:val>
                                            <p:strVal val="#ppt_y"/>
                                          </p:val>
                                        </p:tav>
                                        <p:tav tm="100000">
                                          <p:val>
                                            <p:strVal val="#ppt_y"/>
                                          </p:val>
                                        </p:tav>
                                      </p:tavLst>
                                    </p:anim>
                                  </p:childTnLst>
                                </p:cTn>
                              </p:par>
                              <p:par>
                                <p:cTn id="21" presetID="10" presetClass="entr" presetSubtype="0" fill="hold" nodeType="withEffect">
                                  <p:stCondLst>
                                    <p:cond delay="0"/>
                                  </p:stCondLst>
                                  <p:childTnLst>
                                    <p:set>
                                      <p:cBhvr>
                                        <p:cTn id="22" dur="1" fill="hold">
                                          <p:stCondLst>
                                            <p:cond delay="0"/>
                                          </p:stCondLst>
                                        </p:cTn>
                                        <p:tgtEl>
                                          <p:spTgt spid="9">
                                            <p:txEl>
                                              <p:pRg st="4" end="4"/>
                                            </p:txEl>
                                          </p:spTgt>
                                        </p:tgtEl>
                                        <p:attrNameLst>
                                          <p:attrName>style.visibility</p:attrName>
                                        </p:attrNameLst>
                                      </p:cBhvr>
                                      <p:to>
                                        <p:strVal val="visible"/>
                                      </p:to>
                                    </p:set>
                                    <p:animEffect transition="in" filter="fade">
                                      <p:cBhvr>
                                        <p:cTn id="23" dur="1000"/>
                                        <p:tgtEl>
                                          <p:spTgt spid="9">
                                            <p:txEl>
                                              <p:pRg st="4" end="4"/>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9">
                                            <p:txEl>
                                              <p:pRg st="5" end="5"/>
                                            </p:txEl>
                                          </p:spTgt>
                                        </p:tgtEl>
                                        <p:attrNameLst>
                                          <p:attrName>style.visibility</p:attrName>
                                        </p:attrNameLst>
                                      </p:cBhvr>
                                      <p:to>
                                        <p:strVal val="visible"/>
                                      </p:to>
                                    </p:set>
                                    <p:animEffect transition="in" filter="fade">
                                      <p:cBhvr>
                                        <p:cTn id="26" dur="1000"/>
                                        <p:tgtEl>
                                          <p:spTgt spid="9">
                                            <p:txEl>
                                              <p:pRg st="5" end="5"/>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nodeType="clickEffect">
                                  <p:stCondLst>
                                    <p:cond delay="0"/>
                                  </p:stCondLst>
                                  <p:childTnLst>
                                    <p:set>
                                      <p:cBhvr>
                                        <p:cTn id="30" dur="1" fill="hold">
                                          <p:stCondLst>
                                            <p:cond delay="0"/>
                                          </p:stCondLst>
                                        </p:cTn>
                                        <p:tgtEl>
                                          <p:spTgt spid="18"/>
                                        </p:tgtEl>
                                        <p:attrNameLst>
                                          <p:attrName>style.visibility</p:attrName>
                                        </p:attrNameLst>
                                      </p:cBhvr>
                                      <p:to>
                                        <p:strVal val="visible"/>
                                      </p:to>
                                    </p:set>
                                    <p:anim calcmode="lin" valueType="num">
                                      <p:cBhvr additive="base">
                                        <p:cTn id="31" dur="500" fill="hold"/>
                                        <p:tgtEl>
                                          <p:spTgt spid="18"/>
                                        </p:tgtEl>
                                        <p:attrNameLst>
                                          <p:attrName>ppt_x</p:attrName>
                                        </p:attrNameLst>
                                      </p:cBhvr>
                                      <p:tavLst>
                                        <p:tav tm="0">
                                          <p:val>
                                            <p:strVal val="0-#ppt_w/2"/>
                                          </p:val>
                                        </p:tav>
                                        <p:tav tm="100000">
                                          <p:val>
                                            <p:strVal val="#ppt_x"/>
                                          </p:val>
                                        </p:tav>
                                      </p:tavLst>
                                    </p:anim>
                                    <p:anim calcmode="lin" valueType="num">
                                      <p:cBhvr additive="base">
                                        <p:cTn id="32" dur="500" fill="hold"/>
                                        <p:tgtEl>
                                          <p:spTgt spid="18"/>
                                        </p:tgtEl>
                                        <p:attrNameLst>
                                          <p:attrName>ppt_y</p:attrName>
                                        </p:attrNameLst>
                                      </p:cBhvr>
                                      <p:tavLst>
                                        <p:tav tm="0">
                                          <p:val>
                                            <p:strVal val="#ppt_y"/>
                                          </p:val>
                                        </p:tav>
                                        <p:tav tm="100000">
                                          <p:val>
                                            <p:strVal val="#ppt_y"/>
                                          </p:val>
                                        </p:tav>
                                      </p:tavLst>
                                    </p:anim>
                                  </p:childTnLst>
                                </p:cTn>
                              </p:par>
                              <p:par>
                                <p:cTn id="33" presetID="10" presetClass="entr" presetSubtype="0" fill="hold" nodeType="withEffect">
                                  <p:stCondLst>
                                    <p:cond delay="0"/>
                                  </p:stCondLst>
                                  <p:childTnLst>
                                    <p:set>
                                      <p:cBhvr>
                                        <p:cTn id="34" dur="1" fill="hold">
                                          <p:stCondLst>
                                            <p:cond delay="0"/>
                                          </p:stCondLst>
                                        </p:cTn>
                                        <p:tgtEl>
                                          <p:spTgt spid="9">
                                            <p:txEl>
                                              <p:pRg st="7" end="7"/>
                                            </p:txEl>
                                          </p:spTgt>
                                        </p:tgtEl>
                                        <p:attrNameLst>
                                          <p:attrName>style.visibility</p:attrName>
                                        </p:attrNameLst>
                                      </p:cBhvr>
                                      <p:to>
                                        <p:strVal val="visible"/>
                                      </p:to>
                                    </p:set>
                                    <p:animEffect transition="in" filter="fade">
                                      <p:cBhvr>
                                        <p:cTn id="35" dur="1000"/>
                                        <p:tgtEl>
                                          <p:spTgt spid="9">
                                            <p:txEl>
                                              <p:pRg st="7" end="7"/>
                                            </p:txEl>
                                          </p:spTgt>
                                        </p:tgtEl>
                                      </p:cBhvr>
                                    </p:animEffect>
                                  </p:childTnLst>
                                </p:cTn>
                              </p:par>
                              <p:par>
                                <p:cTn id="36" presetID="10" presetClass="entr" presetSubtype="0" fill="hold" nodeType="withEffect">
                                  <p:stCondLst>
                                    <p:cond delay="0"/>
                                  </p:stCondLst>
                                  <p:childTnLst>
                                    <p:set>
                                      <p:cBhvr>
                                        <p:cTn id="37" dur="1" fill="hold">
                                          <p:stCondLst>
                                            <p:cond delay="0"/>
                                          </p:stCondLst>
                                        </p:cTn>
                                        <p:tgtEl>
                                          <p:spTgt spid="9">
                                            <p:txEl>
                                              <p:pRg st="9" end="9"/>
                                            </p:txEl>
                                          </p:spTgt>
                                        </p:tgtEl>
                                        <p:attrNameLst>
                                          <p:attrName>style.visibility</p:attrName>
                                        </p:attrNameLst>
                                      </p:cBhvr>
                                      <p:to>
                                        <p:strVal val="visible"/>
                                      </p:to>
                                    </p:set>
                                    <p:animEffect transition="in" filter="fade">
                                      <p:cBhvr>
                                        <p:cTn id="38" dur="1000"/>
                                        <p:tgtEl>
                                          <p:spTgt spid="9">
                                            <p:txEl>
                                              <p:pRg st="9" end="9"/>
                                            </p:txEl>
                                          </p:spTgt>
                                        </p:tgtEl>
                                      </p:cBhvr>
                                    </p:animEffect>
                                  </p:childTnLst>
                                </p:cTn>
                              </p:par>
                              <p:par>
                                <p:cTn id="39" presetID="10" presetClass="entr" presetSubtype="0" fill="hold" nodeType="withEffect">
                                  <p:stCondLst>
                                    <p:cond delay="0"/>
                                  </p:stCondLst>
                                  <p:childTnLst>
                                    <p:set>
                                      <p:cBhvr>
                                        <p:cTn id="40" dur="1" fill="hold">
                                          <p:stCondLst>
                                            <p:cond delay="0"/>
                                          </p:stCondLst>
                                        </p:cTn>
                                        <p:tgtEl>
                                          <p:spTgt spid="9">
                                            <p:txEl>
                                              <p:pRg st="11" end="11"/>
                                            </p:txEl>
                                          </p:spTgt>
                                        </p:tgtEl>
                                        <p:attrNameLst>
                                          <p:attrName>style.visibility</p:attrName>
                                        </p:attrNameLst>
                                      </p:cBhvr>
                                      <p:to>
                                        <p:strVal val="visible"/>
                                      </p:to>
                                    </p:set>
                                    <p:animEffect transition="in" filter="fade">
                                      <p:cBhvr>
                                        <p:cTn id="41" dur="1000"/>
                                        <p:tgtEl>
                                          <p:spTgt spid="9">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E43DD9B-0745-D341-E9A2-0BC50A3546A8}"/>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66CA7558-DC85-F383-8F15-C108B578E2F9}"/>
              </a:ext>
            </a:extLst>
          </p:cNvPr>
          <p:cNvPicPr>
            <a:picLocks noChangeAspect="1"/>
          </p:cNvPicPr>
          <p:nvPr/>
        </p:nvPicPr>
        <p:blipFill rotWithShape="1">
          <a:blip r:embed="rId2" cstate="hqprint">
            <a:extLst>
              <a:ext uri="{28A0092B-C50C-407E-A947-70E740481C1C}">
                <a14:useLocalDpi xmlns:a14="http://schemas.microsoft.com/office/drawing/2010/main"/>
              </a:ext>
            </a:extLst>
          </a:blip>
          <a:srcRect/>
          <a:stretch/>
        </p:blipFill>
        <p:spPr>
          <a:xfrm>
            <a:off x="87702" y="1743553"/>
            <a:ext cx="9071909" cy="5036567"/>
          </a:xfrm>
          <a:prstGeom prst="rect">
            <a:avLst/>
          </a:prstGeom>
        </p:spPr>
      </p:pic>
      <p:sp>
        <p:nvSpPr>
          <p:cNvPr id="3" name="Footer Placeholder 2">
            <a:extLst>
              <a:ext uri="{FF2B5EF4-FFF2-40B4-BE49-F238E27FC236}">
                <a16:creationId xmlns:a16="http://schemas.microsoft.com/office/drawing/2014/main" id="{CA282C4A-F11C-7092-FA19-8B35F5D4F79A}"/>
              </a:ext>
            </a:extLst>
          </p:cNvPr>
          <p:cNvSpPr>
            <a:spLocks noGrp="1"/>
          </p:cNvSpPr>
          <p:nvPr>
            <p:ph type="ftr" sz="quarter" idx="11"/>
          </p:nvPr>
        </p:nvSpPr>
        <p:spPr>
          <a:xfrm>
            <a:off x="467544" y="6487756"/>
            <a:ext cx="8136903" cy="365125"/>
          </a:xfrm>
        </p:spPr>
        <p:txBody>
          <a:bodyPr/>
          <a:lstStyle/>
          <a:p>
            <a:pPr>
              <a:defRPr/>
            </a:pPr>
            <a:r>
              <a:rPr lang="sv-SE">
                <a:solidFill>
                  <a:schemeClr val="tx1">
                    <a:lumMod val="50000"/>
                  </a:schemeClr>
                </a:solidFill>
              </a:rPr>
              <a:t>Polhelmskolan 24.3 2025                     Lennart JIRDEN, CERN</a:t>
            </a:r>
            <a:endParaRPr lang="en-GB" dirty="0">
              <a:solidFill>
                <a:schemeClr val="tx1">
                  <a:lumMod val="50000"/>
                </a:schemeClr>
              </a:solidFill>
            </a:endParaRPr>
          </a:p>
        </p:txBody>
      </p:sp>
      <p:cxnSp>
        <p:nvCxnSpPr>
          <p:cNvPr id="7" name="Straight Connector 6">
            <a:extLst>
              <a:ext uri="{FF2B5EF4-FFF2-40B4-BE49-F238E27FC236}">
                <a16:creationId xmlns:a16="http://schemas.microsoft.com/office/drawing/2014/main" id="{41EA70B2-3B10-B53B-CF1A-44C9F7A0E9C8}"/>
              </a:ext>
            </a:extLst>
          </p:cNvPr>
          <p:cNvCxnSpPr/>
          <p:nvPr/>
        </p:nvCxnSpPr>
        <p:spPr>
          <a:xfrm>
            <a:off x="292038" y="836712"/>
            <a:ext cx="8352928"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1E3A6693-9EBE-4B93-379A-7F1EAAEC9362}"/>
              </a:ext>
            </a:extLst>
          </p:cNvPr>
          <p:cNvSpPr txBox="1"/>
          <p:nvPr/>
        </p:nvSpPr>
        <p:spPr>
          <a:xfrm>
            <a:off x="4638969" y="1096739"/>
            <a:ext cx="864096" cy="338554"/>
          </a:xfrm>
          <a:prstGeom prst="rect">
            <a:avLst/>
          </a:prstGeom>
          <a:noFill/>
        </p:spPr>
        <p:txBody>
          <a:bodyPr wrap="square" rtlCol="0">
            <a:spAutoFit/>
          </a:bodyPr>
          <a:lstStyle/>
          <a:p>
            <a:endParaRPr lang="en-GB" sz="1600" dirty="0">
              <a:solidFill>
                <a:srgbClr val="FF0000"/>
              </a:solidFill>
            </a:endParaRPr>
          </a:p>
        </p:txBody>
      </p:sp>
      <p:grpSp>
        <p:nvGrpSpPr>
          <p:cNvPr id="19" name="Group 18">
            <a:extLst>
              <a:ext uri="{FF2B5EF4-FFF2-40B4-BE49-F238E27FC236}">
                <a16:creationId xmlns:a16="http://schemas.microsoft.com/office/drawing/2014/main" id="{00D86242-A36C-6D4F-036F-E37AEC6D3837}"/>
              </a:ext>
            </a:extLst>
          </p:cNvPr>
          <p:cNvGrpSpPr/>
          <p:nvPr/>
        </p:nvGrpSpPr>
        <p:grpSpPr>
          <a:xfrm>
            <a:off x="933307" y="5117936"/>
            <a:ext cx="2496080" cy="1347954"/>
            <a:chOff x="177634" y="5033366"/>
            <a:chExt cx="2450150" cy="849930"/>
          </a:xfrm>
        </p:grpSpPr>
        <p:sp>
          <p:nvSpPr>
            <p:cNvPr id="33" name="TextBox 32">
              <a:extLst>
                <a:ext uri="{FF2B5EF4-FFF2-40B4-BE49-F238E27FC236}">
                  <a16:creationId xmlns:a16="http://schemas.microsoft.com/office/drawing/2014/main" id="{37CCE602-7DE4-8FE5-23C1-598065512913}"/>
                </a:ext>
              </a:extLst>
            </p:cNvPr>
            <p:cNvSpPr txBox="1"/>
            <p:nvPr/>
          </p:nvSpPr>
          <p:spPr>
            <a:xfrm>
              <a:off x="571210" y="5462346"/>
              <a:ext cx="1944216" cy="369332"/>
            </a:xfrm>
            <a:prstGeom prst="rect">
              <a:avLst/>
            </a:prstGeom>
            <a:noFill/>
          </p:spPr>
          <p:txBody>
            <a:bodyPr wrap="square" rtlCol="0">
              <a:spAutoFit/>
            </a:bodyPr>
            <a:lstStyle/>
            <a:p>
              <a:r>
                <a:rPr lang="en-GB" b="1" dirty="0">
                  <a:solidFill>
                    <a:srgbClr val="FF0000"/>
                  </a:solidFill>
                </a:rPr>
                <a:t>54 experiments</a:t>
              </a:r>
            </a:p>
          </p:txBody>
        </p:sp>
        <p:sp>
          <p:nvSpPr>
            <p:cNvPr id="9" name="Oval 8">
              <a:extLst>
                <a:ext uri="{FF2B5EF4-FFF2-40B4-BE49-F238E27FC236}">
                  <a16:creationId xmlns:a16="http://schemas.microsoft.com/office/drawing/2014/main" id="{A90B8993-2C2F-F040-A710-049610AC27CC}"/>
                </a:ext>
              </a:extLst>
            </p:cNvPr>
            <p:cNvSpPr/>
            <p:nvPr/>
          </p:nvSpPr>
          <p:spPr>
            <a:xfrm>
              <a:off x="177634" y="5033366"/>
              <a:ext cx="2450150" cy="84993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0" name="Group 9">
            <a:extLst>
              <a:ext uri="{FF2B5EF4-FFF2-40B4-BE49-F238E27FC236}">
                <a16:creationId xmlns:a16="http://schemas.microsoft.com/office/drawing/2014/main" id="{97989CDC-9C9E-33D3-9432-C7BF847BE840}"/>
              </a:ext>
            </a:extLst>
          </p:cNvPr>
          <p:cNvGrpSpPr/>
          <p:nvPr/>
        </p:nvGrpSpPr>
        <p:grpSpPr>
          <a:xfrm>
            <a:off x="1719676" y="1905936"/>
            <a:ext cx="2023822" cy="979157"/>
            <a:chOff x="1769598" y="1731545"/>
            <a:chExt cx="2023822" cy="925845"/>
          </a:xfrm>
        </p:grpSpPr>
        <p:sp>
          <p:nvSpPr>
            <p:cNvPr id="8" name="TextBox 7">
              <a:extLst>
                <a:ext uri="{FF2B5EF4-FFF2-40B4-BE49-F238E27FC236}">
                  <a16:creationId xmlns:a16="http://schemas.microsoft.com/office/drawing/2014/main" id="{F98C8D3D-29EF-F6DF-AD21-71255FEECFC9}"/>
                </a:ext>
              </a:extLst>
            </p:cNvPr>
            <p:cNvSpPr txBox="1"/>
            <p:nvPr/>
          </p:nvSpPr>
          <p:spPr>
            <a:xfrm>
              <a:off x="1996002" y="2027406"/>
              <a:ext cx="1790720" cy="369332"/>
            </a:xfrm>
            <a:prstGeom prst="rect">
              <a:avLst/>
            </a:prstGeom>
            <a:noFill/>
          </p:spPr>
          <p:txBody>
            <a:bodyPr wrap="square" rtlCol="0">
              <a:spAutoFit/>
            </a:bodyPr>
            <a:lstStyle/>
            <a:p>
              <a:r>
                <a:rPr lang="en-GB" b="1" dirty="0">
                  <a:solidFill>
                    <a:srgbClr val="FF0000"/>
                  </a:solidFill>
                </a:rPr>
                <a:t>9 experiments</a:t>
              </a:r>
            </a:p>
          </p:txBody>
        </p:sp>
        <p:sp>
          <p:nvSpPr>
            <p:cNvPr id="42" name="Oval 41">
              <a:extLst>
                <a:ext uri="{FF2B5EF4-FFF2-40B4-BE49-F238E27FC236}">
                  <a16:creationId xmlns:a16="http://schemas.microsoft.com/office/drawing/2014/main" id="{3797B09D-BF1B-5F83-E843-EF292DC003CA}"/>
                </a:ext>
              </a:extLst>
            </p:cNvPr>
            <p:cNvSpPr/>
            <p:nvPr/>
          </p:nvSpPr>
          <p:spPr>
            <a:xfrm>
              <a:off x="1769598" y="1731545"/>
              <a:ext cx="2023822" cy="92584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6" name="Group 15">
            <a:extLst>
              <a:ext uri="{FF2B5EF4-FFF2-40B4-BE49-F238E27FC236}">
                <a16:creationId xmlns:a16="http://schemas.microsoft.com/office/drawing/2014/main" id="{2C9D5405-0A3C-E6C8-92A0-76E9DF0EBB69}"/>
              </a:ext>
            </a:extLst>
          </p:cNvPr>
          <p:cNvGrpSpPr/>
          <p:nvPr/>
        </p:nvGrpSpPr>
        <p:grpSpPr>
          <a:xfrm>
            <a:off x="2316733" y="3813216"/>
            <a:ext cx="2496080" cy="1157535"/>
            <a:chOff x="2829698" y="3712392"/>
            <a:chExt cx="2450150" cy="588054"/>
          </a:xfrm>
        </p:grpSpPr>
        <p:sp>
          <p:nvSpPr>
            <p:cNvPr id="32" name="TextBox 31">
              <a:extLst>
                <a:ext uri="{FF2B5EF4-FFF2-40B4-BE49-F238E27FC236}">
                  <a16:creationId xmlns:a16="http://schemas.microsoft.com/office/drawing/2014/main" id="{DDBA74C7-C055-C10C-8E58-F720700A6469}"/>
                </a:ext>
              </a:extLst>
            </p:cNvPr>
            <p:cNvSpPr txBox="1"/>
            <p:nvPr/>
          </p:nvSpPr>
          <p:spPr>
            <a:xfrm>
              <a:off x="3155248" y="3797366"/>
              <a:ext cx="2007513" cy="187629"/>
            </a:xfrm>
            <a:prstGeom prst="rect">
              <a:avLst/>
            </a:prstGeom>
            <a:noFill/>
          </p:spPr>
          <p:txBody>
            <a:bodyPr wrap="square" rtlCol="0">
              <a:spAutoFit/>
            </a:bodyPr>
            <a:lstStyle/>
            <a:p>
              <a:r>
                <a:rPr lang="en-GB" b="1" dirty="0">
                  <a:solidFill>
                    <a:srgbClr val="FF0000"/>
                  </a:solidFill>
                </a:rPr>
                <a:t>6 experiments</a:t>
              </a:r>
            </a:p>
          </p:txBody>
        </p:sp>
        <p:sp>
          <p:nvSpPr>
            <p:cNvPr id="43" name="Oval 42">
              <a:extLst>
                <a:ext uri="{FF2B5EF4-FFF2-40B4-BE49-F238E27FC236}">
                  <a16:creationId xmlns:a16="http://schemas.microsoft.com/office/drawing/2014/main" id="{824436F3-4133-B508-BE97-1685802AA6FB}"/>
                </a:ext>
              </a:extLst>
            </p:cNvPr>
            <p:cNvSpPr/>
            <p:nvPr/>
          </p:nvSpPr>
          <p:spPr>
            <a:xfrm>
              <a:off x="2829698" y="3712392"/>
              <a:ext cx="2450150" cy="58805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4" name="Group 33">
            <a:extLst>
              <a:ext uri="{FF2B5EF4-FFF2-40B4-BE49-F238E27FC236}">
                <a16:creationId xmlns:a16="http://schemas.microsoft.com/office/drawing/2014/main" id="{CFE63952-3CA2-6230-0576-E833FFC7E5DE}"/>
              </a:ext>
            </a:extLst>
          </p:cNvPr>
          <p:cNvGrpSpPr/>
          <p:nvPr/>
        </p:nvGrpSpPr>
        <p:grpSpPr>
          <a:xfrm rot="213769">
            <a:off x="3698454" y="2065898"/>
            <a:ext cx="2532154" cy="1676824"/>
            <a:chOff x="3307722" y="1938208"/>
            <a:chExt cx="4769182" cy="1434227"/>
          </a:xfrm>
        </p:grpSpPr>
        <p:sp>
          <p:nvSpPr>
            <p:cNvPr id="41" name="TextBox 40">
              <a:extLst>
                <a:ext uri="{FF2B5EF4-FFF2-40B4-BE49-F238E27FC236}">
                  <a16:creationId xmlns:a16="http://schemas.microsoft.com/office/drawing/2014/main" id="{C9D17284-A6FC-E658-DD49-9301FAE6F56D}"/>
                </a:ext>
              </a:extLst>
            </p:cNvPr>
            <p:cNvSpPr txBox="1"/>
            <p:nvPr/>
          </p:nvSpPr>
          <p:spPr>
            <a:xfrm rot="21386231">
              <a:off x="3970061" y="2654343"/>
              <a:ext cx="3587096" cy="315898"/>
            </a:xfrm>
            <a:prstGeom prst="rect">
              <a:avLst/>
            </a:prstGeom>
            <a:noFill/>
          </p:spPr>
          <p:txBody>
            <a:bodyPr wrap="square" rtlCol="0">
              <a:spAutoFit/>
            </a:bodyPr>
            <a:lstStyle/>
            <a:p>
              <a:r>
                <a:rPr lang="en-GB" b="1" dirty="0">
                  <a:solidFill>
                    <a:srgbClr val="FF0000"/>
                  </a:solidFill>
                </a:rPr>
                <a:t>13 experiments</a:t>
              </a:r>
            </a:p>
          </p:txBody>
        </p:sp>
        <p:sp>
          <p:nvSpPr>
            <p:cNvPr id="44" name="Oval 43">
              <a:extLst>
                <a:ext uri="{FF2B5EF4-FFF2-40B4-BE49-F238E27FC236}">
                  <a16:creationId xmlns:a16="http://schemas.microsoft.com/office/drawing/2014/main" id="{75208658-4256-B670-936B-E6BC95A2A180}"/>
                </a:ext>
              </a:extLst>
            </p:cNvPr>
            <p:cNvSpPr/>
            <p:nvPr/>
          </p:nvSpPr>
          <p:spPr>
            <a:xfrm rot="962045">
              <a:off x="3307722" y="1938208"/>
              <a:ext cx="4769182" cy="1434227"/>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7" name="Group 26">
            <a:extLst>
              <a:ext uri="{FF2B5EF4-FFF2-40B4-BE49-F238E27FC236}">
                <a16:creationId xmlns:a16="http://schemas.microsoft.com/office/drawing/2014/main" id="{6585A2F2-571F-F542-DDA7-DDBB09DB6077}"/>
              </a:ext>
            </a:extLst>
          </p:cNvPr>
          <p:cNvGrpSpPr/>
          <p:nvPr/>
        </p:nvGrpSpPr>
        <p:grpSpPr>
          <a:xfrm>
            <a:off x="4983637" y="3684672"/>
            <a:ext cx="2468719" cy="2213976"/>
            <a:chOff x="5839968" y="3936775"/>
            <a:chExt cx="2190218" cy="1932592"/>
          </a:xfrm>
        </p:grpSpPr>
        <p:sp>
          <p:nvSpPr>
            <p:cNvPr id="31" name="TextBox 30">
              <a:extLst>
                <a:ext uri="{FF2B5EF4-FFF2-40B4-BE49-F238E27FC236}">
                  <a16:creationId xmlns:a16="http://schemas.microsoft.com/office/drawing/2014/main" id="{32E9A48E-ADF0-FAA3-7C74-BD7C6157F9AF}"/>
                </a:ext>
              </a:extLst>
            </p:cNvPr>
            <p:cNvSpPr txBox="1"/>
            <p:nvPr/>
          </p:nvSpPr>
          <p:spPr>
            <a:xfrm>
              <a:off x="5915857" y="5157890"/>
              <a:ext cx="2114329" cy="369332"/>
            </a:xfrm>
            <a:prstGeom prst="rect">
              <a:avLst/>
            </a:prstGeom>
            <a:noFill/>
          </p:spPr>
          <p:txBody>
            <a:bodyPr wrap="square" rtlCol="0">
              <a:spAutoFit/>
            </a:bodyPr>
            <a:lstStyle/>
            <a:p>
              <a:r>
                <a:rPr lang="en-GB" b="1" dirty="0">
                  <a:solidFill>
                    <a:srgbClr val="FF0000"/>
                  </a:solidFill>
                </a:rPr>
                <a:t>162 experiments</a:t>
              </a:r>
            </a:p>
          </p:txBody>
        </p:sp>
        <p:sp>
          <p:nvSpPr>
            <p:cNvPr id="45" name="Oval 44">
              <a:extLst>
                <a:ext uri="{FF2B5EF4-FFF2-40B4-BE49-F238E27FC236}">
                  <a16:creationId xmlns:a16="http://schemas.microsoft.com/office/drawing/2014/main" id="{62AA9A4F-2424-F361-0DA8-76656B26AFA4}"/>
                </a:ext>
              </a:extLst>
            </p:cNvPr>
            <p:cNvSpPr/>
            <p:nvPr/>
          </p:nvSpPr>
          <p:spPr>
            <a:xfrm>
              <a:off x="5839968" y="3936775"/>
              <a:ext cx="1980051" cy="193259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grpSp>
      <p:grpSp>
        <p:nvGrpSpPr>
          <p:cNvPr id="26" name="Group 25">
            <a:extLst>
              <a:ext uri="{FF2B5EF4-FFF2-40B4-BE49-F238E27FC236}">
                <a16:creationId xmlns:a16="http://schemas.microsoft.com/office/drawing/2014/main" id="{439CD5C6-B132-929E-6976-C4DF26BA6D59}"/>
              </a:ext>
            </a:extLst>
          </p:cNvPr>
          <p:cNvGrpSpPr/>
          <p:nvPr/>
        </p:nvGrpSpPr>
        <p:grpSpPr>
          <a:xfrm>
            <a:off x="7140957" y="4602412"/>
            <a:ext cx="1765273" cy="1189501"/>
            <a:chOff x="6948262" y="4094099"/>
            <a:chExt cx="1768157" cy="999454"/>
          </a:xfrm>
        </p:grpSpPr>
        <p:sp>
          <p:nvSpPr>
            <p:cNvPr id="30" name="TextBox 29">
              <a:extLst>
                <a:ext uri="{FF2B5EF4-FFF2-40B4-BE49-F238E27FC236}">
                  <a16:creationId xmlns:a16="http://schemas.microsoft.com/office/drawing/2014/main" id="{62141E66-8857-7A4B-BF7F-687F0D9C5C4E}"/>
                </a:ext>
              </a:extLst>
            </p:cNvPr>
            <p:cNvSpPr txBox="1"/>
            <p:nvPr/>
          </p:nvSpPr>
          <p:spPr>
            <a:xfrm>
              <a:off x="6969054" y="4215529"/>
              <a:ext cx="1726571" cy="369332"/>
            </a:xfrm>
            <a:prstGeom prst="rect">
              <a:avLst/>
            </a:prstGeom>
            <a:noFill/>
          </p:spPr>
          <p:txBody>
            <a:bodyPr wrap="square" rtlCol="0">
              <a:spAutoFit/>
            </a:bodyPr>
            <a:lstStyle/>
            <a:p>
              <a:pPr algn="ctr"/>
              <a:r>
                <a:rPr lang="en-US" b="1" dirty="0">
                  <a:solidFill>
                    <a:srgbClr val="FF0000"/>
                  </a:solidFill>
                  <a:latin typeface="+mn-lt"/>
                </a:rPr>
                <a:t>3 experiments</a:t>
              </a:r>
              <a:endParaRPr lang="en-GB" b="1" dirty="0">
                <a:solidFill>
                  <a:srgbClr val="FF0000"/>
                </a:solidFill>
                <a:latin typeface="+mn-lt"/>
              </a:endParaRPr>
            </a:p>
          </p:txBody>
        </p:sp>
        <p:sp>
          <p:nvSpPr>
            <p:cNvPr id="47" name="Oval 46">
              <a:extLst>
                <a:ext uri="{FF2B5EF4-FFF2-40B4-BE49-F238E27FC236}">
                  <a16:creationId xmlns:a16="http://schemas.microsoft.com/office/drawing/2014/main" id="{18817159-8B96-9011-5E1F-0D2527789349}"/>
                </a:ext>
              </a:extLst>
            </p:cNvPr>
            <p:cNvSpPr/>
            <p:nvPr/>
          </p:nvSpPr>
          <p:spPr>
            <a:xfrm>
              <a:off x="6948262" y="4094099"/>
              <a:ext cx="1768157" cy="99945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9" name="Group 28">
            <a:extLst>
              <a:ext uri="{FF2B5EF4-FFF2-40B4-BE49-F238E27FC236}">
                <a16:creationId xmlns:a16="http://schemas.microsoft.com/office/drawing/2014/main" id="{AD041219-713C-B016-37E5-7B7A0FE7F7C7}"/>
              </a:ext>
            </a:extLst>
          </p:cNvPr>
          <p:cNvGrpSpPr/>
          <p:nvPr/>
        </p:nvGrpSpPr>
        <p:grpSpPr>
          <a:xfrm>
            <a:off x="6658353" y="5822827"/>
            <a:ext cx="1946094" cy="769028"/>
            <a:chOff x="6731530" y="5060130"/>
            <a:chExt cx="1946094" cy="769028"/>
          </a:xfrm>
        </p:grpSpPr>
        <p:sp>
          <p:nvSpPr>
            <p:cNvPr id="28" name="TextBox 27">
              <a:extLst>
                <a:ext uri="{FF2B5EF4-FFF2-40B4-BE49-F238E27FC236}">
                  <a16:creationId xmlns:a16="http://schemas.microsoft.com/office/drawing/2014/main" id="{AA6E1072-71B5-B726-3D92-867097A431BD}"/>
                </a:ext>
              </a:extLst>
            </p:cNvPr>
            <p:cNvSpPr txBox="1"/>
            <p:nvPr/>
          </p:nvSpPr>
          <p:spPr>
            <a:xfrm>
              <a:off x="6876485" y="5409030"/>
              <a:ext cx="1656184" cy="369332"/>
            </a:xfrm>
            <a:prstGeom prst="rect">
              <a:avLst/>
            </a:prstGeom>
            <a:noFill/>
          </p:spPr>
          <p:txBody>
            <a:bodyPr wrap="square" rtlCol="0">
              <a:spAutoFit/>
            </a:bodyPr>
            <a:lstStyle/>
            <a:p>
              <a:r>
                <a:rPr lang="en-GB" b="1" dirty="0">
                  <a:solidFill>
                    <a:srgbClr val="FF0000"/>
                  </a:solidFill>
                </a:rPr>
                <a:t>1 experiment</a:t>
              </a:r>
            </a:p>
          </p:txBody>
        </p:sp>
        <p:sp>
          <p:nvSpPr>
            <p:cNvPr id="48" name="Oval 47">
              <a:extLst>
                <a:ext uri="{FF2B5EF4-FFF2-40B4-BE49-F238E27FC236}">
                  <a16:creationId xmlns:a16="http://schemas.microsoft.com/office/drawing/2014/main" id="{4A52150B-B76B-470D-D48C-B944CA870C26}"/>
                </a:ext>
              </a:extLst>
            </p:cNvPr>
            <p:cNvSpPr/>
            <p:nvPr/>
          </p:nvSpPr>
          <p:spPr>
            <a:xfrm>
              <a:off x="6731530" y="5060130"/>
              <a:ext cx="1946094" cy="76902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5" name="Group 14">
            <a:extLst>
              <a:ext uri="{FF2B5EF4-FFF2-40B4-BE49-F238E27FC236}">
                <a16:creationId xmlns:a16="http://schemas.microsoft.com/office/drawing/2014/main" id="{75B1DEBA-93EC-4E23-7B3C-614448D323B7}"/>
              </a:ext>
            </a:extLst>
          </p:cNvPr>
          <p:cNvGrpSpPr/>
          <p:nvPr/>
        </p:nvGrpSpPr>
        <p:grpSpPr>
          <a:xfrm>
            <a:off x="5922051" y="1766601"/>
            <a:ext cx="2306134" cy="1051701"/>
            <a:chOff x="251520" y="4149080"/>
            <a:chExt cx="2306134" cy="754404"/>
          </a:xfrm>
        </p:grpSpPr>
        <p:sp>
          <p:nvSpPr>
            <p:cNvPr id="49" name="TextBox 48">
              <a:extLst>
                <a:ext uri="{FF2B5EF4-FFF2-40B4-BE49-F238E27FC236}">
                  <a16:creationId xmlns:a16="http://schemas.microsoft.com/office/drawing/2014/main" id="{7BDAA6A0-ACE1-D5D5-B289-C307699BF98E}"/>
                </a:ext>
              </a:extLst>
            </p:cNvPr>
            <p:cNvSpPr txBox="1"/>
            <p:nvPr/>
          </p:nvSpPr>
          <p:spPr>
            <a:xfrm>
              <a:off x="467544" y="4193199"/>
              <a:ext cx="1800200" cy="242851"/>
            </a:xfrm>
            <a:prstGeom prst="rect">
              <a:avLst/>
            </a:prstGeom>
            <a:noFill/>
          </p:spPr>
          <p:txBody>
            <a:bodyPr wrap="square" rtlCol="0">
              <a:spAutoFit/>
            </a:bodyPr>
            <a:lstStyle/>
            <a:p>
              <a:pPr algn="ctr"/>
              <a:r>
                <a:rPr lang="en-US" sz="1600" b="1" dirty="0">
                  <a:solidFill>
                    <a:schemeClr val="accent1">
                      <a:lumMod val="50000"/>
                    </a:schemeClr>
                  </a:solidFill>
                  <a:latin typeface="+mn-lt"/>
                </a:rPr>
                <a:t>Non accelerator</a:t>
              </a:r>
              <a:endParaRPr lang="en-GB" sz="1600" b="1" dirty="0">
                <a:solidFill>
                  <a:schemeClr val="accent1">
                    <a:lumMod val="50000"/>
                  </a:schemeClr>
                </a:solidFill>
                <a:latin typeface="+mn-lt"/>
              </a:endParaRPr>
            </a:p>
          </p:txBody>
        </p:sp>
        <p:sp>
          <p:nvSpPr>
            <p:cNvPr id="51" name="TextBox 50">
              <a:extLst>
                <a:ext uri="{FF2B5EF4-FFF2-40B4-BE49-F238E27FC236}">
                  <a16:creationId xmlns:a16="http://schemas.microsoft.com/office/drawing/2014/main" id="{5FDFAD31-AA22-EE27-6BA4-BBF31489C787}"/>
                </a:ext>
              </a:extLst>
            </p:cNvPr>
            <p:cNvSpPr txBox="1"/>
            <p:nvPr/>
          </p:nvSpPr>
          <p:spPr>
            <a:xfrm>
              <a:off x="511938" y="4401587"/>
              <a:ext cx="1944216" cy="369332"/>
            </a:xfrm>
            <a:prstGeom prst="rect">
              <a:avLst/>
            </a:prstGeom>
            <a:noFill/>
          </p:spPr>
          <p:txBody>
            <a:bodyPr wrap="square" rtlCol="0">
              <a:spAutoFit/>
            </a:bodyPr>
            <a:lstStyle/>
            <a:p>
              <a:r>
                <a:rPr lang="en-GB" b="1" dirty="0">
                  <a:solidFill>
                    <a:srgbClr val="FF0000"/>
                  </a:solidFill>
                </a:rPr>
                <a:t>10 experiments</a:t>
              </a:r>
            </a:p>
          </p:txBody>
        </p:sp>
        <p:sp>
          <p:nvSpPr>
            <p:cNvPr id="52" name="Oval 51">
              <a:extLst>
                <a:ext uri="{FF2B5EF4-FFF2-40B4-BE49-F238E27FC236}">
                  <a16:creationId xmlns:a16="http://schemas.microsoft.com/office/drawing/2014/main" id="{8E2DCD4B-BDE9-4124-9487-C9CA9B178882}"/>
                </a:ext>
              </a:extLst>
            </p:cNvPr>
            <p:cNvSpPr/>
            <p:nvPr/>
          </p:nvSpPr>
          <p:spPr>
            <a:xfrm>
              <a:off x="251520" y="4149080"/>
              <a:ext cx="2306134" cy="75440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53" name="TextBox 52">
            <a:extLst>
              <a:ext uri="{FF2B5EF4-FFF2-40B4-BE49-F238E27FC236}">
                <a16:creationId xmlns:a16="http://schemas.microsoft.com/office/drawing/2014/main" id="{807B040F-D939-8952-6349-4C235CB68D56}"/>
              </a:ext>
            </a:extLst>
          </p:cNvPr>
          <p:cNvSpPr txBox="1"/>
          <p:nvPr/>
        </p:nvSpPr>
        <p:spPr>
          <a:xfrm>
            <a:off x="2925122" y="2854178"/>
            <a:ext cx="3775381" cy="2308324"/>
          </a:xfrm>
          <a:prstGeom prst="rect">
            <a:avLst/>
          </a:prstGeom>
          <a:solidFill>
            <a:schemeClr val="tx1">
              <a:lumMod val="95000"/>
            </a:schemeClr>
          </a:solidFill>
        </p:spPr>
        <p:txBody>
          <a:bodyPr wrap="square" rtlCol="0">
            <a:spAutoFit/>
          </a:bodyPr>
          <a:lstStyle/>
          <a:p>
            <a:pPr algn="ctr"/>
            <a:r>
              <a:rPr lang="en-US" sz="3600" b="1" dirty="0">
                <a:solidFill>
                  <a:srgbClr val="0033CC"/>
                </a:solidFill>
                <a:latin typeface="+mn-lt"/>
              </a:rPr>
              <a:t>TOTALT</a:t>
            </a:r>
          </a:p>
          <a:p>
            <a:pPr algn="ctr"/>
            <a:r>
              <a:rPr lang="en-US" sz="3600" b="1" dirty="0">
                <a:solidFill>
                  <a:srgbClr val="0033CC"/>
                </a:solidFill>
                <a:latin typeface="+mn-lt"/>
              </a:rPr>
              <a:t>c:a 260 </a:t>
            </a:r>
          </a:p>
          <a:p>
            <a:pPr algn="ctr"/>
            <a:r>
              <a:rPr lang="en-GB" sz="3600" b="1" dirty="0" err="1">
                <a:solidFill>
                  <a:srgbClr val="0033CC"/>
                </a:solidFill>
                <a:latin typeface="+mn-lt"/>
              </a:rPr>
              <a:t>aktiva</a:t>
            </a:r>
            <a:r>
              <a:rPr lang="en-GB" sz="3600" b="1" dirty="0">
                <a:solidFill>
                  <a:srgbClr val="0033CC"/>
                </a:solidFill>
                <a:latin typeface="+mn-lt"/>
              </a:rPr>
              <a:t> experiment !!</a:t>
            </a:r>
          </a:p>
        </p:txBody>
      </p:sp>
      <p:sp>
        <p:nvSpPr>
          <p:cNvPr id="50" name="Title 1">
            <a:extLst>
              <a:ext uri="{FF2B5EF4-FFF2-40B4-BE49-F238E27FC236}">
                <a16:creationId xmlns:a16="http://schemas.microsoft.com/office/drawing/2014/main" id="{1305480E-544E-E15F-7F1F-F7FE11A597F8}"/>
              </a:ext>
            </a:extLst>
          </p:cNvPr>
          <p:cNvSpPr txBox="1">
            <a:spLocks/>
          </p:cNvSpPr>
          <p:nvPr/>
        </p:nvSpPr>
        <p:spPr>
          <a:xfrm>
            <a:off x="292038" y="107060"/>
            <a:ext cx="8496944" cy="720080"/>
          </a:xfrm>
          <a:prstGeom prst="rect">
            <a:avLst/>
          </a:prstGeom>
        </p:spPr>
        <p:txBody>
          <a:bodyPr>
            <a:noAutofit/>
          </a:bodyPr>
          <a:lstStyle>
            <a:lvl1pPr algn="ctr" rtl="0" eaLnBrk="0" fontAlgn="base" hangingPunct="0">
              <a:spcBef>
                <a:spcPct val="0"/>
              </a:spcBef>
              <a:spcAft>
                <a:spcPct val="0"/>
              </a:spcAft>
              <a:defRPr sz="3200" kern="1200">
                <a:solidFill>
                  <a:srgbClr val="376092"/>
                </a:solidFill>
                <a:latin typeface="+mj-lt"/>
                <a:ea typeface="+mj-ea"/>
                <a:cs typeface="+mj-cs"/>
              </a:defRPr>
            </a:lvl1pPr>
            <a:lvl2pPr algn="ctr" rtl="0" eaLnBrk="0" fontAlgn="base" hangingPunct="0">
              <a:spcBef>
                <a:spcPct val="0"/>
              </a:spcBef>
              <a:spcAft>
                <a:spcPct val="0"/>
              </a:spcAft>
              <a:defRPr sz="3200">
                <a:solidFill>
                  <a:srgbClr val="376092"/>
                </a:solidFill>
                <a:latin typeface="Calibri" pitchFamily="34" charset="0"/>
              </a:defRPr>
            </a:lvl2pPr>
            <a:lvl3pPr algn="ctr" rtl="0" eaLnBrk="0" fontAlgn="base" hangingPunct="0">
              <a:spcBef>
                <a:spcPct val="0"/>
              </a:spcBef>
              <a:spcAft>
                <a:spcPct val="0"/>
              </a:spcAft>
              <a:defRPr sz="3200">
                <a:solidFill>
                  <a:srgbClr val="376092"/>
                </a:solidFill>
                <a:latin typeface="Calibri" pitchFamily="34" charset="0"/>
              </a:defRPr>
            </a:lvl3pPr>
            <a:lvl4pPr algn="ctr" rtl="0" eaLnBrk="0" fontAlgn="base" hangingPunct="0">
              <a:spcBef>
                <a:spcPct val="0"/>
              </a:spcBef>
              <a:spcAft>
                <a:spcPct val="0"/>
              </a:spcAft>
              <a:defRPr sz="3200">
                <a:solidFill>
                  <a:srgbClr val="376092"/>
                </a:solidFill>
                <a:latin typeface="Calibri" pitchFamily="34" charset="0"/>
              </a:defRPr>
            </a:lvl4pPr>
            <a:lvl5pPr algn="ctr" rtl="0" eaLnBrk="0" fontAlgn="base" hangingPunct="0">
              <a:spcBef>
                <a:spcPct val="0"/>
              </a:spcBef>
              <a:spcAft>
                <a:spcPct val="0"/>
              </a:spcAft>
              <a:defRPr sz="3200">
                <a:solidFill>
                  <a:srgbClr val="376092"/>
                </a:solidFill>
                <a:latin typeface="Calibri" pitchFamily="34" charset="0"/>
              </a:defRPr>
            </a:lvl5pPr>
            <a:lvl6pPr marL="457200" algn="ctr" rtl="0" fontAlgn="base">
              <a:spcBef>
                <a:spcPct val="0"/>
              </a:spcBef>
              <a:spcAft>
                <a:spcPct val="0"/>
              </a:spcAft>
              <a:defRPr sz="3200">
                <a:solidFill>
                  <a:srgbClr val="376092"/>
                </a:solidFill>
                <a:latin typeface="Calibri" pitchFamily="34" charset="0"/>
              </a:defRPr>
            </a:lvl6pPr>
            <a:lvl7pPr marL="914400" algn="ctr" rtl="0" fontAlgn="base">
              <a:spcBef>
                <a:spcPct val="0"/>
              </a:spcBef>
              <a:spcAft>
                <a:spcPct val="0"/>
              </a:spcAft>
              <a:defRPr sz="3200">
                <a:solidFill>
                  <a:srgbClr val="376092"/>
                </a:solidFill>
                <a:latin typeface="Calibri" pitchFamily="34" charset="0"/>
              </a:defRPr>
            </a:lvl7pPr>
            <a:lvl8pPr marL="1371600" algn="ctr" rtl="0" fontAlgn="base">
              <a:spcBef>
                <a:spcPct val="0"/>
              </a:spcBef>
              <a:spcAft>
                <a:spcPct val="0"/>
              </a:spcAft>
              <a:defRPr sz="3200">
                <a:solidFill>
                  <a:srgbClr val="376092"/>
                </a:solidFill>
                <a:latin typeface="Calibri" pitchFamily="34" charset="0"/>
              </a:defRPr>
            </a:lvl8pPr>
            <a:lvl9pPr marL="1828800" algn="ctr" rtl="0" fontAlgn="base">
              <a:spcBef>
                <a:spcPct val="0"/>
              </a:spcBef>
              <a:spcAft>
                <a:spcPct val="0"/>
              </a:spcAft>
              <a:defRPr sz="3200">
                <a:solidFill>
                  <a:srgbClr val="376092"/>
                </a:solidFill>
                <a:latin typeface="Calibri" pitchFamily="34" charset="0"/>
              </a:defRPr>
            </a:lvl9pPr>
          </a:lstStyle>
          <a:p>
            <a:pPr eaLnBrk="1" hangingPunct="1"/>
            <a:r>
              <a:rPr lang="en-US" sz="4400" dirty="0">
                <a:solidFill>
                  <a:schemeClr val="tx1"/>
                </a:solidFill>
              </a:rPr>
              <a:t>Finns</a:t>
            </a:r>
            <a:r>
              <a:rPr lang="en-US" sz="4400" dirty="0">
                <a:solidFill>
                  <a:srgbClr val="92D050"/>
                </a:solidFill>
              </a:rPr>
              <a:t> det </a:t>
            </a:r>
            <a:r>
              <a:rPr lang="en-US" sz="4400" dirty="0" err="1">
                <a:solidFill>
                  <a:srgbClr val="92D050"/>
                </a:solidFill>
              </a:rPr>
              <a:t>några</a:t>
            </a:r>
            <a:r>
              <a:rPr lang="en-US" sz="4400" dirty="0">
                <a:solidFill>
                  <a:srgbClr val="92D050"/>
                </a:solidFill>
              </a:rPr>
              <a:t> </a:t>
            </a:r>
            <a:r>
              <a:rPr lang="en-US" sz="4400" dirty="0" err="1">
                <a:solidFill>
                  <a:srgbClr val="92D050"/>
                </a:solidFill>
              </a:rPr>
              <a:t>fler</a:t>
            </a:r>
            <a:r>
              <a:rPr lang="en-US" sz="4400" dirty="0">
                <a:solidFill>
                  <a:srgbClr val="92D050"/>
                </a:solidFill>
              </a:rPr>
              <a:t> experiment ? </a:t>
            </a:r>
            <a:endParaRPr lang="fr-FR" sz="4400" dirty="0">
              <a:solidFill>
                <a:schemeClr val="tx1"/>
              </a:solidFill>
            </a:endParaRPr>
          </a:p>
        </p:txBody>
      </p:sp>
      <p:pic>
        <p:nvPicPr>
          <p:cNvPr id="13" name="unnamed.png" descr="unnamed.png">
            <a:extLst>
              <a:ext uri="{FF2B5EF4-FFF2-40B4-BE49-F238E27FC236}">
                <a16:creationId xmlns:a16="http://schemas.microsoft.com/office/drawing/2014/main" id="{62ED0E98-71A6-C8DC-2614-9509AC2E56D4}"/>
              </a:ext>
            </a:extLst>
          </p:cNvPr>
          <p:cNvPicPr>
            <a:picLocks noChangeAspect="1"/>
          </p:cNvPicPr>
          <p:nvPr/>
        </p:nvPicPr>
        <p:blipFill>
          <a:blip r:embed="rId3"/>
          <a:stretch>
            <a:fillRect/>
          </a:stretch>
        </p:blipFill>
        <p:spPr>
          <a:xfrm>
            <a:off x="4082960" y="1193721"/>
            <a:ext cx="1260451" cy="872630"/>
          </a:xfrm>
          <a:prstGeom prst="rect">
            <a:avLst/>
          </a:prstGeom>
          <a:ln w="12700">
            <a:miter lim="400000"/>
          </a:ln>
        </p:spPr>
      </p:pic>
      <p:pic>
        <p:nvPicPr>
          <p:cNvPr id="21" name="alice_setup.gif" descr="alice_setup.gif">
            <a:extLst>
              <a:ext uri="{FF2B5EF4-FFF2-40B4-BE49-F238E27FC236}">
                <a16:creationId xmlns:a16="http://schemas.microsoft.com/office/drawing/2014/main" id="{CAF513D6-CE72-9468-8F8F-E14C96810AA3}"/>
              </a:ext>
            </a:extLst>
          </p:cNvPr>
          <p:cNvPicPr>
            <a:picLocks noChangeAspect="1"/>
          </p:cNvPicPr>
          <p:nvPr/>
        </p:nvPicPr>
        <p:blipFill>
          <a:blip r:embed="rId4"/>
          <a:stretch>
            <a:fillRect/>
          </a:stretch>
        </p:blipFill>
        <p:spPr>
          <a:xfrm>
            <a:off x="150131" y="1879892"/>
            <a:ext cx="1185484" cy="778883"/>
          </a:xfrm>
          <a:prstGeom prst="rect">
            <a:avLst/>
          </a:prstGeom>
          <a:ln w="12700">
            <a:miter lim="400000"/>
          </a:ln>
        </p:spPr>
      </p:pic>
      <p:pic>
        <p:nvPicPr>
          <p:cNvPr id="36" name="atlas_big.jpg" descr="atlas_big.jpg">
            <a:extLst>
              <a:ext uri="{FF2B5EF4-FFF2-40B4-BE49-F238E27FC236}">
                <a16:creationId xmlns:a16="http://schemas.microsoft.com/office/drawing/2014/main" id="{7EAF4C81-92CA-EBAC-40CE-375E82DC4861}"/>
              </a:ext>
            </a:extLst>
          </p:cNvPr>
          <p:cNvPicPr>
            <a:picLocks noChangeAspect="1"/>
          </p:cNvPicPr>
          <p:nvPr/>
        </p:nvPicPr>
        <p:blipFill>
          <a:blip r:embed="rId5"/>
          <a:stretch>
            <a:fillRect/>
          </a:stretch>
        </p:blipFill>
        <p:spPr>
          <a:xfrm>
            <a:off x="234141" y="4264149"/>
            <a:ext cx="1617277" cy="973678"/>
          </a:xfrm>
          <a:prstGeom prst="rect">
            <a:avLst/>
          </a:prstGeom>
          <a:ln w="12700">
            <a:miter lim="400000"/>
          </a:ln>
        </p:spPr>
      </p:pic>
      <p:pic>
        <p:nvPicPr>
          <p:cNvPr id="39" name="LHCbV2small.jpg" descr="LHCbV2small.jpg">
            <a:extLst>
              <a:ext uri="{FF2B5EF4-FFF2-40B4-BE49-F238E27FC236}">
                <a16:creationId xmlns:a16="http://schemas.microsoft.com/office/drawing/2014/main" id="{9786BED3-48EC-54C7-85C4-7E98116036DA}"/>
              </a:ext>
            </a:extLst>
          </p:cNvPr>
          <p:cNvPicPr>
            <a:picLocks noChangeAspect="1"/>
          </p:cNvPicPr>
          <p:nvPr/>
        </p:nvPicPr>
        <p:blipFill>
          <a:blip r:embed="rId6" cstate="hqprint">
            <a:extLst>
              <a:ext uri="{28A0092B-C50C-407E-A947-70E740481C1C}">
                <a14:useLocalDpi xmlns:a14="http://schemas.microsoft.com/office/drawing/2010/main"/>
              </a:ext>
            </a:extLst>
          </a:blip>
          <a:stretch>
            <a:fillRect/>
          </a:stretch>
        </p:blipFill>
        <p:spPr>
          <a:xfrm>
            <a:off x="7740352" y="2204864"/>
            <a:ext cx="1165168" cy="1011150"/>
          </a:xfrm>
          <a:prstGeom prst="rect">
            <a:avLst/>
          </a:prstGeom>
          <a:ln w="12700">
            <a:miter lim="400000"/>
          </a:ln>
        </p:spPr>
      </p:pic>
      <p:grpSp>
        <p:nvGrpSpPr>
          <p:cNvPr id="55" name="Group 54">
            <a:extLst>
              <a:ext uri="{FF2B5EF4-FFF2-40B4-BE49-F238E27FC236}">
                <a16:creationId xmlns:a16="http://schemas.microsoft.com/office/drawing/2014/main" id="{A23D9C33-741D-0CE0-8CC3-5CDE45743583}"/>
              </a:ext>
            </a:extLst>
          </p:cNvPr>
          <p:cNvGrpSpPr/>
          <p:nvPr/>
        </p:nvGrpSpPr>
        <p:grpSpPr>
          <a:xfrm>
            <a:off x="7191233" y="3379500"/>
            <a:ext cx="1804745" cy="985604"/>
            <a:chOff x="6948262" y="4094099"/>
            <a:chExt cx="1807693" cy="999454"/>
          </a:xfrm>
        </p:grpSpPr>
        <p:sp>
          <p:nvSpPr>
            <p:cNvPr id="56" name="TextBox 55">
              <a:extLst>
                <a:ext uri="{FF2B5EF4-FFF2-40B4-BE49-F238E27FC236}">
                  <a16:creationId xmlns:a16="http://schemas.microsoft.com/office/drawing/2014/main" id="{28AD5EDC-E764-1317-B092-DE46951535E4}"/>
                </a:ext>
              </a:extLst>
            </p:cNvPr>
            <p:cNvSpPr txBox="1"/>
            <p:nvPr/>
          </p:nvSpPr>
          <p:spPr>
            <a:xfrm>
              <a:off x="7029384" y="4613934"/>
              <a:ext cx="1726571" cy="351427"/>
            </a:xfrm>
            <a:prstGeom prst="rect">
              <a:avLst/>
            </a:prstGeom>
            <a:noFill/>
          </p:spPr>
          <p:txBody>
            <a:bodyPr wrap="square" rtlCol="0">
              <a:spAutoFit/>
            </a:bodyPr>
            <a:lstStyle/>
            <a:p>
              <a:pPr algn="ctr"/>
              <a:r>
                <a:rPr lang="en-US" b="1" dirty="0">
                  <a:solidFill>
                    <a:srgbClr val="FF0000"/>
                  </a:solidFill>
                  <a:latin typeface="+mn-lt"/>
                </a:rPr>
                <a:t>1 experiment</a:t>
              </a:r>
              <a:endParaRPr lang="en-GB" b="1" dirty="0">
                <a:solidFill>
                  <a:srgbClr val="FF0000"/>
                </a:solidFill>
                <a:latin typeface="+mn-lt"/>
              </a:endParaRPr>
            </a:p>
          </p:txBody>
        </p:sp>
        <p:sp>
          <p:nvSpPr>
            <p:cNvPr id="57" name="Oval 56">
              <a:extLst>
                <a:ext uri="{FF2B5EF4-FFF2-40B4-BE49-F238E27FC236}">
                  <a16:creationId xmlns:a16="http://schemas.microsoft.com/office/drawing/2014/main" id="{A547A811-5FF2-F3AD-1DEA-5F148ABFDC90}"/>
                </a:ext>
              </a:extLst>
            </p:cNvPr>
            <p:cNvSpPr/>
            <p:nvPr/>
          </p:nvSpPr>
          <p:spPr>
            <a:xfrm>
              <a:off x="6948262" y="4094099"/>
              <a:ext cx="1768157" cy="99945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5" name="Title 1">
            <a:extLst>
              <a:ext uri="{FF2B5EF4-FFF2-40B4-BE49-F238E27FC236}">
                <a16:creationId xmlns:a16="http://schemas.microsoft.com/office/drawing/2014/main" id="{6BE87D02-89FA-AC55-D0B0-7555DA708FE0}"/>
              </a:ext>
            </a:extLst>
          </p:cNvPr>
          <p:cNvSpPr txBox="1">
            <a:spLocks/>
          </p:cNvSpPr>
          <p:nvPr/>
        </p:nvSpPr>
        <p:spPr>
          <a:xfrm>
            <a:off x="499034" y="46965"/>
            <a:ext cx="8496944" cy="720080"/>
          </a:xfrm>
          <a:prstGeom prst="rect">
            <a:avLst/>
          </a:prstGeom>
        </p:spPr>
        <p:txBody>
          <a:bodyPr>
            <a:noAutofit/>
          </a:bodyPr>
          <a:lstStyle>
            <a:lvl1pPr algn="ctr" rtl="0" eaLnBrk="0" fontAlgn="base" hangingPunct="0">
              <a:spcBef>
                <a:spcPct val="0"/>
              </a:spcBef>
              <a:spcAft>
                <a:spcPct val="0"/>
              </a:spcAft>
              <a:defRPr sz="3200" kern="1200">
                <a:solidFill>
                  <a:srgbClr val="376092"/>
                </a:solidFill>
                <a:latin typeface="+mj-lt"/>
                <a:ea typeface="+mj-ea"/>
                <a:cs typeface="+mj-cs"/>
              </a:defRPr>
            </a:lvl1pPr>
            <a:lvl2pPr algn="ctr" rtl="0" eaLnBrk="0" fontAlgn="base" hangingPunct="0">
              <a:spcBef>
                <a:spcPct val="0"/>
              </a:spcBef>
              <a:spcAft>
                <a:spcPct val="0"/>
              </a:spcAft>
              <a:defRPr sz="3200">
                <a:solidFill>
                  <a:srgbClr val="376092"/>
                </a:solidFill>
                <a:latin typeface="Calibri" pitchFamily="34" charset="0"/>
              </a:defRPr>
            </a:lvl2pPr>
            <a:lvl3pPr algn="ctr" rtl="0" eaLnBrk="0" fontAlgn="base" hangingPunct="0">
              <a:spcBef>
                <a:spcPct val="0"/>
              </a:spcBef>
              <a:spcAft>
                <a:spcPct val="0"/>
              </a:spcAft>
              <a:defRPr sz="3200">
                <a:solidFill>
                  <a:srgbClr val="376092"/>
                </a:solidFill>
                <a:latin typeface="Calibri" pitchFamily="34" charset="0"/>
              </a:defRPr>
            </a:lvl3pPr>
            <a:lvl4pPr algn="ctr" rtl="0" eaLnBrk="0" fontAlgn="base" hangingPunct="0">
              <a:spcBef>
                <a:spcPct val="0"/>
              </a:spcBef>
              <a:spcAft>
                <a:spcPct val="0"/>
              </a:spcAft>
              <a:defRPr sz="3200">
                <a:solidFill>
                  <a:srgbClr val="376092"/>
                </a:solidFill>
                <a:latin typeface="Calibri" pitchFamily="34" charset="0"/>
              </a:defRPr>
            </a:lvl4pPr>
            <a:lvl5pPr algn="ctr" rtl="0" eaLnBrk="0" fontAlgn="base" hangingPunct="0">
              <a:spcBef>
                <a:spcPct val="0"/>
              </a:spcBef>
              <a:spcAft>
                <a:spcPct val="0"/>
              </a:spcAft>
              <a:defRPr sz="3200">
                <a:solidFill>
                  <a:srgbClr val="376092"/>
                </a:solidFill>
                <a:latin typeface="Calibri" pitchFamily="34" charset="0"/>
              </a:defRPr>
            </a:lvl5pPr>
            <a:lvl6pPr marL="457200" algn="ctr" rtl="0" fontAlgn="base">
              <a:spcBef>
                <a:spcPct val="0"/>
              </a:spcBef>
              <a:spcAft>
                <a:spcPct val="0"/>
              </a:spcAft>
              <a:defRPr sz="3200">
                <a:solidFill>
                  <a:srgbClr val="376092"/>
                </a:solidFill>
                <a:latin typeface="Calibri" pitchFamily="34" charset="0"/>
              </a:defRPr>
            </a:lvl6pPr>
            <a:lvl7pPr marL="914400" algn="ctr" rtl="0" fontAlgn="base">
              <a:spcBef>
                <a:spcPct val="0"/>
              </a:spcBef>
              <a:spcAft>
                <a:spcPct val="0"/>
              </a:spcAft>
              <a:defRPr sz="3200">
                <a:solidFill>
                  <a:srgbClr val="376092"/>
                </a:solidFill>
                <a:latin typeface="Calibri" pitchFamily="34" charset="0"/>
              </a:defRPr>
            </a:lvl7pPr>
            <a:lvl8pPr marL="1371600" algn="ctr" rtl="0" fontAlgn="base">
              <a:spcBef>
                <a:spcPct val="0"/>
              </a:spcBef>
              <a:spcAft>
                <a:spcPct val="0"/>
              </a:spcAft>
              <a:defRPr sz="3200">
                <a:solidFill>
                  <a:srgbClr val="376092"/>
                </a:solidFill>
                <a:latin typeface="Calibri" pitchFamily="34" charset="0"/>
              </a:defRPr>
            </a:lvl8pPr>
            <a:lvl9pPr marL="1828800" algn="ctr" rtl="0" fontAlgn="base">
              <a:spcBef>
                <a:spcPct val="0"/>
              </a:spcBef>
              <a:spcAft>
                <a:spcPct val="0"/>
              </a:spcAft>
              <a:defRPr sz="3200">
                <a:solidFill>
                  <a:srgbClr val="376092"/>
                </a:solidFill>
                <a:latin typeface="Calibri" pitchFamily="34" charset="0"/>
              </a:defRPr>
            </a:lvl9pPr>
          </a:lstStyle>
          <a:p>
            <a:pPr eaLnBrk="1" hangingPunct="1"/>
            <a:r>
              <a:rPr lang="en-GB" sz="4400" dirty="0" err="1">
                <a:solidFill>
                  <a:srgbClr val="92D050"/>
                </a:solidFill>
              </a:rPr>
              <a:t>Vägen</a:t>
            </a:r>
            <a:r>
              <a:rPr lang="en-GB" sz="4400" dirty="0">
                <a:solidFill>
                  <a:srgbClr val="92D050"/>
                </a:solidFill>
              </a:rPr>
              <a:t> </a:t>
            </a:r>
            <a:r>
              <a:rPr lang="en-GB" sz="4400" dirty="0">
                <a:solidFill>
                  <a:schemeClr val="tx1"/>
                </a:solidFill>
              </a:rPr>
              <a:t>till LHC </a:t>
            </a:r>
            <a:r>
              <a:rPr lang="en-GB" sz="4400" dirty="0" err="1">
                <a:solidFill>
                  <a:schemeClr val="tx1"/>
                </a:solidFill>
              </a:rPr>
              <a:t>experimenten</a:t>
            </a:r>
            <a:r>
              <a:rPr lang="en-GB" sz="4400" dirty="0">
                <a:solidFill>
                  <a:schemeClr val="tx1"/>
                </a:solidFill>
              </a:rPr>
              <a:t>...</a:t>
            </a:r>
            <a:endParaRPr lang="fr-FR" sz="4400" dirty="0">
              <a:solidFill>
                <a:schemeClr val="tx1"/>
              </a:solidFill>
            </a:endParaRPr>
          </a:p>
        </p:txBody>
      </p:sp>
      <p:pic>
        <p:nvPicPr>
          <p:cNvPr id="6" name="Picture 5">
            <a:extLst>
              <a:ext uri="{FF2B5EF4-FFF2-40B4-BE49-F238E27FC236}">
                <a16:creationId xmlns:a16="http://schemas.microsoft.com/office/drawing/2014/main" id="{CC50BFBE-6128-A0EC-FE99-FC2F78111C8A}"/>
              </a:ext>
            </a:extLst>
          </p:cNvPr>
          <p:cNvPicPr>
            <a:picLocks noChangeAspect="1"/>
          </p:cNvPicPr>
          <p:nvPr/>
        </p:nvPicPr>
        <p:blipFill>
          <a:blip r:embed="rId7"/>
          <a:stretch>
            <a:fillRect/>
          </a:stretch>
        </p:blipFill>
        <p:spPr>
          <a:xfrm>
            <a:off x="87702" y="5454021"/>
            <a:ext cx="1208171" cy="1274264"/>
          </a:xfrm>
          <a:prstGeom prst="rect">
            <a:avLst/>
          </a:prstGeom>
        </p:spPr>
      </p:pic>
      <p:sp>
        <p:nvSpPr>
          <p:cNvPr id="11" name="Notched Right Arrow 16">
            <a:extLst>
              <a:ext uri="{FF2B5EF4-FFF2-40B4-BE49-F238E27FC236}">
                <a16:creationId xmlns:a16="http://schemas.microsoft.com/office/drawing/2014/main" id="{AEE03E60-4718-2C12-F55D-933C5935589D}"/>
              </a:ext>
            </a:extLst>
          </p:cNvPr>
          <p:cNvSpPr/>
          <p:nvPr/>
        </p:nvSpPr>
        <p:spPr>
          <a:xfrm>
            <a:off x="1412008" y="6024597"/>
            <a:ext cx="2056414" cy="500747"/>
          </a:xfrm>
          <a:prstGeom prst="notchedRightArrow">
            <a:avLst/>
          </a:prstGeom>
          <a:solidFill>
            <a:srgbClr val="FF5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bg1"/>
                </a:solidFill>
              </a:rPr>
              <a:t>START</a:t>
            </a:r>
            <a:endParaRPr lang="en-GB" b="1" dirty="0">
              <a:solidFill>
                <a:schemeClr val="bg1"/>
              </a:solidFill>
            </a:endParaRPr>
          </a:p>
        </p:txBody>
      </p:sp>
      <p:sp>
        <p:nvSpPr>
          <p:cNvPr id="12" name="TextBox 11">
            <a:extLst>
              <a:ext uri="{FF2B5EF4-FFF2-40B4-BE49-F238E27FC236}">
                <a16:creationId xmlns:a16="http://schemas.microsoft.com/office/drawing/2014/main" id="{6DD84641-CCEE-936E-EA3C-A2626CBBC020}"/>
              </a:ext>
            </a:extLst>
          </p:cNvPr>
          <p:cNvSpPr txBox="1"/>
          <p:nvPr/>
        </p:nvSpPr>
        <p:spPr>
          <a:xfrm>
            <a:off x="460990" y="4221712"/>
            <a:ext cx="925551" cy="276999"/>
          </a:xfrm>
          <a:prstGeom prst="rect">
            <a:avLst/>
          </a:prstGeom>
          <a:noFill/>
        </p:spPr>
        <p:txBody>
          <a:bodyPr wrap="square" rtlCol="0">
            <a:spAutoFit/>
          </a:bodyPr>
          <a:lstStyle/>
          <a:p>
            <a:pPr algn="ctr"/>
            <a:r>
              <a:rPr lang="en-GB" sz="1200" b="1" dirty="0">
                <a:solidFill>
                  <a:schemeClr val="bg1"/>
                </a:solidFill>
              </a:rPr>
              <a:t>ATLAS</a:t>
            </a:r>
          </a:p>
        </p:txBody>
      </p:sp>
      <p:sp>
        <p:nvSpPr>
          <p:cNvPr id="14" name="TextBox 13">
            <a:extLst>
              <a:ext uri="{FF2B5EF4-FFF2-40B4-BE49-F238E27FC236}">
                <a16:creationId xmlns:a16="http://schemas.microsoft.com/office/drawing/2014/main" id="{91503E6F-FBCB-581D-EE90-11A3BF50767A}"/>
              </a:ext>
            </a:extLst>
          </p:cNvPr>
          <p:cNvSpPr txBox="1"/>
          <p:nvPr/>
        </p:nvSpPr>
        <p:spPr>
          <a:xfrm>
            <a:off x="323528" y="1700808"/>
            <a:ext cx="925551" cy="276999"/>
          </a:xfrm>
          <a:prstGeom prst="rect">
            <a:avLst/>
          </a:prstGeom>
          <a:noFill/>
        </p:spPr>
        <p:txBody>
          <a:bodyPr wrap="square" rtlCol="0">
            <a:spAutoFit/>
          </a:bodyPr>
          <a:lstStyle/>
          <a:p>
            <a:pPr algn="ctr"/>
            <a:r>
              <a:rPr lang="en-GB" sz="1200" b="1" dirty="0">
                <a:solidFill>
                  <a:schemeClr val="bg1"/>
                </a:solidFill>
              </a:rPr>
              <a:t>ALICE</a:t>
            </a:r>
          </a:p>
        </p:txBody>
      </p:sp>
      <p:sp>
        <p:nvSpPr>
          <p:cNvPr id="17" name="TextBox 16">
            <a:extLst>
              <a:ext uri="{FF2B5EF4-FFF2-40B4-BE49-F238E27FC236}">
                <a16:creationId xmlns:a16="http://schemas.microsoft.com/office/drawing/2014/main" id="{787E7F92-D176-DC5D-165B-25404B8D12CA}"/>
              </a:ext>
            </a:extLst>
          </p:cNvPr>
          <p:cNvSpPr txBox="1"/>
          <p:nvPr/>
        </p:nvSpPr>
        <p:spPr>
          <a:xfrm>
            <a:off x="8110728" y="2039498"/>
            <a:ext cx="925551" cy="276999"/>
          </a:xfrm>
          <a:prstGeom prst="rect">
            <a:avLst/>
          </a:prstGeom>
          <a:noFill/>
        </p:spPr>
        <p:txBody>
          <a:bodyPr wrap="square" rtlCol="0">
            <a:spAutoFit/>
          </a:bodyPr>
          <a:lstStyle/>
          <a:p>
            <a:pPr algn="ctr"/>
            <a:r>
              <a:rPr lang="en-GB" sz="1200" b="1" dirty="0" err="1">
                <a:solidFill>
                  <a:schemeClr val="bg1"/>
                </a:solidFill>
              </a:rPr>
              <a:t>LHCb</a:t>
            </a:r>
            <a:endParaRPr lang="en-GB" sz="1200" b="1" dirty="0">
              <a:solidFill>
                <a:schemeClr val="bg1"/>
              </a:solidFill>
            </a:endParaRPr>
          </a:p>
        </p:txBody>
      </p:sp>
      <p:sp>
        <p:nvSpPr>
          <p:cNvPr id="18" name="TextBox 17">
            <a:extLst>
              <a:ext uri="{FF2B5EF4-FFF2-40B4-BE49-F238E27FC236}">
                <a16:creationId xmlns:a16="http://schemas.microsoft.com/office/drawing/2014/main" id="{59D3E80B-D4BD-79EC-C491-CCE8A8DAAB2E}"/>
              </a:ext>
            </a:extLst>
          </p:cNvPr>
          <p:cNvSpPr txBox="1"/>
          <p:nvPr/>
        </p:nvSpPr>
        <p:spPr>
          <a:xfrm>
            <a:off x="4101171" y="1004046"/>
            <a:ext cx="925551" cy="276999"/>
          </a:xfrm>
          <a:prstGeom prst="rect">
            <a:avLst/>
          </a:prstGeom>
          <a:noFill/>
        </p:spPr>
        <p:txBody>
          <a:bodyPr wrap="square" rtlCol="0">
            <a:spAutoFit/>
          </a:bodyPr>
          <a:lstStyle/>
          <a:p>
            <a:pPr algn="ctr"/>
            <a:r>
              <a:rPr lang="en-GB" sz="1200" b="1" dirty="0"/>
              <a:t>CMS</a:t>
            </a:r>
          </a:p>
        </p:txBody>
      </p:sp>
    </p:spTree>
    <p:extLst>
      <p:ext uri="{BB962C8B-B14F-4D97-AF65-F5344CB8AC3E}">
        <p14:creationId xmlns:p14="http://schemas.microsoft.com/office/powerpoint/2010/main" val="13564383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500"/>
                                        <p:tgtEl>
                                          <p:spTgt spid="50"/>
                                        </p:tgtEl>
                                      </p:cBhvr>
                                    </p:animEffect>
                                  </p:childTnLst>
                                </p:cTn>
                              </p:par>
                              <p:par>
                                <p:cTn id="8" presetID="10" presetClass="exit" presetSubtype="0" fill="hold" grpId="0" nodeType="withEffect">
                                  <p:stCondLst>
                                    <p:cond delay="0"/>
                                  </p:stCondLst>
                                  <p:childTnLst>
                                    <p:animEffect transition="out" filter="fade">
                                      <p:cBhvr>
                                        <p:cTn id="9" dur="500"/>
                                        <p:tgtEl>
                                          <p:spTgt spid="5"/>
                                        </p:tgtEl>
                                      </p:cBhvr>
                                    </p:animEffect>
                                    <p:set>
                                      <p:cBhvr>
                                        <p:cTn id="10" dur="1" fill="hold">
                                          <p:stCondLst>
                                            <p:cond delay="499"/>
                                          </p:stCondLst>
                                        </p:cTn>
                                        <p:tgtEl>
                                          <p:spTgt spid="5"/>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53" presetClass="entr" presetSubtype="16" fill="hold" nodeType="clickEffect">
                                  <p:stCondLst>
                                    <p:cond delay="0"/>
                                  </p:stCondLst>
                                  <p:childTnLst>
                                    <p:set>
                                      <p:cBhvr>
                                        <p:cTn id="22" dur="1" fill="hold">
                                          <p:stCondLst>
                                            <p:cond delay="0"/>
                                          </p:stCondLst>
                                        </p:cTn>
                                        <p:tgtEl>
                                          <p:spTgt spid="55"/>
                                        </p:tgtEl>
                                        <p:attrNameLst>
                                          <p:attrName>style.visibility</p:attrName>
                                        </p:attrNameLst>
                                      </p:cBhvr>
                                      <p:to>
                                        <p:strVal val="visible"/>
                                      </p:to>
                                    </p:set>
                                    <p:anim calcmode="lin" valueType="num">
                                      <p:cBhvr>
                                        <p:cTn id="23" dur="500" fill="hold"/>
                                        <p:tgtEl>
                                          <p:spTgt spid="55"/>
                                        </p:tgtEl>
                                        <p:attrNameLst>
                                          <p:attrName>ppt_w</p:attrName>
                                        </p:attrNameLst>
                                      </p:cBhvr>
                                      <p:tavLst>
                                        <p:tav tm="0">
                                          <p:val>
                                            <p:fltVal val="0"/>
                                          </p:val>
                                        </p:tav>
                                        <p:tav tm="100000">
                                          <p:val>
                                            <p:strVal val="#ppt_w"/>
                                          </p:val>
                                        </p:tav>
                                      </p:tavLst>
                                    </p:anim>
                                    <p:anim calcmode="lin" valueType="num">
                                      <p:cBhvr>
                                        <p:cTn id="24" dur="500" fill="hold"/>
                                        <p:tgtEl>
                                          <p:spTgt spid="55"/>
                                        </p:tgtEl>
                                        <p:attrNameLst>
                                          <p:attrName>ppt_h</p:attrName>
                                        </p:attrNameLst>
                                      </p:cBhvr>
                                      <p:tavLst>
                                        <p:tav tm="0">
                                          <p:val>
                                            <p:fltVal val="0"/>
                                          </p:val>
                                        </p:tav>
                                        <p:tav tm="100000">
                                          <p:val>
                                            <p:strVal val="#ppt_h"/>
                                          </p:val>
                                        </p:tav>
                                      </p:tavLst>
                                    </p:anim>
                                    <p:animEffect transition="in" filter="fade">
                                      <p:cBhvr>
                                        <p:cTn id="25" dur="500"/>
                                        <p:tgtEl>
                                          <p:spTgt spid="55"/>
                                        </p:tgtEl>
                                      </p:cBhvr>
                                    </p:animEffect>
                                  </p:childTnLst>
                                </p:cTn>
                              </p:par>
                            </p:childTnLst>
                          </p:cTn>
                        </p:par>
                      </p:childTnLst>
                    </p:cTn>
                  </p:par>
                  <p:par>
                    <p:cTn id="26" fill="hold">
                      <p:stCondLst>
                        <p:cond delay="indefinite"/>
                      </p:stCondLst>
                      <p:childTnLst>
                        <p:par>
                          <p:cTn id="27" fill="hold">
                            <p:stCondLst>
                              <p:cond delay="0"/>
                            </p:stCondLst>
                            <p:childTnLst>
                              <p:par>
                                <p:cTn id="28" presetID="53" presetClass="entr" presetSubtype="16" fill="hold" nodeType="clickEffect">
                                  <p:stCondLst>
                                    <p:cond delay="0"/>
                                  </p:stCondLst>
                                  <p:childTnLst>
                                    <p:set>
                                      <p:cBhvr>
                                        <p:cTn id="29" dur="1" fill="hold">
                                          <p:stCondLst>
                                            <p:cond delay="0"/>
                                          </p:stCondLst>
                                        </p:cTn>
                                        <p:tgtEl>
                                          <p:spTgt spid="26"/>
                                        </p:tgtEl>
                                        <p:attrNameLst>
                                          <p:attrName>style.visibility</p:attrName>
                                        </p:attrNameLst>
                                      </p:cBhvr>
                                      <p:to>
                                        <p:strVal val="visible"/>
                                      </p:to>
                                    </p:set>
                                    <p:anim calcmode="lin" valueType="num">
                                      <p:cBhvr>
                                        <p:cTn id="30" dur="500" fill="hold"/>
                                        <p:tgtEl>
                                          <p:spTgt spid="26"/>
                                        </p:tgtEl>
                                        <p:attrNameLst>
                                          <p:attrName>ppt_w</p:attrName>
                                        </p:attrNameLst>
                                      </p:cBhvr>
                                      <p:tavLst>
                                        <p:tav tm="0">
                                          <p:val>
                                            <p:fltVal val="0"/>
                                          </p:val>
                                        </p:tav>
                                        <p:tav tm="100000">
                                          <p:val>
                                            <p:strVal val="#ppt_w"/>
                                          </p:val>
                                        </p:tav>
                                      </p:tavLst>
                                    </p:anim>
                                    <p:anim calcmode="lin" valueType="num">
                                      <p:cBhvr>
                                        <p:cTn id="31" dur="500" fill="hold"/>
                                        <p:tgtEl>
                                          <p:spTgt spid="26"/>
                                        </p:tgtEl>
                                        <p:attrNameLst>
                                          <p:attrName>ppt_h</p:attrName>
                                        </p:attrNameLst>
                                      </p:cBhvr>
                                      <p:tavLst>
                                        <p:tav tm="0">
                                          <p:val>
                                            <p:fltVal val="0"/>
                                          </p:val>
                                        </p:tav>
                                        <p:tav tm="100000">
                                          <p:val>
                                            <p:strVal val="#ppt_h"/>
                                          </p:val>
                                        </p:tav>
                                      </p:tavLst>
                                    </p:anim>
                                    <p:animEffect transition="in" filter="fade">
                                      <p:cBhvr>
                                        <p:cTn id="32" dur="500"/>
                                        <p:tgtEl>
                                          <p:spTgt spid="26"/>
                                        </p:tgtEl>
                                      </p:cBhvr>
                                    </p:animEffect>
                                  </p:childTnLst>
                                </p:cTn>
                              </p:par>
                            </p:childTnLst>
                          </p:cTn>
                        </p:par>
                      </p:childTnLst>
                    </p:cTn>
                  </p:par>
                  <p:par>
                    <p:cTn id="33" fill="hold">
                      <p:stCondLst>
                        <p:cond delay="indefinite"/>
                      </p:stCondLst>
                      <p:childTnLst>
                        <p:par>
                          <p:cTn id="34" fill="hold">
                            <p:stCondLst>
                              <p:cond delay="0"/>
                            </p:stCondLst>
                            <p:childTnLst>
                              <p:par>
                                <p:cTn id="35" presetID="53" presetClass="entr" presetSubtype="16" fill="hold" nodeType="clickEffect">
                                  <p:stCondLst>
                                    <p:cond delay="0"/>
                                  </p:stCondLst>
                                  <p:childTnLst>
                                    <p:set>
                                      <p:cBhvr>
                                        <p:cTn id="36" dur="1" fill="hold">
                                          <p:stCondLst>
                                            <p:cond delay="0"/>
                                          </p:stCondLst>
                                        </p:cTn>
                                        <p:tgtEl>
                                          <p:spTgt spid="27"/>
                                        </p:tgtEl>
                                        <p:attrNameLst>
                                          <p:attrName>style.visibility</p:attrName>
                                        </p:attrNameLst>
                                      </p:cBhvr>
                                      <p:to>
                                        <p:strVal val="visible"/>
                                      </p:to>
                                    </p:set>
                                    <p:anim calcmode="lin" valueType="num">
                                      <p:cBhvr>
                                        <p:cTn id="37" dur="500" fill="hold"/>
                                        <p:tgtEl>
                                          <p:spTgt spid="27"/>
                                        </p:tgtEl>
                                        <p:attrNameLst>
                                          <p:attrName>ppt_w</p:attrName>
                                        </p:attrNameLst>
                                      </p:cBhvr>
                                      <p:tavLst>
                                        <p:tav tm="0">
                                          <p:val>
                                            <p:fltVal val="0"/>
                                          </p:val>
                                        </p:tav>
                                        <p:tav tm="100000">
                                          <p:val>
                                            <p:strVal val="#ppt_w"/>
                                          </p:val>
                                        </p:tav>
                                      </p:tavLst>
                                    </p:anim>
                                    <p:anim calcmode="lin" valueType="num">
                                      <p:cBhvr>
                                        <p:cTn id="38" dur="500" fill="hold"/>
                                        <p:tgtEl>
                                          <p:spTgt spid="27"/>
                                        </p:tgtEl>
                                        <p:attrNameLst>
                                          <p:attrName>ppt_h</p:attrName>
                                        </p:attrNameLst>
                                      </p:cBhvr>
                                      <p:tavLst>
                                        <p:tav tm="0">
                                          <p:val>
                                            <p:fltVal val="0"/>
                                          </p:val>
                                        </p:tav>
                                        <p:tav tm="100000">
                                          <p:val>
                                            <p:strVal val="#ppt_h"/>
                                          </p:val>
                                        </p:tav>
                                      </p:tavLst>
                                    </p:anim>
                                    <p:animEffect transition="in" filter="fade">
                                      <p:cBhvr>
                                        <p:cTn id="39" dur="500"/>
                                        <p:tgtEl>
                                          <p:spTgt spid="27"/>
                                        </p:tgtEl>
                                      </p:cBhvr>
                                    </p:animEffect>
                                  </p:childTnLst>
                                </p:cTn>
                              </p:par>
                            </p:childTnLst>
                          </p:cTn>
                        </p:par>
                      </p:childTnLst>
                    </p:cTn>
                  </p:par>
                  <p:par>
                    <p:cTn id="40" fill="hold">
                      <p:stCondLst>
                        <p:cond delay="indefinite"/>
                      </p:stCondLst>
                      <p:childTnLst>
                        <p:par>
                          <p:cTn id="41" fill="hold">
                            <p:stCondLst>
                              <p:cond delay="0"/>
                            </p:stCondLst>
                            <p:childTnLst>
                              <p:par>
                                <p:cTn id="42" presetID="53" presetClass="entr" presetSubtype="16" fill="hold" nodeType="clickEffect">
                                  <p:stCondLst>
                                    <p:cond delay="0"/>
                                  </p:stCondLst>
                                  <p:childTnLst>
                                    <p:set>
                                      <p:cBhvr>
                                        <p:cTn id="43" dur="1" fill="hold">
                                          <p:stCondLst>
                                            <p:cond delay="0"/>
                                          </p:stCondLst>
                                        </p:cTn>
                                        <p:tgtEl>
                                          <p:spTgt spid="16"/>
                                        </p:tgtEl>
                                        <p:attrNameLst>
                                          <p:attrName>style.visibility</p:attrName>
                                        </p:attrNameLst>
                                      </p:cBhvr>
                                      <p:to>
                                        <p:strVal val="visible"/>
                                      </p:to>
                                    </p:set>
                                    <p:anim calcmode="lin" valueType="num">
                                      <p:cBhvr>
                                        <p:cTn id="44" dur="500" fill="hold"/>
                                        <p:tgtEl>
                                          <p:spTgt spid="16"/>
                                        </p:tgtEl>
                                        <p:attrNameLst>
                                          <p:attrName>ppt_w</p:attrName>
                                        </p:attrNameLst>
                                      </p:cBhvr>
                                      <p:tavLst>
                                        <p:tav tm="0">
                                          <p:val>
                                            <p:fltVal val="0"/>
                                          </p:val>
                                        </p:tav>
                                        <p:tav tm="100000">
                                          <p:val>
                                            <p:strVal val="#ppt_w"/>
                                          </p:val>
                                        </p:tav>
                                      </p:tavLst>
                                    </p:anim>
                                    <p:anim calcmode="lin" valueType="num">
                                      <p:cBhvr>
                                        <p:cTn id="45" dur="500" fill="hold"/>
                                        <p:tgtEl>
                                          <p:spTgt spid="16"/>
                                        </p:tgtEl>
                                        <p:attrNameLst>
                                          <p:attrName>ppt_h</p:attrName>
                                        </p:attrNameLst>
                                      </p:cBhvr>
                                      <p:tavLst>
                                        <p:tav tm="0">
                                          <p:val>
                                            <p:fltVal val="0"/>
                                          </p:val>
                                        </p:tav>
                                        <p:tav tm="100000">
                                          <p:val>
                                            <p:strVal val="#ppt_h"/>
                                          </p:val>
                                        </p:tav>
                                      </p:tavLst>
                                    </p:anim>
                                    <p:animEffect transition="in" filter="fade">
                                      <p:cBhvr>
                                        <p:cTn id="46" dur="500"/>
                                        <p:tgtEl>
                                          <p:spTgt spid="16"/>
                                        </p:tgtEl>
                                      </p:cBhvr>
                                    </p:animEffect>
                                  </p:childTnLst>
                                </p:cTn>
                              </p:par>
                            </p:childTnLst>
                          </p:cTn>
                        </p:par>
                      </p:childTnLst>
                    </p:cTn>
                  </p:par>
                  <p:par>
                    <p:cTn id="47" fill="hold">
                      <p:stCondLst>
                        <p:cond delay="indefinite"/>
                      </p:stCondLst>
                      <p:childTnLst>
                        <p:par>
                          <p:cTn id="48" fill="hold">
                            <p:stCondLst>
                              <p:cond delay="0"/>
                            </p:stCondLst>
                            <p:childTnLst>
                              <p:par>
                                <p:cTn id="49" presetID="53" presetClass="entr" presetSubtype="16" fill="hold" nodeType="clickEffect">
                                  <p:stCondLst>
                                    <p:cond delay="0"/>
                                  </p:stCondLst>
                                  <p:childTnLst>
                                    <p:set>
                                      <p:cBhvr>
                                        <p:cTn id="50" dur="1" fill="hold">
                                          <p:stCondLst>
                                            <p:cond delay="0"/>
                                          </p:stCondLst>
                                        </p:cTn>
                                        <p:tgtEl>
                                          <p:spTgt spid="19"/>
                                        </p:tgtEl>
                                        <p:attrNameLst>
                                          <p:attrName>style.visibility</p:attrName>
                                        </p:attrNameLst>
                                      </p:cBhvr>
                                      <p:to>
                                        <p:strVal val="visible"/>
                                      </p:to>
                                    </p:set>
                                    <p:anim calcmode="lin" valueType="num">
                                      <p:cBhvr>
                                        <p:cTn id="51" dur="500" fill="hold"/>
                                        <p:tgtEl>
                                          <p:spTgt spid="19"/>
                                        </p:tgtEl>
                                        <p:attrNameLst>
                                          <p:attrName>ppt_w</p:attrName>
                                        </p:attrNameLst>
                                      </p:cBhvr>
                                      <p:tavLst>
                                        <p:tav tm="0">
                                          <p:val>
                                            <p:fltVal val="0"/>
                                          </p:val>
                                        </p:tav>
                                        <p:tav tm="100000">
                                          <p:val>
                                            <p:strVal val="#ppt_w"/>
                                          </p:val>
                                        </p:tav>
                                      </p:tavLst>
                                    </p:anim>
                                    <p:anim calcmode="lin" valueType="num">
                                      <p:cBhvr>
                                        <p:cTn id="52" dur="500" fill="hold"/>
                                        <p:tgtEl>
                                          <p:spTgt spid="19"/>
                                        </p:tgtEl>
                                        <p:attrNameLst>
                                          <p:attrName>ppt_h</p:attrName>
                                        </p:attrNameLst>
                                      </p:cBhvr>
                                      <p:tavLst>
                                        <p:tav tm="0">
                                          <p:val>
                                            <p:fltVal val="0"/>
                                          </p:val>
                                        </p:tav>
                                        <p:tav tm="100000">
                                          <p:val>
                                            <p:strVal val="#ppt_h"/>
                                          </p:val>
                                        </p:tav>
                                      </p:tavLst>
                                    </p:anim>
                                    <p:animEffect transition="in" filter="fade">
                                      <p:cBhvr>
                                        <p:cTn id="53" dur="500"/>
                                        <p:tgtEl>
                                          <p:spTgt spid="19"/>
                                        </p:tgtEl>
                                      </p:cBhvr>
                                    </p:animEffect>
                                  </p:childTnLst>
                                </p:cTn>
                              </p:par>
                            </p:childTnLst>
                          </p:cTn>
                        </p:par>
                      </p:childTnLst>
                    </p:cTn>
                  </p:par>
                  <p:par>
                    <p:cTn id="54" fill="hold">
                      <p:stCondLst>
                        <p:cond delay="indefinite"/>
                      </p:stCondLst>
                      <p:childTnLst>
                        <p:par>
                          <p:cTn id="55" fill="hold">
                            <p:stCondLst>
                              <p:cond delay="0"/>
                            </p:stCondLst>
                            <p:childTnLst>
                              <p:par>
                                <p:cTn id="56" presetID="53" presetClass="entr" presetSubtype="16" fill="hold" nodeType="clickEffect">
                                  <p:stCondLst>
                                    <p:cond delay="0"/>
                                  </p:stCondLst>
                                  <p:childTnLst>
                                    <p:set>
                                      <p:cBhvr>
                                        <p:cTn id="57" dur="1" fill="hold">
                                          <p:stCondLst>
                                            <p:cond delay="0"/>
                                          </p:stCondLst>
                                        </p:cTn>
                                        <p:tgtEl>
                                          <p:spTgt spid="29"/>
                                        </p:tgtEl>
                                        <p:attrNameLst>
                                          <p:attrName>style.visibility</p:attrName>
                                        </p:attrNameLst>
                                      </p:cBhvr>
                                      <p:to>
                                        <p:strVal val="visible"/>
                                      </p:to>
                                    </p:set>
                                    <p:anim calcmode="lin" valueType="num">
                                      <p:cBhvr>
                                        <p:cTn id="58" dur="500" fill="hold"/>
                                        <p:tgtEl>
                                          <p:spTgt spid="29"/>
                                        </p:tgtEl>
                                        <p:attrNameLst>
                                          <p:attrName>ppt_w</p:attrName>
                                        </p:attrNameLst>
                                      </p:cBhvr>
                                      <p:tavLst>
                                        <p:tav tm="0">
                                          <p:val>
                                            <p:fltVal val="0"/>
                                          </p:val>
                                        </p:tav>
                                        <p:tav tm="100000">
                                          <p:val>
                                            <p:strVal val="#ppt_w"/>
                                          </p:val>
                                        </p:tav>
                                      </p:tavLst>
                                    </p:anim>
                                    <p:anim calcmode="lin" valueType="num">
                                      <p:cBhvr>
                                        <p:cTn id="59" dur="500" fill="hold"/>
                                        <p:tgtEl>
                                          <p:spTgt spid="29"/>
                                        </p:tgtEl>
                                        <p:attrNameLst>
                                          <p:attrName>ppt_h</p:attrName>
                                        </p:attrNameLst>
                                      </p:cBhvr>
                                      <p:tavLst>
                                        <p:tav tm="0">
                                          <p:val>
                                            <p:fltVal val="0"/>
                                          </p:val>
                                        </p:tav>
                                        <p:tav tm="100000">
                                          <p:val>
                                            <p:strVal val="#ppt_h"/>
                                          </p:val>
                                        </p:tav>
                                      </p:tavLst>
                                    </p:anim>
                                    <p:animEffect transition="in" filter="fade">
                                      <p:cBhvr>
                                        <p:cTn id="60" dur="500"/>
                                        <p:tgtEl>
                                          <p:spTgt spid="29"/>
                                        </p:tgtEl>
                                      </p:cBhvr>
                                    </p:animEffect>
                                  </p:childTnLst>
                                </p:cTn>
                              </p:par>
                            </p:childTnLst>
                          </p:cTn>
                        </p:par>
                      </p:childTnLst>
                    </p:cTn>
                  </p:par>
                  <p:par>
                    <p:cTn id="61" fill="hold">
                      <p:stCondLst>
                        <p:cond delay="indefinite"/>
                      </p:stCondLst>
                      <p:childTnLst>
                        <p:par>
                          <p:cTn id="62" fill="hold">
                            <p:stCondLst>
                              <p:cond delay="0"/>
                            </p:stCondLst>
                            <p:childTnLst>
                              <p:par>
                                <p:cTn id="63" presetID="53" presetClass="entr" presetSubtype="16" fill="hold" nodeType="clickEffect">
                                  <p:stCondLst>
                                    <p:cond delay="0"/>
                                  </p:stCondLst>
                                  <p:childTnLst>
                                    <p:set>
                                      <p:cBhvr>
                                        <p:cTn id="64" dur="1" fill="hold">
                                          <p:stCondLst>
                                            <p:cond delay="0"/>
                                          </p:stCondLst>
                                        </p:cTn>
                                        <p:tgtEl>
                                          <p:spTgt spid="15"/>
                                        </p:tgtEl>
                                        <p:attrNameLst>
                                          <p:attrName>style.visibility</p:attrName>
                                        </p:attrNameLst>
                                      </p:cBhvr>
                                      <p:to>
                                        <p:strVal val="visible"/>
                                      </p:to>
                                    </p:set>
                                    <p:anim calcmode="lin" valueType="num">
                                      <p:cBhvr>
                                        <p:cTn id="65" dur="500" fill="hold"/>
                                        <p:tgtEl>
                                          <p:spTgt spid="15"/>
                                        </p:tgtEl>
                                        <p:attrNameLst>
                                          <p:attrName>ppt_w</p:attrName>
                                        </p:attrNameLst>
                                      </p:cBhvr>
                                      <p:tavLst>
                                        <p:tav tm="0">
                                          <p:val>
                                            <p:fltVal val="0"/>
                                          </p:val>
                                        </p:tav>
                                        <p:tav tm="100000">
                                          <p:val>
                                            <p:strVal val="#ppt_w"/>
                                          </p:val>
                                        </p:tav>
                                      </p:tavLst>
                                    </p:anim>
                                    <p:anim calcmode="lin" valueType="num">
                                      <p:cBhvr>
                                        <p:cTn id="66" dur="500" fill="hold"/>
                                        <p:tgtEl>
                                          <p:spTgt spid="15"/>
                                        </p:tgtEl>
                                        <p:attrNameLst>
                                          <p:attrName>ppt_h</p:attrName>
                                        </p:attrNameLst>
                                      </p:cBhvr>
                                      <p:tavLst>
                                        <p:tav tm="0">
                                          <p:val>
                                            <p:fltVal val="0"/>
                                          </p:val>
                                        </p:tav>
                                        <p:tav tm="100000">
                                          <p:val>
                                            <p:strVal val="#ppt_h"/>
                                          </p:val>
                                        </p:tav>
                                      </p:tavLst>
                                    </p:anim>
                                    <p:animEffect transition="in" filter="fade">
                                      <p:cBhvr>
                                        <p:cTn id="67" dur="500"/>
                                        <p:tgtEl>
                                          <p:spTgt spid="15"/>
                                        </p:tgtEl>
                                      </p:cBhvr>
                                    </p:animEffect>
                                  </p:childTnLst>
                                </p:cTn>
                              </p:par>
                            </p:childTnLst>
                          </p:cTn>
                        </p:par>
                      </p:childTnLst>
                    </p:cTn>
                  </p:par>
                  <p:par>
                    <p:cTn id="68" fill="hold">
                      <p:stCondLst>
                        <p:cond delay="indefinite"/>
                      </p:stCondLst>
                      <p:childTnLst>
                        <p:par>
                          <p:cTn id="69" fill="hold">
                            <p:stCondLst>
                              <p:cond delay="0"/>
                            </p:stCondLst>
                            <p:childTnLst>
                              <p:par>
                                <p:cTn id="70" presetID="53" presetClass="entr" presetSubtype="16" fill="hold" grpId="0" nodeType="clickEffect">
                                  <p:stCondLst>
                                    <p:cond delay="0"/>
                                  </p:stCondLst>
                                  <p:childTnLst>
                                    <p:set>
                                      <p:cBhvr>
                                        <p:cTn id="71" dur="1" fill="hold">
                                          <p:stCondLst>
                                            <p:cond delay="0"/>
                                          </p:stCondLst>
                                        </p:cTn>
                                        <p:tgtEl>
                                          <p:spTgt spid="53"/>
                                        </p:tgtEl>
                                        <p:attrNameLst>
                                          <p:attrName>style.visibility</p:attrName>
                                        </p:attrNameLst>
                                      </p:cBhvr>
                                      <p:to>
                                        <p:strVal val="visible"/>
                                      </p:to>
                                    </p:set>
                                    <p:anim calcmode="lin" valueType="num">
                                      <p:cBhvr>
                                        <p:cTn id="72" dur="500" fill="hold"/>
                                        <p:tgtEl>
                                          <p:spTgt spid="53"/>
                                        </p:tgtEl>
                                        <p:attrNameLst>
                                          <p:attrName>ppt_w</p:attrName>
                                        </p:attrNameLst>
                                      </p:cBhvr>
                                      <p:tavLst>
                                        <p:tav tm="0">
                                          <p:val>
                                            <p:fltVal val="0"/>
                                          </p:val>
                                        </p:tav>
                                        <p:tav tm="100000">
                                          <p:val>
                                            <p:strVal val="#ppt_w"/>
                                          </p:val>
                                        </p:tav>
                                      </p:tavLst>
                                    </p:anim>
                                    <p:anim calcmode="lin" valueType="num">
                                      <p:cBhvr>
                                        <p:cTn id="73" dur="500" fill="hold"/>
                                        <p:tgtEl>
                                          <p:spTgt spid="53"/>
                                        </p:tgtEl>
                                        <p:attrNameLst>
                                          <p:attrName>ppt_h</p:attrName>
                                        </p:attrNameLst>
                                      </p:cBhvr>
                                      <p:tavLst>
                                        <p:tav tm="0">
                                          <p:val>
                                            <p:fltVal val="0"/>
                                          </p:val>
                                        </p:tav>
                                        <p:tav tm="100000">
                                          <p:val>
                                            <p:strVal val="#ppt_h"/>
                                          </p:val>
                                        </p:tav>
                                      </p:tavLst>
                                    </p:anim>
                                    <p:animEffect transition="in" filter="fade">
                                      <p:cBhvr>
                                        <p:cTn id="74"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animBg="1"/>
      <p:bldP spid="50" grpId="0"/>
      <p:bldP spid="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F28BE9-3B4B-BD81-7743-35C75B8CD1BB}"/>
              </a:ext>
            </a:extLst>
          </p:cNvPr>
          <p:cNvSpPr>
            <a:spLocks noGrp="1"/>
          </p:cNvSpPr>
          <p:nvPr>
            <p:ph type="title"/>
          </p:nvPr>
        </p:nvSpPr>
        <p:spPr>
          <a:xfrm>
            <a:off x="252314" y="229128"/>
            <a:ext cx="8640166" cy="1325563"/>
          </a:xfrm>
        </p:spPr>
        <p:txBody>
          <a:bodyPr/>
          <a:lstStyle/>
          <a:p>
            <a:r>
              <a:rPr lang="en-GB" dirty="0" err="1"/>
              <a:t>Mångsidigt</a:t>
            </a:r>
            <a:r>
              <a:rPr lang="en-GB" dirty="0"/>
              <a:t> </a:t>
            </a:r>
            <a:r>
              <a:rPr lang="en-GB" dirty="0" err="1"/>
              <a:t>vetenskapligt</a:t>
            </a:r>
            <a:r>
              <a:rPr lang="en-GB" dirty="0"/>
              <a:t> program</a:t>
            </a:r>
          </a:p>
        </p:txBody>
      </p:sp>
      <p:sp>
        <p:nvSpPr>
          <p:cNvPr id="3" name="Footer Placeholder 2">
            <a:extLst>
              <a:ext uri="{FF2B5EF4-FFF2-40B4-BE49-F238E27FC236}">
                <a16:creationId xmlns:a16="http://schemas.microsoft.com/office/drawing/2014/main" id="{90A7C296-29DA-F4C8-0131-05C75D869112}"/>
              </a:ext>
            </a:extLst>
          </p:cNvPr>
          <p:cNvSpPr>
            <a:spLocks noGrp="1"/>
          </p:cNvSpPr>
          <p:nvPr>
            <p:ph type="ftr" sz="quarter" idx="11"/>
          </p:nvPr>
        </p:nvSpPr>
        <p:spPr/>
        <p:txBody>
          <a:bodyPr/>
          <a:lstStyle/>
          <a:p>
            <a:pPr>
              <a:defRPr/>
            </a:pPr>
            <a:r>
              <a:rPr lang="sv-SE"/>
              <a:t>Polhelmskolan 24.3 2025                     Lennart JIRDEN, CERN</a:t>
            </a:r>
            <a:endParaRPr lang="en-GB" dirty="0"/>
          </a:p>
        </p:txBody>
      </p:sp>
      <p:sp>
        <p:nvSpPr>
          <p:cNvPr id="4" name="ZoneTexte 10">
            <a:extLst>
              <a:ext uri="{FF2B5EF4-FFF2-40B4-BE49-F238E27FC236}">
                <a16:creationId xmlns:a16="http://schemas.microsoft.com/office/drawing/2014/main" id="{CA72BB1B-0CAF-2D0C-0130-70934C595667}"/>
              </a:ext>
            </a:extLst>
          </p:cNvPr>
          <p:cNvSpPr txBox="1"/>
          <p:nvPr/>
        </p:nvSpPr>
        <p:spPr>
          <a:xfrm>
            <a:off x="108299" y="1690689"/>
            <a:ext cx="2303462" cy="643079"/>
          </a:xfrm>
          <a:prstGeom prst="rect">
            <a:avLst/>
          </a:prstGeom>
          <a:solidFill>
            <a:srgbClr val="0033CC"/>
          </a:solidFill>
        </p:spPr>
        <p:txBody>
          <a:bodyPr wrap="square" rtlCol="0">
            <a:noAutofit/>
          </a:bodyPr>
          <a:lstStyle/>
          <a:p>
            <a:pPr algn="ctr"/>
            <a:r>
              <a:rPr lang="en-US" sz="1700" dirty="0" err="1">
                <a:ea typeface="Arial" charset="0"/>
              </a:rPr>
              <a:t>Kärnfysik</a:t>
            </a:r>
            <a:endParaRPr lang="en-US" sz="1700" dirty="0">
              <a:latin typeface="Arial" charset="0"/>
              <a:ea typeface="Arial" charset="0"/>
              <a:cs typeface="Arial" charset="0"/>
            </a:endParaRPr>
          </a:p>
          <a:p>
            <a:pPr algn="ctr"/>
            <a:r>
              <a:rPr lang="en-US" sz="1700" dirty="0">
                <a:latin typeface="Arial" charset="0"/>
                <a:ea typeface="Arial" charset="0"/>
                <a:cs typeface="Arial" charset="0"/>
              </a:rPr>
              <a:t>(ISOLDE, </a:t>
            </a:r>
            <a:r>
              <a:rPr lang="en-US" sz="1700" dirty="0" err="1">
                <a:latin typeface="Arial" charset="0"/>
                <a:ea typeface="Arial" charset="0"/>
                <a:cs typeface="Arial" charset="0"/>
              </a:rPr>
              <a:t>n_TOF</a:t>
            </a:r>
            <a:r>
              <a:rPr lang="en-US" sz="1700" dirty="0">
                <a:latin typeface="Arial" charset="0"/>
                <a:ea typeface="Arial" charset="0"/>
                <a:cs typeface="Arial" charset="0"/>
              </a:rPr>
              <a:t>)</a:t>
            </a:r>
          </a:p>
        </p:txBody>
      </p:sp>
      <p:sp>
        <p:nvSpPr>
          <p:cNvPr id="5" name="ZoneTexte 11">
            <a:extLst>
              <a:ext uri="{FF2B5EF4-FFF2-40B4-BE49-F238E27FC236}">
                <a16:creationId xmlns:a16="http://schemas.microsoft.com/office/drawing/2014/main" id="{3B70CC2E-086D-D4BE-02FD-A0DAE29BFBA5}"/>
              </a:ext>
            </a:extLst>
          </p:cNvPr>
          <p:cNvSpPr txBox="1"/>
          <p:nvPr/>
        </p:nvSpPr>
        <p:spPr>
          <a:xfrm>
            <a:off x="83349" y="5453843"/>
            <a:ext cx="2544435" cy="902508"/>
          </a:xfrm>
          <a:prstGeom prst="rect">
            <a:avLst/>
          </a:prstGeom>
          <a:solidFill>
            <a:srgbClr val="0033CC"/>
          </a:solidFill>
        </p:spPr>
        <p:txBody>
          <a:bodyPr wrap="square" rtlCol="0">
            <a:noAutofit/>
          </a:bodyPr>
          <a:lstStyle/>
          <a:p>
            <a:pPr algn="ctr"/>
            <a:r>
              <a:rPr lang="en-US" sz="1700" dirty="0">
                <a:latin typeface="Arial" charset="0"/>
                <a:ea typeface="Arial" charset="0"/>
                <a:cs typeface="Arial" charset="0"/>
              </a:rPr>
              <a:t>Fixed-target experiment, </a:t>
            </a:r>
            <a:br>
              <a:rPr lang="en-US" sz="1700" dirty="0">
                <a:latin typeface="Arial" charset="0"/>
                <a:ea typeface="Arial" charset="0"/>
                <a:cs typeface="Arial" charset="0"/>
              </a:rPr>
            </a:br>
            <a:r>
              <a:rPr lang="en-US" sz="1700" dirty="0">
                <a:latin typeface="Arial" charset="0"/>
                <a:ea typeface="Arial" charset="0"/>
                <a:cs typeface="Arial" charset="0"/>
              </a:rPr>
              <a:t>(</a:t>
            </a:r>
            <a:r>
              <a:rPr lang="en-US" sz="1700" dirty="0" err="1">
                <a:latin typeface="Arial" charset="0"/>
                <a:ea typeface="Arial" charset="0"/>
                <a:cs typeface="Arial" charset="0"/>
              </a:rPr>
              <a:t>sökning</a:t>
            </a:r>
            <a:r>
              <a:rPr lang="en-US" sz="1700" dirty="0">
                <a:latin typeface="Arial" charset="0"/>
                <a:ea typeface="Arial" charset="0"/>
                <a:cs typeface="Arial" charset="0"/>
              </a:rPr>
              <a:t> av </a:t>
            </a:r>
            <a:r>
              <a:rPr lang="en-US" sz="1700" dirty="0" err="1">
                <a:latin typeface="Arial" charset="0"/>
                <a:ea typeface="Arial" charset="0"/>
                <a:cs typeface="Arial" charset="0"/>
              </a:rPr>
              <a:t>sällsynta</a:t>
            </a:r>
            <a:r>
              <a:rPr lang="en-US" sz="1700" dirty="0">
                <a:latin typeface="Arial" charset="0"/>
                <a:ea typeface="Arial" charset="0"/>
                <a:cs typeface="Arial" charset="0"/>
              </a:rPr>
              <a:t> </a:t>
            </a:r>
            <a:r>
              <a:rPr lang="en-US" sz="1700" dirty="0" err="1">
                <a:latin typeface="Arial" charset="0"/>
                <a:ea typeface="Arial" charset="0"/>
                <a:cs typeface="Arial" charset="0"/>
              </a:rPr>
              <a:t>fenomen</a:t>
            </a:r>
            <a:r>
              <a:rPr lang="en-US" sz="1700" dirty="0">
                <a:latin typeface="Arial" charset="0"/>
                <a:ea typeface="Arial" charset="0"/>
                <a:cs typeface="Arial" charset="0"/>
              </a:rPr>
              <a:t>)</a:t>
            </a:r>
          </a:p>
        </p:txBody>
      </p:sp>
      <p:sp>
        <p:nvSpPr>
          <p:cNvPr id="6" name="ZoneTexte 12">
            <a:extLst>
              <a:ext uri="{FF2B5EF4-FFF2-40B4-BE49-F238E27FC236}">
                <a16:creationId xmlns:a16="http://schemas.microsoft.com/office/drawing/2014/main" id="{72967FAC-5C36-6664-0AB2-896214E6AF26}"/>
              </a:ext>
            </a:extLst>
          </p:cNvPr>
          <p:cNvSpPr txBox="1"/>
          <p:nvPr/>
        </p:nvSpPr>
        <p:spPr>
          <a:xfrm>
            <a:off x="5182442" y="1690689"/>
            <a:ext cx="3710038" cy="634787"/>
          </a:xfrm>
          <a:prstGeom prst="rect">
            <a:avLst/>
          </a:prstGeom>
          <a:solidFill>
            <a:srgbClr val="0033CC"/>
          </a:solidFill>
        </p:spPr>
        <p:txBody>
          <a:bodyPr wrap="square" rtlCol="0">
            <a:noAutofit/>
          </a:bodyPr>
          <a:lstStyle/>
          <a:p>
            <a:pPr algn="ctr"/>
            <a:r>
              <a:rPr lang="en-US" sz="1700" dirty="0" err="1">
                <a:ea typeface="Arial" charset="0"/>
              </a:rPr>
              <a:t>Kosmisk</a:t>
            </a:r>
            <a:r>
              <a:rPr lang="en-US" sz="1700" dirty="0">
                <a:ea typeface="Arial" charset="0"/>
              </a:rPr>
              <a:t> </a:t>
            </a:r>
            <a:r>
              <a:rPr lang="en-US" sz="1700" dirty="0" err="1">
                <a:ea typeface="Arial" charset="0"/>
              </a:rPr>
              <a:t>Strålning</a:t>
            </a:r>
            <a:r>
              <a:rPr lang="en-US" sz="1700" dirty="0">
                <a:ea typeface="Arial" charset="0"/>
              </a:rPr>
              <a:t> </a:t>
            </a:r>
            <a:r>
              <a:rPr lang="en-US" sz="1700" dirty="0" err="1">
                <a:ea typeface="Arial" charset="0"/>
              </a:rPr>
              <a:t>och</a:t>
            </a:r>
            <a:r>
              <a:rPr lang="en-US" sz="1700" dirty="0">
                <a:ea typeface="Arial" charset="0"/>
              </a:rPr>
              <a:t> </a:t>
            </a:r>
            <a:r>
              <a:rPr lang="en-US" sz="1700" dirty="0" err="1">
                <a:ea typeface="Arial" charset="0"/>
              </a:rPr>
              <a:t>molnbildning</a:t>
            </a:r>
            <a:r>
              <a:rPr lang="en-US" sz="1700" dirty="0">
                <a:latin typeface="Arial" charset="0"/>
                <a:ea typeface="Arial" charset="0"/>
                <a:cs typeface="Arial" charset="0"/>
              </a:rPr>
              <a:t> </a:t>
            </a:r>
          </a:p>
          <a:p>
            <a:pPr algn="ctr"/>
            <a:r>
              <a:rPr lang="en-US" sz="1700" dirty="0">
                <a:latin typeface="Arial" charset="0"/>
                <a:ea typeface="Arial" charset="0"/>
                <a:cs typeface="Arial" charset="0"/>
              </a:rPr>
              <a:t>(CLOUD)</a:t>
            </a:r>
          </a:p>
        </p:txBody>
      </p:sp>
      <p:sp>
        <p:nvSpPr>
          <p:cNvPr id="7" name="ZoneTexte 13">
            <a:extLst>
              <a:ext uri="{FF2B5EF4-FFF2-40B4-BE49-F238E27FC236}">
                <a16:creationId xmlns:a16="http://schemas.microsoft.com/office/drawing/2014/main" id="{1019AC85-3F93-CDAD-E1BD-72028FBC732E}"/>
              </a:ext>
            </a:extLst>
          </p:cNvPr>
          <p:cNvSpPr txBox="1"/>
          <p:nvPr/>
        </p:nvSpPr>
        <p:spPr>
          <a:xfrm>
            <a:off x="2470832" y="1678238"/>
            <a:ext cx="2652539" cy="643079"/>
          </a:xfrm>
          <a:prstGeom prst="rect">
            <a:avLst/>
          </a:prstGeom>
          <a:solidFill>
            <a:srgbClr val="0033CC"/>
          </a:solidFill>
        </p:spPr>
        <p:txBody>
          <a:bodyPr wrap="square" rtlCol="0">
            <a:noAutofit/>
          </a:bodyPr>
          <a:lstStyle/>
          <a:p>
            <a:pPr algn="ctr"/>
            <a:r>
              <a:rPr lang="en-US" sz="1700" dirty="0" err="1">
                <a:latin typeface="Arial" charset="0"/>
                <a:ea typeface="Arial" charset="0"/>
                <a:cs typeface="Arial" charset="0"/>
              </a:rPr>
              <a:t>Antimateria</a:t>
            </a:r>
            <a:r>
              <a:rPr lang="en-US" sz="1700" dirty="0">
                <a:latin typeface="Arial" charset="0"/>
                <a:ea typeface="Arial" charset="0"/>
                <a:cs typeface="Arial" charset="0"/>
              </a:rPr>
              <a:t> </a:t>
            </a:r>
          </a:p>
          <a:p>
            <a:pPr algn="ctr"/>
            <a:r>
              <a:rPr lang="en-US" sz="1700" dirty="0">
                <a:latin typeface="Arial" charset="0"/>
                <a:ea typeface="Arial" charset="0"/>
                <a:cs typeface="Arial" charset="0"/>
              </a:rPr>
              <a:t>(AD)</a:t>
            </a:r>
          </a:p>
        </p:txBody>
      </p:sp>
      <p:sp>
        <p:nvSpPr>
          <p:cNvPr id="8" name="ZoneTexte 14">
            <a:extLst>
              <a:ext uri="{FF2B5EF4-FFF2-40B4-BE49-F238E27FC236}">
                <a16:creationId xmlns:a16="http://schemas.microsoft.com/office/drawing/2014/main" id="{02A49AC2-9891-2156-FB35-E91E94EE87FC}"/>
              </a:ext>
            </a:extLst>
          </p:cNvPr>
          <p:cNvSpPr txBox="1"/>
          <p:nvPr/>
        </p:nvSpPr>
        <p:spPr>
          <a:xfrm>
            <a:off x="6562882" y="5453843"/>
            <a:ext cx="2544435" cy="902508"/>
          </a:xfrm>
          <a:prstGeom prst="rect">
            <a:avLst/>
          </a:prstGeom>
          <a:solidFill>
            <a:srgbClr val="0033CC"/>
          </a:solidFill>
        </p:spPr>
        <p:txBody>
          <a:bodyPr wrap="square" rtlCol="0">
            <a:noAutofit/>
          </a:bodyPr>
          <a:lstStyle/>
          <a:p>
            <a:pPr algn="ctr"/>
            <a:r>
              <a:rPr lang="en-US" sz="1700" dirty="0" err="1">
                <a:latin typeface="Arial" charset="0"/>
                <a:ea typeface="Arial" charset="0"/>
                <a:cs typeface="Arial" charset="0"/>
              </a:rPr>
              <a:t>Bidrag</a:t>
            </a:r>
            <a:r>
              <a:rPr lang="en-US" sz="1700" dirty="0">
                <a:latin typeface="Arial" charset="0"/>
                <a:ea typeface="Arial" charset="0"/>
                <a:cs typeface="Arial" charset="0"/>
              </a:rPr>
              <a:t> till Long Baseline </a:t>
            </a:r>
            <a:br>
              <a:rPr lang="en-US" sz="1700" dirty="0">
                <a:latin typeface="Arial" charset="0"/>
                <a:ea typeface="Arial" charset="0"/>
                <a:cs typeface="Arial" charset="0"/>
              </a:rPr>
            </a:br>
            <a:r>
              <a:rPr lang="en-US" sz="1700" dirty="0">
                <a:latin typeface="Arial" charset="0"/>
                <a:ea typeface="Arial" charset="0"/>
                <a:cs typeface="Arial" charset="0"/>
              </a:rPr>
              <a:t>Neutrino Facility </a:t>
            </a:r>
            <a:r>
              <a:rPr lang="en-US" sz="1700" dirty="0" err="1">
                <a:ea typeface="Arial" charset="0"/>
              </a:rPr>
              <a:t>i</a:t>
            </a:r>
            <a:r>
              <a:rPr lang="en-US" sz="1700" dirty="0">
                <a:ea typeface="Arial" charset="0"/>
              </a:rPr>
              <a:t> </a:t>
            </a:r>
            <a:r>
              <a:rPr lang="en-US" sz="1700" dirty="0">
                <a:latin typeface="Arial" charset="0"/>
                <a:ea typeface="Arial" charset="0"/>
                <a:cs typeface="Arial" charset="0"/>
              </a:rPr>
              <a:t>USA (</a:t>
            </a:r>
            <a:r>
              <a:rPr lang="en-US" sz="1700" dirty="0" err="1">
                <a:ea typeface="Arial" charset="0"/>
              </a:rPr>
              <a:t>Neutrinofysik</a:t>
            </a:r>
            <a:r>
              <a:rPr lang="en-US" sz="1700" dirty="0">
                <a:latin typeface="Arial" charset="0"/>
                <a:ea typeface="Arial" charset="0"/>
                <a:cs typeface="Arial" charset="0"/>
              </a:rPr>
              <a:t>)</a:t>
            </a:r>
          </a:p>
        </p:txBody>
      </p:sp>
      <p:cxnSp>
        <p:nvCxnSpPr>
          <p:cNvPr id="10" name="Straight Connector 9">
            <a:extLst>
              <a:ext uri="{FF2B5EF4-FFF2-40B4-BE49-F238E27FC236}">
                <a16:creationId xmlns:a16="http://schemas.microsoft.com/office/drawing/2014/main" id="{9E11C567-DFA4-98E7-CA7C-0A501B7BDA40}"/>
              </a:ext>
            </a:extLst>
          </p:cNvPr>
          <p:cNvCxnSpPr/>
          <p:nvPr/>
        </p:nvCxnSpPr>
        <p:spPr>
          <a:xfrm>
            <a:off x="252314" y="1196752"/>
            <a:ext cx="8352928"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pic>
        <p:nvPicPr>
          <p:cNvPr id="12" name="Picture 11">
            <a:extLst>
              <a:ext uri="{FF2B5EF4-FFF2-40B4-BE49-F238E27FC236}">
                <a16:creationId xmlns:a16="http://schemas.microsoft.com/office/drawing/2014/main" id="{91CBD946-8E46-95A8-9C14-DD1480A67E0B}"/>
              </a:ext>
            </a:extLst>
          </p:cNvPr>
          <p:cNvPicPr>
            <a:picLocks noChangeAspect="1"/>
          </p:cNvPicPr>
          <p:nvPr/>
        </p:nvPicPr>
        <p:blipFill>
          <a:blip r:embed="rId2"/>
          <a:stretch>
            <a:fillRect/>
          </a:stretch>
        </p:blipFill>
        <p:spPr>
          <a:xfrm>
            <a:off x="54149" y="2362449"/>
            <a:ext cx="9035701" cy="3097062"/>
          </a:xfrm>
          <a:prstGeom prst="rect">
            <a:avLst/>
          </a:prstGeom>
        </p:spPr>
      </p:pic>
      <p:sp>
        <p:nvSpPr>
          <p:cNvPr id="13" name="ZoneTexte 11">
            <a:extLst>
              <a:ext uri="{FF2B5EF4-FFF2-40B4-BE49-F238E27FC236}">
                <a16:creationId xmlns:a16="http://schemas.microsoft.com/office/drawing/2014/main" id="{F3F30317-BCDA-08AC-3BF5-E00AC334D872}"/>
              </a:ext>
            </a:extLst>
          </p:cNvPr>
          <p:cNvSpPr txBox="1"/>
          <p:nvPr/>
        </p:nvSpPr>
        <p:spPr>
          <a:xfrm>
            <a:off x="2668984" y="5453843"/>
            <a:ext cx="1738400" cy="902508"/>
          </a:xfrm>
          <a:prstGeom prst="rect">
            <a:avLst/>
          </a:prstGeom>
          <a:solidFill>
            <a:srgbClr val="0033CC"/>
          </a:solidFill>
        </p:spPr>
        <p:txBody>
          <a:bodyPr wrap="square" rtlCol="0">
            <a:noAutofit/>
          </a:bodyPr>
          <a:lstStyle/>
          <a:p>
            <a:pPr algn="ctr"/>
            <a:r>
              <a:rPr lang="en-US" sz="1700" dirty="0" err="1">
                <a:latin typeface="Arial" charset="0"/>
                <a:ea typeface="Arial" charset="0"/>
                <a:cs typeface="Arial" charset="0"/>
              </a:rPr>
              <a:t>Tungjonsfysik</a:t>
            </a:r>
            <a:br>
              <a:rPr lang="en-US" sz="1700" dirty="0">
                <a:latin typeface="Arial" charset="0"/>
                <a:ea typeface="Arial" charset="0"/>
                <a:cs typeface="Arial" charset="0"/>
              </a:rPr>
            </a:br>
            <a:r>
              <a:rPr lang="en-US" sz="1700" dirty="0">
                <a:latin typeface="Arial" charset="0"/>
                <a:ea typeface="Arial" charset="0"/>
                <a:cs typeface="Arial" charset="0"/>
              </a:rPr>
              <a:t>(ALICE)</a:t>
            </a:r>
          </a:p>
        </p:txBody>
      </p:sp>
      <p:sp>
        <p:nvSpPr>
          <p:cNvPr id="14" name="ZoneTexte 11">
            <a:extLst>
              <a:ext uri="{FF2B5EF4-FFF2-40B4-BE49-F238E27FC236}">
                <a16:creationId xmlns:a16="http://schemas.microsoft.com/office/drawing/2014/main" id="{E1BA612C-856F-5F95-B81B-9616B942979C}"/>
              </a:ext>
            </a:extLst>
          </p:cNvPr>
          <p:cNvSpPr txBox="1"/>
          <p:nvPr/>
        </p:nvSpPr>
        <p:spPr>
          <a:xfrm>
            <a:off x="4427984" y="5453843"/>
            <a:ext cx="2093698" cy="902508"/>
          </a:xfrm>
          <a:prstGeom prst="rect">
            <a:avLst/>
          </a:prstGeom>
          <a:solidFill>
            <a:srgbClr val="0033CC"/>
          </a:solidFill>
        </p:spPr>
        <p:txBody>
          <a:bodyPr wrap="square" rtlCol="0">
            <a:noAutofit/>
          </a:bodyPr>
          <a:lstStyle/>
          <a:p>
            <a:pPr algn="ctr"/>
            <a:r>
              <a:rPr lang="en-US" sz="1700" dirty="0" err="1">
                <a:latin typeface="Arial" charset="0"/>
                <a:ea typeface="Arial" charset="0"/>
                <a:cs typeface="Arial" charset="0"/>
              </a:rPr>
              <a:t>Högenergifysik</a:t>
            </a:r>
            <a:br>
              <a:rPr lang="en-US" sz="1700" dirty="0">
                <a:latin typeface="Arial" charset="0"/>
                <a:ea typeface="Arial" charset="0"/>
                <a:cs typeface="Arial" charset="0"/>
              </a:rPr>
            </a:br>
            <a:r>
              <a:rPr lang="en-US" sz="1700" dirty="0">
                <a:latin typeface="Arial" charset="0"/>
                <a:ea typeface="Arial" charset="0"/>
                <a:cs typeface="Arial" charset="0"/>
              </a:rPr>
              <a:t>(ATLAS, CMS)</a:t>
            </a:r>
            <a:br>
              <a:rPr lang="en-US" sz="1700" dirty="0">
                <a:latin typeface="Arial" charset="0"/>
                <a:ea typeface="Arial" charset="0"/>
                <a:cs typeface="Arial" charset="0"/>
              </a:rPr>
            </a:br>
            <a:endParaRPr lang="en-US" sz="1700" dirty="0">
              <a:latin typeface="Arial" charset="0"/>
              <a:ea typeface="Arial" charset="0"/>
              <a:cs typeface="Arial" charset="0"/>
            </a:endParaRPr>
          </a:p>
        </p:txBody>
      </p:sp>
    </p:spTree>
    <p:extLst>
      <p:ext uri="{BB962C8B-B14F-4D97-AF65-F5344CB8AC3E}">
        <p14:creationId xmlns:p14="http://schemas.microsoft.com/office/powerpoint/2010/main" val="96497209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0"/>
          <p:cNvGrpSpPr/>
          <p:nvPr/>
        </p:nvGrpSpPr>
        <p:grpSpPr>
          <a:xfrm>
            <a:off x="821156" y="1268760"/>
            <a:ext cx="7128792" cy="5099794"/>
            <a:chOff x="827584" y="849486"/>
            <a:chExt cx="7128792" cy="5099794"/>
          </a:xfrm>
        </p:grpSpPr>
        <p:pic>
          <p:nvPicPr>
            <p:cNvPr id="22" name="Picture 2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7584" y="909265"/>
              <a:ext cx="7128792" cy="5040015"/>
            </a:xfrm>
            <a:prstGeom prst="rect">
              <a:avLst/>
            </a:prstGeom>
          </p:spPr>
        </p:pic>
        <p:sp>
          <p:nvSpPr>
            <p:cNvPr id="23" name="TextBox 22"/>
            <p:cNvSpPr txBox="1"/>
            <p:nvPr/>
          </p:nvSpPr>
          <p:spPr>
            <a:xfrm>
              <a:off x="5508104" y="849486"/>
              <a:ext cx="2448272" cy="923330"/>
            </a:xfrm>
            <a:prstGeom prst="rect">
              <a:avLst/>
            </a:prstGeom>
            <a:solidFill>
              <a:schemeClr val="bg1"/>
            </a:solidFill>
          </p:spPr>
          <p:txBody>
            <a:bodyPr wrap="square" rtlCol="0">
              <a:spAutoFit/>
            </a:bodyPr>
            <a:lstStyle/>
            <a:p>
              <a:r>
                <a:rPr lang="fr-CH" dirty="0">
                  <a:solidFill>
                    <a:schemeClr val="bg1"/>
                  </a:solidFill>
                </a:rPr>
                <a:t>Thisis</a:t>
              </a:r>
            </a:p>
            <a:p>
              <a:r>
                <a:rPr lang="fr-CH" dirty="0">
                  <a:solidFill>
                    <a:schemeClr val="bg1"/>
                  </a:solidFill>
                </a:rPr>
                <a:t>To hide</a:t>
              </a:r>
            </a:p>
            <a:p>
              <a:r>
                <a:rPr lang="fr-CH" dirty="0">
                  <a:solidFill>
                    <a:schemeClr val="bg1"/>
                  </a:solidFill>
                </a:rPr>
                <a:t>The legend</a:t>
              </a:r>
              <a:endParaRPr lang="en-GB" dirty="0">
                <a:solidFill>
                  <a:schemeClr val="bg1"/>
                </a:solidFill>
              </a:endParaRPr>
            </a:p>
          </p:txBody>
        </p:sp>
      </p:grpSp>
      <p:sp>
        <p:nvSpPr>
          <p:cNvPr id="25603" name="Title 1"/>
          <p:cNvSpPr>
            <a:spLocks noGrp="1"/>
          </p:cNvSpPr>
          <p:nvPr>
            <p:ph type="title"/>
          </p:nvPr>
        </p:nvSpPr>
        <p:spPr>
          <a:xfrm>
            <a:off x="150996" y="306487"/>
            <a:ext cx="8686800" cy="720213"/>
          </a:xfrm>
        </p:spPr>
        <p:txBody>
          <a:bodyPr>
            <a:noAutofit/>
          </a:bodyPr>
          <a:lstStyle/>
          <a:p>
            <a:pPr algn="ctr" eaLnBrk="1" hangingPunct="1"/>
            <a:r>
              <a:rPr lang="fr-FR" dirty="0" err="1">
                <a:solidFill>
                  <a:srgbClr val="92D050"/>
                </a:solidFill>
              </a:rPr>
              <a:t>Största</a:t>
            </a:r>
            <a:r>
              <a:rPr lang="fr-FR" dirty="0"/>
              <a:t> </a:t>
            </a:r>
            <a:r>
              <a:rPr lang="fr-FR" dirty="0" err="1"/>
              <a:t>och</a:t>
            </a:r>
            <a:r>
              <a:rPr lang="fr-FR" dirty="0"/>
              <a:t> </a:t>
            </a:r>
            <a:r>
              <a:rPr lang="fr-FR" dirty="0" err="1">
                <a:solidFill>
                  <a:srgbClr val="92D050"/>
                </a:solidFill>
              </a:rPr>
              <a:t>mest</a:t>
            </a:r>
            <a:r>
              <a:rPr lang="fr-FR" dirty="0">
                <a:solidFill>
                  <a:srgbClr val="92D050"/>
                </a:solidFill>
              </a:rPr>
              <a:t> </a:t>
            </a:r>
            <a:r>
              <a:rPr lang="fr-FR" dirty="0" err="1">
                <a:solidFill>
                  <a:srgbClr val="92D050"/>
                </a:solidFill>
              </a:rPr>
              <a:t>sofistikerade</a:t>
            </a:r>
            <a:r>
              <a:rPr lang="fr-FR" dirty="0">
                <a:solidFill>
                  <a:srgbClr val="92D050"/>
                </a:solidFill>
              </a:rPr>
              <a:t> </a:t>
            </a:r>
            <a:r>
              <a:rPr lang="fr-FR" dirty="0" err="1"/>
              <a:t>detektorer</a:t>
            </a:r>
            <a:endParaRPr lang="fr-FR" dirty="0"/>
          </a:p>
        </p:txBody>
      </p:sp>
      <p:cxnSp>
        <p:nvCxnSpPr>
          <p:cNvPr id="18" name="Straight Connector 17"/>
          <p:cNvCxnSpPr/>
          <p:nvPr/>
        </p:nvCxnSpPr>
        <p:spPr>
          <a:xfrm>
            <a:off x="-133004" y="4077338"/>
            <a:ext cx="4796444" cy="359774"/>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1156" y="1557337"/>
            <a:ext cx="7128792" cy="5040015"/>
          </a:xfrm>
          <a:prstGeom prst="rect">
            <a:avLst/>
          </a:prstGeom>
        </p:spPr>
      </p:pic>
      <p:sp>
        <p:nvSpPr>
          <p:cNvPr id="5" name="TextBox 4"/>
          <p:cNvSpPr txBox="1"/>
          <p:nvPr/>
        </p:nvSpPr>
        <p:spPr>
          <a:xfrm>
            <a:off x="5531804" y="1355991"/>
            <a:ext cx="2418144" cy="830997"/>
          </a:xfrm>
          <a:prstGeom prst="rect">
            <a:avLst/>
          </a:prstGeom>
          <a:solidFill>
            <a:schemeClr val="tx1"/>
          </a:solidFill>
        </p:spPr>
        <p:txBody>
          <a:bodyPr wrap="square" rtlCol="0">
            <a:spAutoFit/>
          </a:bodyPr>
          <a:lstStyle/>
          <a:p>
            <a:r>
              <a:rPr lang="en-GB" sz="1600" dirty="0"/>
              <a:t>This is to</a:t>
            </a:r>
          </a:p>
          <a:p>
            <a:r>
              <a:rPr lang="en-GB" sz="1600" dirty="0"/>
              <a:t>Hide</a:t>
            </a:r>
          </a:p>
          <a:p>
            <a:r>
              <a:rPr lang="en-GB" sz="1600" dirty="0"/>
              <a:t>The legend</a:t>
            </a:r>
          </a:p>
        </p:txBody>
      </p:sp>
      <p:sp>
        <p:nvSpPr>
          <p:cNvPr id="20" name="Arc 19"/>
          <p:cNvSpPr/>
          <p:nvPr/>
        </p:nvSpPr>
        <p:spPr>
          <a:xfrm rot="16535744">
            <a:off x="4306055" y="4071438"/>
            <a:ext cx="1494724" cy="754364"/>
          </a:xfrm>
          <a:prstGeom prst="arc">
            <a:avLst/>
          </a:prstGeom>
          <a:ln w="38100">
            <a:solidFill>
              <a:srgbClr val="FFFF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24" name="Arc 23"/>
          <p:cNvSpPr/>
          <p:nvPr/>
        </p:nvSpPr>
        <p:spPr>
          <a:xfrm>
            <a:off x="2061972" y="4179370"/>
            <a:ext cx="2601468" cy="466344"/>
          </a:xfrm>
          <a:prstGeom prst="arc">
            <a:avLst/>
          </a:prstGeom>
          <a:ln w="38100">
            <a:solidFill>
              <a:srgbClr val="00B05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25" name="Arc 24"/>
          <p:cNvSpPr/>
          <p:nvPr/>
        </p:nvSpPr>
        <p:spPr>
          <a:xfrm rot="11489732">
            <a:off x="4661478" y="4378252"/>
            <a:ext cx="2500884" cy="553212"/>
          </a:xfrm>
          <a:prstGeom prst="arc">
            <a:avLst/>
          </a:prstGeom>
          <a:ln w="38100">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cxnSp>
        <p:nvCxnSpPr>
          <p:cNvPr id="28" name="Straight Connector 27"/>
          <p:cNvCxnSpPr>
            <a:stCxn id="24" idx="2"/>
          </p:cNvCxnSpPr>
          <p:nvPr/>
        </p:nvCxnSpPr>
        <p:spPr>
          <a:xfrm flipH="1">
            <a:off x="4005072" y="4412542"/>
            <a:ext cx="658368" cy="317441"/>
          </a:xfrm>
          <a:prstGeom prst="line">
            <a:avLst/>
          </a:prstGeom>
          <a:ln w="38100">
            <a:solidFill>
              <a:schemeClr val="tx1">
                <a:lumMod val="75000"/>
              </a:schemeClr>
            </a:solidFill>
          </a:ln>
        </p:spPr>
        <p:style>
          <a:lnRef idx="2">
            <a:schemeClr val="accent1"/>
          </a:lnRef>
          <a:fillRef idx="0">
            <a:schemeClr val="accent1"/>
          </a:fillRef>
          <a:effectRef idx="1">
            <a:schemeClr val="accent1"/>
          </a:effectRef>
          <a:fontRef idx="minor">
            <a:schemeClr val="tx1"/>
          </a:fontRef>
        </p:style>
      </p:cxnSp>
      <p:sp>
        <p:nvSpPr>
          <p:cNvPr id="29" name="Arc 28"/>
          <p:cNvSpPr/>
          <p:nvPr/>
        </p:nvSpPr>
        <p:spPr>
          <a:xfrm rot="8674562">
            <a:off x="4589573" y="4013736"/>
            <a:ext cx="1015538" cy="179887"/>
          </a:xfrm>
          <a:prstGeom prst="arc">
            <a:avLst/>
          </a:prstGeom>
          <a:ln w="38100">
            <a:solidFill>
              <a:schemeClr val="tx2">
                <a:lumMod val="60000"/>
                <a:lumOff val="40000"/>
              </a:schemeClr>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cxnSp>
        <p:nvCxnSpPr>
          <p:cNvPr id="31" name="Straight Connector 30"/>
          <p:cNvCxnSpPr>
            <a:stCxn id="29" idx="2"/>
          </p:cNvCxnSpPr>
          <p:nvPr/>
        </p:nvCxnSpPr>
        <p:spPr>
          <a:xfrm flipH="1" flipV="1">
            <a:off x="4334256" y="3892476"/>
            <a:ext cx="349312" cy="505517"/>
          </a:xfrm>
          <a:prstGeom prst="line">
            <a:avLst/>
          </a:prstGeom>
          <a:ln w="38100">
            <a:solidFill>
              <a:srgbClr val="FFC000"/>
            </a:solidFill>
          </a:ln>
        </p:spPr>
        <p:style>
          <a:lnRef idx="2">
            <a:schemeClr val="accent1"/>
          </a:lnRef>
          <a:fillRef idx="0">
            <a:schemeClr val="accent1"/>
          </a:fillRef>
          <a:effectRef idx="1">
            <a:schemeClr val="accent1"/>
          </a:effectRef>
          <a:fontRef idx="minor">
            <a:schemeClr val="tx1"/>
          </a:fontRef>
        </p:style>
      </p:cxnSp>
      <p:sp>
        <p:nvSpPr>
          <p:cNvPr id="25600" name="Arc 25599"/>
          <p:cNvSpPr/>
          <p:nvPr/>
        </p:nvSpPr>
        <p:spPr>
          <a:xfrm rot="9599036">
            <a:off x="4010798" y="4036709"/>
            <a:ext cx="1188720" cy="391892"/>
          </a:xfrm>
          <a:prstGeom prst="arc">
            <a:avLst/>
          </a:prstGeom>
          <a:ln w="38100">
            <a:solidFill>
              <a:srgbClr val="0070C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cxnSp>
        <p:nvCxnSpPr>
          <p:cNvPr id="25602" name="Straight Connector 25601"/>
          <p:cNvCxnSpPr/>
          <p:nvPr/>
        </p:nvCxnSpPr>
        <p:spPr>
          <a:xfrm flipV="1">
            <a:off x="4683568" y="3907025"/>
            <a:ext cx="494330" cy="505517"/>
          </a:xfrm>
          <a:prstGeom prst="line">
            <a:avLst/>
          </a:prstGeom>
          <a:ln w="38100">
            <a:solidFill>
              <a:srgbClr val="7030A0"/>
            </a:solidFill>
          </a:ln>
        </p:spPr>
        <p:style>
          <a:lnRef idx="2">
            <a:schemeClr val="accent1"/>
          </a:lnRef>
          <a:fillRef idx="0">
            <a:schemeClr val="accent1"/>
          </a:fillRef>
          <a:effectRef idx="1">
            <a:schemeClr val="accent1"/>
          </a:effectRef>
          <a:fontRef idx="minor">
            <a:schemeClr val="tx1"/>
          </a:fontRef>
        </p:style>
      </p:cxnSp>
      <p:sp>
        <p:nvSpPr>
          <p:cNvPr id="25604" name="Arc 25603"/>
          <p:cNvSpPr/>
          <p:nvPr/>
        </p:nvSpPr>
        <p:spPr>
          <a:xfrm rot="10800000">
            <a:off x="4681174" y="3922441"/>
            <a:ext cx="389977" cy="998671"/>
          </a:xfrm>
          <a:prstGeom prst="arc">
            <a:avLst/>
          </a:prstGeom>
          <a:ln w="38100">
            <a:solidFill>
              <a:srgbClr val="00B05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25605" name="Arc 25604"/>
          <p:cNvSpPr/>
          <p:nvPr/>
        </p:nvSpPr>
        <p:spPr>
          <a:xfrm rot="5231229">
            <a:off x="3720157" y="3920362"/>
            <a:ext cx="831184" cy="1065276"/>
          </a:xfrm>
          <a:prstGeom prst="arc">
            <a:avLst/>
          </a:prstGeom>
          <a:ln w="38100">
            <a:solidFill>
              <a:srgbClr val="FF9393"/>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cxnSp>
        <p:nvCxnSpPr>
          <p:cNvPr id="21" name="Straight Connector 20"/>
          <p:cNvCxnSpPr/>
          <p:nvPr/>
        </p:nvCxnSpPr>
        <p:spPr>
          <a:xfrm>
            <a:off x="209088" y="1196752"/>
            <a:ext cx="8352928"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flipH="1" flipV="1">
            <a:off x="4699462" y="4438037"/>
            <a:ext cx="4553124" cy="317441"/>
          </a:xfrm>
          <a:prstGeom prst="line">
            <a:avLst/>
          </a:prstGeom>
          <a:ln w="38100">
            <a:solidFill>
              <a:srgbClr val="FF0000"/>
            </a:solidFill>
          </a:ln>
        </p:spPr>
        <p:style>
          <a:lnRef idx="2">
            <a:schemeClr val="accent1"/>
          </a:lnRef>
          <a:fillRef idx="0">
            <a:schemeClr val="accent1"/>
          </a:fillRef>
          <a:effectRef idx="1">
            <a:schemeClr val="accent1"/>
          </a:effectRef>
          <a:fontRef idx="minor">
            <a:schemeClr val="tx1"/>
          </a:fontRef>
        </p:style>
      </p:cxnSp>
      <p:sp>
        <p:nvSpPr>
          <p:cNvPr id="4" name="Footer Placeholder 3"/>
          <p:cNvSpPr>
            <a:spLocks noGrp="1"/>
          </p:cNvSpPr>
          <p:nvPr>
            <p:ph type="ftr" sz="quarter" idx="11"/>
          </p:nvPr>
        </p:nvSpPr>
        <p:spPr>
          <a:xfrm>
            <a:off x="323528" y="6448251"/>
            <a:ext cx="8280920" cy="365125"/>
          </a:xfrm>
        </p:spPr>
        <p:txBody>
          <a:bodyPr/>
          <a:lstStyle/>
          <a:p>
            <a:pPr>
              <a:defRPr/>
            </a:pPr>
            <a:r>
              <a:rPr lang="sv-SE">
                <a:solidFill>
                  <a:srgbClr val="7F7F7F"/>
                </a:solidFill>
              </a:rPr>
              <a:t>Polhelmskolan 24.3 2025                     Lennart JIRDEN, CERN</a:t>
            </a:r>
            <a:endParaRPr lang="fr-FR" dirty="0">
              <a:solidFill>
                <a:srgbClr val="7F7F7F"/>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nodeType="withEffect">
                                  <p:stCondLst>
                                    <p:cond delay="0"/>
                                  </p:stCondLst>
                                  <p:childTnLst>
                                    <p:set>
                                      <p:cBhvr rctx="PPT">
                                        <p:cTn id="6" dur="indefinite"/>
                                        <p:tgtEl>
                                          <p:spTgt spid="3"/>
                                        </p:tgtEl>
                                        <p:attrNameLst>
                                          <p:attrName>style.opacity</p:attrName>
                                        </p:attrNameLst>
                                      </p:cBhvr>
                                      <p:to>
                                        <p:strVal val="0.25"/>
                                      </p:to>
                                    </p:set>
                                    <p:animEffect filter="image" prLst="opacity: 0.25">
                                      <p:cBhvr rctx="IE">
                                        <p:cTn id="7" dur="indefinite"/>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wipe(left)">
                                      <p:cBhvr>
                                        <p:cTn id="12" dur="2000"/>
                                        <p:tgtEl>
                                          <p:spTgt spid="18"/>
                                        </p:tgtEl>
                                      </p:cBhvr>
                                    </p:animEffect>
                                  </p:childTnLst>
                                </p:cTn>
                              </p:par>
                              <p:par>
                                <p:cTn id="13" presetID="22" presetClass="entr" presetSubtype="2" fill="hold" nodeType="with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wipe(right)">
                                      <p:cBhvr>
                                        <p:cTn id="15" dur="2000"/>
                                        <p:tgtEl>
                                          <p:spTgt spid="9"/>
                                        </p:tgtEl>
                                      </p:cBhvr>
                                    </p:animEffect>
                                  </p:childTnLst>
                                </p:cTn>
                              </p:par>
                            </p:childTnLst>
                          </p:cTn>
                        </p:par>
                        <p:par>
                          <p:cTn id="16" fill="hold">
                            <p:stCondLst>
                              <p:cond delay="2000"/>
                            </p:stCondLst>
                            <p:childTnLst>
                              <p:par>
                                <p:cTn id="17" presetID="22" presetClass="entr" presetSubtype="4"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down)">
                                      <p:cBhvr>
                                        <p:cTn id="19" dur="500"/>
                                        <p:tgtEl>
                                          <p:spTgt spid="20"/>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wipe(down)">
                                      <p:cBhvr>
                                        <p:cTn id="22" dur="500"/>
                                        <p:tgtEl>
                                          <p:spTgt spid="24"/>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5"/>
                                        </p:tgtEl>
                                        <p:attrNameLst>
                                          <p:attrName>style.visibility</p:attrName>
                                        </p:attrNameLst>
                                      </p:cBhvr>
                                      <p:to>
                                        <p:strVal val="visible"/>
                                      </p:to>
                                    </p:set>
                                    <p:animEffect transition="in" filter="wipe(left)">
                                      <p:cBhvr>
                                        <p:cTn id="25" dur="500"/>
                                        <p:tgtEl>
                                          <p:spTgt spid="25"/>
                                        </p:tgtEl>
                                      </p:cBhvr>
                                    </p:animEffect>
                                  </p:childTnLst>
                                </p:cTn>
                              </p:par>
                              <p:par>
                                <p:cTn id="26" presetID="22" presetClass="entr" presetSubtype="2" fill="hold" nodeType="withEffect">
                                  <p:stCondLst>
                                    <p:cond delay="0"/>
                                  </p:stCondLst>
                                  <p:childTnLst>
                                    <p:set>
                                      <p:cBhvr>
                                        <p:cTn id="27" dur="1" fill="hold">
                                          <p:stCondLst>
                                            <p:cond delay="0"/>
                                          </p:stCondLst>
                                        </p:cTn>
                                        <p:tgtEl>
                                          <p:spTgt spid="28"/>
                                        </p:tgtEl>
                                        <p:attrNameLst>
                                          <p:attrName>style.visibility</p:attrName>
                                        </p:attrNameLst>
                                      </p:cBhvr>
                                      <p:to>
                                        <p:strVal val="visible"/>
                                      </p:to>
                                    </p:set>
                                    <p:animEffect transition="in" filter="wipe(right)">
                                      <p:cBhvr>
                                        <p:cTn id="28" dur="500"/>
                                        <p:tgtEl>
                                          <p:spTgt spid="28"/>
                                        </p:tgtEl>
                                      </p:cBhvr>
                                    </p:animEffect>
                                  </p:childTnLst>
                                </p:cTn>
                              </p:par>
                              <p:par>
                                <p:cTn id="29" presetID="22" presetClass="entr" presetSubtype="4" fill="hold" grpId="0" nodeType="withEffect">
                                  <p:stCondLst>
                                    <p:cond delay="0"/>
                                  </p:stCondLst>
                                  <p:childTnLst>
                                    <p:set>
                                      <p:cBhvr>
                                        <p:cTn id="30" dur="1" fill="hold">
                                          <p:stCondLst>
                                            <p:cond delay="0"/>
                                          </p:stCondLst>
                                        </p:cTn>
                                        <p:tgtEl>
                                          <p:spTgt spid="29"/>
                                        </p:tgtEl>
                                        <p:attrNameLst>
                                          <p:attrName>style.visibility</p:attrName>
                                        </p:attrNameLst>
                                      </p:cBhvr>
                                      <p:to>
                                        <p:strVal val="visible"/>
                                      </p:to>
                                    </p:set>
                                    <p:animEffect transition="in" filter="wipe(down)">
                                      <p:cBhvr>
                                        <p:cTn id="31" dur="500"/>
                                        <p:tgtEl>
                                          <p:spTgt spid="29"/>
                                        </p:tgtEl>
                                      </p:cBhvr>
                                    </p:animEffect>
                                  </p:childTnLst>
                                </p:cTn>
                              </p:par>
                              <p:par>
                                <p:cTn id="32" presetID="22" presetClass="entr" presetSubtype="4" fill="hold" nodeType="withEffect">
                                  <p:stCondLst>
                                    <p:cond delay="0"/>
                                  </p:stCondLst>
                                  <p:childTnLst>
                                    <p:set>
                                      <p:cBhvr>
                                        <p:cTn id="33" dur="1" fill="hold">
                                          <p:stCondLst>
                                            <p:cond delay="0"/>
                                          </p:stCondLst>
                                        </p:cTn>
                                        <p:tgtEl>
                                          <p:spTgt spid="31"/>
                                        </p:tgtEl>
                                        <p:attrNameLst>
                                          <p:attrName>style.visibility</p:attrName>
                                        </p:attrNameLst>
                                      </p:cBhvr>
                                      <p:to>
                                        <p:strVal val="visible"/>
                                      </p:to>
                                    </p:set>
                                    <p:animEffect transition="in" filter="wipe(down)">
                                      <p:cBhvr>
                                        <p:cTn id="34" dur="500"/>
                                        <p:tgtEl>
                                          <p:spTgt spid="31"/>
                                        </p:tgtEl>
                                      </p:cBhvr>
                                    </p:animEffect>
                                  </p:childTnLst>
                                </p:cTn>
                              </p:par>
                              <p:par>
                                <p:cTn id="35" presetID="22" presetClass="entr" presetSubtype="2" fill="hold" grpId="0" nodeType="withEffect">
                                  <p:stCondLst>
                                    <p:cond delay="0"/>
                                  </p:stCondLst>
                                  <p:childTnLst>
                                    <p:set>
                                      <p:cBhvr>
                                        <p:cTn id="36" dur="1" fill="hold">
                                          <p:stCondLst>
                                            <p:cond delay="0"/>
                                          </p:stCondLst>
                                        </p:cTn>
                                        <p:tgtEl>
                                          <p:spTgt spid="25600"/>
                                        </p:tgtEl>
                                        <p:attrNameLst>
                                          <p:attrName>style.visibility</p:attrName>
                                        </p:attrNameLst>
                                      </p:cBhvr>
                                      <p:to>
                                        <p:strVal val="visible"/>
                                      </p:to>
                                    </p:set>
                                    <p:animEffect transition="in" filter="wipe(right)">
                                      <p:cBhvr>
                                        <p:cTn id="37" dur="500"/>
                                        <p:tgtEl>
                                          <p:spTgt spid="25600"/>
                                        </p:tgtEl>
                                      </p:cBhvr>
                                    </p:animEffect>
                                  </p:childTnLst>
                                </p:cTn>
                              </p:par>
                              <p:par>
                                <p:cTn id="38" presetID="22" presetClass="entr" presetSubtype="4" fill="hold" nodeType="withEffect">
                                  <p:stCondLst>
                                    <p:cond delay="0"/>
                                  </p:stCondLst>
                                  <p:childTnLst>
                                    <p:set>
                                      <p:cBhvr>
                                        <p:cTn id="39" dur="1" fill="hold">
                                          <p:stCondLst>
                                            <p:cond delay="0"/>
                                          </p:stCondLst>
                                        </p:cTn>
                                        <p:tgtEl>
                                          <p:spTgt spid="25602"/>
                                        </p:tgtEl>
                                        <p:attrNameLst>
                                          <p:attrName>style.visibility</p:attrName>
                                        </p:attrNameLst>
                                      </p:cBhvr>
                                      <p:to>
                                        <p:strVal val="visible"/>
                                      </p:to>
                                    </p:set>
                                    <p:animEffect transition="in" filter="wipe(down)">
                                      <p:cBhvr>
                                        <p:cTn id="40" dur="500"/>
                                        <p:tgtEl>
                                          <p:spTgt spid="25602"/>
                                        </p:tgtEl>
                                      </p:cBhvr>
                                    </p:animEffect>
                                  </p:childTnLst>
                                </p:cTn>
                              </p:par>
                              <p:par>
                                <p:cTn id="41" presetID="22" presetClass="entr" presetSubtype="1" fill="hold" grpId="0" nodeType="withEffect">
                                  <p:stCondLst>
                                    <p:cond delay="0"/>
                                  </p:stCondLst>
                                  <p:childTnLst>
                                    <p:set>
                                      <p:cBhvr>
                                        <p:cTn id="42" dur="1" fill="hold">
                                          <p:stCondLst>
                                            <p:cond delay="0"/>
                                          </p:stCondLst>
                                        </p:cTn>
                                        <p:tgtEl>
                                          <p:spTgt spid="25604"/>
                                        </p:tgtEl>
                                        <p:attrNameLst>
                                          <p:attrName>style.visibility</p:attrName>
                                        </p:attrNameLst>
                                      </p:cBhvr>
                                      <p:to>
                                        <p:strVal val="visible"/>
                                      </p:to>
                                    </p:set>
                                    <p:animEffect transition="in" filter="wipe(up)">
                                      <p:cBhvr>
                                        <p:cTn id="43" dur="500"/>
                                        <p:tgtEl>
                                          <p:spTgt spid="25604"/>
                                        </p:tgtEl>
                                      </p:cBhvr>
                                    </p:animEffect>
                                  </p:childTnLst>
                                </p:cTn>
                              </p:par>
                              <p:par>
                                <p:cTn id="44" presetID="22" presetClass="entr" presetSubtype="1" fill="hold" grpId="0" nodeType="withEffect">
                                  <p:stCondLst>
                                    <p:cond delay="0"/>
                                  </p:stCondLst>
                                  <p:childTnLst>
                                    <p:set>
                                      <p:cBhvr>
                                        <p:cTn id="45" dur="1" fill="hold">
                                          <p:stCondLst>
                                            <p:cond delay="0"/>
                                          </p:stCondLst>
                                        </p:cTn>
                                        <p:tgtEl>
                                          <p:spTgt spid="25605"/>
                                        </p:tgtEl>
                                        <p:attrNameLst>
                                          <p:attrName>style.visibility</p:attrName>
                                        </p:attrNameLst>
                                      </p:cBhvr>
                                      <p:to>
                                        <p:strVal val="visible"/>
                                      </p:to>
                                    </p:set>
                                    <p:animEffect transition="in" filter="wipe(up)">
                                      <p:cBhvr>
                                        <p:cTn id="46" dur="500"/>
                                        <p:tgtEl>
                                          <p:spTgt spid="2560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4" grpId="0" animBg="1"/>
      <p:bldP spid="25" grpId="0" animBg="1"/>
      <p:bldP spid="29" grpId="0" animBg="1"/>
      <p:bldP spid="25600" grpId="0" animBg="1"/>
      <p:bldP spid="25604" grpId="0" animBg="1"/>
      <p:bldP spid="25605"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tlas_Toroid_high_res.jpg"/>
          <p:cNvPicPr>
            <a:picLocks noChangeAspect="1"/>
          </p:cNvPicPr>
          <p:nvPr/>
        </p:nvPicPr>
        <p:blipFill>
          <a:blip r:embed="rId2" cstate="print"/>
          <a:stretch>
            <a:fillRect/>
          </a:stretch>
        </p:blipFill>
        <p:spPr>
          <a:xfrm rot="206227">
            <a:off x="677458" y="1048820"/>
            <a:ext cx="7848872" cy="5114291"/>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25603" name="Title 1"/>
          <p:cNvSpPr>
            <a:spLocks noGrp="1"/>
          </p:cNvSpPr>
          <p:nvPr>
            <p:ph type="title"/>
          </p:nvPr>
        </p:nvSpPr>
        <p:spPr>
          <a:xfrm>
            <a:off x="246285" y="62421"/>
            <a:ext cx="8686800" cy="642937"/>
          </a:xfrm>
        </p:spPr>
        <p:txBody>
          <a:bodyPr>
            <a:noAutofit/>
          </a:bodyPr>
          <a:lstStyle/>
          <a:p>
            <a:pPr eaLnBrk="1" hangingPunct="1"/>
            <a:r>
              <a:rPr lang="en-GB" dirty="0">
                <a:solidFill>
                  <a:srgbClr val="92D050"/>
                </a:solidFill>
              </a:rPr>
              <a:t>ATLAS</a:t>
            </a:r>
            <a:endParaRPr lang="fr-FR" dirty="0">
              <a:solidFill>
                <a:srgbClr val="92D050"/>
              </a:solidFill>
            </a:endParaRPr>
          </a:p>
        </p:txBody>
      </p:sp>
      <p:sp>
        <p:nvSpPr>
          <p:cNvPr id="2" name="Freeform 1"/>
          <p:cNvSpPr/>
          <p:nvPr/>
        </p:nvSpPr>
        <p:spPr>
          <a:xfrm>
            <a:off x="4463920" y="4691360"/>
            <a:ext cx="278606" cy="622299"/>
          </a:xfrm>
          <a:custGeom>
            <a:avLst/>
            <a:gdLst>
              <a:gd name="connsiteX0" fmla="*/ 95250 w 278606"/>
              <a:gd name="connsiteY0" fmla="*/ 569892 h 622299"/>
              <a:gd name="connsiteX1" fmla="*/ 88106 w 278606"/>
              <a:gd name="connsiteY1" fmla="*/ 581798 h 622299"/>
              <a:gd name="connsiteX2" fmla="*/ 83343 w 278606"/>
              <a:gd name="connsiteY2" fmla="*/ 588942 h 622299"/>
              <a:gd name="connsiteX3" fmla="*/ 80962 w 278606"/>
              <a:gd name="connsiteY3" fmla="*/ 603230 h 622299"/>
              <a:gd name="connsiteX4" fmla="*/ 83343 w 278606"/>
              <a:gd name="connsiteY4" fmla="*/ 619898 h 622299"/>
              <a:gd name="connsiteX5" fmla="*/ 92868 w 278606"/>
              <a:gd name="connsiteY5" fmla="*/ 622280 h 622299"/>
              <a:gd name="connsiteX6" fmla="*/ 119062 w 278606"/>
              <a:gd name="connsiteY6" fmla="*/ 619898 h 622299"/>
              <a:gd name="connsiteX7" fmla="*/ 126206 w 278606"/>
              <a:gd name="connsiteY7" fmla="*/ 612755 h 622299"/>
              <a:gd name="connsiteX8" fmla="*/ 128587 w 278606"/>
              <a:gd name="connsiteY8" fmla="*/ 605611 h 622299"/>
              <a:gd name="connsiteX9" fmla="*/ 133350 w 278606"/>
              <a:gd name="connsiteY9" fmla="*/ 598467 h 622299"/>
              <a:gd name="connsiteX10" fmla="*/ 138112 w 278606"/>
              <a:gd name="connsiteY10" fmla="*/ 517505 h 622299"/>
              <a:gd name="connsiteX11" fmla="*/ 140493 w 278606"/>
              <a:gd name="connsiteY11" fmla="*/ 493692 h 622299"/>
              <a:gd name="connsiteX12" fmla="*/ 145256 w 278606"/>
              <a:gd name="connsiteY12" fmla="*/ 396061 h 622299"/>
              <a:gd name="connsiteX13" fmla="*/ 147637 w 278606"/>
              <a:gd name="connsiteY13" fmla="*/ 388917 h 622299"/>
              <a:gd name="connsiteX14" fmla="*/ 152400 w 278606"/>
              <a:gd name="connsiteY14" fmla="*/ 391298 h 622299"/>
              <a:gd name="connsiteX15" fmla="*/ 159543 w 278606"/>
              <a:gd name="connsiteY15" fmla="*/ 405586 h 622299"/>
              <a:gd name="connsiteX16" fmla="*/ 164306 w 278606"/>
              <a:gd name="connsiteY16" fmla="*/ 429398 h 622299"/>
              <a:gd name="connsiteX17" fmla="*/ 169068 w 278606"/>
              <a:gd name="connsiteY17" fmla="*/ 436542 h 622299"/>
              <a:gd name="connsiteX18" fmla="*/ 173831 w 278606"/>
              <a:gd name="connsiteY18" fmla="*/ 450830 h 622299"/>
              <a:gd name="connsiteX19" fmla="*/ 176212 w 278606"/>
              <a:gd name="connsiteY19" fmla="*/ 565130 h 622299"/>
              <a:gd name="connsiteX20" fmla="*/ 185737 w 278606"/>
              <a:gd name="connsiteY20" fmla="*/ 579417 h 622299"/>
              <a:gd name="connsiteX21" fmla="*/ 188118 w 278606"/>
              <a:gd name="connsiteY21" fmla="*/ 591323 h 622299"/>
              <a:gd name="connsiteX22" fmla="*/ 197643 w 278606"/>
              <a:gd name="connsiteY22" fmla="*/ 605611 h 622299"/>
              <a:gd name="connsiteX23" fmla="*/ 207168 w 278606"/>
              <a:gd name="connsiteY23" fmla="*/ 607992 h 622299"/>
              <a:gd name="connsiteX24" fmla="*/ 219075 w 278606"/>
              <a:gd name="connsiteY24" fmla="*/ 610373 h 622299"/>
              <a:gd name="connsiteX25" fmla="*/ 226218 w 278606"/>
              <a:gd name="connsiteY25" fmla="*/ 612755 h 622299"/>
              <a:gd name="connsiteX26" fmla="*/ 245268 w 278606"/>
              <a:gd name="connsiteY26" fmla="*/ 610373 h 622299"/>
              <a:gd name="connsiteX27" fmla="*/ 238125 w 278606"/>
              <a:gd name="connsiteY27" fmla="*/ 577036 h 622299"/>
              <a:gd name="connsiteX28" fmla="*/ 233362 w 278606"/>
              <a:gd name="connsiteY28" fmla="*/ 567511 h 622299"/>
              <a:gd name="connsiteX29" fmla="*/ 230981 w 278606"/>
              <a:gd name="connsiteY29" fmla="*/ 524648 h 622299"/>
              <a:gd name="connsiteX30" fmla="*/ 226218 w 278606"/>
              <a:gd name="connsiteY30" fmla="*/ 510361 h 622299"/>
              <a:gd name="connsiteX31" fmla="*/ 223837 w 278606"/>
              <a:gd name="connsiteY31" fmla="*/ 486548 h 622299"/>
              <a:gd name="connsiteX32" fmla="*/ 221456 w 278606"/>
              <a:gd name="connsiteY32" fmla="*/ 474642 h 622299"/>
              <a:gd name="connsiteX33" fmla="*/ 219075 w 278606"/>
              <a:gd name="connsiteY33" fmla="*/ 457973 h 622299"/>
              <a:gd name="connsiteX34" fmla="*/ 214312 w 278606"/>
              <a:gd name="connsiteY34" fmla="*/ 405586 h 622299"/>
              <a:gd name="connsiteX35" fmla="*/ 209550 w 278606"/>
              <a:gd name="connsiteY35" fmla="*/ 391298 h 622299"/>
              <a:gd name="connsiteX36" fmla="*/ 216693 w 278606"/>
              <a:gd name="connsiteY36" fmla="*/ 284142 h 622299"/>
              <a:gd name="connsiteX37" fmla="*/ 223837 w 278606"/>
              <a:gd name="connsiteY37" fmla="*/ 279380 h 622299"/>
              <a:gd name="connsiteX38" fmla="*/ 226218 w 278606"/>
              <a:gd name="connsiteY38" fmla="*/ 272236 h 622299"/>
              <a:gd name="connsiteX39" fmla="*/ 228600 w 278606"/>
              <a:gd name="connsiteY39" fmla="*/ 257948 h 622299"/>
              <a:gd name="connsiteX40" fmla="*/ 235743 w 278606"/>
              <a:gd name="connsiteY40" fmla="*/ 253186 h 622299"/>
              <a:gd name="connsiteX41" fmla="*/ 240506 w 278606"/>
              <a:gd name="connsiteY41" fmla="*/ 246042 h 622299"/>
              <a:gd name="connsiteX42" fmla="*/ 247650 w 278606"/>
              <a:gd name="connsiteY42" fmla="*/ 241280 h 622299"/>
              <a:gd name="connsiteX43" fmla="*/ 250031 w 278606"/>
              <a:gd name="connsiteY43" fmla="*/ 234136 h 622299"/>
              <a:gd name="connsiteX44" fmla="*/ 254793 w 278606"/>
              <a:gd name="connsiteY44" fmla="*/ 226992 h 622299"/>
              <a:gd name="connsiteX45" fmla="*/ 257175 w 278606"/>
              <a:gd name="connsiteY45" fmla="*/ 219848 h 622299"/>
              <a:gd name="connsiteX46" fmla="*/ 264318 w 278606"/>
              <a:gd name="connsiteY46" fmla="*/ 217467 h 622299"/>
              <a:gd name="connsiteX47" fmla="*/ 269081 w 278606"/>
              <a:gd name="connsiteY47" fmla="*/ 210323 h 622299"/>
              <a:gd name="connsiteX48" fmla="*/ 273843 w 278606"/>
              <a:gd name="connsiteY48" fmla="*/ 196036 h 622299"/>
              <a:gd name="connsiteX49" fmla="*/ 278606 w 278606"/>
              <a:gd name="connsiteY49" fmla="*/ 176986 h 622299"/>
              <a:gd name="connsiteX50" fmla="*/ 276225 w 278606"/>
              <a:gd name="connsiteY50" fmla="*/ 157936 h 622299"/>
              <a:gd name="connsiteX51" fmla="*/ 264318 w 278606"/>
              <a:gd name="connsiteY51" fmla="*/ 143648 h 622299"/>
              <a:gd name="connsiteX52" fmla="*/ 250031 w 278606"/>
              <a:gd name="connsiteY52" fmla="*/ 126980 h 622299"/>
              <a:gd name="connsiteX53" fmla="*/ 233362 w 278606"/>
              <a:gd name="connsiteY53" fmla="*/ 117455 h 622299"/>
              <a:gd name="connsiteX54" fmla="*/ 219075 w 278606"/>
              <a:gd name="connsiteY54" fmla="*/ 107930 h 622299"/>
              <a:gd name="connsiteX55" fmla="*/ 204787 w 278606"/>
              <a:gd name="connsiteY55" fmla="*/ 98405 h 622299"/>
              <a:gd name="connsiteX56" fmla="*/ 197643 w 278606"/>
              <a:gd name="connsiteY56" fmla="*/ 96023 h 622299"/>
              <a:gd name="connsiteX57" fmla="*/ 180975 w 278606"/>
              <a:gd name="connsiteY57" fmla="*/ 91261 h 622299"/>
              <a:gd name="connsiteX58" fmla="*/ 173831 w 278606"/>
              <a:gd name="connsiteY58" fmla="*/ 86498 h 622299"/>
              <a:gd name="connsiteX59" fmla="*/ 171450 w 278606"/>
              <a:gd name="connsiteY59" fmla="*/ 79355 h 622299"/>
              <a:gd name="connsiteX60" fmla="*/ 166687 w 278606"/>
              <a:gd name="connsiteY60" fmla="*/ 72211 h 622299"/>
              <a:gd name="connsiteX61" fmla="*/ 166687 w 278606"/>
              <a:gd name="connsiteY61" fmla="*/ 17442 h 622299"/>
              <a:gd name="connsiteX62" fmla="*/ 164306 w 278606"/>
              <a:gd name="connsiteY62" fmla="*/ 10298 h 622299"/>
              <a:gd name="connsiteX63" fmla="*/ 142875 w 278606"/>
              <a:gd name="connsiteY63" fmla="*/ 7917 h 622299"/>
              <a:gd name="connsiteX64" fmla="*/ 100012 w 278606"/>
              <a:gd name="connsiteY64" fmla="*/ 5536 h 622299"/>
              <a:gd name="connsiteX65" fmla="*/ 97631 w 278606"/>
              <a:gd name="connsiteY65" fmla="*/ 12680 h 622299"/>
              <a:gd name="connsiteX66" fmla="*/ 92868 w 278606"/>
              <a:gd name="connsiteY66" fmla="*/ 19823 h 622299"/>
              <a:gd name="connsiteX67" fmla="*/ 90487 w 278606"/>
              <a:gd name="connsiteY67" fmla="*/ 26967 h 622299"/>
              <a:gd name="connsiteX68" fmla="*/ 85725 w 278606"/>
              <a:gd name="connsiteY68" fmla="*/ 34111 h 622299"/>
              <a:gd name="connsiteX69" fmla="*/ 88106 w 278606"/>
              <a:gd name="connsiteY69" fmla="*/ 67448 h 622299"/>
              <a:gd name="connsiteX70" fmla="*/ 92868 w 278606"/>
              <a:gd name="connsiteY70" fmla="*/ 81736 h 622299"/>
              <a:gd name="connsiteX71" fmla="*/ 73818 w 278606"/>
              <a:gd name="connsiteY71" fmla="*/ 105548 h 622299"/>
              <a:gd name="connsiteX72" fmla="*/ 59531 w 278606"/>
              <a:gd name="connsiteY72" fmla="*/ 110311 h 622299"/>
              <a:gd name="connsiteX73" fmla="*/ 52387 w 278606"/>
              <a:gd name="connsiteY73" fmla="*/ 112692 h 622299"/>
              <a:gd name="connsiteX74" fmla="*/ 35718 w 278606"/>
              <a:gd name="connsiteY74" fmla="*/ 134123 h 622299"/>
              <a:gd name="connsiteX75" fmla="*/ 28575 w 278606"/>
              <a:gd name="connsiteY75" fmla="*/ 138886 h 622299"/>
              <a:gd name="connsiteX76" fmla="*/ 26193 w 278606"/>
              <a:gd name="connsiteY76" fmla="*/ 146030 h 622299"/>
              <a:gd name="connsiteX77" fmla="*/ 19050 w 278606"/>
              <a:gd name="connsiteY77" fmla="*/ 167461 h 622299"/>
              <a:gd name="connsiteX78" fmla="*/ 11906 w 278606"/>
              <a:gd name="connsiteY78" fmla="*/ 172223 h 622299"/>
              <a:gd name="connsiteX79" fmla="*/ 4762 w 278606"/>
              <a:gd name="connsiteY79" fmla="*/ 179367 h 622299"/>
              <a:gd name="connsiteX80" fmla="*/ 0 w 278606"/>
              <a:gd name="connsiteY80" fmla="*/ 196036 h 622299"/>
              <a:gd name="connsiteX81" fmla="*/ 2381 w 278606"/>
              <a:gd name="connsiteY81" fmla="*/ 231755 h 622299"/>
              <a:gd name="connsiteX82" fmla="*/ 4762 w 278606"/>
              <a:gd name="connsiteY82" fmla="*/ 238898 h 622299"/>
              <a:gd name="connsiteX83" fmla="*/ 28575 w 278606"/>
              <a:gd name="connsiteY83" fmla="*/ 253186 h 622299"/>
              <a:gd name="connsiteX84" fmla="*/ 35718 w 278606"/>
              <a:gd name="connsiteY84" fmla="*/ 257948 h 622299"/>
              <a:gd name="connsiteX85" fmla="*/ 50006 w 278606"/>
              <a:gd name="connsiteY85" fmla="*/ 262711 h 622299"/>
              <a:gd name="connsiteX86" fmla="*/ 57150 w 278606"/>
              <a:gd name="connsiteY86" fmla="*/ 276998 h 622299"/>
              <a:gd name="connsiteX87" fmla="*/ 64293 w 278606"/>
              <a:gd name="connsiteY87" fmla="*/ 300811 h 622299"/>
              <a:gd name="connsiteX88" fmla="*/ 66675 w 278606"/>
              <a:gd name="connsiteY88" fmla="*/ 312717 h 622299"/>
              <a:gd name="connsiteX89" fmla="*/ 69056 w 278606"/>
              <a:gd name="connsiteY89" fmla="*/ 319861 h 622299"/>
              <a:gd name="connsiteX90" fmla="*/ 71437 w 278606"/>
              <a:gd name="connsiteY90" fmla="*/ 334148 h 622299"/>
              <a:gd name="connsiteX91" fmla="*/ 76200 w 278606"/>
              <a:gd name="connsiteY91" fmla="*/ 350817 h 622299"/>
              <a:gd name="connsiteX92" fmla="*/ 78581 w 278606"/>
              <a:gd name="connsiteY92" fmla="*/ 415111 h 622299"/>
              <a:gd name="connsiteX93" fmla="*/ 80962 w 278606"/>
              <a:gd name="connsiteY93" fmla="*/ 434161 h 622299"/>
              <a:gd name="connsiteX94" fmla="*/ 83343 w 278606"/>
              <a:gd name="connsiteY94" fmla="*/ 522267 h 622299"/>
              <a:gd name="connsiteX95" fmla="*/ 88106 w 278606"/>
              <a:gd name="connsiteY95" fmla="*/ 543698 h 622299"/>
              <a:gd name="connsiteX96" fmla="*/ 95250 w 278606"/>
              <a:gd name="connsiteY96" fmla="*/ 569892 h 6222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Lst>
            <a:rect l="l" t="t" r="r" b="b"/>
            <a:pathLst>
              <a:path w="278606" h="622299">
                <a:moveTo>
                  <a:pt x="95250" y="569892"/>
                </a:moveTo>
                <a:cubicBezTo>
                  <a:pt x="95250" y="576242"/>
                  <a:pt x="90559" y="577873"/>
                  <a:pt x="88106" y="581798"/>
                </a:cubicBezTo>
                <a:cubicBezTo>
                  <a:pt x="86589" y="584225"/>
                  <a:pt x="84248" y="586227"/>
                  <a:pt x="83343" y="588942"/>
                </a:cubicBezTo>
                <a:cubicBezTo>
                  <a:pt x="81816" y="593523"/>
                  <a:pt x="81756" y="598467"/>
                  <a:pt x="80962" y="603230"/>
                </a:cubicBezTo>
                <a:cubicBezTo>
                  <a:pt x="81756" y="608786"/>
                  <a:pt x="80368" y="615139"/>
                  <a:pt x="83343" y="619898"/>
                </a:cubicBezTo>
                <a:cubicBezTo>
                  <a:pt x="85078" y="622673"/>
                  <a:pt x="89595" y="622280"/>
                  <a:pt x="92868" y="622280"/>
                </a:cubicBezTo>
                <a:cubicBezTo>
                  <a:pt x="101635" y="622280"/>
                  <a:pt x="110331" y="620692"/>
                  <a:pt x="119062" y="619898"/>
                </a:cubicBezTo>
                <a:cubicBezTo>
                  <a:pt x="121443" y="617517"/>
                  <a:pt x="124338" y="615557"/>
                  <a:pt x="126206" y="612755"/>
                </a:cubicBezTo>
                <a:cubicBezTo>
                  <a:pt x="127598" y="610666"/>
                  <a:pt x="127464" y="607856"/>
                  <a:pt x="128587" y="605611"/>
                </a:cubicBezTo>
                <a:cubicBezTo>
                  <a:pt x="129867" y="603051"/>
                  <a:pt x="131762" y="600848"/>
                  <a:pt x="133350" y="598467"/>
                </a:cubicBezTo>
                <a:cubicBezTo>
                  <a:pt x="143666" y="567515"/>
                  <a:pt x="134173" y="598264"/>
                  <a:pt x="138112" y="517505"/>
                </a:cubicBezTo>
                <a:cubicBezTo>
                  <a:pt x="138501" y="509537"/>
                  <a:pt x="139699" y="501630"/>
                  <a:pt x="140493" y="493692"/>
                </a:cubicBezTo>
                <a:cubicBezTo>
                  <a:pt x="141689" y="449442"/>
                  <a:pt x="135892" y="428839"/>
                  <a:pt x="145256" y="396061"/>
                </a:cubicBezTo>
                <a:cubicBezTo>
                  <a:pt x="145946" y="393647"/>
                  <a:pt x="146843" y="391298"/>
                  <a:pt x="147637" y="388917"/>
                </a:cubicBezTo>
                <a:cubicBezTo>
                  <a:pt x="151628" y="333034"/>
                  <a:pt x="148462" y="355864"/>
                  <a:pt x="152400" y="391298"/>
                </a:cubicBezTo>
                <a:cubicBezTo>
                  <a:pt x="153057" y="397214"/>
                  <a:pt x="156386" y="400849"/>
                  <a:pt x="159543" y="405586"/>
                </a:cubicBezTo>
                <a:cubicBezTo>
                  <a:pt x="160421" y="411728"/>
                  <a:pt x="160982" y="422749"/>
                  <a:pt x="164306" y="429398"/>
                </a:cubicBezTo>
                <a:cubicBezTo>
                  <a:pt x="165586" y="431958"/>
                  <a:pt x="167906" y="433927"/>
                  <a:pt x="169068" y="436542"/>
                </a:cubicBezTo>
                <a:cubicBezTo>
                  <a:pt x="171107" y="441130"/>
                  <a:pt x="173831" y="450830"/>
                  <a:pt x="173831" y="450830"/>
                </a:cubicBezTo>
                <a:cubicBezTo>
                  <a:pt x="174625" y="488930"/>
                  <a:pt x="172699" y="527184"/>
                  <a:pt x="176212" y="565130"/>
                </a:cubicBezTo>
                <a:cubicBezTo>
                  <a:pt x="176740" y="570829"/>
                  <a:pt x="185737" y="579417"/>
                  <a:pt x="185737" y="579417"/>
                </a:cubicBezTo>
                <a:cubicBezTo>
                  <a:pt x="186531" y="583386"/>
                  <a:pt x="186443" y="587639"/>
                  <a:pt x="188118" y="591323"/>
                </a:cubicBezTo>
                <a:cubicBezTo>
                  <a:pt x="190487" y="596534"/>
                  <a:pt x="192090" y="604223"/>
                  <a:pt x="197643" y="605611"/>
                </a:cubicBezTo>
                <a:cubicBezTo>
                  <a:pt x="200818" y="606405"/>
                  <a:pt x="203973" y="607282"/>
                  <a:pt x="207168" y="607992"/>
                </a:cubicBezTo>
                <a:cubicBezTo>
                  <a:pt x="211119" y="608870"/>
                  <a:pt x="215148" y="609391"/>
                  <a:pt x="219075" y="610373"/>
                </a:cubicBezTo>
                <a:cubicBezTo>
                  <a:pt x="221510" y="610982"/>
                  <a:pt x="223837" y="611961"/>
                  <a:pt x="226218" y="612755"/>
                </a:cubicBezTo>
                <a:cubicBezTo>
                  <a:pt x="232568" y="611961"/>
                  <a:pt x="242043" y="615901"/>
                  <a:pt x="245268" y="610373"/>
                </a:cubicBezTo>
                <a:cubicBezTo>
                  <a:pt x="254444" y="594643"/>
                  <a:pt x="243892" y="587129"/>
                  <a:pt x="238125" y="577036"/>
                </a:cubicBezTo>
                <a:cubicBezTo>
                  <a:pt x="236364" y="573954"/>
                  <a:pt x="234950" y="570686"/>
                  <a:pt x="233362" y="567511"/>
                </a:cubicBezTo>
                <a:cubicBezTo>
                  <a:pt x="232568" y="553223"/>
                  <a:pt x="232756" y="538847"/>
                  <a:pt x="230981" y="524648"/>
                </a:cubicBezTo>
                <a:cubicBezTo>
                  <a:pt x="230358" y="519667"/>
                  <a:pt x="226218" y="510361"/>
                  <a:pt x="226218" y="510361"/>
                </a:cubicBezTo>
                <a:cubicBezTo>
                  <a:pt x="225424" y="502423"/>
                  <a:pt x="224891" y="494455"/>
                  <a:pt x="223837" y="486548"/>
                </a:cubicBezTo>
                <a:cubicBezTo>
                  <a:pt x="223302" y="482536"/>
                  <a:pt x="222121" y="478634"/>
                  <a:pt x="221456" y="474642"/>
                </a:cubicBezTo>
                <a:cubicBezTo>
                  <a:pt x="220533" y="469106"/>
                  <a:pt x="219869" y="463529"/>
                  <a:pt x="219075" y="457973"/>
                </a:cubicBezTo>
                <a:cubicBezTo>
                  <a:pt x="218483" y="449098"/>
                  <a:pt x="217363" y="418807"/>
                  <a:pt x="214312" y="405586"/>
                </a:cubicBezTo>
                <a:cubicBezTo>
                  <a:pt x="213183" y="400694"/>
                  <a:pt x="209550" y="391298"/>
                  <a:pt x="209550" y="391298"/>
                </a:cubicBezTo>
                <a:cubicBezTo>
                  <a:pt x="209821" y="382881"/>
                  <a:pt x="209577" y="306915"/>
                  <a:pt x="216693" y="284142"/>
                </a:cubicBezTo>
                <a:cubicBezTo>
                  <a:pt x="217547" y="281410"/>
                  <a:pt x="221456" y="280967"/>
                  <a:pt x="223837" y="279380"/>
                </a:cubicBezTo>
                <a:cubicBezTo>
                  <a:pt x="224631" y="276999"/>
                  <a:pt x="225673" y="274686"/>
                  <a:pt x="226218" y="272236"/>
                </a:cubicBezTo>
                <a:cubicBezTo>
                  <a:pt x="227265" y="267523"/>
                  <a:pt x="226441" y="262267"/>
                  <a:pt x="228600" y="257948"/>
                </a:cubicBezTo>
                <a:cubicBezTo>
                  <a:pt x="229880" y="255389"/>
                  <a:pt x="233362" y="254773"/>
                  <a:pt x="235743" y="253186"/>
                </a:cubicBezTo>
                <a:cubicBezTo>
                  <a:pt x="237331" y="250805"/>
                  <a:pt x="238482" y="248066"/>
                  <a:pt x="240506" y="246042"/>
                </a:cubicBezTo>
                <a:cubicBezTo>
                  <a:pt x="242530" y="244018"/>
                  <a:pt x="245862" y="243515"/>
                  <a:pt x="247650" y="241280"/>
                </a:cubicBezTo>
                <a:cubicBezTo>
                  <a:pt x="249218" y="239320"/>
                  <a:pt x="248909" y="236381"/>
                  <a:pt x="250031" y="234136"/>
                </a:cubicBezTo>
                <a:cubicBezTo>
                  <a:pt x="251311" y="231576"/>
                  <a:pt x="253513" y="229552"/>
                  <a:pt x="254793" y="226992"/>
                </a:cubicBezTo>
                <a:cubicBezTo>
                  <a:pt x="255916" y="224747"/>
                  <a:pt x="255400" y="221623"/>
                  <a:pt x="257175" y="219848"/>
                </a:cubicBezTo>
                <a:cubicBezTo>
                  <a:pt x="258950" y="218073"/>
                  <a:pt x="261937" y="218261"/>
                  <a:pt x="264318" y="217467"/>
                </a:cubicBezTo>
                <a:cubicBezTo>
                  <a:pt x="265906" y="215086"/>
                  <a:pt x="267919" y="212938"/>
                  <a:pt x="269081" y="210323"/>
                </a:cubicBezTo>
                <a:cubicBezTo>
                  <a:pt x="271120" y="205736"/>
                  <a:pt x="272256" y="200798"/>
                  <a:pt x="273843" y="196036"/>
                </a:cubicBezTo>
                <a:cubicBezTo>
                  <a:pt x="277506" y="185046"/>
                  <a:pt x="275731" y="191364"/>
                  <a:pt x="278606" y="176986"/>
                </a:cubicBezTo>
                <a:cubicBezTo>
                  <a:pt x="277812" y="170636"/>
                  <a:pt x="277909" y="164110"/>
                  <a:pt x="276225" y="157936"/>
                </a:cubicBezTo>
                <a:cubicBezTo>
                  <a:pt x="274982" y="153378"/>
                  <a:pt x="267146" y="146476"/>
                  <a:pt x="264318" y="143648"/>
                </a:cubicBezTo>
                <a:cubicBezTo>
                  <a:pt x="258521" y="126256"/>
                  <a:pt x="264426" y="130578"/>
                  <a:pt x="250031" y="126980"/>
                </a:cubicBezTo>
                <a:cubicBezTo>
                  <a:pt x="225323" y="110507"/>
                  <a:pt x="263567" y="135578"/>
                  <a:pt x="233362" y="117455"/>
                </a:cubicBezTo>
                <a:cubicBezTo>
                  <a:pt x="228454" y="114510"/>
                  <a:pt x="223837" y="111105"/>
                  <a:pt x="219075" y="107930"/>
                </a:cubicBezTo>
                <a:lnTo>
                  <a:pt x="204787" y="98405"/>
                </a:lnTo>
                <a:cubicBezTo>
                  <a:pt x="202406" y="97611"/>
                  <a:pt x="200057" y="96713"/>
                  <a:pt x="197643" y="96023"/>
                </a:cubicBezTo>
                <a:cubicBezTo>
                  <a:pt x="176695" y="90037"/>
                  <a:pt x="198115" y="96974"/>
                  <a:pt x="180975" y="91261"/>
                </a:cubicBezTo>
                <a:cubicBezTo>
                  <a:pt x="178594" y="89673"/>
                  <a:pt x="175619" y="88733"/>
                  <a:pt x="173831" y="86498"/>
                </a:cubicBezTo>
                <a:cubicBezTo>
                  <a:pt x="172263" y="84538"/>
                  <a:pt x="172572" y="81600"/>
                  <a:pt x="171450" y="79355"/>
                </a:cubicBezTo>
                <a:cubicBezTo>
                  <a:pt x="170170" y="76795"/>
                  <a:pt x="168275" y="74592"/>
                  <a:pt x="166687" y="72211"/>
                </a:cubicBezTo>
                <a:cubicBezTo>
                  <a:pt x="170017" y="45571"/>
                  <a:pt x="170484" y="51621"/>
                  <a:pt x="166687" y="17442"/>
                </a:cubicBezTo>
                <a:cubicBezTo>
                  <a:pt x="166410" y="14947"/>
                  <a:pt x="166637" y="11230"/>
                  <a:pt x="164306" y="10298"/>
                </a:cubicBezTo>
                <a:cubicBezTo>
                  <a:pt x="157632" y="7629"/>
                  <a:pt x="150019" y="8711"/>
                  <a:pt x="142875" y="7917"/>
                </a:cubicBezTo>
                <a:cubicBezTo>
                  <a:pt x="127652" y="-2230"/>
                  <a:pt x="130871" y="-2179"/>
                  <a:pt x="100012" y="5536"/>
                </a:cubicBezTo>
                <a:cubicBezTo>
                  <a:pt x="97577" y="6145"/>
                  <a:pt x="98754" y="10435"/>
                  <a:pt x="97631" y="12680"/>
                </a:cubicBezTo>
                <a:cubicBezTo>
                  <a:pt x="96351" y="15240"/>
                  <a:pt x="94456" y="17442"/>
                  <a:pt x="92868" y="19823"/>
                </a:cubicBezTo>
                <a:cubicBezTo>
                  <a:pt x="92074" y="22204"/>
                  <a:pt x="91609" y="24722"/>
                  <a:pt x="90487" y="26967"/>
                </a:cubicBezTo>
                <a:cubicBezTo>
                  <a:pt x="89207" y="29527"/>
                  <a:pt x="85893" y="31254"/>
                  <a:pt x="85725" y="34111"/>
                </a:cubicBezTo>
                <a:cubicBezTo>
                  <a:pt x="85071" y="45232"/>
                  <a:pt x="86454" y="56431"/>
                  <a:pt x="88106" y="67448"/>
                </a:cubicBezTo>
                <a:cubicBezTo>
                  <a:pt x="88851" y="72413"/>
                  <a:pt x="92868" y="81736"/>
                  <a:pt x="92868" y="81736"/>
                </a:cubicBezTo>
                <a:cubicBezTo>
                  <a:pt x="88320" y="95382"/>
                  <a:pt x="89975" y="100161"/>
                  <a:pt x="73818" y="105548"/>
                </a:cubicBezTo>
                <a:lnTo>
                  <a:pt x="59531" y="110311"/>
                </a:lnTo>
                <a:lnTo>
                  <a:pt x="52387" y="112692"/>
                </a:lnTo>
                <a:cubicBezTo>
                  <a:pt x="48883" y="130212"/>
                  <a:pt x="53374" y="122352"/>
                  <a:pt x="35718" y="134123"/>
                </a:cubicBezTo>
                <a:lnTo>
                  <a:pt x="28575" y="138886"/>
                </a:lnTo>
                <a:cubicBezTo>
                  <a:pt x="27781" y="141267"/>
                  <a:pt x="26802" y="143595"/>
                  <a:pt x="26193" y="146030"/>
                </a:cubicBezTo>
                <a:cubicBezTo>
                  <a:pt x="24158" y="154171"/>
                  <a:pt x="24708" y="160671"/>
                  <a:pt x="19050" y="167461"/>
                </a:cubicBezTo>
                <a:cubicBezTo>
                  <a:pt x="17218" y="169660"/>
                  <a:pt x="14105" y="170391"/>
                  <a:pt x="11906" y="172223"/>
                </a:cubicBezTo>
                <a:cubicBezTo>
                  <a:pt x="9319" y="174379"/>
                  <a:pt x="7143" y="176986"/>
                  <a:pt x="4762" y="179367"/>
                </a:cubicBezTo>
                <a:cubicBezTo>
                  <a:pt x="3639" y="182736"/>
                  <a:pt x="0" y="193046"/>
                  <a:pt x="0" y="196036"/>
                </a:cubicBezTo>
                <a:cubicBezTo>
                  <a:pt x="0" y="207969"/>
                  <a:pt x="1063" y="219895"/>
                  <a:pt x="2381" y="231755"/>
                </a:cubicBezTo>
                <a:cubicBezTo>
                  <a:pt x="2658" y="234249"/>
                  <a:pt x="2987" y="237123"/>
                  <a:pt x="4762" y="238898"/>
                </a:cubicBezTo>
                <a:cubicBezTo>
                  <a:pt x="12527" y="246663"/>
                  <a:pt x="19807" y="248176"/>
                  <a:pt x="28575" y="253186"/>
                </a:cubicBezTo>
                <a:cubicBezTo>
                  <a:pt x="31060" y="254606"/>
                  <a:pt x="33103" y="256786"/>
                  <a:pt x="35718" y="257948"/>
                </a:cubicBezTo>
                <a:cubicBezTo>
                  <a:pt x="40306" y="259987"/>
                  <a:pt x="50006" y="262711"/>
                  <a:pt x="50006" y="262711"/>
                </a:cubicBezTo>
                <a:cubicBezTo>
                  <a:pt x="54017" y="268728"/>
                  <a:pt x="55742" y="269960"/>
                  <a:pt x="57150" y="276998"/>
                </a:cubicBezTo>
                <a:cubicBezTo>
                  <a:pt x="61529" y="298891"/>
                  <a:pt x="55605" y="287778"/>
                  <a:pt x="64293" y="300811"/>
                </a:cubicBezTo>
                <a:cubicBezTo>
                  <a:pt x="65087" y="304780"/>
                  <a:pt x="65693" y="308791"/>
                  <a:pt x="66675" y="312717"/>
                </a:cubicBezTo>
                <a:cubicBezTo>
                  <a:pt x="67284" y="315152"/>
                  <a:pt x="68512" y="317411"/>
                  <a:pt x="69056" y="319861"/>
                </a:cubicBezTo>
                <a:cubicBezTo>
                  <a:pt x="70103" y="324574"/>
                  <a:pt x="70490" y="329414"/>
                  <a:pt x="71437" y="334148"/>
                </a:cubicBezTo>
                <a:cubicBezTo>
                  <a:pt x="72933" y="341628"/>
                  <a:pt x="73929" y="344005"/>
                  <a:pt x="76200" y="350817"/>
                </a:cubicBezTo>
                <a:cubicBezTo>
                  <a:pt x="76994" y="372248"/>
                  <a:pt x="77358" y="393700"/>
                  <a:pt x="78581" y="415111"/>
                </a:cubicBezTo>
                <a:cubicBezTo>
                  <a:pt x="78946" y="421500"/>
                  <a:pt x="80678" y="427768"/>
                  <a:pt x="80962" y="434161"/>
                </a:cubicBezTo>
                <a:cubicBezTo>
                  <a:pt x="82266" y="463511"/>
                  <a:pt x="81945" y="492921"/>
                  <a:pt x="83343" y="522267"/>
                </a:cubicBezTo>
                <a:cubicBezTo>
                  <a:pt x="85928" y="576537"/>
                  <a:pt x="85099" y="498585"/>
                  <a:pt x="88106" y="543698"/>
                </a:cubicBezTo>
                <a:cubicBezTo>
                  <a:pt x="88687" y="552410"/>
                  <a:pt x="95250" y="563542"/>
                  <a:pt x="95250" y="569892"/>
                </a:cubicBezTo>
                <a:close/>
              </a:path>
            </a:pathLst>
          </a:cu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6" name="Straight Connector 5"/>
          <p:cNvCxnSpPr/>
          <p:nvPr/>
        </p:nvCxnSpPr>
        <p:spPr>
          <a:xfrm>
            <a:off x="251520" y="677872"/>
            <a:ext cx="8352928"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sp>
        <p:nvSpPr>
          <p:cNvPr id="3" name="Footer Placeholder 2"/>
          <p:cNvSpPr>
            <a:spLocks noGrp="1"/>
          </p:cNvSpPr>
          <p:nvPr>
            <p:ph type="ftr" sz="quarter" idx="11"/>
          </p:nvPr>
        </p:nvSpPr>
        <p:spPr>
          <a:xfrm>
            <a:off x="395535" y="6356351"/>
            <a:ext cx="8537549" cy="365125"/>
          </a:xfrm>
        </p:spPr>
        <p:txBody>
          <a:bodyPr/>
          <a:lstStyle/>
          <a:p>
            <a:pPr>
              <a:defRPr/>
            </a:pPr>
            <a:r>
              <a:rPr lang="sv-SE">
                <a:solidFill>
                  <a:srgbClr val="7F7F7F"/>
                </a:solidFill>
              </a:rPr>
              <a:t>Polhelmskolan 24.3 2025                     Lennart JIRDEN, CERN</a:t>
            </a:r>
            <a:endParaRPr lang="fr-FR" dirty="0">
              <a:solidFill>
                <a:srgbClr val="7F7F7F"/>
              </a:solidFill>
            </a:endParaRPr>
          </a:p>
        </p:txBody>
      </p:sp>
    </p:spTree>
    <p:extLst>
      <p:ext uri="{BB962C8B-B14F-4D97-AF65-F5344CB8AC3E}">
        <p14:creationId xmlns:p14="http://schemas.microsoft.com/office/powerpoint/2010/main" val="5275268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1000" fill="hold"/>
                                        <p:tgtEl>
                                          <p:spTgt spid="8"/>
                                        </p:tgtEl>
                                        <p:attrNameLst>
                                          <p:attrName>ppt_x</p:attrName>
                                        </p:attrNameLst>
                                      </p:cBhvr>
                                      <p:tavLst>
                                        <p:tav tm="0">
                                          <p:val>
                                            <p:strVal val="1+#ppt_w/2"/>
                                          </p:val>
                                        </p:tav>
                                        <p:tav tm="100000">
                                          <p:val>
                                            <p:strVal val="#ppt_x"/>
                                          </p:val>
                                        </p:tav>
                                      </p:tavLst>
                                    </p:anim>
                                    <p:anim calcmode="lin" valueType="num">
                                      <p:cBhvr additive="base">
                                        <p:cTn id="8" dur="10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fade">
                                      <p:cBhvr>
                                        <p:cTn id="1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 name="Title 80"/>
          <p:cNvSpPr>
            <a:spLocks noGrp="1"/>
          </p:cNvSpPr>
          <p:nvPr>
            <p:ph type="title"/>
          </p:nvPr>
        </p:nvSpPr>
        <p:spPr>
          <a:xfrm>
            <a:off x="759854" y="0"/>
            <a:ext cx="8384146" cy="889000"/>
          </a:xfrm>
        </p:spPr>
        <p:txBody>
          <a:bodyPr/>
          <a:lstStyle/>
          <a:p>
            <a:r>
              <a:rPr lang="cy-GB" dirty="0"/>
              <a:t>i</a:t>
            </a:r>
            <a:r>
              <a:rPr lang="cy-GB" noProof="0" dirty="0"/>
              <a:t> utkanten av Génève...</a:t>
            </a:r>
          </a:p>
        </p:txBody>
      </p:sp>
      <p:pic>
        <p:nvPicPr>
          <p:cNvPr id="7" name="Picture 5" descr="region-aerienne"/>
          <p:cNvPicPr>
            <a:picLocks noChangeAspect="1" noChangeArrowheads="1"/>
          </p:cNvPicPr>
          <p:nvPr/>
        </p:nvPicPr>
        <p:blipFill>
          <a:blip r:embed="rId3" cstate="print"/>
          <a:srcRect t="14645" b="4919"/>
          <a:stretch>
            <a:fillRect/>
          </a:stretch>
        </p:blipFill>
        <p:spPr bwMode="auto">
          <a:xfrm>
            <a:off x="0" y="1146625"/>
            <a:ext cx="9144000" cy="5805599"/>
          </a:xfrm>
          <a:prstGeom prst="rect">
            <a:avLst/>
          </a:prstGeom>
          <a:noFill/>
          <a:ln w="9525">
            <a:noFill/>
            <a:miter lim="800000"/>
            <a:headEnd/>
            <a:tailEnd/>
          </a:ln>
        </p:spPr>
      </p:pic>
      <p:grpSp>
        <p:nvGrpSpPr>
          <p:cNvPr id="8" name="Group 48"/>
          <p:cNvGrpSpPr>
            <a:grpSpLocks/>
          </p:cNvGrpSpPr>
          <p:nvPr/>
        </p:nvGrpSpPr>
        <p:grpSpPr bwMode="auto">
          <a:xfrm>
            <a:off x="1187624" y="2549145"/>
            <a:ext cx="7993934" cy="3000558"/>
            <a:chOff x="772" y="1456"/>
            <a:chExt cx="4988" cy="1848"/>
          </a:xfrm>
        </p:grpSpPr>
        <p:sp>
          <p:nvSpPr>
            <p:cNvPr id="9" name="Line 9"/>
            <p:cNvSpPr>
              <a:spLocks noChangeShapeType="1"/>
            </p:cNvSpPr>
            <p:nvPr/>
          </p:nvSpPr>
          <p:spPr bwMode="auto">
            <a:xfrm>
              <a:off x="772" y="1458"/>
              <a:ext cx="136" cy="0"/>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10" name="Line 10"/>
            <p:cNvSpPr>
              <a:spLocks noChangeShapeType="1"/>
            </p:cNvSpPr>
            <p:nvPr/>
          </p:nvSpPr>
          <p:spPr bwMode="auto">
            <a:xfrm>
              <a:off x="896" y="1456"/>
              <a:ext cx="20" cy="104"/>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11" name="Line 11"/>
            <p:cNvSpPr>
              <a:spLocks noChangeShapeType="1"/>
            </p:cNvSpPr>
            <p:nvPr/>
          </p:nvSpPr>
          <p:spPr bwMode="auto">
            <a:xfrm flipV="1">
              <a:off x="916" y="1496"/>
              <a:ext cx="204" cy="60"/>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12" name="Line 12"/>
            <p:cNvSpPr>
              <a:spLocks noChangeShapeType="1"/>
            </p:cNvSpPr>
            <p:nvPr/>
          </p:nvSpPr>
          <p:spPr bwMode="auto">
            <a:xfrm>
              <a:off x="1120" y="1500"/>
              <a:ext cx="344" cy="108"/>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13" name="Line 13"/>
            <p:cNvSpPr>
              <a:spLocks noChangeShapeType="1"/>
            </p:cNvSpPr>
            <p:nvPr/>
          </p:nvSpPr>
          <p:spPr bwMode="auto">
            <a:xfrm>
              <a:off x="1452" y="1604"/>
              <a:ext cx="144" cy="24"/>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14" name="Line 14"/>
            <p:cNvSpPr>
              <a:spLocks noChangeShapeType="1"/>
            </p:cNvSpPr>
            <p:nvPr/>
          </p:nvSpPr>
          <p:spPr bwMode="auto">
            <a:xfrm flipV="1">
              <a:off x="1252" y="1628"/>
              <a:ext cx="348" cy="204"/>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15" name="Line 15"/>
            <p:cNvSpPr>
              <a:spLocks noChangeShapeType="1"/>
            </p:cNvSpPr>
            <p:nvPr/>
          </p:nvSpPr>
          <p:spPr bwMode="auto">
            <a:xfrm flipV="1">
              <a:off x="1260" y="1812"/>
              <a:ext cx="532" cy="16"/>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16" name="Line 16"/>
            <p:cNvSpPr>
              <a:spLocks noChangeShapeType="1"/>
            </p:cNvSpPr>
            <p:nvPr/>
          </p:nvSpPr>
          <p:spPr bwMode="auto">
            <a:xfrm>
              <a:off x="1776" y="1812"/>
              <a:ext cx="284" cy="92"/>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17" name="Line 17"/>
            <p:cNvSpPr>
              <a:spLocks noChangeShapeType="1"/>
            </p:cNvSpPr>
            <p:nvPr/>
          </p:nvSpPr>
          <p:spPr bwMode="auto">
            <a:xfrm flipV="1">
              <a:off x="1936" y="1892"/>
              <a:ext cx="128" cy="152"/>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18" name="Line 18"/>
            <p:cNvSpPr>
              <a:spLocks noChangeShapeType="1"/>
            </p:cNvSpPr>
            <p:nvPr/>
          </p:nvSpPr>
          <p:spPr bwMode="auto">
            <a:xfrm>
              <a:off x="1932" y="2044"/>
              <a:ext cx="96" cy="56"/>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19" name="Line 19"/>
            <p:cNvSpPr>
              <a:spLocks noChangeShapeType="1"/>
            </p:cNvSpPr>
            <p:nvPr/>
          </p:nvSpPr>
          <p:spPr bwMode="auto">
            <a:xfrm flipV="1">
              <a:off x="2020" y="2060"/>
              <a:ext cx="84" cy="40"/>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20" name="Line 20"/>
            <p:cNvSpPr>
              <a:spLocks noChangeShapeType="1"/>
            </p:cNvSpPr>
            <p:nvPr/>
          </p:nvSpPr>
          <p:spPr bwMode="auto">
            <a:xfrm>
              <a:off x="2084" y="2060"/>
              <a:ext cx="320" cy="168"/>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21" name="Line 21"/>
            <p:cNvSpPr>
              <a:spLocks noChangeShapeType="1"/>
            </p:cNvSpPr>
            <p:nvPr/>
          </p:nvSpPr>
          <p:spPr bwMode="auto">
            <a:xfrm flipV="1">
              <a:off x="2376" y="2280"/>
              <a:ext cx="68" cy="100"/>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22" name="Line 22"/>
            <p:cNvSpPr>
              <a:spLocks noChangeShapeType="1"/>
            </p:cNvSpPr>
            <p:nvPr/>
          </p:nvSpPr>
          <p:spPr bwMode="auto">
            <a:xfrm>
              <a:off x="2392" y="2220"/>
              <a:ext cx="44" cy="64"/>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23" name="Line 23"/>
            <p:cNvSpPr>
              <a:spLocks noChangeShapeType="1"/>
            </p:cNvSpPr>
            <p:nvPr/>
          </p:nvSpPr>
          <p:spPr bwMode="auto">
            <a:xfrm flipV="1">
              <a:off x="1960" y="2368"/>
              <a:ext cx="424" cy="420"/>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24" name="Line 24"/>
            <p:cNvSpPr>
              <a:spLocks noChangeShapeType="1"/>
            </p:cNvSpPr>
            <p:nvPr/>
          </p:nvSpPr>
          <p:spPr bwMode="auto">
            <a:xfrm>
              <a:off x="1968" y="2780"/>
              <a:ext cx="348" cy="88"/>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25" name="Line 25"/>
            <p:cNvSpPr>
              <a:spLocks noChangeShapeType="1"/>
            </p:cNvSpPr>
            <p:nvPr/>
          </p:nvSpPr>
          <p:spPr bwMode="auto">
            <a:xfrm flipV="1">
              <a:off x="2228" y="2864"/>
              <a:ext cx="76" cy="112"/>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26" name="Line 26"/>
            <p:cNvSpPr>
              <a:spLocks noChangeShapeType="1"/>
            </p:cNvSpPr>
            <p:nvPr/>
          </p:nvSpPr>
          <p:spPr bwMode="auto">
            <a:xfrm>
              <a:off x="2236" y="2968"/>
              <a:ext cx="980" cy="272"/>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27" name="Line 27"/>
            <p:cNvSpPr>
              <a:spLocks noChangeShapeType="1"/>
            </p:cNvSpPr>
            <p:nvPr/>
          </p:nvSpPr>
          <p:spPr bwMode="auto">
            <a:xfrm flipV="1">
              <a:off x="3216" y="3216"/>
              <a:ext cx="44" cy="16"/>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28" name="Line 28"/>
            <p:cNvSpPr>
              <a:spLocks noChangeShapeType="1"/>
            </p:cNvSpPr>
            <p:nvPr/>
          </p:nvSpPr>
          <p:spPr bwMode="auto">
            <a:xfrm>
              <a:off x="3256" y="3220"/>
              <a:ext cx="348" cy="84"/>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29" name="Line 29"/>
            <p:cNvSpPr>
              <a:spLocks noChangeShapeType="1"/>
            </p:cNvSpPr>
            <p:nvPr/>
          </p:nvSpPr>
          <p:spPr bwMode="auto">
            <a:xfrm flipV="1">
              <a:off x="3596" y="3236"/>
              <a:ext cx="80" cy="64"/>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30" name="Line 30"/>
            <p:cNvSpPr>
              <a:spLocks noChangeShapeType="1"/>
            </p:cNvSpPr>
            <p:nvPr/>
          </p:nvSpPr>
          <p:spPr bwMode="auto">
            <a:xfrm flipV="1">
              <a:off x="3668" y="3088"/>
              <a:ext cx="28" cy="152"/>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31" name="Line 31"/>
            <p:cNvSpPr>
              <a:spLocks noChangeShapeType="1"/>
            </p:cNvSpPr>
            <p:nvPr/>
          </p:nvSpPr>
          <p:spPr bwMode="auto">
            <a:xfrm flipV="1">
              <a:off x="3700" y="3060"/>
              <a:ext cx="68" cy="36"/>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32" name="Line 32"/>
            <p:cNvSpPr>
              <a:spLocks noChangeShapeType="1"/>
            </p:cNvSpPr>
            <p:nvPr/>
          </p:nvSpPr>
          <p:spPr bwMode="auto">
            <a:xfrm>
              <a:off x="3768" y="3060"/>
              <a:ext cx="168" cy="24"/>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33" name="Line 33"/>
            <p:cNvSpPr>
              <a:spLocks noChangeShapeType="1"/>
            </p:cNvSpPr>
            <p:nvPr/>
          </p:nvSpPr>
          <p:spPr bwMode="auto">
            <a:xfrm flipV="1">
              <a:off x="3932" y="3016"/>
              <a:ext cx="72" cy="64"/>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34" name="Line 34"/>
            <p:cNvSpPr>
              <a:spLocks noChangeShapeType="1"/>
            </p:cNvSpPr>
            <p:nvPr/>
          </p:nvSpPr>
          <p:spPr bwMode="auto">
            <a:xfrm>
              <a:off x="4008" y="3012"/>
              <a:ext cx="72" cy="20"/>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35" name="Line 35"/>
            <p:cNvSpPr>
              <a:spLocks noChangeShapeType="1"/>
            </p:cNvSpPr>
            <p:nvPr/>
          </p:nvSpPr>
          <p:spPr bwMode="auto">
            <a:xfrm flipV="1">
              <a:off x="4076" y="2840"/>
              <a:ext cx="56" cy="188"/>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36" name="Line 36"/>
            <p:cNvSpPr>
              <a:spLocks noChangeShapeType="1"/>
            </p:cNvSpPr>
            <p:nvPr/>
          </p:nvSpPr>
          <p:spPr bwMode="auto">
            <a:xfrm>
              <a:off x="4136" y="2848"/>
              <a:ext cx="56" cy="8"/>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37" name="Line 37"/>
            <p:cNvSpPr>
              <a:spLocks noChangeShapeType="1"/>
            </p:cNvSpPr>
            <p:nvPr/>
          </p:nvSpPr>
          <p:spPr bwMode="auto">
            <a:xfrm flipV="1">
              <a:off x="4192" y="2768"/>
              <a:ext cx="32" cy="80"/>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38" name="Line 38"/>
            <p:cNvSpPr>
              <a:spLocks noChangeShapeType="1"/>
            </p:cNvSpPr>
            <p:nvPr/>
          </p:nvSpPr>
          <p:spPr bwMode="auto">
            <a:xfrm>
              <a:off x="4228" y="2760"/>
              <a:ext cx="208" cy="56"/>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39" name="Line 39"/>
            <p:cNvSpPr>
              <a:spLocks noChangeShapeType="1"/>
            </p:cNvSpPr>
            <p:nvPr/>
          </p:nvSpPr>
          <p:spPr bwMode="auto">
            <a:xfrm flipH="1" flipV="1">
              <a:off x="4400" y="2700"/>
              <a:ext cx="32" cy="132"/>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40" name="Line 40"/>
            <p:cNvSpPr>
              <a:spLocks noChangeShapeType="1"/>
            </p:cNvSpPr>
            <p:nvPr/>
          </p:nvSpPr>
          <p:spPr bwMode="auto">
            <a:xfrm flipV="1">
              <a:off x="4356" y="2396"/>
              <a:ext cx="56" cy="300"/>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41" name="Line 41"/>
            <p:cNvSpPr>
              <a:spLocks noChangeShapeType="1"/>
            </p:cNvSpPr>
            <p:nvPr/>
          </p:nvSpPr>
          <p:spPr bwMode="auto">
            <a:xfrm>
              <a:off x="4356" y="2680"/>
              <a:ext cx="36" cy="36"/>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42" name="Line 42"/>
            <p:cNvSpPr>
              <a:spLocks noChangeShapeType="1"/>
            </p:cNvSpPr>
            <p:nvPr/>
          </p:nvSpPr>
          <p:spPr bwMode="auto">
            <a:xfrm>
              <a:off x="4400" y="2408"/>
              <a:ext cx="312" cy="56"/>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43" name="Line 43"/>
            <p:cNvSpPr>
              <a:spLocks noChangeShapeType="1"/>
            </p:cNvSpPr>
            <p:nvPr/>
          </p:nvSpPr>
          <p:spPr bwMode="auto">
            <a:xfrm flipH="1" flipV="1">
              <a:off x="4636" y="2284"/>
              <a:ext cx="68" cy="176"/>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44" name="Line 44"/>
            <p:cNvSpPr>
              <a:spLocks noChangeShapeType="1"/>
            </p:cNvSpPr>
            <p:nvPr/>
          </p:nvSpPr>
          <p:spPr bwMode="auto">
            <a:xfrm flipV="1">
              <a:off x="4636" y="2144"/>
              <a:ext cx="60" cy="148"/>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45" name="Line 45"/>
            <p:cNvSpPr>
              <a:spLocks noChangeShapeType="1"/>
            </p:cNvSpPr>
            <p:nvPr/>
          </p:nvSpPr>
          <p:spPr bwMode="auto">
            <a:xfrm flipV="1">
              <a:off x="4696" y="2116"/>
              <a:ext cx="228" cy="40"/>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46" name="Line 46"/>
            <p:cNvSpPr>
              <a:spLocks noChangeShapeType="1"/>
            </p:cNvSpPr>
            <p:nvPr/>
          </p:nvSpPr>
          <p:spPr bwMode="auto">
            <a:xfrm flipV="1">
              <a:off x="4924" y="2040"/>
              <a:ext cx="44" cy="76"/>
            </a:xfrm>
            <a:prstGeom prst="line">
              <a:avLst/>
            </a:prstGeom>
            <a:noFill/>
            <a:ln w="38100">
              <a:solidFill>
                <a:schemeClr val="bg1"/>
              </a:solidFill>
              <a:round/>
              <a:headEnd/>
              <a:tailEnd/>
            </a:ln>
          </p:spPr>
          <p:txBody>
            <a:bodyPr/>
            <a:lstStyle/>
            <a:p>
              <a:endParaRPr lang="en-US" dirty="0">
                <a:solidFill>
                  <a:srgbClr val="FFFFFF"/>
                </a:solidFill>
              </a:endParaRPr>
            </a:p>
          </p:txBody>
        </p:sp>
        <p:sp>
          <p:nvSpPr>
            <p:cNvPr id="47" name="Line 47"/>
            <p:cNvSpPr>
              <a:spLocks noChangeShapeType="1"/>
            </p:cNvSpPr>
            <p:nvPr/>
          </p:nvSpPr>
          <p:spPr bwMode="auto">
            <a:xfrm>
              <a:off x="4960" y="2044"/>
              <a:ext cx="800" cy="108"/>
            </a:xfrm>
            <a:prstGeom prst="line">
              <a:avLst/>
            </a:prstGeom>
            <a:noFill/>
            <a:ln w="38100">
              <a:solidFill>
                <a:schemeClr val="bg1"/>
              </a:solidFill>
              <a:round/>
              <a:headEnd/>
              <a:tailEnd/>
            </a:ln>
          </p:spPr>
          <p:txBody>
            <a:bodyPr/>
            <a:lstStyle/>
            <a:p>
              <a:endParaRPr lang="en-US" dirty="0">
                <a:solidFill>
                  <a:srgbClr val="FFFFFF"/>
                </a:solidFill>
              </a:endParaRPr>
            </a:p>
          </p:txBody>
        </p:sp>
      </p:grpSp>
      <p:pic>
        <p:nvPicPr>
          <p:cNvPr id="51" name="Picture 49" descr="MCFL00128_0000[1]"/>
          <p:cNvPicPr>
            <a:picLocks noChangeAspect="1" noChangeArrowheads="1"/>
          </p:cNvPicPr>
          <p:nvPr/>
        </p:nvPicPr>
        <p:blipFill>
          <a:blip r:embed="rId4" cstate="print"/>
          <a:srcRect/>
          <a:stretch>
            <a:fillRect/>
          </a:stretch>
        </p:blipFill>
        <p:spPr bwMode="auto">
          <a:xfrm>
            <a:off x="5287142" y="2733947"/>
            <a:ext cx="672203" cy="529319"/>
          </a:xfrm>
          <a:prstGeom prst="rect">
            <a:avLst/>
          </a:prstGeom>
          <a:noFill/>
          <a:ln w="9525">
            <a:noFill/>
            <a:miter lim="800000"/>
            <a:headEnd/>
            <a:tailEnd/>
          </a:ln>
        </p:spPr>
      </p:pic>
      <p:pic>
        <p:nvPicPr>
          <p:cNvPr id="52" name="Picture 50" descr="MCFL00095_0000[1]"/>
          <p:cNvPicPr>
            <a:picLocks noChangeAspect="1" noChangeArrowheads="1"/>
          </p:cNvPicPr>
          <p:nvPr/>
        </p:nvPicPr>
        <p:blipFill>
          <a:blip r:embed="rId5" cstate="print"/>
          <a:srcRect/>
          <a:stretch>
            <a:fillRect/>
          </a:stretch>
        </p:blipFill>
        <p:spPr bwMode="auto">
          <a:xfrm>
            <a:off x="3191110" y="5939548"/>
            <a:ext cx="633235" cy="668956"/>
          </a:xfrm>
          <a:prstGeom prst="rect">
            <a:avLst/>
          </a:prstGeom>
          <a:noFill/>
          <a:ln w="9525">
            <a:noFill/>
            <a:miter lim="800000"/>
            <a:headEnd/>
            <a:tailEnd/>
          </a:ln>
        </p:spPr>
      </p:pic>
      <p:grpSp>
        <p:nvGrpSpPr>
          <p:cNvPr id="56" name="Group 90"/>
          <p:cNvGrpSpPr>
            <a:grpSpLocks/>
          </p:cNvGrpSpPr>
          <p:nvPr/>
        </p:nvGrpSpPr>
        <p:grpSpPr bwMode="auto">
          <a:xfrm>
            <a:off x="1732732" y="2861744"/>
            <a:ext cx="812534" cy="528572"/>
            <a:chOff x="1149" y="1617"/>
            <a:chExt cx="507" cy="233"/>
          </a:xfrm>
        </p:grpSpPr>
        <p:sp>
          <p:nvSpPr>
            <p:cNvPr id="57" name="Freeform 86"/>
            <p:cNvSpPr>
              <a:spLocks/>
            </p:cNvSpPr>
            <p:nvPr/>
          </p:nvSpPr>
          <p:spPr bwMode="auto">
            <a:xfrm>
              <a:off x="1149" y="1617"/>
              <a:ext cx="507" cy="233"/>
            </a:xfrm>
            <a:custGeom>
              <a:avLst/>
              <a:gdLst>
                <a:gd name="T0" fmla="*/ 447 w 507"/>
                <a:gd name="T1" fmla="*/ 0 h 330"/>
                <a:gd name="T2" fmla="*/ 507 w 507"/>
                <a:gd name="T3" fmla="*/ 1 h 330"/>
                <a:gd name="T4" fmla="*/ 339 w 507"/>
                <a:gd name="T5" fmla="*/ 1 h 330"/>
                <a:gd name="T6" fmla="*/ 0 w 507"/>
                <a:gd name="T7" fmla="*/ 1 h 330"/>
                <a:gd name="T8" fmla="*/ 447 w 507"/>
                <a:gd name="T9" fmla="*/ 0 h 330"/>
                <a:gd name="T10" fmla="*/ 0 60000 65536"/>
                <a:gd name="T11" fmla="*/ 0 60000 65536"/>
                <a:gd name="T12" fmla="*/ 0 60000 65536"/>
                <a:gd name="T13" fmla="*/ 0 60000 65536"/>
                <a:gd name="T14" fmla="*/ 0 60000 65536"/>
                <a:gd name="T15" fmla="*/ 0 w 507"/>
                <a:gd name="T16" fmla="*/ 0 h 330"/>
                <a:gd name="T17" fmla="*/ 507 w 507"/>
                <a:gd name="T18" fmla="*/ 330 h 330"/>
              </a:gdLst>
              <a:ahLst/>
              <a:cxnLst>
                <a:cxn ang="T10">
                  <a:pos x="T0" y="T1"/>
                </a:cxn>
                <a:cxn ang="T11">
                  <a:pos x="T2" y="T3"/>
                </a:cxn>
                <a:cxn ang="T12">
                  <a:pos x="T4" y="T5"/>
                </a:cxn>
                <a:cxn ang="T13">
                  <a:pos x="T6" y="T7"/>
                </a:cxn>
                <a:cxn ang="T14">
                  <a:pos x="T8" y="T9"/>
                </a:cxn>
              </a:cxnLst>
              <a:rect l="T15" t="T16" r="T17" b="T18"/>
              <a:pathLst>
                <a:path w="507" h="330">
                  <a:moveTo>
                    <a:pt x="447" y="0"/>
                  </a:moveTo>
                  <a:cubicBezTo>
                    <a:pt x="481" y="5"/>
                    <a:pt x="461" y="3"/>
                    <a:pt x="507" y="3"/>
                  </a:cubicBezTo>
                  <a:lnTo>
                    <a:pt x="339" y="330"/>
                  </a:lnTo>
                  <a:lnTo>
                    <a:pt x="0" y="285"/>
                  </a:lnTo>
                  <a:lnTo>
                    <a:pt x="447" y="0"/>
                  </a:lnTo>
                  <a:close/>
                </a:path>
              </a:pathLst>
            </a:custGeom>
            <a:solidFill>
              <a:srgbClr val="FF3300">
                <a:alpha val="49019"/>
              </a:srgbClr>
            </a:solidFill>
            <a:ln w="9525">
              <a:noFill/>
              <a:round/>
              <a:headEnd/>
              <a:tailEnd/>
            </a:ln>
          </p:spPr>
          <p:txBody>
            <a:bodyPr>
              <a:spAutoFit/>
            </a:bodyPr>
            <a:lstStyle/>
            <a:p>
              <a:pPr algn="l" eaLnBrk="1" hangingPunct="1"/>
              <a:endParaRPr lang="en-GB" dirty="0">
                <a:solidFill>
                  <a:srgbClr val="FFFFFF"/>
                </a:solidFill>
                <a:latin typeface="Calibri" pitchFamily="34" charset="0"/>
                <a:cs typeface="Arial" charset="0"/>
              </a:endParaRPr>
            </a:p>
          </p:txBody>
        </p:sp>
        <p:sp>
          <p:nvSpPr>
            <p:cNvPr id="58" name="Text Box 88"/>
            <p:cNvSpPr txBox="1">
              <a:spLocks noChangeArrowheads="1"/>
            </p:cNvSpPr>
            <p:nvPr/>
          </p:nvSpPr>
          <p:spPr bwMode="auto">
            <a:xfrm rot="-2269417">
              <a:off x="1307" y="1661"/>
              <a:ext cx="337" cy="145"/>
            </a:xfrm>
            <a:prstGeom prst="rect">
              <a:avLst/>
            </a:prstGeom>
            <a:noFill/>
            <a:ln w="9525" algn="ctr">
              <a:noFill/>
              <a:miter lim="800000"/>
              <a:headEnd/>
              <a:tailEnd/>
            </a:ln>
          </p:spPr>
          <p:txBody>
            <a:bodyPr>
              <a:spAutoFit/>
            </a:bodyPr>
            <a:lstStyle/>
            <a:p>
              <a:pPr algn="l" eaLnBrk="1" hangingPunct="1"/>
              <a:r>
                <a:rPr lang="fr-CH" sz="900" b="1" dirty="0">
                  <a:solidFill>
                    <a:srgbClr val="000000"/>
                  </a:solidFill>
                  <a:latin typeface="Calibri" pitchFamily="34" charset="0"/>
                  <a:cs typeface="Arial" charset="0"/>
                </a:rPr>
                <a:t>Meyrin</a:t>
              </a:r>
              <a:endParaRPr lang="en-US" sz="900" b="1" dirty="0">
                <a:solidFill>
                  <a:srgbClr val="000000"/>
                </a:solidFill>
                <a:latin typeface="Calibri" pitchFamily="34" charset="0"/>
                <a:cs typeface="Arial" charset="0"/>
              </a:endParaRPr>
            </a:p>
          </p:txBody>
        </p:sp>
      </p:grpSp>
      <p:grpSp>
        <p:nvGrpSpPr>
          <p:cNvPr id="59" name="Group 92"/>
          <p:cNvGrpSpPr>
            <a:grpSpLocks/>
          </p:cNvGrpSpPr>
          <p:nvPr/>
        </p:nvGrpSpPr>
        <p:grpSpPr bwMode="auto">
          <a:xfrm>
            <a:off x="3944898" y="2777404"/>
            <a:ext cx="937540" cy="378318"/>
            <a:chOff x="2409" y="1614"/>
            <a:chExt cx="585" cy="233"/>
          </a:xfrm>
        </p:grpSpPr>
        <p:sp>
          <p:nvSpPr>
            <p:cNvPr id="60" name="Freeform 87"/>
            <p:cNvSpPr>
              <a:spLocks/>
            </p:cNvSpPr>
            <p:nvPr/>
          </p:nvSpPr>
          <p:spPr bwMode="auto">
            <a:xfrm>
              <a:off x="2409" y="1614"/>
              <a:ext cx="585" cy="233"/>
            </a:xfrm>
            <a:custGeom>
              <a:avLst/>
              <a:gdLst>
                <a:gd name="T0" fmla="*/ 108 w 546"/>
                <a:gd name="T1" fmla="*/ 0 h 123"/>
                <a:gd name="T2" fmla="*/ 0 w 546"/>
                <a:gd name="T3" fmla="*/ 909621 h 123"/>
                <a:gd name="T4" fmla="*/ 342 w 546"/>
                <a:gd name="T5" fmla="*/ 3377663 h 123"/>
                <a:gd name="T6" fmla="*/ 686 w 546"/>
                <a:gd name="T7" fmla="*/ 2645327 h 123"/>
                <a:gd name="T8" fmla="*/ 1089 w 546"/>
                <a:gd name="T9" fmla="*/ 2802958 h 123"/>
                <a:gd name="T10" fmla="*/ 1392 w 546"/>
                <a:gd name="T11" fmla="*/ 2220657 h 123"/>
                <a:gd name="T12" fmla="*/ 1647 w 546"/>
                <a:gd name="T13" fmla="*/ 2306030 h 123"/>
                <a:gd name="T14" fmla="*/ 1647 w 546"/>
                <a:gd name="T15" fmla="*/ 1411152 h 123"/>
                <a:gd name="T16" fmla="*/ 108 w 546"/>
                <a:gd name="T17" fmla="*/ 0 h 123"/>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546"/>
                <a:gd name="T28" fmla="*/ 0 h 123"/>
                <a:gd name="T29" fmla="*/ 546 w 546"/>
                <a:gd name="T30" fmla="*/ 123 h 123"/>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546" h="123">
                  <a:moveTo>
                    <a:pt x="36" y="0"/>
                  </a:moveTo>
                  <a:cubicBezTo>
                    <a:pt x="18" y="6"/>
                    <a:pt x="13" y="20"/>
                    <a:pt x="0" y="33"/>
                  </a:cubicBezTo>
                  <a:lnTo>
                    <a:pt x="114" y="123"/>
                  </a:lnTo>
                  <a:lnTo>
                    <a:pt x="228" y="96"/>
                  </a:lnTo>
                  <a:lnTo>
                    <a:pt x="360" y="102"/>
                  </a:lnTo>
                  <a:lnTo>
                    <a:pt x="462" y="81"/>
                  </a:lnTo>
                  <a:lnTo>
                    <a:pt x="546" y="84"/>
                  </a:lnTo>
                  <a:lnTo>
                    <a:pt x="546" y="51"/>
                  </a:lnTo>
                  <a:lnTo>
                    <a:pt x="36" y="0"/>
                  </a:lnTo>
                  <a:close/>
                </a:path>
              </a:pathLst>
            </a:custGeom>
            <a:solidFill>
              <a:srgbClr val="99CCFF">
                <a:alpha val="47842"/>
              </a:srgbClr>
            </a:solidFill>
            <a:ln w="9525">
              <a:noFill/>
              <a:round/>
              <a:headEnd/>
              <a:tailEnd/>
            </a:ln>
          </p:spPr>
          <p:txBody>
            <a:bodyPr>
              <a:spAutoFit/>
            </a:bodyPr>
            <a:lstStyle/>
            <a:p>
              <a:pPr algn="l" eaLnBrk="1" hangingPunct="1"/>
              <a:endParaRPr lang="en-GB" dirty="0">
                <a:solidFill>
                  <a:srgbClr val="FFFFFF"/>
                </a:solidFill>
                <a:latin typeface="Calibri" pitchFamily="34" charset="0"/>
                <a:cs typeface="Arial" charset="0"/>
              </a:endParaRPr>
            </a:p>
          </p:txBody>
        </p:sp>
        <p:sp>
          <p:nvSpPr>
            <p:cNvPr id="61" name="Text Box 91"/>
            <p:cNvSpPr txBox="1">
              <a:spLocks noChangeArrowheads="1"/>
            </p:cNvSpPr>
            <p:nvPr/>
          </p:nvSpPr>
          <p:spPr bwMode="auto">
            <a:xfrm rot="380412">
              <a:off x="2445" y="1636"/>
              <a:ext cx="485" cy="145"/>
            </a:xfrm>
            <a:prstGeom prst="rect">
              <a:avLst/>
            </a:prstGeom>
            <a:noFill/>
            <a:ln w="9525" algn="ctr">
              <a:noFill/>
              <a:miter lim="800000"/>
              <a:headEnd/>
              <a:tailEnd/>
            </a:ln>
          </p:spPr>
          <p:txBody>
            <a:bodyPr>
              <a:spAutoFit/>
            </a:bodyPr>
            <a:lstStyle/>
            <a:p>
              <a:pPr algn="l" eaLnBrk="1" hangingPunct="1"/>
              <a:r>
                <a:rPr lang="fr-CH" sz="900" b="1" dirty="0">
                  <a:solidFill>
                    <a:srgbClr val="000000"/>
                  </a:solidFill>
                  <a:latin typeface="Calibri" pitchFamily="34" charset="0"/>
                  <a:cs typeface="Arial" charset="0"/>
                </a:rPr>
                <a:t>Prévessin</a:t>
              </a:r>
              <a:endParaRPr lang="en-US" sz="900" b="1" dirty="0">
                <a:solidFill>
                  <a:srgbClr val="000000"/>
                </a:solidFill>
                <a:latin typeface="Calibri" pitchFamily="34" charset="0"/>
                <a:cs typeface="Arial" charset="0"/>
              </a:endParaRPr>
            </a:p>
          </p:txBody>
        </p:sp>
      </p:grpSp>
      <p:cxnSp>
        <p:nvCxnSpPr>
          <p:cNvPr id="55" name="Straight Connector 54"/>
          <p:cNvCxnSpPr/>
          <p:nvPr/>
        </p:nvCxnSpPr>
        <p:spPr>
          <a:xfrm>
            <a:off x="274540" y="980728"/>
            <a:ext cx="8352928"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grpSp>
        <p:nvGrpSpPr>
          <p:cNvPr id="54" name="Group 53"/>
          <p:cNvGrpSpPr/>
          <p:nvPr/>
        </p:nvGrpSpPr>
        <p:grpSpPr>
          <a:xfrm>
            <a:off x="2469299" y="1843414"/>
            <a:ext cx="1771708" cy="1117016"/>
            <a:chOff x="2469299" y="1843414"/>
            <a:chExt cx="1771708" cy="1117016"/>
          </a:xfrm>
        </p:grpSpPr>
        <p:sp>
          <p:nvSpPr>
            <p:cNvPr id="2" name="TextBox 1"/>
            <p:cNvSpPr txBox="1"/>
            <p:nvPr/>
          </p:nvSpPr>
          <p:spPr>
            <a:xfrm>
              <a:off x="2609691" y="1843414"/>
              <a:ext cx="1631316" cy="369332"/>
            </a:xfrm>
            <a:prstGeom prst="rect">
              <a:avLst/>
            </a:prstGeom>
            <a:noFill/>
          </p:spPr>
          <p:txBody>
            <a:bodyPr wrap="square" rtlCol="0">
              <a:spAutoFit/>
            </a:bodyPr>
            <a:lstStyle/>
            <a:p>
              <a:pPr algn="ctr"/>
              <a:r>
                <a:rPr lang="en-GB" dirty="0"/>
                <a:t>CERN</a:t>
              </a:r>
            </a:p>
          </p:txBody>
        </p:sp>
        <p:cxnSp>
          <p:nvCxnSpPr>
            <p:cNvPr id="4" name="Straight Connector 3"/>
            <p:cNvCxnSpPr>
              <a:endCxn id="58" idx="3"/>
            </p:cNvCxnSpPr>
            <p:nvPr/>
          </p:nvCxnSpPr>
          <p:spPr>
            <a:xfrm flipH="1">
              <a:off x="2469299" y="2165596"/>
              <a:ext cx="936941" cy="794834"/>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a:stCxn id="2" idx="2"/>
              <a:endCxn id="61" idx="1"/>
            </p:cNvCxnSpPr>
            <p:nvPr/>
          </p:nvCxnSpPr>
          <p:spPr>
            <a:xfrm>
              <a:off x="3425349" y="2212746"/>
              <a:ext cx="579621" cy="675178"/>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 name="Footer Placeholder 2"/>
          <p:cNvSpPr>
            <a:spLocks noGrp="1"/>
          </p:cNvSpPr>
          <p:nvPr>
            <p:ph type="ftr" sz="quarter" idx="11"/>
          </p:nvPr>
        </p:nvSpPr>
        <p:spPr>
          <a:xfrm>
            <a:off x="179512" y="6592267"/>
            <a:ext cx="8928992" cy="365125"/>
          </a:xfrm>
        </p:spPr>
        <p:txBody>
          <a:bodyPr/>
          <a:lstStyle/>
          <a:p>
            <a:pPr>
              <a:defRPr/>
            </a:pPr>
            <a:r>
              <a:rPr lang="sv-SE" dirty="0">
                <a:solidFill>
                  <a:schemeClr val="tx1">
                    <a:lumMod val="85000"/>
                  </a:schemeClr>
                </a:solidFill>
              </a:rPr>
              <a:t>Polhelmskolan 24.3 2025                     Lennart JIRDEN, CERN</a:t>
            </a:r>
            <a:endParaRPr lang="fr-FR" dirty="0">
              <a:solidFill>
                <a:srgbClr val="7F7F7F"/>
              </a:solidFill>
            </a:endParaRPr>
          </a:p>
        </p:txBody>
      </p:sp>
    </p:spTree>
    <p:extLst>
      <p:ext uri="{BB962C8B-B14F-4D97-AF65-F5344CB8AC3E}">
        <p14:creationId xmlns:p14="http://schemas.microsoft.com/office/powerpoint/2010/main" val="34968121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2000" fill="hold"/>
                                        <p:tgtEl>
                                          <p:spTgt spid="7"/>
                                        </p:tgtEl>
                                        <p:attrNameLst>
                                          <p:attrName>ppt_w</p:attrName>
                                        </p:attrNameLst>
                                      </p:cBhvr>
                                      <p:tavLst>
                                        <p:tav tm="0">
                                          <p:val>
                                            <p:fltVal val="0"/>
                                          </p:val>
                                        </p:tav>
                                        <p:tav tm="100000">
                                          <p:val>
                                            <p:strVal val="#ppt_w"/>
                                          </p:val>
                                        </p:tav>
                                      </p:tavLst>
                                    </p:anim>
                                    <p:anim calcmode="lin" valueType="num">
                                      <p:cBhvr>
                                        <p:cTn id="8" dur="2000" fill="hold"/>
                                        <p:tgtEl>
                                          <p:spTgt spid="7"/>
                                        </p:tgtEl>
                                        <p:attrNameLst>
                                          <p:attrName>ppt_h</p:attrName>
                                        </p:attrNameLst>
                                      </p:cBhvr>
                                      <p:tavLst>
                                        <p:tav tm="0">
                                          <p:val>
                                            <p:fltVal val="0"/>
                                          </p:val>
                                        </p:tav>
                                        <p:tav tm="100000">
                                          <p:val>
                                            <p:strVal val="#ppt_h"/>
                                          </p:val>
                                        </p:tav>
                                      </p:tavLst>
                                    </p:anim>
                                  </p:childTnLst>
                                </p:cTn>
                              </p:par>
                              <p:par>
                                <p:cTn id="9" presetID="0" presetClass="path" presetSubtype="0" accel="50000" decel="50000" fill="hold" nodeType="withEffect">
                                  <p:stCondLst>
                                    <p:cond delay="0"/>
                                  </p:stCondLst>
                                  <p:childTnLst>
                                    <p:animMotion origin="layout" path="M -0.04149 -0.12616 L 0 2.22222E-6 " pathEditMode="relative" rAng="0" ptsTypes="AA">
                                      <p:cBhvr>
                                        <p:cTn id="10" dur="2000" fill="hold"/>
                                        <p:tgtEl>
                                          <p:spTgt spid="7"/>
                                        </p:tgtEl>
                                        <p:attrNameLst>
                                          <p:attrName>ppt_x</p:attrName>
                                          <p:attrName>ppt_y</p:attrName>
                                        </p:attrNameLst>
                                      </p:cBhvr>
                                      <p:rCtr x="2066" y="6296"/>
                                    </p:animMotion>
                                  </p:childTnLst>
                                </p:cTn>
                              </p:par>
                            </p:childTnLst>
                          </p:cTn>
                        </p:par>
                        <p:par>
                          <p:cTn id="11" fill="hold">
                            <p:stCondLst>
                              <p:cond delay="2000"/>
                            </p:stCondLst>
                            <p:childTnLst>
                              <p:par>
                                <p:cTn id="12" presetID="4" presetClass="entr" presetSubtype="32" fill="hold" nodeType="after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box(out)">
                                      <p:cBhvr>
                                        <p:cTn id="14" dur="500"/>
                                        <p:tgtEl>
                                          <p:spTgt spid="8"/>
                                        </p:tgtEl>
                                      </p:cBhvr>
                                    </p:animEffect>
                                  </p:childTnLst>
                                </p:cTn>
                              </p:par>
                            </p:childTnLst>
                          </p:cTn>
                        </p:par>
                        <p:par>
                          <p:cTn id="15" fill="hold">
                            <p:stCondLst>
                              <p:cond delay="2500"/>
                            </p:stCondLst>
                            <p:childTnLst>
                              <p:par>
                                <p:cTn id="16" presetID="4" presetClass="entr" presetSubtype="32" fill="hold" nodeType="afterEffect">
                                  <p:stCondLst>
                                    <p:cond delay="0"/>
                                  </p:stCondLst>
                                  <p:childTnLst>
                                    <p:set>
                                      <p:cBhvr>
                                        <p:cTn id="17" dur="1" fill="hold">
                                          <p:stCondLst>
                                            <p:cond delay="0"/>
                                          </p:stCondLst>
                                        </p:cTn>
                                        <p:tgtEl>
                                          <p:spTgt spid="52"/>
                                        </p:tgtEl>
                                        <p:attrNameLst>
                                          <p:attrName>style.visibility</p:attrName>
                                        </p:attrNameLst>
                                      </p:cBhvr>
                                      <p:to>
                                        <p:strVal val="visible"/>
                                      </p:to>
                                    </p:set>
                                    <p:animEffect transition="in" filter="box(out)">
                                      <p:cBhvr>
                                        <p:cTn id="18" dur="500"/>
                                        <p:tgtEl>
                                          <p:spTgt spid="52"/>
                                        </p:tgtEl>
                                      </p:cBhvr>
                                    </p:animEffect>
                                  </p:childTnLst>
                                </p:cTn>
                              </p:par>
                            </p:childTnLst>
                          </p:cTn>
                        </p:par>
                        <p:par>
                          <p:cTn id="19" fill="hold">
                            <p:stCondLst>
                              <p:cond delay="3000"/>
                            </p:stCondLst>
                            <p:childTnLst>
                              <p:par>
                                <p:cTn id="20" presetID="4" presetClass="entr" presetSubtype="32" fill="hold" nodeType="afterEffect">
                                  <p:stCondLst>
                                    <p:cond delay="0"/>
                                  </p:stCondLst>
                                  <p:childTnLst>
                                    <p:set>
                                      <p:cBhvr>
                                        <p:cTn id="21" dur="1" fill="hold">
                                          <p:stCondLst>
                                            <p:cond delay="0"/>
                                          </p:stCondLst>
                                        </p:cTn>
                                        <p:tgtEl>
                                          <p:spTgt spid="51"/>
                                        </p:tgtEl>
                                        <p:attrNameLst>
                                          <p:attrName>style.visibility</p:attrName>
                                        </p:attrNameLst>
                                      </p:cBhvr>
                                      <p:to>
                                        <p:strVal val="visible"/>
                                      </p:to>
                                    </p:set>
                                    <p:animEffect transition="in" filter="box(out)">
                                      <p:cBhvr>
                                        <p:cTn id="22" dur="500"/>
                                        <p:tgtEl>
                                          <p:spTgt spid="51"/>
                                        </p:tgtEl>
                                      </p:cBhvr>
                                    </p:animEffect>
                                  </p:childTnLst>
                                </p:cTn>
                              </p:par>
                            </p:childTnLst>
                          </p:cTn>
                        </p:par>
                        <p:par>
                          <p:cTn id="23" fill="hold">
                            <p:stCondLst>
                              <p:cond delay="3500"/>
                            </p:stCondLst>
                            <p:childTnLst>
                              <p:par>
                                <p:cTn id="24" presetID="10" presetClass="entr" presetSubtype="0" fill="hold" nodeType="afterEffect">
                                  <p:stCondLst>
                                    <p:cond delay="0"/>
                                  </p:stCondLst>
                                  <p:childTnLst>
                                    <p:set>
                                      <p:cBhvr>
                                        <p:cTn id="25" dur="1" fill="hold">
                                          <p:stCondLst>
                                            <p:cond delay="0"/>
                                          </p:stCondLst>
                                        </p:cTn>
                                        <p:tgtEl>
                                          <p:spTgt spid="56"/>
                                        </p:tgtEl>
                                        <p:attrNameLst>
                                          <p:attrName>style.visibility</p:attrName>
                                        </p:attrNameLst>
                                      </p:cBhvr>
                                      <p:to>
                                        <p:strVal val="visible"/>
                                      </p:to>
                                    </p:set>
                                    <p:animEffect transition="in" filter="fade">
                                      <p:cBhvr>
                                        <p:cTn id="26" dur="500"/>
                                        <p:tgtEl>
                                          <p:spTgt spid="56"/>
                                        </p:tgtEl>
                                      </p:cBhvr>
                                    </p:animEffect>
                                  </p:childTnLst>
                                </p:cTn>
                              </p:par>
                            </p:childTnLst>
                          </p:cTn>
                        </p:par>
                        <p:par>
                          <p:cTn id="27" fill="hold">
                            <p:stCondLst>
                              <p:cond delay="4000"/>
                            </p:stCondLst>
                            <p:childTnLst>
                              <p:par>
                                <p:cTn id="28" presetID="10" presetClass="entr" presetSubtype="0" fill="hold" nodeType="afterEffect">
                                  <p:stCondLst>
                                    <p:cond delay="0"/>
                                  </p:stCondLst>
                                  <p:childTnLst>
                                    <p:set>
                                      <p:cBhvr>
                                        <p:cTn id="29" dur="1" fill="hold">
                                          <p:stCondLst>
                                            <p:cond delay="0"/>
                                          </p:stCondLst>
                                        </p:cTn>
                                        <p:tgtEl>
                                          <p:spTgt spid="59"/>
                                        </p:tgtEl>
                                        <p:attrNameLst>
                                          <p:attrName>style.visibility</p:attrName>
                                        </p:attrNameLst>
                                      </p:cBhvr>
                                      <p:to>
                                        <p:strVal val="visible"/>
                                      </p:to>
                                    </p:set>
                                    <p:animEffect transition="in" filter="fade">
                                      <p:cBhvr>
                                        <p:cTn id="30" dur="500"/>
                                        <p:tgtEl>
                                          <p:spTgt spid="59"/>
                                        </p:tgtEl>
                                      </p:cBhvr>
                                    </p:animEffect>
                                  </p:childTnLst>
                                </p:cTn>
                              </p:par>
                            </p:childTnLst>
                          </p:cTn>
                        </p:par>
                        <p:par>
                          <p:cTn id="31" fill="hold">
                            <p:stCondLst>
                              <p:cond delay="4500"/>
                            </p:stCondLst>
                            <p:childTnLst>
                              <p:par>
                                <p:cTn id="32" presetID="53" presetClass="entr" presetSubtype="16" fill="hold" nodeType="afterEffect">
                                  <p:stCondLst>
                                    <p:cond delay="0"/>
                                  </p:stCondLst>
                                  <p:childTnLst>
                                    <p:set>
                                      <p:cBhvr>
                                        <p:cTn id="33" dur="1" fill="hold">
                                          <p:stCondLst>
                                            <p:cond delay="0"/>
                                          </p:stCondLst>
                                        </p:cTn>
                                        <p:tgtEl>
                                          <p:spTgt spid="54"/>
                                        </p:tgtEl>
                                        <p:attrNameLst>
                                          <p:attrName>style.visibility</p:attrName>
                                        </p:attrNameLst>
                                      </p:cBhvr>
                                      <p:to>
                                        <p:strVal val="visible"/>
                                      </p:to>
                                    </p:set>
                                    <p:anim calcmode="lin" valueType="num">
                                      <p:cBhvr>
                                        <p:cTn id="34" dur="500" fill="hold"/>
                                        <p:tgtEl>
                                          <p:spTgt spid="54"/>
                                        </p:tgtEl>
                                        <p:attrNameLst>
                                          <p:attrName>ppt_w</p:attrName>
                                        </p:attrNameLst>
                                      </p:cBhvr>
                                      <p:tavLst>
                                        <p:tav tm="0">
                                          <p:val>
                                            <p:fltVal val="0"/>
                                          </p:val>
                                        </p:tav>
                                        <p:tav tm="100000">
                                          <p:val>
                                            <p:strVal val="#ppt_w"/>
                                          </p:val>
                                        </p:tav>
                                      </p:tavLst>
                                    </p:anim>
                                    <p:anim calcmode="lin" valueType="num">
                                      <p:cBhvr>
                                        <p:cTn id="35" dur="500" fill="hold"/>
                                        <p:tgtEl>
                                          <p:spTgt spid="54"/>
                                        </p:tgtEl>
                                        <p:attrNameLst>
                                          <p:attrName>ppt_h</p:attrName>
                                        </p:attrNameLst>
                                      </p:cBhvr>
                                      <p:tavLst>
                                        <p:tav tm="0">
                                          <p:val>
                                            <p:fltVal val="0"/>
                                          </p:val>
                                        </p:tav>
                                        <p:tav tm="100000">
                                          <p:val>
                                            <p:strVal val="#ppt_h"/>
                                          </p:val>
                                        </p:tav>
                                      </p:tavLst>
                                    </p:anim>
                                    <p:animEffect transition="in" filter="fade">
                                      <p:cBhvr>
                                        <p:cTn id="36" dur="5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Title 1"/>
          <p:cNvSpPr>
            <a:spLocks noGrp="1"/>
          </p:cNvSpPr>
          <p:nvPr>
            <p:ph type="title"/>
          </p:nvPr>
        </p:nvSpPr>
        <p:spPr>
          <a:xfrm>
            <a:off x="267192" y="116632"/>
            <a:ext cx="8686800" cy="642937"/>
          </a:xfrm>
        </p:spPr>
        <p:txBody>
          <a:bodyPr>
            <a:noAutofit/>
          </a:bodyPr>
          <a:lstStyle/>
          <a:p>
            <a:pPr eaLnBrk="1" hangingPunct="1"/>
            <a:r>
              <a:rPr lang="en-GB" dirty="0">
                <a:solidFill>
                  <a:srgbClr val="92D050"/>
                </a:solidFill>
              </a:rPr>
              <a:t>ALICE</a:t>
            </a:r>
            <a:endParaRPr lang="fr-FR" dirty="0">
              <a:solidFill>
                <a:srgbClr val="92D050"/>
              </a:solidFill>
            </a:endParaRPr>
          </a:p>
        </p:txBody>
      </p:sp>
      <p:pic>
        <p:nvPicPr>
          <p:cNvPr id="7" name="Picture 2" descr="http://mediaarchive.cern.ch/MediaArchive/Photo/Public/2007/0706056/0706056_01/0706056_01-A4-at-144-dpi.jpg"/>
          <p:cNvPicPr>
            <a:picLocks noChangeAspect="1" noChangeArrowheads="1"/>
          </p:cNvPicPr>
          <p:nvPr/>
        </p:nvPicPr>
        <p:blipFill>
          <a:blip r:embed="rId2" cstate="print"/>
          <a:srcRect/>
          <a:stretch>
            <a:fillRect/>
          </a:stretch>
        </p:blipFill>
        <p:spPr bwMode="auto">
          <a:xfrm>
            <a:off x="827584" y="859134"/>
            <a:ext cx="7848812" cy="5234162"/>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cxnSp>
        <p:nvCxnSpPr>
          <p:cNvPr id="5" name="Straight Connector 4"/>
          <p:cNvCxnSpPr/>
          <p:nvPr/>
        </p:nvCxnSpPr>
        <p:spPr>
          <a:xfrm>
            <a:off x="251520" y="677872"/>
            <a:ext cx="8352928"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sp>
        <p:nvSpPr>
          <p:cNvPr id="2" name="Footer Placeholder 1"/>
          <p:cNvSpPr>
            <a:spLocks noGrp="1"/>
          </p:cNvSpPr>
          <p:nvPr>
            <p:ph type="ftr" sz="quarter" idx="11"/>
          </p:nvPr>
        </p:nvSpPr>
        <p:spPr>
          <a:xfrm>
            <a:off x="251520" y="6356351"/>
            <a:ext cx="8568952" cy="365125"/>
          </a:xfrm>
        </p:spPr>
        <p:txBody>
          <a:bodyPr/>
          <a:lstStyle/>
          <a:p>
            <a:pPr>
              <a:defRPr/>
            </a:pPr>
            <a:r>
              <a:rPr lang="sv-SE">
                <a:solidFill>
                  <a:srgbClr val="7F7F7F"/>
                </a:solidFill>
              </a:rPr>
              <a:t>Polhelmskolan 24.3 2025                     Lennart JIRDEN, CERN</a:t>
            </a:r>
            <a:endParaRPr lang="fr-FR">
              <a:solidFill>
                <a:srgbClr val="7F7F7F"/>
              </a:solidFill>
            </a:endParaRPr>
          </a:p>
        </p:txBody>
      </p:sp>
    </p:spTree>
    <p:extLst>
      <p:ext uri="{BB962C8B-B14F-4D97-AF65-F5344CB8AC3E}">
        <p14:creationId xmlns:p14="http://schemas.microsoft.com/office/powerpoint/2010/main" val="9545615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1+#ppt_w/2"/>
                                          </p:val>
                                        </p:tav>
                                        <p:tav tm="100000">
                                          <p:val>
                                            <p:strVal val="#ppt_x"/>
                                          </p:val>
                                        </p:tav>
                                      </p:tavLst>
                                    </p:anim>
                                    <p:anim calcmode="lin" valueType="num">
                                      <p:cBhvr additive="base">
                                        <p:cTn id="8" dur="10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8803" y="116631"/>
            <a:ext cx="7886700" cy="864097"/>
          </a:xfrm>
        </p:spPr>
        <p:txBody>
          <a:bodyPr/>
          <a:lstStyle/>
          <a:p>
            <a:r>
              <a:rPr lang="cy-GB" dirty="0"/>
              <a:t>Hur fungerar detektorerna?</a:t>
            </a:r>
            <a:endParaRPr lang="en-GB" dirty="0"/>
          </a:p>
        </p:txBody>
      </p:sp>
      <p:sp>
        <p:nvSpPr>
          <p:cNvPr id="3" name="Content Placeholder 2"/>
          <p:cNvSpPr>
            <a:spLocks noGrp="1"/>
          </p:cNvSpPr>
          <p:nvPr>
            <p:ph idx="1"/>
          </p:nvPr>
        </p:nvSpPr>
        <p:spPr>
          <a:xfrm>
            <a:off x="313267" y="3956013"/>
            <a:ext cx="8652933" cy="2182906"/>
          </a:xfrm>
        </p:spPr>
        <p:txBody>
          <a:bodyPr>
            <a:normAutofit/>
          </a:bodyPr>
          <a:lstStyle/>
          <a:p>
            <a:r>
              <a:rPr lang="cy-GB" dirty="0"/>
              <a:t>På samma sätt som man studerar fotspår</a:t>
            </a:r>
            <a:br>
              <a:rPr lang="cy-GB" dirty="0"/>
            </a:br>
            <a:endParaRPr lang="cy-GB" dirty="0"/>
          </a:p>
          <a:p>
            <a:r>
              <a:rPr lang="cy-GB" dirty="0"/>
              <a:t>Form, steglängd, riktning och djup säger dej vilket djur det var, hur stor det var och varifrån det kom</a:t>
            </a:r>
            <a:endParaRPr lang="en-GB" dirty="0"/>
          </a:p>
        </p:txBody>
      </p:sp>
      <p:pic>
        <p:nvPicPr>
          <p:cNvPr id="4" name="Picture 7"/>
          <p:cNvPicPr>
            <a:picLocks noChangeAspect="1" noChangeArrowheads="1"/>
          </p:cNvPicPr>
          <p:nvPr/>
        </p:nvPicPr>
        <p:blipFill>
          <a:blip r:embed="rId3" cstate="print"/>
          <a:srcRect l="31000" t="6451" b="76286"/>
          <a:stretch>
            <a:fillRect/>
          </a:stretch>
        </p:blipFill>
        <p:spPr bwMode="auto">
          <a:xfrm>
            <a:off x="257579" y="1124745"/>
            <a:ext cx="4041429" cy="2550017"/>
          </a:xfrm>
          <a:prstGeom prst="rect">
            <a:avLst/>
          </a:prstGeom>
          <a:noFill/>
          <a:ln w="9525">
            <a:noFill/>
            <a:miter lim="800000"/>
            <a:headEnd/>
            <a:tailEnd/>
          </a:ln>
        </p:spPr>
      </p:pic>
      <p:pic>
        <p:nvPicPr>
          <p:cNvPr id="5" name="Picture 10"/>
          <p:cNvPicPr>
            <a:picLocks noChangeAspect="1" noChangeArrowheads="1"/>
          </p:cNvPicPr>
          <p:nvPr/>
        </p:nvPicPr>
        <p:blipFill>
          <a:blip r:embed="rId3" cstate="print"/>
          <a:srcRect l="30873" t="41598" b="41141"/>
          <a:stretch>
            <a:fillRect/>
          </a:stretch>
        </p:blipFill>
        <p:spPr bwMode="auto">
          <a:xfrm>
            <a:off x="4662153" y="1124744"/>
            <a:ext cx="4048868" cy="2549697"/>
          </a:xfrm>
          <a:prstGeom prst="rect">
            <a:avLst/>
          </a:prstGeom>
          <a:noFill/>
          <a:ln w="9525">
            <a:noFill/>
            <a:miter lim="800000"/>
            <a:headEnd/>
            <a:tailEnd/>
          </a:ln>
        </p:spPr>
      </p:pic>
      <p:sp>
        <p:nvSpPr>
          <p:cNvPr id="6" name="Footer Placeholder 5"/>
          <p:cNvSpPr>
            <a:spLocks noGrp="1"/>
          </p:cNvSpPr>
          <p:nvPr>
            <p:ph type="ftr" sz="quarter" idx="11"/>
          </p:nvPr>
        </p:nvSpPr>
        <p:spPr>
          <a:xfrm>
            <a:off x="467543" y="6356351"/>
            <a:ext cx="8243477" cy="365125"/>
          </a:xfrm>
        </p:spPr>
        <p:txBody>
          <a:bodyPr/>
          <a:lstStyle/>
          <a:p>
            <a:pPr>
              <a:defRPr/>
            </a:pPr>
            <a:r>
              <a:rPr lang="sv-SE">
                <a:solidFill>
                  <a:srgbClr val="7F7F7F"/>
                </a:solidFill>
              </a:rPr>
              <a:t>Polhelmskolan 24.3 2025                     Lennart JIRDEN, CERN</a:t>
            </a:r>
            <a:endParaRPr lang="fr-FR" dirty="0">
              <a:solidFill>
                <a:srgbClr val="7F7F7F"/>
              </a:solidFill>
            </a:endParaRPr>
          </a:p>
        </p:txBody>
      </p:sp>
    </p:spTree>
    <p:extLst>
      <p:ext uri="{BB962C8B-B14F-4D97-AF65-F5344CB8AC3E}">
        <p14:creationId xmlns:p14="http://schemas.microsoft.com/office/powerpoint/2010/main" val="427720316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CMS_Slice"/>
          <p:cNvPicPr>
            <a:picLocks noChangeAspect="1" noChangeArrowheads="1"/>
          </p:cNvPicPr>
          <p:nvPr/>
        </p:nvPicPr>
        <p:blipFill>
          <a:blip r:embed="rId3" cstate="print"/>
          <a:srcRect/>
          <a:stretch>
            <a:fillRect/>
          </a:stretch>
        </p:blipFill>
        <p:spPr bwMode="auto">
          <a:xfrm>
            <a:off x="27167" y="1379897"/>
            <a:ext cx="9070848" cy="4663440"/>
          </a:xfrm>
          <a:prstGeom prst="rect">
            <a:avLst/>
          </a:prstGeom>
          <a:noFill/>
        </p:spPr>
      </p:pic>
      <p:sp>
        <p:nvSpPr>
          <p:cNvPr id="2" name="Title 1"/>
          <p:cNvSpPr>
            <a:spLocks noGrp="1"/>
          </p:cNvSpPr>
          <p:nvPr>
            <p:ph type="title"/>
          </p:nvPr>
        </p:nvSpPr>
        <p:spPr/>
        <p:txBody>
          <a:bodyPr/>
          <a:lstStyle/>
          <a:p>
            <a:r>
              <a:rPr lang="en-GB" dirty="0" err="1"/>
              <a:t>Hur</a:t>
            </a:r>
            <a:r>
              <a:rPr lang="en-GB" dirty="0"/>
              <a:t> </a:t>
            </a:r>
            <a:r>
              <a:rPr lang="en-GB" dirty="0" err="1"/>
              <a:t>fungerar</a:t>
            </a:r>
            <a:r>
              <a:rPr lang="en-GB" dirty="0"/>
              <a:t> </a:t>
            </a:r>
            <a:r>
              <a:rPr lang="en-GB" dirty="0" err="1"/>
              <a:t>detektorerna</a:t>
            </a:r>
            <a:r>
              <a:rPr lang="en-GB" dirty="0"/>
              <a:t>?</a:t>
            </a:r>
            <a:endParaRPr lang="cy-GB" noProof="0" dirty="0"/>
          </a:p>
        </p:txBody>
      </p:sp>
      <p:pic>
        <p:nvPicPr>
          <p:cNvPr id="6" name="Picture 2"/>
          <p:cNvPicPr>
            <a:picLocks noGrp="1" noChangeAspect="1" noChangeArrowheads="1"/>
          </p:cNvPicPr>
          <p:nvPr>
            <p:ph idx="1"/>
          </p:nvPr>
        </p:nvPicPr>
        <p:blipFill>
          <a:blip r:embed="rId4" cstate="print"/>
          <a:srcRect/>
          <a:stretch>
            <a:fillRect/>
          </a:stretch>
        </p:blipFill>
        <p:spPr bwMode="auto">
          <a:xfrm>
            <a:off x="450760" y="620688"/>
            <a:ext cx="8178321" cy="5471297"/>
          </a:xfrm>
          <a:prstGeom prst="rect">
            <a:avLst/>
          </a:prstGeom>
          <a:noFill/>
          <a:ln w="9525">
            <a:noFill/>
            <a:miter lim="800000"/>
            <a:headEnd/>
            <a:tailEnd/>
          </a:ln>
        </p:spPr>
      </p:pic>
      <p:pic>
        <p:nvPicPr>
          <p:cNvPr id="8" name="Picture 7" descr="ECALcrystals.jpg"/>
          <p:cNvPicPr>
            <a:picLocks noChangeAspect="1"/>
          </p:cNvPicPr>
          <p:nvPr/>
        </p:nvPicPr>
        <p:blipFill>
          <a:blip r:embed="rId5" cstate="print"/>
          <a:stretch>
            <a:fillRect/>
          </a:stretch>
        </p:blipFill>
        <p:spPr>
          <a:xfrm>
            <a:off x="453175" y="898011"/>
            <a:ext cx="8331021" cy="5554014"/>
          </a:xfrm>
          <a:prstGeom prst="rect">
            <a:avLst/>
          </a:prstGeom>
        </p:spPr>
      </p:pic>
      <p:sp>
        <p:nvSpPr>
          <p:cNvPr id="3" name="Footer Placeholder 2"/>
          <p:cNvSpPr>
            <a:spLocks noGrp="1"/>
          </p:cNvSpPr>
          <p:nvPr>
            <p:ph type="ftr" sz="quarter" idx="11"/>
          </p:nvPr>
        </p:nvSpPr>
        <p:spPr>
          <a:xfrm>
            <a:off x="251520" y="6391308"/>
            <a:ext cx="8532676" cy="365125"/>
          </a:xfrm>
        </p:spPr>
        <p:txBody>
          <a:bodyPr/>
          <a:lstStyle/>
          <a:p>
            <a:pPr>
              <a:defRPr/>
            </a:pPr>
            <a:r>
              <a:rPr lang="sv-SE">
                <a:solidFill>
                  <a:srgbClr val="7F7F7F"/>
                </a:solidFill>
              </a:rPr>
              <a:t>Polhelmskolan 24.3 2025                     Lennart JIRDEN, CERN</a:t>
            </a:r>
            <a:endParaRPr lang="fr-FR" dirty="0">
              <a:solidFill>
                <a:srgbClr val="7F7F7F"/>
              </a:solidFill>
            </a:endParaRPr>
          </a:p>
        </p:txBody>
      </p:sp>
    </p:spTree>
    <p:extLst>
      <p:ext uri="{BB962C8B-B14F-4D97-AF65-F5344CB8AC3E}">
        <p14:creationId xmlns:p14="http://schemas.microsoft.com/office/powerpoint/2010/main" val="34972445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childTnLst>
                                </p:cTn>
                              </p:par>
                              <p:par>
                                <p:cTn id="9" presetID="63" presetClass="path" presetSubtype="0" fill="hold" nodeType="withEffect">
                                  <p:stCondLst>
                                    <p:cond delay="0"/>
                                  </p:stCondLst>
                                  <p:childTnLst>
                                    <p:animMotion origin="layout" path="M -0.34011 0.00185 L 2.22222E-6 -1.85185E-6 " pathEditMode="relative" rAng="0" ptsTypes="AA">
                                      <p:cBhvr>
                                        <p:cTn id="10" dur="1000" fill="hold"/>
                                        <p:tgtEl>
                                          <p:spTgt spid="6"/>
                                        </p:tgtEl>
                                        <p:attrNameLst>
                                          <p:attrName>ppt_x</p:attrName>
                                          <p:attrName>ppt_y</p:attrName>
                                        </p:attrNameLst>
                                      </p:cBhvr>
                                      <p:rCtr x="16997" y="-93"/>
                                    </p:animMotion>
                                  </p:childTnLst>
                                </p:cTn>
                              </p:par>
                            </p:childTnLst>
                          </p:cTn>
                        </p:par>
                      </p:childTnLst>
                    </p:cTn>
                  </p:par>
                  <p:par>
                    <p:cTn id="11" fill="hold">
                      <p:stCondLst>
                        <p:cond delay="indefinite"/>
                      </p:stCondLst>
                      <p:childTnLst>
                        <p:par>
                          <p:cTn id="12" fill="hold">
                            <p:stCondLst>
                              <p:cond delay="0"/>
                            </p:stCondLst>
                            <p:childTnLst>
                              <p:par>
                                <p:cTn id="13" presetID="53" presetClass="exit" presetSubtype="0" fill="hold" nodeType="clickEffect">
                                  <p:stCondLst>
                                    <p:cond delay="0"/>
                                  </p:stCondLst>
                                  <p:childTnLst>
                                    <p:anim calcmode="lin" valueType="num">
                                      <p:cBhvr>
                                        <p:cTn id="14" dur="1000"/>
                                        <p:tgtEl>
                                          <p:spTgt spid="6"/>
                                        </p:tgtEl>
                                        <p:attrNameLst>
                                          <p:attrName>ppt_w</p:attrName>
                                        </p:attrNameLst>
                                      </p:cBhvr>
                                      <p:tavLst>
                                        <p:tav tm="0">
                                          <p:val>
                                            <p:strVal val="ppt_w"/>
                                          </p:val>
                                        </p:tav>
                                        <p:tav tm="100000">
                                          <p:val>
                                            <p:fltVal val="0"/>
                                          </p:val>
                                        </p:tav>
                                      </p:tavLst>
                                    </p:anim>
                                    <p:anim calcmode="lin" valueType="num">
                                      <p:cBhvr>
                                        <p:cTn id="15" dur="1000"/>
                                        <p:tgtEl>
                                          <p:spTgt spid="6"/>
                                        </p:tgtEl>
                                        <p:attrNameLst>
                                          <p:attrName>ppt_h</p:attrName>
                                        </p:attrNameLst>
                                      </p:cBhvr>
                                      <p:tavLst>
                                        <p:tav tm="0">
                                          <p:val>
                                            <p:strVal val="ppt_h"/>
                                          </p:val>
                                        </p:tav>
                                        <p:tav tm="100000">
                                          <p:val>
                                            <p:fltVal val="0"/>
                                          </p:val>
                                        </p:tav>
                                      </p:tavLst>
                                    </p:anim>
                                    <p:animEffect transition="out" filter="fade">
                                      <p:cBhvr>
                                        <p:cTn id="16" dur="1000"/>
                                        <p:tgtEl>
                                          <p:spTgt spid="6"/>
                                        </p:tgtEl>
                                      </p:cBhvr>
                                    </p:animEffect>
                                    <p:set>
                                      <p:cBhvr>
                                        <p:cTn id="17" dur="1" fill="hold">
                                          <p:stCondLst>
                                            <p:cond delay="999"/>
                                          </p:stCondLst>
                                        </p:cTn>
                                        <p:tgtEl>
                                          <p:spTgt spid="6"/>
                                        </p:tgtEl>
                                        <p:attrNameLst>
                                          <p:attrName>style.visibility</p:attrName>
                                        </p:attrNameLst>
                                      </p:cBhvr>
                                      <p:to>
                                        <p:strVal val="hidden"/>
                                      </p:to>
                                    </p:set>
                                  </p:childTnLst>
                                </p:cTn>
                              </p:par>
                              <p:par>
                                <p:cTn id="18" presetID="35" presetClass="path" presetSubtype="0" fill="hold" nodeType="withEffect">
                                  <p:stCondLst>
                                    <p:cond delay="0"/>
                                  </p:stCondLst>
                                  <p:childTnLst>
                                    <p:animMotion origin="layout" path="M 2.22222E-6 -1.85185E-6 L -0.3415 -1.85185E-6 " pathEditMode="relative" rAng="0" ptsTypes="AA">
                                      <p:cBhvr>
                                        <p:cTn id="19" dur="1000" fill="hold"/>
                                        <p:tgtEl>
                                          <p:spTgt spid="6"/>
                                        </p:tgtEl>
                                        <p:attrNameLst>
                                          <p:attrName>ppt_x</p:attrName>
                                          <p:attrName>ppt_y</p:attrName>
                                        </p:attrNameLst>
                                      </p:cBhvr>
                                      <p:rCtr x="-17083" y="0"/>
                                    </p:animMotion>
                                  </p:childTnLst>
                                </p:cTn>
                              </p:par>
                            </p:childTnLst>
                          </p:cTn>
                        </p:par>
                      </p:childTnLst>
                    </p:cTn>
                  </p:par>
                  <p:par>
                    <p:cTn id="20" fill="hold">
                      <p:stCondLst>
                        <p:cond delay="indefinite"/>
                      </p:stCondLst>
                      <p:childTnLst>
                        <p:par>
                          <p:cTn id="21" fill="hold">
                            <p:stCondLst>
                              <p:cond delay="0"/>
                            </p:stCondLst>
                            <p:childTnLst>
                              <p:par>
                                <p:cTn id="22" presetID="23" presetClass="entr" presetSubtype="16" fill="hold" nodeType="clickEffect">
                                  <p:stCondLst>
                                    <p:cond delay="0"/>
                                  </p:stCondLst>
                                  <p:childTnLst>
                                    <p:set>
                                      <p:cBhvr>
                                        <p:cTn id="23" dur="1" fill="hold">
                                          <p:stCondLst>
                                            <p:cond delay="0"/>
                                          </p:stCondLst>
                                        </p:cTn>
                                        <p:tgtEl>
                                          <p:spTgt spid="8"/>
                                        </p:tgtEl>
                                        <p:attrNameLst>
                                          <p:attrName>style.visibility</p:attrName>
                                        </p:attrNameLst>
                                      </p:cBhvr>
                                      <p:to>
                                        <p:strVal val="visible"/>
                                      </p:to>
                                    </p:set>
                                    <p:anim calcmode="lin" valueType="num">
                                      <p:cBhvr>
                                        <p:cTn id="24" dur="1000" fill="hold"/>
                                        <p:tgtEl>
                                          <p:spTgt spid="8"/>
                                        </p:tgtEl>
                                        <p:attrNameLst>
                                          <p:attrName>ppt_w</p:attrName>
                                        </p:attrNameLst>
                                      </p:cBhvr>
                                      <p:tavLst>
                                        <p:tav tm="0">
                                          <p:val>
                                            <p:fltVal val="0"/>
                                          </p:val>
                                        </p:tav>
                                        <p:tav tm="100000">
                                          <p:val>
                                            <p:strVal val="#ppt_w"/>
                                          </p:val>
                                        </p:tav>
                                      </p:tavLst>
                                    </p:anim>
                                    <p:anim calcmode="lin" valueType="num">
                                      <p:cBhvr>
                                        <p:cTn id="25" dur="1000" fill="hold"/>
                                        <p:tgtEl>
                                          <p:spTgt spid="8"/>
                                        </p:tgtEl>
                                        <p:attrNameLst>
                                          <p:attrName>ppt_h</p:attrName>
                                        </p:attrNameLst>
                                      </p:cBhvr>
                                      <p:tavLst>
                                        <p:tav tm="0">
                                          <p:val>
                                            <p:fltVal val="0"/>
                                          </p:val>
                                        </p:tav>
                                        <p:tav tm="100000">
                                          <p:val>
                                            <p:strVal val="#ppt_h"/>
                                          </p:val>
                                        </p:tav>
                                      </p:tavLst>
                                    </p:anim>
                                  </p:childTnLst>
                                </p:cTn>
                              </p:par>
                              <p:par>
                                <p:cTn id="26" presetID="63" presetClass="path" presetSubtype="0" fill="hold" nodeType="withEffect">
                                  <p:stCondLst>
                                    <p:cond delay="0"/>
                                  </p:stCondLst>
                                  <p:childTnLst>
                                    <p:animMotion origin="layout" path="M -0.25 3.7037E-7 L -4.72222E-6 3.7037E-7 " pathEditMode="relative" rAng="0" ptsTypes="AA">
                                      <p:cBhvr>
                                        <p:cTn id="27" dur="1000" fill="hold"/>
                                        <p:tgtEl>
                                          <p:spTgt spid="8"/>
                                        </p:tgtEl>
                                        <p:attrNameLst>
                                          <p:attrName>ppt_x</p:attrName>
                                          <p:attrName>ppt_y</p:attrName>
                                        </p:attrNameLst>
                                      </p:cBhvr>
                                      <p:rCtr x="12500" y="0"/>
                                    </p:animMotion>
                                  </p:childTnLst>
                                </p:cTn>
                              </p:par>
                            </p:childTnLst>
                          </p:cTn>
                        </p:par>
                      </p:childTnLst>
                    </p:cTn>
                  </p:par>
                  <p:par>
                    <p:cTn id="28" fill="hold">
                      <p:stCondLst>
                        <p:cond delay="indefinite"/>
                      </p:stCondLst>
                      <p:childTnLst>
                        <p:par>
                          <p:cTn id="29" fill="hold">
                            <p:stCondLst>
                              <p:cond delay="0"/>
                            </p:stCondLst>
                            <p:childTnLst>
                              <p:par>
                                <p:cTn id="30" presetID="53" presetClass="exit" presetSubtype="0" fill="hold" nodeType="clickEffect">
                                  <p:stCondLst>
                                    <p:cond delay="0"/>
                                  </p:stCondLst>
                                  <p:childTnLst>
                                    <p:anim calcmode="lin" valueType="num">
                                      <p:cBhvr>
                                        <p:cTn id="31" dur="1000"/>
                                        <p:tgtEl>
                                          <p:spTgt spid="8"/>
                                        </p:tgtEl>
                                        <p:attrNameLst>
                                          <p:attrName>ppt_w</p:attrName>
                                        </p:attrNameLst>
                                      </p:cBhvr>
                                      <p:tavLst>
                                        <p:tav tm="0">
                                          <p:val>
                                            <p:strVal val="ppt_w"/>
                                          </p:val>
                                        </p:tav>
                                        <p:tav tm="100000">
                                          <p:val>
                                            <p:fltVal val="0"/>
                                          </p:val>
                                        </p:tav>
                                      </p:tavLst>
                                    </p:anim>
                                    <p:anim calcmode="lin" valueType="num">
                                      <p:cBhvr>
                                        <p:cTn id="32" dur="1000"/>
                                        <p:tgtEl>
                                          <p:spTgt spid="8"/>
                                        </p:tgtEl>
                                        <p:attrNameLst>
                                          <p:attrName>ppt_h</p:attrName>
                                        </p:attrNameLst>
                                      </p:cBhvr>
                                      <p:tavLst>
                                        <p:tav tm="0">
                                          <p:val>
                                            <p:strVal val="ppt_h"/>
                                          </p:val>
                                        </p:tav>
                                        <p:tav tm="100000">
                                          <p:val>
                                            <p:fltVal val="0"/>
                                          </p:val>
                                        </p:tav>
                                      </p:tavLst>
                                    </p:anim>
                                    <p:animEffect transition="out" filter="fade">
                                      <p:cBhvr>
                                        <p:cTn id="33" dur="1000"/>
                                        <p:tgtEl>
                                          <p:spTgt spid="8"/>
                                        </p:tgtEl>
                                      </p:cBhvr>
                                    </p:animEffect>
                                    <p:set>
                                      <p:cBhvr>
                                        <p:cTn id="34" dur="1" fill="hold">
                                          <p:stCondLst>
                                            <p:cond delay="999"/>
                                          </p:stCondLst>
                                        </p:cTn>
                                        <p:tgtEl>
                                          <p:spTgt spid="8"/>
                                        </p:tgtEl>
                                        <p:attrNameLst>
                                          <p:attrName>style.visibility</p:attrName>
                                        </p:attrNameLst>
                                      </p:cBhvr>
                                      <p:to>
                                        <p:strVal val="hidden"/>
                                      </p:to>
                                    </p:set>
                                  </p:childTnLst>
                                </p:cTn>
                              </p:par>
                              <p:par>
                                <p:cTn id="35" presetID="35" presetClass="path" presetSubtype="0" fill="hold" nodeType="withEffect">
                                  <p:stCondLst>
                                    <p:cond delay="0"/>
                                  </p:stCondLst>
                                  <p:childTnLst>
                                    <p:animMotion origin="layout" path="M -4.72222E-6 3.7037E-7 L -0.25 3.7037E-7 " pathEditMode="relative" rAng="0" ptsTypes="AA">
                                      <p:cBhvr>
                                        <p:cTn id="36" dur="1000" fill="hold"/>
                                        <p:tgtEl>
                                          <p:spTgt spid="8"/>
                                        </p:tgtEl>
                                        <p:attrNameLst>
                                          <p:attrName>ppt_x</p:attrName>
                                          <p:attrName>ppt_y</p:attrName>
                                        </p:attrNameLst>
                                      </p:cBhvr>
                                      <p:rCtr x="-12500" y="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a:xfrm>
            <a:off x="107504" y="95885"/>
            <a:ext cx="8784976" cy="596811"/>
          </a:xfrm>
        </p:spPr>
        <p:txBody>
          <a:bodyPr>
            <a:noAutofit/>
          </a:bodyPr>
          <a:lstStyle/>
          <a:p>
            <a:pPr eaLnBrk="1" hangingPunct="1"/>
            <a:r>
              <a:rPr lang="fr-FR" dirty="0" err="1">
                <a:solidFill>
                  <a:srgbClr val="92D050"/>
                </a:solidFill>
              </a:rPr>
              <a:t>största</a:t>
            </a:r>
            <a:r>
              <a:rPr lang="fr-FR" dirty="0">
                <a:solidFill>
                  <a:srgbClr val="FF0000"/>
                </a:solidFill>
              </a:rPr>
              <a:t> </a:t>
            </a:r>
            <a:r>
              <a:rPr lang="fr-FR" dirty="0" err="1"/>
              <a:t>vetenskapliga</a:t>
            </a:r>
            <a:r>
              <a:rPr lang="fr-FR" dirty="0"/>
              <a:t> </a:t>
            </a:r>
            <a:r>
              <a:rPr lang="fr-FR" dirty="0" err="1"/>
              <a:t>datornätverk</a:t>
            </a:r>
            <a:endParaRPr lang="fr-FR" dirty="0"/>
          </a:p>
        </p:txBody>
      </p:sp>
      <p:sp>
        <p:nvSpPr>
          <p:cNvPr id="9" name="Rectangle 8"/>
          <p:cNvSpPr>
            <a:spLocks noChangeArrowheads="1"/>
          </p:cNvSpPr>
          <p:nvPr/>
        </p:nvSpPr>
        <p:spPr bwMode="auto">
          <a:xfrm>
            <a:off x="6660233" y="927322"/>
            <a:ext cx="2483768" cy="3785652"/>
          </a:xfrm>
          <a:prstGeom prst="rect">
            <a:avLst/>
          </a:prstGeom>
          <a:noFill/>
          <a:ln w="9525">
            <a:noFill/>
            <a:miter lim="800000"/>
            <a:headEnd/>
            <a:tailEnd/>
          </a:ln>
        </p:spPr>
        <p:txBody>
          <a:bodyPr wrap="square">
            <a:spAutoFit/>
          </a:bodyPr>
          <a:lstStyle/>
          <a:p>
            <a:pPr marL="0" lvl="1"/>
            <a:r>
              <a:rPr lang="fr-FR" sz="2400" dirty="0">
                <a:latin typeface="Calibri" pitchFamily="34" charset="0"/>
              </a:rPr>
              <a:t>1000 </a:t>
            </a:r>
            <a:r>
              <a:rPr lang="fr-FR" sz="2400" dirty="0" err="1">
                <a:latin typeface="Calibri" pitchFamily="34" charset="0"/>
              </a:rPr>
              <a:t>Petabytes</a:t>
            </a:r>
            <a:br>
              <a:rPr lang="fr-FR" sz="2400" dirty="0">
                <a:latin typeface="Calibri" pitchFamily="34" charset="0"/>
              </a:rPr>
            </a:br>
            <a:r>
              <a:rPr lang="fr-FR" sz="2400" dirty="0" err="1">
                <a:latin typeface="Calibri" pitchFamily="34" charset="0"/>
              </a:rPr>
              <a:t>sparad</a:t>
            </a:r>
            <a:r>
              <a:rPr lang="fr-FR" sz="2400" dirty="0">
                <a:latin typeface="Calibri" pitchFamily="34" charset="0"/>
              </a:rPr>
              <a:t> data/</a:t>
            </a:r>
            <a:r>
              <a:rPr lang="fr-FR" sz="2400" dirty="0" err="1">
                <a:latin typeface="Calibri" pitchFamily="34" charset="0"/>
              </a:rPr>
              <a:t>år</a:t>
            </a:r>
            <a:endParaRPr lang="fr-FR" sz="2400" dirty="0">
              <a:latin typeface="Calibri" pitchFamily="34" charset="0"/>
            </a:endParaRPr>
          </a:p>
          <a:p>
            <a:pPr marL="0" lvl="1"/>
            <a:endParaRPr lang="fr-FR" sz="2400" dirty="0">
              <a:latin typeface="Calibri" pitchFamily="34" charset="0"/>
            </a:endParaRPr>
          </a:p>
          <a:p>
            <a:pPr marL="0" lvl="1"/>
            <a:r>
              <a:rPr lang="fr-FR" sz="2400" dirty="0">
                <a:latin typeface="Calibri" pitchFamily="34" charset="0"/>
              </a:rPr>
              <a:t>230’000 </a:t>
            </a:r>
            <a:r>
              <a:rPr lang="fr-FR" sz="2400" dirty="0" err="1">
                <a:latin typeface="Calibri" pitchFamily="34" charset="0"/>
              </a:rPr>
              <a:t>processorer</a:t>
            </a:r>
            <a:r>
              <a:rPr lang="fr-FR" sz="2400" dirty="0">
                <a:latin typeface="Calibri" pitchFamily="34" charset="0"/>
              </a:rPr>
              <a:t> </a:t>
            </a:r>
          </a:p>
          <a:p>
            <a:pPr marL="0" lvl="1"/>
            <a:endParaRPr lang="fr-FR" sz="2400" dirty="0">
              <a:latin typeface="Calibri" pitchFamily="34" charset="0"/>
            </a:endParaRPr>
          </a:p>
          <a:p>
            <a:pPr marL="0" lvl="1"/>
            <a:r>
              <a:rPr lang="fr-FR" sz="2400" dirty="0">
                <a:latin typeface="Calibri" pitchFamily="34" charset="0"/>
              </a:rPr>
              <a:t>200 data-</a:t>
            </a:r>
            <a:r>
              <a:rPr lang="fr-FR" sz="2400" dirty="0" err="1">
                <a:latin typeface="Calibri" pitchFamily="34" charset="0"/>
              </a:rPr>
              <a:t>centers</a:t>
            </a:r>
            <a:br>
              <a:rPr lang="fr-FR" sz="2400" dirty="0">
                <a:latin typeface="Calibri" pitchFamily="34" charset="0"/>
              </a:rPr>
            </a:br>
            <a:r>
              <a:rPr lang="fr-FR" sz="2400" dirty="0" err="1">
                <a:latin typeface="Calibri" pitchFamily="34" charset="0"/>
              </a:rPr>
              <a:t>runt</a:t>
            </a:r>
            <a:r>
              <a:rPr lang="fr-FR" sz="2400" dirty="0">
                <a:latin typeface="Calibri" pitchFamily="34" charset="0"/>
              </a:rPr>
              <a:t> </a:t>
            </a:r>
            <a:r>
              <a:rPr lang="fr-FR" sz="2400" dirty="0" err="1">
                <a:latin typeface="Calibri" pitchFamily="34" charset="0"/>
              </a:rPr>
              <a:t>hela</a:t>
            </a:r>
            <a:r>
              <a:rPr lang="fr-FR" sz="2400" dirty="0">
                <a:latin typeface="Calibri" pitchFamily="34" charset="0"/>
              </a:rPr>
              <a:t> </a:t>
            </a:r>
            <a:r>
              <a:rPr lang="fr-FR" sz="2400" dirty="0" err="1">
                <a:latin typeface="Calibri" pitchFamily="34" charset="0"/>
              </a:rPr>
              <a:t>jorden</a:t>
            </a:r>
            <a:r>
              <a:rPr lang="fr-FR" sz="2400" dirty="0">
                <a:latin typeface="Calibri" pitchFamily="34" charset="0"/>
              </a:rPr>
              <a:t> </a:t>
            </a:r>
            <a:r>
              <a:rPr lang="fr-FR" sz="2400" dirty="0" err="1">
                <a:latin typeface="Calibri" pitchFamily="34" charset="0"/>
              </a:rPr>
              <a:t>med</a:t>
            </a:r>
            <a:r>
              <a:rPr lang="fr-FR" sz="2400" dirty="0">
                <a:latin typeface="Calibri" pitchFamily="34" charset="0"/>
              </a:rPr>
              <a:t> c:a 1 million </a:t>
            </a:r>
            <a:r>
              <a:rPr lang="fr-FR" sz="2400" dirty="0" err="1">
                <a:latin typeface="Calibri" pitchFamily="34" charset="0"/>
              </a:rPr>
              <a:t>cpu’s</a:t>
            </a:r>
            <a:endParaRPr lang="fr-FR" sz="2400" dirty="0">
              <a:latin typeface="Calibri" pitchFamily="34" charset="0"/>
            </a:endParaRPr>
          </a:p>
        </p:txBody>
      </p:sp>
      <p:pic>
        <p:nvPicPr>
          <p:cNvPr id="46084" name="Picture 4" descr="http://mediaarchive.cern.ch/MediaArchive/Photo/Public/2006/0610046/0610046_01/0610046_01-A4-at-144-dpi.jpg"/>
          <p:cNvPicPr>
            <a:picLocks noChangeAspect="1" noChangeArrowheads="1"/>
          </p:cNvPicPr>
          <p:nvPr/>
        </p:nvPicPr>
        <p:blipFill>
          <a:blip r:embed="rId2" cstate="print"/>
          <a:srcRect/>
          <a:stretch>
            <a:fillRect/>
          </a:stretch>
        </p:blipFill>
        <p:spPr bwMode="auto">
          <a:xfrm rot="20830627">
            <a:off x="780158" y="1186115"/>
            <a:ext cx="3786730" cy="5678336"/>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46082" name="Picture 2" descr="http://mediaarchive.cern.ch/MediaArchive/Photo/Public/2006/0610004/0610004_02/0610004_02-A4-at-144-dpi.jpg"/>
          <p:cNvPicPr>
            <a:picLocks noChangeAspect="1" noChangeArrowheads="1"/>
          </p:cNvPicPr>
          <p:nvPr/>
        </p:nvPicPr>
        <p:blipFill>
          <a:blip r:embed="rId3" cstate="print"/>
          <a:srcRect/>
          <a:stretch>
            <a:fillRect/>
          </a:stretch>
        </p:blipFill>
        <p:spPr bwMode="auto">
          <a:xfrm rot="953611">
            <a:off x="1776852" y="1287194"/>
            <a:ext cx="3165247" cy="4750813"/>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8" name="Picture 5" descr="grid"/>
          <p:cNvPicPr>
            <a:picLocks noChangeAspect="1" noChangeArrowheads="1"/>
          </p:cNvPicPr>
          <p:nvPr/>
        </p:nvPicPr>
        <p:blipFill>
          <a:blip r:embed="rId4" cstate="print"/>
          <a:srcRect/>
          <a:stretch>
            <a:fillRect/>
          </a:stretch>
        </p:blipFill>
        <p:spPr bwMode="auto">
          <a:xfrm>
            <a:off x="-756592" y="1273630"/>
            <a:ext cx="7185980" cy="4310739"/>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cxnSp>
        <p:nvCxnSpPr>
          <p:cNvPr id="10" name="Straight Connector 9"/>
          <p:cNvCxnSpPr/>
          <p:nvPr/>
        </p:nvCxnSpPr>
        <p:spPr>
          <a:xfrm>
            <a:off x="251520" y="677872"/>
            <a:ext cx="8352928"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sp>
        <p:nvSpPr>
          <p:cNvPr id="2" name="Footer Placeholder 1"/>
          <p:cNvSpPr>
            <a:spLocks noGrp="1"/>
          </p:cNvSpPr>
          <p:nvPr>
            <p:ph type="ftr" sz="quarter" idx="11"/>
          </p:nvPr>
        </p:nvSpPr>
        <p:spPr>
          <a:xfrm>
            <a:off x="233491" y="6466504"/>
            <a:ext cx="8496944" cy="365125"/>
          </a:xfrm>
        </p:spPr>
        <p:txBody>
          <a:bodyPr/>
          <a:lstStyle/>
          <a:p>
            <a:pPr>
              <a:defRPr/>
            </a:pPr>
            <a:r>
              <a:rPr lang="sv-SE">
                <a:solidFill>
                  <a:srgbClr val="7F7F7F"/>
                </a:solidFill>
              </a:rPr>
              <a:t>Polhelmskolan 24.3 2025                     Lennart JIRDEN, CERN</a:t>
            </a:r>
            <a:endParaRPr lang="fr-FR" dirty="0">
              <a:solidFill>
                <a:srgbClr val="7F7F7F"/>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46084"/>
                                        </p:tgtEl>
                                        <p:attrNameLst>
                                          <p:attrName>style.visibility</p:attrName>
                                        </p:attrNameLst>
                                      </p:cBhvr>
                                      <p:to>
                                        <p:strVal val="visible"/>
                                      </p:to>
                                    </p:set>
                                    <p:anim calcmode="lin" valueType="num">
                                      <p:cBhvr additive="base">
                                        <p:cTn id="7" dur="1000" fill="hold"/>
                                        <p:tgtEl>
                                          <p:spTgt spid="46084"/>
                                        </p:tgtEl>
                                        <p:attrNameLst>
                                          <p:attrName>ppt_x</p:attrName>
                                        </p:attrNameLst>
                                      </p:cBhvr>
                                      <p:tavLst>
                                        <p:tav tm="0">
                                          <p:val>
                                            <p:strVal val="#ppt_x"/>
                                          </p:val>
                                        </p:tav>
                                        <p:tav tm="100000">
                                          <p:val>
                                            <p:strVal val="#ppt_x"/>
                                          </p:val>
                                        </p:tav>
                                      </p:tavLst>
                                    </p:anim>
                                    <p:anim calcmode="lin" valueType="num">
                                      <p:cBhvr additive="base">
                                        <p:cTn id="8" dur="1000" fill="hold"/>
                                        <p:tgtEl>
                                          <p:spTgt spid="46084"/>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9">
                                            <p:txEl>
                                              <p:pRg st="0" end="0"/>
                                            </p:txEl>
                                          </p:spTgt>
                                        </p:tgtEl>
                                        <p:attrNameLst>
                                          <p:attrName>style.visibility</p:attrName>
                                        </p:attrNameLst>
                                      </p:cBhvr>
                                      <p:to>
                                        <p:strVal val="visible"/>
                                      </p:to>
                                    </p:set>
                                    <p:animEffect transition="in" filter="fade">
                                      <p:cBhvr>
                                        <p:cTn id="11" dur="1000"/>
                                        <p:tgtEl>
                                          <p:spTgt spid="9">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nodeType="clickEffect">
                                  <p:stCondLst>
                                    <p:cond delay="0"/>
                                  </p:stCondLst>
                                  <p:childTnLst>
                                    <p:set>
                                      <p:cBhvr>
                                        <p:cTn id="15" dur="1" fill="hold">
                                          <p:stCondLst>
                                            <p:cond delay="0"/>
                                          </p:stCondLst>
                                        </p:cTn>
                                        <p:tgtEl>
                                          <p:spTgt spid="46082"/>
                                        </p:tgtEl>
                                        <p:attrNameLst>
                                          <p:attrName>style.visibility</p:attrName>
                                        </p:attrNameLst>
                                      </p:cBhvr>
                                      <p:to>
                                        <p:strVal val="visible"/>
                                      </p:to>
                                    </p:set>
                                    <p:anim calcmode="lin" valueType="num">
                                      <p:cBhvr additive="base">
                                        <p:cTn id="16" dur="1000" fill="hold"/>
                                        <p:tgtEl>
                                          <p:spTgt spid="46082"/>
                                        </p:tgtEl>
                                        <p:attrNameLst>
                                          <p:attrName>ppt_x</p:attrName>
                                        </p:attrNameLst>
                                      </p:cBhvr>
                                      <p:tavLst>
                                        <p:tav tm="0">
                                          <p:val>
                                            <p:strVal val="#ppt_x"/>
                                          </p:val>
                                        </p:tav>
                                        <p:tav tm="100000">
                                          <p:val>
                                            <p:strVal val="#ppt_x"/>
                                          </p:val>
                                        </p:tav>
                                      </p:tavLst>
                                    </p:anim>
                                    <p:anim calcmode="lin" valueType="num">
                                      <p:cBhvr additive="base">
                                        <p:cTn id="17" dur="1000" fill="hold"/>
                                        <p:tgtEl>
                                          <p:spTgt spid="46082"/>
                                        </p:tgtEl>
                                        <p:attrNameLst>
                                          <p:attrName>ppt_y</p:attrName>
                                        </p:attrNameLst>
                                      </p:cBhvr>
                                      <p:tavLst>
                                        <p:tav tm="0">
                                          <p:val>
                                            <p:strVal val="1+#ppt_h/2"/>
                                          </p:val>
                                        </p:tav>
                                        <p:tav tm="100000">
                                          <p:val>
                                            <p:strVal val="#ppt_y"/>
                                          </p:val>
                                        </p:tav>
                                      </p:tavLst>
                                    </p:anim>
                                  </p:childTnLst>
                                </p:cTn>
                              </p:par>
                              <p:par>
                                <p:cTn id="18" presetID="10" presetClass="entr" presetSubtype="0" fill="hold" nodeType="withEffect">
                                  <p:stCondLst>
                                    <p:cond delay="0"/>
                                  </p:stCondLst>
                                  <p:childTnLst>
                                    <p:set>
                                      <p:cBhvr>
                                        <p:cTn id="19" dur="1" fill="hold">
                                          <p:stCondLst>
                                            <p:cond delay="0"/>
                                          </p:stCondLst>
                                        </p:cTn>
                                        <p:tgtEl>
                                          <p:spTgt spid="9">
                                            <p:txEl>
                                              <p:pRg st="2" end="2"/>
                                            </p:txEl>
                                          </p:spTgt>
                                        </p:tgtEl>
                                        <p:attrNameLst>
                                          <p:attrName>style.visibility</p:attrName>
                                        </p:attrNameLst>
                                      </p:cBhvr>
                                      <p:to>
                                        <p:strVal val="visible"/>
                                      </p:to>
                                    </p:set>
                                    <p:animEffect transition="in" filter="fade">
                                      <p:cBhvr>
                                        <p:cTn id="20" dur="1000"/>
                                        <p:tgtEl>
                                          <p:spTgt spid="9">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8"/>
                                        </p:tgtEl>
                                        <p:attrNameLst>
                                          <p:attrName>style.visibility</p:attrName>
                                        </p:attrNameLst>
                                      </p:cBhvr>
                                      <p:to>
                                        <p:strVal val="visible"/>
                                      </p:to>
                                    </p:set>
                                    <p:anim calcmode="lin" valueType="num">
                                      <p:cBhvr additive="base">
                                        <p:cTn id="25" dur="1000" fill="hold"/>
                                        <p:tgtEl>
                                          <p:spTgt spid="8"/>
                                        </p:tgtEl>
                                        <p:attrNameLst>
                                          <p:attrName>ppt_x</p:attrName>
                                        </p:attrNameLst>
                                      </p:cBhvr>
                                      <p:tavLst>
                                        <p:tav tm="0">
                                          <p:val>
                                            <p:strVal val="#ppt_x"/>
                                          </p:val>
                                        </p:tav>
                                        <p:tav tm="100000">
                                          <p:val>
                                            <p:strVal val="#ppt_x"/>
                                          </p:val>
                                        </p:tav>
                                      </p:tavLst>
                                    </p:anim>
                                    <p:anim calcmode="lin" valueType="num">
                                      <p:cBhvr additive="base">
                                        <p:cTn id="26" dur="1000" fill="hold"/>
                                        <p:tgtEl>
                                          <p:spTgt spid="8"/>
                                        </p:tgtEl>
                                        <p:attrNameLst>
                                          <p:attrName>ppt_y</p:attrName>
                                        </p:attrNameLst>
                                      </p:cBhvr>
                                      <p:tavLst>
                                        <p:tav tm="0">
                                          <p:val>
                                            <p:strVal val="1+#ppt_h/2"/>
                                          </p:val>
                                        </p:tav>
                                        <p:tav tm="100000">
                                          <p:val>
                                            <p:strVal val="#ppt_y"/>
                                          </p:val>
                                        </p:tav>
                                      </p:tavLst>
                                    </p:anim>
                                  </p:childTnLst>
                                </p:cTn>
                              </p:par>
                              <p:par>
                                <p:cTn id="27" presetID="10" presetClass="entr" presetSubtype="0" fill="hold" nodeType="withEffect">
                                  <p:stCondLst>
                                    <p:cond delay="0"/>
                                  </p:stCondLst>
                                  <p:childTnLst>
                                    <p:set>
                                      <p:cBhvr>
                                        <p:cTn id="28" dur="1" fill="hold">
                                          <p:stCondLst>
                                            <p:cond delay="0"/>
                                          </p:stCondLst>
                                        </p:cTn>
                                        <p:tgtEl>
                                          <p:spTgt spid="9">
                                            <p:txEl>
                                              <p:pRg st="4" end="4"/>
                                            </p:txEl>
                                          </p:spTgt>
                                        </p:tgtEl>
                                        <p:attrNameLst>
                                          <p:attrName>style.visibility</p:attrName>
                                        </p:attrNameLst>
                                      </p:cBhvr>
                                      <p:to>
                                        <p:strVal val="visible"/>
                                      </p:to>
                                    </p:set>
                                    <p:animEffect transition="in" filter="fade">
                                      <p:cBhvr>
                                        <p:cTn id="29" dur="1000"/>
                                        <p:tgtEl>
                                          <p:spTgt spid="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7"/>
          <p:cNvSpPr>
            <a:spLocks noGrp="1"/>
          </p:cNvSpPr>
          <p:nvPr>
            <p:ph type="title"/>
          </p:nvPr>
        </p:nvSpPr>
        <p:spPr>
          <a:xfrm>
            <a:off x="85725" y="299423"/>
            <a:ext cx="8806755" cy="642937"/>
          </a:xfrm>
        </p:spPr>
        <p:txBody>
          <a:bodyPr>
            <a:noAutofit/>
          </a:bodyPr>
          <a:lstStyle/>
          <a:p>
            <a:pPr algn="ctr" eaLnBrk="1" hangingPunct="1"/>
            <a:r>
              <a:rPr lang="fr-FR" dirty="0" err="1"/>
              <a:t>Bringa</a:t>
            </a:r>
            <a:r>
              <a:rPr lang="fr-FR" dirty="0"/>
              <a:t> </a:t>
            </a:r>
            <a:r>
              <a:rPr lang="fr-FR" dirty="0" err="1"/>
              <a:t>nationer</a:t>
            </a:r>
            <a:r>
              <a:rPr lang="fr-FR" dirty="0"/>
              <a:t> </a:t>
            </a:r>
            <a:r>
              <a:rPr lang="fr-FR" dirty="0" err="1">
                <a:solidFill>
                  <a:srgbClr val="92D050"/>
                </a:solidFill>
              </a:rPr>
              <a:t>tillsammans</a:t>
            </a:r>
            <a:r>
              <a:rPr lang="fr-FR" dirty="0">
                <a:solidFill>
                  <a:schemeClr val="tx1"/>
                </a:solidFill>
              </a:rPr>
              <a:t> </a:t>
            </a:r>
            <a:r>
              <a:rPr lang="fr-FR" dirty="0" err="1">
                <a:solidFill>
                  <a:schemeClr val="tx2"/>
                </a:solidFill>
              </a:rPr>
              <a:t>och</a:t>
            </a:r>
            <a:r>
              <a:rPr lang="fr-FR" dirty="0">
                <a:solidFill>
                  <a:schemeClr val="tx1"/>
                </a:solidFill>
              </a:rPr>
              <a:t> </a:t>
            </a:r>
            <a:r>
              <a:rPr lang="fr-FR" dirty="0" err="1">
                <a:solidFill>
                  <a:srgbClr val="92D050"/>
                </a:solidFill>
              </a:rPr>
              <a:t>utbilda</a:t>
            </a:r>
            <a:endParaRPr lang="fr-FR" dirty="0">
              <a:solidFill>
                <a:srgbClr val="92D050"/>
              </a:solidFill>
            </a:endParaRPr>
          </a:p>
        </p:txBody>
      </p:sp>
      <p:sp>
        <p:nvSpPr>
          <p:cNvPr id="9" name="Content Placeholder 8"/>
          <p:cNvSpPr>
            <a:spLocks noGrp="1"/>
          </p:cNvSpPr>
          <p:nvPr>
            <p:ph idx="1"/>
          </p:nvPr>
        </p:nvSpPr>
        <p:spPr>
          <a:xfrm>
            <a:off x="0" y="1210444"/>
            <a:ext cx="4357688" cy="1354460"/>
          </a:xfrm>
        </p:spPr>
        <p:txBody>
          <a:bodyPr rtlCol="0">
            <a:noAutofit/>
          </a:bodyPr>
          <a:lstStyle/>
          <a:p>
            <a:pPr eaLnBrk="1" fontAlgn="auto" hangingPunct="1">
              <a:spcAft>
                <a:spcPts val="0"/>
              </a:spcAft>
              <a:buFont typeface="Arial" pitchFamily="34" charset="0"/>
              <a:buChar char="•"/>
              <a:defRPr/>
            </a:pPr>
            <a:r>
              <a:rPr lang="fr-FR" sz="2000" dirty="0" err="1">
                <a:solidFill>
                  <a:schemeClr val="tx1"/>
                </a:solidFill>
              </a:rPr>
              <a:t>Världens</a:t>
            </a:r>
            <a:r>
              <a:rPr lang="fr-FR" sz="2000" dirty="0">
                <a:solidFill>
                  <a:schemeClr val="tx1"/>
                </a:solidFill>
              </a:rPr>
              <a:t> </a:t>
            </a:r>
            <a:r>
              <a:rPr lang="fr-FR" sz="2000" dirty="0" err="1">
                <a:solidFill>
                  <a:schemeClr val="tx1"/>
                </a:solidFill>
              </a:rPr>
              <a:t>största</a:t>
            </a:r>
            <a:r>
              <a:rPr lang="fr-FR" sz="2000" dirty="0">
                <a:solidFill>
                  <a:schemeClr val="tx1"/>
                </a:solidFill>
              </a:rPr>
              <a:t> </a:t>
            </a:r>
            <a:r>
              <a:rPr lang="fr-FR" sz="2000" dirty="0" err="1">
                <a:solidFill>
                  <a:schemeClr val="tx1"/>
                </a:solidFill>
              </a:rPr>
              <a:t>internationella</a:t>
            </a:r>
            <a:r>
              <a:rPr lang="fr-FR" sz="2000" dirty="0">
                <a:solidFill>
                  <a:schemeClr val="tx1"/>
                </a:solidFill>
              </a:rPr>
              <a:t> </a:t>
            </a:r>
            <a:r>
              <a:rPr lang="fr-FR" sz="2000" dirty="0" err="1">
                <a:solidFill>
                  <a:schemeClr val="tx1"/>
                </a:solidFill>
              </a:rPr>
              <a:t>vetenskapliga</a:t>
            </a:r>
            <a:r>
              <a:rPr lang="fr-FR" sz="2000" dirty="0">
                <a:solidFill>
                  <a:schemeClr val="tx1"/>
                </a:solidFill>
              </a:rPr>
              <a:t> </a:t>
            </a:r>
            <a:r>
              <a:rPr lang="fr-FR" sz="2000" dirty="0" err="1">
                <a:solidFill>
                  <a:schemeClr val="tx1"/>
                </a:solidFill>
              </a:rPr>
              <a:t>samarbete</a:t>
            </a:r>
            <a:endParaRPr lang="fr-FR" sz="2000" dirty="0">
              <a:solidFill>
                <a:schemeClr val="tx1"/>
              </a:solidFill>
            </a:endParaRPr>
          </a:p>
          <a:p>
            <a:pPr eaLnBrk="1" hangingPunct="1">
              <a:spcBef>
                <a:spcPts val="1200"/>
              </a:spcBef>
              <a:defRPr/>
            </a:pPr>
            <a:r>
              <a:rPr lang="fr-FR" sz="2000" dirty="0">
                <a:solidFill>
                  <a:schemeClr val="tx1"/>
                </a:solidFill>
              </a:rPr>
              <a:t>Mer </a:t>
            </a:r>
            <a:r>
              <a:rPr lang="fr-FR" sz="2000" dirty="0" err="1">
                <a:solidFill>
                  <a:schemeClr val="tx1"/>
                </a:solidFill>
              </a:rPr>
              <a:t>än</a:t>
            </a:r>
            <a:r>
              <a:rPr lang="fr-FR" sz="2000" dirty="0">
                <a:solidFill>
                  <a:schemeClr val="tx1"/>
                </a:solidFill>
              </a:rPr>
              <a:t> 100 länder</a:t>
            </a:r>
          </a:p>
          <a:p>
            <a:pPr eaLnBrk="1" fontAlgn="auto" hangingPunct="1">
              <a:spcAft>
                <a:spcPts val="0"/>
              </a:spcAft>
              <a:buFont typeface="Arial" pitchFamily="34" charset="0"/>
              <a:buChar char="•"/>
              <a:defRPr/>
            </a:pPr>
            <a:endParaRPr lang="fr-FR" sz="2000" dirty="0">
              <a:solidFill>
                <a:schemeClr val="tx1"/>
              </a:solidFill>
            </a:endParaRPr>
          </a:p>
          <a:p>
            <a:pPr eaLnBrk="1" fontAlgn="auto" hangingPunct="1">
              <a:spcAft>
                <a:spcPts val="0"/>
              </a:spcAft>
              <a:buFont typeface="Arial" pitchFamily="34" charset="0"/>
              <a:buChar char="•"/>
              <a:defRPr/>
            </a:pPr>
            <a:endParaRPr lang="fr-FR" sz="2000" dirty="0">
              <a:solidFill>
                <a:schemeClr val="tx1"/>
              </a:solidFill>
            </a:endParaRPr>
          </a:p>
        </p:txBody>
      </p:sp>
      <p:pic>
        <p:nvPicPr>
          <p:cNvPr id="41986" name="Picture 2" descr="http://mediaarchive.cern.ch/MediaArchive/Photo/Public/2008/0808003/0808003_02/0808003_02-A4-at-144-dpi.jpg"/>
          <p:cNvPicPr>
            <a:picLocks noChangeAspect="1" noChangeArrowheads="1"/>
          </p:cNvPicPr>
          <p:nvPr/>
        </p:nvPicPr>
        <p:blipFill>
          <a:blip r:embed="rId2" cstate="print"/>
          <a:srcRect t="27049" b="6557"/>
          <a:stretch>
            <a:fillRect/>
          </a:stretch>
        </p:blipFill>
        <p:spPr bwMode="auto">
          <a:xfrm>
            <a:off x="571472" y="2856358"/>
            <a:ext cx="7858180" cy="3472854"/>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6" name="Rectangle 5"/>
          <p:cNvSpPr>
            <a:spLocks noChangeArrowheads="1"/>
          </p:cNvSpPr>
          <p:nvPr/>
        </p:nvSpPr>
        <p:spPr bwMode="auto">
          <a:xfrm>
            <a:off x="4324523" y="1198629"/>
            <a:ext cx="4816918" cy="861774"/>
          </a:xfrm>
          <a:prstGeom prst="rect">
            <a:avLst/>
          </a:prstGeom>
          <a:noFill/>
          <a:ln w="9525">
            <a:noFill/>
            <a:miter lim="800000"/>
            <a:headEnd/>
            <a:tailEnd/>
          </a:ln>
        </p:spPr>
        <p:txBody>
          <a:bodyPr wrap="square">
            <a:spAutoFit/>
          </a:bodyPr>
          <a:lstStyle/>
          <a:p>
            <a:pPr marL="266700" indent="-266700">
              <a:spcBef>
                <a:spcPts val="1200"/>
              </a:spcBef>
              <a:buFont typeface="Arial" charset="0"/>
              <a:buChar char="•"/>
            </a:pPr>
            <a:r>
              <a:rPr lang="fr-FR" sz="2000" dirty="0" err="1">
                <a:latin typeface="Arial Unicode MS" panose="020B0604020202020204" pitchFamily="34" charset="-128"/>
                <a:ea typeface="Arial Unicode MS" panose="020B0604020202020204" pitchFamily="34" charset="-128"/>
                <a:cs typeface="Arial Unicode MS" panose="020B0604020202020204" pitchFamily="34" charset="-128"/>
              </a:rPr>
              <a:t>Hundratals</a:t>
            </a:r>
            <a:r>
              <a:rPr lang="fr-FR" sz="2000" dirty="0">
                <a:latin typeface="Arial Unicode MS" panose="020B0604020202020204" pitchFamily="34" charset="-128"/>
                <a:ea typeface="Arial Unicode MS" panose="020B0604020202020204" pitchFamily="34" charset="-128"/>
                <a:cs typeface="Arial Unicode MS" panose="020B0604020202020204" pitchFamily="34" charset="-128"/>
              </a:rPr>
              <a:t> </a:t>
            </a:r>
            <a:r>
              <a:rPr lang="fr-FR" sz="2000" dirty="0" err="1">
                <a:latin typeface="Arial Unicode MS" panose="020B0604020202020204" pitchFamily="34" charset="-128"/>
                <a:ea typeface="Arial Unicode MS" panose="020B0604020202020204" pitchFamily="34" charset="-128"/>
                <a:cs typeface="Arial Unicode MS" panose="020B0604020202020204" pitchFamily="34" charset="-128"/>
              </a:rPr>
              <a:t>fysikinstitut</a:t>
            </a:r>
            <a:endParaRPr lang="fr-FR" sz="2000" dirty="0">
              <a:latin typeface="Arial Unicode MS" panose="020B0604020202020204" pitchFamily="34" charset="-128"/>
              <a:ea typeface="Arial Unicode MS" panose="020B0604020202020204" pitchFamily="34" charset="-128"/>
              <a:cs typeface="Arial Unicode MS" panose="020B0604020202020204" pitchFamily="34" charset="-128"/>
            </a:endParaRPr>
          </a:p>
          <a:p>
            <a:pPr marL="266700" indent="-266700">
              <a:spcBef>
                <a:spcPts val="1200"/>
              </a:spcBef>
              <a:buFont typeface="Arial" charset="0"/>
              <a:buChar char="•"/>
            </a:pPr>
            <a:r>
              <a:rPr lang="fr-FR" sz="2000" dirty="0" err="1">
                <a:latin typeface="Arial Unicode MS" panose="020B0604020202020204" pitchFamily="34" charset="-128"/>
                <a:ea typeface="Arial Unicode MS" panose="020B0604020202020204" pitchFamily="34" charset="-128"/>
                <a:cs typeface="Arial Unicode MS" panose="020B0604020202020204" pitchFamily="34" charset="-128"/>
              </a:rPr>
              <a:t>Hälften</a:t>
            </a:r>
            <a:r>
              <a:rPr lang="fr-FR" sz="2000" dirty="0">
                <a:latin typeface="Arial Unicode MS" panose="020B0604020202020204" pitchFamily="34" charset="-128"/>
                <a:ea typeface="Arial Unicode MS" panose="020B0604020202020204" pitchFamily="34" charset="-128"/>
                <a:cs typeface="Arial Unicode MS" panose="020B0604020202020204" pitchFamily="34" charset="-128"/>
              </a:rPr>
              <a:t> av </a:t>
            </a:r>
            <a:r>
              <a:rPr lang="fr-FR" sz="2000" dirty="0" err="1">
                <a:latin typeface="Arial Unicode MS" panose="020B0604020202020204" pitchFamily="34" charset="-128"/>
                <a:ea typeface="Arial Unicode MS" panose="020B0604020202020204" pitchFamily="34" charset="-128"/>
                <a:cs typeface="Arial Unicode MS" panose="020B0604020202020204" pitchFamily="34" charset="-128"/>
              </a:rPr>
              <a:t>världens</a:t>
            </a:r>
            <a:r>
              <a:rPr lang="fr-FR" sz="2000" dirty="0">
                <a:latin typeface="Arial Unicode MS" panose="020B0604020202020204" pitchFamily="34" charset="-128"/>
                <a:ea typeface="Arial Unicode MS" panose="020B0604020202020204" pitchFamily="34" charset="-128"/>
                <a:cs typeface="Arial Unicode MS" panose="020B0604020202020204" pitchFamily="34" charset="-128"/>
              </a:rPr>
              <a:t> </a:t>
            </a:r>
            <a:r>
              <a:rPr lang="fr-FR" sz="2000" dirty="0" err="1">
                <a:latin typeface="Arial Unicode MS" panose="020B0604020202020204" pitchFamily="34" charset="-128"/>
                <a:ea typeface="Arial Unicode MS" panose="020B0604020202020204" pitchFamily="34" charset="-128"/>
                <a:cs typeface="Arial Unicode MS" panose="020B0604020202020204" pitchFamily="34" charset="-128"/>
              </a:rPr>
              <a:t>partikelfysiker</a:t>
            </a:r>
            <a:endParaRPr lang="fr-FR" sz="2000"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sp>
        <p:nvSpPr>
          <p:cNvPr id="8" name="Content Placeholder 8"/>
          <p:cNvSpPr txBox="1">
            <a:spLocks/>
          </p:cNvSpPr>
          <p:nvPr/>
        </p:nvSpPr>
        <p:spPr bwMode="auto">
          <a:xfrm rot="21278410">
            <a:off x="2566402" y="2310774"/>
            <a:ext cx="4357688" cy="431478"/>
          </a:xfrm>
          <a:prstGeom prst="rect">
            <a:avLst/>
          </a:prstGeom>
          <a:noFill/>
          <a:ln w="9525">
            <a:noFill/>
            <a:miter lim="800000"/>
            <a:headEnd/>
            <a:tailEnd/>
          </a:ln>
        </p:spPr>
        <p:txBody>
          <a:bodyPr vert="horz" wrap="square" lIns="91440" tIns="45720" rIns="91440" bIns="45720" numCol="1" rtlCol="0" anchor="t" anchorCtr="0" compatLnSpc="1">
            <a:prstTxWarp prst="textNoShape">
              <a:avLst/>
            </a:prstTxWarp>
            <a:normAutofit lnSpcReduction="10000"/>
          </a:bodyPr>
          <a:lstStyle>
            <a:lvl1pPr marL="266700" indent="-266700" algn="l" rtl="0" eaLnBrk="0" fontAlgn="base" hangingPunct="0">
              <a:spcBef>
                <a:spcPct val="20000"/>
              </a:spcBef>
              <a:spcAft>
                <a:spcPct val="0"/>
              </a:spcAft>
              <a:buFont typeface="Arial" charset="0"/>
              <a:buChar char="•"/>
              <a:defRPr sz="2400" kern="1200">
                <a:solidFill>
                  <a:srgbClr val="376092"/>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000" kern="1200">
                <a:solidFill>
                  <a:srgbClr val="376092"/>
                </a:solidFill>
                <a:latin typeface="+mn-lt"/>
                <a:ea typeface="+mn-ea"/>
                <a:cs typeface="+mn-cs"/>
              </a:defRPr>
            </a:lvl2pPr>
            <a:lvl3pPr marL="1143000" indent="-228600" algn="l" rtl="0" eaLnBrk="0" fontAlgn="base" hangingPunct="0">
              <a:spcBef>
                <a:spcPct val="20000"/>
              </a:spcBef>
              <a:spcAft>
                <a:spcPct val="0"/>
              </a:spcAft>
              <a:buFont typeface="Arial" charset="0"/>
              <a:buChar char="•"/>
              <a:defRPr kern="1200">
                <a:solidFill>
                  <a:srgbClr val="376092"/>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1600" kern="1200">
                <a:solidFill>
                  <a:srgbClr val="376092"/>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1400" kern="1200">
                <a:solidFill>
                  <a:srgbClr val="37609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eaLnBrk="1" fontAlgn="auto" hangingPunct="1">
              <a:spcAft>
                <a:spcPts val="0"/>
              </a:spcAft>
              <a:buNone/>
              <a:defRPr/>
            </a:pPr>
            <a:r>
              <a:rPr lang="fr-FR" dirty="0" err="1">
                <a:solidFill>
                  <a:schemeClr val="tx1"/>
                </a:solidFill>
              </a:rPr>
              <a:t>Olika</a:t>
            </a:r>
            <a:r>
              <a:rPr lang="fr-FR" dirty="0">
                <a:solidFill>
                  <a:schemeClr val="tx1"/>
                </a:solidFill>
              </a:rPr>
              <a:t> program </a:t>
            </a:r>
            <a:r>
              <a:rPr lang="fr-FR" dirty="0" err="1">
                <a:solidFill>
                  <a:schemeClr val="tx1"/>
                </a:solidFill>
              </a:rPr>
              <a:t>för</a:t>
            </a:r>
            <a:r>
              <a:rPr lang="fr-FR" dirty="0">
                <a:solidFill>
                  <a:schemeClr val="tx1"/>
                </a:solidFill>
              </a:rPr>
              <a:t> </a:t>
            </a:r>
            <a:r>
              <a:rPr lang="fr-FR" dirty="0" err="1">
                <a:solidFill>
                  <a:schemeClr val="tx1"/>
                </a:solidFill>
              </a:rPr>
              <a:t>studenter</a:t>
            </a:r>
            <a:endParaRPr lang="fr-FR" dirty="0">
              <a:solidFill>
                <a:schemeClr val="tx1"/>
              </a:solidFill>
            </a:endParaRPr>
          </a:p>
          <a:p>
            <a:pPr marL="0" indent="0" eaLnBrk="1" fontAlgn="auto" hangingPunct="1">
              <a:spcAft>
                <a:spcPts val="0"/>
              </a:spcAft>
              <a:buNone/>
              <a:defRPr/>
            </a:pPr>
            <a:endParaRPr lang="fr-FR" dirty="0">
              <a:solidFill>
                <a:schemeClr val="tx1"/>
              </a:solidFill>
            </a:endParaRPr>
          </a:p>
          <a:p>
            <a:pPr eaLnBrk="1" fontAlgn="auto" hangingPunct="1">
              <a:spcAft>
                <a:spcPts val="0"/>
              </a:spcAft>
              <a:buFont typeface="Arial" pitchFamily="34" charset="0"/>
              <a:buChar char="•"/>
              <a:defRPr/>
            </a:pPr>
            <a:endParaRPr lang="fr-FR" dirty="0">
              <a:solidFill>
                <a:schemeClr val="tx1"/>
              </a:solidFill>
            </a:endParaRPr>
          </a:p>
        </p:txBody>
      </p:sp>
      <p:cxnSp>
        <p:nvCxnSpPr>
          <p:cNvPr id="10" name="Straight Connector 9"/>
          <p:cNvCxnSpPr/>
          <p:nvPr/>
        </p:nvCxnSpPr>
        <p:spPr>
          <a:xfrm>
            <a:off x="251520" y="1124744"/>
            <a:ext cx="8352928"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sp>
        <p:nvSpPr>
          <p:cNvPr id="2" name="Footer Placeholder 1"/>
          <p:cNvSpPr>
            <a:spLocks noGrp="1"/>
          </p:cNvSpPr>
          <p:nvPr>
            <p:ph type="ftr" sz="quarter" idx="11"/>
          </p:nvPr>
        </p:nvSpPr>
        <p:spPr>
          <a:xfrm>
            <a:off x="395536" y="6592267"/>
            <a:ext cx="8424936" cy="365125"/>
          </a:xfrm>
        </p:spPr>
        <p:txBody>
          <a:bodyPr/>
          <a:lstStyle/>
          <a:p>
            <a:pPr>
              <a:defRPr/>
            </a:pPr>
            <a:r>
              <a:rPr lang="sv-SE">
                <a:solidFill>
                  <a:srgbClr val="7F7F7F"/>
                </a:solidFill>
              </a:rPr>
              <a:t>Polhelmskolan 24.3 2025                     Lennart JIRDEN, CERN</a:t>
            </a:r>
            <a:endParaRPr lang="fr-FR" dirty="0">
              <a:solidFill>
                <a:srgbClr val="7F7F7F"/>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fade">
                                      <p:cBhvr>
                                        <p:cTn id="7" dur="1000"/>
                                        <p:tgtEl>
                                          <p:spTgt spid="9">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9">
                                            <p:txEl>
                                              <p:pRg st="1" end="1"/>
                                            </p:txEl>
                                          </p:spTgt>
                                        </p:tgtEl>
                                        <p:attrNameLst>
                                          <p:attrName>style.visibility</p:attrName>
                                        </p:attrNameLst>
                                      </p:cBhvr>
                                      <p:to>
                                        <p:strVal val="visible"/>
                                      </p:to>
                                    </p:set>
                                    <p:animEffect transition="in" filter="fade">
                                      <p:cBhvr>
                                        <p:cTn id="10" dur="1000"/>
                                        <p:tgtEl>
                                          <p:spTgt spid="9">
                                            <p:txEl>
                                              <p:pRg st="1" end="1"/>
                                            </p:txEl>
                                          </p:spTgt>
                                        </p:tgtEl>
                                      </p:cBhvr>
                                    </p:animEffect>
                                  </p:childTnLst>
                                </p:cTn>
                              </p:par>
                            </p:childTnLst>
                          </p:cTn>
                        </p:par>
                        <p:par>
                          <p:cTn id="11" fill="hold">
                            <p:stCondLst>
                              <p:cond delay="1000"/>
                            </p:stCondLst>
                            <p:childTnLst>
                              <p:par>
                                <p:cTn id="12" presetID="10" presetClass="entr" presetSubtype="0" fill="hold" grpId="0" nodeType="after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2000"/>
                                        <p:tgtEl>
                                          <p:spTgt spid="6"/>
                                        </p:tgtEl>
                                      </p:cBhvr>
                                    </p:animEffect>
                                  </p:childTnLst>
                                </p:cTn>
                              </p:par>
                              <p:par>
                                <p:cTn id="15" presetID="10" presetClass="entr" presetSubtype="0" fill="hold" nodeType="withEffect">
                                  <p:stCondLst>
                                    <p:cond delay="0"/>
                                  </p:stCondLst>
                                  <p:childTnLst>
                                    <p:set>
                                      <p:cBhvr>
                                        <p:cTn id="16" dur="1" fill="hold">
                                          <p:stCondLst>
                                            <p:cond delay="0"/>
                                          </p:stCondLst>
                                        </p:cTn>
                                        <p:tgtEl>
                                          <p:spTgt spid="8">
                                            <p:txEl>
                                              <p:pRg st="0" end="0"/>
                                            </p:txEl>
                                          </p:spTgt>
                                        </p:tgtEl>
                                        <p:attrNameLst>
                                          <p:attrName>style.visibility</p:attrName>
                                        </p:attrNameLst>
                                      </p:cBhvr>
                                      <p:to>
                                        <p:strVal val="visible"/>
                                      </p:to>
                                    </p:set>
                                    <p:animEffect transition="in" filter="fade">
                                      <p:cBhvr>
                                        <p:cTn id="17" dur="10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3" name="Straight Connector 48"/>
          <p:cNvCxnSpPr>
            <a:cxnSpLocks noChangeShapeType="1"/>
          </p:cNvCxnSpPr>
          <p:nvPr/>
        </p:nvCxnSpPr>
        <p:spPr bwMode="auto">
          <a:xfrm flipH="1">
            <a:off x="2836001" y="5654675"/>
            <a:ext cx="3143307" cy="535014"/>
          </a:xfrm>
          <a:prstGeom prst="line">
            <a:avLst/>
          </a:prstGeom>
          <a:noFill/>
          <a:ln w="38100">
            <a:solidFill>
              <a:srgbClr val="FFFFFF"/>
            </a:solidFill>
            <a:round/>
            <a:headEnd/>
            <a:tailEnd/>
          </a:ln>
        </p:spPr>
      </p:cxnSp>
      <p:sp>
        <p:nvSpPr>
          <p:cNvPr id="46091" name="TextBox 4"/>
          <p:cNvSpPr txBox="1">
            <a:spLocks noChangeArrowheads="1"/>
          </p:cNvSpPr>
          <p:nvPr/>
        </p:nvSpPr>
        <p:spPr bwMode="auto">
          <a:xfrm>
            <a:off x="1475656" y="136525"/>
            <a:ext cx="6200185" cy="707886"/>
          </a:xfrm>
          <a:prstGeom prst="rect">
            <a:avLst/>
          </a:prstGeom>
          <a:noFill/>
          <a:ln w="9525">
            <a:noFill/>
            <a:miter lim="800000"/>
            <a:headEnd/>
            <a:tailEnd/>
          </a:ln>
        </p:spPr>
        <p:txBody>
          <a:bodyPr wrap="none">
            <a:prstTxWarp prst="textNoShape">
              <a:avLst/>
            </a:prstTxWarp>
            <a:spAutoFit/>
          </a:bodyPr>
          <a:lstStyle/>
          <a:p>
            <a:pPr algn="ctr"/>
            <a:r>
              <a:rPr lang="en-US" sz="4000" dirty="0">
                <a:solidFill>
                  <a:schemeClr val="accent1"/>
                </a:solidFill>
                <a:effectLst>
                  <a:outerShdw blurRad="38100" dist="38100" dir="2700000" algn="tl" rotWithShape="0">
                    <a:prstClr val="black"/>
                  </a:outerShdw>
                </a:effectLst>
              </a:rPr>
              <a:t>CERN Education Activities</a:t>
            </a:r>
          </a:p>
        </p:txBody>
      </p:sp>
      <p:cxnSp>
        <p:nvCxnSpPr>
          <p:cNvPr id="46084" name="Straight Connector 42"/>
          <p:cNvCxnSpPr>
            <a:cxnSpLocks noChangeShapeType="1"/>
          </p:cNvCxnSpPr>
          <p:nvPr/>
        </p:nvCxnSpPr>
        <p:spPr bwMode="auto">
          <a:xfrm>
            <a:off x="1619250" y="1842236"/>
            <a:ext cx="2304678" cy="1237731"/>
          </a:xfrm>
          <a:prstGeom prst="line">
            <a:avLst/>
          </a:prstGeom>
          <a:noFill/>
          <a:ln w="38100">
            <a:solidFill>
              <a:srgbClr val="FFFFFF"/>
            </a:solidFill>
            <a:round/>
            <a:headEnd/>
            <a:tailEnd/>
          </a:ln>
        </p:spPr>
      </p:cxnSp>
      <p:sp>
        <p:nvSpPr>
          <p:cNvPr id="46092" name="TextBox 28"/>
          <p:cNvSpPr txBox="1">
            <a:spLocks noChangeArrowheads="1"/>
          </p:cNvSpPr>
          <p:nvPr/>
        </p:nvSpPr>
        <p:spPr bwMode="auto">
          <a:xfrm>
            <a:off x="222301" y="1196752"/>
            <a:ext cx="2984500" cy="701675"/>
          </a:xfrm>
          <a:prstGeom prst="rect">
            <a:avLst/>
          </a:prstGeom>
          <a:solidFill>
            <a:srgbClr val="003366"/>
          </a:solidFill>
          <a:ln w="9525">
            <a:noFill/>
            <a:miter lim="800000"/>
            <a:headEnd/>
            <a:tailEnd/>
          </a:ln>
        </p:spPr>
        <p:txBody>
          <a:bodyPr wrap="none">
            <a:prstTxWarp prst="textNoShape">
              <a:avLst/>
            </a:prstTxWarp>
            <a:spAutoFit/>
          </a:bodyPr>
          <a:lstStyle/>
          <a:p>
            <a:r>
              <a:rPr lang="en-US" dirty="0">
                <a:solidFill>
                  <a:srgbClr val="FFFF00"/>
                </a:solidFill>
                <a:effectLst>
                  <a:outerShdw blurRad="38100" dist="38100" dir="2700000">
                    <a:srgbClr val="000000"/>
                  </a:outerShdw>
                </a:effectLst>
              </a:rPr>
              <a:t>Scientists at CERN</a:t>
            </a:r>
          </a:p>
          <a:p>
            <a:r>
              <a:rPr lang="en-US" sz="1600" dirty="0">
                <a:solidFill>
                  <a:srgbClr val="F3F3F3"/>
                </a:solidFill>
                <a:effectLst>
                  <a:outerShdw blurRad="38100" dist="38100" dir="2700000">
                    <a:srgbClr val="000000"/>
                  </a:outerShdw>
                </a:effectLst>
              </a:rPr>
              <a:t>Academic Training Programme</a:t>
            </a:r>
          </a:p>
        </p:txBody>
      </p:sp>
      <p:cxnSp>
        <p:nvCxnSpPr>
          <p:cNvPr id="46083" name="Straight Connector 48"/>
          <p:cNvCxnSpPr>
            <a:cxnSpLocks noChangeShapeType="1"/>
          </p:cNvCxnSpPr>
          <p:nvPr/>
        </p:nvCxnSpPr>
        <p:spPr bwMode="auto">
          <a:xfrm flipH="1">
            <a:off x="2538304" y="3926294"/>
            <a:ext cx="1880620" cy="1029508"/>
          </a:xfrm>
          <a:prstGeom prst="line">
            <a:avLst/>
          </a:prstGeom>
          <a:noFill/>
          <a:ln w="38100">
            <a:solidFill>
              <a:srgbClr val="FFFFFF"/>
            </a:solidFill>
            <a:round/>
            <a:headEnd/>
            <a:tailEnd/>
          </a:ln>
        </p:spPr>
      </p:cxnSp>
      <p:sp>
        <p:nvSpPr>
          <p:cNvPr id="46093" name="TextBox 29"/>
          <p:cNvSpPr txBox="1">
            <a:spLocks noChangeArrowheads="1"/>
          </p:cNvSpPr>
          <p:nvPr/>
        </p:nvSpPr>
        <p:spPr bwMode="auto">
          <a:xfrm>
            <a:off x="3282156" y="2810668"/>
            <a:ext cx="3594100" cy="1190625"/>
          </a:xfrm>
          <a:prstGeom prst="rect">
            <a:avLst/>
          </a:prstGeom>
          <a:solidFill>
            <a:srgbClr val="003366"/>
          </a:solidFill>
          <a:ln w="9525">
            <a:noFill/>
            <a:miter lim="800000"/>
            <a:headEnd/>
            <a:tailEnd/>
          </a:ln>
        </p:spPr>
        <p:txBody>
          <a:bodyPr wrap="none">
            <a:prstTxWarp prst="textNoShape">
              <a:avLst/>
            </a:prstTxWarp>
            <a:spAutoFit/>
          </a:bodyPr>
          <a:lstStyle/>
          <a:p>
            <a:r>
              <a:rPr lang="en-US" dirty="0">
                <a:solidFill>
                  <a:srgbClr val="FFFF00"/>
                </a:solidFill>
                <a:effectLst>
                  <a:outerShdw blurRad="38100" dist="38100" dir="2700000">
                    <a:srgbClr val="000000"/>
                  </a:outerShdw>
                </a:effectLst>
              </a:rPr>
              <a:t>Young Researchers</a:t>
            </a:r>
          </a:p>
          <a:p>
            <a:r>
              <a:rPr lang="en-US" sz="1600" dirty="0">
                <a:solidFill>
                  <a:srgbClr val="F3F3F3"/>
                </a:solidFill>
                <a:effectLst>
                  <a:outerShdw blurRad="38100" dist="38100" dir="2700000">
                    <a:srgbClr val="000000"/>
                  </a:outerShdw>
                </a:effectLst>
              </a:rPr>
              <a:t>CERN School of High Energy Physics</a:t>
            </a:r>
          </a:p>
          <a:p>
            <a:r>
              <a:rPr lang="en-US" sz="1600" dirty="0">
                <a:solidFill>
                  <a:srgbClr val="F3F3F3"/>
                </a:solidFill>
                <a:effectLst>
                  <a:outerShdw blurRad="38100" dist="38100" dir="2700000">
                    <a:srgbClr val="000000"/>
                  </a:outerShdw>
                </a:effectLst>
              </a:rPr>
              <a:t>CERN School of  Computing</a:t>
            </a:r>
          </a:p>
          <a:p>
            <a:r>
              <a:rPr lang="en-US" sz="1600" dirty="0">
                <a:solidFill>
                  <a:srgbClr val="F3F3F3"/>
                </a:solidFill>
                <a:effectLst>
                  <a:outerShdw blurRad="38100" dist="38100" dir="2700000">
                    <a:srgbClr val="000000"/>
                  </a:outerShdw>
                </a:effectLst>
              </a:rPr>
              <a:t>CERN Accelerator School</a:t>
            </a:r>
          </a:p>
        </p:txBody>
      </p:sp>
      <p:cxnSp>
        <p:nvCxnSpPr>
          <p:cNvPr id="46082" name="Straight Connector 53"/>
          <p:cNvCxnSpPr>
            <a:cxnSpLocks noChangeShapeType="1"/>
          </p:cNvCxnSpPr>
          <p:nvPr/>
        </p:nvCxnSpPr>
        <p:spPr bwMode="auto">
          <a:xfrm flipH="1" flipV="1">
            <a:off x="2617508" y="5181600"/>
            <a:ext cx="3250276" cy="393288"/>
          </a:xfrm>
          <a:prstGeom prst="line">
            <a:avLst/>
          </a:prstGeom>
          <a:noFill/>
          <a:ln w="38100">
            <a:solidFill>
              <a:schemeClr val="accent1"/>
            </a:solidFill>
            <a:round/>
            <a:headEnd/>
            <a:tailEnd/>
          </a:ln>
        </p:spPr>
      </p:cxnSp>
      <p:sp>
        <p:nvSpPr>
          <p:cNvPr id="46094" name="TextBox 30"/>
          <p:cNvSpPr txBox="1">
            <a:spLocks noChangeArrowheads="1"/>
          </p:cNvSpPr>
          <p:nvPr/>
        </p:nvSpPr>
        <p:spPr bwMode="auto">
          <a:xfrm>
            <a:off x="222301" y="4421169"/>
            <a:ext cx="2395207" cy="954107"/>
          </a:xfrm>
          <a:prstGeom prst="rect">
            <a:avLst/>
          </a:prstGeom>
          <a:solidFill>
            <a:srgbClr val="003366"/>
          </a:solidFill>
          <a:ln w="9525">
            <a:noFill/>
            <a:miter lim="800000"/>
            <a:headEnd/>
            <a:tailEnd/>
          </a:ln>
        </p:spPr>
        <p:txBody>
          <a:bodyPr wrap="none">
            <a:prstTxWarp prst="textNoShape">
              <a:avLst/>
            </a:prstTxWarp>
            <a:spAutoFit/>
          </a:bodyPr>
          <a:lstStyle/>
          <a:p>
            <a:r>
              <a:rPr lang="en-US" dirty="0">
                <a:solidFill>
                  <a:srgbClr val="FFFF00"/>
                </a:solidFill>
                <a:effectLst>
                  <a:outerShdw blurRad="38100" dist="38100" dir="2700000">
                    <a:srgbClr val="000000"/>
                  </a:outerShdw>
                </a:effectLst>
              </a:rPr>
              <a:t>Undergraduates</a:t>
            </a:r>
          </a:p>
          <a:p>
            <a:r>
              <a:rPr lang="en-US" sz="1600" dirty="0">
                <a:solidFill>
                  <a:schemeClr val="accent1"/>
                </a:solidFill>
                <a:effectLst>
                  <a:outerShdw blurRad="38100" dist="38100" dir="2700000">
                    <a:srgbClr val="000000"/>
                  </a:outerShdw>
                </a:effectLst>
              </a:rPr>
              <a:t>Summer Students</a:t>
            </a:r>
          </a:p>
          <a:p>
            <a:r>
              <a:rPr lang="en-US" sz="1600" dirty="0">
                <a:solidFill>
                  <a:schemeClr val="accent1"/>
                </a:solidFill>
                <a:effectLst>
                  <a:outerShdw blurRad="38100" dist="38100" dir="2700000">
                    <a:srgbClr val="000000"/>
                  </a:outerShdw>
                </a:effectLst>
              </a:rPr>
              <a:t>Programme</a:t>
            </a:r>
          </a:p>
        </p:txBody>
      </p:sp>
      <p:pic>
        <p:nvPicPr>
          <p:cNvPr id="31" name="Picture 30" descr="Screen shot 2010-08-28 at 15.40.39.png"/>
          <p:cNvPicPr>
            <a:picLocks noChangeAspect="1"/>
          </p:cNvPicPr>
          <p:nvPr/>
        </p:nvPicPr>
        <p:blipFill>
          <a:blip r:embed="rId3"/>
          <a:stretch>
            <a:fillRect/>
          </a:stretch>
        </p:blipFill>
        <p:spPr>
          <a:xfrm>
            <a:off x="222301" y="2852936"/>
            <a:ext cx="2765523" cy="1492033"/>
          </a:xfrm>
          <a:prstGeom prst="rect">
            <a:avLst/>
          </a:prstGeom>
          <a:effectLst>
            <a:outerShdw blurRad="50800" dist="38100" dir="2700000">
              <a:srgbClr val="000000"/>
            </a:outerShdw>
          </a:effectLst>
        </p:spPr>
      </p:pic>
      <p:pic>
        <p:nvPicPr>
          <p:cNvPr id="33" name="Picture 32"/>
          <p:cNvPicPr>
            <a:picLocks noChangeAspect="1"/>
          </p:cNvPicPr>
          <p:nvPr/>
        </p:nvPicPr>
        <p:blipFill>
          <a:blip r:embed="rId4"/>
          <a:srcRect/>
          <a:stretch>
            <a:fillRect/>
          </a:stretch>
        </p:blipFill>
        <p:spPr bwMode="auto">
          <a:xfrm>
            <a:off x="3585148" y="4797152"/>
            <a:ext cx="1981200" cy="1336675"/>
          </a:xfrm>
          <a:prstGeom prst="rect">
            <a:avLst/>
          </a:prstGeom>
          <a:noFill/>
          <a:ln w="9525">
            <a:noFill/>
            <a:miter lim="800000"/>
            <a:headEnd/>
            <a:tailEnd/>
          </a:ln>
          <a:effectLst>
            <a:outerShdw blurRad="50800" dist="38100" dir="2700000" rotWithShape="0">
              <a:srgbClr val="000000">
                <a:alpha val="42999"/>
              </a:srgbClr>
            </a:outerShdw>
          </a:effectLst>
        </p:spPr>
      </p:pic>
      <p:sp>
        <p:nvSpPr>
          <p:cNvPr id="46095" name="TextBox 31"/>
          <p:cNvSpPr txBox="1">
            <a:spLocks noChangeArrowheads="1"/>
          </p:cNvSpPr>
          <p:nvPr/>
        </p:nvSpPr>
        <p:spPr bwMode="auto">
          <a:xfrm>
            <a:off x="5715000" y="5181600"/>
            <a:ext cx="3429000" cy="946150"/>
          </a:xfrm>
          <a:prstGeom prst="rect">
            <a:avLst/>
          </a:prstGeom>
          <a:solidFill>
            <a:srgbClr val="003366"/>
          </a:solidFill>
          <a:ln w="9525">
            <a:noFill/>
            <a:miter lim="800000"/>
            <a:headEnd/>
            <a:tailEnd/>
          </a:ln>
        </p:spPr>
        <p:txBody>
          <a:bodyPr>
            <a:prstTxWarp prst="textNoShape">
              <a:avLst/>
            </a:prstTxWarp>
            <a:spAutoFit/>
          </a:bodyPr>
          <a:lstStyle/>
          <a:p>
            <a:r>
              <a:rPr lang="en-US" dirty="0">
                <a:solidFill>
                  <a:srgbClr val="FFFF00"/>
                </a:solidFill>
                <a:effectLst>
                  <a:outerShdw blurRad="38100" dist="38100" dir="2700000">
                    <a:srgbClr val="000000"/>
                  </a:outerShdw>
                </a:effectLst>
              </a:rPr>
              <a:t>CERN Teacher Schools</a:t>
            </a:r>
          </a:p>
          <a:p>
            <a:r>
              <a:rPr lang="en-US" sz="1600" dirty="0">
                <a:solidFill>
                  <a:schemeClr val="accent3"/>
                </a:solidFill>
                <a:effectLst>
                  <a:outerShdw blurRad="38100" dist="38100" dir="2700000">
                    <a:srgbClr val="000000"/>
                  </a:outerShdw>
                </a:effectLst>
              </a:rPr>
              <a:t>International and National Programmes</a:t>
            </a:r>
          </a:p>
        </p:txBody>
      </p:sp>
      <p:pic>
        <p:nvPicPr>
          <p:cNvPr id="2" name="Picture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981345" y="2590645"/>
            <a:ext cx="1853858" cy="2513881"/>
          </a:xfrm>
          <a:prstGeom prst="rect">
            <a:avLst/>
          </a:prstGeom>
        </p:spPr>
      </p:pic>
      <p:sp>
        <p:nvSpPr>
          <p:cNvPr id="20" name="TextBox 19"/>
          <p:cNvSpPr txBox="1"/>
          <p:nvPr/>
        </p:nvSpPr>
        <p:spPr>
          <a:xfrm>
            <a:off x="6876256" y="3789889"/>
            <a:ext cx="2267744" cy="484748"/>
          </a:xfrm>
          <a:prstGeom prst="rect">
            <a:avLst/>
          </a:prstGeom>
          <a:noFill/>
          <a:effectLst>
            <a:outerShdw blurRad="38100" dist="38100" dir="2700000" algn="tl" rotWithShape="0">
              <a:prstClr val="black"/>
            </a:outerShdw>
          </a:effectLst>
        </p:spPr>
        <p:txBody>
          <a:bodyPr wrap="square" rtlCol="0">
            <a:spAutoFit/>
          </a:bodyPr>
          <a:lstStyle/>
          <a:p>
            <a:pPr eaLnBrk="1" hangingPunct="1"/>
            <a:r>
              <a:rPr lang="en-US" sz="1350" dirty="0">
                <a:solidFill>
                  <a:srgbClr val="FFFF00"/>
                </a:solidFill>
                <a:effectLst>
                  <a:outerShdw blurRad="50800" dist="38100" dir="2700000">
                    <a:srgbClr val="000000"/>
                  </a:outerShdw>
                </a:effectLst>
              </a:rPr>
              <a:t>CERN School of Physics </a:t>
            </a:r>
            <a:br>
              <a:rPr lang="en-US" sz="1350" dirty="0">
                <a:solidFill>
                  <a:srgbClr val="FFFF00"/>
                </a:solidFill>
                <a:effectLst>
                  <a:outerShdw blurRad="50800" dist="38100" dir="2700000">
                    <a:srgbClr val="000000"/>
                  </a:outerShdw>
                </a:effectLst>
              </a:rPr>
            </a:br>
            <a:r>
              <a:rPr lang="en-US" sz="1200" dirty="0">
                <a:solidFill>
                  <a:srgbClr val="FFFF00"/>
                </a:solidFill>
                <a:effectLst>
                  <a:outerShdw blurRad="38100" dist="38100" dir="2700000">
                    <a:srgbClr val="000000"/>
                  </a:outerShdw>
                </a:effectLst>
              </a:rPr>
              <a:t>Portugal, September 2017</a:t>
            </a:r>
          </a:p>
        </p:txBody>
      </p:sp>
      <p:sp>
        <p:nvSpPr>
          <p:cNvPr id="28" name="TextBox 28"/>
          <p:cNvSpPr txBox="1">
            <a:spLocks noChangeArrowheads="1"/>
          </p:cNvSpPr>
          <p:nvPr/>
        </p:nvSpPr>
        <p:spPr bwMode="auto">
          <a:xfrm>
            <a:off x="755576" y="5780758"/>
            <a:ext cx="2238113" cy="615553"/>
          </a:xfrm>
          <a:prstGeom prst="rect">
            <a:avLst/>
          </a:prstGeom>
          <a:solidFill>
            <a:srgbClr val="003366"/>
          </a:solidFill>
          <a:ln w="9525">
            <a:noFill/>
            <a:miter lim="800000"/>
            <a:headEnd/>
            <a:tailEnd/>
          </a:ln>
        </p:spPr>
        <p:txBody>
          <a:bodyPr wrap="none">
            <a:prstTxWarp prst="textNoShape">
              <a:avLst/>
            </a:prstTxWarp>
            <a:spAutoFit/>
          </a:bodyPr>
          <a:lstStyle/>
          <a:p>
            <a:r>
              <a:rPr lang="en-US" dirty="0">
                <a:solidFill>
                  <a:srgbClr val="FFFF00"/>
                </a:solidFill>
                <a:effectLst>
                  <a:outerShdw blurRad="38100" dist="38100" dir="2700000">
                    <a:srgbClr val="000000"/>
                  </a:outerShdw>
                </a:effectLst>
              </a:rPr>
              <a:t>Public visitors</a:t>
            </a:r>
          </a:p>
          <a:p>
            <a:r>
              <a:rPr lang="en-US" sz="1600" dirty="0">
                <a:solidFill>
                  <a:srgbClr val="F3F3F3"/>
                </a:solidFill>
                <a:effectLst>
                  <a:outerShdw blurRad="38100" dist="38100" dir="2700000">
                    <a:srgbClr val="000000"/>
                  </a:outerShdw>
                </a:effectLst>
              </a:rPr>
              <a:t>500 thousand per year</a:t>
            </a:r>
          </a:p>
        </p:txBody>
      </p:sp>
      <p:grpSp>
        <p:nvGrpSpPr>
          <p:cNvPr id="24" name="Grouper 18"/>
          <p:cNvGrpSpPr/>
          <p:nvPr/>
        </p:nvGrpSpPr>
        <p:grpSpPr>
          <a:xfrm>
            <a:off x="4082675" y="1060618"/>
            <a:ext cx="4752528" cy="1508105"/>
            <a:chOff x="3995936" y="1052736"/>
            <a:chExt cx="4752528" cy="1508105"/>
          </a:xfrm>
        </p:grpSpPr>
        <p:grpSp>
          <p:nvGrpSpPr>
            <p:cNvPr id="25" name="Grouper 22"/>
            <p:cNvGrpSpPr/>
            <p:nvPr/>
          </p:nvGrpSpPr>
          <p:grpSpPr>
            <a:xfrm>
              <a:off x="6239498" y="1056089"/>
              <a:ext cx="2508966" cy="1449600"/>
              <a:chOff x="6239498" y="1056089"/>
              <a:chExt cx="2508966" cy="1449600"/>
            </a:xfrm>
          </p:grpSpPr>
          <p:pic>
            <p:nvPicPr>
              <p:cNvPr id="34" name="Picture 20" descr="Screen shot 2011-06-01 at 00.05.34.png"/>
              <p:cNvPicPr>
                <a:picLocks noChangeAspect="1"/>
              </p:cNvPicPr>
              <p:nvPr/>
            </p:nvPicPr>
            <p:blipFill>
              <a:blip r:embed="rId6"/>
              <a:stretch>
                <a:fillRect/>
              </a:stretch>
            </p:blipFill>
            <p:spPr>
              <a:xfrm>
                <a:off x="6239498" y="1056089"/>
                <a:ext cx="2508966" cy="1449600"/>
              </a:xfrm>
              <a:prstGeom prst="rect">
                <a:avLst/>
              </a:prstGeom>
              <a:effectLst>
                <a:outerShdw sx="1000" sy="1000">
                  <a:srgbClr val="000000"/>
                </a:outerShdw>
              </a:effectLst>
            </p:spPr>
          </p:pic>
          <p:sp>
            <p:nvSpPr>
              <p:cNvPr id="35" name="TextBox 21"/>
              <p:cNvSpPr txBox="1"/>
              <p:nvPr/>
            </p:nvSpPr>
            <p:spPr>
              <a:xfrm>
                <a:off x="6284997" y="1073313"/>
                <a:ext cx="2463467" cy="1432376"/>
              </a:xfrm>
              <a:prstGeom prst="rect">
                <a:avLst/>
              </a:prstGeom>
              <a:noFill/>
            </p:spPr>
            <p:txBody>
              <a:bodyPr wrap="square">
                <a:prstTxWarp prst="textNoShape">
                  <a:avLst/>
                </a:prstTxWarp>
                <a:spAutoFit/>
              </a:bodyPr>
              <a:lstStyle/>
              <a:p>
                <a:pPr algn="r" eaLnBrk="1" hangingPunct="1">
                  <a:defRPr/>
                </a:pPr>
                <a:r>
                  <a:rPr lang="en-US" sz="1400" dirty="0">
                    <a:solidFill>
                      <a:srgbClr val="FFFF00"/>
                    </a:solidFill>
                    <a:effectLst>
                      <a:outerShdw blurRad="38100" dist="38100" dir="2700000">
                        <a:srgbClr val="000000"/>
                      </a:outerShdw>
                    </a:effectLst>
                    <a:latin typeface="Arial" pitchFamily="-111" charset="0"/>
                    <a:ea typeface="ＭＳ Ｐゴシック" pitchFamily="-111" charset="-128"/>
                    <a:cs typeface="ＭＳ Ｐゴシック" pitchFamily="-111" charset="-128"/>
                  </a:rPr>
                  <a:t>Latin American School of High-Energy Physics</a:t>
                </a:r>
              </a:p>
              <a:p>
                <a:pPr algn="r" eaLnBrk="1" hangingPunct="1">
                  <a:defRPr/>
                </a:pPr>
                <a:endParaRPr lang="en-US" sz="1200" dirty="0">
                  <a:solidFill>
                    <a:srgbClr val="FFFFFF"/>
                  </a:solidFill>
                  <a:effectLst>
                    <a:outerShdw blurRad="38100" dist="38100" dir="2700000">
                      <a:srgbClr val="000000"/>
                    </a:outerShdw>
                  </a:effectLst>
                </a:endParaRPr>
              </a:p>
              <a:p>
                <a:pPr algn="r" eaLnBrk="1" hangingPunct="1">
                  <a:defRPr/>
                </a:pPr>
                <a:endParaRPr lang="en-US" sz="1200" dirty="0">
                  <a:solidFill>
                    <a:srgbClr val="FFFFFF"/>
                  </a:solidFill>
                  <a:effectLst>
                    <a:outerShdw blurRad="38100" dist="38100" dir="2700000">
                      <a:srgbClr val="000000"/>
                    </a:outerShdw>
                  </a:effectLst>
                </a:endParaRPr>
              </a:p>
              <a:p>
                <a:pPr algn="r" eaLnBrk="1" hangingPunct="1">
                  <a:defRPr/>
                </a:pPr>
                <a:r>
                  <a:rPr lang="en-US" sz="1200" dirty="0">
                    <a:solidFill>
                      <a:srgbClr val="FFFFFF"/>
                    </a:solidFill>
                    <a:effectLst>
                      <a:outerShdw blurRad="38100" dist="38100" dir="2700000">
                        <a:srgbClr val="000000"/>
                      </a:outerShdw>
                    </a:effectLst>
                  </a:rPr>
                  <a:t>Arequipa, Peru, 2013</a:t>
                </a:r>
              </a:p>
              <a:p>
                <a:pPr algn="r" eaLnBrk="1" hangingPunct="1">
                  <a:defRPr/>
                </a:pPr>
                <a:r>
                  <a:rPr lang="en-US" sz="1200" dirty="0">
                    <a:solidFill>
                      <a:srgbClr val="FFFFFF"/>
                    </a:solidFill>
                    <a:effectLst>
                      <a:outerShdw blurRad="38100" dist="38100" dir="2700000">
                        <a:srgbClr val="000000"/>
                      </a:outerShdw>
                    </a:effectLst>
                    <a:latin typeface="Arial" pitchFamily="-111" charset="0"/>
                    <a:ea typeface="ＭＳ Ｐゴシック" pitchFamily="-111" charset="-128"/>
                    <a:cs typeface="ＭＳ Ｐゴシック" pitchFamily="-111" charset="-128"/>
                  </a:rPr>
                  <a:t>Ibarra, Ecuador, 2015</a:t>
                </a:r>
              </a:p>
              <a:p>
                <a:pPr algn="r">
                  <a:defRPr/>
                </a:pPr>
                <a:r>
                  <a:rPr lang="en-US" sz="1200" dirty="0">
                    <a:solidFill>
                      <a:schemeClr val="accent1"/>
                    </a:solidFill>
                    <a:effectLst>
                      <a:outerShdw blurRad="50800" dist="50800" dir="5400000" algn="ctr" rotWithShape="0">
                        <a:schemeClr val="accent4"/>
                      </a:outerShdw>
                    </a:effectLst>
                  </a:rPr>
                  <a:t>San Juan del Rio, Mexico, 2017</a:t>
                </a:r>
                <a:endParaRPr lang="en-US" sz="1200" dirty="0">
                  <a:solidFill>
                    <a:schemeClr val="accent1"/>
                  </a:solidFill>
                  <a:effectLst>
                    <a:outerShdw blurRad="50800" dist="50800" dir="5400000" algn="ctr" rotWithShape="0">
                      <a:schemeClr val="accent4"/>
                    </a:outerShdw>
                  </a:effectLst>
                  <a:latin typeface="Arial" pitchFamily="-111" charset="0"/>
                  <a:ea typeface="ＭＳ Ｐゴシック" pitchFamily="-111" charset="-128"/>
                  <a:cs typeface="ＭＳ Ｐゴシック" pitchFamily="-111" charset="-128"/>
                </a:endParaRPr>
              </a:p>
            </p:txBody>
          </p:sp>
        </p:grpSp>
        <p:grpSp>
          <p:nvGrpSpPr>
            <p:cNvPr id="26" name="Grouper 23"/>
            <p:cNvGrpSpPr/>
            <p:nvPr/>
          </p:nvGrpSpPr>
          <p:grpSpPr>
            <a:xfrm>
              <a:off x="3995936" y="1052736"/>
              <a:ext cx="2164431" cy="1508105"/>
              <a:chOff x="4139952" y="1056799"/>
              <a:chExt cx="2164431" cy="1508105"/>
            </a:xfrm>
          </p:grpSpPr>
          <p:pic>
            <p:nvPicPr>
              <p:cNvPr id="29" name="Picture 26" descr="kashii.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139952" y="1066799"/>
                <a:ext cx="2164431" cy="1442953"/>
              </a:xfrm>
              <a:prstGeom prst="rect">
                <a:avLst/>
              </a:prstGeom>
            </p:spPr>
          </p:pic>
          <p:sp>
            <p:nvSpPr>
              <p:cNvPr id="32" name="TextBox 29"/>
              <p:cNvSpPr txBox="1"/>
              <p:nvPr/>
            </p:nvSpPr>
            <p:spPr>
              <a:xfrm>
                <a:off x="4139952" y="1056799"/>
                <a:ext cx="2088232" cy="1508105"/>
              </a:xfrm>
              <a:prstGeom prst="rect">
                <a:avLst/>
              </a:prstGeom>
              <a:noFill/>
            </p:spPr>
            <p:txBody>
              <a:bodyPr wrap="square" rtlCol="0">
                <a:spAutoFit/>
              </a:bodyPr>
              <a:lstStyle/>
              <a:p>
                <a:pPr eaLnBrk="1" hangingPunct="1"/>
                <a:r>
                  <a:rPr lang="en-US" sz="1400" dirty="0">
                    <a:solidFill>
                      <a:srgbClr val="FFFF00"/>
                    </a:solidFill>
                    <a:effectLst>
                      <a:outerShdw blurRad="50800" dist="38100" dir="2700000">
                        <a:srgbClr val="000000"/>
                      </a:outerShdw>
                    </a:effectLst>
                  </a:rPr>
                  <a:t>Asia-Europe-Pacific School of High-Energy Physics </a:t>
                </a:r>
              </a:p>
              <a:p>
                <a:pPr eaLnBrk="1" hangingPunct="1"/>
                <a:endParaRPr lang="en-US" sz="1400" dirty="0">
                  <a:solidFill>
                    <a:srgbClr val="FFFF00"/>
                  </a:solidFill>
                  <a:effectLst>
                    <a:outerShdw blurRad="50800" dist="38100" dir="2700000">
                      <a:srgbClr val="000000"/>
                    </a:outerShdw>
                  </a:effectLst>
                </a:endParaRPr>
              </a:p>
              <a:p>
                <a:pPr eaLnBrk="1" hangingPunct="1"/>
                <a:r>
                  <a:rPr lang="en-US" sz="1200" dirty="0">
                    <a:solidFill>
                      <a:srgbClr val="FFFFFF"/>
                    </a:solidFill>
                    <a:effectLst>
                      <a:outerShdw blurRad="38100" dist="38100" dir="2700000">
                        <a:srgbClr val="000000"/>
                      </a:outerShdw>
                    </a:effectLst>
                    <a:latin typeface="Arial" charset="0"/>
                    <a:ea typeface="ＭＳ Ｐゴシック" charset="-128"/>
                  </a:rPr>
                  <a:t>Fukuoka, Japan, 2012</a:t>
                </a:r>
              </a:p>
              <a:p>
                <a:pPr eaLnBrk="1" hangingPunct="1"/>
                <a:r>
                  <a:rPr lang="en-US" sz="1200" dirty="0" err="1">
                    <a:solidFill>
                      <a:srgbClr val="FFFFFF"/>
                    </a:solidFill>
                    <a:effectLst>
                      <a:outerShdw blurRad="38100" dist="38100" dir="2700000">
                        <a:srgbClr val="000000"/>
                      </a:outerShdw>
                    </a:effectLst>
                  </a:rPr>
                  <a:t>Puri</a:t>
                </a:r>
                <a:r>
                  <a:rPr lang="en-US" sz="1200" dirty="0">
                    <a:solidFill>
                      <a:srgbClr val="FFFFFF"/>
                    </a:solidFill>
                    <a:effectLst>
                      <a:outerShdw blurRad="38100" dist="38100" dir="2700000">
                        <a:srgbClr val="000000"/>
                      </a:outerShdw>
                    </a:effectLst>
                  </a:rPr>
                  <a:t>, India, 2014</a:t>
                </a:r>
              </a:p>
              <a:p>
                <a:pPr eaLnBrk="1" hangingPunct="1"/>
                <a:r>
                  <a:rPr lang="en-US" sz="1200" dirty="0">
                    <a:solidFill>
                      <a:srgbClr val="FFFFFF"/>
                    </a:solidFill>
                    <a:effectLst>
                      <a:outerShdw blurRad="38100" dist="38100" dir="2700000">
                        <a:srgbClr val="000000"/>
                      </a:outerShdw>
                    </a:effectLst>
                    <a:latin typeface="Arial" charset="0"/>
                    <a:ea typeface="ＭＳ Ｐゴシック" charset="-128"/>
                  </a:rPr>
                  <a:t>China, 2016</a:t>
                </a:r>
              </a:p>
            </p:txBody>
          </p:sp>
        </p:grpSp>
      </p:grpSp>
      <p:sp>
        <p:nvSpPr>
          <p:cNvPr id="3" name="Footer Placeholder 2"/>
          <p:cNvSpPr>
            <a:spLocks noGrp="1"/>
          </p:cNvSpPr>
          <p:nvPr>
            <p:ph type="ftr" sz="quarter" idx="11"/>
          </p:nvPr>
        </p:nvSpPr>
        <p:spPr>
          <a:xfrm>
            <a:off x="179512" y="6395559"/>
            <a:ext cx="8496944" cy="359636"/>
          </a:xfrm>
        </p:spPr>
        <p:txBody>
          <a:bodyPr/>
          <a:lstStyle/>
          <a:p>
            <a:pPr>
              <a:defRPr/>
            </a:pPr>
            <a:r>
              <a:rPr lang="sv-SE">
                <a:solidFill>
                  <a:schemeClr val="tx1">
                    <a:lumMod val="50000"/>
                  </a:schemeClr>
                </a:solidFill>
              </a:rPr>
              <a:t>Polhelmskolan 24.3 2025                     Lennart JIRDEN, CERN</a:t>
            </a:r>
            <a:endParaRPr lang="en-GB" dirty="0">
              <a:solidFill>
                <a:schemeClr val="tx1">
                  <a:lumMod val="50000"/>
                </a:schemeClr>
              </a:solidFill>
            </a:endParaRPr>
          </a:p>
        </p:txBody>
      </p:sp>
    </p:spTree>
    <p:extLst>
      <p:ext uri="{BB962C8B-B14F-4D97-AF65-F5344CB8AC3E}">
        <p14:creationId xmlns:p14="http://schemas.microsoft.com/office/powerpoint/2010/main" val="133633506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092280" y="5301208"/>
            <a:ext cx="756468" cy="756468"/>
          </a:xfrm>
          <a:prstGeom prst="rect">
            <a:avLst/>
          </a:prstGeom>
        </p:spPr>
      </p:pic>
      <p:sp>
        <p:nvSpPr>
          <p:cNvPr id="13" name="Cloud Callout 12"/>
          <p:cNvSpPr/>
          <p:nvPr/>
        </p:nvSpPr>
        <p:spPr>
          <a:xfrm>
            <a:off x="142875" y="1132304"/>
            <a:ext cx="7957517" cy="3096344"/>
          </a:xfrm>
          <a:prstGeom prst="cloudCallout">
            <a:avLst>
              <a:gd name="adj1" fmla="val 35714"/>
              <a:gd name="adj2" fmla="val 74414"/>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5400" dirty="0" err="1">
                <a:ln>
                  <a:solidFill>
                    <a:schemeClr val="bg1"/>
                  </a:solidFill>
                </a:ln>
                <a:solidFill>
                  <a:srgbClr val="FFC000"/>
                </a:solidFill>
              </a:rPr>
              <a:t>Några</a:t>
            </a:r>
            <a:r>
              <a:rPr lang="en-GB" sz="5400" dirty="0">
                <a:ln>
                  <a:solidFill>
                    <a:schemeClr val="bg1"/>
                  </a:solidFill>
                </a:ln>
                <a:solidFill>
                  <a:srgbClr val="FFC000"/>
                </a:solidFill>
              </a:rPr>
              <a:t> </a:t>
            </a:r>
            <a:r>
              <a:rPr lang="en-GB" sz="5400" dirty="0" err="1">
                <a:ln>
                  <a:solidFill>
                    <a:schemeClr val="bg1"/>
                  </a:solidFill>
                </a:ln>
                <a:solidFill>
                  <a:srgbClr val="FFC000"/>
                </a:solidFill>
              </a:rPr>
              <a:t>praktiska</a:t>
            </a:r>
            <a:r>
              <a:rPr lang="en-GB" sz="5400" dirty="0">
                <a:ln>
                  <a:solidFill>
                    <a:schemeClr val="bg1"/>
                  </a:solidFill>
                </a:ln>
                <a:solidFill>
                  <a:srgbClr val="FFC000"/>
                </a:solidFill>
              </a:rPr>
              <a:t> </a:t>
            </a:r>
            <a:r>
              <a:rPr lang="en-GB" sz="5400" dirty="0" err="1">
                <a:ln>
                  <a:solidFill>
                    <a:schemeClr val="bg1"/>
                  </a:solidFill>
                </a:ln>
                <a:solidFill>
                  <a:srgbClr val="FFC000"/>
                </a:solidFill>
              </a:rPr>
              <a:t>tillämpningar</a:t>
            </a:r>
            <a:endParaRPr lang="en-GB" sz="5400" dirty="0">
              <a:ln>
                <a:solidFill>
                  <a:schemeClr val="bg1"/>
                </a:solidFill>
              </a:ln>
              <a:solidFill>
                <a:srgbClr val="FFC000"/>
              </a:solidFill>
            </a:endParaRPr>
          </a:p>
        </p:txBody>
      </p:sp>
      <p:cxnSp>
        <p:nvCxnSpPr>
          <p:cNvPr id="6" name="Straight Connector 5"/>
          <p:cNvCxnSpPr/>
          <p:nvPr/>
        </p:nvCxnSpPr>
        <p:spPr>
          <a:xfrm>
            <a:off x="251520" y="836712"/>
            <a:ext cx="8352928"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266359" y="52184"/>
            <a:ext cx="8784976" cy="769441"/>
          </a:xfrm>
          <a:prstGeom prst="rect">
            <a:avLst/>
          </a:prstGeom>
          <a:noFill/>
        </p:spPr>
        <p:txBody>
          <a:bodyPr wrap="square" rtlCol="0">
            <a:spAutoFit/>
          </a:bodyPr>
          <a:lstStyle/>
          <a:p>
            <a:pPr algn="ctr"/>
            <a:r>
              <a:rPr lang="en-GB" sz="4400" dirty="0" err="1"/>
              <a:t>Teknologiska</a:t>
            </a:r>
            <a:r>
              <a:rPr lang="en-GB" sz="4400" dirty="0"/>
              <a:t> “Bi-</a:t>
            </a:r>
            <a:r>
              <a:rPr lang="en-GB" sz="4400" dirty="0" err="1"/>
              <a:t>produkter</a:t>
            </a:r>
            <a:r>
              <a:rPr lang="en-GB" sz="4400" dirty="0"/>
              <a:t>”</a:t>
            </a:r>
          </a:p>
        </p:txBody>
      </p:sp>
      <p:sp>
        <p:nvSpPr>
          <p:cNvPr id="3" name="Footer Placeholder 2"/>
          <p:cNvSpPr>
            <a:spLocks noGrp="1"/>
          </p:cNvSpPr>
          <p:nvPr>
            <p:ph type="ftr" sz="quarter" idx="11"/>
          </p:nvPr>
        </p:nvSpPr>
        <p:spPr>
          <a:xfrm>
            <a:off x="395536" y="6356351"/>
            <a:ext cx="8208912" cy="365125"/>
          </a:xfrm>
        </p:spPr>
        <p:txBody>
          <a:bodyPr/>
          <a:lstStyle/>
          <a:p>
            <a:pPr>
              <a:defRPr/>
            </a:pPr>
            <a:r>
              <a:rPr lang="sv-SE">
                <a:solidFill>
                  <a:srgbClr val="7F7F7F"/>
                </a:solidFill>
              </a:rPr>
              <a:t>Polhelmskolan 24.3 2025                     Lennart JIRDEN, CERN</a:t>
            </a:r>
            <a:endParaRPr lang="fr-FR" dirty="0">
              <a:solidFill>
                <a:srgbClr val="7F7F7F"/>
              </a:solidFill>
            </a:endParaRPr>
          </a:p>
        </p:txBody>
      </p:sp>
    </p:spTree>
    <p:extLst>
      <p:ext uri="{BB962C8B-B14F-4D97-AF65-F5344CB8AC3E}">
        <p14:creationId xmlns:p14="http://schemas.microsoft.com/office/powerpoint/2010/main" val="46083604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2" name="Picture 4" descr="http://wp-blogger.com/wp-content/uploads/2007/11/next-computer.jpg"/>
          <p:cNvPicPr>
            <a:picLocks noChangeAspect="1" noChangeArrowheads="1"/>
          </p:cNvPicPr>
          <p:nvPr/>
        </p:nvPicPr>
        <p:blipFill>
          <a:blip r:embed="rId2" cstate="print"/>
          <a:srcRect/>
          <a:stretch>
            <a:fillRect/>
          </a:stretch>
        </p:blipFill>
        <p:spPr bwMode="auto">
          <a:xfrm rot="791687">
            <a:off x="5851606" y="3924949"/>
            <a:ext cx="2720512" cy="1809732"/>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14" name="Rectangle 13"/>
          <p:cNvSpPr>
            <a:spLocks noChangeArrowheads="1"/>
          </p:cNvSpPr>
          <p:nvPr/>
        </p:nvSpPr>
        <p:spPr bwMode="auto">
          <a:xfrm>
            <a:off x="5862757" y="1484784"/>
            <a:ext cx="3281243" cy="1569660"/>
          </a:xfrm>
          <a:prstGeom prst="rect">
            <a:avLst/>
          </a:prstGeom>
          <a:noFill/>
          <a:ln w="9525">
            <a:noFill/>
            <a:miter lim="800000"/>
            <a:headEnd/>
            <a:tailEnd/>
          </a:ln>
        </p:spPr>
        <p:txBody>
          <a:bodyPr wrap="square">
            <a:spAutoFit/>
          </a:bodyPr>
          <a:lstStyle/>
          <a:p>
            <a:pPr marL="0" lvl="1"/>
            <a:r>
              <a:rPr lang="fr-FR" sz="2400" dirty="0" err="1">
                <a:latin typeface="Arial Unicode MS" panose="020B0604020202020204" pitchFamily="34" charset="-128"/>
                <a:ea typeface="Arial Unicode MS" panose="020B0604020202020204" pitchFamily="34" charset="-128"/>
                <a:cs typeface="Arial Unicode MS" panose="020B0604020202020204" pitchFamily="34" charset="-128"/>
              </a:rPr>
              <a:t>Utvecklades</a:t>
            </a:r>
            <a:r>
              <a:rPr lang="fr-FR" sz="2400" dirty="0">
                <a:latin typeface="Arial Unicode MS" panose="020B0604020202020204" pitchFamily="34" charset="-128"/>
                <a:ea typeface="Arial Unicode MS" panose="020B0604020202020204" pitchFamily="34" charset="-128"/>
                <a:cs typeface="Arial Unicode MS" panose="020B0604020202020204" pitchFamily="34" charset="-128"/>
              </a:rPr>
              <a:t> </a:t>
            </a:r>
            <a:r>
              <a:rPr lang="fr-FR" sz="2400" dirty="0" err="1">
                <a:latin typeface="Arial Unicode MS" panose="020B0604020202020204" pitchFamily="34" charset="-128"/>
                <a:ea typeface="Arial Unicode MS" panose="020B0604020202020204" pitchFamily="34" charset="-128"/>
                <a:cs typeface="Arial Unicode MS" panose="020B0604020202020204" pitchFamily="34" charset="-128"/>
              </a:rPr>
              <a:t>på</a:t>
            </a:r>
            <a:r>
              <a:rPr lang="fr-FR" sz="2400" dirty="0">
                <a:latin typeface="Arial Unicode MS" panose="020B0604020202020204" pitchFamily="34" charset="-128"/>
                <a:ea typeface="Arial Unicode MS" panose="020B0604020202020204" pitchFamily="34" charset="-128"/>
                <a:cs typeface="Arial Unicode MS" panose="020B0604020202020204" pitchFamily="34" charset="-128"/>
              </a:rPr>
              <a:t> CERN 1989 i </a:t>
            </a:r>
            <a:r>
              <a:rPr lang="fr-FR" sz="2400" dirty="0" err="1">
                <a:latin typeface="Arial Unicode MS" panose="020B0604020202020204" pitchFamily="34" charset="-128"/>
                <a:ea typeface="Arial Unicode MS" panose="020B0604020202020204" pitchFamily="34" charset="-128"/>
                <a:cs typeface="Arial Unicode MS" panose="020B0604020202020204" pitchFamily="34" charset="-128"/>
              </a:rPr>
              <a:t>ramen</a:t>
            </a:r>
            <a:r>
              <a:rPr lang="fr-FR" sz="2400" dirty="0">
                <a:latin typeface="Arial Unicode MS" panose="020B0604020202020204" pitchFamily="34" charset="-128"/>
                <a:ea typeface="Arial Unicode MS" panose="020B0604020202020204" pitchFamily="34" charset="-128"/>
                <a:cs typeface="Arial Unicode MS" panose="020B0604020202020204" pitchFamily="34" charset="-128"/>
              </a:rPr>
              <a:t> av LHC !</a:t>
            </a:r>
          </a:p>
          <a:p>
            <a:pPr marL="0" lvl="1"/>
            <a:endParaRPr lang="fr-FR" sz="2400" dirty="0">
              <a:latin typeface="Arial Unicode MS" panose="020B0604020202020204" pitchFamily="34" charset="-128"/>
              <a:ea typeface="Arial Unicode MS" panose="020B0604020202020204" pitchFamily="34" charset="-128"/>
              <a:cs typeface="Arial Unicode MS" panose="020B0604020202020204" pitchFamily="34" charset="-128"/>
            </a:endParaRPr>
          </a:p>
          <a:p>
            <a:pPr marL="0" lvl="1"/>
            <a:r>
              <a:rPr lang="fr-FR" sz="2400" dirty="0" err="1">
                <a:latin typeface="Arial Unicode MS" panose="020B0604020202020204" pitchFamily="34" charset="-128"/>
                <a:ea typeface="Arial Unicode MS" panose="020B0604020202020204" pitchFamily="34" charset="-128"/>
                <a:cs typeface="Arial Unicode MS" panose="020B0604020202020204" pitchFamily="34" charset="-128"/>
              </a:rPr>
              <a:t>Gåva</a:t>
            </a:r>
            <a:r>
              <a:rPr lang="fr-FR" sz="2400" dirty="0">
                <a:latin typeface="Arial Unicode MS" panose="020B0604020202020204" pitchFamily="34" charset="-128"/>
                <a:ea typeface="Arial Unicode MS" panose="020B0604020202020204" pitchFamily="34" charset="-128"/>
                <a:cs typeface="Arial Unicode MS" panose="020B0604020202020204" pitchFamily="34" charset="-128"/>
              </a:rPr>
              <a:t> till </a:t>
            </a:r>
            <a:r>
              <a:rPr lang="fr-FR" sz="2400" dirty="0" err="1">
                <a:latin typeface="Arial Unicode MS" panose="020B0604020202020204" pitchFamily="34" charset="-128"/>
                <a:ea typeface="Arial Unicode MS" panose="020B0604020202020204" pitchFamily="34" charset="-128"/>
                <a:cs typeface="Arial Unicode MS" panose="020B0604020202020204" pitchFamily="34" charset="-128"/>
              </a:rPr>
              <a:t>världen</a:t>
            </a:r>
            <a:r>
              <a:rPr lang="fr-FR" sz="2400" dirty="0">
                <a:latin typeface="Arial Unicode MS" panose="020B0604020202020204" pitchFamily="34" charset="-128"/>
                <a:ea typeface="Arial Unicode MS" panose="020B0604020202020204" pitchFamily="34" charset="-128"/>
                <a:cs typeface="Arial Unicode MS" panose="020B0604020202020204" pitchFamily="34" charset="-128"/>
              </a:rPr>
              <a:t>!</a:t>
            </a:r>
          </a:p>
        </p:txBody>
      </p:sp>
      <p:pic>
        <p:nvPicPr>
          <p:cNvPr id="2050" name="Picture 2" descr="http://mediaarchive.cern.ch/MediaArchive/Photo/Public/1994/9407011/9407011_31/9407011_31-A4-at-144-dpi.jpg"/>
          <p:cNvPicPr>
            <a:picLocks noChangeAspect="1" noChangeArrowheads="1"/>
          </p:cNvPicPr>
          <p:nvPr/>
        </p:nvPicPr>
        <p:blipFill>
          <a:blip r:embed="rId3" cstate="print"/>
          <a:srcRect/>
          <a:stretch>
            <a:fillRect/>
          </a:stretch>
        </p:blipFill>
        <p:spPr bwMode="auto">
          <a:xfrm>
            <a:off x="323528" y="1995268"/>
            <a:ext cx="5234074" cy="3357586"/>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cxnSp>
        <p:nvCxnSpPr>
          <p:cNvPr id="7" name="Straight Connector 6"/>
          <p:cNvCxnSpPr>
            <a:cxnSpLocks/>
          </p:cNvCxnSpPr>
          <p:nvPr/>
        </p:nvCxnSpPr>
        <p:spPr>
          <a:xfrm>
            <a:off x="281202" y="1254403"/>
            <a:ext cx="8323246"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sp>
        <p:nvSpPr>
          <p:cNvPr id="2" name="Footer Placeholder 1"/>
          <p:cNvSpPr>
            <a:spLocks noGrp="1"/>
          </p:cNvSpPr>
          <p:nvPr>
            <p:ph type="ftr" sz="quarter" idx="11"/>
          </p:nvPr>
        </p:nvSpPr>
        <p:spPr>
          <a:xfrm>
            <a:off x="323528" y="6356351"/>
            <a:ext cx="8419226" cy="365125"/>
          </a:xfrm>
        </p:spPr>
        <p:txBody>
          <a:bodyPr/>
          <a:lstStyle/>
          <a:p>
            <a:pPr>
              <a:defRPr/>
            </a:pPr>
            <a:r>
              <a:rPr lang="sv-SE">
                <a:solidFill>
                  <a:srgbClr val="7F7F7F"/>
                </a:solidFill>
              </a:rPr>
              <a:t>Polhelmskolan 24.3 2025                     Lennart JIRDEN, CERN</a:t>
            </a:r>
            <a:endParaRPr lang="en-GB">
              <a:solidFill>
                <a:srgbClr val="7F7F7F"/>
              </a:solidFill>
            </a:endParaRPr>
          </a:p>
        </p:txBody>
      </p:sp>
      <p:pic>
        <p:nvPicPr>
          <p:cNvPr id="12" name="Picture 11">
            <a:extLst>
              <a:ext uri="{FF2B5EF4-FFF2-40B4-BE49-F238E27FC236}">
                <a16:creationId xmlns:a16="http://schemas.microsoft.com/office/drawing/2014/main" id="{82E40799-C278-494D-01C8-6DB3977F04EF}"/>
              </a:ext>
            </a:extLst>
          </p:cNvPr>
          <p:cNvPicPr>
            <a:picLocks noChangeAspect="1"/>
          </p:cNvPicPr>
          <p:nvPr/>
        </p:nvPicPr>
        <p:blipFill>
          <a:blip r:embed="rId4"/>
          <a:stretch>
            <a:fillRect/>
          </a:stretch>
        </p:blipFill>
        <p:spPr>
          <a:xfrm>
            <a:off x="2927786" y="39603"/>
            <a:ext cx="2659610" cy="111261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1000"/>
                                        <p:tgtEl>
                                          <p:spTgt spid="2050"/>
                                        </p:tgtEl>
                                      </p:cBhvr>
                                    </p:animEffect>
                                  </p:childTnLst>
                                </p:cTn>
                              </p:par>
                              <p:par>
                                <p:cTn id="8" presetID="10" presetClass="entr" presetSubtype="0" fill="hold" nodeType="withEffect">
                                  <p:stCondLst>
                                    <p:cond delay="0"/>
                                  </p:stCondLst>
                                  <p:childTnLst>
                                    <p:set>
                                      <p:cBhvr>
                                        <p:cTn id="9" dur="1" fill="hold">
                                          <p:stCondLst>
                                            <p:cond delay="0"/>
                                          </p:stCondLst>
                                        </p:cTn>
                                        <p:tgtEl>
                                          <p:spTgt spid="14">
                                            <p:txEl>
                                              <p:pRg st="2" end="2"/>
                                            </p:txEl>
                                          </p:spTgt>
                                        </p:tgtEl>
                                        <p:attrNameLst>
                                          <p:attrName>style.visibility</p:attrName>
                                        </p:attrNameLst>
                                      </p:cBhvr>
                                      <p:to>
                                        <p:strVal val="visible"/>
                                      </p:to>
                                    </p:set>
                                    <p:animEffect transition="in" filter="fade">
                                      <p:cBhvr>
                                        <p:cTn id="10" dur="1000"/>
                                        <p:tgtEl>
                                          <p:spTgt spid="14">
                                            <p:txEl>
                                              <p:pRg st="2" end="2"/>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4">
                                            <p:txEl>
                                              <p:pRg st="0" end="0"/>
                                            </p:txEl>
                                          </p:spTgt>
                                        </p:tgtEl>
                                        <p:attrNameLst>
                                          <p:attrName>style.visibility</p:attrName>
                                        </p:attrNameLst>
                                      </p:cBhvr>
                                      <p:to>
                                        <p:strVal val="visible"/>
                                      </p:to>
                                    </p:set>
                                    <p:animEffect transition="in" filter="fade">
                                      <p:cBhvr>
                                        <p:cTn id="13" dur="1000"/>
                                        <p:tgtEl>
                                          <p:spTgt spid="14">
                                            <p:txEl>
                                              <p:pRg st="0" end="0"/>
                                            </p:txEl>
                                          </p:spTgt>
                                        </p:tgtEl>
                                      </p:cBhvr>
                                    </p:animEffect>
                                  </p:childTnLst>
                                </p:cTn>
                              </p:par>
                            </p:childTnLst>
                          </p:cTn>
                        </p:par>
                        <p:par>
                          <p:cTn id="14" fill="hold">
                            <p:stCondLst>
                              <p:cond delay="1000"/>
                            </p:stCondLst>
                            <p:childTnLst>
                              <p:par>
                                <p:cTn id="15" presetID="10" presetClass="entr" presetSubtype="0" fill="hold" nodeType="afterEffect">
                                  <p:stCondLst>
                                    <p:cond delay="0"/>
                                  </p:stCondLst>
                                  <p:childTnLst>
                                    <p:set>
                                      <p:cBhvr>
                                        <p:cTn id="16" dur="1" fill="hold">
                                          <p:stCondLst>
                                            <p:cond delay="0"/>
                                          </p:stCondLst>
                                        </p:cTn>
                                        <p:tgtEl>
                                          <p:spTgt spid="2052"/>
                                        </p:tgtEl>
                                        <p:attrNameLst>
                                          <p:attrName>style.visibility</p:attrName>
                                        </p:attrNameLst>
                                      </p:cBhvr>
                                      <p:to>
                                        <p:strVal val="visible"/>
                                      </p:to>
                                    </p:set>
                                    <p:animEffect transition="in" filter="fade">
                                      <p:cBhvr>
                                        <p:cTn id="17" dur="1000"/>
                                        <p:tgtEl>
                                          <p:spTgt spid="20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2553" y="77094"/>
            <a:ext cx="7886700" cy="759618"/>
          </a:xfrm>
        </p:spPr>
        <p:txBody>
          <a:bodyPr/>
          <a:lstStyle/>
          <a:p>
            <a:r>
              <a:rPr lang="en-GB" dirty="0" err="1"/>
              <a:t>Detektorer</a:t>
            </a:r>
            <a:endParaRPr lang="en-GB" dirty="0"/>
          </a:p>
        </p:txBody>
      </p:sp>
      <p:pic>
        <p:nvPicPr>
          <p:cNvPr id="5" name="Picture 4"/>
          <p:cNvPicPr>
            <a:picLocks noChangeAspect="1"/>
          </p:cNvPicPr>
          <p:nvPr/>
        </p:nvPicPr>
        <p:blipFill rotWithShape="1">
          <a:blip r:embed="rId2">
            <a:extLst>
              <a:ext uri="{28A0092B-C50C-407E-A947-70E740481C1C}">
                <a14:useLocalDpi xmlns:a14="http://schemas.microsoft.com/office/drawing/2010/main" val="0"/>
              </a:ext>
            </a:extLst>
          </a:blip>
          <a:srcRect l="1878" r="2150"/>
          <a:stretch/>
        </p:blipFill>
        <p:spPr>
          <a:xfrm>
            <a:off x="298939" y="2348865"/>
            <a:ext cx="8584809" cy="2578685"/>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6" name="Rectangle 5"/>
          <p:cNvSpPr>
            <a:spLocks noChangeArrowheads="1"/>
          </p:cNvSpPr>
          <p:nvPr/>
        </p:nvSpPr>
        <p:spPr bwMode="auto">
          <a:xfrm>
            <a:off x="562553" y="1383159"/>
            <a:ext cx="8286750" cy="461665"/>
          </a:xfrm>
          <a:prstGeom prst="rect">
            <a:avLst/>
          </a:prstGeom>
          <a:noFill/>
          <a:ln w="9525">
            <a:noFill/>
            <a:miter lim="800000"/>
            <a:headEnd/>
            <a:tailEnd/>
          </a:ln>
        </p:spPr>
        <p:txBody>
          <a:bodyPr wrap="square">
            <a:spAutoFit/>
          </a:bodyPr>
          <a:lstStyle/>
          <a:p>
            <a:pPr marL="0" lvl="1"/>
            <a:r>
              <a:rPr lang="fr-FR" sz="2400" dirty="0">
                <a:solidFill>
                  <a:srgbClr val="92D050"/>
                </a:solidFill>
                <a:latin typeface="+mn-lt"/>
              </a:rPr>
              <a:t>Scanna </a:t>
            </a:r>
            <a:r>
              <a:rPr lang="fr-FR" sz="2400" dirty="0" err="1">
                <a:solidFill>
                  <a:srgbClr val="92D050"/>
                </a:solidFill>
                <a:latin typeface="+mn-lt"/>
              </a:rPr>
              <a:t>lastbilar</a:t>
            </a:r>
            <a:r>
              <a:rPr lang="fr-FR" sz="2400" dirty="0">
                <a:solidFill>
                  <a:srgbClr val="92D050"/>
                </a:solidFill>
                <a:latin typeface="+mn-lt"/>
              </a:rPr>
              <a:t> </a:t>
            </a:r>
            <a:r>
              <a:rPr lang="fr-FR" sz="2400" dirty="0" err="1">
                <a:solidFill>
                  <a:srgbClr val="92D050"/>
                </a:solidFill>
                <a:latin typeface="+mn-lt"/>
              </a:rPr>
              <a:t>utan</a:t>
            </a:r>
            <a:r>
              <a:rPr lang="fr-FR" sz="2400" dirty="0">
                <a:solidFill>
                  <a:srgbClr val="92D050"/>
                </a:solidFill>
                <a:latin typeface="+mn-lt"/>
              </a:rPr>
              <a:t> </a:t>
            </a:r>
            <a:r>
              <a:rPr lang="fr-FR" sz="2400" dirty="0" err="1">
                <a:solidFill>
                  <a:srgbClr val="92D050"/>
                </a:solidFill>
                <a:latin typeface="+mn-lt"/>
              </a:rPr>
              <a:t>att</a:t>
            </a:r>
            <a:r>
              <a:rPr lang="fr-FR" sz="2400" dirty="0">
                <a:solidFill>
                  <a:srgbClr val="92D050"/>
                </a:solidFill>
                <a:latin typeface="+mn-lt"/>
              </a:rPr>
              <a:t> </a:t>
            </a:r>
            <a:r>
              <a:rPr lang="fr-FR" sz="2400" dirty="0" err="1">
                <a:solidFill>
                  <a:srgbClr val="92D050"/>
                </a:solidFill>
                <a:latin typeface="+mn-lt"/>
              </a:rPr>
              <a:t>lasta</a:t>
            </a:r>
            <a:r>
              <a:rPr lang="fr-FR" sz="2400" dirty="0">
                <a:solidFill>
                  <a:srgbClr val="92D050"/>
                </a:solidFill>
                <a:latin typeface="+mn-lt"/>
              </a:rPr>
              <a:t> av dom !</a:t>
            </a:r>
          </a:p>
        </p:txBody>
      </p:sp>
      <p:cxnSp>
        <p:nvCxnSpPr>
          <p:cNvPr id="7" name="Straight Connector 6"/>
          <p:cNvCxnSpPr/>
          <p:nvPr/>
        </p:nvCxnSpPr>
        <p:spPr>
          <a:xfrm>
            <a:off x="251520" y="764704"/>
            <a:ext cx="8352928"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sp>
        <p:nvSpPr>
          <p:cNvPr id="3" name="Footer Placeholder 2"/>
          <p:cNvSpPr>
            <a:spLocks noGrp="1"/>
          </p:cNvSpPr>
          <p:nvPr>
            <p:ph type="ftr" sz="quarter" idx="11"/>
          </p:nvPr>
        </p:nvSpPr>
        <p:spPr>
          <a:xfrm>
            <a:off x="298939" y="6439703"/>
            <a:ext cx="8584809" cy="365125"/>
          </a:xfrm>
        </p:spPr>
        <p:txBody>
          <a:bodyPr/>
          <a:lstStyle/>
          <a:p>
            <a:pPr>
              <a:defRPr/>
            </a:pPr>
            <a:r>
              <a:rPr lang="sv-SE">
                <a:solidFill>
                  <a:schemeClr val="tx2">
                    <a:lumMod val="50000"/>
                  </a:schemeClr>
                </a:solidFill>
              </a:rPr>
              <a:t>Polhelmskolan 24.3 2025                     Lennart JIRDEN, CERN</a:t>
            </a:r>
            <a:endParaRPr lang="fr-FR" dirty="0">
              <a:solidFill>
                <a:schemeClr val="tx2">
                  <a:lumMod val="50000"/>
                </a:schemeClr>
              </a:solidFill>
            </a:endParaRPr>
          </a:p>
        </p:txBody>
      </p:sp>
    </p:spTree>
    <p:extLst>
      <p:ext uri="{BB962C8B-B14F-4D97-AF65-F5344CB8AC3E}">
        <p14:creationId xmlns:p14="http://schemas.microsoft.com/office/powerpoint/2010/main" val="27282948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fade">
                                      <p:cBhvr>
                                        <p:cTn id="7" dur="10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p:cNvSpPr>
            <a:spLocks noGrp="1"/>
          </p:cNvSpPr>
          <p:nvPr>
            <p:ph type="title"/>
          </p:nvPr>
        </p:nvSpPr>
        <p:spPr>
          <a:xfrm>
            <a:off x="457200" y="130342"/>
            <a:ext cx="8229600" cy="563506"/>
          </a:xfrm>
        </p:spPr>
        <p:txBody>
          <a:bodyPr>
            <a:noAutofit/>
          </a:bodyPr>
          <a:lstStyle/>
          <a:p>
            <a:pPr algn="ctr" eaLnBrk="1" hangingPunct="1"/>
            <a:br>
              <a:rPr lang="fr-FR" sz="4400" b="0" dirty="0"/>
            </a:br>
            <a:r>
              <a:rPr lang="fr-FR" sz="4400" dirty="0" err="1"/>
              <a:t>A</a:t>
            </a:r>
            <a:r>
              <a:rPr lang="fr-FR" sz="4400" b="0" dirty="0" err="1"/>
              <a:t>nvändning</a:t>
            </a:r>
            <a:r>
              <a:rPr lang="fr-FR" sz="4400" b="0" dirty="0"/>
              <a:t> av « </a:t>
            </a:r>
            <a:r>
              <a:rPr lang="fr-FR" sz="4400" b="0" dirty="0" err="1"/>
              <a:t>Grid</a:t>
            </a:r>
            <a:r>
              <a:rPr lang="fr-FR" sz="4400" b="0" dirty="0"/>
              <a:t> »</a:t>
            </a:r>
          </a:p>
        </p:txBody>
      </p:sp>
      <p:sp>
        <p:nvSpPr>
          <p:cNvPr id="14" name="Rectangle 13"/>
          <p:cNvSpPr>
            <a:spLocks noChangeArrowheads="1"/>
          </p:cNvSpPr>
          <p:nvPr/>
        </p:nvSpPr>
        <p:spPr bwMode="auto">
          <a:xfrm>
            <a:off x="142875" y="1916832"/>
            <a:ext cx="4501133" cy="830997"/>
          </a:xfrm>
          <a:prstGeom prst="rect">
            <a:avLst/>
          </a:prstGeom>
          <a:noFill/>
          <a:ln w="9525">
            <a:noFill/>
            <a:miter lim="800000"/>
            <a:headEnd/>
            <a:tailEnd/>
          </a:ln>
        </p:spPr>
        <p:txBody>
          <a:bodyPr wrap="square">
            <a:spAutoFit/>
          </a:bodyPr>
          <a:lstStyle/>
          <a:p>
            <a:pPr marL="0" lvl="1"/>
            <a:r>
              <a:rPr lang="en-GB" sz="2400" dirty="0">
                <a:latin typeface="Arial Unicode MS" panose="020B0604020202020204" pitchFamily="34" charset="-128"/>
                <a:ea typeface="Arial Unicode MS" panose="020B0604020202020204" pitchFamily="34" charset="-128"/>
                <a:cs typeface="Arial Unicode MS" panose="020B0604020202020204" pitchFamily="34" charset="-128"/>
              </a:rPr>
              <a:t>Ultra-</a:t>
            </a:r>
            <a:r>
              <a:rPr lang="en-GB" sz="2400" dirty="0" err="1">
                <a:latin typeface="Arial Unicode MS" panose="020B0604020202020204" pitchFamily="34" charset="-128"/>
                <a:ea typeface="Arial Unicode MS" panose="020B0604020202020204" pitchFamily="34" charset="-128"/>
                <a:cs typeface="Arial Unicode MS" panose="020B0604020202020204" pitchFamily="34" charset="-128"/>
              </a:rPr>
              <a:t>snabb</a:t>
            </a:r>
            <a:r>
              <a:rPr lang="en-GB" sz="2400" dirty="0">
                <a:latin typeface="Arial Unicode MS" panose="020B0604020202020204" pitchFamily="34" charset="-128"/>
                <a:ea typeface="Arial Unicode MS" panose="020B0604020202020204" pitchFamily="34" charset="-128"/>
                <a:cs typeface="Arial Unicode MS" panose="020B0604020202020204" pitchFamily="34" charset="-128"/>
              </a:rPr>
              <a:t> </a:t>
            </a:r>
            <a:r>
              <a:rPr lang="en-GB" sz="2400" dirty="0" err="1">
                <a:latin typeface="Arial Unicode MS" panose="020B0604020202020204" pitchFamily="34" charset="-128"/>
                <a:ea typeface="Arial Unicode MS" panose="020B0604020202020204" pitchFamily="34" charset="-128"/>
                <a:cs typeface="Arial Unicode MS" panose="020B0604020202020204" pitchFamily="34" charset="-128"/>
              </a:rPr>
              <a:t>behandling</a:t>
            </a:r>
            <a:r>
              <a:rPr lang="en-GB" sz="2400" dirty="0">
                <a:latin typeface="Arial Unicode MS" panose="020B0604020202020204" pitchFamily="34" charset="-128"/>
                <a:ea typeface="Arial Unicode MS" panose="020B0604020202020204" pitchFamily="34" charset="-128"/>
                <a:cs typeface="Arial Unicode MS" panose="020B0604020202020204" pitchFamily="34" charset="-128"/>
              </a:rPr>
              <a:t> </a:t>
            </a:r>
            <a:r>
              <a:rPr lang="en-GB" sz="2400" dirty="0" err="1">
                <a:latin typeface="Arial Unicode MS" panose="020B0604020202020204" pitchFamily="34" charset="-128"/>
                <a:ea typeface="Arial Unicode MS" panose="020B0604020202020204" pitchFamily="34" charset="-128"/>
                <a:cs typeface="Arial Unicode MS" panose="020B0604020202020204" pitchFamily="34" charset="-128"/>
              </a:rPr>
              <a:t>av</a:t>
            </a:r>
            <a:r>
              <a:rPr lang="en-GB" sz="2400" dirty="0">
                <a:latin typeface="Arial Unicode MS" panose="020B0604020202020204" pitchFamily="34" charset="-128"/>
                <a:ea typeface="Arial Unicode MS" panose="020B0604020202020204" pitchFamily="34" charset="-128"/>
                <a:cs typeface="Arial Unicode MS" panose="020B0604020202020204" pitchFamily="34" charset="-128"/>
              </a:rPr>
              <a:t> </a:t>
            </a:r>
            <a:r>
              <a:rPr lang="en-GB" sz="2400" dirty="0" err="1">
                <a:latin typeface="Arial Unicode MS" panose="020B0604020202020204" pitchFamily="34" charset="-128"/>
                <a:ea typeface="Arial Unicode MS" panose="020B0604020202020204" pitchFamily="34" charset="-128"/>
                <a:cs typeface="Arial Unicode MS" panose="020B0604020202020204" pitchFamily="34" charset="-128"/>
              </a:rPr>
              <a:t>satelitbilder</a:t>
            </a:r>
            <a:r>
              <a:rPr lang="en-GB" sz="2400" dirty="0">
                <a:latin typeface="Arial Unicode MS" panose="020B0604020202020204" pitchFamily="34" charset="-128"/>
                <a:ea typeface="Arial Unicode MS" panose="020B0604020202020204" pitchFamily="34" charset="-128"/>
                <a:cs typeface="Arial Unicode MS" panose="020B0604020202020204" pitchFamily="34" charset="-128"/>
              </a:rPr>
              <a:t> </a:t>
            </a:r>
            <a:r>
              <a:rPr lang="en-GB" sz="2400" dirty="0" err="1">
                <a:latin typeface="Arial Unicode MS" panose="020B0604020202020204" pitchFamily="34" charset="-128"/>
                <a:ea typeface="Arial Unicode MS" panose="020B0604020202020204" pitchFamily="34" charset="-128"/>
                <a:cs typeface="Arial Unicode MS" panose="020B0604020202020204" pitchFamily="34" charset="-128"/>
              </a:rPr>
              <a:t>vid</a:t>
            </a:r>
            <a:r>
              <a:rPr lang="en-GB" sz="2400" dirty="0">
                <a:latin typeface="Arial Unicode MS" panose="020B0604020202020204" pitchFamily="34" charset="-128"/>
                <a:ea typeface="Arial Unicode MS" panose="020B0604020202020204" pitchFamily="34" charset="-128"/>
                <a:cs typeface="Arial Unicode MS" panose="020B0604020202020204" pitchFamily="34" charset="-128"/>
              </a:rPr>
              <a:t> </a:t>
            </a:r>
            <a:r>
              <a:rPr lang="en-GB" sz="2400" dirty="0" err="1">
                <a:latin typeface="Arial Unicode MS" panose="020B0604020202020204" pitchFamily="34" charset="-128"/>
                <a:ea typeface="Arial Unicode MS" panose="020B0604020202020204" pitchFamily="34" charset="-128"/>
                <a:cs typeface="Arial Unicode MS" panose="020B0604020202020204" pitchFamily="34" charset="-128"/>
              </a:rPr>
              <a:t>naturkatastrofer</a:t>
            </a:r>
            <a:endParaRPr lang="en-GB" sz="2400" dirty="0">
              <a:latin typeface="Arial Unicode MS" panose="020B0604020202020204" pitchFamily="34" charset="-128"/>
              <a:ea typeface="Arial Unicode MS" panose="020B0604020202020204" pitchFamily="34" charset="-128"/>
              <a:cs typeface="Arial Unicode MS" panose="020B0604020202020204" pitchFamily="34" charset="-128"/>
            </a:endParaRPr>
          </a:p>
        </p:txBody>
      </p:sp>
      <p:pic>
        <p:nvPicPr>
          <p:cNvPr id="5122" name="Picture 2" descr="http://cdsweb.cern.ch/record/1295933/files/UNOSAT_PAK_FL2010_EarlyRecoveryOverview_v2_LR_image.jpg"/>
          <p:cNvPicPr>
            <a:picLocks noChangeAspect="1" noChangeArrowheads="1"/>
          </p:cNvPicPr>
          <p:nvPr/>
        </p:nvPicPr>
        <p:blipFill>
          <a:blip r:embed="rId3" cstate="print"/>
          <a:srcRect/>
          <a:stretch>
            <a:fillRect/>
          </a:stretch>
        </p:blipFill>
        <p:spPr bwMode="auto">
          <a:xfrm>
            <a:off x="4788024" y="1124744"/>
            <a:ext cx="3600400" cy="5095394"/>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cxnSp>
        <p:nvCxnSpPr>
          <p:cNvPr id="6" name="Straight Connector 5"/>
          <p:cNvCxnSpPr/>
          <p:nvPr/>
        </p:nvCxnSpPr>
        <p:spPr>
          <a:xfrm>
            <a:off x="333872" y="764704"/>
            <a:ext cx="8352928"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sp>
        <p:nvSpPr>
          <p:cNvPr id="2" name="Footer Placeholder 1"/>
          <p:cNvSpPr>
            <a:spLocks noGrp="1"/>
          </p:cNvSpPr>
          <p:nvPr>
            <p:ph type="ftr" sz="quarter" idx="11"/>
          </p:nvPr>
        </p:nvSpPr>
        <p:spPr>
          <a:xfrm>
            <a:off x="457200" y="6356351"/>
            <a:ext cx="8075240" cy="365125"/>
          </a:xfrm>
        </p:spPr>
        <p:txBody>
          <a:bodyPr/>
          <a:lstStyle/>
          <a:p>
            <a:pPr>
              <a:defRPr/>
            </a:pPr>
            <a:r>
              <a:rPr lang="sv-SE">
                <a:solidFill>
                  <a:srgbClr val="7F7F7F"/>
                </a:solidFill>
              </a:rPr>
              <a:t>Polhelmskolan 24.3 2025                     Lennart JIRDEN, CERN</a:t>
            </a:r>
            <a:endParaRPr lang="en-GB" dirty="0">
              <a:solidFill>
                <a:srgbClr val="7F7F7F"/>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fade">
                                      <p:cBhvr>
                                        <p:cTn id="7" dur="1000"/>
                                        <p:tgtEl>
                                          <p:spTgt spid="1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1289464">
            <a:off x="1607396" y="1299727"/>
            <a:ext cx="6171833" cy="4762584"/>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23" name="Picture 2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468613" y="1306280"/>
            <a:ext cx="6843760" cy="4559656"/>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16387" name="Title 1"/>
          <p:cNvSpPr>
            <a:spLocks noGrp="1"/>
          </p:cNvSpPr>
          <p:nvPr>
            <p:ph type="title"/>
          </p:nvPr>
        </p:nvSpPr>
        <p:spPr>
          <a:xfrm>
            <a:off x="48837" y="123644"/>
            <a:ext cx="5243244" cy="785812"/>
          </a:xfrm>
        </p:spPr>
        <p:txBody>
          <a:bodyPr anchor="t"/>
          <a:lstStyle/>
          <a:p>
            <a:pPr algn="ctr" eaLnBrk="1" hangingPunct="1"/>
            <a:r>
              <a:rPr lang="fr-FR" sz="4400" spc="-100" dirty="0" err="1"/>
              <a:t>Som</a:t>
            </a:r>
            <a:r>
              <a:rPr lang="fr-FR" sz="4400" spc="-100" dirty="0"/>
              <a:t> en </a:t>
            </a:r>
            <a:r>
              <a:rPr lang="fr-FR" sz="4400" spc="-100" dirty="0" err="1">
                <a:solidFill>
                  <a:srgbClr val="92D050"/>
                </a:solidFill>
              </a:rPr>
              <a:t>liten</a:t>
            </a:r>
            <a:r>
              <a:rPr lang="fr-FR" sz="4400" spc="-100" dirty="0">
                <a:solidFill>
                  <a:srgbClr val="92D050"/>
                </a:solidFill>
              </a:rPr>
              <a:t> </a:t>
            </a:r>
            <a:r>
              <a:rPr lang="fr-FR" sz="4400" spc="-100" dirty="0" err="1">
                <a:solidFill>
                  <a:srgbClr val="92D050"/>
                </a:solidFill>
              </a:rPr>
              <a:t>stad</a:t>
            </a:r>
            <a:r>
              <a:rPr lang="fr-FR" sz="4400" spc="-100" dirty="0">
                <a:solidFill>
                  <a:srgbClr val="92D050"/>
                </a:solidFill>
              </a:rPr>
              <a:t>… </a:t>
            </a:r>
          </a:p>
        </p:txBody>
      </p:sp>
      <p:pic>
        <p:nvPicPr>
          <p:cNvPr id="16" name="Picture 1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65329" y="1168965"/>
            <a:ext cx="7255963" cy="4834286"/>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14" name="Picture 1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509165">
            <a:off x="985432" y="1568021"/>
            <a:ext cx="7160858" cy="4788824"/>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12" name="Picture 1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rot="236498">
            <a:off x="1065445" y="1308595"/>
            <a:ext cx="6672225" cy="5004169"/>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11" name="Picture 10"/>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rot="881660">
            <a:off x="4054048" y="1084950"/>
            <a:ext cx="3737719" cy="5002314"/>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13" name="Picture 12"/>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rot="21282388">
            <a:off x="657848" y="1235621"/>
            <a:ext cx="6691777" cy="4700973"/>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21" name="Picture 20"/>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rot="521455">
            <a:off x="1971969" y="1463977"/>
            <a:ext cx="5616649" cy="4571691"/>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17" name="Picture 16"/>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rot="898422">
            <a:off x="4025202" y="1143198"/>
            <a:ext cx="3857143" cy="4834286"/>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18" name="Picture 17"/>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058014" y="1207915"/>
            <a:ext cx="6594943" cy="4946208"/>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20" name="Picture 19"/>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rot="159915">
            <a:off x="1047680" y="1136864"/>
            <a:ext cx="6108091" cy="5090076"/>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pic>
        <p:nvPicPr>
          <p:cNvPr id="19" name="Picture 18"/>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rot="400466">
            <a:off x="939053" y="1281876"/>
            <a:ext cx="6835395" cy="4556930"/>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cxnSp>
        <p:nvCxnSpPr>
          <p:cNvPr id="24" name="Straight Connector 23"/>
          <p:cNvCxnSpPr/>
          <p:nvPr/>
        </p:nvCxnSpPr>
        <p:spPr>
          <a:xfrm>
            <a:off x="384288" y="836712"/>
            <a:ext cx="4619760"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sp>
        <p:nvSpPr>
          <p:cNvPr id="25" name="Footer Placeholder 2"/>
          <p:cNvSpPr>
            <a:spLocks noGrp="1"/>
          </p:cNvSpPr>
          <p:nvPr>
            <p:ph type="ftr" sz="quarter" idx="11"/>
          </p:nvPr>
        </p:nvSpPr>
        <p:spPr>
          <a:xfrm>
            <a:off x="142875" y="6554489"/>
            <a:ext cx="8893621" cy="258887"/>
          </a:xfrm>
          <a:ln>
            <a:solidFill>
              <a:schemeClr val="bg1">
                <a:lumMod val="65000"/>
                <a:lumOff val="35000"/>
              </a:schemeClr>
            </a:solidFill>
          </a:ln>
        </p:spPr>
        <p:txBody>
          <a:bodyPr/>
          <a:lstStyle/>
          <a:p>
            <a:pPr>
              <a:defRPr/>
            </a:pPr>
            <a:r>
              <a:rPr lang="sv-SE">
                <a:solidFill>
                  <a:schemeClr val="tx1">
                    <a:lumMod val="50000"/>
                  </a:schemeClr>
                </a:solidFill>
              </a:rPr>
              <a:t>Polhelmskolan 24.3 2025                     Lennart JIRDEN, CERN</a:t>
            </a:r>
            <a:endParaRPr lang="fr-FR" dirty="0">
              <a:solidFill>
                <a:schemeClr val="tx1">
                  <a:lumMod val="50000"/>
                </a:schemeClr>
              </a:solidFill>
            </a:endParaRPr>
          </a:p>
        </p:txBody>
      </p:sp>
    </p:spTree>
    <p:extLst>
      <p:ext uri="{BB962C8B-B14F-4D97-AF65-F5344CB8AC3E}">
        <p14:creationId xmlns:p14="http://schemas.microsoft.com/office/powerpoint/2010/main" val="28664803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with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1+#ppt_w/2"/>
                                          </p:val>
                                        </p:tav>
                                        <p:tav tm="100000">
                                          <p:val>
                                            <p:strVal val="#ppt_x"/>
                                          </p:val>
                                        </p:tav>
                                      </p:tavLst>
                                    </p:anim>
                                    <p:anim calcmode="lin" valueType="num">
                                      <p:cBhvr additive="base">
                                        <p:cTn id="8" dur="50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23"/>
                                        </p:tgtEl>
                                        <p:attrNameLst>
                                          <p:attrName>style.visibility</p:attrName>
                                        </p:attrNameLst>
                                      </p:cBhvr>
                                      <p:to>
                                        <p:strVal val="visible"/>
                                      </p:to>
                                    </p:set>
                                    <p:anim calcmode="lin" valueType="num">
                                      <p:cBhvr additive="base">
                                        <p:cTn id="13" dur="500" fill="hold"/>
                                        <p:tgtEl>
                                          <p:spTgt spid="23"/>
                                        </p:tgtEl>
                                        <p:attrNameLst>
                                          <p:attrName>ppt_x</p:attrName>
                                        </p:attrNameLst>
                                      </p:cBhvr>
                                      <p:tavLst>
                                        <p:tav tm="0">
                                          <p:val>
                                            <p:strVal val="1+#ppt_w/2"/>
                                          </p:val>
                                        </p:tav>
                                        <p:tav tm="100000">
                                          <p:val>
                                            <p:strVal val="#ppt_x"/>
                                          </p:val>
                                        </p:tav>
                                      </p:tavLst>
                                    </p:anim>
                                    <p:anim calcmode="lin" valueType="num">
                                      <p:cBhvr additive="base">
                                        <p:cTn id="14" dur="500" fill="hold"/>
                                        <p:tgtEl>
                                          <p:spTgt spid="23"/>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2" fill="hold" nodeType="clickEffect">
                                  <p:stCondLst>
                                    <p:cond delay="0"/>
                                  </p:stCondLst>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500" fill="hold"/>
                                        <p:tgtEl>
                                          <p:spTgt spid="16"/>
                                        </p:tgtEl>
                                        <p:attrNameLst>
                                          <p:attrName>ppt_x</p:attrName>
                                        </p:attrNameLst>
                                      </p:cBhvr>
                                      <p:tavLst>
                                        <p:tav tm="0">
                                          <p:val>
                                            <p:strVal val="1+#ppt_w/2"/>
                                          </p:val>
                                        </p:tav>
                                        <p:tav tm="100000">
                                          <p:val>
                                            <p:strVal val="#ppt_x"/>
                                          </p:val>
                                        </p:tav>
                                      </p:tavLst>
                                    </p:anim>
                                    <p:anim calcmode="lin" valueType="num">
                                      <p:cBhvr additive="base">
                                        <p:cTn id="20" dur="5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nodeType="click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additive="base">
                                        <p:cTn id="25" dur="500" fill="hold"/>
                                        <p:tgtEl>
                                          <p:spTgt spid="14"/>
                                        </p:tgtEl>
                                        <p:attrNameLst>
                                          <p:attrName>ppt_x</p:attrName>
                                        </p:attrNameLst>
                                      </p:cBhvr>
                                      <p:tavLst>
                                        <p:tav tm="0">
                                          <p:val>
                                            <p:strVal val="1+#ppt_w/2"/>
                                          </p:val>
                                        </p:tav>
                                        <p:tav tm="100000">
                                          <p:val>
                                            <p:strVal val="#ppt_x"/>
                                          </p:val>
                                        </p:tav>
                                      </p:tavLst>
                                    </p:anim>
                                    <p:anim calcmode="lin" valueType="num">
                                      <p:cBhvr additive="base">
                                        <p:cTn id="26" dur="500" fill="hold"/>
                                        <p:tgtEl>
                                          <p:spTgt spid="14"/>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2" fill="hold" nodeType="clickEffect">
                                  <p:stCondLst>
                                    <p:cond delay="0"/>
                                  </p:stCondLst>
                                  <p:childTnLst>
                                    <p:set>
                                      <p:cBhvr>
                                        <p:cTn id="30" dur="1" fill="hold">
                                          <p:stCondLst>
                                            <p:cond delay="0"/>
                                          </p:stCondLst>
                                        </p:cTn>
                                        <p:tgtEl>
                                          <p:spTgt spid="12"/>
                                        </p:tgtEl>
                                        <p:attrNameLst>
                                          <p:attrName>style.visibility</p:attrName>
                                        </p:attrNameLst>
                                      </p:cBhvr>
                                      <p:to>
                                        <p:strVal val="visible"/>
                                      </p:to>
                                    </p:set>
                                    <p:anim calcmode="lin" valueType="num">
                                      <p:cBhvr additive="base">
                                        <p:cTn id="31" dur="500" fill="hold"/>
                                        <p:tgtEl>
                                          <p:spTgt spid="12"/>
                                        </p:tgtEl>
                                        <p:attrNameLst>
                                          <p:attrName>ppt_x</p:attrName>
                                        </p:attrNameLst>
                                      </p:cBhvr>
                                      <p:tavLst>
                                        <p:tav tm="0">
                                          <p:val>
                                            <p:strVal val="1+#ppt_w/2"/>
                                          </p:val>
                                        </p:tav>
                                        <p:tav tm="100000">
                                          <p:val>
                                            <p:strVal val="#ppt_x"/>
                                          </p:val>
                                        </p:tav>
                                      </p:tavLst>
                                    </p:anim>
                                    <p:anim calcmode="lin" valueType="num">
                                      <p:cBhvr additive="base">
                                        <p:cTn id="32" dur="500" fill="hold"/>
                                        <p:tgtEl>
                                          <p:spTgt spid="12"/>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2" fill="hold" nodeType="clickEffect">
                                  <p:stCondLst>
                                    <p:cond delay="0"/>
                                  </p:stCondLst>
                                  <p:childTnLst>
                                    <p:set>
                                      <p:cBhvr>
                                        <p:cTn id="36" dur="1" fill="hold">
                                          <p:stCondLst>
                                            <p:cond delay="0"/>
                                          </p:stCondLst>
                                        </p:cTn>
                                        <p:tgtEl>
                                          <p:spTgt spid="11"/>
                                        </p:tgtEl>
                                        <p:attrNameLst>
                                          <p:attrName>style.visibility</p:attrName>
                                        </p:attrNameLst>
                                      </p:cBhvr>
                                      <p:to>
                                        <p:strVal val="visible"/>
                                      </p:to>
                                    </p:set>
                                    <p:anim calcmode="lin" valueType="num">
                                      <p:cBhvr additive="base">
                                        <p:cTn id="37" dur="500" fill="hold"/>
                                        <p:tgtEl>
                                          <p:spTgt spid="11"/>
                                        </p:tgtEl>
                                        <p:attrNameLst>
                                          <p:attrName>ppt_x</p:attrName>
                                        </p:attrNameLst>
                                      </p:cBhvr>
                                      <p:tavLst>
                                        <p:tav tm="0">
                                          <p:val>
                                            <p:strVal val="1+#ppt_w/2"/>
                                          </p:val>
                                        </p:tav>
                                        <p:tav tm="100000">
                                          <p:val>
                                            <p:strVal val="#ppt_x"/>
                                          </p:val>
                                        </p:tav>
                                      </p:tavLst>
                                    </p:anim>
                                    <p:anim calcmode="lin" valueType="num">
                                      <p:cBhvr additive="base">
                                        <p:cTn id="38" dur="500" fill="hold"/>
                                        <p:tgtEl>
                                          <p:spTgt spid="11"/>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nodeType="clickEffect">
                                  <p:stCondLst>
                                    <p:cond delay="0"/>
                                  </p:stCondLst>
                                  <p:childTnLst>
                                    <p:set>
                                      <p:cBhvr>
                                        <p:cTn id="42" dur="1" fill="hold">
                                          <p:stCondLst>
                                            <p:cond delay="0"/>
                                          </p:stCondLst>
                                        </p:cTn>
                                        <p:tgtEl>
                                          <p:spTgt spid="13"/>
                                        </p:tgtEl>
                                        <p:attrNameLst>
                                          <p:attrName>style.visibility</p:attrName>
                                        </p:attrNameLst>
                                      </p:cBhvr>
                                      <p:to>
                                        <p:strVal val="visible"/>
                                      </p:to>
                                    </p:set>
                                    <p:anim calcmode="lin" valueType="num">
                                      <p:cBhvr additive="base">
                                        <p:cTn id="43" dur="500" fill="hold"/>
                                        <p:tgtEl>
                                          <p:spTgt spid="13"/>
                                        </p:tgtEl>
                                        <p:attrNameLst>
                                          <p:attrName>ppt_x</p:attrName>
                                        </p:attrNameLst>
                                      </p:cBhvr>
                                      <p:tavLst>
                                        <p:tav tm="0">
                                          <p:val>
                                            <p:strVal val="1+#ppt_w/2"/>
                                          </p:val>
                                        </p:tav>
                                        <p:tav tm="100000">
                                          <p:val>
                                            <p:strVal val="#ppt_x"/>
                                          </p:val>
                                        </p:tav>
                                      </p:tavLst>
                                    </p:anim>
                                    <p:anim calcmode="lin" valueType="num">
                                      <p:cBhvr additive="base">
                                        <p:cTn id="44" dur="5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2" fill="hold" nodeType="clickEffect">
                                  <p:stCondLst>
                                    <p:cond delay="0"/>
                                  </p:stCondLst>
                                  <p:childTnLst>
                                    <p:set>
                                      <p:cBhvr>
                                        <p:cTn id="48" dur="1" fill="hold">
                                          <p:stCondLst>
                                            <p:cond delay="0"/>
                                          </p:stCondLst>
                                        </p:cTn>
                                        <p:tgtEl>
                                          <p:spTgt spid="21"/>
                                        </p:tgtEl>
                                        <p:attrNameLst>
                                          <p:attrName>style.visibility</p:attrName>
                                        </p:attrNameLst>
                                      </p:cBhvr>
                                      <p:to>
                                        <p:strVal val="visible"/>
                                      </p:to>
                                    </p:set>
                                    <p:anim calcmode="lin" valueType="num">
                                      <p:cBhvr additive="base">
                                        <p:cTn id="49" dur="500" fill="hold"/>
                                        <p:tgtEl>
                                          <p:spTgt spid="21"/>
                                        </p:tgtEl>
                                        <p:attrNameLst>
                                          <p:attrName>ppt_x</p:attrName>
                                        </p:attrNameLst>
                                      </p:cBhvr>
                                      <p:tavLst>
                                        <p:tav tm="0">
                                          <p:val>
                                            <p:strVal val="1+#ppt_w/2"/>
                                          </p:val>
                                        </p:tav>
                                        <p:tav tm="100000">
                                          <p:val>
                                            <p:strVal val="#ppt_x"/>
                                          </p:val>
                                        </p:tav>
                                      </p:tavLst>
                                    </p:anim>
                                    <p:anim calcmode="lin" valueType="num">
                                      <p:cBhvr additive="base">
                                        <p:cTn id="50" dur="500" fill="hold"/>
                                        <p:tgtEl>
                                          <p:spTgt spid="21"/>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2" fill="hold" nodeType="clickEffect">
                                  <p:stCondLst>
                                    <p:cond delay="0"/>
                                  </p:stCondLst>
                                  <p:childTnLst>
                                    <p:set>
                                      <p:cBhvr>
                                        <p:cTn id="54" dur="1" fill="hold">
                                          <p:stCondLst>
                                            <p:cond delay="0"/>
                                          </p:stCondLst>
                                        </p:cTn>
                                        <p:tgtEl>
                                          <p:spTgt spid="17"/>
                                        </p:tgtEl>
                                        <p:attrNameLst>
                                          <p:attrName>style.visibility</p:attrName>
                                        </p:attrNameLst>
                                      </p:cBhvr>
                                      <p:to>
                                        <p:strVal val="visible"/>
                                      </p:to>
                                    </p:set>
                                    <p:anim calcmode="lin" valueType="num">
                                      <p:cBhvr additive="base">
                                        <p:cTn id="55" dur="500" fill="hold"/>
                                        <p:tgtEl>
                                          <p:spTgt spid="17"/>
                                        </p:tgtEl>
                                        <p:attrNameLst>
                                          <p:attrName>ppt_x</p:attrName>
                                        </p:attrNameLst>
                                      </p:cBhvr>
                                      <p:tavLst>
                                        <p:tav tm="0">
                                          <p:val>
                                            <p:strVal val="1+#ppt_w/2"/>
                                          </p:val>
                                        </p:tav>
                                        <p:tav tm="100000">
                                          <p:val>
                                            <p:strVal val="#ppt_x"/>
                                          </p:val>
                                        </p:tav>
                                      </p:tavLst>
                                    </p:anim>
                                    <p:anim calcmode="lin" valueType="num">
                                      <p:cBhvr additive="base">
                                        <p:cTn id="56"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2" fill="hold" nodeType="clickEffect">
                                  <p:stCondLst>
                                    <p:cond delay="0"/>
                                  </p:stCondLst>
                                  <p:childTnLst>
                                    <p:set>
                                      <p:cBhvr>
                                        <p:cTn id="60" dur="1" fill="hold">
                                          <p:stCondLst>
                                            <p:cond delay="0"/>
                                          </p:stCondLst>
                                        </p:cTn>
                                        <p:tgtEl>
                                          <p:spTgt spid="18"/>
                                        </p:tgtEl>
                                        <p:attrNameLst>
                                          <p:attrName>style.visibility</p:attrName>
                                        </p:attrNameLst>
                                      </p:cBhvr>
                                      <p:to>
                                        <p:strVal val="visible"/>
                                      </p:to>
                                    </p:set>
                                    <p:anim calcmode="lin" valueType="num">
                                      <p:cBhvr additive="base">
                                        <p:cTn id="61" dur="500" fill="hold"/>
                                        <p:tgtEl>
                                          <p:spTgt spid="18"/>
                                        </p:tgtEl>
                                        <p:attrNameLst>
                                          <p:attrName>ppt_x</p:attrName>
                                        </p:attrNameLst>
                                      </p:cBhvr>
                                      <p:tavLst>
                                        <p:tav tm="0">
                                          <p:val>
                                            <p:strVal val="1+#ppt_w/2"/>
                                          </p:val>
                                        </p:tav>
                                        <p:tav tm="100000">
                                          <p:val>
                                            <p:strVal val="#ppt_x"/>
                                          </p:val>
                                        </p:tav>
                                      </p:tavLst>
                                    </p:anim>
                                    <p:anim calcmode="lin" valueType="num">
                                      <p:cBhvr additive="base">
                                        <p:cTn id="62" dur="50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2" fill="hold" nodeType="clickEffect">
                                  <p:stCondLst>
                                    <p:cond delay="0"/>
                                  </p:stCondLst>
                                  <p:childTnLst>
                                    <p:set>
                                      <p:cBhvr>
                                        <p:cTn id="66" dur="1" fill="hold">
                                          <p:stCondLst>
                                            <p:cond delay="0"/>
                                          </p:stCondLst>
                                        </p:cTn>
                                        <p:tgtEl>
                                          <p:spTgt spid="20"/>
                                        </p:tgtEl>
                                        <p:attrNameLst>
                                          <p:attrName>style.visibility</p:attrName>
                                        </p:attrNameLst>
                                      </p:cBhvr>
                                      <p:to>
                                        <p:strVal val="visible"/>
                                      </p:to>
                                    </p:set>
                                    <p:anim calcmode="lin" valueType="num">
                                      <p:cBhvr additive="base">
                                        <p:cTn id="67" dur="500" fill="hold"/>
                                        <p:tgtEl>
                                          <p:spTgt spid="20"/>
                                        </p:tgtEl>
                                        <p:attrNameLst>
                                          <p:attrName>ppt_x</p:attrName>
                                        </p:attrNameLst>
                                      </p:cBhvr>
                                      <p:tavLst>
                                        <p:tav tm="0">
                                          <p:val>
                                            <p:strVal val="1+#ppt_w/2"/>
                                          </p:val>
                                        </p:tav>
                                        <p:tav tm="100000">
                                          <p:val>
                                            <p:strVal val="#ppt_x"/>
                                          </p:val>
                                        </p:tav>
                                      </p:tavLst>
                                    </p:anim>
                                    <p:anim calcmode="lin" valueType="num">
                                      <p:cBhvr additive="base">
                                        <p:cTn id="68"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2" fill="hold" nodeType="clickEffect">
                                  <p:stCondLst>
                                    <p:cond delay="0"/>
                                  </p:stCondLst>
                                  <p:childTnLst>
                                    <p:set>
                                      <p:cBhvr>
                                        <p:cTn id="72" dur="1" fill="hold">
                                          <p:stCondLst>
                                            <p:cond delay="0"/>
                                          </p:stCondLst>
                                        </p:cTn>
                                        <p:tgtEl>
                                          <p:spTgt spid="19"/>
                                        </p:tgtEl>
                                        <p:attrNameLst>
                                          <p:attrName>style.visibility</p:attrName>
                                        </p:attrNameLst>
                                      </p:cBhvr>
                                      <p:to>
                                        <p:strVal val="visible"/>
                                      </p:to>
                                    </p:set>
                                    <p:anim calcmode="lin" valueType="num">
                                      <p:cBhvr additive="base">
                                        <p:cTn id="73" dur="500" fill="hold"/>
                                        <p:tgtEl>
                                          <p:spTgt spid="19"/>
                                        </p:tgtEl>
                                        <p:attrNameLst>
                                          <p:attrName>ppt_x</p:attrName>
                                        </p:attrNameLst>
                                      </p:cBhvr>
                                      <p:tavLst>
                                        <p:tav tm="0">
                                          <p:val>
                                            <p:strVal val="1+#ppt_w/2"/>
                                          </p:val>
                                        </p:tav>
                                        <p:tav tm="100000">
                                          <p:val>
                                            <p:strVal val="#ppt_x"/>
                                          </p:val>
                                        </p:tav>
                                      </p:tavLst>
                                    </p:anim>
                                    <p:anim calcmode="lin" valueType="num">
                                      <p:cBhvr additive="base">
                                        <p:cTn id="74" dur="500" fill="hold"/>
                                        <p:tgtEl>
                                          <p:spTgt spid="1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TextBox 26"/>
          <p:cNvSpPr txBox="1"/>
          <p:nvPr/>
        </p:nvSpPr>
        <p:spPr>
          <a:xfrm>
            <a:off x="179512" y="1081044"/>
            <a:ext cx="8856984" cy="400110"/>
          </a:xfrm>
          <a:prstGeom prst="rect">
            <a:avLst/>
          </a:prstGeom>
          <a:noFill/>
        </p:spPr>
        <p:txBody>
          <a:bodyPr wrap="square" rtlCol="0">
            <a:spAutoFit/>
          </a:bodyPr>
          <a:lstStyle/>
          <a:p>
            <a:pPr marL="285750" indent="-285750" algn="ctr"/>
            <a:r>
              <a:rPr lang="en-GB" sz="2000" dirty="0" err="1"/>
              <a:t>Kombination</a:t>
            </a:r>
            <a:r>
              <a:rPr lang="en-GB" sz="2000" dirty="0"/>
              <a:t> </a:t>
            </a:r>
            <a:r>
              <a:rPr lang="en-GB" sz="2000" dirty="0" err="1"/>
              <a:t>av</a:t>
            </a:r>
            <a:r>
              <a:rPr lang="en-GB" sz="2000" dirty="0"/>
              <a:t> </a:t>
            </a:r>
            <a:r>
              <a:rPr lang="en-GB" sz="2000" dirty="0" err="1"/>
              <a:t>Fysik</a:t>
            </a:r>
            <a:r>
              <a:rPr lang="en-GB" sz="2000" dirty="0"/>
              <a:t>, </a:t>
            </a:r>
            <a:r>
              <a:rPr lang="en-GB" sz="2000" dirty="0" err="1"/>
              <a:t>Medicinsk</a:t>
            </a:r>
            <a:r>
              <a:rPr lang="en-GB" sz="2000" dirty="0"/>
              <a:t> </a:t>
            </a:r>
            <a:r>
              <a:rPr lang="en-GB" sz="2000" dirty="0" err="1"/>
              <a:t>Visualisering</a:t>
            </a:r>
            <a:r>
              <a:rPr lang="en-GB" sz="2000" dirty="0"/>
              <a:t>, </a:t>
            </a:r>
            <a:r>
              <a:rPr lang="en-GB" sz="2000" dirty="0" err="1"/>
              <a:t>Biologi</a:t>
            </a:r>
            <a:r>
              <a:rPr lang="en-GB" sz="2000" dirty="0"/>
              <a:t> </a:t>
            </a:r>
            <a:r>
              <a:rPr lang="en-GB" sz="2000" dirty="0" err="1"/>
              <a:t>och</a:t>
            </a:r>
            <a:r>
              <a:rPr lang="en-GB" sz="2000" dirty="0"/>
              <a:t> </a:t>
            </a:r>
            <a:r>
              <a:rPr lang="en-GB" sz="2000" dirty="0" err="1"/>
              <a:t>Kirurgi</a:t>
            </a:r>
            <a:endParaRPr lang="en-GB" sz="2000" dirty="0"/>
          </a:p>
        </p:txBody>
      </p:sp>
      <p:grpSp>
        <p:nvGrpSpPr>
          <p:cNvPr id="2" name="Group 45"/>
          <p:cNvGrpSpPr/>
          <p:nvPr/>
        </p:nvGrpSpPr>
        <p:grpSpPr>
          <a:xfrm>
            <a:off x="323528" y="1501183"/>
            <a:ext cx="8424936" cy="2363310"/>
            <a:chOff x="35496" y="1780065"/>
            <a:chExt cx="8424936" cy="2363310"/>
          </a:xfrm>
        </p:grpSpPr>
        <p:pic>
          <p:nvPicPr>
            <p:cNvPr id="15" name="Picture 2" descr="Capture-003924web"/>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57200" y="1828800"/>
              <a:ext cx="2138192" cy="1469350"/>
            </a:xfrm>
            <a:prstGeom prst="rect">
              <a:avLst/>
            </a:prstGeom>
            <a:solidFill>
              <a:srgbClr val="FFFFFF">
                <a:shade val="85000"/>
              </a:srgbClr>
            </a:solidFill>
            <a:ln w="762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0"/>
              </a:camera>
              <a:lightRig rig="twoPt" dir="t">
                <a:rot lat="0" lon="0" rev="7200000"/>
              </a:lightRig>
            </a:scene3d>
            <a:sp3d contourW="12700">
              <a:bevelT w="25400" h="19050"/>
              <a:contourClr>
                <a:srgbClr val="969696"/>
              </a:contourClr>
            </a:sp3d>
          </p:spPr>
        </p:pic>
        <p:sp>
          <p:nvSpPr>
            <p:cNvPr id="20" name="TextBox 19"/>
            <p:cNvSpPr txBox="1"/>
            <p:nvPr/>
          </p:nvSpPr>
          <p:spPr>
            <a:xfrm>
              <a:off x="35496" y="3491858"/>
              <a:ext cx="3276600" cy="369332"/>
            </a:xfrm>
            <a:prstGeom prst="rect">
              <a:avLst/>
            </a:prstGeom>
            <a:noFill/>
          </p:spPr>
          <p:txBody>
            <a:bodyPr wrap="square" rtlCol="0">
              <a:spAutoFit/>
            </a:bodyPr>
            <a:lstStyle/>
            <a:p>
              <a:pPr algn="ctr"/>
              <a:r>
                <a:rPr lang="en-GB" sz="1800" dirty="0" err="1"/>
                <a:t>Accelererade</a:t>
              </a:r>
              <a:r>
                <a:rPr lang="en-GB" sz="1800" dirty="0"/>
                <a:t> </a:t>
              </a:r>
              <a:r>
                <a:rPr lang="en-GB" sz="1800" dirty="0" err="1"/>
                <a:t>partikelstrålar</a:t>
              </a:r>
              <a:endParaRPr lang="en-GB" sz="1800" dirty="0"/>
            </a:p>
          </p:txBody>
        </p:sp>
        <p:sp>
          <p:nvSpPr>
            <p:cNvPr id="19" name="TextBox 18"/>
            <p:cNvSpPr txBox="1"/>
            <p:nvPr/>
          </p:nvSpPr>
          <p:spPr>
            <a:xfrm>
              <a:off x="3522413" y="1780065"/>
              <a:ext cx="2618024" cy="569387"/>
            </a:xfrm>
            <a:prstGeom prst="rect">
              <a:avLst/>
            </a:prstGeom>
            <a:noFill/>
          </p:spPr>
          <p:txBody>
            <a:bodyPr wrap="none" rtlCol="0">
              <a:spAutoFit/>
            </a:bodyPr>
            <a:lstStyle/>
            <a:p>
              <a:r>
                <a:rPr lang="en-GB" sz="3100" dirty="0">
                  <a:solidFill>
                    <a:srgbClr val="FFC000"/>
                  </a:solidFill>
                </a:rPr>
                <a:t>Hadron-</a:t>
              </a:r>
              <a:r>
                <a:rPr lang="en-GB" sz="3100" dirty="0" err="1">
                  <a:solidFill>
                    <a:srgbClr val="FFC000"/>
                  </a:solidFill>
                </a:rPr>
                <a:t>terapi</a:t>
              </a:r>
              <a:endParaRPr lang="en-GB" sz="3100" dirty="0">
                <a:solidFill>
                  <a:srgbClr val="FFC000"/>
                </a:solidFill>
              </a:endParaRPr>
            </a:p>
          </p:txBody>
        </p:sp>
        <p:pic>
          <p:nvPicPr>
            <p:cNvPr id="42" name="Picture 41" descr="Screen shot 2011-04-17 at 23.47.59.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181600" y="2438401"/>
              <a:ext cx="1178821" cy="1143000"/>
            </a:xfrm>
            <a:prstGeom prst="rect">
              <a:avLst/>
            </a:prstGeom>
            <a:solidFill>
              <a:srgbClr val="FFFFFF">
                <a:shade val="85000"/>
              </a:srgbClr>
            </a:solidFill>
            <a:ln w="76200" cap="sq">
              <a:noFill/>
              <a:miter lim="800000"/>
            </a:ln>
            <a:effectLst>
              <a:outerShdw blurRad="65000" dist="50800" dir="12900000" kx="195000" ky="145000" algn="tl" rotWithShape="0">
                <a:srgbClr val="000000">
                  <a:alpha val="30000"/>
                </a:srgbClr>
              </a:outerShdw>
            </a:effectLst>
            <a:scene3d>
              <a:camera prst="orthographicFront">
                <a:rot lat="0" lon="0" rev="0"/>
              </a:camera>
              <a:lightRig rig="twoPt" dir="t">
                <a:rot lat="0" lon="0" rev="7200000"/>
              </a:lightRig>
            </a:scene3d>
            <a:sp3d contourW="12700">
              <a:bevelT w="25400" h="19050"/>
              <a:contourClr>
                <a:srgbClr val="969696"/>
              </a:contourClr>
            </a:sp3d>
          </p:spPr>
        </p:pic>
        <p:pic>
          <p:nvPicPr>
            <p:cNvPr id="43" name="Picture 42" descr="Screen shot 2011-04-17 at 23.48.11.png"/>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400799" y="2438400"/>
              <a:ext cx="1136633" cy="1143000"/>
            </a:xfrm>
            <a:prstGeom prst="rect">
              <a:avLst/>
            </a:prstGeom>
            <a:solidFill>
              <a:srgbClr val="FFFFFF">
                <a:shade val="85000"/>
              </a:srgbClr>
            </a:solidFill>
            <a:ln w="76200" cap="sq">
              <a:noFill/>
              <a:miter lim="800000"/>
            </a:ln>
            <a:effectLst>
              <a:outerShdw blurRad="65000" dist="50800" dir="12900000" kx="195000" ky="145000" algn="tl" rotWithShape="0">
                <a:srgbClr val="000000">
                  <a:alpha val="30000"/>
                </a:srgbClr>
              </a:outerShdw>
            </a:effectLst>
            <a:scene3d>
              <a:camera prst="orthographicFront">
                <a:rot lat="0" lon="0" rev="0"/>
              </a:camera>
              <a:lightRig rig="twoPt" dir="t">
                <a:rot lat="0" lon="0" rev="7200000"/>
              </a:lightRig>
            </a:scene3d>
            <a:sp3d contourW="12700">
              <a:bevelT w="25400" h="19050"/>
              <a:contourClr>
                <a:srgbClr val="969696"/>
              </a:contourClr>
            </a:sp3d>
          </p:spPr>
        </p:pic>
        <p:sp>
          <p:nvSpPr>
            <p:cNvPr id="25" name="Left-Right Arrow 24"/>
            <p:cNvSpPr/>
            <p:nvPr/>
          </p:nvSpPr>
          <p:spPr bwMode="auto">
            <a:xfrm>
              <a:off x="2689064" y="1890000"/>
              <a:ext cx="658800" cy="396000"/>
            </a:xfrm>
            <a:prstGeom prst="leftRightArrow">
              <a:avLst/>
            </a:prstGeom>
            <a:solidFill>
              <a:schemeClr val="tx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grpSp>
          <p:nvGrpSpPr>
            <p:cNvPr id="3" name="Group 31"/>
            <p:cNvGrpSpPr/>
            <p:nvPr/>
          </p:nvGrpSpPr>
          <p:grpSpPr>
            <a:xfrm>
              <a:off x="3423998" y="2405252"/>
              <a:ext cx="1669073" cy="1252348"/>
              <a:chOff x="3347798" y="2405252"/>
              <a:chExt cx="1669073" cy="1252348"/>
            </a:xfrm>
          </p:grpSpPr>
          <p:grpSp>
            <p:nvGrpSpPr>
              <p:cNvPr id="4" name="Group 43"/>
              <p:cNvGrpSpPr/>
              <p:nvPr/>
            </p:nvGrpSpPr>
            <p:grpSpPr>
              <a:xfrm>
                <a:off x="3352800" y="2405252"/>
                <a:ext cx="1664071" cy="1252348"/>
                <a:chOff x="6705600" y="2176370"/>
                <a:chExt cx="1664071" cy="1252348"/>
              </a:xfrm>
            </p:grpSpPr>
            <p:pic>
              <p:nvPicPr>
                <p:cNvPr id="39" name="Picture 8" descr="single_spot"/>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6705600" y="2209518"/>
                  <a:ext cx="1625313" cy="1219200"/>
                </a:xfrm>
                <a:prstGeom prst="rect">
                  <a:avLst/>
                </a:prstGeom>
                <a:solidFill>
                  <a:srgbClr val="FFFFFF">
                    <a:shade val="85000"/>
                  </a:srgbClr>
                </a:solidFill>
                <a:ln w="76200" cap="sq">
                  <a:noFill/>
                  <a:miter lim="800000"/>
                </a:ln>
                <a:effectLst>
                  <a:outerShdw blurRad="65000" dist="50800" dir="12900000" kx="195000" ky="145000" algn="tl" rotWithShape="0">
                    <a:srgbClr val="000000">
                      <a:alpha val="30000"/>
                    </a:srgbClr>
                  </a:outerShdw>
                </a:effectLst>
                <a:scene3d>
                  <a:camera prst="orthographicFront">
                    <a:rot lat="0" lon="0" rev="0"/>
                  </a:camera>
                  <a:lightRig rig="twoPt" dir="t">
                    <a:rot lat="0" lon="0" rev="7200000"/>
                  </a:lightRig>
                </a:scene3d>
                <a:sp3d contourW="12700">
                  <a:bevelT w="25400" h="19050"/>
                  <a:contourClr>
                    <a:srgbClr val="969696"/>
                  </a:contourClr>
                </a:sp3d>
              </p:spPr>
            </p:pic>
            <p:sp>
              <p:nvSpPr>
                <p:cNvPr id="41" name="Rectangle 40"/>
                <p:cNvSpPr/>
                <p:nvPr/>
              </p:nvSpPr>
              <p:spPr>
                <a:xfrm>
                  <a:off x="6798568" y="2176370"/>
                  <a:ext cx="1571103" cy="276999"/>
                </a:xfrm>
                <a:prstGeom prst="rect">
                  <a:avLst/>
                </a:prstGeom>
              </p:spPr>
              <p:txBody>
                <a:bodyPr wrap="square">
                  <a:spAutoFit/>
                </a:bodyPr>
                <a:lstStyle/>
                <a:p>
                  <a:pPr algn="ctr" eaLnBrk="1" hangingPunct="1"/>
                  <a:r>
                    <a:rPr lang="en-GB" sz="1200" dirty="0" err="1">
                      <a:solidFill>
                        <a:srgbClr val="FFFF00"/>
                      </a:solidFill>
                      <a:effectLst>
                        <a:outerShdw blurRad="38100" dist="38100" dir="2700000">
                          <a:srgbClr val="000000"/>
                        </a:outerShdw>
                      </a:effectLst>
                    </a:rPr>
                    <a:t>Tumör</a:t>
                  </a:r>
                  <a:r>
                    <a:rPr lang="en-GB" sz="1200" dirty="0">
                      <a:solidFill>
                        <a:srgbClr val="FFFF00"/>
                      </a:solidFill>
                      <a:effectLst>
                        <a:outerShdw blurRad="38100" dist="38100" dir="2700000">
                          <a:srgbClr val="000000"/>
                        </a:outerShdw>
                      </a:effectLst>
                    </a:rPr>
                    <a:t> = </a:t>
                  </a:r>
                  <a:r>
                    <a:rPr lang="en-GB" sz="1200" dirty="0" err="1">
                      <a:solidFill>
                        <a:srgbClr val="FFFF00"/>
                      </a:solidFill>
                      <a:effectLst>
                        <a:outerShdw blurRad="38100" dist="38100" dir="2700000">
                          <a:srgbClr val="000000"/>
                        </a:outerShdw>
                      </a:effectLst>
                    </a:rPr>
                    <a:t>måltavla</a:t>
                  </a:r>
                  <a:endParaRPr lang="en-GB" sz="1200" dirty="0">
                    <a:solidFill>
                      <a:srgbClr val="FFFF00"/>
                    </a:solidFill>
                    <a:effectLst>
                      <a:outerShdw blurRad="38100" dist="38100" dir="2700000">
                        <a:srgbClr val="000000"/>
                      </a:outerShdw>
                    </a:effectLst>
                  </a:endParaRPr>
                </a:p>
              </p:txBody>
            </p:sp>
          </p:grpSp>
          <p:sp>
            <p:nvSpPr>
              <p:cNvPr id="26" name="TextBox 25"/>
              <p:cNvSpPr txBox="1"/>
              <p:nvPr/>
            </p:nvSpPr>
            <p:spPr>
              <a:xfrm>
                <a:off x="3347798" y="3172906"/>
                <a:ext cx="785793" cy="400110"/>
              </a:xfrm>
              <a:prstGeom prst="rect">
                <a:avLst/>
              </a:prstGeom>
              <a:noFill/>
            </p:spPr>
            <p:txBody>
              <a:bodyPr wrap="none" rtlCol="0">
                <a:spAutoFit/>
              </a:bodyPr>
              <a:lstStyle/>
              <a:p>
                <a:r>
                  <a:rPr lang="en-GB" sz="1000" dirty="0" err="1">
                    <a:effectLst>
                      <a:outerShdw blurRad="38100" dist="38100" dir="2700000">
                        <a:srgbClr val="000000"/>
                      </a:outerShdw>
                    </a:effectLst>
                  </a:rPr>
                  <a:t>Protoner</a:t>
                </a:r>
                <a:r>
                  <a:rPr lang="en-GB" sz="1000" dirty="0">
                    <a:effectLst>
                      <a:outerShdw blurRad="38100" dist="38100" dir="2700000">
                        <a:srgbClr val="000000"/>
                      </a:outerShdw>
                    </a:effectLst>
                  </a:rPr>
                  <a:t>;</a:t>
                </a:r>
              </a:p>
              <a:p>
                <a:r>
                  <a:rPr lang="en-GB" sz="1000" dirty="0" err="1">
                    <a:effectLst>
                      <a:outerShdw blurRad="38100" dist="38100" dir="2700000">
                        <a:srgbClr val="000000"/>
                      </a:outerShdw>
                    </a:effectLst>
                  </a:rPr>
                  <a:t>Lätta</a:t>
                </a:r>
                <a:r>
                  <a:rPr lang="en-GB" sz="1000" dirty="0">
                    <a:effectLst>
                      <a:outerShdw blurRad="38100" dist="38100" dir="2700000">
                        <a:srgbClr val="000000"/>
                      </a:outerShdw>
                    </a:effectLst>
                  </a:rPr>
                  <a:t> </a:t>
                </a:r>
                <a:r>
                  <a:rPr lang="en-GB" sz="1000" dirty="0" err="1">
                    <a:effectLst>
                      <a:outerShdw blurRad="38100" dist="38100" dir="2700000">
                        <a:srgbClr val="000000"/>
                      </a:outerShdw>
                    </a:effectLst>
                  </a:rPr>
                  <a:t>joner</a:t>
                </a:r>
                <a:endParaRPr lang="en-GB" sz="1000" dirty="0">
                  <a:effectLst>
                    <a:outerShdw blurRad="38100" dist="38100" dir="2700000">
                      <a:srgbClr val="000000"/>
                    </a:outerShdw>
                  </a:effectLst>
                </a:endParaRPr>
              </a:p>
            </p:txBody>
          </p:sp>
        </p:grpSp>
        <p:sp>
          <p:nvSpPr>
            <p:cNvPr id="35" name="TextBox 34"/>
            <p:cNvSpPr txBox="1"/>
            <p:nvPr/>
          </p:nvSpPr>
          <p:spPr>
            <a:xfrm>
              <a:off x="3352800" y="3620155"/>
              <a:ext cx="5107632" cy="523220"/>
            </a:xfrm>
            <a:prstGeom prst="rect">
              <a:avLst/>
            </a:prstGeom>
            <a:noFill/>
          </p:spPr>
          <p:txBody>
            <a:bodyPr wrap="square" rtlCol="0">
              <a:spAutoFit/>
            </a:bodyPr>
            <a:lstStyle/>
            <a:p>
              <a:r>
                <a:rPr lang="en-GB" sz="1400" dirty="0"/>
                <a:t>&gt;70’000 </a:t>
              </a:r>
              <a:r>
                <a:rPr lang="en-GB" sz="1400" dirty="0" err="1"/>
                <a:t>patienter</a:t>
              </a:r>
              <a:r>
                <a:rPr lang="en-GB" sz="1400" dirty="0"/>
                <a:t> </a:t>
              </a:r>
              <a:r>
                <a:rPr lang="en-GB" sz="1400" dirty="0" err="1"/>
                <a:t>behandlade</a:t>
              </a:r>
              <a:r>
                <a:rPr lang="en-GB" sz="1400" dirty="0"/>
                <a:t> </a:t>
              </a:r>
              <a:r>
                <a:rPr lang="en-GB" sz="1400" dirty="0" err="1"/>
                <a:t>i</a:t>
              </a:r>
              <a:r>
                <a:rPr lang="en-GB" sz="1400" dirty="0"/>
                <a:t> </a:t>
              </a:r>
              <a:r>
                <a:rPr lang="en-GB" sz="1400" dirty="0" err="1"/>
                <a:t>världen</a:t>
              </a:r>
              <a:r>
                <a:rPr lang="en-GB" sz="1400" dirty="0"/>
                <a:t> (30 </a:t>
              </a:r>
              <a:r>
                <a:rPr lang="en-GB" sz="1400" dirty="0" err="1"/>
                <a:t>installationer</a:t>
              </a:r>
              <a:r>
                <a:rPr lang="en-GB" sz="1400" dirty="0"/>
                <a:t>)</a:t>
              </a:r>
            </a:p>
            <a:p>
              <a:r>
                <a:rPr lang="en-GB" sz="1400" dirty="0"/>
                <a:t>&gt;21’000 </a:t>
              </a:r>
              <a:r>
                <a:rPr lang="en-GB" sz="1400" dirty="0" err="1"/>
                <a:t>patienter</a:t>
              </a:r>
              <a:r>
                <a:rPr lang="en-GB" sz="1400" dirty="0"/>
                <a:t> </a:t>
              </a:r>
              <a:r>
                <a:rPr lang="en-GB" sz="1400" dirty="0" err="1"/>
                <a:t>behandlade</a:t>
              </a:r>
              <a:r>
                <a:rPr lang="en-GB" sz="1400" dirty="0"/>
                <a:t> </a:t>
              </a:r>
              <a:r>
                <a:rPr lang="en-GB" sz="1400" dirty="0" err="1"/>
                <a:t>i</a:t>
              </a:r>
              <a:r>
                <a:rPr lang="en-GB" sz="1400" dirty="0"/>
                <a:t> Europa  (9 </a:t>
              </a:r>
              <a:r>
                <a:rPr lang="en-GB" sz="1400" dirty="0" err="1"/>
                <a:t>installationer</a:t>
              </a:r>
              <a:r>
                <a:rPr lang="en-GB" sz="1400" dirty="0"/>
                <a:t>)</a:t>
              </a:r>
            </a:p>
          </p:txBody>
        </p:sp>
        <p:sp>
          <p:nvSpPr>
            <p:cNvPr id="40" name="TextBox 39"/>
            <p:cNvSpPr txBox="1"/>
            <p:nvPr/>
          </p:nvSpPr>
          <p:spPr>
            <a:xfrm>
              <a:off x="5486400" y="3352800"/>
              <a:ext cx="628698" cy="276999"/>
            </a:xfrm>
            <a:prstGeom prst="rect">
              <a:avLst/>
            </a:prstGeom>
            <a:noFill/>
          </p:spPr>
          <p:txBody>
            <a:bodyPr wrap="none" rtlCol="0">
              <a:spAutoFit/>
            </a:bodyPr>
            <a:lstStyle/>
            <a:p>
              <a:r>
                <a:rPr lang="en-GB" sz="1200" dirty="0">
                  <a:solidFill>
                    <a:srgbClr val="FFFFFF"/>
                  </a:solidFill>
                  <a:effectLst>
                    <a:outerShdw blurRad="38100" dist="38100" dir="2700000">
                      <a:srgbClr val="000000"/>
                    </a:outerShdw>
                  </a:effectLst>
                </a:rPr>
                <a:t>X-rays</a:t>
              </a:r>
            </a:p>
          </p:txBody>
        </p:sp>
        <p:sp>
          <p:nvSpPr>
            <p:cNvPr id="45" name="TextBox 44"/>
            <p:cNvSpPr txBox="1"/>
            <p:nvPr/>
          </p:nvSpPr>
          <p:spPr>
            <a:xfrm>
              <a:off x="6617248" y="3380601"/>
              <a:ext cx="755335" cy="276999"/>
            </a:xfrm>
            <a:prstGeom prst="rect">
              <a:avLst/>
            </a:prstGeom>
            <a:noFill/>
          </p:spPr>
          <p:txBody>
            <a:bodyPr wrap="none" rtlCol="0">
              <a:spAutoFit/>
            </a:bodyPr>
            <a:lstStyle/>
            <a:p>
              <a:r>
                <a:rPr lang="en-GB" sz="1200" dirty="0" err="1">
                  <a:solidFill>
                    <a:srgbClr val="FFFFFF"/>
                  </a:solidFill>
                  <a:effectLst>
                    <a:outerShdw blurRad="38100" dist="38100" dir="2700000">
                      <a:srgbClr val="000000"/>
                    </a:outerShdw>
                  </a:effectLst>
                </a:rPr>
                <a:t>protoner</a:t>
              </a:r>
              <a:endParaRPr lang="en-GB" sz="1200" dirty="0">
                <a:solidFill>
                  <a:srgbClr val="FFFFFF"/>
                </a:solidFill>
                <a:effectLst>
                  <a:outerShdw blurRad="38100" dist="38100" dir="2700000">
                    <a:srgbClr val="000000"/>
                  </a:outerShdw>
                </a:effectLst>
              </a:endParaRPr>
            </a:p>
          </p:txBody>
        </p:sp>
      </p:grpSp>
      <p:grpSp>
        <p:nvGrpSpPr>
          <p:cNvPr id="8" name="Group 7"/>
          <p:cNvGrpSpPr/>
          <p:nvPr/>
        </p:nvGrpSpPr>
        <p:grpSpPr>
          <a:xfrm>
            <a:off x="379159" y="3985760"/>
            <a:ext cx="8729345" cy="2179544"/>
            <a:chOff x="379159" y="4048618"/>
            <a:chExt cx="8729345" cy="2179544"/>
          </a:xfrm>
        </p:grpSpPr>
        <p:grpSp>
          <p:nvGrpSpPr>
            <p:cNvPr id="6" name="Group 1"/>
            <p:cNvGrpSpPr/>
            <p:nvPr/>
          </p:nvGrpSpPr>
          <p:grpSpPr>
            <a:xfrm>
              <a:off x="379159" y="4048618"/>
              <a:ext cx="8637841" cy="1976143"/>
              <a:chOff x="379159" y="4624682"/>
              <a:chExt cx="8637841" cy="1976143"/>
            </a:xfrm>
          </p:grpSpPr>
          <p:grpSp>
            <p:nvGrpSpPr>
              <p:cNvPr id="7" name="Group 46"/>
              <p:cNvGrpSpPr/>
              <p:nvPr/>
            </p:nvGrpSpPr>
            <p:grpSpPr>
              <a:xfrm>
                <a:off x="379159" y="4651257"/>
                <a:ext cx="8637841" cy="1949568"/>
                <a:chOff x="379159" y="4679832"/>
                <a:chExt cx="8637841" cy="1949568"/>
              </a:xfrm>
            </p:grpSpPr>
            <p:sp>
              <p:nvSpPr>
                <p:cNvPr id="29" name="TextBox 28"/>
                <p:cNvSpPr txBox="1"/>
                <p:nvPr/>
              </p:nvSpPr>
              <p:spPr>
                <a:xfrm>
                  <a:off x="379159" y="6260068"/>
                  <a:ext cx="2792400" cy="369332"/>
                </a:xfrm>
                <a:prstGeom prst="rect">
                  <a:avLst/>
                </a:prstGeom>
                <a:noFill/>
              </p:spPr>
              <p:txBody>
                <a:bodyPr wrap="square" rtlCol="0">
                  <a:spAutoFit/>
                </a:bodyPr>
                <a:lstStyle/>
                <a:p>
                  <a:pPr algn="ctr"/>
                  <a:r>
                    <a:rPr lang="en-GB" dirty="0" err="1"/>
                    <a:t>P</a:t>
                  </a:r>
                  <a:r>
                    <a:rPr lang="en-GB" sz="1800" dirty="0" err="1"/>
                    <a:t>artikeldetektering</a:t>
                  </a:r>
                  <a:endParaRPr lang="en-GB" sz="1800" dirty="0"/>
                </a:p>
              </p:txBody>
            </p:sp>
            <p:sp>
              <p:nvSpPr>
                <p:cNvPr id="30" name="Left-Right Arrow 29"/>
                <p:cNvSpPr/>
                <p:nvPr/>
              </p:nvSpPr>
              <p:spPr bwMode="auto">
                <a:xfrm>
                  <a:off x="2819400" y="4800600"/>
                  <a:ext cx="658800" cy="396000"/>
                </a:xfrm>
                <a:prstGeom prst="leftRightArrow">
                  <a:avLst/>
                </a:prstGeom>
                <a:solidFill>
                  <a:schemeClr val="tx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pitchFamily="-112" charset="0"/>
                    <a:ea typeface="ＭＳ Ｐゴシック" pitchFamily="-112" charset="-128"/>
                    <a:cs typeface="ＭＳ Ｐゴシック" pitchFamily="-112" charset="-128"/>
                  </a:endParaRPr>
                </a:p>
              </p:txBody>
            </p:sp>
            <p:sp>
              <p:nvSpPr>
                <p:cNvPr id="31" name="TextBox 30"/>
                <p:cNvSpPr txBox="1"/>
                <p:nvPr/>
              </p:nvSpPr>
              <p:spPr>
                <a:xfrm>
                  <a:off x="3497010" y="4679832"/>
                  <a:ext cx="2431307" cy="569387"/>
                </a:xfrm>
                <a:prstGeom prst="rect">
                  <a:avLst/>
                </a:prstGeom>
                <a:noFill/>
              </p:spPr>
              <p:txBody>
                <a:bodyPr wrap="none" rtlCol="0">
                  <a:spAutoFit/>
                </a:bodyPr>
                <a:lstStyle/>
                <a:p>
                  <a:r>
                    <a:rPr lang="en-GB" sz="3100" dirty="0" err="1">
                      <a:solidFill>
                        <a:srgbClr val="FFC000"/>
                      </a:solidFill>
                    </a:rPr>
                    <a:t>Visualisering</a:t>
                  </a:r>
                  <a:endParaRPr lang="en-GB" sz="3100" dirty="0">
                    <a:solidFill>
                      <a:srgbClr val="FFC000"/>
                    </a:solidFill>
                  </a:endParaRPr>
                </a:p>
              </p:txBody>
            </p:sp>
            <p:pic>
              <p:nvPicPr>
                <p:cNvPr id="33" name="Picture 32" descr="Screen shot 2011-04-17 at 23.19.02.png"/>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486400" y="5225378"/>
                  <a:ext cx="1101946" cy="1153747"/>
                </a:xfrm>
                <a:prstGeom prst="rect">
                  <a:avLst/>
                </a:prstGeom>
                <a:solidFill>
                  <a:srgbClr val="FFFFFF">
                    <a:shade val="85000"/>
                  </a:srgbClr>
                </a:solidFill>
                <a:ln w="76200" cap="sq">
                  <a:noFill/>
                  <a:miter lim="800000"/>
                </a:ln>
                <a:effectLst>
                  <a:outerShdw blurRad="65000" dist="50800" dir="12900000" kx="195000" ky="145000" algn="tl" rotWithShape="0">
                    <a:srgbClr val="000000">
                      <a:alpha val="30000"/>
                    </a:srgbClr>
                  </a:outerShdw>
                </a:effectLst>
                <a:scene3d>
                  <a:camera prst="orthographicFront">
                    <a:rot lat="0" lon="0" rev="0"/>
                  </a:camera>
                  <a:lightRig rig="twoPt" dir="t">
                    <a:rot lat="0" lon="0" rev="7200000"/>
                  </a:lightRig>
                </a:scene3d>
                <a:sp3d contourW="12700">
                  <a:bevelT w="25400" h="19050"/>
                  <a:contourClr>
                    <a:srgbClr val="969696"/>
                  </a:contourClr>
                </a:sp3d>
              </p:spPr>
            </p:pic>
            <p:sp>
              <p:nvSpPr>
                <p:cNvPr id="34" name="TextBox 33"/>
                <p:cNvSpPr txBox="1"/>
                <p:nvPr/>
              </p:nvSpPr>
              <p:spPr>
                <a:xfrm>
                  <a:off x="6804248" y="4775758"/>
                  <a:ext cx="1556836" cy="369332"/>
                </a:xfrm>
                <a:prstGeom prst="rect">
                  <a:avLst/>
                </a:prstGeom>
                <a:noFill/>
              </p:spPr>
              <p:txBody>
                <a:bodyPr wrap="none" rtlCol="0">
                  <a:spAutoFit/>
                </a:bodyPr>
                <a:lstStyle/>
                <a:p>
                  <a:r>
                    <a:rPr lang="en-GB" sz="1800" dirty="0"/>
                    <a:t>PET Scanner</a:t>
                  </a:r>
                </a:p>
              </p:txBody>
            </p:sp>
            <p:pic>
              <p:nvPicPr>
                <p:cNvPr id="38" name="Picture 1032" descr="PET_Alzheimer"/>
                <p:cNvPicPr>
                  <a:picLocks noChangeAspect="1" noChangeArrowheads="1"/>
                </p:cNvPicPr>
                <p:nvPr/>
              </p:nvPicPr>
              <p:blipFill rotWithShape="1">
                <a:blip r:embed="rId8" cstate="screen">
                  <a:extLst>
                    <a:ext uri="{28A0092B-C50C-407E-A947-70E740481C1C}">
                      <a14:useLocalDpi xmlns:a14="http://schemas.microsoft.com/office/drawing/2010/main"/>
                    </a:ext>
                  </a:extLst>
                </a:blip>
                <a:srcRect l="5524" t="24898" b="13381"/>
                <a:stretch/>
              </p:blipFill>
              <p:spPr bwMode="auto">
                <a:xfrm>
                  <a:off x="6905280" y="5225379"/>
                  <a:ext cx="2111720" cy="1034690"/>
                </a:xfrm>
                <a:prstGeom prst="rect">
                  <a:avLst/>
                </a:prstGeom>
                <a:solidFill>
                  <a:srgbClr val="FFFFFF">
                    <a:shade val="85000"/>
                  </a:srgbClr>
                </a:solidFill>
                <a:ln w="76200" cap="sq">
                  <a:noFill/>
                  <a:miter lim="800000"/>
                </a:ln>
                <a:effectLst>
                  <a:outerShdw blurRad="65000" dist="50800" dir="12900000" kx="195000" ky="145000" algn="tl" rotWithShape="0">
                    <a:srgbClr val="000000">
                      <a:alpha val="30000"/>
                    </a:srgbClr>
                  </a:outerShdw>
                </a:effectLst>
                <a:scene3d>
                  <a:camera prst="orthographicFront">
                    <a:rot lat="0" lon="0" rev="0"/>
                  </a:camera>
                  <a:lightRig rig="twoPt" dir="t">
                    <a:rot lat="0" lon="0" rev="7200000"/>
                  </a:lightRig>
                </a:scene3d>
                <a:sp3d contourW="12700">
                  <a:bevelT w="25400" h="19050"/>
                  <a:contourClr>
                    <a:srgbClr val="969696"/>
                  </a:contourClr>
                </a:sp3d>
              </p:spPr>
            </p:pic>
            <p:sp>
              <p:nvSpPr>
                <p:cNvPr id="36" name="TextBox 35"/>
                <p:cNvSpPr txBox="1"/>
                <p:nvPr/>
              </p:nvSpPr>
              <p:spPr>
                <a:xfrm>
                  <a:off x="3441576" y="5185767"/>
                  <a:ext cx="2210544" cy="646331"/>
                </a:xfrm>
                <a:prstGeom prst="rect">
                  <a:avLst/>
                </a:prstGeom>
                <a:noFill/>
              </p:spPr>
              <p:txBody>
                <a:bodyPr wrap="square" rtlCol="0">
                  <a:spAutoFit/>
                </a:bodyPr>
                <a:lstStyle/>
                <a:p>
                  <a:pPr algn="ctr"/>
                  <a:r>
                    <a:rPr lang="en-GB" sz="1200" dirty="0" err="1"/>
                    <a:t>Ny</a:t>
                  </a:r>
                  <a:r>
                    <a:rPr lang="en-GB" sz="1200" dirty="0"/>
                    <a:t> </a:t>
                  </a:r>
                  <a:r>
                    <a:rPr lang="en-GB" sz="1200" dirty="0" err="1"/>
                    <a:t>bröst</a:t>
                  </a:r>
                  <a:r>
                    <a:rPr lang="en-GB" sz="1200" dirty="0"/>
                    <a:t> imaging. </a:t>
                  </a:r>
                </a:p>
                <a:p>
                  <a:pPr algn="ctr"/>
                  <a:r>
                    <a:rPr lang="en-GB" sz="1200" dirty="0" err="1"/>
                    <a:t>Kliniska</a:t>
                  </a:r>
                  <a:r>
                    <a:rPr lang="en-GB" sz="1200" dirty="0"/>
                    <a:t> </a:t>
                  </a:r>
                  <a:r>
                    <a:rPr lang="en-GB" sz="1200" dirty="0" err="1"/>
                    <a:t>försök</a:t>
                  </a:r>
                  <a:r>
                    <a:rPr lang="en-GB" sz="1200" dirty="0"/>
                    <a:t> </a:t>
                  </a:r>
                  <a:r>
                    <a:rPr lang="en-GB" sz="1200" dirty="0" err="1"/>
                    <a:t>i</a:t>
                  </a:r>
                  <a:r>
                    <a:rPr lang="en-GB" sz="1200" dirty="0"/>
                    <a:t> Portugal.</a:t>
                  </a:r>
                </a:p>
                <a:p>
                  <a:pPr algn="ctr"/>
                  <a:r>
                    <a:rPr lang="en-GB" sz="1200" dirty="0"/>
                    <a:t>(</a:t>
                  </a:r>
                  <a:r>
                    <a:rPr lang="en-GB" sz="1200" dirty="0" err="1"/>
                    <a:t>ClearPEM</a:t>
                  </a:r>
                  <a:r>
                    <a:rPr lang="en-GB" sz="1200" dirty="0"/>
                    <a:t>)</a:t>
                  </a:r>
                </a:p>
              </p:txBody>
            </p:sp>
            <p:pic>
              <p:nvPicPr>
                <p:cNvPr id="37" name="Picture 36" descr="Screen shot 2011-04-18 at 11.02.26.png"/>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3810000" y="5845724"/>
                  <a:ext cx="1371600" cy="724181"/>
                </a:xfrm>
                <a:prstGeom prst="rect">
                  <a:avLst/>
                </a:prstGeom>
                <a:solidFill>
                  <a:srgbClr val="FFFFFF">
                    <a:shade val="85000"/>
                  </a:srgbClr>
                </a:solidFill>
                <a:ln w="76200" cap="sq">
                  <a:noFill/>
                  <a:miter lim="800000"/>
                </a:ln>
                <a:effectLst>
                  <a:outerShdw blurRad="65000" dist="50800" dir="12900000" kx="195000" ky="145000" algn="tl" rotWithShape="0">
                    <a:srgbClr val="000000">
                      <a:alpha val="30000"/>
                    </a:srgbClr>
                  </a:outerShdw>
                </a:effectLst>
                <a:scene3d>
                  <a:camera prst="orthographicFront">
                    <a:rot lat="0" lon="0" rev="0"/>
                  </a:camera>
                  <a:lightRig rig="twoPt" dir="t">
                    <a:rot lat="0" lon="0" rev="7200000"/>
                  </a:lightRig>
                </a:scene3d>
                <a:sp3d contourW="12700">
                  <a:bevelT w="25400" h="19050"/>
                  <a:contourClr>
                    <a:srgbClr val="969696"/>
                  </a:contourClr>
                </a:sp3d>
              </p:spPr>
            </p:pic>
          </p:grpSp>
          <p:pic>
            <p:nvPicPr>
              <p:cNvPr id="51" name="Picture 50" descr="cms_event.jpeg"/>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717550" y="4624682"/>
                <a:ext cx="1993900" cy="1596218"/>
              </a:xfrm>
              <a:prstGeom prst="rect">
                <a:avLst/>
              </a:prstGeom>
              <a:solidFill>
                <a:srgbClr val="FFFFFF">
                  <a:shade val="85000"/>
                </a:srgbClr>
              </a:solidFill>
              <a:ln w="762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0"/>
                </a:camera>
                <a:lightRig rig="twoPt" dir="t">
                  <a:rot lat="0" lon="0" rev="7200000"/>
                </a:lightRig>
              </a:scene3d>
              <a:sp3d contourW="12700">
                <a:bevelT w="25400" h="19050"/>
                <a:contourClr>
                  <a:srgbClr val="969696"/>
                </a:contourClr>
              </a:sp3d>
            </p:spPr>
          </p:pic>
        </p:grpSp>
        <p:sp>
          <p:nvSpPr>
            <p:cNvPr id="5" name="TextBox 4"/>
            <p:cNvSpPr txBox="1"/>
            <p:nvPr/>
          </p:nvSpPr>
          <p:spPr>
            <a:xfrm>
              <a:off x="7018674" y="5735719"/>
              <a:ext cx="723275" cy="492443"/>
            </a:xfrm>
            <a:prstGeom prst="rect">
              <a:avLst/>
            </a:prstGeom>
            <a:noFill/>
          </p:spPr>
          <p:txBody>
            <a:bodyPr wrap="none" rtlCol="0">
              <a:spAutoFit/>
            </a:bodyPr>
            <a:lstStyle/>
            <a:p>
              <a:pPr algn="ctr"/>
              <a:r>
                <a:rPr lang="en-GB" sz="1300" dirty="0"/>
                <a:t>Normal</a:t>
              </a:r>
            </a:p>
            <a:p>
              <a:pPr algn="ctr"/>
              <a:r>
                <a:rPr lang="en-GB" sz="1300" dirty="0" err="1"/>
                <a:t>hjärna</a:t>
              </a:r>
              <a:endParaRPr lang="en-GB" sz="1300" dirty="0"/>
            </a:p>
          </p:txBody>
        </p:sp>
        <p:sp>
          <p:nvSpPr>
            <p:cNvPr id="44" name="TextBox 43"/>
            <p:cNvSpPr txBox="1"/>
            <p:nvPr/>
          </p:nvSpPr>
          <p:spPr>
            <a:xfrm>
              <a:off x="7864286" y="5733256"/>
              <a:ext cx="1244218" cy="492443"/>
            </a:xfrm>
            <a:prstGeom prst="rect">
              <a:avLst/>
            </a:prstGeom>
            <a:noFill/>
          </p:spPr>
          <p:txBody>
            <a:bodyPr wrap="square" rtlCol="0">
              <a:spAutoFit/>
            </a:bodyPr>
            <a:lstStyle/>
            <a:p>
              <a:pPr algn="ctr"/>
              <a:r>
                <a:rPr lang="en-GB" sz="1300" dirty="0"/>
                <a:t>Alzheimer’s </a:t>
              </a:r>
              <a:r>
                <a:rPr lang="en-GB" sz="1300" dirty="0" err="1"/>
                <a:t>sjukdom</a:t>
              </a:r>
              <a:endParaRPr lang="en-GB" sz="1300" dirty="0"/>
            </a:p>
          </p:txBody>
        </p:sp>
      </p:grpSp>
      <p:sp>
        <p:nvSpPr>
          <p:cNvPr id="46" name="Title 1"/>
          <p:cNvSpPr txBox="1">
            <a:spLocks/>
          </p:cNvSpPr>
          <p:nvPr/>
        </p:nvSpPr>
        <p:spPr>
          <a:xfrm>
            <a:off x="251520" y="18248"/>
            <a:ext cx="8765480" cy="642937"/>
          </a:xfrm>
          <a:prstGeom prst="rect">
            <a:avLst/>
          </a:prstGeom>
        </p:spPr>
        <p:txBody>
          <a:bodyPr/>
          <a:lstStyle>
            <a:lvl1pPr algn="ctr" rtl="0" eaLnBrk="0" fontAlgn="base" hangingPunct="0">
              <a:spcBef>
                <a:spcPct val="0"/>
              </a:spcBef>
              <a:spcAft>
                <a:spcPct val="0"/>
              </a:spcAft>
              <a:defRPr sz="3200" kern="1200">
                <a:solidFill>
                  <a:srgbClr val="376092"/>
                </a:solidFill>
                <a:latin typeface="+mj-lt"/>
                <a:ea typeface="+mj-ea"/>
                <a:cs typeface="+mj-cs"/>
              </a:defRPr>
            </a:lvl1pPr>
            <a:lvl2pPr algn="ctr" rtl="0" eaLnBrk="0" fontAlgn="base" hangingPunct="0">
              <a:spcBef>
                <a:spcPct val="0"/>
              </a:spcBef>
              <a:spcAft>
                <a:spcPct val="0"/>
              </a:spcAft>
              <a:defRPr sz="3200">
                <a:solidFill>
                  <a:srgbClr val="376092"/>
                </a:solidFill>
                <a:latin typeface="Calibri" pitchFamily="34" charset="0"/>
              </a:defRPr>
            </a:lvl2pPr>
            <a:lvl3pPr algn="ctr" rtl="0" eaLnBrk="0" fontAlgn="base" hangingPunct="0">
              <a:spcBef>
                <a:spcPct val="0"/>
              </a:spcBef>
              <a:spcAft>
                <a:spcPct val="0"/>
              </a:spcAft>
              <a:defRPr sz="3200">
                <a:solidFill>
                  <a:srgbClr val="376092"/>
                </a:solidFill>
                <a:latin typeface="Calibri" pitchFamily="34" charset="0"/>
              </a:defRPr>
            </a:lvl3pPr>
            <a:lvl4pPr algn="ctr" rtl="0" eaLnBrk="0" fontAlgn="base" hangingPunct="0">
              <a:spcBef>
                <a:spcPct val="0"/>
              </a:spcBef>
              <a:spcAft>
                <a:spcPct val="0"/>
              </a:spcAft>
              <a:defRPr sz="3200">
                <a:solidFill>
                  <a:srgbClr val="376092"/>
                </a:solidFill>
                <a:latin typeface="Calibri" pitchFamily="34" charset="0"/>
              </a:defRPr>
            </a:lvl4pPr>
            <a:lvl5pPr algn="ctr" rtl="0" eaLnBrk="0" fontAlgn="base" hangingPunct="0">
              <a:spcBef>
                <a:spcPct val="0"/>
              </a:spcBef>
              <a:spcAft>
                <a:spcPct val="0"/>
              </a:spcAft>
              <a:defRPr sz="3200">
                <a:solidFill>
                  <a:srgbClr val="376092"/>
                </a:solidFill>
                <a:latin typeface="Calibri" pitchFamily="34" charset="0"/>
              </a:defRPr>
            </a:lvl5pPr>
            <a:lvl6pPr marL="457200" algn="ctr" rtl="0" fontAlgn="base">
              <a:spcBef>
                <a:spcPct val="0"/>
              </a:spcBef>
              <a:spcAft>
                <a:spcPct val="0"/>
              </a:spcAft>
              <a:defRPr sz="3200">
                <a:solidFill>
                  <a:srgbClr val="376092"/>
                </a:solidFill>
                <a:latin typeface="Calibri" pitchFamily="34" charset="0"/>
              </a:defRPr>
            </a:lvl6pPr>
            <a:lvl7pPr marL="914400" algn="ctr" rtl="0" fontAlgn="base">
              <a:spcBef>
                <a:spcPct val="0"/>
              </a:spcBef>
              <a:spcAft>
                <a:spcPct val="0"/>
              </a:spcAft>
              <a:defRPr sz="3200">
                <a:solidFill>
                  <a:srgbClr val="376092"/>
                </a:solidFill>
                <a:latin typeface="Calibri" pitchFamily="34" charset="0"/>
              </a:defRPr>
            </a:lvl7pPr>
            <a:lvl8pPr marL="1371600" algn="ctr" rtl="0" fontAlgn="base">
              <a:spcBef>
                <a:spcPct val="0"/>
              </a:spcBef>
              <a:spcAft>
                <a:spcPct val="0"/>
              </a:spcAft>
              <a:defRPr sz="3200">
                <a:solidFill>
                  <a:srgbClr val="376092"/>
                </a:solidFill>
                <a:latin typeface="Calibri" pitchFamily="34" charset="0"/>
              </a:defRPr>
            </a:lvl8pPr>
            <a:lvl9pPr marL="1828800" algn="ctr" rtl="0" fontAlgn="base">
              <a:spcBef>
                <a:spcPct val="0"/>
              </a:spcBef>
              <a:spcAft>
                <a:spcPct val="0"/>
              </a:spcAft>
              <a:defRPr sz="3200">
                <a:solidFill>
                  <a:srgbClr val="376092"/>
                </a:solidFill>
                <a:latin typeface="Calibri" pitchFamily="34" charset="0"/>
              </a:defRPr>
            </a:lvl9pPr>
          </a:lstStyle>
          <a:p>
            <a:pPr eaLnBrk="1" hangingPunct="1"/>
            <a:r>
              <a:rPr lang="fr-FR" sz="4400" dirty="0" err="1">
                <a:solidFill>
                  <a:schemeClr val="tx1"/>
                </a:solidFill>
              </a:rPr>
              <a:t>Medicinska</a:t>
            </a:r>
            <a:r>
              <a:rPr lang="fr-FR" sz="4400" dirty="0">
                <a:solidFill>
                  <a:schemeClr val="tx1"/>
                </a:solidFill>
              </a:rPr>
              <a:t> </a:t>
            </a:r>
            <a:r>
              <a:rPr lang="fr-FR" sz="4400" dirty="0" err="1">
                <a:solidFill>
                  <a:schemeClr val="tx1"/>
                </a:solidFill>
              </a:rPr>
              <a:t>tillämpningar</a:t>
            </a:r>
            <a:endParaRPr lang="fr-FR" sz="4400" dirty="0">
              <a:solidFill>
                <a:schemeClr val="tx1"/>
              </a:solidFill>
            </a:endParaRPr>
          </a:p>
        </p:txBody>
      </p:sp>
      <p:cxnSp>
        <p:nvCxnSpPr>
          <p:cNvPr id="47" name="Straight Connector 46"/>
          <p:cNvCxnSpPr/>
          <p:nvPr/>
        </p:nvCxnSpPr>
        <p:spPr>
          <a:xfrm>
            <a:off x="251520" y="692696"/>
            <a:ext cx="8352928"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179512" y="719988"/>
            <a:ext cx="2918346" cy="400110"/>
          </a:xfrm>
          <a:prstGeom prst="rect">
            <a:avLst/>
          </a:prstGeom>
          <a:noFill/>
        </p:spPr>
        <p:txBody>
          <a:bodyPr wrap="square" rtlCol="0">
            <a:spAutoFit/>
          </a:bodyPr>
          <a:lstStyle/>
          <a:p>
            <a:r>
              <a:rPr lang="en-GB" sz="2000" dirty="0" err="1"/>
              <a:t>Cancerbekämpning</a:t>
            </a:r>
            <a:endParaRPr lang="en-GB" sz="2000" dirty="0"/>
          </a:p>
        </p:txBody>
      </p:sp>
      <p:sp>
        <p:nvSpPr>
          <p:cNvPr id="9" name="Footer Placeholder 8"/>
          <p:cNvSpPr>
            <a:spLocks noGrp="1"/>
          </p:cNvSpPr>
          <p:nvPr>
            <p:ph type="ftr" sz="quarter" idx="11"/>
          </p:nvPr>
        </p:nvSpPr>
        <p:spPr>
          <a:xfrm>
            <a:off x="467544" y="6356351"/>
            <a:ext cx="8424936" cy="365125"/>
          </a:xfrm>
        </p:spPr>
        <p:txBody>
          <a:bodyPr/>
          <a:lstStyle/>
          <a:p>
            <a:pPr>
              <a:defRPr/>
            </a:pPr>
            <a:r>
              <a:rPr lang="sv-SE">
                <a:solidFill>
                  <a:srgbClr val="7F7F7F"/>
                </a:solidFill>
              </a:rPr>
              <a:t>Polhelmskolan 24.3 2025                     Lennart JIRDEN, CERN</a:t>
            </a:r>
            <a:endParaRPr lang="en-GB" dirty="0">
              <a:solidFill>
                <a:srgbClr val="7F7F7F"/>
              </a:solidFill>
            </a:endParaRPr>
          </a:p>
        </p:txBody>
      </p:sp>
    </p:spTree>
    <p:extLst>
      <p:ext uri="{BB962C8B-B14F-4D97-AF65-F5344CB8AC3E}">
        <p14:creationId xmlns:p14="http://schemas.microsoft.com/office/powerpoint/2010/main" val="543286224"/>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9"/>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42" name="Picture 6" descr="The Nobel Prize Award Ceremony, Copyright © Nobel Web AB, Photo: Hans Mehlin"/>
          <p:cNvPicPr>
            <a:picLocks noChangeAspect="1" noChangeArrowheads="1"/>
          </p:cNvPicPr>
          <p:nvPr/>
        </p:nvPicPr>
        <p:blipFill>
          <a:blip r:embed="rId2" cstate="print"/>
          <a:srcRect/>
          <a:stretch>
            <a:fillRect/>
          </a:stretch>
        </p:blipFill>
        <p:spPr bwMode="auto">
          <a:xfrm>
            <a:off x="-31433" y="1247591"/>
            <a:ext cx="9175433" cy="3932238"/>
          </a:xfrm>
          <a:prstGeom prst="rect">
            <a:avLst/>
          </a:prstGeom>
          <a:noFill/>
          <a:ln w="9525">
            <a:noFill/>
            <a:miter lim="800000"/>
            <a:headEnd/>
            <a:tailEnd/>
          </a:ln>
        </p:spPr>
      </p:pic>
      <p:sp>
        <p:nvSpPr>
          <p:cNvPr id="31747" name="Title 1"/>
          <p:cNvSpPr>
            <a:spLocks noGrp="1"/>
          </p:cNvSpPr>
          <p:nvPr>
            <p:ph type="title"/>
          </p:nvPr>
        </p:nvSpPr>
        <p:spPr>
          <a:xfrm>
            <a:off x="182880" y="116632"/>
            <a:ext cx="8686800" cy="642937"/>
          </a:xfrm>
        </p:spPr>
        <p:txBody>
          <a:bodyPr>
            <a:normAutofit fontScale="90000"/>
          </a:bodyPr>
          <a:lstStyle/>
          <a:p>
            <a:pPr eaLnBrk="1" hangingPunct="1"/>
            <a:r>
              <a:rPr lang="fr-FR" sz="4200" b="0" dirty="0"/>
              <a:t>Och </a:t>
            </a:r>
            <a:r>
              <a:rPr lang="fr-FR" sz="4200" b="0" dirty="0" err="1"/>
              <a:t>några</a:t>
            </a:r>
            <a:r>
              <a:rPr lang="fr-FR" sz="4200" b="0" dirty="0"/>
              <a:t> </a:t>
            </a:r>
            <a:r>
              <a:rPr lang="fr-FR" sz="4900" b="0" dirty="0" err="1"/>
              <a:t>Nobelpris</a:t>
            </a:r>
            <a:r>
              <a:rPr lang="fr-FR" sz="4200" b="0" dirty="0"/>
              <a:t>…</a:t>
            </a:r>
          </a:p>
        </p:txBody>
      </p:sp>
      <p:grpSp>
        <p:nvGrpSpPr>
          <p:cNvPr id="2" name="Group 4"/>
          <p:cNvGrpSpPr/>
          <p:nvPr/>
        </p:nvGrpSpPr>
        <p:grpSpPr>
          <a:xfrm>
            <a:off x="3561455" y="1104716"/>
            <a:ext cx="2214563" cy="3858318"/>
            <a:chOff x="3561455" y="1176679"/>
            <a:chExt cx="2214563" cy="3858318"/>
          </a:xfrm>
        </p:grpSpPr>
        <p:pic>
          <p:nvPicPr>
            <p:cNvPr id="39938" name="Picture 2" descr="Georges Charpak"/>
            <p:cNvPicPr>
              <a:picLocks noChangeAspect="1" noChangeArrowheads="1"/>
            </p:cNvPicPr>
            <p:nvPr/>
          </p:nvPicPr>
          <p:blipFill>
            <a:blip r:embed="rId3" cstate="print"/>
            <a:srcRect/>
            <a:stretch>
              <a:fillRect/>
            </a:stretch>
          </p:blipFill>
          <p:spPr bwMode="auto">
            <a:xfrm>
              <a:off x="3688563" y="1176679"/>
              <a:ext cx="1246483" cy="1746714"/>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
          <p:nvSpPr>
            <p:cNvPr id="31753" name="TextBox 5"/>
            <p:cNvSpPr txBox="1">
              <a:spLocks noChangeArrowheads="1"/>
            </p:cNvSpPr>
            <p:nvPr/>
          </p:nvSpPr>
          <p:spPr bwMode="auto">
            <a:xfrm>
              <a:off x="3561455" y="3219115"/>
              <a:ext cx="2214563" cy="1815882"/>
            </a:xfrm>
            <a:prstGeom prst="rect">
              <a:avLst/>
            </a:prstGeom>
            <a:noFill/>
            <a:ln w="9525">
              <a:noFill/>
              <a:miter lim="800000"/>
              <a:headEnd/>
              <a:tailEnd/>
            </a:ln>
          </p:spPr>
          <p:txBody>
            <a:bodyPr>
              <a:spAutoFit/>
            </a:bodyPr>
            <a:lstStyle/>
            <a:p>
              <a:r>
                <a:rPr lang="en-GB" sz="1400" dirty="0"/>
                <a:t>George </a:t>
              </a:r>
              <a:r>
                <a:rPr lang="en-GB" sz="1400" dirty="0" err="1"/>
                <a:t>Charpak</a:t>
              </a:r>
              <a:endParaRPr lang="en-GB" sz="1400" dirty="0"/>
            </a:p>
            <a:p>
              <a:endParaRPr lang="en-GB" sz="1400" dirty="0"/>
            </a:p>
            <a:p>
              <a:endParaRPr lang="en-GB" sz="1400" dirty="0"/>
            </a:p>
            <a:p>
              <a:r>
                <a:rPr lang="en-GB" sz="1400" i="1" dirty="0"/>
                <a:t>“for his invention and development of particle detectors, in particular the </a:t>
              </a:r>
              <a:r>
                <a:rPr lang="en-GB" sz="1400" i="1" dirty="0" err="1"/>
                <a:t>multiwire</a:t>
              </a:r>
              <a:r>
                <a:rPr lang="en-GB" sz="1400" i="1" dirty="0"/>
                <a:t> proportional chamber”</a:t>
              </a:r>
            </a:p>
          </p:txBody>
        </p:sp>
      </p:grpSp>
      <p:grpSp>
        <p:nvGrpSpPr>
          <p:cNvPr id="3" name="Group 2"/>
          <p:cNvGrpSpPr/>
          <p:nvPr/>
        </p:nvGrpSpPr>
        <p:grpSpPr>
          <a:xfrm>
            <a:off x="203947" y="1112971"/>
            <a:ext cx="2801827" cy="3850063"/>
            <a:chOff x="203947" y="1184934"/>
            <a:chExt cx="2801827" cy="3850063"/>
          </a:xfrm>
        </p:grpSpPr>
        <p:pic>
          <p:nvPicPr>
            <p:cNvPr id="39940" name="Picture 4" descr="Carlo Rubbia"/>
            <p:cNvPicPr>
              <a:picLocks noChangeAspect="1" noChangeArrowheads="1"/>
            </p:cNvPicPr>
            <p:nvPr/>
          </p:nvPicPr>
          <p:blipFill>
            <a:blip r:embed="rId4" cstate="print"/>
            <a:srcRect/>
            <a:stretch>
              <a:fillRect/>
            </a:stretch>
          </p:blipFill>
          <p:spPr bwMode="auto">
            <a:xfrm>
              <a:off x="203947" y="1184934"/>
              <a:ext cx="1246482" cy="1746714"/>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p:spPr>
        </p:pic>
        <p:sp>
          <p:nvSpPr>
            <p:cNvPr id="31751" name="TextBox 7"/>
            <p:cNvSpPr txBox="1">
              <a:spLocks noChangeArrowheads="1"/>
            </p:cNvSpPr>
            <p:nvPr/>
          </p:nvSpPr>
          <p:spPr bwMode="auto">
            <a:xfrm>
              <a:off x="219712" y="3219115"/>
              <a:ext cx="2786062" cy="1815882"/>
            </a:xfrm>
            <a:prstGeom prst="rect">
              <a:avLst/>
            </a:prstGeom>
            <a:noFill/>
            <a:ln w="9525">
              <a:noFill/>
              <a:miter lim="800000"/>
              <a:headEnd/>
              <a:tailEnd/>
            </a:ln>
          </p:spPr>
          <p:txBody>
            <a:bodyPr>
              <a:spAutoFit/>
            </a:bodyPr>
            <a:lstStyle/>
            <a:p>
              <a:r>
                <a:rPr lang="en-GB" sz="1400" i="1" dirty="0"/>
                <a:t>Carlo Rubbia and</a:t>
              </a:r>
              <a:br>
                <a:rPr lang="en-GB" sz="1400" i="1" dirty="0"/>
              </a:br>
              <a:r>
                <a:rPr lang="en-GB" sz="1400" i="1" dirty="0"/>
                <a:t>Simon van der Meer</a:t>
              </a:r>
            </a:p>
            <a:p>
              <a:endParaRPr lang="en-GB" sz="1400" i="1" dirty="0"/>
            </a:p>
            <a:p>
              <a:r>
                <a:rPr lang="en-GB" sz="1400" i="1" dirty="0"/>
                <a:t>“for their decisive contributions to the large project, which led to the discovery of the field particles W and Z, communicators of weak interaction”</a:t>
              </a:r>
            </a:p>
          </p:txBody>
        </p:sp>
        <p:pic>
          <p:nvPicPr>
            <p:cNvPr id="3074" name="Picture 2" descr="Simon van der Mee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612743" y="1185993"/>
              <a:ext cx="1246491" cy="1746626"/>
            </a:xfrm>
            <a:prstGeom prst="rect">
              <a:avLst/>
            </a:prstGeom>
            <a:ln w="127000" cap="rnd">
              <a:solidFill>
                <a:srgbClr val="FFFFFF"/>
              </a:solidFill>
            </a:ln>
            <a:effectLst>
              <a:outerShdw blurRad="76200" dist="95250" dir="10500000" sx="97000" sy="23000" kx="900000" algn="br" rotWithShape="0">
                <a:srgbClr val="000000">
                  <a:alpha val="20000"/>
                </a:srgbClr>
              </a:outerShdw>
            </a:effectLst>
            <a:scene3d>
              <a:camera prst="orthographicFront"/>
              <a:lightRig rig="twoPt" dir="t">
                <a:rot lat="0" lon="0" rev="7800000"/>
              </a:lightRig>
            </a:scene3d>
            <a:sp3d contourW="6350">
              <a:bevelT w="50800" h="16510"/>
              <a:contourClr>
                <a:srgbClr val="C0C0C0"/>
              </a:contourClr>
            </a:sp3d>
            <a:extLst>
              <a:ext uri="{909E8E84-426E-40DD-AFC4-6F175D3DCCD1}">
                <a14:hiddenFill xmlns:a14="http://schemas.microsoft.com/office/drawing/2010/main">
                  <a:solidFill>
                    <a:srgbClr val="FFFFFF"/>
                  </a:solidFill>
                </a14:hiddenFill>
              </a:ext>
            </a:extLst>
          </p:spPr>
        </p:pic>
      </p:grpSp>
      <p:grpSp>
        <p:nvGrpSpPr>
          <p:cNvPr id="4" name="Group 5"/>
          <p:cNvGrpSpPr/>
          <p:nvPr/>
        </p:nvGrpSpPr>
        <p:grpSpPr>
          <a:xfrm>
            <a:off x="5681322" y="1114030"/>
            <a:ext cx="3275148" cy="4710777"/>
            <a:chOff x="5681322" y="1185993"/>
            <a:chExt cx="3275148" cy="4710777"/>
          </a:xfrm>
        </p:grpSpPr>
        <p:pic>
          <p:nvPicPr>
            <p:cNvPr id="1026" name="Picture 2" descr="François Englert"/>
            <p:cNvPicPr>
              <a:picLocks noChangeAspect="1" noChangeArrowheads="1"/>
            </p:cNvPicPr>
            <p:nvPr/>
          </p:nvPicPr>
          <p:blipFill>
            <a:blip r:embed="rId6" cstate="print">
              <a:extLst>
                <a:ext uri="{BEBA8EAE-BF5A-486C-A8C5-ECC9F3942E4B}">
                  <a14:imgProps xmlns:a14="http://schemas.microsoft.com/office/drawing/2010/main">
                    <a14:imgLayer r:embed="rId7">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5681322" y="1185993"/>
              <a:ext cx="1229730" cy="1739190"/>
            </a:xfrm>
            <a:prstGeom prst="rect">
              <a:avLst/>
            </a:prstGeom>
            <a:solidFill>
              <a:srgbClr val="FFFFFF">
                <a:shade val="85000"/>
              </a:srgbClr>
            </a:solidFill>
            <a:ln w="1270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pic>
          <p:nvPicPr>
            <p:cNvPr id="1028" name="Picture 4" descr="Peter W. Higgs"/>
            <p:cNvPicPr>
              <a:picLocks noChangeAspect="1" noChangeArrowheads="1"/>
            </p:cNvPicPr>
            <p:nvPr/>
          </p:nvPicPr>
          <p:blipFill>
            <a:blip r:embed="rId8" cstate="print">
              <a:extLst>
                <a:ext uri="{BEBA8EAE-BF5A-486C-A8C5-ECC9F3942E4B}">
                  <a14:imgProps xmlns:a14="http://schemas.microsoft.com/office/drawing/2010/main">
                    <a14:imgLayer r:embed="rId9">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7112272" y="1185993"/>
              <a:ext cx="1235051" cy="1746715"/>
            </a:xfrm>
            <a:prstGeom prst="rect">
              <a:avLst/>
            </a:prstGeom>
            <a:solidFill>
              <a:srgbClr val="FFFFFF">
                <a:shade val="85000"/>
              </a:srgbClr>
            </a:solidFill>
            <a:ln w="1270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13" name="TextBox 5"/>
            <p:cNvSpPr txBox="1">
              <a:spLocks noChangeArrowheads="1"/>
            </p:cNvSpPr>
            <p:nvPr/>
          </p:nvSpPr>
          <p:spPr bwMode="auto">
            <a:xfrm>
              <a:off x="5697088" y="3219114"/>
              <a:ext cx="3259382" cy="2677656"/>
            </a:xfrm>
            <a:prstGeom prst="rect">
              <a:avLst/>
            </a:prstGeom>
            <a:noFill/>
            <a:ln w="9525">
              <a:noFill/>
              <a:miter lim="800000"/>
              <a:headEnd/>
              <a:tailEnd/>
            </a:ln>
          </p:spPr>
          <p:txBody>
            <a:bodyPr wrap="square">
              <a:spAutoFit/>
            </a:bodyPr>
            <a:lstStyle/>
            <a:p>
              <a:r>
                <a:rPr lang="en-GB" sz="1400" dirty="0"/>
                <a:t>François </a:t>
              </a:r>
              <a:r>
                <a:rPr lang="en-GB" sz="1400" dirty="0" err="1"/>
                <a:t>Englert</a:t>
              </a:r>
              <a:br>
                <a:rPr lang="en-GB" sz="1400" dirty="0"/>
              </a:br>
              <a:r>
                <a:rPr lang="en-GB" sz="1400" dirty="0"/>
                <a:t>Peter Higgs</a:t>
              </a:r>
            </a:p>
            <a:p>
              <a:endParaRPr lang="en-GB" sz="1400" dirty="0"/>
            </a:p>
            <a:p>
              <a:r>
                <a:rPr lang="en-GB" sz="1400" i="1" dirty="0"/>
                <a:t>“for the theoretical discovery of a mechanism that contributes to our understanding of the origin of mass of subatomic particles, and which recently was confirmed through the discovery of the predicted fundamental particle, by the ATLAS and CMS experiments at CERN's Large Hadron Collider”</a:t>
              </a:r>
            </a:p>
          </p:txBody>
        </p:sp>
      </p:grpSp>
      <p:cxnSp>
        <p:nvCxnSpPr>
          <p:cNvPr id="16" name="Straight Connector 15"/>
          <p:cNvCxnSpPr/>
          <p:nvPr/>
        </p:nvCxnSpPr>
        <p:spPr>
          <a:xfrm>
            <a:off x="219712" y="908720"/>
            <a:ext cx="8352928"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sp>
        <p:nvSpPr>
          <p:cNvPr id="5" name="Footer Placeholder 4"/>
          <p:cNvSpPr>
            <a:spLocks noGrp="1"/>
          </p:cNvSpPr>
          <p:nvPr>
            <p:ph type="ftr" sz="quarter" idx="11"/>
          </p:nvPr>
        </p:nvSpPr>
        <p:spPr>
          <a:xfrm>
            <a:off x="467544" y="6356351"/>
            <a:ext cx="8105096" cy="365125"/>
          </a:xfrm>
        </p:spPr>
        <p:txBody>
          <a:bodyPr/>
          <a:lstStyle/>
          <a:p>
            <a:pPr>
              <a:defRPr/>
            </a:pPr>
            <a:r>
              <a:rPr lang="sv-SE">
                <a:solidFill>
                  <a:srgbClr val="7F7F7F"/>
                </a:solidFill>
              </a:rPr>
              <a:t>Polhelmskolan 24.3 2025                     Lennart JIRDEN, CERN</a:t>
            </a:r>
            <a:endParaRPr lang="en-GB" dirty="0">
              <a:solidFill>
                <a:srgbClr val="7F7F7F"/>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mph" presetSubtype="0" nodeType="afterEffect">
                                  <p:stCondLst>
                                    <p:cond delay="1500"/>
                                  </p:stCondLst>
                                  <p:childTnLst>
                                    <p:set>
                                      <p:cBhvr rctx="PPT">
                                        <p:cTn id="6" dur="indefinite"/>
                                        <p:tgtEl>
                                          <p:spTgt spid="39942"/>
                                        </p:tgtEl>
                                        <p:attrNameLst>
                                          <p:attrName>style.opacity</p:attrName>
                                        </p:attrNameLst>
                                      </p:cBhvr>
                                      <p:to>
                                        <p:strVal val="0.1"/>
                                      </p:to>
                                    </p:set>
                                    <p:animEffect filter="image" prLst="opacity: 0.1">
                                      <p:cBhvr rctx="IE">
                                        <p:cTn id="7" dur="indefinite"/>
                                        <p:tgtEl>
                                          <p:spTgt spid="39942"/>
                                        </p:tgtEl>
                                      </p:cBhvr>
                                    </p:animEffect>
                                  </p:childTnLst>
                                </p:cTn>
                              </p:par>
                            </p:childTnLst>
                          </p:cTn>
                        </p:par>
                        <p:par>
                          <p:cTn id="8" fill="hold">
                            <p:stCondLst>
                              <p:cond delay="1500"/>
                            </p:stCondLst>
                            <p:childTnLst>
                              <p:par>
                                <p:cTn id="9" presetID="2" presetClass="entr" presetSubtype="4" fill="hold" nodeType="afterEffect">
                                  <p:stCondLst>
                                    <p:cond delay="50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childTnLst>
                          </p:cTn>
                        </p:par>
                        <p:par>
                          <p:cTn id="13" fill="hold">
                            <p:stCondLst>
                              <p:cond delay="2500"/>
                            </p:stCondLst>
                            <p:childTnLst>
                              <p:par>
                                <p:cTn id="14" presetID="2" presetClass="entr" presetSubtype="4" fill="hold" nodeType="after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500" fill="hold"/>
                                        <p:tgtEl>
                                          <p:spTgt spid="2"/>
                                        </p:tgtEl>
                                        <p:attrNameLst>
                                          <p:attrName>ppt_x</p:attrName>
                                        </p:attrNameLst>
                                      </p:cBhvr>
                                      <p:tavLst>
                                        <p:tav tm="0">
                                          <p:val>
                                            <p:strVal val="#ppt_x"/>
                                          </p:val>
                                        </p:tav>
                                        <p:tav tm="100000">
                                          <p:val>
                                            <p:strVal val="#ppt_x"/>
                                          </p:val>
                                        </p:tav>
                                      </p:tavLst>
                                    </p:anim>
                                    <p:anim calcmode="lin" valueType="num">
                                      <p:cBhvr additive="base">
                                        <p:cTn id="17" dur="500" fill="hold"/>
                                        <p:tgtEl>
                                          <p:spTgt spid="2"/>
                                        </p:tgtEl>
                                        <p:attrNameLst>
                                          <p:attrName>ppt_y</p:attrName>
                                        </p:attrNameLst>
                                      </p:cBhvr>
                                      <p:tavLst>
                                        <p:tav tm="0">
                                          <p:val>
                                            <p:strVal val="1+#ppt_h/2"/>
                                          </p:val>
                                        </p:tav>
                                        <p:tav tm="100000">
                                          <p:val>
                                            <p:strVal val="#ppt_y"/>
                                          </p:val>
                                        </p:tav>
                                      </p:tavLst>
                                    </p:anim>
                                  </p:childTnLst>
                                </p:cTn>
                              </p:par>
                            </p:childTnLst>
                          </p:cTn>
                        </p:par>
                        <p:par>
                          <p:cTn id="18" fill="hold">
                            <p:stCondLst>
                              <p:cond delay="3000"/>
                            </p:stCondLst>
                            <p:childTnLst>
                              <p:par>
                                <p:cTn id="19" presetID="2" presetClass="entr" presetSubtype="4"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500" fill="hold"/>
                                        <p:tgtEl>
                                          <p:spTgt spid="4"/>
                                        </p:tgtEl>
                                        <p:attrNameLst>
                                          <p:attrName>ppt_x</p:attrName>
                                        </p:attrNameLst>
                                      </p:cBhvr>
                                      <p:tavLst>
                                        <p:tav tm="0">
                                          <p:val>
                                            <p:strVal val="#ppt_x"/>
                                          </p:val>
                                        </p:tav>
                                        <p:tav tm="100000">
                                          <p:val>
                                            <p:strVal val="#ppt_x"/>
                                          </p:val>
                                        </p:tav>
                                      </p:tavLst>
                                    </p:anim>
                                    <p:anim calcmode="lin" valueType="num">
                                      <p:cBhvr additive="base">
                                        <p:cTn id="22"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update.gci.org/wp-content/uploads/2012/07/Higgs-Boson.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634268">
            <a:off x="3724528" y="1281594"/>
            <a:ext cx="5167909" cy="3220582"/>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28675" name="Title 1"/>
          <p:cNvSpPr>
            <a:spLocks noGrp="1"/>
          </p:cNvSpPr>
          <p:nvPr>
            <p:ph type="title"/>
          </p:nvPr>
        </p:nvSpPr>
        <p:spPr>
          <a:xfrm>
            <a:off x="179512" y="0"/>
            <a:ext cx="8856984" cy="633046"/>
          </a:xfrm>
        </p:spPr>
        <p:txBody>
          <a:bodyPr>
            <a:normAutofit fontScale="90000"/>
          </a:bodyPr>
          <a:lstStyle/>
          <a:p>
            <a:pPr algn="ctr" eaLnBrk="1" hangingPunct="1"/>
            <a:r>
              <a:rPr lang="fr-FR" sz="4000" b="0" dirty="0" err="1"/>
              <a:t>Senaste</a:t>
            </a:r>
            <a:r>
              <a:rPr lang="fr-FR" sz="4000" b="0" dirty="0"/>
              <a:t> </a:t>
            </a:r>
            <a:r>
              <a:rPr lang="fr-FR" sz="4900" b="0" dirty="0" err="1"/>
              <a:t>nytt</a:t>
            </a:r>
            <a:r>
              <a:rPr lang="fr-FR" sz="4200" b="0" dirty="0"/>
              <a:t> </a:t>
            </a:r>
            <a:r>
              <a:rPr lang="fr-FR" sz="4200" b="0" dirty="0" err="1"/>
              <a:t>från</a:t>
            </a:r>
            <a:r>
              <a:rPr lang="fr-FR" sz="4200" b="0" dirty="0"/>
              <a:t> LHC</a:t>
            </a:r>
          </a:p>
        </p:txBody>
      </p:sp>
      <p:sp>
        <p:nvSpPr>
          <p:cNvPr id="14" name="Rectangle 13"/>
          <p:cNvSpPr>
            <a:spLocks noChangeArrowheads="1"/>
          </p:cNvSpPr>
          <p:nvPr/>
        </p:nvSpPr>
        <p:spPr bwMode="auto">
          <a:xfrm>
            <a:off x="0" y="4514344"/>
            <a:ext cx="8653074" cy="1938992"/>
          </a:xfrm>
          <a:prstGeom prst="rect">
            <a:avLst/>
          </a:prstGeom>
          <a:noFill/>
          <a:ln w="9525">
            <a:noFill/>
            <a:miter lim="800000"/>
            <a:headEnd/>
            <a:tailEnd/>
          </a:ln>
        </p:spPr>
        <p:txBody>
          <a:bodyPr wrap="square">
            <a:spAutoFit/>
          </a:bodyPr>
          <a:lstStyle/>
          <a:p>
            <a:pPr marL="342900" lvl="1" indent="-342900">
              <a:buFont typeface="Wingdings" panose="05000000000000000000" pitchFamily="2" charset="2"/>
              <a:buChar char="Ø"/>
            </a:pPr>
            <a:r>
              <a:rPr lang="fr-FR" sz="2000" dirty="0">
                <a:latin typeface="Calibri" pitchFamily="34" charset="0"/>
              </a:rPr>
              <a:t>2012: </a:t>
            </a:r>
            <a:r>
              <a:rPr lang="fr-FR" sz="2000" dirty="0" err="1">
                <a:latin typeface="Calibri" pitchFamily="34" charset="0"/>
              </a:rPr>
              <a:t>Higgs</a:t>
            </a:r>
            <a:r>
              <a:rPr lang="fr-FR" sz="2000" dirty="0">
                <a:latin typeface="Calibri" pitchFamily="34" charset="0"/>
              </a:rPr>
              <a:t> Boson </a:t>
            </a:r>
            <a:r>
              <a:rPr lang="fr-FR" sz="2000" dirty="0" err="1">
                <a:latin typeface="Calibri" pitchFamily="34" charset="0"/>
              </a:rPr>
              <a:t>upptäckt</a:t>
            </a:r>
            <a:r>
              <a:rPr lang="fr-FR" sz="2000" dirty="0">
                <a:latin typeface="Calibri" pitchFamily="34" charset="0"/>
              </a:rPr>
              <a:t> </a:t>
            </a:r>
          </a:p>
          <a:p>
            <a:pPr marL="342900" lvl="1" indent="-342900">
              <a:buFont typeface="Wingdings" panose="05000000000000000000" pitchFamily="2" charset="2"/>
              <a:buChar char="Ø"/>
            </a:pPr>
            <a:r>
              <a:rPr lang="fr-FR" sz="2000" dirty="0">
                <a:latin typeface="Calibri" pitchFamily="34" charset="0"/>
              </a:rPr>
              <a:t>2013 - 2014: </a:t>
            </a:r>
            <a:r>
              <a:rPr lang="fr-FR" sz="2000" dirty="0" err="1">
                <a:latin typeface="Calibri" pitchFamily="34" charset="0"/>
              </a:rPr>
              <a:t>tekniskt</a:t>
            </a:r>
            <a:r>
              <a:rPr lang="fr-FR" sz="2000" dirty="0">
                <a:latin typeface="Calibri" pitchFamily="34" charset="0"/>
              </a:rPr>
              <a:t> </a:t>
            </a:r>
            <a:r>
              <a:rPr lang="fr-FR" sz="2000" dirty="0" err="1">
                <a:latin typeface="Calibri" pitchFamily="34" charset="0"/>
              </a:rPr>
              <a:t>stopp</a:t>
            </a:r>
            <a:r>
              <a:rPr lang="fr-FR" sz="2000" dirty="0">
                <a:latin typeface="Calibri" pitchFamily="34" charset="0"/>
              </a:rPr>
              <a:t> 2 </a:t>
            </a:r>
            <a:r>
              <a:rPr lang="fr-FR" sz="2000" dirty="0" err="1">
                <a:latin typeface="Calibri" pitchFamily="34" charset="0"/>
              </a:rPr>
              <a:t>år</a:t>
            </a:r>
            <a:r>
              <a:rPr lang="fr-FR" sz="2000" dirty="0">
                <a:latin typeface="Calibri" pitchFamily="34" charset="0"/>
              </a:rPr>
              <a:t> – </a:t>
            </a:r>
            <a:r>
              <a:rPr lang="fr-FR" sz="2000" dirty="0" err="1">
                <a:latin typeface="Calibri" pitchFamily="34" charset="0"/>
              </a:rPr>
              <a:t>uppgradering</a:t>
            </a:r>
            <a:r>
              <a:rPr lang="fr-FR" sz="2000" dirty="0">
                <a:latin typeface="Calibri" pitchFamily="34" charset="0"/>
              </a:rPr>
              <a:t> till </a:t>
            </a:r>
            <a:r>
              <a:rPr lang="fr-FR" sz="2000" dirty="0" err="1">
                <a:solidFill>
                  <a:srgbClr val="92D050"/>
                </a:solidFill>
                <a:latin typeface="Calibri" pitchFamily="34" charset="0"/>
              </a:rPr>
              <a:t>dubbel</a:t>
            </a:r>
            <a:r>
              <a:rPr lang="fr-FR" sz="2000" dirty="0">
                <a:solidFill>
                  <a:srgbClr val="92D050"/>
                </a:solidFill>
                <a:latin typeface="Calibri" pitchFamily="34" charset="0"/>
              </a:rPr>
              <a:t> </a:t>
            </a:r>
            <a:r>
              <a:rPr lang="fr-FR" sz="2000" dirty="0" err="1">
                <a:solidFill>
                  <a:srgbClr val="92D050"/>
                </a:solidFill>
                <a:latin typeface="Calibri" pitchFamily="34" charset="0"/>
              </a:rPr>
              <a:t>energi</a:t>
            </a:r>
            <a:r>
              <a:rPr lang="fr-FR" sz="2000" dirty="0">
                <a:solidFill>
                  <a:srgbClr val="92D050"/>
                </a:solidFill>
                <a:latin typeface="Calibri" pitchFamily="34" charset="0"/>
              </a:rPr>
              <a:t> </a:t>
            </a:r>
            <a:r>
              <a:rPr lang="fr-FR" sz="2000" dirty="0">
                <a:latin typeface="Calibri" pitchFamily="34" charset="0"/>
              </a:rPr>
              <a:t>7 -&gt; 13 </a:t>
            </a:r>
            <a:r>
              <a:rPr lang="fr-FR" sz="2000" dirty="0" err="1">
                <a:latin typeface="Calibri" pitchFamily="34" charset="0"/>
              </a:rPr>
              <a:t>TeV</a:t>
            </a:r>
            <a:endParaRPr lang="fr-FR" sz="2000" dirty="0">
              <a:latin typeface="Calibri" pitchFamily="34" charset="0"/>
            </a:endParaRPr>
          </a:p>
          <a:p>
            <a:pPr marL="342900" lvl="1" indent="-342900">
              <a:buFont typeface="Wingdings" panose="05000000000000000000" pitchFamily="2" charset="2"/>
              <a:buChar char="Ø"/>
            </a:pPr>
            <a:r>
              <a:rPr lang="fr-FR" sz="2000" dirty="0">
                <a:latin typeface="Calibri" pitchFamily="34" charset="0"/>
              </a:rPr>
              <a:t>2015: </a:t>
            </a:r>
            <a:r>
              <a:rPr lang="fr-FR" sz="2000" dirty="0" err="1">
                <a:latin typeface="Calibri" pitchFamily="34" charset="0"/>
              </a:rPr>
              <a:t>intensiv</a:t>
            </a:r>
            <a:r>
              <a:rPr lang="fr-FR" sz="2000" dirty="0">
                <a:latin typeface="Calibri" pitchFamily="34" charset="0"/>
              </a:rPr>
              <a:t> </a:t>
            </a:r>
            <a:r>
              <a:rPr lang="fr-FR" sz="2000" dirty="0" err="1">
                <a:latin typeface="Calibri" pitchFamily="34" charset="0"/>
              </a:rPr>
              <a:t>sökning</a:t>
            </a:r>
            <a:r>
              <a:rPr lang="fr-FR" sz="2000" dirty="0">
                <a:latin typeface="Calibri" pitchFamily="34" charset="0"/>
              </a:rPr>
              <a:t> av </a:t>
            </a:r>
            <a:r>
              <a:rPr lang="fr-FR" sz="2000" dirty="0" err="1">
                <a:latin typeface="Calibri" pitchFamily="34" charset="0"/>
              </a:rPr>
              <a:t>företeelser</a:t>
            </a:r>
            <a:r>
              <a:rPr lang="fr-FR" sz="2000" dirty="0">
                <a:latin typeface="Calibri" pitchFamily="34" charset="0"/>
              </a:rPr>
              <a:t> </a:t>
            </a:r>
            <a:r>
              <a:rPr lang="fr-FR" sz="2000" dirty="0" err="1">
                <a:latin typeface="Calibri" pitchFamily="34" charset="0"/>
              </a:rPr>
              <a:t>bortom</a:t>
            </a:r>
            <a:r>
              <a:rPr lang="fr-FR" sz="2000" dirty="0">
                <a:latin typeface="Calibri" pitchFamily="34" charset="0"/>
              </a:rPr>
              <a:t> </a:t>
            </a:r>
            <a:r>
              <a:rPr lang="fr-FR" sz="2000" dirty="0" err="1">
                <a:latin typeface="Calibri" pitchFamily="34" charset="0"/>
              </a:rPr>
              <a:t>standardmodellen</a:t>
            </a:r>
            <a:endParaRPr lang="fr-FR" sz="2000" dirty="0">
              <a:latin typeface="Calibri" pitchFamily="34" charset="0"/>
            </a:endParaRPr>
          </a:p>
          <a:p>
            <a:pPr marL="342900" lvl="1" indent="-342900">
              <a:buFont typeface="Wingdings" panose="05000000000000000000" pitchFamily="2" charset="2"/>
              <a:buChar char="Ø"/>
            </a:pPr>
            <a:r>
              <a:rPr lang="fr-FR" sz="2000" dirty="0" err="1">
                <a:latin typeface="Calibri" pitchFamily="34" charset="0"/>
              </a:rPr>
              <a:t>dec</a:t>
            </a:r>
            <a:r>
              <a:rPr lang="fr-FR" sz="2000" dirty="0">
                <a:latin typeface="Calibri" pitchFamily="34" charset="0"/>
              </a:rPr>
              <a:t> 2015: ATLAS + CMS </a:t>
            </a:r>
            <a:r>
              <a:rPr lang="fr-FR" sz="2000" dirty="0" err="1">
                <a:latin typeface="Calibri" pitchFamily="34" charset="0"/>
              </a:rPr>
              <a:t>upptäcker</a:t>
            </a:r>
            <a:r>
              <a:rPr lang="fr-FR" sz="2000" dirty="0">
                <a:latin typeface="Calibri" pitchFamily="34" charset="0"/>
              </a:rPr>
              <a:t> </a:t>
            </a:r>
            <a:r>
              <a:rPr lang="fr-FR" sz="2000" dirty="0" err="1">
                <a:latin typeface="Calibri" pitchFamily="34" charset="0"/>
              </a:rPr>
              <a:t>intressant</a:t>
            </a:r>
            <a:r>
              <a:rPr lang="fr-FR" sz="2000" dirty="0">
                <a:latin typeface="Calibri" pitchFamily="34" charset="0"/>
              </a:rPr>
              <a:t> 750 </a:t>
            </a:r>
            <a:r>
              <a:rPr lang="fr-FR" sz="2000" dirty="0" err="1">
                <a:latin typeface="Calibri" pitchFamily="34" charset="0"/>
              </a:rPr>
              <a:t>GeV</a:t>
            </a:r>
            <a:r>
              <a:rPr lang="fr-FR" sz="2000" dirty="0">
                <a:latin typeface="Calibri" pitchFamily="34" charset="0"/>
              </a:rPr>
              <a:t> </a:t>
            </a:r>
            <a:r>
              <a:rPr lang="fr-FR" sz="2000" dirty="0" err="1">
                <a:latin typeface="Calibri" pitchFamily="34" charset="0"/>
              </a:rPr>
              <a:t>resonans</a:t>
            </a:r>
            <a:r>
              <a:rPr lang="fr-FR" sz="2000" dirty="0">
                <a:latin typeface="Calibri" pitchFamily="34" charset="0"/>
              </a:rPr>
              <a:t>…</a:t>
            </a:r>
          </a:p>
          <a:p>
            <a:pPr marL="342900" lvl="1" indent="-342900">
              <a:buFont typeface="Wingdings" panose="05000000000000000000" pitchFamily="2" charset="2"/>
              <a:buChar char="Ø"/>
            </a:pPr>
            <a:r>
              <a:rPr lang="fr-FR" sz="2000" dirty="0" err="1">
                <a:latin typeface="Calibri" pitchFamily="34" charset="0"/>
              </a:rPr>
              <a:t>aug</a:t>
            </a:r>
            <a:r>
              <a:rPr lang="fr-FR" sz="2000" dirty="0">
                <a:latin typeface="Calibri" pitchFamily="34" charset="0"/>
              </a:rPr>
              <a:t> 2016: </a:t>
            </a:r>
            <a:r>
              <a:rPr lang="fr-FR" sz="2000" dirty="0" err="1">
                <a:latin typeface="Calibri" pitchFamily="34" charset="0"/>
              </a:rPr>
              <a:t>resonansen</a:t>
            </a:r>
            <a:r>
              <a:rPr lang="fr-FR" sz="2000" dirty="0">
                <a:latin typeface="Calibri" pitchFamily="34" charset="0"/>
              </a:rPr>
              <a:t> </a:t>
            </a:r>
            <a:r>
              <a:rPr lang="fr-FR" sz="2000" dirty="0" err="1">
                <a:latin typeface="Calibri" pitchFamily="34" charset="0"/>
              </a:rPr>
              <a:t>inte</a:t>
            </a:r>
            <a:r>
              <a:rPr lang="fr-FR" sz="2000" dirty="0">
                <a:latin typeface="Calibri" pitchFamily="34" charset="0"/>
              </a:rPr>
              <a:t> </a:t>
            </a:r>
            <a:r>
              <a:rPr lang="fr-FR" sz="2000" dirty="0" err="1">
                <a:latin typeface="Calibri" pitchFamily="34" charset="0"/>
              </a:rPr>
              <a:t>bekräftad</a:t>
            </a:r>
            <a:r>
              <a:rPr lang="fr-FR" sz="2000" dirty="0">
                <a:latin typeface="Calibri" pitchFamily="34" charset="0"/>
              </a:rPr>
              <a:t> av 2016 data – </a:t>
            </a:r>
            <a:r>
              <a:rPr lang="fr-FR" sz="2000" dirty="0" err="1">
                <a:latin typeface="Calibri" pitchFamily="34" charset="0"/>
              </a:rPr>
              <a:t>statistisk</a:t>
            </a:r>
            <a:r>
              <a:rPr lang="fr-FR" sz="2000" dirty="0">
                <a:latin typeface="Calibri" pitchFamily="34" charset="0"/>
              </a:rPr>
              <a:t> </a:t>
            </a:r>
            <a:r>
              <a:rPr lang="fr-FR" sz="2000" dirty="0" err="1">
                <a:latin typeface="Calibri" pitchFamily="34" charset="0"/>
              </a:rPr>
              <a:t>fluktuation</a:t>
            </a:r>
            <a:r>
              <a:rPr lang="fr-FR" sz="2000" dirty="0">
                <a:latin typeface="Calibri" pitchFamily="34" charset="0"/>
              </a:rPr>
              <a:t> </a:t>
            </a:r>
          </a:p>
          <a:p>
            <a:pPr marL="342900" lvl="1" indent="-342900">
              <a:buFont typeface="Wingdings" panose="05000000000000000000" pitchFamily="2" charset="2"/>
              <a:buChar char="Ø"/>
            </a:pPr>
            <a:r>
              <a:rPr lang="fr-FR" sz="2000" dirty="0" err="1">
                <a:latin typeface="Calibri" pitchFamily="34" charset="0"/>
              </a:rPr>
              <a:t>idag</a:t>
            </a:r>
            <a:r>
              <a:rPr lang="fr-FR" sz="2000" dirty="0">
                <a:latin typeface="Calibri" pitchFamily="34" charset="0"/>
              </a:rPr>
              <a:t>: </a:t>
            </a:r>
            <a:r>
              <a:rPr lang="fr-FR" sz="2000" dirty="0" err="1">
                <a:latin typeface="Calibri" pitchFamily="34" charset="0"/>
              </a:rPr>
              <a:t>inga</a:t>
            </a:r>
            <a:r>
              <a:rPr lang="fr-FR" sz="2000" dirty="0">
                <a:latin typeface="Calibri" pitchFamily="34" charset="0"/>
              </a:rPr>
              <a:t> </a:t>
            </a:r>
            <a:r>
              <a:rPr lang="fr-FR" sz="2000" dirty="0" err="1">
                <a:latin typeface="Calibri" pitchFamily="34" charset="0"/>
              </a:rPr>
              <a:t>tecken</a:t>
            </a:r>
            <a:r>
              <a:rPr lang="fr-FR" sz="2000" dirty="0">
                <a:latin typeface="Calibri" pitchFamily="34" charset="0"/>
              </a:rPr>
              <a:t> </a:t>
            </a:r>
            <a:r>
              <a:rPr lang="fr-FR" sz="2000" dirty="0" err="1">
                <a:latin typeface="Calibri" pitchFamily="34" charset="0"/>
              </a:rPr>
              <a:t>än</a:t>
            </a:r>
            <a:r>
              <a:rPr lang="fr-FR" sz="2000" dirty="0">
                <a:latin typeface="Calibri" pitchFamily="34" charset="0"/>
              </a:rPr>
              <a:t> av </a:t>
            </a:r>
            <a:r>
              <a:rPr lang="fr-FR" sz="2000" dirty="0" err="1">
                <a:latin typeface="Calibri" pitchFamily="34" charset="0"/>
              </a:rPr>
              <a:t>supersymetri</a:t>
            </a:r>
            <a:r>
              <a:rPr lang="fr-FR" sz="2000" dirty="0">
                <a:latin typeface="Calibri" pitchFamily="34" charset="0"/>
              </a:rPr>
              <a:t> </a:t>
            </a:r>
            <a:r>
              <a:rPr lang="fr-FR" sz="2000" dirty="0" err="1">
                <a:latin typeface="Calibri" pitchFamily="34" charset="0"/>
              </a:rPr>
              <a:t>eller</a:t>
            </a:r>
            <a:r>
              <a:rPr lang="fr-FR" sz="2000" dirty="0">
                <a:latin typeface="Calibri" pitchFamily="34" charset="0"/>
              </a:rPr>
              <a:t> </a:t>
            </a:r>
            <a:r>
              <a:rPr lang="fr-FR" sz="2000" dirty="0" err="1">
                <a:latin typeface="Calibri" pitchFamily="34" charset="0"/>
              </a:rPr>
              <a:t>mörk</a:t>
            </a:r>
            <a:r>
              <a:rPr lang="fr-FR" sz="2000" dirty="0">
                <a:latin typeface="Calibri" pitchFamily="34" charset="0"/>
              </a:rPr>
              <a:t> </a:t>
            </a:r>
            <a:r>
              <a:rPr lang="fr-FR" sz="2000" dirty="0" err="1">
                <a:latin typeface="Calibri" pitchFamily="34" charset="0"/>
              </a:rPr>
              <a:t>materia</a:t>
            </a:r>
            <a:r>
              <a:rPr lang="fr-FR" sz="2000" dirty="0">
                <a:latin typeface="Calibri" pitchFamily="34" charset="0"/>
              </a:rPr>
              <a:t> </a:t>
            </a:r>
            <a:r>
              <a:rPr lang="fr-FR" sz="2000" dirty="0" err="1">
                <a:latin typeface="Calibri" pitchFamily="34" charset="0"/>
              </a:rPr>
              <a:t>partiklar</a:t>
            </a:r>
            <a:r>
              <a:rPr lang="fr-FR" sz="2000" dirty="0">
                <a:latin typeface="Calibri" pitchFamily="34" charset="0"/>
              </a:rPr>
              <a:t>…</a:t>
            </a:r>
          </a:p>
        </p:txBody>
      </p:sp>
      <p:pic>
        <p:nvPicPr>
          <p:cNvPr id="13314" name="Picture 2" descr="http://static.guim.co.uk/sys-images/Guardian/Pix/pictures/2012/7/4/1341399183203/Higgs-boson-British-physi-008.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rot="21237348">
            <a:off x="221618" y="1416670"/>
            <a:ext cx="4381500" cy="262890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cxnSp>
        <p:nvCxnSpPr>
          <p:cNvPr id="9" name="Straight Connector 8"/>
          <p:cNvCxnSpPr/>
          <p:nvPr/>
        </p:nvCxnSpPr>
        <p:spPr>
          <a:xfrm>
            <a:off x="300146" y="620688"/>
            <a:ext cx="8352928"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sp>
        <p:nvSpPr>
          <p:cNvPr id="2" name="Footer Placeholder 1"/>
          <p:cNvSpPr>
            <a:spLocks noGrp="1"/>
          </p:cNvSpPr>
          <p:nvPr>
            <p:ph type="ftr" sz="quarter" idx="11"/>
          </p:nvPr>
        </p:nvSpPr>
        <p:spPr>
          <a:xfrm>
            <a:off x="395536" y="6356351"/>
            <a:ext cx="8136904" cy="365125"/>
          </a:xfrm>
        </p:spPr>
        <p:txBody>
          <a:bodyPr/>
          <a:lstStyle/>
          <a:p>
            <a:pPr>
              <a:defRPr/>
            </a:pPr>
            <a:r>
              <a:rPr lang="sv-SE">
                <a:solidFill>
                  <a:srgbClr val="7F7F7F"/>
                </a:solidFill>
              </a:rPr>
              <a:t>Polhelmskolan 24.3 2025                     Lennart JIRDEN, CERN</a:t>
            </a:r>
            <a:endParaRPr lang="en-GB" dirty="0">
              <a:solidFill>
                <a:srgbClr val="7F7F7F"/>
              </a:solidFill>
            </a:endParaRPr>
          </a:p>
        </p:txBody>
      </p:sp>
    </p:spTree>
    <p:extLst>
      <p:ext uri="{BB962C8B-B14F-4D97-AF65-F5344CB8AC3E}">
        <p14:creationId xmlns:p14="http://schemas.microsoft.com/office/powerpoint/2010/main" val="6604193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3314"/>
                                        </p:tgtEl>
                                        <p:attrNameLst>
                                          <p:attrName>style.visibility</p:attrName>
                                        </p:attrNameLst>
                                      </p:cBhvr>
                                      <p:to>
                                        <p:strVal val="visible"/>
                                      </p:to>
                                    </p:set>
                                    <p:animEffect transition="in" filter="fade">
                                      <p:cBhvr>
                                        <p:cTn id="7" dur="500"/>
                                        <p:tgtEl>
                                          <p:spTgt spid="13314"/>
                                        </p:tgtEl>
                                      </p:cBhvr>
                                    </p:animEffect>
                                  </p:childTnLst>
                                </p:cTn>
                              </p:par>
                              <p:par>
                                <p:cTn id="8" presetID="1" presetClass="entr" presetSubtype="0" fill="hold" nodeType="withEffect">
                                  <p:stCondLst>
                                    <p:cond delay="0"/>
                                  </p:stCondLst>
                                  <p:childTnLst>
                                    <p:set>
                                      <p:cBhvr>
                                        <p:cTn id="9" dur="1" fill="hold">
                                          <p:stCondLst>
                                            <p:cond delay="0"/>
                                          </p:stCondLst>
                                        </p:cTn>
                                        <p:tgtEl>
                                          <p:spTgt spid="1026"/>
                                        </p:tgtEl>
                                        <p:attrNameLst>
                                          <p:attrName>style.visibility</p:attrName>
                                        </p:attrNameLst>
                                      </p:cBhvr>
                                      <p:to>
                                        <p:strVal val="visible"/>
                                      </p:to>
                                    </p:set>
                                  </p:childTnLst>
                                </p:cTn>
                              </p:par>
                              <p:par>
                                <p:cTn id="10" presetID="10" presetClass="entr" presetSubtype="0" fill="hold" nodeType="withEffect">
                                  <p:stCondLst>
                                    <p:cond delay="0"/>
                                  </p:stCondLst>
                                  <p:childTnLst>
                                    <p:set>
                                      <p:cBhvr>
                                        <p:cTn id="11" dur="1" fill="hold">
                                          <p:stCondLst>
                                            <p:cond delay="0"/>
                                          </p:stCondLst>
                                        </p:cTn>
                                        <p:tgtEl>
                                          <p:spTgt spid="14">
                                            <p:txEl>
                                              <p:pRg st="0" end="0"/>
                                            </p:txEl>
                                          </p:spTgt>
                                        </p:tgtEl>
                                        <p:attrNameLst>
                                          <p:attrName>style.visibility</p:attrName>
                                        </p:attrNameLst>
                                      </p:cBhvr>
                                      <p:to>
                                        <p:strVal val="visible"/>
                                      </p:to>
                                    </p:set>
                                    <p:animEffect transition="in" filter="fade">
                                      <p:cBhvr>
                                        <p:cTn id="12" dur="1000"/>
                                        <p:tgtEl>
                                          <p:spTgt spid="1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4">
                                            <p:txEl>
                                              <p:pRg st="1" end="1"/>
                                            </p:txEl>
                                          </p:spTgt>
                                        </p:tgtEl>
                                        <p:attrNameLst>
                                          <p:attrName>style.visibility</p:attrName>
                                        </p:attrNameLst>
                                      </p:cBhvr>
                                      <p:to>
                                        <p:strVal val="visible"/>
                                      </p:to>
                                    </p:set>
                                    <p:animEffect transition="in" filter="fade">
                                      <p:cBhvr>
                                        <p:cTn id="17" dur="1000"/>
                                        <p:tgtEl>
                                          <p:spTgt spid="14">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4">
                                            <p:txEl>
                                              <p:pRg st="2" end="2"/>
                                            </p:txEl>
                                          </p:spTgt>
                                        </p:tgtEl>
                                        <p:attrNameLst>
                                          <p:attrName>style.visibility</p:attrName>
                                        </p:attrNameLst>
                                      </p:cBhvr>
                                      <p:to>
                                        <p:strVal val="visible"/>
                                      </p:to>
                                    </p:set>
                                    <p:animEffect transition="in" filter="fade">
                                      <p:cBhvr>
                                        <p:cTn id="22" dur="1000"/>
                                        <p:tgtEl>
                                          <p:spTgt spid="14">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4">
                                            <p:txEl>
                                              <p:pRg st="3" end="3"/>
                                            </p:txEl>
                                          </p:spTgt>
                                        </p:tgtEl>
                                        <p:attrNameLst>
                                          <p:attrName>style.visibility</p:attrName>
                                        </p:attrNameLst>
                                      </p:cBhvr>
                                      <p:to>
                                        <p:strVal val="visible"/>
                                      </p:to>
                                    </p:set>
                                    <p:animEffect transition="in" filter="fade">
                                      <p:cBhvr>
                                        <p:cTn id="27" dur="1000"/>
                                        <p:tgtEl>
                                          <p:spTgt spid="14">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4">
                                            <p:txEl>
                                              <p:pRg st="4" end="4"/>
                                            </p:txEl>
                                          </p:spTgt>
                                        </p:tgtEl>
                                        <p:attrNameLst>
                                          <p:attrName>style.visibility</p:attrName>
                                        </p:attrNameLst>
                                      </p:cBhvr>
                                      <p:to>
                                        <p:strVal val="visible"/>
                                      </p:to>
                                    </p:set>
                                    <p:animEffect transition="in" filter="fade">
                                      <p:cBhvr>
                                        <p:cTn id="32" dur="1000"/>
                                        <p:tgtEl>
                                          <p:spTgt spid="14">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4">
                                            <p:txEl>
                                              <p:pRg st="5" end="5"/>
                                            </p:txEl>
                                          </p:spTgt>
                                        </p:tgtEl>
                                        <p:attrNameLst>
                                          <p:attrName>style.visibility</p:attrName>
                                        </p:attrNameLst>
                                      </p:cBhvr>
                                      <p:to>
                                        <p:strVal val="visible"/>
                                      </p:to>
                                    </p:set>
                                    <p:animEffect transition="in" filter="fade">
                                      <p:cBhvr>
                                        <p:cTn id="37" dur="1000"/>
                                        <p:tgtEl>
                                          <p:spTgt spid="1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JohnEllis1.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15220" y="1256646"/>
            <a:ext cx="3055110" cy="4599829"/>
          </a:xfrm>
          <a:prstGeom prst="rect">
            <a:avLst/>
          </a:prstGeom>
        </p:spPr>
      </p:pic>
      <p:sp>
        <p:nvSpPr>
          <p:cNvPr id="6" name="Cloud Callout 5"/>
          <p:cNvSpPr/>
          <p:nvPr/>
        </p:nvSpPr>
        <p:spPr>
          <a:xfrm>
            <a:off x="3563888" y="1367961"/>
            <a:ext cx="5472607" cy="2271751"/>
          </a:xfrm>
          <a:prstGeom prst="cloudCallout">
            <a:avLst>
              <a:gd name="adj1" fmla="val -66645"/>
              <a:gd name="adj2" fmla="val 16263"/>
            </a:avLst>
          </a:prstGeom>
          <a:solidFill>
            <a:schemeClr val="tx1"/>
          </a:solidFill>
          <a:ln w="28575" cmpd="sng">
            <a:solidFill>
              <a:schemeClr val="bg1"/>
            </a:solidFill>
          </a:ln>
        </p:spPr>
        <p:style>
          <a:lnRef idx="1">
            <a:schemeClr val="accent1"/>
          </a:lnRef>
          <a:fillRef idx="3">
            <a:schemeClr val="accent1"/>
          </a:fillRef>
          <a:effectRef idx="2">
            <a:schemeClr val="accent1"/>
          </a:effectRef>
          <a:fontRef idx="minor">
            <a:schemeClr val="lt1"/>
          </a:fontRef>
        </p:style>
        <p:txBody>
          <a:bodyPr rtlCol="0" anchor="ctr"/>
          <a:lstStyle/>
          <a:p>
            <a:r>
              <a:rPr lang="en-US" sz="2400" dirty="0" err="1">
                <a:solidFill>
                  <a:schemeClr val="bg1"/>
                </a:solidFill>
                <a:latin typeface="Arial"/>
                <a:cs typeface="Arial"/>
              </a:rPr>
              <a:t>Frånvaro</a:t>
            </a:r>
            <a:r>
              <a:rPr lang="en-US" sz="2400" dirty="0">
                <a:solidFill>
                  <a:schemeClr val="bg1"/>
                </a:solidFill>
                <a:latin typeface="Arial"/>
                <a:cs typeface="Arial"/>
              </a:rPr>
              <a:t> </a:t>
            </a:r>
            <a:r>
              <a:rPr lang="en-US" sz="2400" dirty="0" err="1">
                <a:solidFill>
                  <a:schemeClr val="bg1"/>
                </a:solidFill>
                <a:latin typeface="Arial"/>
                <a:cs typeface="Arial"/>
              </a:rPr>
              <a:t>av</a:t>
            </a:r>
            <a:r>
              <a:rPr lang="en-US" sz="2400" dirty="0">
                <a:solidFill>
                  <a:schemeClr val="bg1"/>
                </a:solidFill>
                <a:latin typeface="Arial"/>
                <a:cs typeface="Arial"/>
              </a:rPr>
              <a:t> </a:t>
            </a:r>
            <a:r>
              <a:rPr lang="en-US" sz="2400" dirty="0" err="1">
                <a:solidFill>
                  <a:schemeClr val="bg1"/>
                </a:solidFill>
                <a:latin typeface="Arial"/>
                <a:cs typeface="Arial"/>
              </a:rPr>
              <a:t>bevis</a:t>
            </a:r>
            <a:r>
              <a:rPr lang="en-US" sz="2400" dirty="0">
                <a:solidFill>
                  <a:schemeClr val="bg1"/>
                </a:solidFill>
                <a:latin typeface="Arial"/>
                <a:cs typeface="Arial"/>
              </a:rPr>
              <a:t> </a:t>
            </a:r>
            <a:r>
              <a:rPr lang="en-US" sz="2400" dirty="0" err="1">
                <a:solidFill>
                  <a:schemeClr val="bg1"/>
                </a:solidFill>
                <a:latin typeface="Arial"/>
                <a:cs typeface="Arial"/>
              </a:rPr>
              <a:t>är</a:t>
            </a:r>
            <a:r>
              <a:rPr lang="en-US" sz="2400" dirty="0">
                <a:solidFill>
                  <a:schemeClr val="bg1"/>
                </a:solidFill>
                <a:latin typeface="Arial"/>
                <a:cs typeface="Arial"/>
              </a:rPr>
              <a:t> </a:t>
            </a:r>
            <a:r>
              <a:rPr lang="en-US" sz="2400" dirty="0" err="1">
                <a:solidFill>
                  <a:schemeClr val="bg1"/>
                </a:solidFill>
                <a:latin typeface="Arial"/>
                <a:cs typeface="Arial"/>
              </a:rPr>
              <a:t>inte</a:t>
            </a:r>
            <a:r>
              <a:rPr lang="en-US" sz="2400" dirty="0">
                <a:solidFill>
                  <a:schemeClr val="bg1"/>
                </a:solidFill>
                <a:latin typeface="Arial"/>
                <a:cs typeface="Arial"/>
              </a:rPr>
              <a:t> </a:t>
            </a:r>
            <a:r>
              <a:rPr lang="en-US" sz="2400" dirty="0" err="1">
                <a:solidFill>
                  <a:schemeClr val="bg1"/>
                </a:solidFill>
                <a:latin typeface="Arial"/>
                <a:cs typeface="Arial"/>
              </a:rPr>
              <a:t>nödvändigtvis</a:t>
            </a:r>
            <a:r>
              <a:rPr lang="en-US" sz="2400" dirty="0">
                <a:solidFill>
                  <a:schemeClr val="bg1"/>
                </a:solidFill>
                <a:latin typeface="Arial"/>
                <a:cs typeface="Arial"/>
              </a:rPr>
              <a:t> </a:t>
            </a:r>
            <a:r>
              <a:rPr lang="en-US" sz="2400" dirty="0" err="1">
                <a:solidFill>
                  <a:schemeClr val="bg1"/>
                </a:solidFill>
                <a:latin typeface="Arial"/>
                <a:cs typeface="Arial"/>
              </a:rPr>
              <a:t>bevis</a:t>
            </a:r>
            <a:r>
              <a:rPr lang="en-US" sz="2400" dirty="0">
                <a:solidFill>
                  <a:schemeClr val="bg1"/>
                </a:solidFill>
                <a:latin typeface="Arial"/>
                <a:cs typeface="Arial"/>
              </a:rPr>
              <a:t> </a:t>
            </a:r>
            <a:r>
              <a:rPr lang="en-US" sz="2400" dirty="0" err="1">
                <a:solidFill>
                  <a:schemeClr val="bg1"/>
                </a:solidFill>
                <a:latin typeface="Arial"/>
                <a:cs typeface="Arial"/>
              </a:rPr>
              <a:t>av</a:t>
            </a:r>
            <a:r>
              <a:rPr lang="en-US" sz="2400" dirty="0">
                <a:solidFill>
                  <a:schemeClr val="bg1"/>
                </a:solidFill>
                <a:latin typeface="Arial"/>
                <a:cs typeface="Arial"/>
              </a:rPr>
              <a:t> </a:t>
            </a:r>
            <a:r>
              <a:rPr lang="en-US" sz="2400" dirty="0" err="1">
                <a:solidFill>
                  <a:schemeClr val="bg1"/>
                </a:solidFill>
                <a:latin typeface="Arial"/>
                <a:cs typeface="Arial"/>
              </a:rPr>
              <a:t>frånvaro</a:t>
            </a:r>
            <a:r>
              <a:rPr lang="en-US" sz="2400" dirty="0">
                <a:solidFill>
                  <a:schemeClr val="bg1"/>
                </a:solidFill>
                <a:latin typeface="Arial"/>
                <a:cs typeface="Arial"/>
              </a:rPr>
              <a:t>..</a:t>
            </a:r>
          </a:p>
        </p:txBody>
      </p:sp>
      <p:sp>
        <p:nvSpPr>
          <p:cNvPr id="7" name="TextBox 6"/>
          <p:cNvSpPr txBox="1"/>
          <p:nvPr/>
        </p:nvSpPr>
        <p:spPr>
          <a:xfrm>
            <a:off x="3785830" y="5447317"/>
            <a:ext cx="3321743" cy="707886"/>
          </a:xfrm>
          <a:prstGeom prst="rect">
            <a:avLst/>
          </a:prstGeom>
          <a:noFill/>
        </p:spPr>
        <p:txBody>
          <a:bodyPr wrap="none" rtlCol="0">
            <a:spAutoFit/>
          </a:bodyPr>
          <a:lstStyle/>
          <a:p>
            <a:r>
              <a:rPr lang="en-US" sz="2000" dirty="0">
                <a:latin typeface="Arial"/>
                <a:cs typeface="Arial"/>
              </a:rPr>
              <a:t>Professor John Ellis, CERN</a:t>
            </a:r>
            <a:br>
              <a:rPr lang="en-US" sz="2000" dirty="0">
                <a:latin typeface="Arial"/>
                <a:cs typeface="Arial"/>
              </a:rPr>
            </a:br>
            <a:r>
              <a:rPr lang="en-US" sz="2000" dirty="0">
                <a:latin typeface="Arial"/>
                <a:cs typeface="Arial"/>
              </a:rPr>
              <a:t>SUSY - adept</a:t>
            </a:r>
          </a:p>
        </p:txBody>
      </p:sp>
      <p:sp>
        <p:nvSpPr>
          <p:cNvPr id="2" name="Footer Placeholder 1"/>
          <p:cNvSpPr>
            <a:spLocks noGrp="1"/>
          </p:cNvSpPr>
          <p:nvPr>
            <p:ph type="ftr" sz="quarter" idx="11"/>
          </p:nvPr>
        </p:nvSpPr>
        <p:spPr>
          <a:xfrm>
            <a:off x="467544" y="6356351"/>
            <a:ext cx="8352928" cy="365125"/>
          </a:xfrm>
        </p:spPr>
        <p:txBody>
          <a:bodyPr/>
          <a:lstStyle/>
          <a:p>
            <a:pPr>
              <a:defRPr/>
            </a:pPr>
            <a:r>
              <a:rPr lang="sv-SE">
                <a:solidFill>
                  <a:srgbClr val="7F7F7F"/>
                </a:solidFill>
              </a:rPr>
              <a:t>Polhelmskolan 24.3 2025                     Lennart JIRDEN, CERN</a:t>
            </a:r>
            <a:endParaRPr lang="en-GB" dirty="0">
              <a:solidFill>
                <a:srgbClr val="7F7F7F"/>
              </a:solidFill>
            </a:endParaRPr>
          </a:p>
        </p:txBody>
      </p:sp>
    </p:spTree>
    <p:extLst>
      <p:ext uri="{BB962C8B-B14F-4D97-AF65-F5344CB8AC3E}">
        <p14:creationId xmlns:p14="http://schemas.microsoft.com/office/powerpoint/2010/main" val="268038208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transverse.png"/>
          <p:cNvPicPr>
            <a:picLocks noChangeAspect="1"/>
          </p:cNvPicPr>
          <p:nvPr/>
        </p:nvPicPr>
        <p:blipFill>
          <a:blip r:embed="rId3" cstate="print">
            <a:extLst>
              <a:ext uri="{28A0092B-C50C-407E-A947-70E740481C1C}">
                <a14:useLocalDpi xmlns:a14="http://schemas.microsoft.com/office/drawing/2010/main" val="0"/>
              </a:ext>
            </a:extLst>
          </a:blip>
          <a:srcRect l="30164" t="6778" b="5540"/>
          <a:stretch>
            <a:fillRect/>
          </a:stretch>
        </p:blipFill>
        <p:spPr>
          <a:xfrm>
            <a:off x="1187624" y="980728"/>
            <a:ext cx="5684969" cy="5602310"/>
          </a:xfrm>
          <a:prstGeom prst="rect">
            <a:avLst/>
          </a:prstGeom>
        </p:spPr>
      </p:pic>
      <p:sp>
        <p:nvSpPr>
          <p:cNvPr id="2" name="Title 1"/>
          <p:cNvSpPr>
            <a:spLocks noGrp="1"/>
          </p:cNvSpPr>
          <p:nvPr>
            <p:ph type="title"/>
          </p:nvPr>
        </p:nvSpPr>
        <p:spPr>
          <a:xfrm>
            <a:off x="574391" y="-147757"/>
            <a:ext cx="7886700" cy="1325563"/>
          </a:xfrm>
        </p:spPr>
        <p:txBody>
          <a:bodyPr/>
          <a:lstStyle/>
          <a:p>
            <a:r>
              <a:rPr lang="cy-GB" dirty="0"/>
              <a:t>Vad händer näst vid</a:t>
            </a:r>
            <a:r>
              <a:rPr lang="cy-GB" noProof="0" dirty="0"/>
              <a:t> LHC ? </a:t>
            </a:r>
          </a:p>
        </p:txBody>
      </p:sp>
      <p:sp>
        <p:nvSpPr>
          <p:cNvPr id="3" name="Content Placeholder 2"/>
          <p:cNvSpPr>
            <a:spLocks noGrp="1"/>
          </p:cNvSpPr>
          <p:nvPr>
            <p:ph idx="1"/>
          </p:nvPr>
        </p:nvSpPr>
        <p:spPr>
          <a:xfrm>
            <a:off x="0" y="1067024"/>
            <a:ext cx="9252520" cy="5289327"/>
          </a:xfrm>
          <a:solidFill>
            <a:srgbClr val="000000">
              <a:alpha val="54902"/>
            </a:srgbClr>
          </a:solidFill>
        </p:spPr>
        <p:txBody>
          <a:bodyPr>
            <a:normAutofit/>
          </a:bodyPr>
          <a:lstStyle/>
          <a:p>
            <a:r>
              <a:rPr lang="cy-GB" noProof="0" dirty="0"/>
              <a:t>Detaljstudie av Higgs partikel</a:t>
            </a:r>
          </a:p>
          <a:p>
            <a:pPr lvl="1"/>
            <a:r>
              <a:rPr lang="cy-GB" dirty="0"/>
              <a:t>Överensstämmer dess egenskaper med Standardmodellen?</a:t>
            </a:r>
          </a:p>
          <a:p>
            <a:r>
              <a:rPr lang="cy-GB" noProof="0" dirty="0"/>
              <a:t>Sök efter “Ny </a:t>
            </a:r>
            <a:r>
              <a:rPr lang="cy-GB" dirty="0"/>
              <a:t>F</a:t>
            </a:r>
            <a:r>
              <a:rPr lang="cy-GB" noProof="0" dirty="0"/>
              <a:t>ysik”</a:t>
            </a:r>
          </a:p>
          <a:p>
            <a:pPr lvl="1"/>
            <a:r>
              <a:rPr lang="cy-GB" dirty="0"/>
              <a:t>En ny partikel bortom Standardmodellen</a:t>
            </a:r>
          </a:p>
          <a:p>
            <a:pPr lvl="1"/>
            <a:r>
              <a:rPr lang="cy-GB" dirty="0"/>
              <a:t>Begränsa teoretiska alternativ till Standardmodellen</a:t>
            </a:r>
            <a:r>
              <a:rPr lang="cy-GB" noProof="0" dirty="0"/>
              <a:t> </a:t>
            </a:r>
          </a:p>
          <a:p>
            <a:pPr lvl="1"/>
            <a:r>
              <a:rPr lang="cy-GB" noProof="0" dirty="0"/>
              <a:t>Mycket mer data behövs</a:t>
            </a:r>
          </a:p>
          <a:p>
            <a:r>
              <a:rPr lang="cy-GB" dirty="0"/>
              <a:t>Uppgradering av LHC till hög luminositet </a:t>
            </a:r>
          </a:p>
          <a:p>
            <a:pPr lvl="1"/>
            <a:r>
              <a:rPr lang="cy-GB" dirty="0"/>
              <a:t>Planerad för 2026 - 2028</a:t>
            </a:r>
          </a:p>
          <a:p>
            <a:pPr lvl="1"/>
            <a:r>
              <a:rPr lang="cy-GB" dirty="0"/>
              <a:t>Mål att samla in 10 x mer data/år</a:t>
            </a:r>
          </a:p>
          <a:p>
            <a:pPr lvl="1"/>
            <a:r>
              <a:rPr lang="cy-GB" dirty="0"/>
              <a:t>Finns något mer bortom hörnet ?</a:t>
            </a:r>
          </a:p>
        </p:txBody>
      </p:sp>
      <p:cxnSp>
        <p:nvCxnSpPr>
          <p:cNvPr id="5" name="Straight Connector 4"/>
          <p:cNvCxnSpPr/>
          <p:nvPr/>
        </p:nvCxnSpPr>
        <p:spPr>
          <a:xfrm>
            <a:off x="341277" y="941868"/>
            <a:ext cx="8352928"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sp>
        <p:nvSpPr>
          <p:cNvPr id="6" name="Footer Placeholder 5"/>
          <p:cNvSpPr>
            <a:spLocks noGrp="1"/>
          </p:cNvSpPr>
          <p:nvPr>
            <p:ph type="ftr" sz="quarter" idx="11"/>
          </p:nvPr>
        </p:nvSpPr>
        <p:spPr>
          <a:xfrm>
            <a:off x="341277" y="6356351"/>
            <a:ext cx="8352928" cy="365125"/>
          </a:xfrm>
        </p:spPr>
        <p:txBody>
          <a:bodyPr/>
          <a:lstStyle/>
          <a:p>
            <a:pPr>
              <a:defRPr/>
            </a:pPr>
            <a:r>
              <a:rPr lang="sv-SE">
                <a:solidFill>
                  <a:srgbClr val="7F7F7F"/>
                </a:solidFill>
              </a:rPr>
              <a:t>Polhelmskolan 24.3 2025                     Lennart JIRDEN, CERN</a:t>
            </a:r>
            <a:endParaRPr lang="fr-FR" dirty="0">
              <a:solidFill>
                <a:srgbClr val="7F7F7F"/>
              </a:solidFill>
            </a:endParaRPr>
          </a:p>
        </p:txBody>
      </p:sp>
    </p:spTree>
    <p:extLst>
      <p:ext uri="{BB962C8B-B14F-4D97-AF65-F5344CB8AC3E}">
        <p14:creationId xmlns:p14="http://schemas.microsoft.com/office/powerpoint/2010/main" val="290504235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21BA57CF-A1F4-0484-3F15-EA62EBAEAA18}"/>
              </a:ext>
            </a:extLst>
          </p:cNvPr>
          <p:cNvSpPr>
            <a:spLocks noGrp="1"/>
          </p:cNvSpPr>
          <p:nvPr>
            <p:ph type="ftr" sz="quarter" idx="3"/>
          </p:nvPr>
        </p:nvSpPr>
        <p:spPr/>
        <p:txBody>
          <a:bodyPr/>
          <a:lstStyle/>
          <a:p>
            <a:r>
              <a:rPr lang="sv-SE">
                <a:solidFill>
                  <a:prstClr val="black">
                    <a:lumMod val="85000"/>
                    <a:lumOff val="15000"/>
                  </a:prstClr>
                </a:solidFill>
                <a:latin typeface="Calibri"/>
              </a:rPr>
              <a:t>Polhelmskolan 24.3 2025                     Lennart JIRDEN, CERN</a:t>
            </a:r>
            <a:endParaRPr lang="en-US" dirty="0">
              <a:solidFill>
                <a:prstClr val="black">
                  <a:lumMod val="85000"/>
                  <a:lumOff val="15000"/>
                </a:prstClr>
              </a:solidFill>
              <a:latin typeface="Calibri"/>
            </a:endParaRPr>
          </a:p>
        </p:txBody>
      </p:sp>
      <p:pic>
        <p:nvPicPr>
          <p:cNvPr id="6" name="Picture 5" descr="A screenshot of a graph&#10;&#10;Description automatically generated">
            <a:extLst>
              <a:ext uri="{FF2B5EF4-FFF2-40B4-BE49-F238E27FC236}">
                <a16:creationId xmlns:a16="http://schemas.microsoft.com/office/drawing/2014/main" id="{AB6BE728-D080-E3D7-9849-372A4C1E4F8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520" y="836712"/>
            <a:ext cx="8568952" cy="5747675"/>
          </a:xfrm>
          <a:prstGeom prst="rect">
            <a:avLst/>
          </a:prstGeom>
        </p:spPr>
      </p:pic>
      <p:sp>
        <p:nvSpPr>
          <p:cNvPr id="4" name="Title 1">
            <a:extLst>
              <a:ext uri="{FF2B5EF4-FFF2-40B4-BE49-F238E27FC236}">
                <a16:creationId xmlns:a16="http://schemas.microsoft.com/office/drawing/2014/main" id="{70DD24A7-C0A6-62B6-E88B-B6530DBC5758}"/>
              </a:ext>
            </a:extLst>
          </p:cNvPr>
          <p:cNvSpPr txBox="1">
            <a:spLocks/>
          </p:cNvSpPr>
          <p:nvPr/>
        </p:nvSpPr>
        <p:spPr>
          <a:xfrm>
            <a:off x="662883" y="35119"/>
            <a:ext cx="7886700" cy="801593"/>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fontAlgn="auto">
              <a:spcAft>
                <a:spcPts val="0"/>
              </a:spcAft>
            </a:pPr>
            <a:r>
              <a:rPr lang="cy-GB" dirty="0"/>
              <a:t>Tidsplan </a:t>
            </a:r>
          </a:p>
        </p:txBody>
      </p:sp>
      <p:cxnSp>
        <p:nvCxnSpPr>
          <p:cNvPr id="5" name="Straight Connector 4">
            <a:extLst>
              <a:ext uri="{FF2B5EF4-FFF2-40B4-BE49-F238E27FC236}">
                <a16:creationId xmlns:a16="http://schemas.microsoft.com/office/drawing/2014/main" id="{255820C7-2A8D-AAA8-791A-14476DEF60FA}"/>
              </a:ext>
            </a:extLst>
          </p:cNvPr>
          <p:cNvCxnSpPr/>
          <p:nvPr/>
        </p:nvCxnSpPr>
        <p:spPr>
          <a:xfrm>
            <a:off x="395536" y="692699"/>
            <a:ext cx="8352928"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76704341"/>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rotWithShape="1">
          <a:blip r:embed="rId2">
            <a:extLst>
              <a:ext uri="{28A0092B-C50C-407E-A947-70E740481C1C}">
                <a14:useLocalDpi xmlns:a14="http://schemas.microsoft.com/office/drawing/2010/main" val="0"/>
              </a:ext>
            </a:extLst>
          </a:blip>
          <a:srcRect l="5568" r="-173"/>
          <a:stretch/>
        </p:blipFill>
        <p:spPr>
          <a:xfrm>
            <a:off x="4139952" y="1246791"/>
            <a:ext cx="4896000" cy="5134537"/>
          </a:xfrm>
          <a:prstGeom prst="rect">
            <a:avLst/>
          </a:prstGeom>
        </p:spPr>
      </p:pic>
      <p:sp>
        <p:nvSpPr>
          <p:cNvPr id="8" name="Rectangle 7"/>
          <p:cNvSpPr/>
          <p:nvPr/>
        </p:nvSpPr>
        <p:spPr>
          <a:xfrm>
            <a:off x="61639" y="1556792"/>
            <a:ext cx="4147504" cy="3539430"/>
          </a:xfrm>
          <a:prstGeom prst="rect">
            <a:avLst/>
          </a:prstGeom>
          <a:solidFill>
            <a:schemeClr val="tx1"/>
          </a:solidFill>
        </p:spPr>
        <p:txBody>
          <a:bodyPr wrap="square">
            <a:spAutoFit/>
          </a:bodyPr>
          <a:lstStyle/>
          <a:p>
            <a:pPr defTabSz="584200" fontAlgn="base">
              <a:spcBef>
                <a:spcPts val="1200"/>
              </a:spcBef>
              <a:spcAft>
                <a:spcPct val="0"/>
              </a:spcAft>
              <a:defRPr/>
            </a:pPr>
            <a:r>
              <a:rPr lang="en-US" sz="2000" b="1" kern="0" dirty="0">
                <a:solidFill>
                  <a:srgbClr val="092A55"/>
                </a:solidFill>
                <a:ea typeface="ＭＳ Ｐゴシック" charset="0"/>
                <a:cs typeface="Calibri" pitchFamily="34" charset="0"/>
              </a:rPr>
              <a:t>STUDIE </a:t>
            </a:r>
          </a:p>
          <a:p>
            <a:pPr marL="342900" indent="-342900" defTabSz="584200" fontAlgn="base">
              <a:spcBef>
                <a:spcPts val="1200"/>
              </a:spcBef>
              <a:spcAft>
                <a:spcPts val="600"/>
              </a:spcAft>
              <a:buFont typeface="Arial" panose="020B0604020202020204" pitchFamily="34" charset="0"/>
              <a:buChar char="•"/>
              <a:defRPr/>
            </a:pPr>
            <a:r>
              <a:rPr lang="en-US" sz="2000" b="1" i="1" kern="0" dirty="0">
                <a:solidFill>
                  <a:srgbClr val="092A55"/>
                </a:solidFill>
                <a:ea typeface="ＭＳ Ｐゴシック" charset="0"/>
                <a:cs typeface="Calibri" pitchFamily="34" charset="0"/>
              </a:rPr>
              <a:t>pp</a:t>
            </a:r>
            <a:r>
              <a:rPr lang="en-US" sz="2000" b="1" kern="0" dirty="0">
                <a:solidFill>
                  <a:srgbClr val="092A55"/>
                </a:solidFill>
                <a:ea typeface="ＭＳ Ｐゴシック" charset="0"/>
                <a:cs typeface="Calibri" pitchFamily="34" charset="0"/>
              </a:rPr>
              <a:t>-collider (</a:t>
            </a:r>
            <a:r>
              <a:rPr lang="en-US" sz="2000" b="1" i="1" kern="0" dirty="0">
                <a:solidFill>
                  <a:srgbClr val="092A55"/>
                </a:solidFill>
                <a:ea typeface="ＭＳ Ｐゴシック" charset="0"/>
                <a:cs typeface="Calibri" pitchFamily="34" charset="0"/>
              </a:rPr>
              <a:t>FCC-</a:t>
            </a:r>
            <a:r>
              <a:rPr lang="en-US" sz="2000" b="1" i="1" kern="0" dirty="0" err="1">
                <a:solidFill>
                  <a:srgbClr val="092A55"/>
                </a:solidFill>
                <a:ea typeface="ＭＳ Ｐゴシック" charset="0"/>
                <a:cs typeface="Calibri" pitchFamily="34" charset="0"/>
              </a:rPr>
              <a:t>hh</a:t>
            </a:r>
            <a:r>
              <a:rPr lang="en-US" sz="2000" b="1" kern="0" dirty="0">
                <a:solidFill>
                  <a:srgbClr val="092A55"/>
                </a:solidFill>
                <a:ea typeface="ＭＳ Ｐゴシック" charset="0"/>
                <a:cs typeface="Calibri" pitchFamily="34" charset="0"/>
              </a:rPr>
              <a:t>)       </a:t>
            </a:r>
            <a:br>
              <a:rPr lang="en-US" sz="2000" b="1" kern="0" dirty="0">
                <a:solidFill>
                  <a:srgbClr val="092A55"/>
                </a:solidFill>
                <a:ea typeface="ＭＳ Ｐゴシック" charset="0"/>
                <a:cs typeface="Calibri" pitchFamily="34" charset="0"/>
              </a:rPr>
            </a:br>
            <a:r>
              <a:rPr lang="en-US" b="1" kern="0" dirty="0">
                <a:solidFill>
                  <a:srgbClr val="092A55"/>
                </a:solidFill>
                <a:ea typeface="ＭＳ Ｐゴシック" charset="0"/>
                <a:cs typeface="Calibri" pitchFamily="34" charset="0"/>
              </a:rPr>
              <a:t>80-100 km </a:t>
            </a:r>
            <a:r>
              <a:rPr lang="en-US" b="1" kern="0" dirty="0" err="1">
                <a:solidFill>
                  <a:srgbClr val="092A55"/>
                </a:solidFill>
                <a:ea typeface="ＭＳ Ｐゴシック" charset="0"/>
                <a:cs typeface="Calibri" pitchFamily="34" charset="0"/>
              </a:rPr>
              <a:t>tunnelinfrastruktur</a:t>
            </a:r>
            <a:endParaRPr lang="en-US" b="1" i="1" kern="0" dirty="0">
              <a:solidFill>
                <a:srgbClr val="092A55"/>
              </a:solidFill>
              <a:ea typeface="ＭＳ Ｐゴシック" charset="0"/>
              <a:cs typeface="Calibri" pitchFamily="34" charset="0"/>
            </a:endParaRPr>
          </a:p>
          <a:p>
            <a:pPr marL="342900" indent="-342900" defTabSz="584200" fontAlgn="base">
              <a:spcBef>
                <a:spcPts val="1200"/>
              </a:spcBef>
              <a:spcAft>
                <a:spcPct val="0"/>
              </a:spcAft>
              <a:buFont typeface="Arial" panose="020B0604020202020204" pitchFamily="34" charset="0"/>
              <a:buChar char="•"/>
              <a:defRPr/>
            </a:pPr>
            <a:endParaRPr lang="en-US" sz="100" b="1" i="1" kern="0" dirty="0">
              <a:solidFill>
                <a:srgbClr val="092A55"/>
              </a:solidFill>
              <a:ea typeface="ＭＳ Ｐゴシック" charset="0"/>
              <a:cs typeface="Calibri" pitchFamily="34" charset="0"/>
            </a:endParaRPr>
          </a:p>
          <a:p>
            <a:pPr defTabSz="584200" fontAlgn="base">
              <a:spcBef>
                <a:spcPts val="1200"/>
              </a:spcBef>
              <a:spcAft>
                <a:spcPct val="0"/>
              </a:spcAft>
              <a:defRPr/>
            </a:pPr>
            <a:endParaRPr lang="en-US" sz="2000" b="1" i="1" kern="0" dirty="0">
              <a:solidFill>
                <a:srgbClr val="092A55"/>
              </a:solidFill>
              <a:ea typeface="ＭＳ Ｐゴシック" charset="0"/>
              <a:cs typeface="Calibri" pitchFamily="34" charset="0"/>
            </a:endParaRPr>
          </a:p>
          <a:p>
            <a:pPr defTabSz="584200" fontAlgn="base">
              <a:spcBef>
                <a:spcPts val="1200"/>
              </a:spcBef>
              <a:spcAft>
                <a:spcPct val="0"/>
              </a:spcAft>
              <a:defRPr/>
            </a:pPr>
            <a:endParaRPr lang="en-US" sz="2000" b="1" i="1" kern="0" dirty="0">
              <a:solidFill>
                <a:srgbClr val="092A55"/>
              </a:solidFill>
              <a:ea typeface="ＭＳ Ｐゴシック" charset="0"/>
              <a:cs typeface="Calibri" pitchFamily="34" charset="0"/>
            </a:endParaRPr>
          </a:p>
          <a:p>
            <a:pPr marL="342900" indent="-342900" defTabSz="584200" fontAlgn="base">
              <a:spcBef>
                <a:spcPts val="1200"/>
              </a:spcBef>
              <a:spcAft>
                <a:spcPct val="0"/>
              </a:spcAft>
              <a:buFont typeface="Arial" panose="020B0604020202020204" pitchFamily="34" charset="0"/>
              <a:buChar char="•"/>
              <a:defRPr/>
            </a:pPr>
            <a:r>
              <a:rPr lang="en-US" sz="2000" b="1" i="1" kern="0" dirty="0" err="1">
                <a:solidFill>
                  <a:srgbClr val="092A55"/>
                </a:solidFill>
                <a:ea typeface="ＭＳ Ｐゴシック" charset="0"/>
                <a:cs typeface="Calibri" pitchFamily="34" charset="0"/>
              </a:rPr>
              <a:t>e</a:t>
            </a:r>
            <a:r>
              <a:rPr lang="en-US" sz="2000" b="1" kern="0" baseline="30000" dirty="0" err="1">
                <a:solidFill>
                  <a:srgbClr val="092A55"/>
                </a:solidFill>
                <a:ea typeface="ＭＳ Ｐゴシック" charset="0"/>
                <a:cs typeface="Calibri" pitchFamily="34" charset="0"/>
              </a:rPr>
              <a:t>+</a:t>
            </a:r>
            <a:r>
              <a:rPr lang="en-US" sz="2000" b="1" i="1" kern="0" dirty="0" err="1">
                <a:solidFill>
                  <a:srgbClr val="092A55"/>
                </a:solidFill>
                <a:ea typeface="ＭＳ Ｐゴシック" charset="0"/>
                <a:cs typeface="Calibri" pitchFamily="34" charset="0"/>
              </a:rPr>
              <a:t>e</a:t>
            </a:r>
            <a:r>
              <a:rPr lang="en-US" sz="2000" b="1" kern="0" baseline="30000" dirty="0">
                <a:solidFill>
                  <a:srgbClr val="092A55"/>
                </a:solidFill>
                <a:ea typeface="ＭＳ Ｐゴシック" charset="0"/>
                <a:cs typeface="Calibri" pitchFamily="34" charset="0"/>
              </a:rPr>
              <a:t>-</a:t>
            </a:r>
            <a:r>
              <a:rPr lang="en-US" sz="2000" b="1" kern="0" dirty="0">
                <a:solidFill>
                  <a:srgbClr val="092A55"/>
                </a:solidFill>
                <a:ea typeface="ＭＳ Ｐゴシック" charset="0"/>
                <a:cs typeface="Calibri" pitchFamily="34" charset="0"/>
              </a:rPr>
              <a:t>-collider (</a:t>
            </a:r>
            <a:r>
              <a:rPr lang="en-US" sz="2000" b="1" i="1" kern="0" dirty="0">
                <a:solidFill>
                  <a:srgbClr val="092A55"/>
                </a:solidFill>
                <a:ea typeface="ＭＳ Ｐゴシック" charset="0"/>
                <a:cs typeface="Calibri" pitchFamily="34" charset="0"/>
              </a:rPr>
              <a:t>FCC-</a:t>
            </a:r>
            <a:r>
              <a:rPr lang="en-US" sz="2000" b="1" i="1" kern="0" dirty="0" err="1">
                <a:solidFill>
                  <a:srgbClr val="092A55"/>
                </a:solidFill>
                <a:ea typeface="ＭＳ Ｐゴシック" charset="0"/>
                <a:cs typeface="Calibri" pitchFamily="34" charset="0"/>
              </a:rPr>
              <a:t>ee</a:t>
            </a:r>
            <a:r>
              <a:rPr lang="en-US" sz="2000" b="1" kern="0" dirty="0">
                <a:solidFill>
                  <a:srgbClr val="092A55"/>
                </a:solidFill>
                <a:ea typeface="ＭＳ Ｐゴシック" charset="0"/>
                <a:cs typeface="Calibri" pitchFamily="34" charset="0"/>
              </a:rPr>
              <a:t>) </a:t>
            </a:r>
            <a:br>
              <a:rPr lang="en-US" sz="2000" kern="0" dirty="0">
                <a:solidFill>
                  <a:srgbClr val="092A55"/>
                </a:solidFill>
                <a:ea typeface="ＭＳ Ｐゴシック" charset="0"/>
                <a:cs typeface="Calibri" pitchFamily="34" charset="0"/>
              </a:rPr>
            </a:br>
            <a:r>
              <a:rPr lang="en-US" sz="2000" kern="0" dirty="0" err="1">
                <a:solidFill>
                  <a:srgbClr val="092A55"/>
                </a:solidFill>
                <a:ea typeface="ＭＳ Ｐゴシック" charset="0"/>
                <a:cs typeface="Calibri" pitchFamily="34" charset="0"/>
              </a:rPr>
              <a:t>Möjligt</a:t>
            </a:r>
            <a:r>
              <a:rPr lang="en-US" sz="2000" kern="0" dirty="0">
                <a:solidFill>
                  <a:srgbClr val="092A55"/>
                </a:solidFill>
                <a:ea typeface="ＭＳ Ｐゴシック" charset="0"/>
                <a:cs typeface="Calibri" pitchFamily="34" charset="0"/>
              </a:rPr>
              <a:t> </a:t>
            </a:r>
            <a:r>
              <a:rPr lang="en-US" sz="2000" kern="0" dirty="0" err="1">
                <a:solidFill>
                  <a:srgbClr val="092A55"/>
                </a:solidFill>
                <a:ea typeface="ＭＳ Ｐゴシック" charset="0"/>
                <a:cs typeface="Calibri" pitchFamily="34" charset="0"/>
              </a:rPr>
              <a:t>mellansteg</a:t>
            </a:r>
            <a:endParaRPr lang="en-US" sz="2000" kern="0" dirty="0">
              <a:solidFill>
                <a:srgbClr val="092A55"/>
              </a:solidFill>
              <a:ea typeface="ＭＳ Ｐゴシック" charset="0"/>
              <a:cs typeface="Calibri" pitchFamily="34" charset="0"/>
            </a:endParaRPr>
          </a:p>
          <a:p>
            <a:pPr marL="342900" indent="-342900" defTabSz="584200" fontAlgn="base">
              <a:spcBef>
                <a:spcPts val="1200"/>
              </a:spcBef>
              <a:spcAft>
                <a:spcPct val="0"/>
              </a:spcAft>
              <a:buFont typeface="Arial" panose="020B0604020202020204" pitchFamily="34" charset="0"/>
              <a:buChar char="•"/>
              <a:defRPr/>
            </a:pPr>
            <a:r>
              <a:rPr lang="en-US" sz="2000" b="1" i="1" kern="0" dirty="0">
                <a:solidFill>
                  <a:srgbClr val="092A55"/>
                </a:solidFill>
                <a:ea typeface="ＭＳ Ｐゴシック" charset="0"/>
                <a:cs typeface="Calibri" pitchFamily="34" charset="0"/>
              </a:rPr>
              <a:t>Option: p-e</a:t>
            </a:r>
            <a:r>
              <a:rPr lang="en-US" sz="2000" b="1" kern="0" dirty="0">
                <a:solidFill>
                  <a:srgbClr val="092A55"/>
                </a:solidFill>
                <a:ea typeface="ＭＳ Ｐゴシック" charset="0"/>
                <a:cs typeface="Calibri" pitchFamily="34" charset="0"/>
              </a:rPr>
              <a:t> (</a:t>
            </a:r>
            <a:r>
              <a:rPr lang="en-US" sz="2000" b="1" i="1" kern="0" dirty="0">
                <a:solidFill>
                  <a:srgbClr val="092A55"/>
                </a:solidFill>
                <a:ea typeface="ＭＳ Ｐゴシック" charset="0"/>
                <a:cs typeface="Calibri" pitchFamily="34" charset="0"/>
              </a:rPr>
              <a:t>FCC-he</a:t>
            </a:r>
            <a:r>
              <a:rPr lang="en-US" sz="2000" b="1" kern="0" dirty="0">
                <a:solidFill>
                  <a:srgbClr val="092A55"/>
                </a:solidFill>
                <a:ea typeface="ＭＳ Ｐゴシック" charset="0"/>
                <a:cs typeface="Calibri" pitchFamily="34" charset="0"/>
              </a:rPr>
              <a:t>)</a:t>
            </a:r>
          </a:p>
        </p:txBody>
      </p:sp>
      <p:sp>
        <p:nvSpPr>
          <p:cNvPr id="9" name="TextBox 8"/>
          <p:cNvSpPr txBox="1"/>
          <p:nvPr/>
        </p:nvSpPr>
        <p:spPr>
          <a:xfrm>
            <a:off x="224712" y="2887792"/>
            <a:ext cx="3833552" cy="707886"/>
          </a:xfrm>
          <a:prstGeom prst="rect">
            <a:avLst/>
          </a:prstGeom>
          <a:solidFill>
            <a:srgbClr val="FFFFFF"/>
          </a:solidFill>
          <a:ln w="19050" cap="flat" cmpd="sng" algn="ctr">
            <a:solidFill>
              <a:srgbClr val="B2B2B2"/>
            </a:solidFill>
            <a:prstDash val="solid"/>
          </a:ln>
          <a:effectLst/>
        </p:spPr>
        <p:txBody>
          <a:bodyPr wrap="square" rtlCol="0">
            <a:spAutoFit/>
          </a:bodyPr>
          <a:lstStyle/>
          <a:p>
            <a:pPr>
              <a:defRPr/>
            </a:pPr>
            <a:r>
              <a:rPr lang="fr-CH" sz="2000" b="1" kern="0" dirty="0">
                <a:solidFill>
                  <a:srgbClr val="FF0000"/>
                </a:solidFill>
                <a:ea typeface="ＭＳ Ｐゴシック" charset="0"/>
              </a:rPr>
              <a:t>~16 T </a:t>
            </a:r>
            <a:r>
              <a:rPr lang="fr-CH" sz="2000" b="1" kern="0" dirty="0">
                <a:solidFill>
                  <a:srgbClr val="FF0000"/>
                </a:solidFill>
                <a:ea typeface="ＭＳ Ｐゴシック" charset="0"/>
                <a:sym typeface="Symbol"/>
              </a:rPr>
              <a:t> 100 </a:t>
            </a:r>
            <a:r>
              <a:rPr lang="fr-CH" sz="2000" b="1" kern="0" dirty="0" err="1">
                <a:solidFill>
                  <a:srgbClr val="FF0000"/>
                </a:solidFill>
                <a:ea typeface="ＭＳ Ｐゴシック" charset="0"/>
                <a:sym typeface="Symbol"/>
              </a:rPr>
              <a:t>TeV</a:t>
            </a:r>
            <a:r>
              <a:rPr lang="fr-CH" sz="2000" b="1" kern="0" dirty="0">
                <a:solidFill>
                  <a:srgbClr val="FF0000"/>
                </a:solidFill>
                <a:ea typeface="ＭＳ Ｐゴシック" charset="0"/>
                <a:sym typeface="Symbol"/>
              </a:rPr>
              <a:t> </a:t>
            </a:r>
            <a:r>
              <a:rPr lang="fr-CH" sz="2000" b="1" i="1" kern="0" dirty="0">
                <a:solidFill>
                  <a:srgbClr val="FF0000"/>
                </a:solidFill>
                <a:ea typeface="ＭＳ Ｐゴシック" charset="0"/>
                <a:sym typeface="Symbol"/>
              </a:rPr>
              <a:t>pp</a:t>
            </a:r>
            <a:r>
              <a:rPr lang="fr-CH" sz="2000" b="1" kern="0" dirty="0">
                <a:solidFill>
                  <a:srgbClr val="FF0000"/>
                </a:solidFill>
                <a:ea typeface="ＭＳ Ｐゴシック" charset="0"/>
                <a:sym typeface="Symbol"/>
              </a:rPr>
              <a:t> in 100 km</a:t>
            </a:r>
          </a:p>
          <a:p>
            <a:pPr>
              <a:defRPr/>
            </a:pPr>
            <a:r>
              <a:rPr lang="fr-CH" sz="2000" b="1" kern="0" dirty="0">
                <a:solidFill>
                  <a:srgbClr val="FF0000"/>
                </a:solidFill>
                <a:ea typeface="ＭＳ Ｐゴシック" charset="0"/>
                <a:sym typeface="Symbol"/>
              </a:rPr>
              <a:t>~20 T  100 </a:t>
            </a:r>
            <a:r>
              <a:rPr lang="fr-CH" sz="2000" b="1" kern="0" dirty="0" err="1">
                <a:solidFill>
                  <a:srgbClr val="FF0000"/>
                </a:solidFill>
                <a:ea typeface="ＭＳ Ｐゴシック" charset="0"/>
                <a:sym typeface="Symbol"/>
              </a:rPr>
              <a:t>TeV</a:t>
            </a:r>
            <a:r>
              <a:rPr lang="fr-CH" sz="2000" b="1" kern="0" dirty="0">
                <a:solidFill>
                  <a:srgbClr val="FF0000"/>
                </a:solidFill>
                <a:ea typeface="ＭＳ Ｐゴシック" charset="0"/>
                <a:sym typeface="Symbol"/>
              </a:rPr>
              <a:t> </a:t>
            </a:r>
            <a:r>
              <a:rPr lang="fr-CH" sz="2000" b="1" i="1" kern="0" dirty="0">
                <a:solidFill>
                  <a:srgbClr val="FF0000"/>
                </a:solidFill>
                <a:ea typeface="ＭＳ Ｐゴシック" charset="0"/>
                <a:sym typeface="Symbol"/>
              </a:rPr>
              <a:t>pp</a:t>
            </a:r>
            <a:r>
              <a:rPr lang="fr-CH" sz="2000" b="1" kern="0" dirty="0">
                <a:solidFill>
                  <a:srgbClr val="FF0000"/>
                </a:solidFill>
                <a:ea typeface="ＭＳ Ｐゴシック" charset="0"/>
                <a:sym typeface="Symbol"/>
              </a:rPr>
              <a:t> in 80 km</a:t>
            </a:r>
          </a:p>
        </p:txBody>
      </p:sp>
      <p:sp>
        <p:nvSpPr>
          <p:cNvPr id="10" name="Text Placeholder 7"/>
          <p:cNvSpPr txBox="1">
            <a:spLocks/>
          </p:cNvSpPr>
          <p:nvPr/>
        </p:nvSpPr>
        <p:spPr>
          <a:xfrm>
            <a:off x="216814" y="16344"/>
            <a:ext cx="8823489" cy="1108400"/>
          </a:xfrm>
          <a:prstGeom prst="rect">
            <a:avLst/>
          </a:prstGeom>
        </p:spPr>
        <p:txBody>
          <a:bodyPr/>
          <a:lstStyle>
            <a:lvl1pPr marL="438150" indent="-438150" algn="l" defTabSz="584200" rtl="0" fontAlgn="base">
              <a:spcBef>
                <a:spcPct val="20000"/>
              </a:spcBef>
              <a:spcAft>
                <a:spcPct val="0"/>
              </a:spcAft>
              <a:buFont typeface="Arial" charset="0"/>
              <a:buChar char="•"/>
              <a:defRPr sz="4100" kern="1200">
                <a:solidFill>
                  <a:srgbClr val="F5F5F5"/>
                </a:solidFill>
                <a:latin typeface="Univers LT Std 45 Light"/>
                <a:ea typeface="ＭＳ Ｐゴシック" charset="0"/>
                <a:cs typeface="Univers LT Std 55"/>
              </a:defRPr>
            </a:lvl1pPr>
            <a:lvl2pPr marL="950913" indent="-365125" algn="l" defTabSz="584200" rtl="0" fontAlgn="base">
              <a:spcBef>
                <a:spcPct val="20000"/>
              </a:spcBef>
              <a:spcAft>
                <a:spcPct val="0"/>
              </a:spcAft>
              <a:buFont typeface="Arial" charset="0"/>
              <a:buChar char="–"/>
              <a:defRPr sz="3600" kern="1200">
                <a:solidFill>
                  <a:srgbClr val="F5F5F5"/>
                </a:solidFill>
                <a:latin typeface="Univers LT Std 45 Light"/>
                <a:ea typeface="ＭＳ Ｐゴシック" charset="0"/>
                <a:cs typeface="Univers LT Std 55"/>
              </a:defRPr>
            </a:lvl2pPr>
            <a:lvl3pPr marL="1463675" indent="-292100" algn="l" defTabSz="584200" rtl="0" fontAlgn="base">
              <a:spcBef>
                <a:spcPct val="20000"/>
              </a:spcBef>
              <a:spcAft>
                <a:spcPct val="0"/>
              </a:spcAft>
              <a:buFont typeface="Arial" charset="0"/>
              <a:buChar char="•"/>
              <a:defRPr sz="3100" kern="1200">
                <a:solidFill>
                  <a:srgbClr val="F5F5F5"/>
                </a:solidFill>
                <a:latin typeface="Univers LT Std 45 Light"/>
                <a:ea typeface="ＭＳ Ｐゴシック" charset="0"/>
                <a:cs typeface="Univers LT Std 55"/>
              </a:defRPr>
            </a:lvl3pPr>
            <a:lvl4pPr marL="2049463" indent="-292100" algn="l" defTabSz="584200" rtl="0" fontAlgn="base">
              <a:spcBef>
                <a:spcPct val="20000"/>
              </a:spcBef>
              <a:spcAft>
                <a:spcPct val="0"/>
              </a:spcAft>
              <a:buFont typeface="Arial" charset="0"/>
              <a:buChar char="–"/>
              <a:defRPr sz="2600" kern="1200">
                <a:solidFill>
                  <a:srgbClr val="F5F5F5"/>
                </a:solidFill>
                <a:latin typeface="Univers LT Std 45 Light"/>
                <a:ea typeface="ＭＳ Ｐゴシック" charset="0"/>
                <a:cs typeface="Univers LT Std 55"/>
              </a:defRPr>
            </a:lvl4pPr>
            <a:lvl5pPr marL="2633663" indent="-292100" algn="l" defTabSz="584200" rtl="0" fontAlgn="base">
              <a:spcBef>
                <a:spcPct val="20000"/>
              </a:spcBef>
              <a:spcAft>
                <a:spcPct val="0"/>
              </a:spcAft>
              <a:buFont typeface="Arial" charset="0"/>
              <a:buChar char="»"/>
              <a:defRPr sz="2600" kern="1200">
                <a:solidFill>
                  <a:srgbClr val="F5F5F5"/>
                </a:solidFill>
                <a:latin typeface="Univers LT Std 45 Light"/>
                <a:ea typeface="ＭＳ Ｐゴシック" charset="0"/>
                <a:cs typeface="Univers LT Std 55"/>
              </a:defRPr>
            </a:lvl5pPr>
            <a:lvl6pPr marL="3220765" indent="-292798" algn="l" defTabSz="585593" rtl="0" eaLnBrk="1" latinLnBrk="0" hangingPunct="1">
              <a:spcBef>
                <a:spcPct val="20000"/>
              </a:spcBef>
              <a:buFont typeface="Arial"/>
              <a:buChar char="•"/>
              <a:defRPr sz="2600" kern="1200">
                <a:solidFill>
                  <a:schemeClr val="tx1"/>
                </a:solidFill>
                <a:latin typeface="+mn-lt"/>
                <a:ea typeface="+mn-ea"/>
                <a:cs typeface="+mn-cs"/>
              </a:defRPr>
            </a:lvl6pPr>
            <a:lvl7pPr marL="3806359" indent="-292798" algn="l" defTabSz="585593" rtl="0" eaLnBrk="1" latinLnBrk="0" hangingPunct="1">
              <a:spcBef>
                <a:spcPct val="20000"/>
              </a:spcBef>
              <a:buFont typeface="Arial"/>
              <a:buChar char="•"/>
              <a:defRPr sz="2600" kern="1200">
                <a:solidFill>
                  <a:schemeClr val="tx1"/>
                </a:solidFill>
                <a:latin typeface="+mn-lt"/>
                <a:ea typeface="+mn-ea"/>
                <a:cs typeface="+mn-cs"/>
              </a:defRPr>
            </a:lvl7pPr>
            <a:lvl8pPr marL="4391954" indent="-292798" algn="l" defTabSz="585593" rtl="0" eaLnBrk="1" latinLnBrk="0" hangingPunct="1">
              <a:spcBef>
                <a:spcPct val="20000"/>
              </a:spcBef>
              <a:buFont typeface="Arial"/>
              <a:buChar char="•"/>
              <a:defRPr sz="2600" kern="1200">
                <a:solidFill>
                  <a:schemeClr val="tx1"/>
                </a:solidFill>
                <a:latin typeface="+mn-lt"/>
                <a:ea typeface="+mn-ea"/>
                <a:cs typeface="+mn-cs"/>
              </a:defRPr>
            </a:lvl8pPr>
            <a:lvl9pPr marL="4977547" indent="-292798" algn="l" defTabSz="585593" rtl="0" eaLnBrk="1" latinLnBrk="0" hangingPunct="1">
              <a:spcBef>
                <a:spcPct val="20000"/>
              </a:spcBef>
              <a:buFont typeface="Arial"/>
              <a:buChar char="•"/>
              <a:defRPr sz="2600" kern="1200">
                <a:solidFill>
                  <a:schemeClr val="tx1"/>
                </a:solidFill>
                <a:latin typeface="+mn-lt"/>
                <a:ea typeface="+mn-ea"/>
                <a:cs typeface="+mn-cs"/>
              </a:defRPr>
            </a:lvl9pPr>
          </a:lstStyle>
          <a:p>
            <a:pPr marL="0" indent="0" algn="ctr" defTabSz="914400" fontAlgn="auto">
              <a:spcBef>
                <a:spcPts val="0"/>
              </a:spcBef>
              <a:spcAft>
                <a:spcPts val="0"/>
              </a:spcAft>
              <a:buFontTx/>
              <a:buNone/>
              <a:defRPr/>
            </a:pPr>
            <a:r>
              <a:rPr lang="en-GB" sz="4400" kern="0" dirty="0">
                <a:solidFill>
                  <a:schemeClr val="tx1"/>
                </a:solidFill>
                <a:latin typeface="Arial"/>
                <a:cs typeface="Calibri" pitchFamily="34" charset="0"/>
              </a:rPr>
              <a:t>Future Circular Collider - FCC</a:t>
            </a:r>
          </a:p>
        </p:txBody>
      </p:sp>
      <p:cxnSp>
        <p:nvCxnSpPr>
          <p:cNvPr id="7" name="Straight Connector 6"/>
          <p:cNvCxnSpPr/>
          <p:nvPr/>
        </p:nvCxnSpPr>
        <p:spPr>
          <a:xfrm>
            <a:off x="341277" y="941868"/>
            <a:ext cx="8352928"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sp>
        <p:nvSpPr>
          <p:cNvPr id="2" name="Footer Placeholder 1"/>
          <p:cNvSpPr>
            <a:spLocks noGrp="1"/>
          </p:cNvSpPr>
          <p:nvPr>
            <p:ph type="ftr" sz="quarter" idx="11"/>
          </p:nvPr>
        </p:nvSpPr>
        <p:spPr/>
        <p:txBody>
          <a:bodyPr/>
          <a:lstStyle/>
          <a:p>
            <a:pPr>
              <a:defRPr/>
            </a:pPr>
            <a:r>
              <a:rPr lang="sv-SE"/>
              <a:t>Polhelmskolan 24.3 2025                     Lennart JIRDEN, CERN</a:t>
            </a:r>
            <a:endParaRPr lang="fr-FR"/>
          </a:p>
        </p:txBody>
      </p:sp>
    </p:spTree>
    <p:extLst>
      <p:ext uri="{BB962C8B-B14F-4D97-AF65-F5344CB8AC3E}">
        <p14:creationId xmlns:p14="http://schemas.microsoft.com/office/powerpoint/2010/main" val="2203797255"/>
      </p:ext>
    </p:extLst>
  </p:cSld>
  <p:clrMapOvr>
    <a:masterClrMapping/>
  </p:clrMapOvr>
  <mc:AlternateContent xmlns:mc="http://schemas.openxmlformats.org/markup-compatibility/2006" xmlns:p14="http://schemas.microsoft.com/office/powerpoint/2010/main">
    <mc:Choice Requires="p14">
      <p:transition spd="med">
        <p14:prism isContent="1"/>
      </p:transition>
    </mc:Choice>
    <mc:Fallback xmlns="">
      <p:transition spd="med">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0902" y="224375"/>
            <a:ext cx="7886700" cy="1116394"/>
          </a:xfrm>
        </p:spPr>
        <p:txBody>
          <a:bodyPr/>
          <a:lstStyle/>
          <a:p>
            <a:pPr algn="ctr"/>
            <a:r>
              <a:rPr lang="en-GB" dirty="0"/>
              <a:t>FCC</a:t>
            </a:r>
          </a:p>
        </p:txBody>
      </p:sp>
      <p:sp>
        <p:nvSpPr>
          <p:cNvPr id="3" name="Footer Placeholder 2"/>
          <p:cNvSpPr>
            <a:spLocks noGrp="1"/>
          </p:cNvSpPr>
          <p:nvPr>
            <p:ph type="ftr" sz="quarter" idx="11"/>
          </p:nvPr>
        </p:nvSpPr>
        <p:spPr/>
        <p:txBody>
          <a:bodyPr/>
          <a:lstStyle/>
          <a:p>
            <a:pPr>
              <a:defRPr/>
            </a:pPr>
            <a:r>
              <a:rPr lang="sv-SE"/>
              <a:t>Polhelmskolan 24.3 2025                     Lennart JIRDEN, CERN</a:t>
            </a:r>
            <a:endParaRPr lang="en-GB"/>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556793"/>
            <a:ext cx="9108504" cy="5301208"/>
          </a:xfrm>
          <a:prstGeom prst="rect">
            <a:avLst/>
          </a:prstGeom>
        </p:spPr>
      </p:pic>
    </p:spTree>
    <p:extLst>
      <p:ext uri="{BB962C8B-B14F-4D97-AF65-F5344CB8AC3E}">
        <p14:creationId xmlns:p14="http://schemas.microsoft.com/office/powerpoint/2010/main" val="218037290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1" name="Title 1"/>
          <p:cNvSpPr>
            <a:spLocks noGrp="1"/>
          </p:cNvSpPr>
          <p:nvPr>
            <p:ph type="title"/>
          </p:nvPr>
        </p:nvSpPr>
        <p:spPr>
          <a:xfrm>
            <a:off x="457200" y="101447"/>
            <a:ext cx="8229600" cy="642937"/>
          </a:xfrm>
        </p:spPr>
        <p:txBody>
          <a:bodyPr>
            <a:noAutofit/>
          </a:bodyPr>
          <a:lstStyle/>
          <a:p>
            <a:pPr algn="ctr" eaLnBrk="1" hangingPunct="1"/>
            <a:r>
              <a:rPr lang="fr-FR" sz="4400" dirty="0" err="1"/>
              <a:t>Sammanfattning</a:t>
            </a:r>
            <a:endParaRPr lang="fr-FR" sz="4400" dirty="0"/>
          </a:p>
        </p:txBody>
      </p:sp>
      <p:sp>
        <p:nvSpPr>
          <p:cNvPr id="14" name="Rectangle 13"/>
          <p:cNvSpPr>
            <a:spLocks noChangeArrowheads="1"/>
          </p:cNvSpPr>
          <p:nvPr/>
        </p:nvSpPr>
        <p:spPr bwMode="auto">
          <a:xfrm>
            <a:off x="323528" y="888752"/>
            <a:ext cx="8737026" cy="5447645"/>
          </a:xfrm>
          <a:prstGeom prst="rect">
            <a:avLst/>
          </a:prstGeom>
          <a:noFill/>
          <a:ln w="9525">
            <a:noFill/>
            <a:miter lim="800000"/>
            <a:headEnd/>
            <a:tailEnd/>
          </a:ln>
        </p:spPr>
        <p:txBody>
          <a:bodyPr wrap="square">
            <a:spAutoFit/>
          </a:bodyPr>
          <a:lstStyle/>
          <a:p>
            <a:pPr marL="0" lvl="1">
              <a:buFont typeface="Arial" charset="0"/>
              <a:buChar char="•"/>
            </a:pPr>
            <a:r>
              <a:rPr lang="fr-FR" sz="2800" dirty="0">
                <a:latin typeface="+mn-lt"/>
              </a:rPr>
              <a:t> </a:t>
            </a:r>
            <a:r>
              <a:rPr lang="fr-FR" sz="2400" dirty="0" err="1">
                <a:latin typeface="+mn-lt"/>
              </a:rPr>
              <a:t>Grundforskningslaboratorium</a:t>
            </a:r>
            <a:br>
              <a:rPr lang="fr-FR" sz="2400" dirty="0">
                <a:latin typeface="+mn-lt"/>
              </a:rPr>
            </a:br>
            <a:endParaRPr lang="fr-FR" sz="2400" dirty="0">
              <a:latin typeface="+mn-lt"/>
            </a:endParaRPr>
          </a:p>
          <a:p>
            <a:pPr marL="0" lvl="1">
              <a:buFont typeface="Arial" charset="0"/>
              <a:buChar char="•"/>
            </a:pPr>
            <a:r>
              <a:rPr lang="fr-FR" sz="2400" dirty="0">
                <a:latin typeface="+mn-lt"/>
              </a:rPr>
              <a:t> </a:t>
            </a:r>
            <a:r>
              <a:rPr lang="fr-FR" sz="2400" dirty="0" err="1">
                <a:latin typeface="+mn-lt"/>
              </a:rPr>
              <a:t>Världens</a:t>
            </a:r>
            <a:r>
              <a:rPr lang="fr-FR" sz="2400" dirty="0">
                <a:latin typeface="+mn-lt"/>
              </a:rPr>
              <a:t> </a:t>
            </a:r>
            <a:r>
              <a:rPr lang="fr-FR" sz="2400" dirty="0" err="1">
                <a:latin typeface="+mn-lt"/>
              </a:rPr>
              <a:t>största</a:t>
            </a:r>
            <a:r>
              <a:rPr lang="fr-FR" sz="2400" dirty="0">
                <a:latin typeface="+mn-lt"/>
              </a:rPr>
              <a:t> </a:t>
            </a:r>
            <a:r>
              <a:rPr lang="fr-FR" sz="2400" dirty="0" err="1">
                <a:latin typeface="+mn-lt"/>
              </a:rPr>
              <a:t>internationella</a:t>
            </a:r>
            <a:r>
              <a:rPr lang="fr-FR" sz="2400" dirty="0">
                <a:latin typeface="+mn-lt"/>
              </a:rPr>
              <a:t> </a:t>
            </a:r>
            <a:r>
              <a:rPr lang="fr-FR" sz="2400" dirty="0" err="1">
                <a:latin typeface="+mn-lt"/>
              </a:rPr>
              <a:t>vetenskapliga</a:t>
            </a:r>
            <a:r>
              <a:rPr lang="fr-FR" sz="2400" dirty="0">
                <a:latin typeface="+mn-lt"/>
              </a:rPr>
              <a:t> </a:t>
            </a:r>
            <a:r>
              <a:rPr lang="fr-FR" sz="2400" dirty="0" err="1">
                <a:latin typeface="+mn-lt"/>
              </a:rPr>
              <a:t>samarbete</a:t>
            </a:r>
            <a:br>
              <a:rPr lang="fr-FR" sz="2400" dirty="0">
                <a:latin typeface="+mn-lt"/>
              </a:rPr>
            </a:br>
            <a:endParaRPr lang="fr-FR" sz="2400" dirty="0">
              <a:latin typeface="+mn-lt"/>
            </a:endParaRPr>
          </a:p>
          <a:p>
            <a:pPr marL="0" lvl="1">
              <a:buFont typeface="Arial" charset="0"/>
              <a:buChar char="•"/>
            </a:pPr>
            <a:r>
              <a:rPr lang="fr-FR" sz="2400" dirty="0">
                <a:latin typeface="+mn-lt"/>
              </a:rPr>
              <a:t> Driver </a:t>
            </a:r>
            <a:r>
              <a:rPr lang="fr-FR" sz="2400" dirty="0" err="1">
                <a:latin typeface="+mn-lt"/>
              </a:rPr>
              <a:t>teknologin</a:t>
            </a:r>
            <a:r>
              <a:rPr lang="fr-FR" sz="2400" dirty="0">
                <a:latin typeface="+mn-lt"/>
              </a:rPr>
              <a:t> </a:t>
            </a:r>
            <a:r>
              <a:rPr lang="fr-FR" sz="2400" dirty="0" err="1">
                <a:latin typeface="+mn-lt"/>
              </a:rPr>
              <a:t>över</a:t>
            </a:r>
            <a:r>
              <a:rPr lang="fr-FR" sz="2400" dirty="0">
                <a:latin typeface="+mn-lt"/>
              </a:rPr>
              <a:t> </a:t>
            </a:r>
            <a:r>
              <a:rPr lang="fr-FR" sz="2400" dirty="0" err="1">
                <a:latin typeface="+mn-lt"/>
              </a:rPr>
              <a:t>dess</a:t>
            </a:r>
            <a:r>
              <a:rPr lang="fr-FR" sz="2400" dirty="0">
                <a:latin typeface="+mn-lt"/>
              </a:rPr>
              <a:t> </a:t>
            </a:r>
            <a:r>
              <a:rPr lang="fr-FR" sz="2400" dirty="0" err="1">
                <a:latin typeface="+mn-lt"/>
              </a:rPr>
              <a:t>gränser</a:t>
            </a:r>
            <a:br>
              <a:rPr lang="fr-FR" sz="2400" dirty="0">
                <a:latin typeface="+mn-lt"/>
              </a:rPr>
            </a:br>
            <a:endParaRPr lang="fr-FR" sz="2400" dirty="0">
              <a:latin typeface="+mn-lt"/>
            </a:endParaRPr>
          </a:p>
          <a:p>
            <a:pPr marL="0" lvl="1">
              <a:buFont typeface="Arial" charset="0"/>
              <a:buChar char="•"/>
            </a:pPr>
            <a:r>
              <a:rPr lang="fr-FR" sz="2400" dirty="0">
                <a:latin typeface="+mn-lt"/>
              </a:rPr>
              <a:t> </a:t>
            </a:r>
            <a:r>
              <a:rPr lang="fr-FR" sz="2400" dirty="0" err="1">
                <a:latin typeface="+mn-lt"/>
              </a:rPr>
              <a:t>Många</a:t>
            </a:r>
            <a:r>
              <a:rPr lang="fr-FR" sz="2400" dirty="0">
                <a:latin typeface="+mn-lt"/>
              </a:rPr>
              <a:t> </a:t>
            </a:r>
            <a:r>
              <a:rPr lang="fr-FR" sz="2400" dirty="0" err="1">
                <a:latin typeface="+mn-lt"/>
              </a:rPr>
              <a:t>praktiska</a:t>
            </a:r>
            <a:r>
              <a:rPr lang="fr-FR" sz="2400" dirty="0">
                <a:latin typeface="+mn-lt"/>
              </a:rPr>
              <a:t> </a:t>
            </a:r>
            <a:r>
              <a:rPr lang="fr-FR" sz="2400" dirty="0" err="1">
                <a:latin typeface="+mn-lt"/>
              </a:rPr>
              <a:t>tillämpningar</a:t>
            </a:r>
            <a:br>
              <a:rPr lang="fr-FR" sz="2400" dirty="0">
                <a:latin typeface="+mn-lt"/>
              </a:rPr>
            </a:br>
            <a:endParaRPr lang="fr-FR" sz="2400" dirty="0">
              <a:latin typeface="+mn-lt"/>
            </a:endParaRPr>
          </a:p>
          <a:p>
            <a:pPr marL="0" lvl="1">
              <a:buFont typeface="Arial" charset="0"/>
              <a:buChar char="•"/>
            </a:pPr>
            <a:r>
              <a:rPr lang="fr-FR" sz="2400" dirty="0">
                <a:latin typeface="+mn-lt"/>
              </a:rPr>
              <a:t> </a:t>
            </a:r>
            <a:r>
              <a:rPr lang="fr-FR" sz="2400" dirty="0" err="1"/>
              <a:t>Många</a:t>
            </a:r>
            <a:r>
              <a:rPr lang="fr-FR" sz="2400" dirty="0"/>
              <a:t> </a:t>
            </a:r>
            <a:r>
              <a:rPr lang="fr-FR" sz="2400" dirty="0" err="1"/>
              <a:t>stora</a:t>
            </a:r>
            <a:r>
              <a:rPr lang="fr-FR" sz="2400" dirty="0"/>
              <a:t> </a:t>
            </a:r>
            <a:r>
              <a:rPr lang="fr-FR" sz="2400" dirty="0" err="1"/>
              <a:t>mysterier</a:t>
            </a:r>
            <a:r>
              <a:rPr lang="fr-FR" sz="2400" dirty="0"/>
              <a:t> </a:t>
            </a:r>
            <a:r>
              <a:rPr lang="fr-FR" sz="2400" dirty="0" err="1"/>
              <a:t>att</a:t>
            </a:r>
            <a:r>
              <a:rPr lang="fr-FR" sz="2400" dirty="0"/>
              <a:t> </a:t>
            </a:r>
            <a:r>
              <a:rPr lang="fr-FR" sz="2400" dirty="0" err="1"/>
              <a:t>lösa</a:t>
            </a:r>
            <a:r>
              <a:rPr lang="fr-FR" sz="2400" dirty="0"/>
              <a:t> – </a:t>
            </a:r>
            <a:r>
              <a:rPr lang="fr-FR" sz="2400" dirty="0" err="1"/>
              <a:t>spännande</a:t>
            </a:r>
            <a:r>
              <a:rPr lang="fr-FR" sz="2400" dirty="0"/>
              <a:t> !!!</a:t>
            </a:r>
            <a:endParaRPr lang="fr-FR" sz="2800" dirty="0">
              <a:latin typeface="+mn-lt"/>
            </a:endParaRPr>
          </a:p>
          <a:p>
            <a:pPr marL="0" lvl="1"/>
            <a:br>
              <a:rPr lang="fr-FR" sz="2800" i="1" dirty="0">
                <a:solidFill>
                  <a:srgbClr val="FFC000"/>
                </a:solidFill>
                <a:latin typeface="+mn-lt"/>
              </a:rPr>
            </a:br>
            <a:r>
              <a:rPr lang="fr-FR" sz="2800" i="1" dirty="0" err="1">
                <a:solidFill>
                  <a:srgbClr val="FFC000"/>
                </a:solidFill>
                <a:latin typeface="+mn-lt"/>
              </a:rPr>
              <a:t>websites</a:t>
            </a:r>
            <a:r>
              <a:rPr lang="fr-FR" sz="2800" i="1" dirty="0">
                <a:solidFill>
                  <a:srgbClr val="FFC000"/>
                </a:solidFill>
                <a:latin typeface="+mn-lt"/>
              </a:rPr>
              <a:t>:</a:t>
            </a:r>
            <a:br>
              <a:rPr lang="fr-FR" sz="2800" i="1" dirty="0">
                <a:latin typeface="+mn-lt"/>
              </a:rPr>
            </a:br>
            <a:r>
              <a:rPr lang="fr-FR" sz="2400" dirty="0">
                <a:latin typeface="+mn-lt"/>
              </a:rPr>
              <a:t>Information: 	www.cern.ch</a:t>
            </a:r>
          </a:p>
          <a:p>
            <a:pPr marL="0" lvl="1"/>
            <a:r>
              <a:rPr lang="fr-FR" sz="2400" dirty="0">
                <a:latin typeface="+mn-lt"/>
              </a:rPr>
              <a:t>CERN TV</a:t>
            </a:r>
            <a:r>
              <a:rPr lang="en-GB" sz="2400" dirty="0">
                <a:latin typeface="+mn-lt"/>
              </a:rPr>
              <a:t>:	www.youtube.com/cern</a:t>
            </a:r>
            <a:br>
              <a:rPr lang="en-GB" sz="2400" dirty="0">
                <a:latin typeface="+mn-lt"/>
              </a:rPr>
            </a:br>
            <a:r>
              <a:rPr lang="en-GB" sz="2400" dirty="0" err="1">
                <a:latin typeface="+mn-lt"/>
              </a:rPr>
              <a:t>Anställning</a:t>
            </a:r>
            <a:r>
              <a:rPr lang="en-GB" sz="2400" dirty="0">
                <a:latin typeface="+mn-lt"/>
              </a:rPr>
              <a:t>:	www.cern.ch/jobs</a:t>
            </a:r>
            <a:endParaRPr lang="fr-FR" sz="2800" dirty="0">
              <a:latin typeface="+mn-lt"/>
            </a:endParaRPr>
          </a:p>
        </p:txBody>
      </p:sp>
      <p:cxnSp>
        <p:nvCxnSpPr>
          <p:cNvPr id="6" name="Straight Connector 5"/>
          <p:cNvCxnSpPr/>
          <p:nvPr/>
        </p:nvCxnSpPr>
        <p:spPr>
          <a:xfrm>
            <a:off x="251520" y="764704"/>
            <a:ext cx="8352928"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sp>
        <p:nvSpPr>
          <p:cNvPr id="2" name="Footer Placeholder 1"/>
          <p:cNvSpPr>
            <a:spLocks noGrp="1"/>
          </p:cNvSpPr>
          <p:nvPr>
            <p:ph type="ftr" sz="quarter" idx="11"/>
          </p:nvPr>
        </p:nvSpPr>
        <p:spPr>
          <a:xfrm>
            <a:off x="457200" y="6356351"/>
            <a:ext cx="8229600" cy="365125"/>
          </a:xfrm>
        </p:spPr>
        <p:txBody>
          <a:bodyPr/>
          <a:lstStyle/>
          <a:p>
            <a:pPr>
              <a:defRPr/>
            </a:pPr>
            <a:r>
              <a:rPr lang="sv-SE">
                <a:solidFill>
                  <a:srgbClr val="7F7F7F"/>
                </a:solidFill>
              </a:rPr>
              <a:t>Polhelmskolan 24.3 2025                     Lennart JIRDEN, CERN</a:t>
            </a:r>
            <a:endParaRPr lang="en-GB" dirty="0">
              <a:solidFill>
                <a:srgbClr val="7F7F7F"/>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14">
                                            <p:txEl>
                                              <p:pRg st="0" end="0"/>
                                            </p:txEl>
                                          </p:spTgt>
                                        </p:tgtEl>
                                        <p:attrNameLst>
                                          <p:attrName>style.visibility</p:attrName>
                                        </p:attrNameLst>
                                      </p:cBhvr>
                                      <p:to>
                                        <p:strVal val="visible"/>
                                      </p:to>
                                    </p:set>
                                    <p:animEffect transition="in" filter="fade">
                                      <p:cBhvr>
                                        <p:cTn id="7" dur="1000"/>
                                        <p:tgtEl>
                                          <p:spTgt spid="14">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14">
                                            <p:txEl>
                                              <p:pRg st="1" end="1"/>
                                            </p:txEl>
                                          </p:spTgt>
                                        </p:tgtEl>
                                        <p:attrNameLst>
                                          <p:attrName>style.visibility</p:attrName>
                                        </p:attrNameLst>
                                      </p:cBhvr>
                                      <p:to>
                                        <p:strVal val="visible"/>
                                      </p:to>
                                    </p:set>
                                    <p:animEffect transition="in" filter="fade">
                                      <p:cBhvr>
                                        <p:cTn id="10" dur="1000"/>
                                        <p:tgtEl>
                                          <p:spTgt spid="14">
                                            <p:txEl>
                                              <p:pRg st="1" end="1"/>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14">
                                            <p:txEl>
                                              <p:pRg st="2" end="2"/>
                                            </p:txEl>
                                          </p:spTgt>
                                        </p:tgtEl>
                                        <p:attrNameLst>
                                          <p:attrName>style.visibility</p:attrName>
                                        </p:attrNameLst>
                                      </p:cBhvr>
                                      <p:to>
                                        <p:strVal val="visible"/>
                                      </p:to>
                                    </p:set>
                                    <p:animEffect transition="in" filter="fade">
                                      <p:cBhvr>
                                        <p:cTn id="13" dur="1000"/>
                                        <p:tgtEl>
                                          <p:spTgt spid="14">
                                            <p:txEl>
                                              <p:pRg st="2" end="2"/>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14">
                                            <p:txEl>
                                              <p:pRg st="3" end="3"/>
                                            </p:txEl>
                                          </p:spTgt>
                                        </p:tgtEl>
                                        <p:attrNameLst>
                                          <p:attrName>style.visibility</p:attrName>
                                        </p:attrNameLst>
                                      </p:cBhvr>
                                      <p:to>
                                        <p:strVal val="visible"/>
                                      </p:to>
                                    </p:set>
                                    <p:animEffect transition="in" filter="fade">
                                      <p:cBhvr>
                                        <p:cTn id="16" dur="1000"/>
                                        <p:tgtEl>
                                          <p:spTgt spid="14">
                                            <p:txEl>
                                              <p:pRg st="3" end="3"/>
                                            </p:txEl>
                                          </p:spTgt>
                                        </p:tgtEl>
                                      </p:cBhvr>
                                    </p:animEffect>
                                  </p:childTnLst>
                                </p:cTn>
                              </p:par>
                              <p:par>
                                <p:cTn id="17" presetID="10" presetClass="entr" presetSubtype="0" fill="hold" nodeType="withEffect">
                                  <p:stCondLst>
                                    <p:cond delay="0"/>
                                  </p:stCondLst>
                                  <p:childTnLst>
                                    <p:set>
                                      <p:cBhvr>
                                        <p:cTn id="18" dur="1" fill="hold">
                                          <p:stCondLst>
                                            <p:cond delay="0"/>
                                          </p:stCondLst>
                                        </p:cTn>
                                        <p:tgtEl>
                                          <p:spTgt spid="14">
                                            <p:txEl>
                                              <p:pRg st="4" end="4"/>
                                            </p:txEl>
                                          </p:spTgt>
                                        </p:tgtEl>
                                        <p:attrNameLst>
                                          <p:attrName>style.visibility</p:attrName>
                                        </p:attrNameLst>
                                      </p:cBhvr>
                                      <p:to>
                                        <p:strVal val="visible"/>
                                      </p:to>
                                    </p:set>
                                    <p:animEffect transition="in" filter="fade">
                                      <p:cBhvr>
                                        <p:cTn id="19" dur="1000"/>
                                        <p:tgtEl>
                                          <p:spTgt spid="14">
                                            <p:txEl>
                                              <p:pRg st="4" end="4"/>
                                            </p:txEl>
                                          </p:spTgt>
                                        </p:tgtEl>
                                      </p:cBhvr>
                                    </p:animEffect>
                                  </p:childTnLst>
                                </p:cTn>
                              </p:par>
                            </p:childTnLst>
                          </p:cTn>
                        </p:par>
                        <p:par>
                          <p:cTn id="20" fill="hold">
                            <p:stCondLst>
                              <p:cond delay="1000"/>
                            </p:stCondLst>
                            <p:childTnLst>
                              <p:par>
                                <p:cTn id="21" presetID="10" presetClass="entr" presetSubtype="0" fill="hold" nodeType="afterEffect">
                                  <p:stCondLst>
                                    <p:cond delay="0"/>
                                  </p:stCondLst>
                                  <p:childTnLst>
                                    <p:set>
                                      <p:cBhvr>
                                        <p:cTn id="22" dur="1" fill="hold">
                                          <p:stCondLst>
                                            <p:cond delay="0"/>
                                          </p:stCondLst>
                                        </p:cTn>
                                        <p:tgtEl>
                                          <p:spTgt spid="14">
                                            <p:txEl>
                                              <p:pRg st="5" end="5"/>
                                            </p:txEl>
                                          </p:spTgt>
                                        </p:tgtEl>
                                        <p:attrNameLst>
                                          <p:attrName>style.visibility</p:attrName>
                                        </p:attrNameLst>
                                      </p:cBhvr>
                                      <p:to>
                                        <p:strVal val="visible"/>
                                      </p:to>
                                    </p:set>
                                    <p:animEffect transition="in" filter="fade">
                                      <p:cBhvr>
                                        <p:cTn id="23" dur="2000"/>
                                        <p:tgtEl>
                                          <p:spTgt spid="14">
                                            <p:txEl>
                                              <p:pRg st="5" end="5"/>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14">
                                            <p:txEl>
                                              <p:pRg st="5" end="5"/>
                                            </p:txEl>
                                          </p:spTgt>
                                        </p:tgtEl>
                                        <p:attrNameLst>
                                          <p:attrName>style.visibility</p:attrName>
                                        </p:attrNameLst>
                                      </p:cBhvr>
                                      <p:to>
                                        <p:strVal val="visible"/>
                                      </p:to>
                                    </p:set>
                                    <p:animEffect transition="in" filter="fade">
                                      <p:cBhvr>
                                        <p:cTn id="26" dur="2000"/>
                                        <p:tgtEl>
                                          <p:spTgt spid="14">
                                            <p:txEl>
                                              <p:pRg st="5" end="5"/>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14">
                                            <p:txEl>
                                              <p:pRg st="6" end="6"/>
                                            </p:txEl>
                                          </p:spTgt>
                                        </p:tgtEl>
                                        <p:attrNameLst>
                                          <p:attrName>style.visibility</p:attrName>
                                        </p:attrNameLst>
                                      </p:cBhvr>
                                      <p:to>
                                        <p:strVal val="visible"/>
                                      </p:to>
                                    </p:set>
                                    <p:animEffect transition="in" filter="fade">
                                      <p:cBhvr>
                                        <p:cTn id="29" dur="2000"/>
                                        <p:tgtEl>
                                          <p:spTgt spid="1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pPr>
              <a:defRPr/>
            </a:pPr>
            <a:r>
              <a:rPr lang="sv-SE"/>
              <a:t>Polhelmskolan 24.3 2025                     Lennart JIRDEN, CERN</a:t>
            </a:r>
            <a:endParaRPr lang="en-GB"/>
          </a:p>
        </p:txBody>
      </p:sp>
    </p:spTree>
    <p:extLst>
      <p:ext uri="{BB962C8B-B14F-4D97-AF65-F5344CB8AC3E}">
        <p14:creationId xmlns:p14="http://schemas.microsoft.com/office/powerpoint/2010/main" val="367306289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4702" y="164508"/>
            <a:ext cx="8686800" cy="642942"/>
          </a:xfrm>
        </p:spPr>
        <p:txBody>
          <a:bodyPr rtlCol="0">
            <a:noAutofit/>
          </a:bodyPr>
          <a:lstStyle/>
          <a:p>
            <a:pPr algn="ctr" eaLnBrk="1" fontAlgn="auto" hangingPunct="1">
              <a:spcAft>
                <a:spcPts val="0"/>
              </a:spcAft>
              <a:defRPr/>
            </a:pPr>
            <a:r>
              <a:rPr lang="de-DE" sz="48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CERN‘s målsättning</a:t>
            </a:r>
          </a:p>
        </p:txBody>
      </p:sp>
      <p:sp>
        <p:nvSpPr>
          <p:cNvPr id="13" name="Footer Placeholder 2"/>
          <p:cNvSpPr>
            <a:spLocks noGrp="1"/>
          </p:cNvSpPr>
          <p:nvPr>
            <p:ph type="ftr" sz="quarter" idx="11"/>
          </p:nvPr>
        </p:nvSpPr>
        <p:spPr>
          <a:xfrm>
            <a:off x="142875" y="6554489"/>
            <a:ext cx="8893621" cy="258887"/>
          </a:xfrm>
          <a:ln>
            <a:solidFill>
              <a:schemeClr val="bg1">
                <a:lumMod val="65000"/>
                <a:lumOff val="35000"/>
              </a:schemeClr>
            </a:solidFill>
          </a:ln>
        </p:spPr>
        <p:txBody>
          <a:bodyPr/>
          <a:lstStyle/>
          <a:p>
            <a:pPr>
              <a:defRPr/>
            </a:pPr>
            <a:r>
              <a:rPr lang="sv-SE">
                <a:solidFill>
                  <a:schemeClr val="tx1">
                    <a:lumMod val="50000"/>
                  </a:schemeClr>
                </a:solidFill>
              </a:rPr>
              <a:t>Polhelmskolan 24.3 2025                     Lennart JIRDEN, CERN</a:t>
            </a:r>
            <a:endParaRPr lang="fr-FR" dirty="0">
              <a:solidFill>
                <a:schemeClr val="tx1">
                  <a:lumMod val="50000"/>
                </a:schemeClr>
              </a:solidFill>
            </a:endParaRPr>
          </a:p>
        </p:txBody>
      </p:sp>
      <p:cxnSp>
        <p:nvCxnSpPr>
          <p:cNvPr id="14" name="Straight Connector 13"/>
          <p:cNvCxnSpPr/>
          <p:nvPr/>
        </p:nvCxnSpPr>
        <p:spPr>
          <a:xfrm>
            <a:off x="294702" y="807450"/>
            <a:ext cx="8525770"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grpSp>
        <p:nvGrpSpPr>
          <p:cNvPr id="33" name="Group 32">
            <a:extLst>
              <a:ext uri="{FF2B5EF4-FFF2-40B4-BE49-F238E27FC236}">
                <a16:creationId xmlns:a16="http://schemas.microsoft.com/office/drawing/2014/main" id="{5867CFBE-1D53-810C-505E-6893600B6873}"/>
              </a:ext>
            </a:extLst>
          </p:cNvPr>
          <p:cNvGrpSpPr/>
          <p:nvPr/>
        </p:nvGrpSpPr>
        <p:grpSpPr>
          <a:xfrm>
            <a:off x="827584" y="1040107"/>
            <a:ext cx="3331358" cy="2388893"/>
            <a:chOff x="828189" y="1058874"/>
            <a:chExt cx="3331358" cy="2388893"/>
          </a:xfrm>
        </p:grpSpPr>
        <p:pic>
          <p:nvPicPr>
            <p:cNvPr id="4" name="Picture 3" descr="Courier.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349341">
              <a:off x="828189" y="1058874"/>
              <a:ext cx="3331358" cy="1898877"/>
            </a:xfrm>
            <a:prstGeom prst="rect">
              <a:avLst/>
            </a:prstGeom>
            <a:solidFill>
              <a:srgbClr val="FFFFFF">
                <a:shade val="85000"/>
              </a:srgbClr>
            </a:solidFill>
            <a:ln w="63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23" name="TextBox 22">
              <a:extLst>
                <a:ext uri="{FF2B5EF4-FFF2-40B4-BE49-F238E27FC236}">
                  <a16:creationId xmlns:a16="http://schemas.microsoft.com/office/drawing/2014/main" id="{A35A7378-4A67-369D-0A65-D839662FF8EF}"/>
                </a:ext>
              </a:extLst>
            </p:cNvPr>
            <p:cNvSpPr txBox="1"/>
            <p:nvPr/>
          </p:nvSpPr>
          <p:spPr>
            <a:xfrm>
              <a:off x="907108" y="2986102"/>
              <a:ext cx="3173520" cy="461665"/>
            </a:xfrm>
            <a:prstGeom prst="rect">
              <a:avLst/>
            </a:prstGeom>
            <a:noFill/>
          </p:spPr>
          <p:txBody>
            <a:bodyPr wrap="square" rtlCol="0">
              <a:spAutoFit/>
            </a:bodyPr>
            <a:lstStyle/>
            <a:p>
              <a:r>
                <a:rPr lang="en-GB" sz="2400" dirty="0"/>
                <a:t>GRUNDFORSKNING</a:t>
              </a:r>
            </a:p>
          </p:txBody>
        </p:sp>
      </p:grpSp>
      <p:grpSp>
        <p:nvGrpSpPr>
          <p:cNvPr id="34" name="Group 33">
            <a:extLst>
              <a:ext uri="{FF2B5EF4-FFF2-40B4-BE49-F238E27FC236}">
                <a16:creationId xmlns:a16="http://schemas.microsoft.com/office/drawing/2014/main" id="{BA9191DB-E8B8-64C6-5C98-EABACCDAD5D1}"/>
              </a:ext>
            </a:extLst>
          </p:cNvPr>
          <p:cNvGrpSpPr/>
          <p:nvPr/>
        </p:nvGrpSpPr>
        <p:grpSpPr>
          <a:xfrm>
            <a:off x="5103071" y="982897"/>
            <a:ext cx="3043880" cy="2557916"/>
            <a:chOff x="5103071" y="982897"/>
            <a:chExt cx="3043880" cy="2557916"/>
          </a:xfrm>
        </p:grpSpPr>
        <p:grpSp>
          <p:nvGrpSpPr>
            <p:cNvPr id="30" name="Group 29">
              <a:extLst>
                <a:ext uri="{FF2B5EF4-FFF2-40B4-BE49-F238E27FC236}">
                  <a16:creationId xmlns:a16="http://schemas.microsoft.com/office/drawing/2014/main" id="{64146ADE-1CCE-9297-CE22-A84CA9B2ABF4}"/>
                </a:ext>
              </a:extLst>
            </p:cNvPr>
            <p:cNvGrpSpPr/>
            <p:nvPr/>
          </p:nvGrpSpPr>
          <p:grpSpPr>
            <a:xfrm>
              <a:off x="5103071" y="982897"/>
              <a:ext cx="3043880" cy="2020202"/>
              <a:chOff x="5103071" y="982897"/>
              <a:chExt cx="3043880" cy="2020202"/>
            </a:xfrm>
          </p:grpSpPr>
          <p:pic>
            <p:nvPicPr>
              <p:cNvPr id="19" name="Picture 18">
                <a:extLst>
                  <a:ext uri="{FF2B5EF4-FFF2-40B4-BE49-F238E27FC236}">
                    <a16:creationId xmlns:a16="http://schemas.microsoft.com/office/drawing/2014/main" id="{9CE4EAA2-5AD6-3314-E610-4430A07D3ECF}"/>
                  </a:ext>
                </a:extLst>
              </p:cNvPr>
              <p:cNvPicPr>
                <a:picLocks noChangeAspect="1"/>
              </p:cNvPicPr>
              <p:nvPr/>
            </p:nvPicPr>
            <p:blipFill>
              <a:blip r:embed="rId4"/>
              <a:stretch>
                <a:fillRect/>
              </a:stretch>
            </p:blipFill>
            <p:spPr>
              <a:xfrm rot="21582723">
                <a:off x="5103071" y="1013524"/>
                <a:ext cx="3043880" cy="1989575"/>
              </a:xfrm>
              <a:prstGeom prst="rect">
                <a:avLst/>
              </a:prstGeom>
            </p:spPr>
          </p:pic>
          <p:sp>
            <p:nvSpPr>
              <p:cNvPr id="15" name="Rectangle 14">
                <a:extLst>
                  <a:ext uri="{FF2B5EF4-FFF2-40B4-BE49-F238E27FC236}">
                    <a16:creationId xmlns:a16="http://schemas.microsoft.com/office/drawing/2014/main" id="{EBC75F1F-0E23-F254-99DB-C38CFBFB77F0}"/>
                  </a:ext>
                </a:extLst>
              </p:cNvPr>
              <p:cNvSpPr/>
              <p:nvPr/>
            </p:nvSpPr>
            <p:spPr>
              <a:xfrm rot="21582723">
                <a:off x="5114817" y="982897"/>
                <a:ext cx="3020388" cy="2003073"/>
              </a:xfrm>
              <a:prstGeom prst="rect">
                <a:avLst/>
              </a:prstGeom>
              <a:noFill/>
              <a:ln w="571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4" name="TextBox 23">
              <a:extLst>
                <a:ext uri="{FF2B5EF4-FFF2-40B4-BE49-F238E27FC236}">
                  <a16:creationId xmlns:a16="http://schemas.microsoft.com/office/drawing/2014/main" id="{3EF73F51-8706-EF46-0948-F002AB8F64A9}"/>
                </a:ext>
              </a:extLst>
            </p:cNvPr>
            <p:cNvSpPr txBox="1"/>
            <p:nvPr/>
          </p:nvSpPr>
          <p:spPr>
            <a:xfrm>
              <a:off x="5577733" y="3079148"/>
              <a:ext cx="2088232" cy="461665"/>
            </a:xfrm>
            <a:prstGeom prst="rect">
              <a:avLst/>
            </a:prstGeom>
            <a:noFill/>
          </p:spPr>
          <p:txBody>
            <a:bodyPr wrap="square" rtlCol="0">
              <a:spAutoFit/>
            </a:bodyPr>
            <a:lstStyle/>
            <a:p>
              <a:r>
                <a:rPr lang="en-GB" sz="2400" dirty="0"/>
                <a:t>UTBILDNING</a:t>
              </a:r>
            </a:p>
          </p:txBody>
        </p:sp>
      </p:grpSp>
      <p:grpSp>
        <p:nvGrpSpPr>
          <p:cNvPr id="36" name="Group 35">
            <a:extLst>
              <a:ext uri="{FF2B5EF4-FFF2-40B4-BE49-F238E27FC236}">
                <a16:creationId xmlns:a16="http://schemas.microsoft.com/office/drawing/2014/main" id="{DFBF163A-68FE-DEA9-4596-B32F12B56EE1}"/>
              </a:ext>
            </a:extLst>
          </p:cNvPr>
          <p:cNvGrpSpPr/>
          <p:nvPr/>
        </p:nvGrpSpPr>
        <p:grpSpPr>
          <a:xfrm>
            <a:off x="4975898" y="3702062"/>
            <a:ext cx="3173650" cy="2860649"/>
            <a:chOff x="4975898" y="3702062"/>
            <a:chExt cx="3173650" cy="2860649"/>
          </a:xfrm>
        </p:grpSpPr>
        <p:sp>
          <p:nvSpPr>
            <p:cNvPr id="26" name="TextBox 25">
              <a:extLst>
                <a:ext uri="{FF2B5EF4-FFF2-40B4-BE49-F238E27FC236}">
                  <a16:creationId xmlns:a16="http://schemas.microsoft.com/office/drawing/2014/main" id="{28A74DCC-E4CE-79F1-47FB-48F837D9B98C}"/>
                </a:ext>
              </a:extLst>
            </p:cNvPr>
            <p:cNvSpPr txBox="1"/>
            <p:nvPr/>
          </p:nvSpPr>
          <p:spPr>
            <a:xfrm>
              <a:off x="4975898" y="5731714"/>
              <a:ext cx="3173520" cy="830997"/>
            </a:xfrm>
            <a:prstGeom prst="rect">
              <a:avLst/>
            </a:prstGeom>
            <a:noFill/>
          </p:spPr>
          <p:txBody>
            <a:bodyPr wrap="square" rtlCol="0">
              <a:spAutoFit/>
            </a:bodyPr>
            <a:lstStyle/>
            <a:p>
              <a:pPr algn="ctr"/>
              <a:r>
                <a:rPr lang="en-GB" sz="2400" dirty="0"/>
                <a:t>INTERNATIONELLT</a:t>
              </a:r>
            </a:p>
            <a:p>
              <a:pPr algn="ctr"/>
              <a:r>
                <a:rPr lang="en-GB" sz="2400" dirty="0"/>
                <a:t>SAMARBETE</a:t>
              </a:r>
            </a:p>
          </p:txBody>
        </p:sp>
        <p:grpSp>
          <p:nvGrpSpPr>
            <p:cNvPr id="31" name="Group 30">
              <a:extLst>
                <a:ext uri="{FF2B5EF4-FFF2-40B4-BE49-F238E27FC236}">
                  <a16:creationId xmlns:a16="http://schemas.microsoft.com/office/drawing/2014/main" id="{A90F2672-9982-C3EB-A8AF-4C295AB2ACC7}"/>
                </a:ext>
              </a:extLst>
            </p:cNvPr>
            <p:cNvGrpSpPr/>
            <p:nvPr/>
          </p:nvGrpSpPr>
          <p:grpSpPr>
            <a:xfrm>
              <a:off x="4981144" y="3702062"/>
              <a:ext cx="3168404" cy="2082700"/>
              <a:chOff x="4981144" y="3702062"/>
              <a:chExt cx="3168404" cy="2082700"/>
            </a:xfrm>
          </p:grpSpPr>
          <p:pic>
            <p:nvPicPr>
              <p:cNvPr id="1026" name="Picture 2" descr="CMS holds first-ever induction session for young researchers | CERN">
                <a:extLst>
                  <a:ext uri="{FF2B5EF4-FFF2-40B4-BE49-F238E27FC236}">
                    <a16:creationId xmlns:a16="http://schemas.microsoft.com/office/drawing/2014/main" id="{31D06E0A-96EF-9A0E-E7FB-0A9BC2D1D5B3}"/>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981144" y="3720736"/>
                <a:ext cx="3168352" cy="2064026"/>
              </a:xfrm>
              <a:prstGeom prst="rect">
                <a:avLst/>
              </a:prstGeom>
              <a:noFill/>
              <a:extLst>
                <a:ext uri="{909E8E84-426E-40DD-AFC4-6F175D3DCCD1}">
                  <a14:hiddenFill xmlns:a14="http://schemas.microsoft.com/office/drawing/2010/main">
                    <a:solidFill>
                      <a:srgbClr val="FFFFFF"/>
                    </a:solidFill>
                  </a14:hiddenFill>
                </a:ext>
              </a:extLst>
            </p:spPr>
          </p:pic>
          <p:sp>
            <p:nvSpPr>
              <p:cNvPr id="28" name="Rectangle 27">
                <a:extLst>
                  <a:ext uri="{FF2B5EF4-FFF2-40B4-BE49-F238E27FC236}">
                    <a16:creationId xmlns:a16="http://schemas.microsoft.com/office/drawing/2014/main" id="{8B06726D-0325-417C-B4E7-233997E00E8C}"/>
                  </a:ext>
                </a:extLst>
              </p:cNvPr>
              <p:cNvSpPr/>
              <p:nvPr/>
            </p:nvSpPr>
            <p:spPr>
              <a:xfrm rot="21582723">
                <a:off x="4986338" y="3702062"/>
                <a:ext cx="3163210" cy="2074764"/>
              </a:xfrm>
              <a:prstGeom prst="rect">
                <a:avLst/>
              </a:prstGeom>
              <a:noFill/>
              <a:ln w="571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35" name="Group 34">
            <a:extLst>
              <a:ext uri="{FF2B5EF4-FFF2-40B4-BE49-F238E27FC236}">
                <a16:creationId xmlns:a16="http://schemas.microsoft.com/office/drawing/2014/main" id="{ABF8378D-BC0F-A774-6347-79A2ADA3E648}"/>
              </a:ext>
            </a:extLst>
          </p:cNvPr>
          <p:cNvGrpSpPr/>
          <p:nvPr/>
        </p:nvGrpSpPr>
        <p:grpSpPr>
          <a:xfrm>
            <a:off x="510472" y="3709823"/>
            <a:ext cx="3570155" cy="2801607"/>
            <a:chOff x="510472" y="3709823"/>
            <a:chExt cx="3570155" cy="2801607"/>
          </a:xfrm>
        </p:grpSpPr>
        <p:sp>
          <p:nvSpPr>
            <p:cNvPr id="25" name="TextBox 24">
              <a:extLst>
                <a:ext uri="{FF2B5EF4-FFF2-40B4-BE49-F238E27FC236}">
                  <a16:creationId xmlns:a16="http://schemas.microsoft.com/office/drawing/2014/main" id="{3C52220F-64F1-E668-B7DC-EDD166F8041A}"/>
                </a:ext>
              </a:extLst>
            </p:cNvPr>
            <p:cNvSpPr txBox="1"/>
            <p:nvPr/>
          </p:nvSpPr>
          <p:spPr>
            <a:xfrm>
              <a:off x="1102664" y="5680433"/>
              <a:ext cx="2260753" cy="830997"/>
            </a:xfrm>
            <a:prstGeom prst="rect">
              <a:avLst/>
            </a:prstGeom>
            <a:noFill/>
          </p:spPr>
          <p:txBody>
            <a:bodyPr wrap="square" rtlCol="0">
              <a:spAutoFit/>
            </a:bodyPr>
            <a:lstStyle/>
            <a:p>
              <a:pPr algn="ctr"/>
              <a:r>
                <a:rPr lang="en-GB" sz="2400" dirty="0"/>
                <a:t>TEKNOLOGI</a:t>
              </a:r>
            </a:p>
            <a:p>
              <a:pPr algn="ctr"/>
              <a:r>
                <a:rPr lang="en-GB" sz="2400" dirty="0"/>
                <a:t>UTVECKLING</a:t>
              </a:r>
            </a:p>
          </p:txBody>
        </p:sp>
        <p:grpSp>
          <p:nvGrpSpPr>
            <p:cNvPr id="32" name="Group 31">
              <a:extLst>
                <a:ext uri="{FF2B5EF4-FFF2-40B4-BE49-F238E27FC236}">
                  <a16:creationId xmlns:a16="http://schemas.microsoft.com/office/drawing/2014/main" id="{F14017C5-D09B-90CE-FB53-98FD89594029}"/>
                </a:ext>
              </a:extLst>
            </p:cNvPr>
            <p:cNvGrpSpPr/>
            <p:nvPr/>
          </p:nvGrpSpPr>
          <p:grpSpPr>
            <a:xfrm>
              <a:off x="510472" y="3709823"/>
              <a:ext cx="3570155" cy="1947430"/>
              <a:chOff x="510472" y="3709823"/>
              <a:chExt cx="3570155" cy="1947430"/>
            </a:xfrm>
          </p:grpSpPr>
          <p:pic>
            <p:nvPicPr>
              <p:cNvPr id="27" name="Picture 26">
                <a:extLst>
                  <a:ext uri="{FF2B5EF4-FFF2-40B4-BE49-F238E27FC236}">
                    <a16:creationId xmlns:a16="http://schemas.microsoft.com/office/drawing/2014/main" id="{C94A7723-AD6F-F658-7C49-A97156BD19D9}"/>
                  </a:ext>
                </a:extLst>
              </p:cNvPr>
              <p:cNvPicPr>
                <a:picLocks noChangeAspect="1"/>
              </p:cNvPicPr>
              <p:nvPr/>
            </p:nvPicPr>
            <p:blipFill>
              <a:blip r:embed="rId6"/>
              <a:stretch>
                <a:fillRect/>
              </a:stretch>
            </p:blipFill>
            <p:spPr>
              <a:xfrm>
                <a:off x="510472" y="3709823"/>
                <a:ext cx="3570155" cy="1947430"/>
              </a:xfrm>
              <a:prstGeom prst="rect">
                <a:avLst/>
              </a:prstGeom>
            </p:spPr>
          </p:pic>
          <p:sp>
            <p:nvSpPr>
              <p:cNvPr id="29" name="Rectangle 28">
                <a:extLst>
                  <a:ext uri="{FF2B5EF4-FFF2-40B4-BE49-F238E27FC236}">
                    <a16:creationId xmlns:a16="http://schemas.microsoft.com/office/drawing/2014/main" id="{D2742006-9BAC-A9A6-3183-7D349030B5B8}"/>
                  </a:ext>
                </a:extLst>
              </p:cNvPr>
              <p:cNvSpPr/>
              <p:nvPr/>
            </p:nvSpPr>
            <p:spPr>
              <a:xfrm rot="21582723">
                <a:off x="745583" y="3720953"/>
                <a:ext cx="3106474" cy="1926973"/>
              </a:xfrm>
              <a:prstGeom prst="rect">
                <a:avLst/>
              </a:prstGeom>
              <a:noFill/>
              <a:ln w="571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500"/>
                                        <p:tgtEl>
                                          <p:spTgt spid="3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4"/>
                                        </p:tgtEl>
                                        <p:attrNameLst>
                                          <p:attrName>style.visibility</p:attrName>
                                        </p:attrNameLst>
                                      </p:cBhvr>
                                      <p:to>
                                        <p:strVal val="visible"/>
                                      </p:to>
                                    </p:set>
                                    <p:animEffect transition="in" filter="fade">
                                      <p:cBhvr>
                                        <p:cTn id="12" dur="500"/>
                                        <p:tgtEl>
                                          <p:spTgt spid="3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5"/>
                                        </p:tgtEl>
                                        <p:attrNameLst>
                                          <p:attrName>style.visibility</p:attrName>
                                        </p:attrNameLst>
                                      </p:cBhvr>
                                      <p:to>
                                        <p:strVal val="visible"/>
                                      </p:to>
                                    </p:set>
                                    <p:animEffect transition="in" filter="fade">
                                      <p:cBhvr>
                                        <p:cTn id="17" dur="500"/>
                                        <p:tgtEl>
                                          <p:spTgt spid="3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6"/>
                                        </p:tgtEl>
                                        <p:attrNameLst>
                                          <p:attrName>style.visibility</p:attrName>
                                        </p:attrNameLst>
                                      </p:cBhvr>
                                      <p:to>
                                        <p:strVal val="visible"/>
                                      </p:to>
                                    </p:set>
                                    <p:animEffect transition="in" filter="fade">
                                      <p:cBhvr>
                                        <p:cTn id="22"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80439" y="103096"/>
            <a:ext cx="7934911" cy="615616"/>
          </a:xfrm>
        </p:spPr>
        <p:txBody>
          <a:bodyPr>
            <a:normAutofit fontScale="90000"/>
          </a:bodyPr>
          <a:lstStyle/>
          <a:p>
            <a:r>
              <a:rPr lang="en-US" dirty="0" err="1"/>
              <a:t>Från</a:t>
            </a:r>
            <a:r>
              <a:rPr lang="en-US" dirty="0"/>
              <a:t> </a:t>
            </a:r>
            <a:r>
              <a:rPr lang="en-US" dirty="0" err="1"/>
              <a:t>Upptäckt</a:t>
            </a:r>
            <a:r>
              <a:rPr lang="en-US" dirty="0"/>
              <a:t> till Precision</a:t>
            </a:r>
          </a:p>
        </p:txBody>
      </p:sp>
      <p:pic>
        <p:nvPicPr>
          <p:cNvPr id="5" name="Picture 4"/>
          <p:cNvPicPr>
            <a:picLocks noChangeAspect="1"/>
          </p:cNvPicPr>
          <p:nvPr/>
        </p:nvPicPr>
        <p:blipFill rotWithShape="1">
          <a:blip r:embed="rId5"/>
          <a:srcRect l="-17" r="11945"/>
          <a:stretch/>
        </p:blipFill>
        <p:spPr>
          <a:xfrm>
            <a:off x="274466" y="1025619"/>
            <a:ext cx="4590963" cy="2345500"/>
          </a:xfrm>
          <a:prstGeom prst="rect">
            <a:avLst/>
          </a:prstGeom>
          <a:ln>
            <a:solidFill>
              <a:schemeClr val="tx1"/>
            </a:solidFill>
          </a:ln>
        </p:spPr>
      </p:pic>
      <p:sp>
        <p:nvSpPr>
          <p:cNvPr id="7" name="Rectangle 6"/>
          <p:cNvSpPr/>
          <p:nvPr/>
        </p:nvSpPr>
        <p:spPr>
          <a:xfrm>
            <a:off x="3401026" y="2467016"/>
            <a:ext cx="1314990" cy="646331"/>
          </a:xfrm>
          <a:prstGeom prst="rect">
            <a:avLst/>
          </a:prstGeom>
        </p:spPr>
        <p:txBody>
          <a:bodyPr wrap="square">
            <a:spAutoFit/>
          </a:bodyPr>
          <a:lstStyle/>
          <a:p>
            <a:pPr algn="just" defTabSz="457200"/>
            <a:r>
              <a:rPr lang="en-US" b="1" dirty="0" err="1">
                <a:solidFill>
                  <a:prstClr val="white"/>
                </a:solidFill>
                <a:latin typeface="Myriad Pro Light"/>
              </a:rPr>
              <a:t>Elektron</a:t>
            </a:r>
            <a:r>
              <a:rPr lang="en-US" b="1" dirty="0">
                <a:solidFill>
                  <a:prstClr val="white"/>
                </a:solidFill>
                <a:latin typeface="Myriad Pro Light"/>
              </a:rPr>
              <a:t>/</a:t>
            </a:r>
          </a:p>
          <a:p>
            <a:pPr algn="just" defTabSz="457200"/>
            <a:r>
              <a:rPr lang="en-US" b="1" dirty="0">
                <a:solidFill>
                  <a:prstClr val="white"/>
                </a:solidFill>
                <a:latin typeface="Myriad Pro Light"/>
              </a:rPr>
              <a:t>Positron</a:t>
            </a:r>
            <a:endParaRPr lang="en-US" dirty="0">
              <a:solidFill>
                <a:prstClr val="white"/>
              </a:solidFill>
            </a:endParaRPr>
          </a:p>
        </p:txBody>
      </p:sp>
      <p:pic>
        <p:nvPicPr>
          <p:cNvPr id="4" name="CERN_Proton_Animation 480p.mov">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rotWithShape="1">
          <a:blip r:embed="rId6"/>
          <a:srcRect l="19692" r="19632"/>
          <a:stretch/>
        </p:blipFill>
        <p:spPr>
          <a:xfrm>
            <a:off x="452750" y="1025619"/>
            <a:ext cx="2499211" cy="2316854"/>
          </a:xfrm>
          <a:prstGeom prst="rect">
            <a:avLst/>
          </a:prstGeom>
        </p:spPr>
      </p:pic>
      <p:sp>
        <p:nvSpPr>
          <p:cNvPr id="6" name="Rectangle 5"/>
          <p:cNvSpPr/>
          <p:nvPr/>
        </p:nvSpPr>
        <p:spPr>
          <a:xfrm>
            <a:off x="2614524" y="1294563"/>
            <a:ext cx="1546607" cy="369332"/>
          </a:xfrm>
          <a:prstGeom prst="rect">
            <a:avLst/>
          </a:prstGeom>
        </p:spPr>
        <p:txBody>
          <a:bodyPr wrap="square">
            <a:spAutoFit/>
          </a:bodyPr>
          <a:lstStyle/>
          <a:p>
            <a:pPr algn="just" defTabSz="457200"/>
            <a:r>
              <a:rPr lang="en-US" b="1" dirty="0">
                <a:solidFill>
                  <a:prstClr val="white"/>
                </a:solidFill>
                <a:latin typeface="Myriad Pro Light"/>
              </a:rPr>
              <a:t>Proton</a:t>
            </a:r>
            <a:endParaRPr lang="en-US" dirty="0">
              <a:solidFill>
                <a:prstClr val="white"/>
              </a:solidFill>
            </a:endParaRPr>
          </a:p>
        </p:txBody>
      </p:sp>
      <p:sp>
        <p:nvSpPr>
          <p:cNvPr id="52" name="Footer Placeholder 51"/>
          <p:cNvSpPr>
            <a:spLocks noGrp="1"/>
          </p:cNvSpPr>
          <p:nvPr>
            <p:ph type="ftr" sz="quarter" idx="11"/>
          </p:nvPr>
        </p:nvSpPr>
        <p:spPr/>
        <p:txBody>
          <a:bodyPr/>
          <a:lstStyle/>
          <a:p>
            <a:r>
              <a:rPr lang="sv-SE"/>
              <a:t>Polhelmskolan 24.3 2025                     Lennart JIRDEN, CERN</a:t>
            </a:r>
            <a:endParaRPr lang="en-US"/>
          </a:p>
        </p:txBody>
      </p:sp>
      <p:pic>
        <p:nvPicPr>
          <p:cNvPr id="58" name="Picture 57" descr="Screen Shot 2014-11-20 at 11.03.32.pn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166205" y="795084"/>
            <a:ext cx="3721995" cy="2954866"/>
          </a:xfrm>
          <a:prstGeom prst="rect">
            <a:avLst/>
          </a:prstGeom>
        </p:spPr>
      </p:pic>
      <p:graphicFrame>
        <p:nvGraphicFramePr>
          <p:cNvPr id="73" name="Table 72"/>
          <p:cNvGraphicFramePr>
            <a:graphicFrameLocks noGrp="1"/>
          </p:cNvGraphicFramePr>
          <p:nvPr>
            <p:extLst>
              <p:ext uri="{D42A27DB-BD31-4B8C-83A1-F6EECF244321}">
                <p14:modId xmlns:p14="http://schemas.microsoft.com/office/powerpoint/2010/main" val="3995006781"/>
              </p:ext>
            </p:extLst>
          </p:nvPr>
        </p:nvGraphicFramePr>
        <p:xfrm>
          <a:off x="275965" y="3895954"/>
          <a:ext cx="8612234" cy="2802122"/>
        </p:xfrm>
        <a:graphic>
          <a:graphicData uri="http://schemas.openxmlformats.org/drawingml/2006/table">
            <a:tbl>
              <a:tblPr firstRow="1" bandRow="1">
                <a:tableStyleId>{22838BEF-8BB2-4498-84A7-C5851F593DF1}</a:tableStyleId>
              </a:tblPr>
              <a:tblGrid>
                <a:gridCol w="4306117">
                  <a:extLst>
                    <a:ext uri="{9D8B030D-6E8A-4147-A177-3AD203B41FA5}">
                      <a16:colId xmlns:a16="http://schemas.microsoft.com/office/drawing/2014/main" val="20000"/>
                    </a:ext>
                  </a:extLst>
                </a:gridCol>
                <a:gridCol w="4306117">
                  <a:extLst>
                    <a:ext uri="{9D8B030D-6E8A-4147-A177-3AD203B41FA5}">
                      <a16:colId xmlns:a16="http://schemas.microsoft.com/office/drawing/2014/main" val="20001"/>
                    </a:ext>
                  </a:extLst>
                </a:gridCol>
              </a:tblGrid>
              <a:tr h="435223">
                <a:tc>
                  <a:txBody>
                    <a:bodyPr/>
                    <a:lstStyle/>
                    <a:p>
                      <a:pPr algn="ctr"/>
                      <a:r>
                        <a:rPr lang="en-US" sz="1800" dirty="0"/>
                        <a:t>p-p </a:t>
                      </a:r>
                      <a:r>
                        <a:rPr lang="en-US" sz="1800" dirty="0" err="1"/>
                        <a:t>Kollisioner</a:t>
                      </a:r>
                      <a:endParaRPr lang="en-US" sz="1800" dirty="0">
                        <a:solidFill>
                          <a:srgbClr val="000000"/>
                        </a:solidFill>
                      </a:endParaRPr>
                    </a:p>
                  </a:txBody>
                  <a:tcPr/>
                </a:tc>
                <a:tc>
                  <a:txBody>
                    <a:bodyPr/>
                    <a:lstStyle/>
                    <a:p>
                      <a:pPr algn="ctr"/>
                      <a:r>
                        <a:rPr lang="en-US" sz="1800" dirty="0" err="1"/>
                        <a:t>e</a:t>
                      </a:r>
                      <a:r>
                        <a:rPr lang="en-US" sz="1800" baseline="30000" dirty="0" err="1"/>
                        <a:t>+</a:t>
                      </a:r>
                      <a:r>
                        <a:rPr lang="en-US" sz="1800" dirty="0" err="1"/>
                        <a:t>e</a:t>
                      </a:r>
                      <a:r>
                        <a:rPr lang="en-US" sz="1800" baseline="30000" dirty="0"/>
                        <a:t>-</a:t>
                      </a:r>
                      <a:r>
                        <a:rPr lang="en-US" sz="1800" dirty="0"/>
                        <a:t> </a:t>
                      </a:r>
                      <a:r>
                        <a:rPr lang="en-US" sz="1800" dirty="0" err="1"/>
                        <a:t>Kollisioner</a:t>
                      </a:r>
                      <a:endParaRPr lang="en-US" sz="1800" dirty="0">
                        <a:solidFill>
                          <a:schemeClr val="tx1"/>
                        </a:solidFill>
                      </a:endParaRPr>
                    </a:p>
                  </a:txBody>
                  <a:tcPr/>
                </a:tc>
                <a:extLst>
                  <a:ext uri="{0D108BD9-81ED-4DB2-BD59-A6C34878D82A}">
                    <a16:rowId xmlns:a16="http://schemas.microsoft.com/office/drawing/2014/main" val="10000"/>
                  </a:ext>
                </a:extLst>
              </a:tr>
              <a:tr h="965838">
                <a:tc>
                  <a:txBody>
                    <a:bodyPr/>
                    <a:lstStyle/>
                    <a:p>
                      <a:r>
                        <a:rPr lang="en-US" sz="1400" b="1" dirty="0" err="1">
                          <a:solidFill>
                            <a:srgbClr val="FF0000"/>
                          </a:solidFill>
                        </a:rPr>
                        <a:t>En</a:t>
                      </a:r>
                      <a:r>
                        <a:rPr lang="en-US" sz="1400" b="1" dirty="0">
                          <a:solidFill>
                            <a:srgbClr val="FF0000"/>
                          </a:solidFill>
                        </a:rPr>
                        <a:t> Proton </a:t>
                      </a:r>
                      <a:r>
                        <a:rPr lang="en-US" sz="1400" b="1" dirty="0" err="1">
                          <a:solidFill>
                            <a:srgbClr val="FF0000"/>
                          </a:solidFill>
                        </a:rPr>
                        <a:t>är</a:t>
                      </a:r>
                      <a:r>
                        <a:rPr lang="en-US" sz="1400" b="1" dirty="0">
                          <a:solidFill>
                            <a:srgbClr val="FF0000"/>
                          </a:solidFill>
                        </a:rPr>
                        <a:t> </a:t>
                      </a:r>
                      <a:r>
                        <a:rPr lang="en-US" sz="1400" b="1" dirty="0" err="1">
                          <a:solidFill>
                            <a:srgbClr val="FF0000"/>
                          </a:solidFill>
                        </a:rPr>
                        <a:t>ett</a:t>
                      </a:r>
                      <a:r>
                        <a:rPr lang="en-US" sz="1400" b="1" dirty="0">
                          <a:solidFill>
                            <a:srgbClr val="FF0000"/>
                          </a:solidFill>
                        </a:rPr>
                        <a:t> </a:t>
                      </a:r>
                      <a:r>
                        <a:rPr lang="en-US" sz="1400" b="1" dirty="0" err="1">
                          <a:solidFill>
                            <a:srgbClr val="FF0000"/>
                          </a:solidFill>
                        </a:rPr>
                        <a:t>sammansatt</a:t>
                      </a:r>
                      <a:r>
                        <a:rPr lang="en-US" sz="1400" b="1" baseline="0" dirty="0">
                          <a:solidFill>
                            <a:srgbClr val="FF0000"/>
                          </a:solidFill>
                        </a:rPr>
                        <a:t> </a:t>
                      </a:r>
                      <a:r>
                        <a:rPr lang="en-US" sz="1400" b="1" dirty="0" err="1">
                          <a:solidFill>
                            <a:srgbClr val="FF0000"/>
                          </a:solidFill>
                        </a:rPr>
                        <a:t>Objekt</a:t>
                      </a:r>
                      <a:endParaRPr lang="en-US" sz="1400" b="1" baseline="0" dirty="0">
                        <a:solidFill>
                          <a:srgbClr val="FF0000"/>
                        </a:solidFill>
                      </a:endParaRPr>
                    </a:p>
                    <a:p>
                      <a:pPr marL="285750" indent="-285750">
                        <a:buFont typeface="Wingdings" charset="0"/>
                        <a:buChar char="à"/>
                      </a:pPr>
                      <a:r>
                        <a:rPr lang="en-US" sz="1400" baseline="0" dirty="0" err="1">
                          <a:sym typeface="Wingdings"/>
                        </a:rPr>
                        <a:t>Initialtillståndet</a:t>
                      </a:r>
                      <a:r>
                        <a:rPr lang="en-US" sz="1400" baseline="0" dirty="0">
                          <a:sym typeface="Wingdings"/>
                        </a:rPr>
                        <a:t> </a:t>
                      </a:r>
                      <a:r>
                        <a:rPr lang="en-US" sz="1400" baseline="0" dirty="0" err="1">
                          <a:sym typeface="Wingdings"/>
                        </a:rPr>
                        <a:t>för</a:t>
                      </a:r>
                      <a:r>
                        <a:rPr lang="en-US" sz="1400" baseline="0" dirty="0">
                          <a:sym typeface="Wingdings"/>
                        </a:rPr>
                        <a:t> </a:t>
                      </a:r>
                      <a:r>
                        <a:rPr lang="en-US" sz="1400" baseline="0" dirty="0" err="1">
                          <a:sym typeface="Wingdings"/>
                        </a:rPr>
                        <a:t>varje</a:t>
                      </a:r>
                      <a:r>
                        <a:rPr lang="en-US" sz="1400" baseline="0" dirty="0">
                          <a:sym typeface="Wingdings"/>
                        </a:rPr>
                        <a:t> </a:t>
                      </a:r>
                      <a:r>
                        <a:rPr lang="en-US" sz="1400" baseline="0" dirty="0" err="1">
                          <a:sym typeface="Wingdings"/>
                        </a:rPr>
                        <a:t>kollision</a:t>
                      </a:r>
                      <a:r>
                        <a:rPr lang="en-US" sz="1400" baseline="0" dirty="0">
                          <a:sym typeface="Wingdings"/>
                        </a:rPr>
                        <a:t> </a:t>
                      </a:r>
                      <a:r>
                        <a:rPr lang="en-US" sz="1400" baseline="0" dirty="0" err="1">
                          <a:sym typeface="Wingdings"/>
                        </a:rPr>
                        <a:t>är</a:t>
                      </a:r>
                      <a:r>
                        <a:rPr lang="en-US" sz="1400" baseline="0" dirty="0">
                          <a:sym typeface="Wingdings"/>
                        </a:rPr>
                        <a:t> </a:t>
                      </a:r>
                      <a:r>
                        <a:rPr lang="en-US" sz="1400" baseline="0" dirty="0" err="1">
                          <a:sym typeface="Wingdings"/>
                        </a:rPr>
                        <a:t>obekant</a:t>
                      </a:r>
                      <a:endParaRPr lang="en-US" sz="1400" baseline="0" dirty="0">
                        <a:sym typeface="Wingdings"/>
                      </a:endParaRPr>
                    </a:p>
                    <a:p>
                      <a:pPr marL="285750" indent="-285750">
                        <a:buFont typeface="Wingdings" charset="0"/>
                        <a:buChar char="à"/>
                      </a:pPr>
                      <a:r>
                        <a:rPr lang="en-US" sz="1400" baseline="0" dirty="0" err="1">
                          <a:solidFill>
                            <a:srgbClr val="0000FF"/>
                          </a:solidFill>
                          <a:sym typeface="Wingdings"/>
                        </a:rPr>
                        <a:t>Inskränker</a:t>
                      </a:r>
                      <a:r>
                        <a:rPr lang="en-US" sz="1400" baseline="0" dirty="0">
                          <a:solidFill>
                            <a:srgbClr val="0000FF"/>
                          </a:solidFill>
                          <a:sym typeface="Wingdings"/>
                        </a:rPr>
                        <a:t> </a:t>
                      </a:r>
                      <a:r>
                        <a:rPr lang="en-US" sz="1400" baseline="0" dirty="0" err="1">
                          <a:solidFill>
                            <a:srgbClr val="0000FF"/>
                          </a:solidFill>
                          <a:sym typeface="Wingdings"/>
                        </a:rPr>
                        <a:t>precisionen</a:t>
                      </a:r>
                      <a:endParaRPr lang="en-US" sz="1400" dirty="0">
                        <a:solidFill>
                          <a:srgbClr val="0000FF"/>
                        </a:solidFill>
                      </a:endParaRPr>
                    </a:p>
                  </a:txBody>
                  <a:tcPr/>
                </a:tc>
                <a:tc>
                  <a:txBody>
                    <a:bodyPr/>
                    <a:lstStyle/>
                    <a:p>
                      <a:r>
                        <a:rPr lang="en-US" sz="1400" b="1" dirty="0">
                          <a:solidFill>
                            <a:srgbClr val="FF0000"/>
                          </a:solidFill>
                        </a:rPr>
                        <a:t>e</a:t>
                      </a:r>
                      <a:r>
                        <a:rPr lang="en-US" sz="1400" b="1" baseline="30000" dirty="0">
                          <a:solidFill>
                            <a:srgbClr val="FF0000"/>
                          </a:solidFill>
                        </a:rPr>
                        <a:t>+</a:t>
                      </a:r>
                      <a:r>
                        <a:rPr lang="en-US" sz="1400" b="1" dirty="0">
                          <a:solidFill>
                            <a:srgbClr val="FF0000"/>
                          </a:solidFill>
                        </a:rPr>
                        <a:t>/e</a:t>
                      </a:r>
                      <a:r>
                        <a:rPr lang="en-US" sz="1400" b="1" baseline="30000" dirty="0">
                          <a:solidFill>
                            <a:srgbClr val="FF0000"/>
                          </a:solidFill>
                        </a:rPr>
                        <a:t>-</a:t>
                      </a:r>
                      <a:r>
                        <a:rPr lang="en-US" sz="1400" b="1" dirty="0">
                          <a:solidFill>
                            <a:srgbClr val="FF0000"/>
                          </a:solidFill>
                        </a:rPr>
                        <a:t> </a:t>
                      </a:r>
                      <a:r>
                        <a:rPr lang="en-US" sz="1400" b="1" dirty="0" err="1">
                          <a:solidFill>
                            <a:srgbClr val="FF0000"/>
                          </a:solidFill>
                        </a:rPr>
                        <a:t>är</a:t>
                      </a:r>
                      <a:r>
                        <a:rPr lang="en-US" sz="1400" b="1" baseline="0" dirty="0">
                          <a:solidFill>
                            <a:srgbClr val="FF0000"/>
                          </a:solidFill>
                        </a:rPr>
                        <a:t> </a:t>
                      </a:r>
                      <a:r>
                        <a:rPr lang="en-US" sz="1400" b="1" baseline="0" dirty="0" err="1">
                          <a:solidFill>
                            <a:srgbClr val="FF0000"/>
                          </a:solidFill>
                        </a:rPr>
                        <a:t>punktformiga</a:t>
                      </a:r>
                      <a:endParaRPr lang="en-US" sz="1400" b="1" dirty="0">
                        <a:solidFill>
                          <a:srgbClr val="FF0000"/>
                        </a:solidFill>
                      </a:endParaRPr>
                    </a:p>
                    <a:p>
                      <a:pPr marL="285750" indent="-285750">
                        <a:buFont typeface="Wingdings" charset="0"/>
                        <a:buChar char="à"/>
                      </a:pPr>
                      <a:r>
                        <a:rPr lang="en-US" sz="1400" dirty="0" err="1">
                          <a:sym typeface="Wingdings"/>
                        </a:rPr>
                        <a:t>Initialtillståndet</a:t>
                      </a:r>
                      <a:r>
                        <a:rPr lang="en-US" sz="1400" baseline="0" dirty="0">
                          <a:sym typeface="Wingdings"/>
                        </a:rPr>
                        <a:t> </a:t>
                      </a:r>
                      <a:r>
                        <a:rPr lang="en-US" sz="1400" baseline="0" dirty="0" err="1">
                          <a:sym typeface="Wingdings"/>
                        </a:rPr>
                        <a:t>är</a:t>
                      </a:r>
                      <a:r>
                        <a:rPr lang="en-US" sz="1400" baseline="0" dirty="0">
                          <a:sym typeface="Wingdings"/>
                        </a:rPr>
                        <a:t> bra </a:t>
                      </a:r>
                      <a:r>
                        <a:rPr lang="en-US" sz="1400" baseline="0" dirty="0" err="1">
                          <a:sym typeface="Wingdings"/>
                        </a:rPr>
                        <a:t>känt</a:t>
                      </a:r>
                      <a:r>
                        <a:rPr lang="en-US" sz="1400" baseline="0" dirty="0">
                          <a:sym typeface="Wingdings"/>
                        </a:rPr>
                        <a:t> </a:t>
                      </a:r>
                      <a:r>
                        <a:rPr lang="en-US" sz="1400" dirty="0">
                          <a:sym typeface="Wingdings"/>
                        </a:rPr>
                        <a:t>(√s / </a:t>
                      </a:r>
                      <a:r>
                        <a:rPr lang="en-US" sz="1400" dirty="0" err="1">
                          <a:sym typeface="Wingdings"/>
                        </a:rPr>
                        <a:t>Polarisation</a:t>
                      </a:r>
                      <a:r>
                        <a:rPr lang="en-US" sz="1400" dirty="0">
                          <a:sym typeface="Wingdings"/>
                        </a:rPr>
                        <a:t>)</a:t>
                      </a:r>
                    </a:p>
                    <a:p>
                      <a:pPr marL="285750" indent="-285750">
                        <a:buFont typeface="Wingdings" charset="0"/>
                        <a:buChar char="à"/>
                      </a:pPr>
                      <a:r>
                        <a:rPr lang="en-US" sz="1400" dirty="0" err="1">
                          <a:solidFill>
                            <a:srgbClr val="0000FF"/>
                          </a:solidFill>
                          <a:sym typeface="Wingdings"/>
                        </a:rPr>
                        <a:t>Möjliggjör</a:t>
                      </a:r>
                      <a:r>
                        <a:rPr lang="en-US" sz="1400" dirty="0">
                          <a:solidFill>
                            <a:srgbClr val="0000FF"/>
                          </a:solidFill>
                          <a:sym typeface="Wingdings"/>
                        </a:rPr>
                        <a:t> </a:t>
                      </a:r>
                      <a:r>
                        <a:rPr lang="en-US" sz="1400" dirty="0" err="1">
                          <a:solidFill>
                            <a:srgbClr val="0000FF"/>
                          </a:solidFill>
                          <a:sym typeface="Wingdings"/>
                        </a:rPr>
                        <a:t>högprecisa</a:t>
                      </a:r>
                      <a:r>
                        <a:rPr lang="en-US" sz="1400" baseline="0" dirty="0">
                          <a:solidFill>
                            <a:srgbClr val="0000FF"/>
                          </a:solidFill>
                          <a:sym typeface="Wingdings"/>
                        </a:rPr>
                        <a:t> </a:t>
                      </a:r>
                      <a:r>
                        <a:rPr lang="en-US" sz="1400" baseline="0" dirty="0" err="1">
                          <a:solidFill>
                            <a:srgbClr val="0000FF"/>
                          </a:solidFill>
                          <a:sym typeface="Wingdings"/>
                        </a:rPr>
                        <a:t>Mätningar</a:t>
                      </a:r>
                      <a:endParaRPr lang="en-US" sz="1400" dirty="0">
                        <a:solidFill>
                          <a:srgbClr val="0000FF"/>
                        </a:solidFill>
                      </a:endParaRPr>
                    </a:p>
                  </a:txBody>
                  <a:tcPr/>
                </a:tc>
                <a:extLst>
                  <a:ext uri="{0D108BD9-81ED-4DB2-BD59-A6C34878D82A}">
                    <a16:rowId xmlns:a16="http://schemas.microsoft.com/office/drawing/2014/main" val="10001"/>
                  </a:ext>
                </a:extLst>
              </a:tr>
              <a:tr h="965838">
                <a:tc>
                  <a:txBody>
                    <a:bodyPr/>
                    <a:lstStyle/>
                    <a:p>
                      <a:r>
                        <a:rPr lang="en-US" sz="1400" b="1" dirty="0" err="1">
                          <a:solidFill>
                            <a:srgbClr val="FF0000"/>
                          </a:solidFill>
                        </a:rPr>
                        <a:t>Hög</a:t>
                      </a:r>
                      <a:r>
                        <a:rPr lang="en-US" sz="1400" b="1" dirty="0">
                          <a:solidFill>
                            <a:srgbClr val="FF0000"/>
                          </a:solidFill>
                        </a:rPr>
                        <a:t> QCD-</a:t>
                      </a:r>
                      <a:r>
                        <a:rPr lang="en-US" sz="1400" b="1" dirty="0" err="1">
                          <a:solidFill>
                            <a:srgbClr val="FF0000"/>
                          </a:solidFill>
                        </a:rPr>
                        <a:t>Bakgrund</a:t>
                      </a:r>
                      <a:endParaRPr lang="en-US" sz="1400" b="1" dirty="0">
                        <a:solidFill>
                          <a:srgbClr val="FF0000"/>
                        </a:solidFill>
                      </a:endParaRPr>
                    </a:p>
                    <a:p>
                      <a:pPr marL="285750" indent="-285750">
                        <a:buFont typeface="Wingdings" charset="0"/>
                        <a:buChar char="à"/>
                      </a:pPr>
                      <a:r>
                        <a:rPr lang="en-US" sz="1400" dirty="0" err="1">
                          <a:sym typeface="Wingdings"/>
                        </a:rPr>
                        <a:t>komplex</a:t>
                      </a:r>
                      <a:r>
                        <a:rPr lang="en-US" sz="1400" dirty="0">
                          <a:sym typeface="Wingdings"/>
                        </a:rPr>
                        <a:t> Trigger </a:t>
                      </a:r>
                      <a:r>
                        <a:rPr lang="en-US" sz="1400" dirty="0" err="1">
                          <a:sym typeface="Wingdings"/>
                        </a:rPr>
                        <a:t>behövs</a:t>
                      </a:r>
                      <a:endParaRPr lang="en-US" sz="1400" dirty="0">
                        <a:sym typeface="Wingdings"/>
                      </a:endParaRPr>
                    </a:p>
                    <a:p>
                      <a:pPr marL="285750" indent="-285750">
                        <a:buFont typeface="Wingdings" charset="0"/>
                        <a:buChar char="à"/>
                      </a:pPr>
                      <a:r>
                        <a:rPr lang="en-US" sz="1400" dirty="0" err="1">
                          <a:sym typeface="Wingdings"/>
                        </a:rPr>
                        <a:t>höga</a:t>
                      </a:r>
                      <a:r>
                        <a:rPr lang="en-US" sz="1400" baseline="0" dirty="0">
                          <a:sym typeface="Wingdings"/>
                        </a:rPr>
                        <a:t> </a:t>
                      </a:r>
                      <a:r>
                        <a:rPr lang="en-US" sz="1400" baseline="0" dirty="0" err="1">
                          <a:sym typeface="Wingdings"/>
                        </a:rPr>
                        <a:t>Strålningsvärden</a:t>
                      </a:r>
                      <a:endParaRPr lang="en-US" sz="1400" dirty="0"/>
                    </a:p>
                  </a:txBody>
                  <a:tcPr/>
                </a:tc>
                <a:tc>
                  <a:txBody>
                    <a:bodyPr/>
                    <a:lstStyle/>
                    <a:p>
                      <a:r>
                        <a:rPr lang="en-US" sz="1400" b="1" baseline="0" dirty="0" err="1">
                          <a:solidFill>
                            <a:srgbClr val="FF0000"/>
                          </a:solidFill>
                        </a:rPr>
                        <a:t>Mycket</a:t>
                      </a:r>
                      <a:r>
                        <a:rPr lang="en-US" sz="1400" b="1" baseline="0" dirty="0">
                          <a:solidFill>
                            <a:srgbClr val="FF0000"/>
                          </a:solidFill>
                        </a:rPr>
                        <a:t> </a:t>
                      </a:r>
                      <a:r>
                        <a:rPr lang="en-US" sz="1400" b="1" baseline="0" dirty="0" err="1">
                          <a:solidFill>
                            <a:srgbClr val="FF0000"/>
                          </a:solidFill>
                        </a:rPr>
                        <a:t>Tydliga</a:t>
                      </a:r>
                      <a:r>
                        <a:rPr lang="en-US" sz="1400" b="1" baseline="0" dirty="0">
                          <a:solidFill>
                            <a:srgbClr val="FF0000"/>
                          </a:solidFill>
                        </a:rPr>
                        <a:t> Experiment</a:t>
                      </a:r>
                    </a:p>
                    <a:p>
                      <a:pPr marL="285750" indent="-285750">
                        <a:buFont typeface="Wingdings" charset="0"/>
                        <a:buChar char="à"/>
                      </a:pPr>
                      <a:r>
                        <a:rPr lang="en-US" sz="1400" baseline="0" dirty="0" err="1">
                          <a:sym typeface="Wingdings"/>
                        </a:rPr>
                        <a:t>Utläsning</a:t>
                      </a:r>
                      <a:r>
                        <a:rPr lang="en-US" sz="1400" baseline="0" dirty="0">
                          <a:sym typeface="Wingdings"/>
                        </a:rPr>
                        <a:t> </a:t>
                      </a:r>
                      <a:r>
                        <a:rPr lang="en-US" sz="1400" baseline="0" dirty="0" err="1">
                          <a:sym typeface="Wingdings"/>
                        </a:rPr>
                        <a:t>t.o.m</a:t>
                      </a:r>
                      <a:r>
                        <a:rPr lang="en-US" sz="1400" baseline="0" dirty="0">
                          <a:sym typeface="Wingdings"/>
                        </a:rPr>
                        <a:t>. </a:t>
                      </a:r>
                      <a:r>
                        <a:rPr lang="en-US" sz="1400" baseline="0" dirty="0" err="1">
                          <a:sym typeface="Wingdings"/>
                        </a:rPr>
                        <a:t>utan</a:t>
                      </a:r>
                      <a:r>
                        <a:rPr lang="en-US" sz="1400" baseline="0" dirty="0">
                          <a:sym typeface="Wingdings"/>
                        </a:rPr>
                        <a:t> Trigger </a:t>
                      </a:r>
                      <a:r>
                        <a:rPr lang="en-US" sz="1400" baseline="0" dirty="0" err="1">
                          <a:sym typeface="Wingdings"/>
                        </a:rPr>
                        <a:t>är</a:t>
                      </a:r>
                      <a:r>
                        <a:rPr lang="en-US" sz="1400" baseline="0" dirty="0">
                          <a:sym typeface="Wingdings"/>
                        </a:rPr>
                        <a:t> </a:t>
                      </a:r>
                      <a:r>
                        <a:rPr lang="en-US" sz="1400" baseline="0" dirty="0" err="1">
                          <a:sym typeface="Wingdings"/>
                        </a:rPr>
                        <a:t>möjligt</a:t>
                      </a:r>
                      <a:r>
                        <a:rPr lang="en-US" sz="1400" baseline="0" dirty="0">
                          <a:sym typeface="Wingdings"/>
                        </a:rPr>
                        <a:t> </a:t>
                      </a:r>
                    </a:p>
                    <a:p>
                      <a:pPr marL="285750" indent="-285750">
                        <a:buFont typeface="Wingdings" charset="0"/>
                        <a:buChar char="à"/>
                      </a:pPr>
                      <a:r>
                        <a:rPr lang="en-US" sz="1400" baseline="0" dirty="0" err="1">
                          <a:solidFill>
                            <a:schemeClr val="dk1"/>
                          </a:solidFill>
                          <a:sym typeface="Wingdings"/>
                        </a:rPr>
                        <a:t>Mycket</a:t>
                      </a:r>
                      <a:r>
                        <a:rPr lang="en-US" sz="1400" baseline="0" dirty="0">
                          <a:solidFill>
                            <a:schemeClr val="dk1"/>
                          </a:solidFill>
                          <a:sym typeface="Wingdings"/>
                        </a:rPr>
                        <a:t> </a:t>
                      </a:r>
                      <a:r>
                        <a:rPr lang="en-US" sz="1400" baseline="0" dirty="0" err="1">
                          <a:solidFill>
                            <a:schemeClr val="dk1"/>
                          </a:solidFill>
                          <a:sym typeface="Wingdings"/>
                        </a:rPr>
                        <a:t>små</a:t>
                      </a:r>
                      <a:r>
                        <a:rPr lang="en-US" sz="1400" baseline="0" dirty="0">
                          <a:solidFill>
                            <a:schemeClr val="dk1"/>
                          </a:solidFill>
                          <a:sym typeface="Wingdings"/>
                        </a:rPr>
                        <a:t> </a:t>
                      </a:r>
                      <a:r>
                        <a:rPr lang="en-US" sz="1400" baseline="0" dirty="0" err="1">
                          <a:solidFill>
                            <a:schemeClr val="dk1"/>
                          </a:solidFill>
                          <a:sym typeface="Wingdings"/>
                        </a:rPr>
                        <a:t>strålningsvärden</a:t>
                      </a:r>
                      <a:endParaRPr lang="en-US" sz="1400" baseline="0" dirty="0">
                        <a:solidFill>
                          <a:srgbClr val="0000FF"/>
                        </a:solidFill>
                        <a:sym typeface="Wingdings"/>
                      </a:endParaRPr>
                    </a:p>
                  </a:txBody>
                  <a:tcPr/>
                </a:tc>
                <a:extLst>
                  <a:ext uri="{0D108BD9-81ED-4DB2-BD59-A6C34878D82A}">
                    <a16:rowId xmlns:a16="http://schemas.microsoft.com/office/drawing/2014/main" val="10002"/>
                  </a:ext>
                </a:extLst>
              </a:tr>
              <a:tr h="435223">
                <a:tc>
                  <a:txBody>
                    <a:bodyPr/>
                    <a:lstStyle/>
                    <a:p>
                      <a:r>
                        <a:rPr lang="en-US" sz="1400" dirty="0" err="1"/>
                        <a:t>Hög</a:t>
                      </a:r>
                      <a:r>
                        <a:rPr lang="en-US" sz="1400" dirty="0"/>
                        <a:t> </a:t>
                      </a:r>
                      <a:r>
                        <a:rPr lang="en-US" sz="1400" dirty="0" err="1"/>
                        <a:t>växelverkan</a:t>
                      </a:r>
                      <a:r>
                        <a:rPr lang="en-US" sz="1400" baseline="0" dirty="0"/>
                        <a:t> </a:t>
                      </a:r>
                      <a:r>
                        <a:rPr lang="en-US" sz="1400" baseline="0" dirty="0" err="1"/>
                        <a:t>för</a:t>
                      </a:r>
                      <a:r>
                        <a:rPr lang="en-US" sz="1400" dirty="0"/>
                        <a:t> </a:t>
                      </a:r>
                      <a:r>
                        <a:rPr lang="en-US" sz="1400" b="1" dirty="0" err="1">
                          <a:solidFill>
                            <a:srgbClr val="FF0000"/>
                          </a:solidFill>
                        </a:rPr>
                        <a:t>Färgtillstånd</a:t>
                      </a:r>
                      <a:endParaRPr lang="en-US" sz="1400" b="1" dirty="0">
                        <a:solidFill>
                          <a:srgbClr val="FF0000"/>
                        </a:solidFill>
                      </a:endParaRPr>
                    </a:p>
                  </a:txBody>
                  <a:tcPr/>
                </a:tc>
                <a:tc>
                  <a:txBody>
                    <a:bodyPr/>
                    <a:lstStyle/>
                    <a:p>
                      <a:r>
                        <a:rPr lang="en-US" sz="1400" dirty="0" err="1"/>
                        <a:t>Bästa</a:t>
                      </a:r>
                      <a:r>
                        <a:rPr lang="en-US" sz="1400" dirty="0"/>
                        <a:t> </a:t>
                      </a:r>
                      <a:r>
                        <a:rPr lang="en-US" sz="1400" dirty="0" err="1"/>
                        <a:t>Upplösning</a:t>
                      </a:r>
                      <a:r>
                        <a:rPr lang="en-US" sz="1400" dirty="0"/>
                        <a:t> </a:t>
                      </a:r>
                      <a:r>
                        <a:rPr lang="en-US" sz="1400" dirty="0" err="1"/>
                        <a:t>för</a:t>
                      </a:r>
                      <a:r>
                        <a:rPr lang="en-US" sz="1400" dirty="0"/>
                        <a:t> </a:t>
                      </a:r>
                      <a:r>
                        <a:rPr lang="en-US" sz="1400" b="1" dirty="0" err="1">
                          <a:solidFill>
                            <a:srgbClr val="FF0000"/>
                          </a:solidFill>
                        </a:rPr>
                        <a:t>elektrosvag</a:t>
                      </a:r>
                      <a:r>
                        <a:rPr lang="en-US" sz="1400" b="1" dirty="0">
                          <a:solidFill>
                            <a:srgbClr val="FF0000"/>
                          </a:solidFill>
                        </a:rPr>
                        <a:t> </a:t>
                      </a:r>
                      <a:r>
                        <a:rPr lang="en-US" sz="1400" b="1" dirty="0" err="1">
                          <a:solidFill>
                            <a:srgbClr val="FF0000"/>
                          </a:solidFill>
                        </a:rPr>
                        <a:t>växelverkan</a:t>
                      </a:r>
                      <a:endParaRPr lang="en-US" sz="1400" b="1" dirty="0">
                        <a:solidFill>
                          <a:srgbClr val="FF0000"/>
                        </a:solidFill>
                      </a:endParaRPr>
                    </a:p>
                  </a:txBody>
                  <a:tcPr/>
                </a:tc>
                <a:extLst>
                  <a:ext uri="{0D108BD9-81ED-4DB2-BD59-A6C34878D82A}">
                    <a16:rowId xmlns:a16="http://schemas.microsoft.com/office/drawing/2014/main" val="10003"/>
                  </a:ext>
                </a:extLst>
              </a:tr>
            </a:tbl>
          </a:graphicData>
        </a:graphic>
      </p:graphicFrame>
      <p:sp>
        <p:nvSpPr>
          <p:cNvPr id="59" name="TextBox 58"/>
          <p:cNvSpPr txBox="1"/>
          <p:nvPr/>
        </p:nvSpPr>
        <p:spPr>
          <a:xfrm>
            <a:off x="5058837" y="718712"/>
            <a:ext cx="669925" cy="461665"/>
          </a:xfrm>
          <a:prstGeom prst="rect">
            <a:avLst/>
          </a:prstGeom>
          <a:noFill/>
        </p:spPr>
        <p:txBody>
          <a:bodyPr wrap="none" rtlCol="0">
            <a:spAutoFit/>
          </a:bodyPr>
          <a:lstStyle/>
          <a:p>
            <a:pPr defTabSz="457200"/>
            <a:r>
              <a:rPr lang="en-US" sz="2400" b="1" dirty="0">
                <a:solidFill>
                  <a:prstClr val="black"/>
                </a:solidFill>
              </a:rPr>
              <a:t>LHC</a:t>
            </a:r>
          </a:p>
        </p:txBody>
      </p:sp>
      <p:sp>
        <p:nvSpPr>
          <p:cNvPr id="75" name="TextBox 74"/>
          <p:cNvSpPr txBox="1"/>
          <p:nvPr/>
        </p:nvSpPr>
        <p:spPr>
          <a:xfrm>
            <a:off x="5052492" y="2342149"/>
            <a:ext cx="722674" cy="461665"/>
          </a:xfrm>
          <a:prstGeom prst="rect">
            <a:avLst/>
          </a:prstGeom>
          <a:noFill/>
        </p:spPr>
        <p:txBody>
          <a:bodyPr wrap="none" rtlCol="0">
            <a:spAutoFit/>
          </a:bodyPr>
          <a:lstStyle/>
          <a:p>
            <a:pPr defTabSz="457200"/>
            <a:r>
              <a:rPr lang="en-US" sz="2400" b="1" dirty="0">
                <a:solidFill>
                  <a:prstClr val="black"/>
                </a:solidFill>
              </a:rPr>
              <a:t>CLIC</a:t>
            </a:r>
          </a:p>
        </p:txBody>
      </p:sp>
      <p:cxnSp>
        <p:nvCxnSpPr>
          <p:cNvPr id="13" name="Straight Connector 12"/>
          <p:cNvCxnSpPr/>
          <p:nvPr/>
        </p:nvCxnSpPr>
        <p:spPr>
          <a:xfrm>
            <a:off x="251520" y="764704"/>
            <a:ext cx="8352928"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84555241"/>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xmlns:p14="http://schemas.microsoft.com/office/powerpoint/2010/main" advClick="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3366"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repeatCount="indefinite" fill="remove"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3" y="143404"/>
            <a:ext cx="8964488" cy="889000"/>
          </a:xfrm>
        </p:spPr>
        <p:txBody>
          <a:bodyPr anchor="ctr" anchorCtr="0">
            <a:noAutofit/>
          </a:bodyPr>
          <a:lstStyle/>
          <a:p>
            <a:r>
              <a:rPr lang="cy-GB" noProof="0" dirty="0"/>
              <a:t>LHC - Världens största accelerator</a:t>
            </a:r>
            <a:endParaRPr lang="cy-GB" kern="1200" noProof="0" dirty="0">
              <a:solidFill>
                <a:srgbClr val="C4D030"/>
              </a:solidFill>
              <a:latin typeface="Arial" pitchFamily="34" charset="0"/>
              <a:ea typeface="+mn-ea"/>
              <a:cs typeface="+mn-cs"/>
            </a:endParaRPr>
          </a:p>
        </p:txBody>
      </p:sp>
      <p:sp>
        <p:nvSpPr>
          <p:cNvPr id="3" name="Content Placeholder 2"/>
          <p:cNvSpPr>
            <a:spLocks noGrp="1"/>
          </p:cNvSpPr>
          <p:nvPr>
            <p:ph idx="1"/>
          </p:nvPr>
        </p:nvSpPr>
        <p:spPr>
          <a:xfrm>
            <a:off x="107504" y="4885267"/>
            <a:ext cx="9036495" cy="1549400"/>
          </a:xfrm>
        </p:spPr>
        <p:txBody>
          <a:bodyPr>
            <a:normAutofit/>
          </a:bodyPr>
          <a:lstStyle/>
          <a:p>
            <a:r>
              <a:rPr lang="cy-GB" dirty="0"/>
              <a:t>2 strålar in motsatt riktning med trillioner protoner </a:t>
            </a:r>
          </a:p>
          <a:p>
            <a:r>
              <a:rPr lang="cy-GB" noProof="0" dirty="0"/>
              <a:t>flyger runt </a:t>
            </a:r>
            <a:r>
              <a:rPr lang="cy-GB" dirty="0"/>
              <a:t>en</a:t>
            </a:r>
            <a:r>
              <a:rPr lang="cy-GB" noProof="0" dirty="0"/>
              <a:t> </a:t>
            </a:r>
            <a:r>
              <a:rPr lang="cy-GB" noProof="0" dirty="0">
                <a:solidFill>
                  <a:schemeClr val="tx1"/>
                </a:solidFill>
              </a:rPr>
              <a:t>27km</a:t>
            </a:r>
            <a:r>
              <a:rPr lang="cy-GB" noProof="0" dirty="0"/>
              <a:t> ring </a:t>
            </a:r>
          </a:p>
          <a:p>
            <a:r>
              <a:rPr lang="cy-GB" noProof="0" dirty="0"/>
              <a:t>med </a:t>
            </a:r>
            <a:r>
              <a:rPr lang="cy-GB" noProof="0" dirty="0">
                <a:solidFill>
                  <a:schemeClr val="tx1"/>
                </a:solidFill>
              </a:rPr>
              <a:t>0.999999991</a:t>
            </a:r>
            <a:r>
              <a:rPr lang="cy-GB" noProof="0" dirty="0"/>
              <a:t> av ljushastigheten</a:t>
            </a:r>
          </a:p>
        </p:txBody>
      </p:sp>
      <p:pic>
        <p:nvPicPr>
          <p:cNvPr id="4" name="Picture 5" descr="aerial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430867"/>
            <a:ext cx="3657600" cy="247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6" descr="aerial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438400" y="1811867"/>
            <a:ext cx="3657600" cy="2479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7" descr="tunnel"/>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10188" y="2192867"/>
            <a:ext cx="3833812" cy="2497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Footer Placeholder 6"/>
          <p:cNvSpPr>
            <a:spLocks noGrp="1"/>
          </p:cNvSpPr>
          <p:nvPr>
            <p:ph type="ftr" sz="quarter" idx="11"/>
          </p:nvPr>
        </p:nvSpPr>
        <p:spPr/>
        <p:txBody>
          <a:bodyPr/>
          <a:lstStyle/>
          <a:p>
            <a:pPr>
              <a:defRPr/>
            </a:pPr>
            <a:r>
              <a:rPr lang="sv-SE"/>
              <a:t>Polhelmskolan 24.3 2025                     Lennart JIRDEN, CERN</a:t>
            </a:r>
            <a:endParaRPr lang="fr-FR"/>
          </a:p>
        </p:txBody>
      </p:sp>
    </p:spTree>
    <p:extLst>
      <p:ext uri="{BB962C8B-B14F-4D97-AF65-F5344CB8AC3E}">
        <p14:creationId xmlns:p14="http://schemas.microsoft.com/office/powerpoint/2010/main" val="409830798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bunches.png"/>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66333" y="908720"/>
            <a:ext cx="6447750" cy="5637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539552" y="-171400"/>
            <a:ext cx="7886700" cy="1325563"/>
          </a:xfrm>
        </p:spPr>
        <p:txBody>
          <a:bodyPr/>
          <a:lstStyle/>
          <a:p>
            <a:r>
              <a:rPr lang="cy-GB" dirty="0"/>
              <a:t>Kollisioner vid</a:t>
            </a:r>
            <a:r>
              <a:rPr lang="cy-GB" noProof="0" dirty="0"/>
              <a:t> LHC</a:t>
            </a:r>
          </a:p>
        </p:txBody>
      </p:sp>
      <p:sp>
        <p:nvSpPr>
          <p:cNvPr id="5" name="Rectangle 4"/>
          <p:cNvSpPr/>
          <p:nvPr/>
        </p:nvSpPr>
        <p:spPr bwMode="auto">
          <a:xfrm>
            <a:off x="3670400" y="4068418"/>
            <a:ext cx="2239617" cy="198782"/>
          </a:xfrm>
          <a:prstGeom prst="rect">
            <a:avLst/>
          </a:prstGeom>
          <a:solidFill>
            <a:schemeClr val="tx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lang="en-US" sz="1600" b="1" dirty="0">
                <a:solidFill>
                  <a:schemeClr val="bg1"/>
                </a:solidFill>
                <a:ea typeface="ＭＳ Ｐゴシック" charset="-128"/>
                <a:cs typeface="ＭＳ Ｐゴシック" charset="-128"/>
              </a:rPr>
              <a:t>&gt; 2000 bunches</a:t>
            </a:r>
            <a:endParaRPr kumimoji="0" lang="en-US" b="1" i="0" u="none" strike="noStrike" cap="none" normalizeH="0" baseline="0" dirty="0">
              <a:ln>
                <a:noFill/>
              </a:ln>
              <a:solidFill>
                <a:srgbClr val="FF0000"/>
              </a:solidFill>
              <a:effectLst/>
              <a:latin typeface="Arial" charset="0"/>
              <a:ea typeface="ＭＳ Ｐゴシック" charset="-128"/>
              <a:cs typeface="ＭＳ Ｐゴシック" charset="-128"/>
            </a:endParaRPr>
          </a:p>
        </p:txBody>
      </p:sp>
      <p:sp>
        <p:nvSpPr>
          <p:cNvPr id="6" name="Rectangle 5"/>
          <p:cNvSpPr/>
          <p:nvPr/>
        </p:nvSpPr>
        <p:spPr bwMode="auto">
          <a:xfrm>
            <a:off x="2597427" y="4267200"/>
            <a:ext cx="636104" cy="357809"/>
          </a:xfrm>
          <a:prstGeom prst="rect">
            <a:avLst/>
          </a:prstGeom>
          <a:solidFill>
            <a:schemeClr val="tx1"/>
          </a:solidFill>
          <a:ln w="9525" cap="flat" cmpd="sng" algn="ctr">
            <a:noFill/>
            <a:prstDash val="solid"/>
            <a:round/>
            <a:headEnd type="none" w="med" len="med"/>
            <a:tailEnd type="none" w="med" len="med"/>
          </a:ln>
          <a:effectLst/>
        </p:spPr>
        <p:txBody>
          <a:bodyPr vert="horz" wrap="square" lIns="0" tIns="45720" rIns="0" bIns="45720" numCol="1" rtlCol="0" anchor="t" anchorCtr="0" compatLnSpc="1">
            <a:prstTxWarp prst="textNoShape">
              <a:avLst/>
            </a:prstTxWarp>
          </a:bodyPr>
          <a:lstStyle/>
          <a:p>
            <a:pPr marL="0" marR="0" indent="0" defTabSz="914400" rtl="0" eaLnBrk="0" fontAlgn="base" latinLnBrk="0" hangingPunct="0">
              <a:lnSpc>
                <a:spcPct val="100000"/>
              </a:lnSpc>
              <a:spcBef>
                <a:spcPct val="0"/>
              </a:spcBef>
              <a:spcAft>
                <a:spcPct val="0"/>
              </a:spcAft>
              <a:buClrTx/>
              <a:buSzTx/>
              <a:buFontTx/>
              <a:buNone/>
              <a:tabLst/>
            </a:pPr>
            <a:r>
              <a:rPr lang="en-US" sz="2000" b="1" dirty="0">
                <a:solidFill>
                  <a:srgbClr val="FF0000"/>
                </a:solidFill>
                <a:ea typeface="ＭＳ Ｐゴシック" charset="-128"/>
                <a:cs typeface="ＭＳ Ｐゴシック" charset="-128"/>
              </a:rPr>
              <a:t>~800</a:t>
            </a:r>
            <a:endParaRPr kumimoji="0" lang="en-US" sz="2000" b="1" i="0" u="none" strike="noStrike" cap="none" normalizeH="0" baseline="0" dirty="0">
              <a:ln>
                <a:noFill/>
              </a:ln>
              <a:solidFill>
                <a:srgbClr val="FF0000"/>
              </a:solidFill>
              <a:effectLst/>
              <a:ea typeface="ＭＳ Ｐゴシック" charset="-128"/>
              <a:cs typeface="ＭＳ Ｐゴシック" charset="-128"/>
            </a:endParaRPr>
          </a:p>
        </p:txBody>
      </p:sp>
      <p:sp>
        <p:nvSpPr>
          <p:cNvPr id="3" name="Footer Placeholder 2"/>
          <p:cNvSpPr>
            <a:spLocks noGrp="1"/>
          </p:cNvSpPr>
          <p:nvPr>
            <p:ph type="ftr" sz="quarter" idx="11"/>
          </p:nvPr>
        </p:nvSpPr>
        <p:spPr/>
        <p:txBody>
          <a:bodyPr/>
          <a:lstStyle/>
          <a:p>
            <a:pPr>
              <a:defRPr/>
            </a:pPr>
            <a:r>
              <a:rPr lang="sv-SE"/>
              <a:t>Polhelmskolan 24.3 2025                     Lennart JIRDEN, CERN</a:t>
            </a:r>
            <a:endParaRPr lang="fr-FR"/>
          </a:p>
        </p:txBody>
      </p:sp>
    </p:spTree>
    <p:extLst>
      <p:ext uri="{BB962C8B-B14F-4D97-AF65-F5344CB8AC3E}">
        <p14:creationId xmlns:p14="http://schemas.microsoft.com/office/powerpoint/2010/main" val="19380452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8650" y="365127"/>
            <a:ext cx="7886700" cy="1191666"/>
          </a:xfrm>
        </p:spPr>
        <p:txBody>
          <a:bodyPr>
            <a:normAutofit fontScale="90000"/>
          </a:bodyPr>
          <a:lstStyle/>
          <a:p>
            <a:pPr algn="ctr"/>
            <a:r>
              <a:rPr lang="en-US" dirty="0"/>
              <a:t>Fundamental Physics</a:t>
            </a:r>
            <a:br>
              <a:rPr lang="en-US" dirty="0"/>
            </a:br>
            <a:r>
              <a:rPr lang="en-US" dirty="0"/>
              <a:t>Future facilities </a:t>
            </a:r>
            <a:endParaRPr lang="en-GB" dirty="0"/>
          </a:p>
        </p:txBody>
      </p:sp>
      <p:sp>
        <p:nvSpPr>
          <p:cNvPr id="3" name="Content Placeholder 2"/>
          <p:cNvSpPr>
            <a:spLocks noGrp="1"/>
          </p:cNvSpPr>
          <p:nvPr>
            <p:ph idx="1"/>
          </p:nvPr>
        </p:nvSpPr>
        <p:spPr>
          <a:xfrm>
            <a:off x="251520" y="1825625"/>
            <a:ext cx="8640960" cy="4351338"/>
          </a:xfrm>
        </p:spPr>
        <p:txBody>
          <a:bodyPr>
            <a:normAutofit/>
          </a:bodyPr>
          <a:lstStyle/>
          <a:p>
            <a:pPr lvl="0"/>
            <a:r>
              <a:rPr lang="en-US" dirty="0"/>
              <a:t>Extremely Large Telescope 2025</a:t>
            </a:r>
            <a:endParaRPr lang="en-GB" dirty="0"/>
          </a:p>
          <a:p>
            <a:pPr lvl="0"/>
            <a:r>
              <a:rPr lang="en-US" dirty="0"/>
              <a:t>Deep Underground Neutrino Experiment (DUNE) – USA </a:t>
            </a:r>
          </a:p>
          <a:p>
            <a:pPr lvl="0"/>
            <a:r>
              <a:rPr lang="en-US" dirty="0"/>
              <a:t>European Spallation Source (ESS) – Sweden</a:t>
            </a:r>
            <a:endParaRPr lang="en-GB" dirty="0"/>
          </a:p>
          <a:p>
            <a:pPr lvl="0"/>
            <a:r>
              <a:rPr lang="en-US" dirty="0"/>
              <a:t>Facility for Antiproton and Ion Research </a:t>
            </a:r>
          </a:p>
          <a:p>
            <a:pPr lvl="0"/>
            <a:r>
              <a:rPr lang="en-US" dirty="0"/>
              <a:t>Square </a:t>
            </a:r>
            <a:r>
              <a:rPr lang="en-US" dirty="0" err="1"/>
              <a:t>Kilometre</a:t>
            </a:r>
            <a:r>
              <a:rPr lang="en-US" dirty="0"/>
              <a:t> Array Cherenkov Telescope Array</a:t>
            </a:r>
            <a:endParaRPr lang="en-GB" dirty="0"/>
          </a:p>
          <a:p>
            <a:pPr lvl="0"/>
            <a:r>
              <a:rPr lang="en-US" dirty="0"/>
              <a:t>ITER</a:t>
            </a:r>
            <a:endParaRPr lang="en-GB" dirty="0"/>
          </a:p>
          <a:p>
            <a:pPr lvl="0"/>
            <a:r>
              <a:rPr lang="en-US" dirty="0"/>
              <a:t>LHC High Luminosity upgrade</a:t>
            </a:r>
            <a:endParaRPr lang="en-GB" dirty="0"/>
          </a:p>
          <a:p>
            <a:endParaRPr lang="en-GB" dirty="0"/>
          </a:p>
        </p:txBody>
      </p:sp>
      <p:sp>
        <p:nvSpPr>
          <p:cNvPr id="4" name="Footer Placeholder 3"/>
          <p:cNvSpPr>
            <a:spLocks noGrp="1"/>
          </p:cNvSpPr>
          <p:nvPr>
            <p:ph type="ftr" sz="quarter" idx="11"/>
          </p:nvPr>
        </p:nvSpPr>
        <p:spPr/>
        <p:txBody>
          <a:bodyPr/>
          <a:lstStyle/>
          <a:p>
            <a:pPr>
              <a:defRPr/>
            </a:pPr>
            <a:r>
              <a:rPr lang="sv-SE"/>
              <a:t>Polhelmskolan 24.3 2025                     Lennart JIRDEN, CERN</a:t>
            </a:r>
            <a:endParaRPr lang="fr-FR"/>
          </a:p>
        </p:txBody>
      </p:sp>
    </p:spTree>
    <p:extLst>
      <p:ext uri="{BB962C8B-B14F-4D97-AF65-F5344CB8AC3E}">
        <p14:creationId xmlns:p14="http://schemas.microsoft.com/office/powerpoint/2010/main" val="360143268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Upgrades</a:t>
            </a:r>
            <a:endParaRPr lang="en-GB" dirty="0"/>
          </a:p>
        </p:txBody>
      </p:sp>
      <p:sp>
        <p:nvSpPr>
          <p:cNvPr id="3" name="Content Placeholder 2"/>
          <p:cNvSpPr>
            <a:spLocks noGrp="1"/>
          </p:cNvSpPr>
          <p:nvPr>
            <p:ph idx="1"/>
          </p:nvPr>
        </p:nvSpPr>
        <p:spPr/>
        <p:txBody>
          <a:bodyPr/>
          <a:lstStyle/>
          <a:p>
            <a:pPr lvl="0"/>
            <a:r>
              <a:rPr lang="en-US" dirty="0" err="1"/>
              <a:t>XENONnT</a:t>
            </a:r>
            <a:endParaRPr lang="en-GB" dirty="0"/>
          </a:p>
          <a:p>
            <a:pPr lvl="0"/>
            <a:r>
              <a:rPr lang="en-US" dirty="0"/>
              <a:t>LZ</a:t>
            </a:r>
            <a:endParaRPr lang="en-GB" dirty="0"/>
          </a:p>
          <a:p>
            <a:pPr lvl="0"/>
            <a:r>
              <a:rPr lang="en-US" dirty="0"/>
              <a:t>DarkSide-20k</a:t>
            </a:r>
            <a:endParaRPr lang="en-GB" dirty="0"/>
          </a:p>
          <a:p>
            <a:pPr lvl="0"/>
            <a:r>
              <a:rPr lang="en-US" dirty="0" err="1"/>
              <a:t>SuperCDMS</a:t>
            </a:r>
            <a:r>
              <a:rPr lang="en-US" dirty="0"/>
              <a:t>,</a:t>
            </a:r>
            <a:endParaRPr lang="en-GB" dirty="0"/>
          </a:p>
          <a:p>
            <a:pPr lvl="0"/>
            <a:r>
              <a:rPr lang="en-US" dirty="0"/>
              <a:t>DARWIN</a:t>
            </a:r>
            <a:endParaRPr lang="en-GB" dirty="0"/>
          </a:p>
        </p:txBody>
      </p:sp>
      <p:sp>
        <p:nvSpPr>
          <p:cNvPr id="4" name="Footer Placeholder 3"/>
          <p:cNvSpPr>
            <a:spLocks noGrp="1"/>
          </p:cNvSpPr>
          <p:nvPr>
            <p:ph type="ftr" sz="quarter" idx="11"/>
          </p:nvPr>
        </p:nvSpPr>
        <p:spPr/>
        <p:txBody>
          <a:bodyPr/>
          <a:lstStyle/>
          <a:p>
            <a:pPr>
              <a:defRPr/>
            </a:pPr>
            <a:r>
              <a:rPr lang="sv-SE"/>
              <a:t>Polhelmskolan 24.3 2025                     Lennart JIRDEN, CERN</a:t>
            </a:r>
            <a:endParaRPr lang="fr-FR"/>
          </a:p>
        </p:txBody>
      </p:sp>
    </p:spTree>
    <p:extLst>
      <p:ext uri="{BB962C8B-B14F-4D97-AF65-F5344CB8AC3E}">
        <p14:creationId xmlns:p14="http://schemas.microsoft.com/office/powerpoint/2010/main" val="121802141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Novel WIMPS experiments</a:t>
            </a:r>
            <a:endParaRPr lang="en-GB" dirty="0"/>
          </a:p>
        </p:txBody>
      </p:sp>
      <p:sp>
        <p:nvSpPr>
          <p:cNvPr id="3" name="Content Placeholder 2"/>
          <p:cNvSpPr>
            <a:spLocks noGrp="1"/>
          </p:cNvSpPr>
          <p:nvPr>
            <p:ph idx="1"/>
          </p:nvPr>
        </p:nvSpPr>
        <p:spPr/>
        <p:txBody>
          <a:bodyPr/>
          <a:lstStyle/>
          <a:p>
            <a:pPr lvl="0"/>
            <a:r>
              <a:rPr lang="en-US" dirty="0"/>
              <a:t>KM3NeT</a:t>
            </a:r>
            <a:endParaRPr lang="en-GB" dirty="0"/>
          </a:p>
          <a:p>
            <a:pPr lvl="0"/>
            <a:r>
              <a:rPr lang="en-US" dirty="0"/>
              <a:t>JUNO</a:t>
            </a:r>
            <a:endParaRPr lang="en-GB" dirty="0"/>
          </a:p>
          <a:p>
            <a:pPr lvl="0"/>
            <a:r>
              <a:rPr lang="en-US" dirty="0"/>
              <a:t>Upgrade of </a:t>
            </a:r>
            <a:r>
              <a:rPr lang="en-US" dirty="0" err="1"/>
              <a:t>IceCube</a:t>
            </a:r>
            <a:endParaRPr lang="en-GB" dirty="0"/>
          </a:p>
          <a:p>
            <a:pPr lvl="0"/>
            <a:r>
              <a:rPr lang="en-US" dirty="0"/>
              <a:t>Deeper searches for </a:t>
            </a:r>
            <a:r>
              <a:rPr lang="en-US" dirty="0" err="1"/>
              <a:t>neutrinoless</a:t>
            </a:r>
            <a:r>
              <a:rPr lang="en-US" dirty="0"/>
              <a:t> </a:t>
            </a:r>
            <a:r>
              <a:rPr lang="en-US" dirty="0" err="1"/>
              <a:t>doble</a:t>
            </a:r>
            <a:r>
              <a:rPr lang="en-US" dirty="0"/>
              <a:t>-beta decay</a:t>
            </a:r>
            <a:endParaRPr lang="en-GB" dirty="0"/>
          </a:p>
          <a:p>
            <a:pPr lvl="0"/>
            <a:r>
              <a:rPr lang="en-US" dirty="0" err="1"/>
              <a:t>SuperKEKB</a:t>
            </a:r>
            <a:r>
              <a:rPr lang="en-US" dirty="0"/>
              <a:t> flavor-physics </a:t>
            </a:r>
            <a:r>
              <a:rPr lang="en-US" dirty="0" err="1"/>
              <a:t>programme</a:t>
            </a:r>
            <a:endParaRPr lang="en-GB" dirty="0"/>
          </a:p>
          <a:p>
            <a:pPr marL="0" indent="0">
              <a:buNone/>
            </a:pPr>
            <a:endParaRPr lang="en-GB" dirty="0"/>
          </a:p>
        </p:txBody>
      </p:sp>
      <p:sp>
        <p:nvSpPr>
          <p:cNvPr id="4" name="Footer Placeholder 3"/>
          <p:cNvSpPr>
            <a:spLocks noGrp="1"/>
          </p:cNvSpPr>
          <p:nvPr>
            <p:ph type="ftr" sz="quarter" idx="11"/>
          </p:nvPr>
        </p:nvSpPr>
        <p:spPr/>
        <p:txBody>
          <a:bodyPr/>
          <a:lstStyle/>
          <a:p>
            <a:pPr>
              <a:defRPr/>
            </a:pPr>
            <a:r>
              <a:rPr lang="sv-SE"/>
              <a:t>Polhelmskolan 24.3 2025                     Lennart JIRDEN, CERN</a:t>
            </a:r>
            <a:endParaRPr lang="fr-FR"/>
          </a:p>
        </p:txBody>
      </p:sp>
    </p:spTree>
    <p:extLst>
      <p:ext uri="{BB962C8B-B14F-4D97-AF65-F5344CB8AC3E}">
        <p14:creationId xmlns:p14="http://schemas.microsoft.com/office/powerpoint/2010/main" val="407956870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a:t>Projects to be decided</a:t>
            </a:r>
            <a:endParaRPr lang="en-GB" dirty="0"/>
          </a:p>
        </p:txBody>
      </p:sp>
      <p:sp>
        <p:nvSpPr>
          <p:cNvPr id="3" name="Content Placeholder 2"/>
          <p:cNvSpPr>
            <a:spLocks noGrp="1"/>
          </p:cNvSpPr>
          <p:nvPr>
            <p:ph idx="1"/>
          </p:nvPr>
        </p:nvSpPr>
        <p:spPr>
          <a:xfrm>
            <a:off x="539552" y="1628800"/>
            <a:ext cx="7886700" cy="4351338"/>
          </a:xfrm>
        </p:spPr>
        <p:txBody>
          <a:bodyPr>
            <a:normAutofit fontScale="92500"/>
          </a:bodyPr>
          <a:lstStyle/>
          <a:p>
            <a:pPr lvl="0"/>
            <a:r>
              <a:rPr lang="en-US" dirty="0"/>
              <a:t>Electron – Ion collider – USA</a:t>
            </a:r>
            <a:endParaRPr lang="en-GB" dirty="0"/>
          </a:p>
          <a:p>
            <a:pPr lvl="0"/>
            <a:r>
              <a:rPr lang="en-US" dirty="0"/>
              <a:t>Hyper-</a:t>
            </a:r>
            <a:r>
              <a:rPr lang="en-US" dirty="0" err="1"/>
              <a:t>Kamiokande</a:t>
            </a:r>
            <a:r>
              <a:rPr lang="en-US" dirty="0"/>
              <a:t> – Japan</a:t>
            </a:r>
            <a:endParaRPr lang="en-GB" dirty="0"/>
          </a:p>
          <a:p>
            <a:pPr lvl="0"/>
            <a:r>
              <a:rPr lang="en-US" dirty="0"/>
              <a:t>New 3</a:t>
            </a:r>
            <a:r>
              <a:rPr lang="en-US" baseline="30000" dirty="0"/>
              <a:t>rd</a:t>
            </a:r>
            <a:r>
              <a:rPr lang="en-US" dirty="0"/>
              <a:t>-generation gravitational wave detectors</a:t>
            </a:r>
            <a:endParaRPr lang="en-GB" dirty="0"/>
          </a:p>
          <a:p>
            <a:pPr lvl="0"/>
            <a:r>
              <a:rPr lang="en-US" dirty="0"/>
              <a:t>Post-Planck cosmic-microwave-background detector</a:t>
            </a:r>
            <a:endParaRPr lang="en-GB" dirty="0"/>
          </a:p>
          <a:p>
            <a:pPr lvl="0"/>
            <a:r>
              <a:rPr lang="en-US" dirty="0"/>
              <a:t>CLIC</a:t>
            </a:r>
            <a:endParaRPr lang="en-GB" dirty="0"/>
          </a:p>
          <a:p>
            <a:pPr lvl="0"/>
            <a:r>
              <a:rPr lang="en-US" dirty="0"/>
              <a:t>ILC</a:t>
            </a:r>
            <a:endParaRPr lang="en-GB" dirty="0"/>
          </a:p>
          <a:p>
            <a:pPr lvl="0"/>
            <a:r>
              <a:rPr lang="en-US" dirty="0"/>
              <a:t>FCC</a:t>
            </a:r>
            <a:endParaRPr lang="en-GB" dirty="0"/>
          </a:p>
          <a:p>
            <a:pPr lvl="0"/>
            <a:r>
              <a:rPr lang="en-US" dirty="0"/>
              <a:t>Chinese FCC</a:t>
            </a:r>
            <a:endParaRPr lang="en-GB" dirty="0"/>
          </a:p>
          <a:p>
            <a:endParaRPr lang="en-GB" dirty="0"/>
          </a:p>
        </p:txBody>
      </p:sp>
      <p:sp>
        <p:nvSpPr>
          <p:cNvPr id="4" name="Footer Placeholder 3"/>
          <p:cNvSpPr>
            <a:spLocks noGrp="1"/>
          </p:cNvSpPr>
          <p:nvPr>
            <p:ph type="ftr" sz="quarter" idx="11"/>
          </p:nvPr>
        </p:nvSpPr>
        <p:spPr/>
        <p:txBody>
          <a:bodyPr/>
          <a:lstStyle/>
          <a:p>
            <a:pPr>
              <a:defRPr/>
            </a:pPr>
            <a:r>
              <a:rPr lang="sv-SE"/>
              <a:t>Polhelmskolan 24.3 2025                     Lennart JIRDEN, CERN</a:t>
            </a:r>
            <a:endParaRPr lang="fr-FR"/>
          </a:p>
        </p:txBody>
      </p:sp>
    </p:spTree>
    <p:extLst>
      <p:ext uri="{BB962C8B-B14F-4D97-AF65-F5344CB8AC3E}">
        <p14:creationId xmlns:p14="http://schemas.microsoft.com/office/powerpoint/2010/main" val="220664690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4702" y="164508"/>
            <a:ext cx="8686800" cy="642942"/>
          </a:xfrm>
        </p:spPr>
        <p:txBody>
          <a:bodyPr rtlCol="0">
            <a:noAutofit/>
          </a:bodyPr>
          <a:lstStyle/>
          <a:p>
            <a:pPr algn="ctr" eaLnBrk="1" fontAlgn="auto" hangingPunct="1">
              <a:spcAft>
                <a:spcPts val="0"/>
              </a:spcAft>
              <a:defRPr/>
            </a:pPr>
            <a:r>
              <a:rPr lang="de-DE" sz="48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CERN‘s målsättning</a:t>
            </a:r>
          </a:p>
        </p:txBody>
      </p:sp>
      <p:sp>
        <p:nvSpPr>
          <p:cNvPr id="9219" name="Content Placeholder 2"/>
          <p:cNvSpPr>
            <a:spLocks noGrp="1"/>
          </p:cNvSpPr>
          <p:nvPr>
            <p:ph idx="1"/>
          </p:nvPr>
        </p:nvSpPr>
        <p:spPr>
          <a:xfrm>
            <a:off x="0" y="1902127"/>
            <a:ext cx="8187754" cy="785826"/>
          </a:xfrm>
        </p:spPr>
        <p:txBody>
          <a:bodyPr>
            <a:noAutofit/>
          </a:bodyPr>
          <a:lstStyle/>
          <a:p>
            <a:pPr lvl="1">
              <a:buFont typeface="Arial" panose="020B0604020202020204" pitchFamily="34" charset="0"/>
              <a:buChar char="•"/>
            </a:pPr>
            <a:r>
              <a:rPr lang="de-DE" sz="3200" dirty="0">
                <a:latin typeface="Arial" panose="020B0604020202020204" pitchFamily="34" charset="0"/>
                <a:cs typeface="Arial" panose="020B0604020202020204" pitchFamily="34" charset="0"/>
              </a:rPr>
              <a:t> Grundforskning</a:t>
            </a:r>
            <a:br>
              <a:rPr lang="de-DE" sz="3200" dirty="0">
                <a:latin typeface="Arial" panose="020B0604020202020204" pitchFamily="34" charset="0"/>
                <a:cs typeface="Arial" panose="020B0604020202020204" pitchFamily="34" charset="0"/>
              </a:rPr>
            </a:br>
            <a:endParaRPr lang="de-DE" sz="3200" dirty="0">
              <a:latin typeface="Arial" panose="020B0604020202020204" pitchFamily="34" charset="0"/>
              <a:cs typeface="Arial" panose="020B0604020202020204" pitchFamily="34" charset="0"/>
            </a:endParaRPr>
          </a:p>
        </p:txBody>
      </p:sp>
      <p:pic>
        <p:nvPicPr>
          <p:cNvPr id="4" name="Picture 3" descr="Courier.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303134" y="877711"/>
            <a:ext cx="2821373" cy="1851532"/>
          </a:xfrm>
          <a:prstGeom prst="rect">
            <a:avLst/>
          </a:prstGeom>
          <a:solidFill>
            <a:srgbClr val="FFFFFF">
              <a:shade val="85000"/>
            </a:srgbClr>
          </a:solidFill>
          <a:ln w="63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8" name="Content Placeholder 2"/>
          <p:cNvSpPr txBox="1">
            <a:spLocks/>
          </p:cNvSpPr>
          <p:nvPr/>
        </p:nvSpPr>
        <p:spPr bwMode="auto">
          <a:xfrm>
            <a:off x="0" y="2911659"/>
            <a:ext cx="8121080" cy="78582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66700" indent="-266700" algn="l" rtl="0" eaLnBrk="0" fontAlgn="base" hangingPunct="0">
              <a:spcBef>
                <a:spcPct val="20000"/>
              </a:spcBef>
              <a:spcAft>
                <a:spcPct val="0"/>
              </a:spcAft>
              <a:buFont typeface="Arial" charset="0"/>
              <a:buChar char="•"/>
              <a:defRPr sz="2400" kern="1200">
                <a:solidFill>
                  <a:srgbClr val="376092"/>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000" kern="1200">
                <a:solidFill>
                  <a:srgbClr val="376092"/>
                </a:solidFill>
                <a:latin typeface="+mn-lt"/>
                <a:ea typeface="+mn-ea"/>
                <a:cs typeface="+mn-cs"/>
              </a:defRPr>
            </a:lvl2pPr>
            <a:lvl3pPr marL="1143000" indent="-228600" algn="l" rtl="0" eaLnBrk="0" fontAlgn="base" hangingPunct="0">
              <a:spcBef>
                <a:spcPct val="20000"/>
              </a:spcBef>
              <a:spcAft>
                <a:spcPct val="0"/>
              </a:spcAft>
              <a:buFont typeface="Arial" charset="0"/>
              <a:buChar char="•"/>
              <a:defRPr kern="1200">
                <a:solidFill>
                  <a:srgbClr val="376092"/>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1600" kern="1200">
                <a:solidFill>
                  <a:srgbClr val="376092"/>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1400" kern="1200">
                <a:solidFill>
                  <a:srgbClr val="37609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1" eaLnBrk="1" hangingPunct="1">
              <a:buFont typeface="Arial" panose="020B0604020202020204" pitchFamily="34" charset="0"/>
              <a:buChar char="•"/>
            </a:pPr>
            <a:r>
              <a:rPr lang="de-DE" sz="3200" dirty="0">
                <a:solidFill>
                  <a:schemeClr val="tx1"/>
                </a:solidFill>
                <a:latin typeface="Arial" panose="020B0604020202020204" pitchFamily="34" charset="0"/>
                <a:cs typeface="Arial" panose="020B0604020202020204" pitchFamily="34" charset="0"/>
              </a:rPr>
              <a:t>Utbildning</a:t>
            </a:r>
            <a:br>
              <a:rPr lang="de-DE" sz="3200" dirty="0">
                <a:solidFill>
                  <a:schemeClr val="tx1"/>
                </a:solidFill>
                <a:latin typeface="Arial" panose="020B0604020202020204" pitchFamily="34" charset="0"/>
                <a:cs typeface="Arial" panose="020B0604020202020204" pitchFamily="34" charset="0"/>
              </a:rPr>
            </a:br>
            <a:endParaRPr lang="de-DE" sz="3200" dirty="0">
              <a:solidFill>
                <a:schemeClr val="tx1"/>
              </a:solidFill>
              <a:latin typeface="Arial" panose="020B0604020202020204" pitchFamily="34" charset="0"/>
              <a:cs typeface="Arial" panose="020B0604020202020204" pitchFamily="34" charset="0"/>
            </a:endParaRPr>
          </a:p>
        </p:txBody>
      </p:sp>
      <p:sp>
        <p:nvSpPr>
          <p:cNvPr id="9" name="Content Placeholder 2"/>
          <p:cNvSpPr txBox="1">
            <a:spLocks/>
          </p:cNvSpPr>
          <p:nvPr/>
        </p:nvSpPr>
        <p:spPr bwMode="auto">
          <a:xfrm>
            <a:off x="37168" y="4034155"/>
            <a:ext cx="8127868" cy="78582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66700" indent="-266700" algn="l" rtl="0" eaLnBrk="0" fontAlgn="base" hangingPunct="0">
              <a:spcBef>
                <a:spcPct val="20000"/>
              </a:spcBef>
              <a:spcAft>
                <a:spcPct val="0"/>
              </a:spcAft>
              <a:buFont typeface="Arial" charset="0"/>
              <a:buChar char="•"/>
              <a:defRPr sz="2400" kern="1200">
                <a:solidFill>
                  <a:srgbClr val="376092"/>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000" kern="1200">
                <a:solidFill>
                  <a:srgbClr val="376092"/>
                </a:solidFill>
                <a:latin typeface="+mn-lt"/>
                <a:ea typeface="+mn-ea"/>
                <a:cs typeface="+mn-cs"/>
              </a:defRPr>
            </a:lvl2pPr>
            <a:lvl3pPr marL="1143000" indent="-228600" algn="l" rtl="0" eaLnBrk="0" fontAlgn="base" hangingPunct="0">
              <a:spcBef>
                <a:spcPct val="20000"/>
              </a:spcBef>
              <a:spcAft>
                <a:spcPct val="0"/>
              </a:spcAft>
              <a:buFont typeface="Arial" charset="0"/>
              <a:buChar char="•"/>
              <a:defRPr kern="1200">
                <a:solidFill>
                  <a:srgbClr val="376092"/>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1600" kern="1200">
                <a:solidFill>
                  <a:srgbClr val="376092"/>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1400" kern="1200">
                <a:solidFill>
                  <a:srgbClr val="37609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1" eaLnBrk="1" hangingPunct="1">
              <a:buFont typeface="Arial" panose="020B0604020202020204" pitchFamily="34" charset="0"/>
              <a:buChar char="•"/>
            </a:pPr>
            <a:r>
              <a:rPr lang="de-DE" sz="3200" dirty="0">
                <a:solidFill>
                  <a:schemeClr val="tx1"/>
                </a:solidFill>
                <a:latin typeface="Arial" panose="020B0604020202020204" pitchFamily="34" charset="0"/>
                <a:cs typeface="Arial" panose="020B0604020202020204" pitchFamily="34" charset="0"/>
              </a:rPr>
              <a:t>Teknologiutveckling</a:t>
            </a:r>
            <a:br>
              <a:rPr lang="de-DE" sz="3200" dirty="0">
                <a:solidFill>
                  <a:schemeClr val="tx1"/>
                </a:solidFill>
                <a:latin typeface="Arial" panose="020B0604020202020204" pitchFamily="34" charset="0"/>
                <a:cs typeface="Arial" panose="020B0604020202020204" pitchFamily="34" charset="0"/>
              </a:rPr>
            </a:br>
            <a:endParaRPr lang="de-DE" sz="3200" dirty="0">
              <a:solidFill>
                <a:schemeClr val="tx1"/>
              </a:solidFill>
              <a:latin typeface="Arial" panose="020B0604020202020204" pitchFamily="34" charset="0"/>
              <a:cs typeface="Arial" panose="020B0604020202020204" pitchFamily="34" charset="0"/>
            </a:endParaRPr>
          </a:p>
        </p:txBody>
      </p:sp>
      <p:sp>
        <p:nvSpPr>
          <p:cNvPr id="10" name="Content Placeholder 2"/>
          <p:cNvSpPr txBox="1">
            <a:spLocks/>
          </p:cNvSpPr>
          <p:nvPr/>
        </p:nvSpPr>
        <p:spPr bwMode="auto">
          <a:xfrm>
            <a:off x="0" y="5019438"/>
            <a:ext cx="8127868" cy="78582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66700" indent="-266700" algn="l" rtl="0" eaLnBrk="0" fontAlgn="base" hangingPunct="0">
              <a:spcBef>
                <a:spcPct val="20000"/>
              </a:spcBef>
              <a:spcAft>
                <a:spcPct val="0"/>
              </a:spcAft>
              <a:buFont typeface="Arial" charset="0"/>
              <a:buChar char="•"/>
              <a:defRPr sz="2400" kern="1200">
                <a:solidFill>
                  <a:srgbClr val="376092"/>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000" kern="1200">
                <a:solidFill>
                  <a:srgbClr val="376092"/>
                </a:solidFill>
                <a:latin typeface="+mn-lt"/>
                <a:ea typeface="+mn-ea"/>
                <a:cs typeface="+mn-cs"/>
              </a:defRPr>
            </a:lvl2pPr>
            <a:lvl3pPr marL="1143000" indent="-228600" algn="l" rtl="0" eaLnBrk="0" fontAlgn="base" hangingPunct="0">
              <a:spcBef>
                <a:spcPct val="20000"/>
              </a:spcBef>
              <a:spcAft>
                <a:spcPct val="0"/>
              </a:spcAft>
              <a:buFont typeface="Arial" charset="0"/>
              <a:buChar char="•"/>
              <a:defRPr kern="1200">
                <a:solidFill>
                  <a:srgbClr val="376092"/>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1600" kern="1200">
                <a:solidFill>
                  <a:srgbClr val="376092"/>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1400" kern="1200">
                <a:solidFill>
                  <a:srgbClr val="37609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lvl="1" eaLnBrk="1" hangingPunct="1">
              <a:buFont typeface="Arial" panose="020B0604020202020204" pitchFamily="34" charset="0"/>
              <a:buChar char="•"/>
            </a:pPr>
            <a:r>
              <a:rPr lang="de-DE" sz="3200" dirty="0">
                <a:solidFill>
                  <a:schemeClr val="tx1"/>
                </a:solidFill>
                <a:latin typeface="Arial" panose="020B0604020202020204" pitchFamily="34" charset="0"/>
                <a:cs typeface="Arial" panose="020B0604020202020204" pitchFamily="34" charset="0"/>
              </a:rPr>
              <a:t>Internationellt samarbete</a:t>
            </a:r>
            <a:br>
              <a:rPr lang="de-DE" sz="3200" dirty="0">
                <a:solidFill>
                  <a:schemeClr val="tx1"/>
                </a:solidFill>
                <a:latin typeface="Arial" panose="020B0604020202020204" pitchFamily="34" charset="0"/>
                <a:cs typeface="Arial" panose="020B0604020202020204" pitchFamily="34" charset="0"/>
              </a:rPr>
            </a:br>
            <a:endParaRPr lang="de-DE" sz="3200" dirty="0">
              <a:solidFill>
                <a:schemeClr val="tx1"/>
              </a:solidFill>
              <a:latin typeface="Arial" panose="020B0604020202020204" pitchFamily="34" charset="0"/>
              <a:cs typeface="Arial" panose="020B0604020202020204" pitchFamily="34" charset="0"/>
            </a:endParaRPr>
          </a:p>
        </p:txBody>
      </p:sp>
      <p:sp>
        <p:nvSpPr>
          <p:cNvPr id="13" name="Footer Placeholder 2"/>
          <p:cNvSpPr>
            <a:spLocks noGrp="1"/>
          </p:cNvSpPr>
          <p:nvPr>
            <p:ph type="ftr" sz="quarter" idx="11"/>
          </p:nvPr>
        </p:nvSpPr>
        <p:spPr>
          <a:xfrm>
            <a:off x="142875" y="6554489"/>
            <a:ext cx="8893621" cy="258887"/>
          </a:xfrm>
          <a:ln>
            <a:solidFill>
              <a:schemeClr val="bg1">
                <a:lumMod val="65000"/>
                <a:lumOff val="35000"/>
              </a:schemeClr>
            </a:solidFill>
          </a:ln>
        </p:spPr>
        <p:txBody>
          <a:bodyPr/>
          <a:lstStyle/>
          <a:p>
            <a:pPr>
              <a:defRPr/>
            </a:pPr>
            <a:r>
              <a:rPr lang="sv-SE">
                <a:solidFill>
                  <a:schemeClr val="tx1">
                    <a:lumMod val="50000"/>
                  </a:schemeClr>
                </a:solidFill>
              </a:rPr>
              <a:t>Polhelmskolan 24.3 2025                     Lennart JIRDEN, CERN</a:t>
            </a:r>
            <a:endParaRPr lang="fr-FR" dirty="0">
              <a:solidFill>
                <a:schemeClr val="tx1">
                  <a:lumMod val="50000"/>
                </a:schemeClr>
              </a:solidFill>
            </a:endParaRPr>
          </a:p>
        </p:txBody>
      </p:sp>
      <p:cxnSp>
        <p:nvCxnSpPr>
          <p:cNvPr id="14" name="Straight Connector 13"/>
          <p:cNvCxnSpPr/>
          <p:nvPr/>
        </p:nvCxnSpPr>
        <p:spPr>
          <a:xfrm>
            <a:off x="294702" y="807450"/>
            <a:ext cx="8525770"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grpSp>
        <p:nvGrpSpPr>
          <p:cNvPr id="22" name="Group 21">
            <a:extLst>
              <a:ext uri="{FF2B5EF4-FFF2-40B4-BE49-F238E27FC236}">
                <a16:creationId xmlns:a16="http://schemas.microsoft.com/office/drawing/2014/main" id="{B0C8EEBC-3CA1-ABA7-E9BD-0D476B181F8D}"/>
              </a:ext>
            </a:extLst>
          </p:cNvPr>
          <p:cNvGrpSpPr/>
          <p:nvPr/>
        </p:nvGrpSpPr>
        <p:grpSpPr>
          <a:xfrm>
            <a:off x="3986523" y="1866986"/>
            <a:ext cx="2981193" cy="2121002"/>
            <a:chOff x="5594539" y="1206229"/>
            <a:chExt cx="2981193" cy="2121002"/>
          </a:xfrm>
        </p:grpSpPr>
        <p:pic>
          <p:nvPicPr>
            <p:cNvPr id="19" name="Picture 18">
              <a:extLst>
                <a:ext uri="{FF2B5EF4-FFF2-40B4-BE49-F238E27FC236}">
                  <a16:creationId xmlns:a16="http://schemas.microsoft.com/office/drawing/2014/main" id="{9CE4EAA2-5AD6-3314-E610-4430A07D3ECF}"/>
                </a:ext>
              </a:extLst>
            </p:cNvPr>
            <p:cNvPicPr>
              <a:picLocks noChangeAspect="1"/>
            </p:cNvPicPr>
            <p:nvPr/>
          </p:nvPicPr>
          <p:blipFill>
            <a:blip r:embed="rId4"/>
            <a:stretch>
              <a:fillRect/>
            </a:stretch>
          </p:blipFill>
          <p:spPr>
            <a:xfrm rot="21085590">
              <a:off x="5594539" y="1231033"/>
              <a:ext cx="2981193" cy="2096198"/>
            </a:xfrm>
            <a:prstGeom prst="rect">
              <a:avLst/>
            </a:prstGeom>
          </p:spPr>
        </p:pic>
        <p:sp>
          <p:nvSpPr>
            <p:cNvPr id="15" name="Rectangle 14">
              <a:extLst>
                <a:ext uri="{FF2B5EF4-FFF2-40B4-BE49-F238E27FC236}">
                  <a16:creationId xmlns:a16="http://schemas.microsoft.com/office/drawing/2014/main" id="{EBC75F1F-0E23-F254-99DB-C38CFBFB77F0}"/>
                </a:ext>
              </a:extLst>
            </p:cNvPr>
            <p:cNvSpPr/>
            <p:nvPr/>
          </p:nvSpPr>
          <p:spPr>
            <a:xfrm rot="21085590">
              <a:off x="5632097" y="1206229"/>
              <a:ext cx="2923276" cy="2088575"/>
            </a:xfrm>
            <a:prstGeom prst="rect">
              <a:avLst/>
            </a:prstGeom>
            <a:noFill/>
            <a:ln w="571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5" name="Group 24">
            <a:extLst>
              <a:ext uri="{FF2B5EF4-FFF2-40B4-BE49-F238E27FC236}">
                <a16:creationId xmlns:a16="http://schemas.microsoft.com/office/drawing/2014/main" id="{780F09E4-1510-24BF-596E-7DDB027BDB2B}"/>
              </a:ext>
            </a:extLst>
          </p:cNvPr>
          <p:cNvGrpSpPr/>
          <p:nvPr/>
        </p:nvGrpSpPr>
        <p:grpSpPr>
          <a:xfrm>
            <a:off x="5292080" y="3090830"/>
            <a:ext cx="3063076" cy="1981497"/>
            <a:chOff x="5321770" y="2983243"/>
            <a:chExt cx="3063076" cy="1981497"/>
          </a:xfrm>
        </p:grpSpPr>
        <p:sp>
          <p:nvSpPr>
            <p:cNvPr id="17" name="Rectangle 16">
              <a:extLst>
                <a:ext uri="{FF2B5EF4-FFF2-40B4-BE49-F238E27FC236}">
                  <a16:creationId xmlns:a16="http://schemas.microsoft.com/office/drawing/2014/main" id="{EC946436-BBCD-B1AA-399D-51710A5F361F}"/>
                </a:ext>
              </a:extLst>
            </p:cNvPr>
            <p:cNvSpPr/>
            <p:nvPr/>
          </p:nvSpPr>
          <p:spPr>
            <a:xfrm rot="21085590">
              <a:off x="5321770" y="2983243"/>
              <a:ext cx="3047681" cy="1981497"/>
            </a:xfrm>
            <a:prstGeom prst="rect">
              <a:avLst/>
            </a:prstGeom>
            <a:noFill/>
            <a:ln w="571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4" name="Picture 23">
              <a:extLst>
                <a:ext uri="{FF2B5EF4-FFF2-40B4-BE49-F238E27FC236}">
                  <a16:creationId xmlns:a16="http://schemas.microsoft.com/office/drawing/2014/main" id="{D99A719F-036E-3A27-1F1E-B3243C3DA7A1}"/>
                </a:ext>
              </a:extLst>
            </p:cNvPr>
            <p:cNvPicPr>
              <a:picLocks noChangeAspect="1"/>
            </p:cNvPicPr>
            <p:nvPr/>
          </p:nvPicPr>
          <p:blipFill>
            <a:blip r:embed="rId5"/>
            <a:stretch>
              <a:fillRect/>
            </a:stretch>
          </p:blipFill>
          <p:spPr>
            <a:xfrm rot="21110551">
              <a:off x="5332731" y="2998223"/>
              <a:ext cx="3052115" cy="1936801"/>
            </a:xfrm>
            <a:prstGeom prst="rect">
              <a:avLst/>
            </a:prstGeom>
          </p:spPr>
        </p:pic>
      </p:grpSp>
      <p:grpSp>
        <p:nvGrpSpPr>
          <p:cNvPr id="21" name="Group 20">
            <a:extLst>
              <a:ext uri="{FF2B5EF4-FFF2-40B4-BE49-F238E27FC236}">
                <a16:creationId xmlns:a16="http://schemas.microsoft.com/office/drawing/2014/main" id="{0DB08B4A-8DA5-0E96-9B89-A0A52FFBE1C7}"/>
              </a:ext>
            </a:extLst>
          </p:cNvPr>
          <p:cNvGrpSpPr/>
          <p:nvPr/>
        </p:nvGrpSpPr>
        <p:grpSpPr>
          <a:xfrm>
            <a:off x="5835520" y="4505482"/>
            <a:ext cx="3033205" cy="2020328"/>
            <a:chOff x="5499796" y="4431108"/>
            <a:chExt cx="3033205" cy="2020328"/>
          </a:xfrm>
        </p:grpSpPr>
        <p:pic>
          <p:nvPicPr>
            <p:cNvPr id="1026" name="Picture 2" descr="CMS holds first-ever induction session for young researchers | CERN">
              <a:extLst>
                <a:ext uri="{FF2B5EF4-FFF2-40B4-BE49-F238E27FC236}">
                  <a16:creationId xmlns:a16="http://schemas.microsoft.com/office/drawing/2014/main" id="{31D06E0A-96EF-9A0E-E7FB-0A9BC2D1D5B3}"/>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rot="21078400">
              <a:off x="5502509" y="4431108"/>
              <a:ext cx="3030492" cy="2020328"/>
            </a:xfrm>
            <a:prstGeom prst="rect">
              <a:avLst/>
            </a:prstGeom>
            <a:noFill/>
            <a:extLst>
              <a:ext uri="{909E8E84-426E-40DD-AFC4-6F175D3DCCD1}">
                <a14:hiddenFill xmlns:a14="http://schemas.microsoft.com/office/drawing/2010/main">
                  <a:solidFill>
                    <a:srgbClr val="FFFFFF"/>
                  </a:solidFill>
                </a14:hiddenFill>
              </a:ext>
            </a:extLst>
          </p:spPr>
        </p:pic>
        <p:sp>
          <p:nvSpPr>
            <p:cNvPr id="16" name="Rectangle 15">
              <a:extLst>
                <a:ext uri="{FF2B5EF4-FFF2-40B4-BE49-F238E27FC236}">
                  <a16:creationId xmlns:a16="http://schemas.microsoft.com/office/drawing/2014/main" id="{63B1FAB0-88B2-E0F0-0B8A-78AD2D2BF2FD}"/>
                </a:ext>
              </a:extLst>
            </p:cNvPr>
            <p:cNvSpPr/>
            <p:nvPr/>
          </p:nvSpPr>
          <p:spPr>
            <a:xfrm rot="21085590">
              <a:off x="5499796" y="4439226"/>
              <a:ext cx="2988575" cy="2002454"/>
            </a:xfrm>
            <a:prstGeom prst="rect">
              <a:avLst/>
            </a:prstGeom>
            <a:noFill/>
            <a:ln w="5715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5685159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animEffect transition="in" filter="fade">
                                      <p:cBhvr>
                                        <p:cTn id="7" dur="500"/>
                                        <p:tgtEl>
                                          <p:spTgt spid="9219">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fade">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par>
                                <p:cTn id="16" presetID="10" presetClass="entr" presetSubtype="0" fill="hold" nodeType="withEffect">
                                  <p:stCondLst>
                                    <p:cond delay="0"/>
                                  </p:stCondLst>
                                  <p:childTnLst>
                                    <p:set>
                                      <p:cBhvr>
                                        <p:cTn id="17" dur="1" fill="hold">
                                          <p:stCondLst>
                                            <p:cond delay="0"/>
                                          </p:stCondLst>
                                        </p:cTn>
                                        <p:tgtEl>
                                          <p:spTgt spid="22"/>
                                        </p:tgtEl>
                                        <p:attrNameLst>
                                          <p:attrName>style.visibility</p:attrName>
                                        </p:attrNameLst>
                                      </p:cBhvr>
                                      <p:to>
                                        <p:strVal val="visible"/>
                                      </p:to>
                                    </p:set>
                                    <p:animEffect transition="in" filter="fade">
                                      <p:cBhvr>
                                        <p:cTn id="18" dur="500"/>
                                        <p:tgtEl>
                                          <p:spTgt spid="22"/>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500"/>
                                        <p:tgtEl>
                                          <p:spTgt spid="9"/>
                                        </p:tgtEl>
                                      </p:cBhvr>
                                    </p:animEffect>
                                  </p:childTnLst>
                                </p:cTn>
                              </p:par>
                              <p:par>
                                <p:cTn id="24" presetID="10" presetClass="entr" presetSubtype="0" fill="hold" nodeType="withEffect">
                                  <p:stCondLst>
                                    <p:cond delay="0"/>
                                  </p:stCondLst>
                                  <p:childTnLst>
                                    <p:set>
                                      <p:cBhvr>
                                        <p:cTn id="25" dur="1" fill="hold">
                                          <p:stCondLst>
                                            <p:cond delay="0"/>
                                          </p:stCondLst>
                                        </p:cTn>
                                        <p:tgtEl>
                                          <p:spTgt spid="25"/>
                                        </p:tgtEl>
                                        <p:attrNameLst>
                                          <p:attrName>style.visibility</p:attrName>
                                        </p:attrNameLst>
                                      </p:cBhvr>
                                      <p:to>
                                        <p:strVal val="visible"/>
                                      </p:to>
                                    </p:set>
                                    <p:animEffect transition="in" filter="fade">
                                      <p:cBhvr>
                                        <p:cTn id="26" dur="500"/>
                                        <p:tgtEl>
                                          <p:spTgt spid="25"/>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500"/>
                                        <p:tgtEl>
                                          <p:spTgt spid="10"/>
                                        </p:tgtEl>
                                      </p:cBhvr>
                                    </p:animEffect>
                                  </p:childTnLst>
                                </p:cTn>
                              </p:par>
                              <p:par>
                                <p:cTn id="32" presetID="10" presetClass="entr" presetSubtype="0" fill="hold" nodeType="with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fade">
                                      <p:cBhvr>
                                        <p:cTn id="3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build="p"/>
      <p:bldP spid="8" grpId="0"/>
      <p:bldP spid="9" grpId="0"/>
      <p:bldP spid="1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8427" y="207929"/>
            <a:ext cx="8228555" cy="642942"/>
          </a:xfrm>
        </p:spPr>
        <p:txBody>
          <a:bodyPr rtlCol="0">
            <a:noAutofit/>
          </a:bodyPr>
          <a:lstStyle/>
          <a:p>
            <a:pPr algn="ctr" eaLnBrk="1" fontAlgn="auto" hangingPunct="1">
              <a:spcAft>
                <a:spcPts val="0"/>
              </a:spcAft>
              <a:defRPr/>
            </a:pPr>
            <a:r>
              <a:rPr lang="de-DE" sz="4800"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Grundforskning </a:t>
            </a:r>
          </a:p>
        </p:txBody>
      </p:sp>
      <p:sp>
        <p:nvSpPr>
          <p:cNvPr id="8" name="Content Placeholder 2"/>
          <p:cNvSpPr txBox="1">
            <a:spLocks/>
          </p:cNvSpPr>
          <p:nvPr/>
        </p:nvSpPr>
        <p:spPr bwMode="auto">
          <a:xfrm>
            <a:off x="-178749" y="1026895"/>
            <a:ext cx="9179876" cy="6507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66700" indent="-266700" algn="l" rtl="0" eaLnBrk="0" fontAlgn="base" hangingPunct="0">
              <a:spcBef>
                <a:spcPct val="20000"/>
              </a:spcBef>
              <a:spcAft>
                <a:spcPct val="0"/>
              </a:spcAft>
              <a:buFont typeface="Arial" charset="0"/>
              <a:buChar char="•"/>
              <a:defRPr sz="2400" kern="1200">
                <a:solidFill>
                  <a:srgbClr val="376092"/>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000" kern="1200">
                <a:solidFill>
                  <a:srgbClr val="376092"/>
                </a:solidFill>
                <a:latin typeface="+mn-lt"/>
                <a:ea typeface="+mn-ea"/>
                <a:cs typeface="+mn-cs"/>
              </a:defRPr>
            </a:lvl2pPr>
            <a:lvl3pPr marL="1143000" indent="-228600" algn="l" rtl="0" eaLnBrk="0" fontAlgn="base" hangingPunct="0">
              <a:spcBef>
                <a:spcPct val="20000"/>
              </a:spcBef>
              <a:spcAft>
                <a:spcPct val="0"/>
              </a:spcAft>
              <a:buFont typeface="Arial" charset="0"/>
              <a:buChar char="•"/>
              <a:defRPr kern="1200">
                <a:solidFill>
                  <a:srgbClr val="376092"/>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1600" kern="1200">
                <a:solidFill>
                  <a:srgbClr val="376092"/>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1400" kern="1200">
                <a:solidFill>
                  <a:srgbClr val="37609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57200" lvl="1" indent="0" algn="ctr" eaLnBrk="1" hangingPunct="1">
              <a:buNone/>
            </a:pPr>
            <a:r>
              <a:rPr lang="de-DE" sz="2800" dirty="0">
                <a:solidFill>
                  <a:schemeClr val="tx1"/>
                </a:solidFill>
                <a:latin typeface="Arial" panose="020B0604020202020204" pitchFamily="34" charset="0"/>
                <a:cs typeface="Arial" panose="020B0604020202020204" pitchFamily="34" charset="0"/>
              </a:rPr>
              <a:t>Teorier...</a:t>
            </a:r>
          </a:p>
          <a:p>
            <a:pPr marL="457200" lvl="1" indent="0" algn="ctr" eaLnBrk="1" hangingPunct="1">
              <a:buNone/>
            </a:pPr>
            <a:br>
              <a:rPr lang="de-DE" sz="2800" dirty="0">
                <a:solidFill>
                  <a:srgbClr val="92D050"/>
                </a:solidFill>
                <a:latin typeface="Arial" panose="020B0604020202020204" pitchFamily="34" charset="0"/>
                <a:cs typeface="Arial" panose="020B0604020202020204" pitchFamily="34" charset="0"/>
              </a:rPr>
            </a:br>
            <a:endParaRPr lang="de-DE" sz="2800" dirty="0">
              <a:solidFill>
                <a:schemeClr val="tx1"/>
              </a:solidFill>
              <a:latin typeface="Arial" panose="020B0604020202020204" pitchFamily="34" charset="0"/>
              <a:cs typeface="Arial" panose="020B0604020202020204" pitchFamily="34" charset="0"/>
            </a:endParaRPr>
          </a:p>
        </p:txBody>
      </p:sp>
      <p:sp>
        <p:nvSpPr>
          <p:cNvPr id="13" name="Footer Placeholder 2"/>
          <p:cNvSpPr>
            <a:spLocks noGrp="1"/>
          </p:cNvSpPr>
          <p:nvPr>
            <p:ph type="ftr" sz="quarter" idx="11"/>
          </p:nvPr>
        </p:nvSpPr>
        <p:spPr>
          <a:xfrm>
            <a:off x="142875" y="6482481"/>
            <a:ext cx="8893621" cy="258887"/>
          </a:xfrm>
          <a:solidFill>
            <a:srgbClr val="000000"/>
          </a:solidFill>
          <a:ln>
            <a:solidFill>
              <a:schemeClr val="bg1">
                <a:lumMod val="65000"/>
                <a:lumOff val="35000"/>
              </a:schemeClr>
            </a:solidFill>
          </a:ln>
        </p:spPr>
        <p:txBody>
          <a:bodyPr/>
          <a:lstStyle/>
          <a:p>
            <a:pPr>
              <a:defRPr/>
            </a:pPr>
            <a:r>
              <a:rPr lang="sv-SE">
                <a:solidFill>
                  <a:schemeClr val="tx1">
                    <a:lumMod val="50000"/>
                  </a:schemeClr>
                </a:solidFill>
              </a:rPr>
              <a:t>Polhelmskolan 24.3 2025                     Lennart JIRDEN, CERN</a:t>
            </a:r>
            <a:endParaRPr lang="fr-FR" dirty="0">
              <a:solidFill>
                <a:schemeClr val="tx1">
                  <a:lumMod val="50000"/>
                </a:schemeClr>
              </a:solidFill>
            </a:endParaRPr>
          </a:p>
        </p:txBody>
      </p:sp>
      <p:cxnSp>
        <p:nvCxnSpPr>
          <p:cNvPr id="14" name="Straight Connector 13"/>
          <p:cNvCxnSpPr/>
          <p:nvPr/>
        </p:nvCxnSpPr>
        <p:spPr>
          <a:xfrm>
            <a:off x="301212" y="980728"/>
            <a:ext cx="8525770"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sp>
        <p:nvSpPr>
          <p:cNvPr id="17" name="Rectangle 16"/>
          <p:cNvSpPr/>
          <p:nvPr/>
        </p:nvSpPr>
        <p:spPr>
          <a:xfrm>
            <a:off x="1115616" y="5895338"/>
            <a:ext cx="7416824" cy="523220"/>
          </a:xfrm>
          <a:prstGeom prst="rect">
            <a:avLst/>
          </a:prstGeom>
        </p:spPr>
        <p:txBody>
          <a:bodyPr wrap="square">
            <a:spAutoFit/>
          </a:bodyPr>
          <a:lstStyle/>
          <a:p>
            <a:pPr algn="ctr"/>
            <a:r>
              <a:rPr lang="de-DE" sz="2800" dirty="0">
                <a:latin typeface="Arial" panose="020B0604020202020204" pitchFamily="34" charset="0"/>
                <a:cs typeface="Arial" panose="020B0604020202020204" pitchFamily="34" charset="0"/>
              </a:rPr>
              <a:t>Precisa regler för en vetenskaplig </a:t>
            </a:r>
            <a:r>
              <a:rPr lang="de-DE" sz="2800" dirty="0">
                <a:solidFill>
                  <a:srgbClr val="92D050"/>
                </a:solidFill>
                <a:latin typeface="Arial" panose="020B0604020202020204" pitchFamily="34" charset="0"/>
                <a:cs typeface="Arial" panose="020B0604020202020204" pitchFamily="34" charset="0"/>
              </a:rPr>
              <a:t>upptäckt</a:t>
            </a:r>
            <a:endParaRPr lang="en-GB" sz="2800" dirty="0"/>
          </a:p>
        </p:txBody>
      </p:sp>
      <p:grpSp>
        <p:nvGrpSpPr>
          <p:cNvPr id="4" name="Group 3"/>
          <p:cNvGrpSpPr/>
          <p:nvPr/>
        </p:nvGrpSpPr>
        <p:grpSpPr>
          <a:xfrm>
            <a:off x="338679" y="2132856"/>
            <a:ext cx="3030546" cy="3552465"/>
            <a:chOff x="338679" y="2132856"/>
            <a:chExt cx="3030546" cy="3552465"/>
          </a:xfrm>
        </p:grpSpPr>
        <p:sp>
          <p:nvSpPr>
            <p:cNvPr id="9" name="Content Placeholder 2"/>
            <p:cNvSpPr txBox="1">
              <a:spLocks/>
            </p:cNvSpPr>
            <p:nvPr/>
          </p:nvSpPr>
          <p:spPr bwMode="auto">
            <a:xfrm>
              <a:off x="338679" y="5156109"/>
              <a:ext cx="2699792" cy="5292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66700" indent="-266700" algn="l" rtl="0" eaLnBrk="0" fontAlgn="base" hangingPunct="0">
                <a:spcBef>
                  <a:spcPct val="20000"/>
                </a:spcBef>
                <a:spcAft>
                  <a:spcPct val="0"/>
                </a:spcAft>
                <a:buFont typeface="Arial" charset="0"/>
                <a:buChar char="•"/>
                <a:defRPr sz="2400" kern="1200">
                  <a:solidFill>
                    <a:srgbClr val="376092"/>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000" kern="1200">
                  <a:solidFill>
                    <a:srgbClr val="376092"/>
                  </a:solidFill>
                  <a:latin typeface="+mn-lt"/>
                  <a:ea typeface="+mn-ea"/>
                  <a:cs typeface="+mn-cs"/>
                </a:defRPr>
              </a:lvl2pPr>
              <a:lvl3pPr marL="1143000" indent="-228600" algn="l" rtl="0" eaLnBrk="0" fontAlgn="base" hangingPunct="0">
                <a:spcBef>
                  <a:spcPct val="20000"/>
                </a:spcBef>
                <a:spcAft>
                  <a:spcPct val="0"/>
                </a:spcAft>
                <a:buFont typeface="Arial" charset="0"/>
                <a:buChar char="•"/>
                <a:defRPr kern="1200">
                  <a:solidFill>
                    <a:srgbClr val="376092"/>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1600" kern="1200">
                  <a:solidFill>
                    <a:srgbClr val="376092"/>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1400" kern="1200">
                  <a:solidFill>
                    <a:srgbClr val="37609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57200" lvl="1" indent="0" eaLnBrk="1" hangingPunct="1">
                <a:buNone/>
              </a:pPr>
              <a:r>
                <a:rPr lang="de-DE" sz="2400" dirty="0">
                  <a:solidFill>
                    <a:schemeClr val="tx1"/>
                  </a:solidFill>
                  <a:latin typeface="Arial" panose="020B0604020202020204" pitchFamily="34" charset="0"/>
                  <a:cs typeface="Arial" panose="020B0604020202020204" pitchFamily="34" charset="0"/>
                </a:rPr>
                <a:t>Teoretiker</a:t>
              </a:r>
              <a:br>
                <a:rPr lang="de-DE" sz="2400" dirty="0">
                  <a:solidFill>
                    <a:schemeClr val="tx1"/>
                  </a:solidFill>
                  <a:latin typeface="Arial" panose="020B0604020202020204" pitchFamily="34" charset="0"/>
                  <a:cs typeface="Arial" panose="020B0604020202020204" pitchFamily="34" charset="0"/>
                </a:rPr>
              </a:br>
              <a:endParaRPr lang="de-DE" sz="2400" dirty="0">
                <a:solidFill>
                  <a:schemeClr val="tx1"/>
                </a:solidFill>
                <a:latin typeface="Arial" panose="020B0604020202020204" pitchFamily="34" charset="0"/>
                <a:cs typeface="Arial" panose="020B0604020202020204" pitchFamily="34" charset="0"/>
              </a:endParaRPr>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5588" y="2957823"/>
              <a:ext cx="2085975" cy="2169413"/>
            </a:xfrm>
            <a:prstGeom prst="rect">
              <a:avLst/>
            </a:prstGeom>
          </p:spPr>
        </p:pic>
        <p:sp>
          <p:nvSpPr>
            <p:cNvPr id="22" name="Rounded Rectangular Callout 21"/>
            <p:cNvSpPr/>
            <p:nvPr/>
          </p:nvSpPr>
          <p:spPr>
            <a:xfrm>
              <a:off x="1115616" y="2132856"/>
              <a:ext cx="2253609" cy="504056"/>
            </a:xfrm>
            <a:prstGeom prst="wedgeRoundRectCallout">
              <a:avLst>
                <a:gd name="adj1" fmla="val -24890"/>
                <a:gd name="adj2" fmla="val 139095"/>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t>Min </a:t>
              </a:r>
              <a:r>
                <a:rPr lang="en-GB" sz="2400" dirty="0" err="1"/>
                <a:t>teori</a:t>
              </a:r>
              <a:r>
                <a:rPr lang="en-GB" sz="2400" dirty="0"/>
                <a:t> </a:t>
              </a:r>
              <a:r>
                <a:rPr lang="en-GB" sz="2400" dirty="0" err="1"/>
                <a:t>är</a:t>
              </a:r>
              <a:r>
                <a:rPr lang="en-GB" sz="2400" dirty="0"/>
                <a:t>…</a:t>
              </a:r>
            </a:p>
          </p:txBody>
        </p:sp>
      </p:grpSp>
      <p:grpSp>
        <p:nvGrpSpPr>
          <p:cNvPr id="7" name="Group 6"/>
          <p:cNvGrpSpPr/>
          <p:nvPr/>
        </p:nvGrpSpPr>
        <p:grpSpPr>
          <a:xfrm>
            <a:off x="5112568" y="2169156"/>
            <a:ext cx="4031432" cy="3402927"/>
            <a:chOff x="5112568" y="2169156"/>
            <a:chExt cx="3923928" cy="3402927"/>
          </a:xfrm>
        </p:grpSpPr>
        <p:sp>
          <p:nvSpPr>
            <p:cNvPr id="10" name="Content Placeholder 2"/>
            <p:cNvSpPr txBox="1">
              <a:spLocks/>
            </p:cNvSpPr>
            <p:nvPr/>
          </p:nvSpPr>
          <p:spPr bwMode="auto">
            <a:xfrm>
              <a:off x="5112568" y="5120367"/>
              <a:ext cx="3923928" cy="45171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266700" indent="-266700" algn="l" rtl="0" eaLnBrk="0" fontAlgn="base" hangingPunct="0">
                <a:spcBef>
                  <a:spcPct val="20000"/>
                </a:spcBef>
                <a:spcAft>
                  <a:spcPct val="0"/>
                </a:spcAft>
                <a:buFont typeface="Arial" charset="0"/>
                <a:buChar char="•"/>
                <a:defRPr sz="2400" kern="1200">
                  <a:solidFill>
                    <a:srgbClr val="376092"/>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000" kern="1200">
                  <a:solidFill>
                    <a:srgbClr val="376092"/>
                  </a:solidFill>
                  <a:latin typeface="+mn-lt"/>
                  <a:ea typeface="+mn-ea"/>
                  <a:cs typeface="+mn-cs"/>
                </a:defRPr>
              </a:lvl2pPr>
              <a:lvl3pPr marL="1143000" indent="-228600" algn="l" rtl="0" eaLnBrk="0" fontAlgn="base" hangingPunct="0">
                <a:spcBef>
                  <a:spcPct val="20000"/>
                </a:spcBef>
                <a:spcAft>
                  <a:spcPct val="0"/>
                </a:spcAft>
                <a:buFont typeface="Arial" charset="0"/>
                <a:buChar char="•"/>
                <a:defRPr kern="1200">
                  <a:solidFill>
                    <a:srgbClr val="376092"/>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1600" kern="1200">
                  <a:solidFill>
                    <a:srgbClr val="376092"/>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1400" kern="1200">
                  <a:solidFill>
                    <a:srgbClr val="376092"/>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457200" lvl="1" indent="0" eaLnBrk="1" hangingPunct="1">
                <a:buNone/>
              </a:pPr>
              <a:r>
                <a:rPr lang="de-DE" sz="2400" dirty="0">
                  <a:solidFill>
                    <a:schemeClr val="tx1"/>
                  </a:solidFill>
                  <a:latin typeface="Arial" panose="020B0604020202020204" pitchFamily="34" charset="0"/>
                  <a:cs typeface="Arial" panose="020B0604020202020204" pitchFamily="34" charset="0"/>
                </a:rPr>
                <a:t>Experimentalist</a:t>
              </a:r>
              <a:br>
                <a:rPr lang="de-DE" sz="2400" dirty="0">
                  <a:solidFill>
                    <a:schemeClr val="tx1"/>
                  </a:solidFill>
                  <a:latin typeface="Arial" panose="020B0604020202020204" pitchFamily="34" charset="0"/>
                  <a:cs typeface="Arial" panose="020B0604020202020204" pitchFamily="34" charset="0"/>
                </a:rPr>
              </a:br>
              <a:endParaRPr lang="de-DE" sz="2400" dirty="0">
                <a:solidFill>
                  <a:schemeClr val="tx1"/>
                </a:solidFill>
                <a:latin typeface="Arial" panose="020B0604020202020204" pitchFamily="34" charset="0"/>
                <a:cs typeface="Arial" panose="020B0604020202020204" pitchFamily="34" charset="0"/>
              </a:endParaRPr>
            </a:p>
          </p:txBody>
        </p:sp>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10258" y="3064921"/>
              <a:ext cx="2364428" cy="2006913"/>
            </a:xfrm>
            <a:prstGeom prst="rect">
              <a:avLst/>
            </a:prstGeom>
          </p:spPr>
        </p:pic>
        <p:sp>
          <p:nvSpPr>
            <p:cNvPr id="24" name="Rounded Rectangular Callout 23"/>
            <p:cNvSpPr/>
            <p:nvPr/>
          </p:nvSpPr>
          <p:spPr>
            <a:xfrm>
              <a:off x="5478922" y="2169156"/>
              <a:ext cx="2795339" cy="504056"/>
            </a:xfrm>
            <a:prstGeom prst="wedgeRoundRectCallout">
              <a:avLst>
                <a:gd name="adj1" fmla="val -24890"/>
                <a:gd name="adj2" fmla="val 139095"/>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err="1"/>
                <a:t>Kan</a:t>
              </a:r>
              <a:r>
                <a:rPr lang="en-GB" sz="2400" dirty="0"/>
                <a:t> </a:t>
              </a:r>
              <a:r>
                <a:rPr lang="en-GB" sz="2400" dirty="0" err="1"/>
                <a:t>det</a:t>
              </a:r>
              <a:r>
                <a:rPr lang="en-GB" sz="2400" dirty="0"/>
                <a:t> </a:t>
              </a:r>
              <a:r>
                <a:rPr lang="en-GB" sz="2400" dirty="0" err="1"/>
                <a:t>stämma</a:t>
              </a:r>
              <a:r>
                <a:rPr lang="en-GB" sz="2400" dirty="0"/>
                <a:t>?</a:t>
              </a:r>
            </a:p>
          </p:txBody>
        </p:sp>
      </p:grpSp>
      <p:sp>
        <p:nvSpPr>
          <p:cNvPr id="6" name="TextBox 5"/>
          <p:cNvSpPr txBox="1"/>
          <p:nvPr/>
        </p:nvSpPr>
        <p:spPr>
          <a:xfrm>
            <a:off x="326800" y="1420501"/>
            <a:ext cx="8525770" cy="523220"/>
          </a:xfrm>
          <a:prstGeom prst="rect">
            <a:avLst/>
          </a:prstGeom>
          <a:noFill/>
        </p:spPr>
        <p:txBody>
          <a:bodyPr wrap="square" rtlCol="0">
            <a:spAutoFit/>
          </a:bodyPr>
          <a:lstStyle/>
          <a:p>
            <a:pPr algn="ctr"/>
            <a:r>
              <a:rPr lang="de-DE" sz="2800" dirty="0">
                <a:latin typeface="Arial" panose="020B0604020202020204" pitchFamily="34" charset="0"/>
                <a:cs typeface="Arial" panose="020B0604020202020204" pitchFamily="34" charset="0"/>
              </a:rPr>
              <a:t>...prövas av Experiment..</a:t>
            </a:r>
            <a:endParaRPr lang="en-GB" sz="2800" dirty="0"/>
          </a:p>
        </p:txBody>
      </p:sp>
      <p:sp>
        <p:nvSpPr>
          <p:cNvPr id="5" name="Arc 4"/>
          <p:cNvSpPr/>
          <p:nvPr/>
        </p:nvSpPr>
        <p:spPr>
          <a:xfrm rot="8213529">
            <a:off x="2470237" y="2283434"/>
            <a:ext cx="3084981" cy="3205852"/>
          </a:xfrm>
          <a:prstGeom prst="arc">
            <a:avLst>
              <a:gd name="adj1" fmla="val 15670861"/>
              <a:gd name="adj2" fmla="val 0"/>
            </a:avLst>
          </a:prstGeom>
          <a:ln w="76200">
            <a:solidFill>
              <a:srgbClr val="00B050"/>
            </a:solidFill>
            <a:headEnd type="triangl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2" name="Arc 11"/>
          <p:cNvSpPr/>
          <p:nvPr/>
        </p:nvSpPr>
        <p:spPr>
          <a:xfrm rot="19031617">
            <a:off x="2446237" y="2615810"/>
            <a:ext cx="3043534" cy="2777977"/>
          </a:xfrm>
          <a:prstGeom prst="arc">
            <a:avLst>
              <a:gd name="adj1" fmla="val 16200000"/>
              <a:gd name="adj2" fmla="val 260300"/>
            </a:avLst>
          </a:prstGeom>
          <a:ln w="76200">
            <a:solidFill>
              <a:srgbClr val="00B050"/>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pic>
        <p:nvPicPr>
          <p:cNvPr id="16" name="Picture 15" descr="Courier.jpg">
            <a:extLst>
              <a:ext uri="{FF2B5EF4-FFF2-40B4-BE49-F238E27FC236}">
                <a16:creationId xmlns:a16="http://schemas.microsoft.com/office/drawing/2014/main" id="{FA4D125E-167E-BF96-40DB-D3B1AE26568A}"/>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rot="349341">
            <a:off x="183529" y="103691"/>
            <a:ext cx="1403010" cy="792418"/>
          </a:xfrm>
          <a:prstGeom prst="rect">
            <a:avLst/>
          </a:prstGeom>
          <a:solidFill>
            <a:srgbClr val="FFFFFF">
              <a:shade val="85000"/>
            </a:srgbClr>
          </a:solidFill>
          <a:ln w="63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16320284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53" presetClass="entr" presetSubtype="16"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ppt_w</p:attrName>
                                        </p:attrNameLst>
                                      </p:cBhvr>
                                      <p:tavLst>
                                        <p:tav tm="0">
                                          <p:val>
                                            <p:fltVal val="0"/>
                                          </p:val>
                                        </p:tav>
                                        <p:tav tm="100000">
                                          <p:val>
                                            <p:strVal val="#ppt_w"/>
                                          </p:val>
                                        </p:tav>
                                      </p:tavLst>
                                    </p:anim>
                                    <p:anim calcmode="lin" valueType="num">
                                      <p:cBhvr>
                                        <p:cTn id="12" dur="500" fill="hold"/>
                                        <p:tgtEl>
                                          <p:spTgt spid="4"/>
                                        </p:tgtEl>
                                        <p:attrNameLst>
                                          <p:attrName>ppt_h</p:attrName>
                                        </p:attrNameLst>
                                      </p:cBhvr>
                                      <p:tavLst>
                                        <p:tav tm="0">
                                          <p:val>
                                            <p:fltVal val="0"/>
                                          </p:val>
                                        </p:tav>
                                        <p:tav tm="100000">
                                          <p:val>
                                            <p:strVal val="#ppt_h"/>
                                          </p:val>
                                        </p:tav>
                                      </p:tavLst>
                                    </p:anim>
                                    <p:animEffect transition="in" filter="fade">
                                      <p:cBhvr>
                                        <p:cTn id="13" dur="500"/>
                                        <p:tgtEl>
                                          <p:spTgt spid="4"/>
                                        </p:tgtEl>
                                      </p:cBhvr>
                                    </p:animEffect>
                                  </p:childTnLst>
                                </p:cTn>
                              </p:par>
                            </p:childTnLst>
                          </p:cTn>
                        </p:par>
                      </p:childTnLst>
                    </p:cTn>
                  </p:par>
                  <p:par>
                    <p:cTn id="14" fill="hold">
                      <p:stCondLst>
                        <p:cond delay="indefinite"/>
                      </p:stCondLst>
                      <p:childTnLst>
                        <p:par>
                          <p:cTn id="15" fill="hold">
                            <p:stCondLst>
                              <p:cond delay="0"/>
                            </p:stCondLst>
                            <p:childTnLst>
                              <p:par>
                                <p:cTn id="16" presetID="53" presetClass="entr" presetSubtype="16" fill="hold" grpId="0" nodeType="clickEffect">
                                  <p:stCondLst>
                                    <p:cond delay="0"/>
                                  </p:stCondLst>
                                  <p:childTnLst>
                                    <p:set>
                                      <p:cBhvr>
                                        <p:cTn id="17" dur="1" fill="hold">
                                          <p:stCondLst>
                                            <p:cond delay="0"/>
                                          </p:stCondLst>
                                        </p:cTn>
                                        <p:tgtEl>
                                          <p:spTgt spid="6"/>
                                        </p:tgtEl>
                                        <p:attrNameLst>
                                          <p:attrName>style.visibility</p:attrName>
                                        </p:attrNameLst>
                                      </p:cBhvr>
                                      <p:to>
                                        <p:strVal val="visible"/>
                                      </p:to>
                                    </p:set>
                                    <p:anim calcmode="lin" valueType="num">
                                      <p:cBhvr>
                                        <p:cTn id="18" dur="500" fill="hold"/>
                                        <p:tgtEl>
                                          <p:spTgt spid="6"/>
                                        </p:tgtEl>
                                        <p:attrNameLst>
                                          <p:attrName>ppt_w</p:attrName>
                                        </p:attrNameLst>
                                      </p:cBhvr>
                                      <p:tavLst>
                                        <p:tav tm="0">
                                          <p:val>
                                            <p:fltVal val="0"/>
                                          </p:val>
                                        </p:tav>
                                        <p:tav tm="100000">
                                          <p:val>
                                            <p:strVal val="#ppt_w"/>
                                          </p:val>
                                        </p:tav>
                                      </p:tavLst>
                                    </p:anim>
                                    <p:anim calcmode="lin" valueType="num">
                                      <p:cBhvr>
                                        <p:cTn id="19" dur="500" fill="hold"/>
                                        <p:tgtEl>
                                          <p:spTgt spid="6"/>
                                        </p:tgtEl>
                                        <p:attrNameLst>
                                          <p:attrName>ppt_h</p:attrName>
                                        </p:attrNameLst>
                                      </p:cBhvr>
                                      <p:tavLst>
                                        <p:tav tm="0">
                                          <p:val>
                                            <p:fltVal val="0"/>
                                          </p:val>
                                        </p:tav>
                                        <p:tav tm="100000">
                                          <p:val>
                                            <p:strVal val="#ppt_h"/>
                                          </p:val>
                                        </p:tav>
                                      </p:tavLst>
                                    </p:anim>
                                    <p:animEffect transition="in" filter="fade">
                                      <p:cBhvr>
                                        <p:cTn id="20" dur="500"/>
                                        <p:tgtEl>
                                          <p:spTgt spid="6"/>
                                        </p:tgtEl>
                                      </p:cBhvr>
                                    </p:animEffect>
                                  </p:childTnLst>
                                </p:cTn>
                              </p:par>
                              <p:par>
                                <p:cTn id="21" presetID="53" presetClass="entr" presetSubtype="16"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p:cTn id="23" dur="500" fill="hold"/>
                                        <p:tgtEl>
                                          <p:spTgt spid="12"/>
                                        </p:tgtEl>
                                        <p:attrNameLst>
                                          <p:attrName>ppt_w</p:attrName>
                                        </p:attrNameLst>
                                      </p:cBhvr>
                                      <p:tavLst>
                                        <p:tav tm="0">
                                          <p:val>
                                            <p:fltVal val="0"/>
                                          </p:val>
                                        </p:tav>
                                        <p:tav tm="100000">
                                          <p:val>
                                            <p:strVal val="#ppt_w"/>
                                          </p:val>
                                        </p:tav>
                                      </p:tavLst>
                                    </p:anim>
                                    <p:anim calcmode="lin" valueType="num">
                                      <p:cBhvr>
                                        <p:cTn id="24" dur="500" fill="hold"/>
                                        <p:tgtEl>
                                          <p:spTgt spid="12"/>
                                        </p:tgtEl>
                                        <p:attrNameLst>
                                          <p:attrName>ppt_h</p:attrName>
                                        </p:attrNameLst>
                                      </p:cBhvr>
                                      <p:tavLst>
                                        <p:tav tm="0">
                                          <p:val>
                                            <p:fltVal val="0"/>
                                          </p:val>
                                        </p:tav>
                                        <p:tav tm="100000">
                                          <p:val>
                                            <p:strVal val="#ppt_h"/>
                                          </p:val>
                                        </p:tav>
                                      </p:tavLst>
                                    </p:anim>
                                    <p:animEffect transition="in" filter="fade">
                                      <p:cBhvr>
                                        <p:cTn id="25" dur="500"/>
                                        <p:tgtEl>
                                          <p:spTgt spid="12"/>
                                        </p:tgtEl>
                                      </p:cBhvr>
                                    </p:animEffect>
                                  </p:childTnLst>
                                </p:cTn>
                              </p:par>
                            </p:childTnLst>
                          </p:cTn>
                        </p:par>
                        <p:par>
                          <p:cTn id="26" fill="hold">
                            <p:stCondLst>
                              <p:cond delay="500"/>
                            </p:stCondLst>
                            <p:childTnLst>
                              <p:par>
                                <p:cTn id="27" presetID="53" presetClass="entr" presetSubtype="16" fill="hold" nodeType="after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p:cTn id="29" dur="500" fill="hold"/>
                                        <p:tgtEl>
                                          <p:spTgt spid="7"/>
                                        </p:tgtEl>
                                        <p:attrNameLst>
                                          <p:attrName>ppt_w</p:attrName>
                                        </p:attrNameLst>
                                      </p:cBhvr>
                                      <p:tavLst>
                                        <p:tav tm="0">
                                          <p:val>
                                            <p:fltVal val="0"/>
                                          </p:val>
                                        </p:tav>
                                        <p:tav tm="100000">
                                          <p:val>
                                            <p:strVal val="#ppt_w"/>
                                          </p:val>
                                        </p:tav>
                                      </p:tavLst>
                                    </p:anim>
                                    <p:anim calcmode="lin" valueType="num">
                                      <p:cBhvr>
                                        <p:cTn id="30" dur="500" fill="hold"/>
                                        <p:tgtEl>
                                          <p:spTgt spid="7"/>
                                        </p:tgtEl>
                                        <p:attrNameLst>
                                          <p:attrName>ppt_h</p:attrName>
                                        </p:attrNameLst>
                                      </p:cBhvr>
                                      <p:tavLst>
                                        <p:tav tm="0">
                                          <p:val>
                                            <p:fltVal val="0"/>
                                          </p:val>
                                        </p:tav>
                                        <p:tav tm="100000">
                                          <p:val>
                                            <p:strVal val="#ppt_h"/>
                                          </p:val>
                                        </p:tav>
                                      </p:tavLst>
                                    </p:anim>
                                    <p:animEffect transition="in" filter="fade">
                                      <p:cBhvr>
                                        <p:cTn id="31" dur="500"/>
                                        <p:tgtEl>
                                          <p:spTgt spid="7"/>
                                        </p:tgtEl>
                                      </p:cBhvr>
                                    </p:animEffect>
                                  </p:childTnLst>
                                </p:cTn>
                              </p:par>
                            </p:childTnLst>
                          </p:cTn>
                        </p:par>
                      </p:childTnLst>
                    </p:cTn>
                  </p:par>
                  <p:par>
                    <p:cTn id="32" fill="hold">
                      <p:stCondLst>
                        <p:cond delay="indefinite"/>
                      </p:stCondLst>
                      <p:childTnLst>
                        <p:par>
                          <p:cTn id="33" fill="hold">
                            <p:stCondLst>
                              <p:cond delay="0"/>
                            </p:stCondLst>
                            <p:childTnLst>
                              <p:par>
                                <p:cTn id="34" presetID="53" presetClass="entr" presetSubtype="16" fill="hold" grpId="0" nodeType="clickEffect">
                                  <p:stCondLst>
                                    <p:cond delay="0"/>
                                  </p:stCondLst>
                                  <p:childTnLst>
                                    <p:set>
                                      <p:cBhvr>
                                        <p:cTn id="35" dur="1" fill="hold">
                                          <p:stCondLst>
                                            <p:cond delay="0"/>
                                          </p:stCondLst>
                                        </p:cTn>
                                        <p:tgtEl>
                                          <p:spTgt spid="5"/>
                                        </p:tgtEl>
                                        <p:attrNameLst>
                                          <p:attrName>style.visibility</p:attrName>
                                        </p:attrNameLst>
                                      </p:cBhvr>
                                      <p:to>
                                        <p:strVal val="visible"/>
                                      </p:to>
                                    </p:set>
                                    <p:anim calcmode="lin" valueType="num">
                                      <p:cBhvr>
                                        <p:cTn id="36" dur="500" fill="hold"/>
                                        <p:tgtEl>
                                          <p:spTgt spid="5"/>
                                        </p:tgtEl>
                                        <p:attrNameLst>
                                          <p:attrName>ppt_w</p:attrName>
                                        </p:attrNameLst>
                                      </p:cBhvr>
                                      <p:tavLst>
                                        <p:tav tm="0">
                                          <p:val>
                                            <p:fltVal val="0"/>
                                          </p:val>
                                        </p:tav>
                                        <p:tav tm="100000">
                                          <p:val>
                                            <p:strVal val="#ppt_w"/>
                                          </p:val>
                                        </p:tav>
                                      </p:tavLst>
                                    </p:anim>
                                    <p:anim calcmode="lin" valueType="num">
                                      <p:cBhvr>
                                        <p:cTn id="37" dur="500" fill="hold"/>
                                        <p:tgtEl>
                                          <p:spTgt spid="5"/>
                                        </p:tgtEl>
                                        <p:attrNameLst>
                                          <p:attrName>ppt_h</p:attrName>
                                        </p:attrNameLst>
                                      </p:cBhvr>
                                      <p:tavLst>
                                        <p:tav tm="0">
                                          <p:val>
                                            <p:fltVal val="0"/>
                                          </p:val>
                                        </p:tav>
                                        <p:tav tm="100000">
                                          <p:val>
                                            <p:strVal val="#ppt_h"/>
                                          </p:val>
                                        </p:tav>
                                      </p:tavLst>
                                    </p:anim>
                                    <p:animEffect transition="in" filter="fade">
                                      <p:cBhvr>
                                        <p:cTn id="38" dur="500"/>
                                        <p:tgtEl>
                                          <p:spTgt spid="5"/>
                                        </p:tgtEl>
                                      </p:cBhvr>
                                    </p:animEffect>
                                  </p:childTnLst>
                                </p:cTn>
                              </p:par>
                            </p:childTnLst>
                          </p:cTn>
                        </p:par>
                      </p:childTnLst>
                    </p:cTn>
                  </p:par>
                  <p:par>
                    <p:cTn id="39" fill="hold">
                      <p:stCondLst>
                        <p:cond delay="indefinite"/>
                      </p:stCondLst>
                      <p:childTnLst>
                        <p:par>
                          <p:cTn id="40" fill="hold">
                            <p:stCondLst>
                              <p:cond delay="0"/>
                            </p:stCondLst>
                            <p:childTnLst>
                              <p:par>
                                <p:cTn id="41" presetID="53" presetClass="entr" presetSubtype="16" fill="hold" grpId="0" nodeType="clickEffect">
                                  <p:stCondLst>
                                    <p:cond delay="0"/>
                                  </p:stCondLst>
                                  <p:childTnLst>
                                    <p:set>
                                      <p:cBhvr>
                                        <p:cTn id="42" dur="1" fill="hold">
                                          <p:stCondLst>
                                            <p:cond delay="0"/>
                                          </p:stCondLst>
                                        </p:cTn>
                                        <p:tgtEl>
                                          <p:spTgt spid="17"/>
                                        </p:tgtEl>
                                        <p:attrNameLst>
                                          <p:attrName>style.visibility</p:attrName>
                                        </p:attrNameLst>
                                      </p:cBhvr>
                                      <p:to>
                                        <p:strVal val="visible"/>
                                      </p:to>
                                    </p:set>
                                    <p:anim calcmode="lin" valueType="num">
                                      <p:cBhvr>
                                        <p:cTn id="43" dur="500" fill="hold"/>
                                        <p:tgtEl>
                                          <p:spTgt spid="17"/>
                                        </p:tgtEl>
                                        <p:attrNameLst>
                                          <p:attrName>ppt_w</p:attrName>
                                        </p:attrNameLst>
                                      </p:cBhvr>
                                      <p:tavLst>
                                        <p:tav tm="0">
                                          <p:val>
                                            <p:fltVal val="0"/>
                                          </p:val>
                                        </p:tav>
                                        <p:tav tm="100000">
                                          <p:val>
                                            <p:strVal val="#ppt_w"/>
                                          </p:val>
                                        </p:tav>
                                      </p:tavLst>
                                    </p:anim>
                                    <p:anim calcmode="lin" valueType="num">
                                      <p:cBhvr>
                                        <p:cTn id="44" dur="500" fill="hold"/>
                                        <p:tgtEl>
                                          <p:spTgt spid="17"/>
                                        </p:tgtEl>
                                        <p:attrNameLst>
                                          <p:attrName>ppt_h</p:attrName>
                                        </p:attrNameLst>
                                      </p:cBhvr>
                                      <p:tavLst>
                                        <p:tav tm="0">
                                          <p:val>
                                            <p:fltVal val="0"/>
                                          </p:val>
                                        </p:tav>
                                        <p:tav tm="100000">
                                          <p:val>
                                            <p:strVal val="#ppt_h"/>
                                          </p:val>
                                        </p:tav>
                                      </p:tavLst>
                                    </p:anim>
                                    <p:animEffect transition="in" filter="fade">
                                      <p:cBhvr>
                                        <p:cTn id="4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P spid="6" grpId="0"/>
      <p:bldP spid="5" grpId="0" animBg="1"/>
      <p:bldP spid="12"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Footer Placeholder 8"/>
          <p:cNvSpPr>
            <a:spLocks noGrp="1"/>
          </p:cNvSpPr>
          <p:nvPr>
            <p:ph type="ftr" sz="quarter" idx="11"/>
          </p:nvPr>
        </p:nvSpPr>
        <p:spPr>
          <a:xfrm>
            <a:off x="222170" y="6308790"/>
            <a:ext cx="8659911" cy="282085"/>
          </a:xfrm>
          <a:solidFill>
            <a:srgbClr val="000000"/>
          </a:solidFill>
        </p:spPr>
        <p:txBody>
          <a:bodyPr/>
          <a:lstStyle/>
          <a:p>
            <a:pPr>
              <a:defRPr/>
            </a:pPr>
            <a:r>
              <a:rPr lang="sv-SE">
                <a:solidFill>
                  <a:schemeClr val="tx2">
                    <a:lumMod val="50000"/>
                  </a:schemeClr>
                </a:solidFill>
              </a:rPr>
              <a:t>Polhelmskolan 24.3 2025                     Lennart JIRDEN, CERN</a:t>
            </a:r>
            <a:endParaRPr lang="fr-FR" dirty="0">
              <a:solidFill>
                <a:schemeClr val="tx2">
                  <a:lumMod val="50000"/>
                </a:schemeClr>
              </a:solidFill>
            </a:endParaRPr>
          </a:p>
        </p:txBody>
      </p:sp>
      <p:sp>
        <p:nvSpPr>
          <p:cNvPr id="4" name="TextBox 3"/>
          <p:cNvSpPr txBox="1"/>
          <p:nvPr/>
        </p:nvSpPr>
        <p:spPr>
          <a:xfrm>
            <a:off x="512854" y="5137367"/>
            <a:ext cx="7560840" cy="830997"/>
          </a:xfrm>
          <a:prstGeom prst="rect">
            <a:avLst/>
          </a:prstGeom>
          <a:noFill/>
        </p:spPr>
        <p:txBody>
          <a:bodyPr wrap="square" rtlCol="0">
            <a:spAutoFit/>
          </a:bodyPr>
          <a:lstStyle/>
          <a:p>
            <a:pPr algn="ctr"/>
            <a:r>
              <a:rPr lang="en-GB" sz="2400" dirty="0" err="1"/>
              <a:t>Hur</a:t>
            </a:r>
            <a:r>
              <a:rPr lang="en-GB" sz="2400" dirty="0"/>
              <a:t> </a:t>
            </a:r>
            <a:r>
              <a:rPr lang="en-GB" sz="2400" dirty="0" err="1"/>
              <a:t>det</a:t>
            </a:r>
            <a:r>
              <a:rPr lang="en-GB" sz="2400" dirty="0"/>
              <a:t> </a:t>
            </a:r>
            <a:r>
              <a:rPr lang="en-GB" sz="2400" dirty="0" err="1"/>
              <a:t>har</a:t>
            </a:r>
            <a:r>
              <a:rPr lang="en-GB" sz="2400" dirty="0"/>
              <a:t> </a:t>
            </a:r>
            <a:r>
              <a:rPr lang="en-GB" sz="2400" dirty="0" err="1"/>
              <a:t>uppstått</a:t>
            </a:r>
            <a:r>
              <a:rPr lang="en-GB" sz="2400" dirty="0"/>
              <a:t> </a:t>
            </a:r>
            <a:r>
              <a:rPr lang="en-GB" sz="2400" dirty="0" err="1"/>
              <a:t>och</a:t>
            </a:r>
            <a:r>
              <a:rPr lang="en-GB" sz="2400" dirty="0"/>
              <a:t> </a:t>
            </a:r>
            <a:r>
              <a:rPr lang="en-GB" sz="2400" dirty="0" err="1"/>
              <a:t>utvecklats</a:t>
            </a:r>
            <a:r>
              <a:rPr lang="en-GB" sz="2400" dirty="0"/>
              <a:t> </a:t>
            </a:r>
          </a:p>
          <a:p>
            <a:pPr algn="ctr"/>
            <a:r>
              <a:rPr lang="en-GB" sz="2400" dirty="0"/>
              <a:t> </a:t>
            </a:r>
            <a:r>
              <a:rPr lang="en-GB" sz="2400" dirty="0" err="1"/>
              <a:t>Vad</a:t>
            </a:r>
            <a:r>
              <a:rPr lang="en-GB" sz="2400" dirty="0"/>
              <a:t> </a:t>
            </a:r>
            <a:r>
              <a:rPr lang="en-GB" sz="2400" dirty="0" err="1"/>
              <a:t>det</a:t>
            </a:r>
            <a:r>
              <a:rPr lang="en-GB" sz="2400" dirty="0"/>
              <a:t> </a:t>
            </a:r>
            <a:r>
              <a:rPr lang="en-GB" sz="2400" dirty="0" err="1"/>
              <a:t>består</a:t>
            </a:r>
            <a:r>
              <a:rPr lang="en-GB" sz="2400" dirty="0"/>
              <a:t> </a:t>
            </a:r>
            <a:r>
              <a:rPr lang="en-GB" sz="2400" dirty="0" err="1"/>
              <a:t>av</a:t>
            </a:r>
            <a:r>
              <a:rPr lang="en-GB" sz="2400" dirty="0"/>
              <a:t> </a:t>
            </a:r>
          </a:p>
        </p:txBody>
      </p:sp>
      <p:grpSp>
        <p:nvGrpSpPr>
          <p:cNvPr id="14" name="Group 13"/>
          <p:cNvGrpSpPr/>
          <p:nvPr/>
        </p:nvGrpSpPr>
        <p:grpSpPr>
          <a:xfrm>
            <a:off x="2614341" y="2724884"/>
            <a:ext cx="4105094" cy="1077660"/>
            <a:chOff x="2614341" y="3429000"/>
            <a:chExt cx="4105094" cy="1077660"/>
          </a:xfrm>
        </p:grpSpPr>
        <p:sp>
          <p:nvSpPr>
            <p:cNvPr id="8" name="Rectangle 2"/>
            <p:cNvSpPr txBox="1">
              <a:spLocks noChangeArrowheads="1"/>
            </p:cNvSpPr>
            <p:nvPr/>
          </p:nvSpPr>
          <p:spPr bwMode="auto">
            <a:xfrm>
              <a:off x="3981088" y="3851022"/>
              <a:ext cx="1371600" cy="655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bIns="0">
              <a:spAutoFit/>
            </a:bodyPr>
            <a:lstStyle>
              <a:lvl1pPr>
                <a:defRPr sz="2400">
                  <a:solidFill>
                    <a:schemeClr val="tx1"/>
                  </a:solidFill>
                  <a:latin typeface="Arial" pitchFamily="34" charset="0"/>
                  <a:ea typeface="ＭＳ Ｐゴシック" pitchFamily="34" charset="-128"/>
                </a:defRPr>
              </a:lvl1pPr>
              <a:lvl2pPr marL="742950" indent="-285750">
                <a:defRPr sz="2400">
                  <a:solidFill>
                    <a:schemeClr val="tx1"/>
                  </a:solidFill>
                  <a:latin typeface="Arial" pitchFamily="34" charset="0"/>
                  <a:ea typeface="ＭＳ Ｐゴシック" pitchFamily="34" charset="-128"/>
                </a:defRPr>
              </a:lvl2pPr>
              <a:lvl3pPr marL="1143000" indent="-228600">
                <a:defRPr sz="2400">
                  <a:solidFill>
                    <a:schemeClr val="tx1"/>
                  </a:solidFill>
                  <a:latin typeface="Arial" pitchFamily="34" charset="0"/>
                  <a:ea typeface="ＭＳ Ｐゴシック" pitchFamily="34" charset="-128"/>
                </a:defRPr>
              </a:lvl3pPr>
              <a:lvl4pPr marL="1600200" indent="-228600">
                <a:defRPr sz="2400">
                  <a:solidFill>
                    <a:schemeClr val="tx1"/>
                  </a:solidFill>
                  <a:latin typeface="Arial" pitchFamily="34" charset="0"/>
                  <a:ea typeface="ＭＳ Ｐゴシック" pitchFamily="34" charset="-128"/>
                </a:defRPr>
              </a:lvl4pPr>
              <a:lvl5pPr marL="2057400" indent="-228600">
                <a:defRPr sz="2400">
                  <a:solidFill>
                    <a:schemeClr val="tx1"/>
                  </a:solidFill>
                  <a:latin typeface="Arial" pitchFamily="34" charset="0"/>
                  <a:ea typeface="ＭＳ Ｐゴシック" pitchFamily="34" charset="-128"/>
                </a:defRPr>
              </a:lvl5pPr>
              <a:lvl6pPr marL="25146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6pPr>
              <a:lvl7pPr marL="29718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7pPr>
              <a:lvl8pPr marL="34290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8pPr>
              <a:lvl9pPr marL="3886200" indent="-228600" eaLnBrk="0" fontAlgn="base" hangingPunct="0">
                <a:spcBef>
                  <a:spcPct val="0"/>
                </a:spcBef>
                <a:spcAft>
                  <a:spcPct val="0"/>
                </a:spcAft>
                <a:defRPr sz="2400">
                  <a:solidFill>
                    <a:schemeClr val="tx1"/>
                  </a:solidFill>
                  <a:latin typeface="Arial" pitchFamily="34" charset="0"/>
                  <a:ea typeface="ＭＳ Ｐゴシック" pitchFamily="34" charset="-128"/>
                </a:defRPr>
              </a:lvl9pPr>
            </a:lstStyle>
            <a:p>
              <a:pPr eaLnBrk="1" hangingPunct="1"/>
              <a:r>
                <a:rPr lang="en-US" sz="4000" dirty="0">
                  <a:solidFill>
                    <a:srgbClr val="C4D030"/>
                  </a:solidFill>
                </a:rPr>
                <a:t>&gt; &gt; &gt;</a:t>
              </a:r>
              <a:endParaRPr lang="en-US" sz="4000" dirty="0">
                <a:solidFill>
                  <a:srgbClr val="C4D030"/>
                </a:solidFill>
                <a:latin typeface="Verdana" pitchFamily="34" charset="0"/>
              </a:endParaRPr>
            </a:p>
          </p:txBody>
        </p:sp>
        <p:cxnSp>
          <p:nvCxnSpPr>
            <p:cNvPr id="7" name="Connecteur droit 13"/>
            <p:cNvCxnSpPr>
              <a:cxnSpLocks noChangeShapeType="1"/>
            </p:cNvCxnSpPr>
            <p:nvPr/>
          </p:nvCxnSpPr>
          <p:spPr bwMode="auto">
            <a:xfrm>
              <a:off x="2614341" y="4232874"/>
              <a:ext cx="4105094" cy="1614"/>
            </a:xfrm>
            <a:prstGeom prst="line">
              <a:avLst/>
            </a:prstGeom>
            <a:noFill/>
            <a:ln w="12700">
              <a:solidFill>
                <a:srgbClr val="C4D030"/>
              </a:solidFill>
              <a:round/>
              <a:headEnd/>
              <a:tailEnd/>
            </a:ln>
            <a:extLst>
              <a:ext uri="{909E8E84-426E-40DD-AFC4-6F175D3DCCD1}">
                <a14:hiddenFill xmlns:a14="http://schemas.microsoft.com/office/drawing/2010/main">
                  <a:noFill/>
                </a14:hiddenFill>
              </a:ext>
            </a:extLst>
          </p:spPr>
        </p:cxnSp>
        <p:sp>
          <p:nvSpPr>
            <p:cNvPr id="3" name="TextBox 2"/>
            <p:cNvSpPr txBox="1"/>
            <p:nvPr/>
          </p:nvSpPr>
          <p:spPr>
            <a:xfrm>
              <a:off x="3131840" y="3429000"/>
              <a:ext cx="3038749" cy="584775"/>
            </a:xfrm>
            <a:prstGeom prst="rect">
              <a:avLst/>
            </a:prstGeom>
            <a:noFill/>
          </p:spPr>
          <p:txBody>
            <a:bodyPr wrap="square" rtlCol="0">
              <a:spAutoFit/>
            </a:bodyPr>
            <a:lstStyle/>
            <a:p>
              <a:r>
                <a:rPr lang="en-GB" sz="3200" dirty="0">
                  <a:solidFill>
                    <a:srgbClr val="92D050"/>
                  </a:solidFill>
                </a:rPr>
                <a:t>~14 </a:t>
              </a:r>
              <a:r>
                <a:rPr lang="en-GB" sz="3200" dirty="0" err="1">
                  <a:solidFill>
                    <a:srgbClr val="92D050"/>
                  </a:solidFill>
                </a:rPr>
                <a:t>miljarder</a:t>
              </a:r>
              <a:r>
                <a:rPr lang="en-GB" sz="3200" dirty="0">
                  <a:solidFill>
                    <a:srgbClr val="92D050"/>
                  </a:solidFill>
                </a:rPr>
                <a:t> </a:t>
              </a:r>
              <a:r>
                <a:rPr lang="en-GB" sz="3200" dirty="0" err="1">
                  <a:solidFill>
                    <a:srgbClr val="92D050"/>
                  </a:solidFill>
                </a:rPr>
                <a:t>år</a:t>
              </a:r>
              <a:endParaRPr lang="en-GB" sz="3200" dirty="0">
                <a:solidFill>
                  <a:srgbClr val="92D050"/>
                </a:solidFill>
              </a:endParaRPr>
            </a:p>
          </p:txBody>
        </p:sp>
      </p:grpSp>
      <p:sp>
        <p:nvSpPr>
          <p:cNvPr id="2" name="Title 1"/>
          <p:cNvSpPr>
            <a:spLocks noGrp="1"/>
          </p:cNvSpPr>
          <p:nvPr>
            <p:ph type="title"/>
          </p:nvPr>
        </p:nvSpPr>
        <p:spPr>
          <a:xfrm>
            <a:off x="885034" y="-229988"/>
            <a:ext cx="7886700" cy="1325563"/>
          </a:xfrm>
        </p:spPr>
        <p:txBody>
          <a:bodyPr>
            <a:normAutofit/>
          </a:bodyPr>
          <a:lstStyle/>
          <a:p>
            <a:pPr algn="ctr"/>
            <a:r>
              <a:rPr lang="cy-GB" sz="4800" dirty="0"/>
              <a:t>Vad försöker vi uppnå</a:t>
            </a:r>
            <a:r>
              <a:rPr lang="cy-GB" sz="4800" noProof="0" dirty="0"/>
              <a:t>?</a:t>
            </a:r>
          </a:p>
        </p:txBody>
      </p:sp>
      <p:sp>
        <p:nvSpPr>
          <p:cNvPr id="5" name="Oval 6"/>
          <p:cNvSpPr>
            <a:spLocks noChangeArrowheads="1"/>
          </p:cNvSpPr>
          <p:nvPr/>
        </p:nvSpPr>
        <p:spPr bwMode="auto">
          <a:xfrm>
            <a:off x="6877050" y="2491755"/>
            <a:ext cx="2016125" cy="2016125"/>
          </a:xfrm>
          <a:prstGeom prst="ellipse">
            <a:avLst/>
          </a:prstGeom>
          <a:gradFill rotWithShape="1">
            <a:gsLst>
              <a:gs pos="0">
                <a:srgbClr val="FFFFFF"/>
              </a:gs>
              <a:gs pos="100000">
                <a:srgbClr val="53BBDB"/>
              </a:gs>
            </a:gsLst>
            <a:path path="shape">
              <a:fillToRect l="50000" t="50000" r="50000" b="50000"/>
            </a:path>
          </a:gradFill>
          <a:ln w="9525">
            <a:solidFill>
              <a:srgbClr val="53BBDB"/>
            </a:solidFill>
            <a:round/>
            <a:headEnd/>
            <a:tailEnd/>
          </a:ln>
        </p:spPr>
        <p:txBody>
          <a:bodyPr wrap="none" anchor="ctr"/>
          <a:lstStyle/>
          <a:p>
            <a:pPr algn="ctr" eaLnBrk="1" hangingPunct="1"/>
            <a:r>
              <a:rPr lang="en-US" sz="3200" b="1" dirty="0">
                <a:solidFill>
                  <a:schemeClr val="bg1"/>
                </a:solidFill>
              </a:rPr>
              <a:t>IDAG</a:t>
            </a:r>
            <a:endParaRPr lang="en-US" sz="1800" b="1" dirty="0">
              <a:solidFill>
                <a:srgbClr val="1210B5"/>
              </a:solidFill>
            </a:endParaRPr>
          </a:p>
        </p:txBody>
      </p:sp>
      <p:sp>
        <p:nvSpPr>
          <p:cNvPr id="6" name="Oval 7"/>
          <p:cNvSpPr>
            <a:spLocks noChangeArrowheads="1"/>
          </p:cNvSpPr>
          <p:nvPr/>
        </p:nvSpPr>
        <p:spPr bwMode="auto">
          <a:xfrm>
            <a:off x="186906" y="2339199"/>
            <a:ext cx="2376488" cy="2303463"/>
          </a:xfrm>
          <a:prstGeom prst="ellipse">
            <a:avLst/>
          </a:prstGeom>
          <a:gradFill rotWithShape="1">
            <a:gsLst>
              <a:gs pos="0">
                <a:srgbClr val="FFFFFF"/>
              </a:gs>
              <a:gs pos="100000">
                <a:srgbClr val="E1F51F"/>
              </a:gs>
            </a:gsLst>
            <a:path path="shape">
              <a:fillToRect l="50000" t="50000" r="50000" b="50000"/>
            </a:path>
          </a:gradFill>
          <a:ln w="28575">
            <a:solidFill>
              <a:srgbClr val="FFFF00"/>
            </a:solidFill>
            <a:round/>
            <a:headEnd/>
            <a:tailEnd/>
          </a:ln>
        </p:spPr>
        <p:txBody>
          <a:bodyPr wrap="none" anchor="ctr"/>
          <a:lstStyle/>
          <a:p>
            <a:pPr algn="ctr" eaLnBrk="1" hangingPunct="1"/>
            <a:r>
              <a:rPr lang="en-US" sz="3200" b="1" dirty="0">
                <a:solidFill>
                  <a:schemeClr val="bg1"/>
                </a:solidFill>
              </a:rPr>
              <a:t>BIG BANG</a:t>
            </a:r>
            <a:endParaRPr lang="en-US" sz="1700" dirty="0">
              <a:solidFill>
                <a:schemeClr val="bg1"/>
              </a:solidFill>
            </a:endParaRPr>
          </a:p>
        </p:txBody>
      </p:sp>
      <p:sp>
        <p:nvSpPr>
          <p:cNvPr id="10" name="Rectangle 2"/>
          <p:cNvSpPr txBox="1">
            <a:spLocks noChangeArrowheads="1"/>
          </p:cNvSpPr>
          <p:nvPr/>
        </p:nvSpPr>
        <p:spPr bwMode="auto">
          <a:xfrm>
            <a:off x="1619511" y="1216871"/>
            <a:ext cx="6385546" cy="8599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0" numCol="1" anchor="t" anchorCtr="0" compatLnSpc="1">
            <a:prstTxWarp prst="textNoShape">
              <a:avLst/>
            </a:prstTxWarp>
            <a:norm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lang="en-US" sz="4000" kern="0" dirty="0" err="1">
                <a:solidFill>
                  <a:srgbClr val="C4D030"/>
                </a:solidFill>
                <a:latin typeface="+mj-lt"/>
                <a:ea typeface="+mj-ea"/>
                <a:cs typeface="+mj-cs"/>
              </a:rPr>
              <a:t>Förstå</a:t>
            </a:r>
            <a:r>
              <a:rPr lang="en-US" sz="4000" kern="0" dirty="0">
                <a:solidFill>
                  <a:srgbClr val="C4D030"/>
                </a:solidFill>
                <a:latin typeface="+mj-lt"/>
                <a:ea typeface="+mj-ea"/>
                <a:cs typeface="+mj-cs"/>
              </a:rPr>
              <a:t> </a:t>
            </a:r>
            <a:r>
              <a:rPr lang="en-US" sz="4000" kern="0" dirty="0" err="1">
                <a:latin typeface="+mj-lt"/>
                <a:ea typeface="+mj-ea"/>
                <a:cs typeface="+mj-cs"/>
              </a:rPr>
              <a:t>vårt</a:t>
            </a:r>
            <a:r>
              <a:rPr kumimoji="0" lang="en-US" sz="4000" b="0" i="0" u="none" strike="noStrike" kern="0" cap="none" spc="0" normalizeH="0" noProof="0" dirty="0">
                <a:ln>
                  <a:noFill/>
                </a:ln>
                <a:solidFill>
                  <a:schemeClr val="tx1"/>
                </a:solidFill>
                <a:effectLst/>
                <a:uLnTx/>
                <a:uFillTx/>
                <a:latin typeface="+mj-lt"/>
                <a:ea typeface="+mj-ea"/>
                <a:cs typeface="+mj-cs"/>
              </a:rPr>
              <a:t> </a:t>
            </a:r>
            <a:r>
              <a:rPr kumimoji="0" lang="en-US" sz="4000" b="0" i="0" u="none" strike="noStrike" kern="0" cap="none" spc="0" normalizeH="0" noProof="0" dirty="0" err="1">
                <a:ln>
                  <a:noFill/>
                </a:ln>
                <a:solidFill>
                  <a:schemeClr val="tx1"/>
                </a:solidFill>
                <a:effectLst/>
                <a:uLnTx/>
                <a:uFillTx/>
                <a:latin typeface="+mj-lt"/>
                <a:ea typeface="+mj-ea"/>
                <a:cs typeface="+mj-cs"/>
              </a:rPr>
              <a:t>Universum</a:t>
            </a:r>
            <a:r>
              <a:rPr kumimoji="0" lang="en-US" sz="4000" b="0" i="0" u="none" strike="noStrike" kern="0" cap="none" spc="0" normalizeH="0" noProof="0" dirty="0">
                <a:ln>
                  <a:noFill/>
                </a:ln>
                <a:solidFill>
                  <a:schemeClr val="tx1"/>
                </a:solidFill>
                <a:effectLst/>
                <a:uLnTx/>
                <a:uFillTx/>
                <a:latin typeface="+mj-lt"/>
                <a:ea typeface="+mj-ea"/>
                <a:cs typeface="+mj-cs"/>
              </a:rPr>
              <a:t> !</a:t>
            </a:r>
            <a:endParaRPr kumimoji="0" lang="en-US" sz="4000" b="0" i="0" u="none" strike="noStrike" kern="0" cap="none" spc="0" normalizeH="0" baseline="0" noProof="0" dirty="0">
              <a:ln>
                <a:noFill/>
              </a:ln>
              <a:solidFill>
                <a:schemeClr val="tx1"/>
              </a:solidFill>
              <a:effectLst/>
              <a:uLnTx/>
              <a:uFillTx/>
              <a:latin typeface="Verdana" pitchFamily="34" charset="0"/>
              <a:ea typeface="+mj-ea"/>
              <a:cs typeface="+mj-cs"/>
            </a:endParaRPr>
          </a:p>
        </p:txBody>
      </p:sp>
      <p:grpSp>
        <p:nvGrpSpPr>
          <p:cNvPr id="22" name="Group 21"/>
          <p:cNvGrpSpPr/>
          <p:nvPr/>
        </p:nvGrpSpPr>
        <p:grpSpPr>
          <a:xfrm>
            <a:off x="52027" y="1065807"/>
            <a:ext cx="9000195" cy="5726403"/>
            <a:chOff x="2706170" y="2139419"/>
            <a:chExt cx="4092427" cy="3589829"/>
          </a:xfrm>
        </p:grpSpPr>
        <p:grpSp>
          <p:nvGrpSpPr>
            <p:cNvPr id="23" name="Group 22"/>
            <p:cNvGrpSpPr/>
            <p:nvPr/>
          </p:nvGrpSpPr>
          <p:grpSpPr>
            <a:xfrm>
              <a:off x="2706170" y="2139419"/>
              <a:ext cx="4092427" cy="3589829"/>
              <a:chOff x="2706170" y="2139419"/>
              <a:chExt cx="4092427" cy="3589829"/>
            </a:xfrm>
          </p:grpSpPr>
          <p:sp>
            <p:nvSpPr>
              <p:cNvPr id="28" name="Rectangle 27"/>
              <p:cNvSpPr/>
              <p:nvPr/>
            </p:nvSpPr>
            <p:spPr bwMode="auto">
              <a:xfrm>
                <a:off x="3009900" y="2633662"/>
                <a:ext cx="733425" cy="247650"/>
              </a:xfrm>
              <a:prstGeom prst="rect">
                <a:avLst/>
              </a:prstGeom>
              <a:solidFill>
                <a:srgbClr val="00004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a typeface="ＭＳ Ｐゴシック" charset="-128"/>
                  <a:cs typeface="ＭＳ Ｐゴシック" charset="-128"/>
                </a:endParaRPr>
              </a:p>
            </p:txBody>
          </p:sp>
          <p:sp>
            <p:nvSpPr>
              <p:cNvPr id="27" name="Rectangle 26"/>
              <p:cNvSpPr/>
              <p:nvPr/>
            </p:nvSpPr>
            <p:spPr bwMode="auto">
              <a:xfrm>
                <a:off x="2805113" y="2552700"/>
                <a:ext cx="2295525" cy="247650"/>
              </a:xfrm>
              <a:prstGeom prst="rect">
                <a:avLst/>
              </a:prstGeom>
              <a:solidFill>
                <a:srgbClr val="00004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a:ln>
                    <a:noFill/>
                  </a:ln>
                  <a:solidFill>
                    <a:schemeClr val="tx1"/>
                  </a:solidFill>
                  <a:effectLst/>
                  <a:latin typeface="Arial" charset="0"/>
                  <a:ea typeface="ＭＳ Ｐゴシック" charset="-128"/>
                  <a:cs typeface="ＭＳ Ｐゴシック" charset="-128"/>
                </a:endParaRPr>
              </a:p>
            </p:txBody>
          </p:sp>
          <p:pic>
            <p:nvPicPr>
              <p:cNvPr id="25" name="Picture 24" descr="universe_original"/>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64760" y="2139419"/>
                <a:ext cx="4033837" cy="3416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6" name="Connecteur droit 13"/>
              <p:cNvCxnSpPr>
                <a:cxnSpLocks noChangeShapeType="1"/>
              </p:cNvCxnSpPr>
              <p:nvPr/>
            </p:nvCxnSpPr>
            <p:spPr bwMode="auto">
              <a:xfrm>
                <a:off x="2706170" y="5727660"/>
                <a:ext cx="4038600" cy="1588"/>
              </a:xfrm>
              <a:prstGeom prst="line">
                <a:avLst/>
              </a:prstGeom>
              <a:noFill/>
              <a:ln w="63500">
                <a:solidFill>
                  <a:srgbClr val="C4D030"/>
                </a:solidFill>
                <a:round/>
                <a:headEnd/>
                <a:tailEnd/>
              </a:ln>
              <a:extLst>
                <a:ext uri="{909E8E84-426E-40DD-AFC4-6F175D3DCCD1}">
                  <a14:hiddenFill xmlns:a14="http://schemas.microsoft.com/office/drawing/2010/main">
                    <a:noFill/>
                  </a14:hiddenFill>
                </a:ext>
              </a:extLst>
            </p:spPr>
          </p:cxnSp>
        </p:grpSp>
        <p:sp>
          <p:nvSpPr>
            <p:cNvPr id="24" name="TextBox 23"/>
            <p:cNvSpPr txBox="1"/>
            <p:nvPr/>
          </p:nvSpPr>
          <p:spPr>
            <a:xfrm>
              <a:off x="2849017" y="2143047"/>
              <a:ext cx="3182446" cy="289413"/>
            </a:xfrm>
            <a:prstGeom prst="rect">
              <a:avLst/>
            </a:prstGeom>
            <a:solidFill>
              <a:schemeClr val="bg1"/>
            </a:solidFill>
          </p:spPr>
          <p:txBody>
            <a:bodyPr wrap="square" rtlCol="0">
              <a:spAutoFit/>
            </a:bodyPr>
            <a:lstStyle/>
            <a:p>
              <a:r>
                <a:rPr lang="en-US" sz="2400" dirty="0" err="1"/>
                <a:t>Universums</a:t>
              </a:r>
              <a:r>
                <a:rPr lang="en-US" sz="2400" dirty="0"/>
                <a:t> </a:t>
              </a:r>
              <a:r>
                <a:rPr lang="en-US" sz="2400" dirty="0" err="1"/>
                <a:t>Historia</a:t>
              </a:r>
              <a:r>
                <a:rPr lang="en-US" sz="2400" dirty="0"/>
                <a:t> – </a:t>
              </a:r>
              <a:r>
                <a:rPr lang="en-US" sz="2400" dirty="0" err="1"/>
                <a:t>en</a:t>
              </a:r>
              <a:r>
                <a:rPr lang="en-US" sz="2400" dirty="0"/>
                <a:t> “</a:t>
              </a:r>
              <a:r>
                <a:rPr lang="en-US" sz="2400" dirty="0" err="1"/>
                <a:t>bild</a:t>
              </a:r>
              <a:r>
                <a:rPr lang="en-US" sz="2400" dirty="0"/>
                <a:t>” </a:t>
              </a:r>
              <a:r>
                <a:rPr lang="en-US" sz="2400" dirty="0" err="1"/>
                <a:t>som</a:t>
              </a:r>
              <a:r>
                <a:rPr lang="en-US" sz="2400" dirty="0"/>
                <a:t> vi </a:t>
              </a:r>
              <a:r>
                <a:rPr lang="en-US" sz="2400" dirty="0" err="1"/>
                <a:t>prövar</a:t>
              </a:r>
              <a:r>
                <a:rPr lang="en-US" sz="2400" dirty="0"/>
                <a:t> </a:t>
              </a:r>
            </a:p>
          </p:txBody>
        </p:sp>
      </p:grpSp>
      <p:cxnSp>
        <p:nvCxnSpPr>
          <p:cNvPr id="21" name="Straight Connector 20"/>
          <p:cNvCxnSpPr/>
          <p:nvPr/>
        </p:nvCxnSpPr>
        <p:spPr>
          <a:xfrm>
            <a:off x="269626" y="836712"/>
            <a:ext cx="8525770"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grpSp>
        <p:nvGrpSpPr>
          <p:cNvPr id="31" name="Group 30"/>
          <p:cNvGrpSpPr/>
          <p:nvPr/>
        </p:nvGrpSpPr>
        <p:grpSpPr>
          <a:xfrm>
            <a:off x="7308305" y="5273648"/>
            <a:ext cx="1762882" cy="1372504"/>
            <a:chOff x="6278038" y="5610505"/>
            <a:chExt cx="1762882" cy="1372504"/>
          </a:xfrm>
        </p:grpSpPr>
        <p:cxnSp>
          <p:nvCxnSpPr>
            <p:cNvPr id="32" name="Straight Arrow Connector 31"/>
            <p:cNvCxnSpPr>
              <a:stCxn id="34" idx="0"/>
            </p:cNvCxnSpPr>
            <p:nvPr/>
          </p:nvCxnSpPr>
          <p:spPr>
            <a:xfrm flipV="1">
              <a:off x="7159479" y="5610505"/>
              <a:ext cx="30682" cy="972394"/>
            </a:xfrm>
            <a:prstGeom prst="straightConnector1">
              <a:avLst/>
            </a:prstGeom>
            <a:ln w="57150">
              <a:solidFill>
                <a:srgbClr val="FFFF00"/>
              </a:solidFill>
              <a:tailEnd type="arrow"/>
            </a:ln>
          </p:spPr>
          <p:style>
            <a:lnRef idx="2">
              <a:schemeClr val="accent1"/>
            </a:lnRef>
            <a:fillRef idx="0">
              <a:schemeClr val="accent1"/>
            </a:fillRef>
            <a:effectRef idx="1">
              <a:schemeClr val="accent1"/>
            </a:effectRef>
            <a:fontRef idx="minor">
              <a:schemeClr val="tx1"/>
            </a:fontRef>
          </p:style>
        </p:cxnSp>
        <p:sp>
          <p:nvSpPr>
            <p:cNvPr id="34" name="TextBox 33"/>
            <p:cNvSpPr txBox="1"/>
            <p:nvPr/>
          </p:nvSpPr>
          <p:spPr>
            <a:xfrm>
              <a:off x="6278038" y="6582899"/>
              <a:ext cx="1762882" cy="400110"/>
            </a:xfrm>
            <a:prstGeom prst="rect">
              <a:avLst/>
            </a:prstGeom>
            <a:solidFill>
              <a:schemeClr val="bg1"/>
            </a:solidFill>
            <a:ln w="28575">
              <a:solidFill>
                <a:schemeClr val="tx1"/>
              </a:solidFill>
            </a:ln>
          </p:spPr>
          <p:txBody>
            <a:bodyPr wrap="square" rtlCol="0">
              <a:spAutoFit/>
            </a:bodyPr>
            <a:lstStyle/>
            <a:p>
              <a:pPr algn="ctr"/>
              <a:r>
                <a:rPr lang="en-GB" sz="2000" dirty="0"/>
                <a:t> </a:t>
              </a:r>
              <a:r>
                <a:rPr lang="en-GB" sz="2000" dirty="0" err="1"/>
                <a:t>Planeter</a:t>
              </a:r>
              <a:r>
                <a:rPr lang="en-GB" sz="2000" dirty="0"/>
                <a:t> </a:t>
              </a:r>
              <a:r>
                <a:rPr lang="en-GB" sz="2000" dirty="0" err="1"/>
                <a:t>idag</a:t>
              </a:r>
              <a:endParaRPr lang="en-GB" sz="2000" dirty="0"/>
            </a:p>
          </p:txBody>
        </p:sp>
      </p:grpSp>
      <p:grpSp>
        <p:nvGrpSpPr>
          <p:cNvPr id="36" name="Group 35"/>
          <p:cNvGrpSpPr/>
          <p:nvPr/>
        </p:nvGrpSpPr>
        <p:grpSpPr>
          <a:xfrm>
            <a:off x="6159034" y="5273648"/>
            <a:ext cx="1108378" cy="1355262"/>
            <a:chOff x="5852579" y="5317995"/>
            <a:chExt cx="1108378" cy="1355262"/>
          </a:xfrm>
        </p:grpSpPr>
        <p:cxnSp>
          <p:nvCxnSpPr>
            <p:cNvPr id="37" name="Straight Arrow Connector 36"/>
            <p:cNvCxnSpPr>
              <a:stCxn id="39" idx="0"/>
            </p:cNvCxnSpPr>
            <p:nvPr/>
          </p:nvCxnSpPr>
          <p:spPr>
            <a:xfrm flipV="1">
              <a:off x="6406921" y="5317995"/>
              <a:ext cx="442204" cy="955152"/>
            </a:xfrm>
            <a:prstGeom prst="straightConnector1">
              <a:avLst/>
            </a:prstGeom>
            <a:ln w="57150">
              <a:solidFill>
                <a:srgbClr val="FFFF00"/>
              </a:solidFill>
              <a:tailEnd type="arrow"/>
            </a:ln>
          </p:spPr>
          <p:style>
            <a:lnRef idx="2">
              <a:schemeClr val="accent1"/>
            </a:lnRef>
            <a:fillRef idx="0">
              <a:schemeClr val="accent1"/>
            </a:fillRef>
            <a:effectRef idx="1">
              <a:schemeClr val="accent1"/>
            </a:effectRef>
            <a:fontRef idx="minor">
              <a:schemeClr val="tx1"/>
            </a:fontRef>
          </p:style>
        </p:cxnSp>
        <p:sp>
          <p:nvSpPr>
            <p:cNvPr id="39" name="TextBox 38"/>
            <p:cNvSpPr txBox="1"/>
            <p:nvPr/>
          </p:nvSpPr>
          <p:spPr>
            <a:xfrm rot="2634">
              <a:off x="5852579" y="6273147"/>
              <a:ext cx="1108378" cy="400110"/>
            </a:xfrm>
            <a:prstGeom prst="rect">
              <a:avLst/>
            </a:prstGeom>
            <a:solidFill>
              <a:schemeClr val="bg1"/>
            </a:solidFill>
            <a:ln w="28575">
              <a:solidFill>
                <a:schemeClr val="tx1"/>
              </a:solidFill>
            </a:ln>
          </p:spPr>
          <p:txBody>
            <a:bodyPr wrap="square" rtlCol="0">
              <a:spAutoFit/>
            </a:bodyPr>
            <a:lstStyle/>
            <a:p>
              <a:pPr algn="ctr"/>
              <a:r>
                <a:rPr lang="en-GB" sz="2000" dirty="0" err="1"/>
                <a:t>Stjärnor</a:t>
              </a:r>
              <a:r>
                <a:rPr lang="en-GB" sz="2000" dirty="0"/>
                <a:t> </a:t>
              </a:r>
            </a:p>
          </p:txBody>
        </p:sp>
      </p:grpSp>
      <p:grpSp>
        <p:nvGrpSpPr>
          <p:cNvPr id="46" name="Group 45"/>
          <p:cNvGrpSpPr/>
          <p:nvPr/>
        </p:nvGrpSpPr>
        <p:grpSpPr>
          <a:xfrm>
            <a:off x="5131119" y="4996609"/>
            <a:ext cx="1203388" cy="1612123"/>
            <a:chOff x="5228346" y="4436841"/>
            <a:chExt cx="1203388" cy="1612123"/>
          </a:xfrm>
        </p:grpSpPr>
        <p:cxnSp>
          <p:nvCxnSpPr>
            <p:cNvPr id="47" name="Straight Arrow Connector 46"/>
            <p:cNvCxnSpPr/>
            <p:nvPr/>
          </p:nvCxnSpPr>
          <p:spPr>
            <a:xfrm flipV="1">
              <a:off x="5751127" y="4436841"/>
              <a:ext cx="680607" cy="1204108"/>
            </a:xfrm>
            <a:prstGeom prst="straightConnector1">
              <a:avLst/>
            </a:prstGeom>
            <a:ln w="57150">
              <a:solidFill>
                <a:srgbClr val="FFFF00"/>
              </a:solidFill>
              <a:tailEnd type="arrow"/>
            </a:ln>
          </p:spPr>
          <p:style>
            <a:lnRef idx="2">
              <a:schemeClr val="accent1"/>
            </a:lnRef>
            <a:fillRef idx="0">
              <a:schemeClr val="accent1"/>
            </a:fillRef>
            <a:effectRef idx="1">
              <a:schemeClr val="accent1"/>
            </a:effectRef>
            <a:fontRef idx="minor">
              <a:schemeClr val="tx1"/>
            </a:fontRef>
          </p:style>
        </p:cxnSp>
        <p:sp>
          <p:nvSpPr>
            <p:cNvPr id="49" name="TextBox 48"/>
            <p:cNvSpPr txBox="1"/>
            <p:nvPr/>
          </p:nvSpPr>
          <p:spPr>
            <a:xfrm>
              <a:off x="5228346" y="5648854"/>
              <a:ext cx="1021770" cy="400110"/>
            </a:xfrm>
            <a:prstGeom prst="rect">
              <a:avLst/>
            </a:prstGeom>
            <a:solidFill>
              <a:schemeClr val="bg1"/>
            </a:solidFill>
            <a:ln w="28575">
              <a:solidFill>
                <a:schemeClr val="tx1"/>
              </a:solidFill>
            </a:ln>
          </p:spPr>
          <p:txBody>
            <a:bodyPr wrap="square" rtlCol="0">
              <a:spAutoFit/>
            </a:bodyPr>
            <a:lstStyle/>
            <a:p>
              <a:pPr algn="ctr"/>
              <a:r>
                <a:rPr lang="en-GB" sz="2000" dirty="0" err="1"/>
                <a:t>Atomer</a:t>
              </a:r>
              <a:r>
                <a:rPr lang="en-GB" sz="1600" dirty="0"/>
                <a:t> </a:t>
              </a:r>
            </a:p>
          </p:txBody>
        </p:sp>
      </p:grpSp>
      <p:grpSp>
        <p:nvGrpSpPr>
          <p:cNvPr id="43" name="Group 42"/>
          <p:cNvGrpSpPr/>
          <p:nvPr/>
        </p:nvGrpSpPr>
        <p:grpSpPr>
          <a:xfrm>
            <a:off x="313427" y="3939676"/>
            <a:ext cx="3306121" cy="2335983"/>
            <a:chOff x="313427" y="3939676"/>
            <a:chExt cx="3306121" cy="2335983"/>
          </a:xfrm>
        </p:grpSpPr>
        <p:cxnSp>
          <p:nvCxnSpPr>
            <p:cNvPr id="30" name="Straight Arrow Connector 29"/>
            <p:cNvCxnSpPr/>
            <p:nvPr/>
          </p:nvCxnSpPr>
          <p:spPr>
            <a:xfrm flipV="1">
              <a:off x="1619511" y="3939676"/>
              <a:ext cx="881972" cy="1379150"/>
            </a:xfrm>
            <a:prstGeom prst="straightConnector1">
              <a:avLst/>
            </a:prstGeom>
            <a:ln w="57150">
              <a:solidFill>
                <a:srgbClr val="FFFF00"/>
              </a:solidFill>
              <a:tailEnd type="arrow"/>
            </a:ln>
          </p:spPr>
          <p:style>
            <a:lnRef idx="2">
              <a:schemeClr val="accent1"/>
            </a:lnRef>
            <a:fillRef idx="0">
              <a:schemeClr val="accent1"/>
            </a:fillRef>
            <a:effectRef idx="1">
              <a:schemeClr val="accent1"/>
            </a:effectRef>
            <a:fontRef idx="minor">
              <a:schemeClr val="tx1"/>
            </a:fontRef>
          </p:style>
        </p:cxnSp>
        <p:sp>
          <p:nvSpPr>
            <p:cNvPr id="33" name="TextBox 32"/>
            <p:cNvSpPr txBox="1"/>
            <p:nvPr/>
          </p:nvSpPr>
          <p:spPr>
            <a:xfrm>
              <a:off x="313427" y="5352329"/>
              <a:ext cx="2725081" cy="923330"/>
            </a:xfrm>
            <a:prstGeom prst="rect">
              <a:avLst/>
            </a:prstGeom>
            <a:solidFill>
              <a:schemeClr val="bg1"/>
            </a:solidFill>
            <a:ln w="28575">
              <a:solidFill>
                <a:schemeClr val="tx1"/>
              </a:solidFill>
            </a:ln>
          </p:spPr>
          <p:txBody>
            <a:bodyPr wrap="square" rtlCol="0">
              <a:spAutoFit/>
            </a:bodyPr>
            <a:lstStyle/>
            <a:p>
              <a:pPr algn="ctr"/>
              <a:r>
                <a:rPr lang="en-GB" dirty="0" err="1"/>
                <a:t>kvark</a:t>
              </a:r>
              <a:r>
                <a:rPr lang="en-GB" dirty="0"/>
                <a:t>, gluon, </a:t>
              </a:r>
              <a:r>
                <a:rPr lang="en-GB" dirty="0" err="1"/>
                <a:t>elektron</a:t>
              </a:r>
              <a:r>
                <a:rPr lang="en-GB" dirty="0"/>
                <a:t>, muon, tau, </a:t>
              </a:r>
              <a:r>
                <a:rPr lang="en-GB" dirty="0" err="1"/>
                <a:t>foton</a:t>
              </a:r>
              <a:r>
                <a:rPr lang="en-GB" dirty="0"/>
                <a:t>, neutrino, W, Z</a:t>
              </a:r>
            </a:p>
          </p:txBody>
        </p:sp>
        <p:cxnSp>
          <p:nvCxnSpPr>
            <p:cNvPr id="40" name="Straight Arrow Connector 39"/>
            <p:cNvCxnSpPr/>
            <p:nvPr/>
          </p:nvCxnSpPr>
          <p:spPr>
            <a:xfrm flipV="1">
              <a:off x="2828466" y="4016990"/>
              <a:ext cx="791082" cy="1329142"/>
            </a:xfrm>
            <a:prstGeom prst="straightConnector1">
              <a:avLst/>
            </a:prstGeom>
            <a:ln w="57150">
              <a:solidFill>
                <a:srgbClr val="FFFF00"/>
              </a:solidFill>
              <a:tailEnd type="arrow"/>
            </a:ln>
          </p:spPr>
          <p:style>
            <a:lnRef idx="2">
              <a:schemeClr val="accent1"/>
            </a:lnRef>
            <a:fillRef idx="0">
              <a:schemeClr val="accent1"/>
            </a:fillRef>
            <a:effectRef idx="1">
              <a:schemeClr val="accent1"/>
            </a:effectRef>
            <a:fontRef idx="minor">
              <a:schemeClr val="tx1"/>
            </a:fontRef>
          </p:style>
        </p:cxnSp>
      </p:grpSp>
      <p:grpSp>
        <p:nvGrpSpPr>
          <p:cNvPr id="44" name="Group 43"/>
          <p:cNvGrpSpPr/>
          <p:nvPr/>
        </p:nvGrpSpPr>
        <p:grpSpPr>
          <a:xfrm>
            <a:off x="2829402" y="4414192"/>
            <a:ext cx="2601663" cy="2149339"/>
            <a:chOff x="3081480" y="4324285"/>
            <a:chExt cx="2456368" cy="1780803"/>
          </a:xfrm>
        </p:grpSpPr>
        <p:cxnSp>
          <p:nvCxnSpPr>
            <p:cNvPr id="35" name="Straight Arrow Connector 34"/>
            <p:cNvCxnSpPr/>
            <p:nvPr/>
          </p:nvCxnSpPr>
          <p:spPr>
            <a:xfrm flipV="1">
              <a:off x="3809536" y="4324285"/>
              <a:ext cx="738386" cy="1399324"/>
            </a:xfrm>
            <a:prstGeom prst="straightConnector1">
              <a:avLst/>
            </a:prstGeom>
            <a:ln w="57150">
              <a:solidFill>
                <a:srgbClr val="FFFF00"/>
              </a:solidFill>
              <a:tailEnd type="arrow"/>
            </a:ln>
          </p:spPr>
          <p:style>
            <a:lnRef idx="2">
              <a:schemeClr val="accent1"/>
            </a:lnRef>
            <a:fillRef idx="0">
              <a:schemeClr val="accent1"/>
            </a:fillRef>
            <a:effectRef idx="1">
              <a:schemeClr val="accent1"/>
            </a:effectRef>
            <a:fontRef idx="minor">
              <a:schemeClr val="tx1"/>
            </a:fontRef>
          </p:style>
        </p:cxnSp>
        <p:sp>
          <p:nvSpPr>
            <p:cNvPr id="38" name="TextBox 37"/>
            <p:cNvSpPr txBox="1"/>
            <p:nvPr/>
          </p:nvSpPr>
          <p:spPr>
            <a:xfrm>
              <a:off x="3081480" y="5799083"/>
              <a:ext cx="2131699" cy="306005"/>
            </a:xfrm>
            <a:prstGeom prst="rect">
              <a:avLst/>
            </a:prstGeom>
            <a:solidFill>
              <a:schemeClr val="bg1"/>
            </a:solidFill>
            <a:ln w="28575">
              <a:solidFill>
                <a:schemeClr val="tx1"/>
              </a:solidFill>
            </a:ln>
          </p:spPr>
          <p:txBody>
            <a:bodyPr wrap="square" rtlCol="0">
              <a:spAutoFit/>
            </a:bodyPr>
            <a:lstStyle/>
            <a:p>
              <a:pPr algn="ctr"/>
              <a:r>
                <a:rPr lang="en-GB" dirty="0"/>
                <a:t>meson, baryon, ion</a:t>
              </a:r>
            </a:p>
          </p:txBody>
        </p:sp>
        <p:cxnSp>
          <p:nvCxnSpPr>
            <p:cNvPr id="41" name="Straight Arrow Connector 40"/>
            <p:cNvCxnSpPr/>
            <p:nvPr/>
          </p:nvCxnSpPr>
          <p:spPr>
            <a:xfrm flipV="1">
              <a:off x="4872264" y="4449770"/>
              <a:ext cx="665584" cy="1294037"/>
            </a:xfrm>
            <a:prstGeom prst="straightConnector1">
              <a:avLst/>
            </a:prstGeom>
            <a:ln w="57150">
              <a:solidFill>
                <a:srgbClr val="FFFF00"/>
              </a:solidFill>
              <a:tailEnd type="arrow"/>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25225858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fltVal val="0"/>
                                          </p:val>
                                        </p:tav>
                                        <p:tav tm="100000">
                                          <p:val>
                                            <p:strVal val="#ppt_w"/>
                                          </p:val>
                                        </p:tav>
                                      </p:tavLst>
                                    </p:anim>
                                    <p:anim calcmode="lin" valueType="num">
                                      <p:cBhvr>
                                        <p:cTn id="14" dur="500" fill="hold"/>
                                        <p:tgtEl>
                                          <p:spTgt spid="6"/>
                                        </p:tgtEl>
                                        <p:attrNameLst>
                                          <p:attrName>ppt_h</p:attrName>
                                        </p:attrNameLst>
                                      </p:cBhvr>
                                      <p:tavLst>
                                        <p:tav tm="0">
                                          <p:val>
                                            <p:fltVal val="0"/>
                                          </p:val>
                                        </p:tav>
                                        <p:tav tm="100000">
                                          <p:val>
                                            <p:strVal val="#ppt_h"/>
                                          </p:val>
                                        </p:tav>
                                      </p:tavLst>
                                    </p:anim>
                                    <p:animEffect transition="in" filter="fade">
                                      <p:cBhvr>
                                        <p:cTn id="15" dur="500"/>
                                        <p:tgtEl>
                                          <p:spTgt spid="6"/>
                                        </p:tgtEl>
                                      </p:cBhvr>
                                    </p:animEffect>
                                  </p:childTnLst>
                                </p:cTn>
                              </p:par>
                            </p:childTnLst>
                          </p:cTn>
                        </p:par>
                        <p:par>
                          <p:cTn id="16" fill="hold">
                            <p:stCondLst>
                              <p:cond delay="1000"/>
                            </p:stCondLst>
                            <p:childTnLst>
                              <p:par>
                                <p:cTn id="17" presetID="53" presetClass="entr" presetSubtype="16"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p:cTn id="19" dur="500" fill="hold"/>
                                        <p:tgtEl>
                                          <p:spTgt spid="14"/>
                                        </p:tgtEl>
                                        <p:attrNameLst>
                                          <p:attrName>ppt_w</p:attrName>
                                        </p:attrNameLst>
                                      </p:cBhvr>
                                      <p:tavLst>
                                        <p:tav tm="0">
                                          <p:val>
                                            <p:fltVal val="0"/>
                                          </p:val>
                                        </p:tav>
                                        <p:tav tm="100000">
                                          <p:val>
                                            <p:strVal val="#ppt_w"/>
                                          </p:val>
                                        </p:tav>
                                      </p:tavLst>
                                    </p:anim>
                                    <p:anim calcmode="lin" valueType="num">
                                      <p:cBhvr>
                                        <p:cTn id="20" dur="500" fill="hold"/>
                                        <p:tgtEl>
                                          <p:spTgt spid="14"/>
                                        </p:tgtEl>
                                        <p:attrNameLst>
                                          <p:attrName>ppt_h</p:attrName>
                                        </p:attrNameLst>
                                      </p:cBhvr>
                                      <p:tavLst>
                                        <p:tav tm="0">
                                          <p:val>
                                            <p:fltVal val="0"/>
                                          </p:val>
                                        </p:tav>
                                        <p:tav tm="100000">
                                          <p:val>
                                            <p:strVal val="#ppt_h"/>
                                          </p:val>
                                        </p:tav>
                                      </p:tavLst>
                                    </p:anim>
                                    <p:animEffect transition="in" filter="fade">
                                      <p:cBhvr>
                                        <p:cTn id="21" dur="500"/>
                                        <p:tgtEl>
                                          <p:spTgt spid="14"/>
                                        </p:tgtEl>
                                      </p:cBhvr>
                                    </p:animEffect>
                                  </p:childTnLst>
                                </p:cTn>
                              </p:par>
                            </p:childTnLst>
                          </p:cTn>
                        </p:par>
                        <p:par>
                          <p:cTn id="22" fill="hold">
                            <p:stCondLst>
                              <p:cond delay="1500"/>
                            </p:stCondLst>
                            <p:childTnLst>
                              <p:par>
                                <p:cTn id="23" presetID="53" presetClass="entr" presetSubtype="16" fill="hold" grpId="0" nodeType="after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p:cTn id="25" dur="500" fill="hold"/>
                                        <p:tgtEl>
                                          <p:spTgt spid="5"/>
                                        </p:tgtEl>
                                        <p:attrNameLst>
                                          <p:attrName>ppt_w</p:attrName>
                                        </p:attrNameLst>
                                      </p:cBhvr>
                                      <p:tavLst>
                                        <p:tav tm="0">
                                          <p:val>
                                            <p:fltVal val="0"/>
                                          </p:val>
                                        </p:tav>
                                        <p:tav tm="100000">
                                          <p:val>
                                            <p:strVal val="#ppt_w"/>
                                          </p:val>
                                        </p:tav>
                                      </p:tavLst>
                                    </p:anim>
                                    <p:anim calcmode="lin" valueType="num">
                                      <p:cBhvr>
                                        <p:cTn id="26" dur="500" fill="hold"/>
                                        <p:tgtEl>
                                          <p:spTgt spid="5"/>
                                        </p:tgtEl>
                                        <p:attrNameLst>
                                          <p:attrName>ppt_h</p:attrName>
                                        </p:attrNameLst>
                                      </p:cBhvr>
                                      <p:tavLst>
                                        <p:tav tm="0">
                                          <p:val>
                                            <p:fltVal val="0"/>
                                          </p:val>
                                        </p:tav>
                                        <p:tav tm="100000">
                                          <p:val>
                                            <p:strVal val="#ppt_h"/>
                                          </p:val>
                                        </p:tav>
                                      </p:tavLst>
                                    </p:anim>
                                    <p:animEffect transition="in" filter="fade">
                                      <p:cBhvr>
                                        <p:cTn id="27" dur="500"/>
                                        <p:tgtEl>
                                          <p:spTgt spid="5"/>
                                        </p:tgtEl>
                                      </p:cBhvr>
                                    </p:animEffect>
                                  </p:childTnLst>
                                </p:cTn>
                              </p:par>
                            </p:childTnLst>
                          </p:cTn>
                        </p:par>
                        <p:par>
                          <p:cTn id="28" fill="hold">
                            <p:stCondLst>
                              <p:cond delay="2000"/>
                            </p:stCondLst>
                            <p:childTnLst>
                              <p:par>
                                <p:cTn id="29" presetID="53" presetClass="entr" presetSubtype="16" fill="hold" grpId="0" nodeType="after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p:cTn id="31" dur="500" fill="hold"/>
                                        <p:tgtEl>
                                          <p:spTgt spid="4"/>
                                        </p:tgtEl>
                                        <p:attrNameLst>
                                          <p:attrName>ppt_w</p:attrName>
                                        </p:attrNameLst>
                                      </p:cBhvr>
                                      <p:tavLst>
                                        <p:tav tm="0">
                                          <p:val>
                                            <p:fltVal val="0"/>
                                          </p:val>
                                        </p:tav>
                                        <p:tav tm="100000">
                                          <p:val>
                                            <p:strVal val="#ppt_w"/>
                                          </p:val>
                                        </p:tav>
                                      </p:tavLst>
                                    </p:anim>
                                    <p:anim calcmode="lin" valueType="num">
                                      <p:cBhvr>
                                        <p:cTn id="32" dur="500" fill="hold"/>
                                        <p:tgtEl>
                                          <p:spTgt spid="4"/>
                                        </p:tgtEl>
                                        <p:attrNameLst>
                                          <p:attrName>ppt_h</p:attrName>
                                        </p:attrNameLst>
                                      </p:cBhvr>
                                      <p:tavLst>
                                        <p:tav tm="0">
                                          <p:val>
                                            <p:fltVal val="0"/>
                                          </p:val>
                                        </p:tav>
                                        <p:tav tm="100000">
                                          <p:val>
                                            <p:strVal val="#ppt_h"/>
                                          </p:val>
                                        </p:tav>
                                      </p:tavLst>
                                    </p:anim>
                                    <p:animEffect transition="in" filter="fade">
                                      <p:cBhvr>
                                        <p:cTn id="33" dur="500"/>
                                        <p:tgtEl>
                                          <p:spTgt spid="4"/>
                                        </p:tgtEl>
                                      </p:cBhvr>
                                    </p:animEffect>
                                  </p:childTnLst>
                                </p:cTn>
                              </p:par>
                            </p:childTnLst>
                          </p:cTn>
                        </p:par>
                      </p:childTnLst>
                    </p:cTn>
                  </p:par>
                  <p:par>
                    <p:cTn id="34" fill="hold">
                      <p:stCondLst>
                        <p:cond delay="indefinite"/>
                      </p:stCondLst>
                      <p:childTnLst>
                        <p:par>
                          <p:cTn id="35" fill="hold">
                            <p:stCondLst>
                              <p:cond delay="0"/>
                            </p:stCondLst>
                            <p:childTnLst>
                              <p:par>
                                <p:cTn id="36" presetID="53" presetClass="entr" presetSubtype="16" fill="hold" nodeType="clickEffect">
                                  <p:stCondLst>
                                    <p:cond delay="0"/>
                                  </p:stCondLst>
                                  <p:childTnLst>
                                    <p:set>
                                      <p:cBhvr>
                                        <p:cTn id="37" dur="1" fill="hold">
                                          <p:stCondLst>
                                            <p:cond delay="0"/>
                                          </p:stCondLst>
                                        </p:cTn>
                                        <p:tgtEl>
                                          <p:spTgt spid="22"/>
                                        </p:tgtEl>
                                        <p:attrNameLst>
                                          <p:attrName>style.visibility</p:attrName>
                                        </p:attrNameLst>
                                      </p:cBhvr>
                                      <p:to>
                                        <p:strVal val="visible"/>
                                      </p:to>
                                    </p:set>
                                    <p:anim calcmode="lin" valueType="num">
                                      <p:cBhvr>
                                        <p:cTn id="38" dur="500" fill="hold"/>
                                        <p:tgtEl>
                                          <p:spTgt spid="22"/>
                                        </p:tgtEl>
                                        <p:attrNameLst>
                                          <p:attrName>ppt_w</p:attrName>
                                        </p:attrNameLst>
                                      </p:cBhvr>
                                      <p:tavLst>
                                        <p:tav tm="0">
                                          <p:val>
                                            <p:fltVal val="0"/>
                                          </p:val>
                                        </p:tav>
                                        <p:tav tm="100000">
                                          <p:val>
                                            <p:strVal val="#ppt_w"/>
                                          </p:val>
                                        </p:tav>
                                      </p:tavLst>
                                    </p:anim>
                                    <p:anim calcmode="lin" valueType="num">
                                      <p:cBhvr>
                                        <p:cTn id="39" dur="500" fill="hold"/>
                                        <p:tgtEl>
                                          <p:spTgt spid="22"/>
                                        </p:tgtEl>
                                        <p:attrNameLst>
                                          <p:attrName>ppt_h</p:attrName>
                                        </p:attrNameLst>
                                      </p:cBhvr>
                                      <p:tavLst>
                                        <p:tav tm="0">
                                          <p:val>
                                            <p:fltVal val="0"/>
                                          </p:val>
                                        </p:tav>
                                        <p:tav tm="100000">
                                          <p:val>
                                            <p:strVal val="#ppt_h"/>
                                          </p:val>
                                        </p:tav>
                                      </p:tavLst>
                                    </p:anim>
                                    <p:animEffect transition="in" filter="fade">
                                      <p:cBhvr>
                                        <p:cTn id="40" dur="500"/>
                                        <p:tgtEl>
                                          <p:spTgt spid="22"/>
                                        </p:tgtEl>
                                      </p:cBhvr>
                                    </p:animEffect>
                                  </p:childTnLst>
                                </p:cTn>
                              </p:par>
                            </p:childTnLst>
                          </p:cTn>
                        </p:par>
                      </p:childTnLst>
                    </p:cTn>
                  </p:par>
                  <p:par>
                    <p:cTn id="41" fill="hold">
                      <p:stCondLst>
                        <p:cond delay="indefinite"/>
                      </p:stCondLst>
                      <p:childTnLst>
                        <p:par>
                          <p:cTn id="42" fill="hold">
                            <p:stCondLst>
                              <p:cond delay="0"/>
                            </p:stCondLst>
                            <p:childTnLst>
                              <p:par>
                                <p:cTn id="43" presetID="53" presetClass="entr" presetSubtype="16" fill="hold" nodeType="clickEffect">
                                  <p:stCondLst>
                                    <p:cond delay="0"/>
                                  </p:stCondLst>
                                  <p:childTnLst>
                                    <p:set>
                                      <p:cBhvr>
                                        <p:cTn id="44" dur="1" fill="hold">
                                          <p:stCondLst>
                                            <p:cond delay="0"/>
                                          </p:stCondLst>
                                        </p:cTn>
                                        <p:tgtEl>
                                          <p:spTgt spid="43"/>
                                        </p:tgtEl>
                                        <p:attrNameLst>
                                          <p:attrName>style.visibility</p:attrName>
                                        </p:attrNameLst>
                                      </p:cBhvr>
                                      <p:to>
                                        <p:strVal val="visible"/>
                                      </p:to>
                                    </p:set>
                                    <p:anim calcmode="lin" valueType="num">
                                      <p:cBhvr>
                                        <p:cTn id="45" dur="500" fill="hold"/>
                                        <p:tgtEl>
                                          <p:spTgt spid="43"/>
                                        </p:tgtEl>
                                        <p:attrNameLst>
                                          <p:attrName>ppt_w</p:attrName>
                                        </p:attrNameLst>
                                      </p:cBhvr>
                                      <p:tavLst>
                                        <p:tav tm="0">
                                          <p:val>
                                            <p:fltVal val="0"/>
                                          </p:val>
                                        </p:tav>
                                        <p:tav tm="100000">
                                          <p:val>
                                            <p:strVal val="#ppt_w"/>
                                          </p:val>
                                        </p:tav>
                                      </p:tavLst>
                                    </p:anim>
                                    <p:anim calcmode="lin" valueType="num">
                                      <p:cBhvr>
                                        <p:cTn id="46" dur="500" fill="hold"/>
                                        <p:tgtEl>
                                          <p:spTgt spid="43"/>
                                        </p:tgtEl>
                                        <p:attrNameLst>
                                          <p:attrName>ppt_h</p:attrName>
                                        </p:attrNameLst>
                                      </p:cBhvr>
                                      <p:tavLst>
                                        <p:tav tm="0">
                                          <p:val>
                                            <p:fltVal val="0"/>
                                          </p:val>
                                        </p:tav>
                                        <p:tav tm="100000">
                                          <p:val>
                                            <p:strVal val="#ppt_h"/>
                                          </p:val>
                                        </p:tav>
                                      </p:tavLst>
                                    </p:anim>
                                    <p:animEffect transition="in" filter="fade">
                                      <p:cBhvr>
                                        <p:cTn id="47" dur="500"/>
                                        <p:tgtEl>
                                          <p:spTgt spid="43"/>
                                        </p:tgtEl>
                                      </p:cBhvr>
                                    </p:animEffect>
                                  </p:childTnLst>
                                </p:cTn>
                              </p:par>
                            </p:childTnLst>
                          </p:cTn>
                        </p:par>
                      </p:childTnLst>
                    </p:cTn>
                  </p:par>
                  <p:par>
                    <p:cTn id="48" fill="hold">
                      <p:stCondLst>
                        <p:cond delay="indefinite"/>
                      </p:stCondLst>
                      <p:childTnLst>
                        <p:par>
                          <p:cTn id="49" fill="hold">
                            <p:stCondLst>
                              <p:cond delay="0"/>
                            </p:stCondLst>
                            <p:childTnLst>
                              <p:par>
                                <p:cTn id="50" presetID="53" presetClass="entr" presetSubtype="16" fill="hold" nodeType="clickEffect">
                                  <p:stCondLst>
                                    <p:cond delay="0"/>
                                  </p:stCondLst>
                                  <p:childTnLst>
                                    <p:set>
                                      <p:cBhvr>
                                        <p:cTn id="51" dur="1" fill="hold">
                                          <p:stCondLst>
                                            <p:cond delay="0"/>
                                          </p:stCondLst>
                                        </p:cTn>
                                        <p:tgtEl>
                                          <p:spTgt spid="44"/>
                                        </p:tgtEl>
                                        <p:attrNameLst>
                                          <p:attrName>style.visibility</p:attrName>
                                        </p:attrNameLst>
                                      </p:cBhvr>
                                      <p:to>
                                        <p:strVal val="visible"/>
                                      </p:to>
                                    </p:set>
                                    <p:anim calcmode="lin" valueType="num">
                                      <p:cBhvr>
                                        <p:cTn id="52" dur="500" fill="hold"/>
                                        <p:tgtEl>
                                          <p:spTgt spid="44"/>
                                        </p:tgtEl>
                                        <p:attrNameLst>
                                          <p:attrName>ppt_w</p:attrName>
                                        </p:attrNameLst>
                                      </p:cBhvr>
                                      <p:tavLst>
                                        <p:tav tm="0">
                                          <p:val>
                                            <p:fltVal val="0"/>
                                          </p:val>
                                        </p:tav>
                                        <p:tav tm="100000">
                                          <p:val>
                                            <p:strVal val="#ppt_w"/>
                                          </p:val>
                                        </p:tav>
                                      </p:tavLst>
                                    </p:anim>
                                    <p:anim calcmode="lin" valueType="num">
                                      <p:cBhvr>
                                        <p:cTn id="53" dur="500" fill="hold"/>
                                        <p:tgtEl>
                                          <p:spTgt spid="44"/>
                                        </p:tgtEl>
                                        <p:attrNameLst>
                                          <p:attrName>ppt_h</p:attrName>
                                        </p:attrNameLst>
                                      </p:cBhvr>
                                      <p:tavLst>
                                        <p:tav tm="0">
                                          <p:val>
                                            <p:fltVal val="0"/>
                                          </p:val>
                                        </p:tav>
                                        <p:tav tm="100000">
                                          <p:val>
                                            <p:strVal val="#ppt_h"/>
                                          </p:val>
                                        </p:tav>
                                      </p:tavLst>
                                    </p:anim>
                                    <p:animEffect transition="in" filter="fade">
                                      <p:cBhvr>
                                        <p:cTn id="54" dur="500"/>
                                        <p:tgtEl>
                                          <p:spTgt spid="44"/>
                                        </p:tgtEl>
                                      </p:cBhvr>
                                    </p:animEffec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46"/>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36"/>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1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7622" y="-1556"/>
            <a:ext cx="8809246" cy="889000"/>
          </a:xfrm>
        </p:spPr>
        <p:txBody>
          <a:bodyPr>
            <a:normAutofit/>
          </a:bodyPr>
          <a:lstStyle/>
          <a:p>
            <a:pPr algn="ctr"/>
            <a:r>
              <a:rPr lang="en-GB" dirty="0" err="1"/>
              <a:t>Vad</a:t>
            </a:r>
            <a:r>
              <a:rPr lang="en-GB" dirty="0"/>
              <a:t> </a:t>
            </a:r>
            <a:r>
              <a:rPr lang="en-GB" dirty="0" err="1"/>
              <a:t>är</a:t>
            </a:r>
            <a:r>
              <a:rPr lang="en-GB" dirty="0"/>
              <a:t> </a:t>
            </a:r>
            <a:r>
              <a:rPr lang="en-GB" dirty="0" err="1"/>
              <a:t>materia</a:t>
            </a:r>
            <a:r>
              <a:rPr lang="en-GB" dirty="0"/>
              <a:t> </a:t>
            </a:r>
            <a:r>
              <a:rPr lang="en-GB" dirty="0" err="1"/>
              <a:t>gjort</a:t>
            </a:r>
            <a:r>
              <a:rPr lang="en-GB" dirty="0"/>
              <a:t> </a:t>
            </a:r>
            <a:r>
              <a:rPr lang="en-GB" dirty="0" err="1"/>
              <a:t>av</a:t>
            </a:r>
            <a:r>
              <a:rPr lang="en-GB" dirty="0"/>
              <a:t> ?</a:t>
            </a:r>
            <a:endParaRPr lang="cy-GB" noProof="0" dirty="0"/>
          </a:p>
        </p:txBody>
      </p:sp>
      <p:grpSp>
        <p:nvGrpSpPr>
          <p:cNvPr id="6" name="Group 5"/>
          <p:cNvGrpSpPr>
            <a:grpSpLocks/>
          </p:cNvGrpSpPr>
          <p:nvPr/>
        </p:nvGrpSpPr>
        <p:grpSpPr bwMode="auto">
          <a:xfrm>
            <a:off x="6370234" y="2658055"/>
            <a:ext cx="1728788" cy="1514475"/>
            <a:chOff x="2061" y="2325"/>
            <a:chExt cx="1710" cy="1476"/>
          </a:xfrm>
        </p:grpSpPr>
        <p:pic>
          <p:nvPicPr>
            <p:cNvPr id="8" name="Picture 4" descr="proton"/>
            <p:cNvPicPr>
              <a:picLocks noChangeAspect="1" noChangeArrowheads="1"/>
            </p:cNvPicPr>
            <p:nvPr/>
          </p:nvPicPr>
          <p:blipFill>
            <a:blip r:embed="rId3" cstate="print"/>
            <a:srcRect/>
            <a:stretch>
              <a:fillRect/>
            </a:stretch>
          </p:blipFill>
          <p:spPr bwMode="auto">
            <a:xfrm>
              <a:off x="2061" y="2325"/>
              <a:ext cx="1710" cy="1476"/>
            </a:xfrm>
            <a:prstGeom prst="rect">
              <a:avLst/>
            </a:prstGeom>
            <a:noFill/>
            <a:ln w="28575">
              <a:noFill/>
              <a:miter lim="800000"/>
              <a:headEnd/>
              <a:tailEnd/>
            </a:ln>
          </p:spPr>
        </p:pic>
        <p:sp>
          <p:nvSpPr>
            <p:cNvPr id="9" name="Oval 5"/>
            <p:cNvSpPr>
              <a:spLocks noChangeArrowheads="1"/>
            </p:cNvSpPr>
            <p:nvPr/>
          </p:nvSpPr>
          <p:spPr bwMode="auto">
            <a:xfrm>
              <a:off x="2307" y="2463"/>
              <a:ext cx="1203" cy="1218"/>
            </a:xfrm>
            <a:prstGeom prst="ellipse">
              <a:avLst/>
            </a:prstGeom>
            <a:noFill/>
            <a:ln w="38100" algn="ctr">
              <a:solidFill>
                <a:schemeClr val="tx1"/>
              </a:solidFill>
              <a:round/>
              <a:headEnd/>
              <a:tailEnd/>
            </a:ln>
            <a:effectLst/>
          </p:spPr>
          <p:txBody>
            <a:bodyPr anchor="ctr">
              <a:spAutoFit/>
            </a:bodyPr>
            <a:lstStyle/>
            <a:p>
              <a:pPr algn="ctr" eaLnBrk="0" fontAlgn="base" hangingPunct="0">
                <a:spcBef>
                  <a:spcPct val="0"/>
                </a:spcBef>
                <a:spcAft>
                  <a:spcPct val="0"/>
                </a:spcAft>
              </a:pPr>
              <a:endParaRPr lang="en-US" dirty="0">
                <a:solidFill>
                  <a:srgbClr val="FFFFFF"/>
                </a:solidFill>
              </a:endParaRPr>
            </a:p>
          </p:txBody>
        </p:sp>
      </p:grpSp>
      <p:grpSp>
        <p:nvGrpSpPr>
          <p:cNvPr id="10" name="Group 7"/>
          <p:cNvGrpSpPr>
            <a:grpSpLocks/>
          </p:cNvGrpSpPr>
          <p:nvPr/>
        </p:nvGrpSpPr>
        <p:grpSpPr bwMode="auto">
          <a:xfrm>
            <a:off x="378357" y="1270554"/>
            <a:ext cx="2360612" cy="1866900"/>
            <a:chOff x="201" y="822"/>
            <a:chExt cx="1487" cy="1176"/>
          </a:xfrm>
        </p:grpSpPr>
        <p:pic>
          <p:nvPicPr>
            <p:cNvPr id="11" name="Picture 8" descr="LemmonFlower500"/>
            <p:cNvPicPr>
              <a:picLocks noChangeAspect="1" noChangeArrowheads="1"/>
            </p:cNvPicPr>
            <p:nvPr/>
          </p:nvPicPr>
          <p:blipFill>
            <a:blip r:embed="rId4" cstate="print"/>
            <a:srcRect/>
            <a:stretch>
              <a:fillRect/>
            </a:stretch>
          </p:blipFill>
          <p:spPr bwMode="auto">
            <a:xfrm>
              <a:off x="201" y="882"/>
              <a:ext cx="1487" cy="1116"/>
            </a:xfrm>
            <a:prstGeom prst="rect">
              <a:avLst/>
            </a:prstGeom>
            <a:noFill/>
          </p:spPr>
        </p:pic>
        <p:sp>
          <p:nvSpPr>
            <p:cNvPr id="12" name="Rectangle 9"/>
            <p:cNvSpPr>
              <a:spLocks noChangeArrowheads="1"/>
            </p:cNvSpPr>
            <p:nvPr/>
          </p:nvSpPr>
          <p:spPr bwMode="auto">
            <a:xfrm>
              <a:off x="396" y="822"/>
              <a:ext cx="655" cy="252"/>
            </a:xfrm>
            <a:prstGeom prst="rect">
              <a:avLst/>
            </a:prstGeom>
            <a:noFill/>
            <a:ln w="9525" algn="ctr">
              <a:noFill/>
              <a:miter lim="800000"/>
              <a:headEnd/>
              <a:tailEnd/>
            </a:ln>
            <a:effectLst/>
          </p:spPr>
          <p:txBody>
            <a:bodyPr wrap="none">
              <a:spAutoFit/>
            </a:bodyPr>
            <a:lstStyle/>
            <a:p>
              <a:pPr algn="ctr" eaLnBrk="0" fontAlgn="base" hangingPunct="0">
                <a:spcBef>
                  <a:spcPct val="0"/>
                </a:spcBef>
                <a:spcAft>
                  <a:spcPct val="0"/>
                </a:spcAft>
              </a:pPr>
              <a:r>
                <a:rPr lang="de-DE" sz="2000" dirty="0">
                  <a:solidFill>
                    <a:srgbClr val="FF99FF"/>
                  </a:solidFill>
                </a:rPr>
                <a:t>Materia</a:t>
              </a:r>
            </a:p>
          </p:txBody>
        </p:sp>
      </p:grpSp>
      <p:pic>
        <p:nvPicPr>
          <p:cNvPr id="15" name="Picture 13" descr="nucleus"/>
          <p:cNvPicPr>
            <a:picLocks noChangeAspect="1" noChangeArrowheads="1"/>
          </p:cNvPicPr>
          <p:nvPr/>
        </p:nvPicPr>
        <p:blipFill>
          <a:blip r:embed="rId5" cstate="print"/>
          <a:srcRect/>
          <a:stretch>
            <a:fillRect/>
          </a:stretch>
        </p:blipFill>
        <p:spPr bwMode="auto">
          <a:xfrm>
            <a:off x="5229757" y="2169079"/>
            <a:ext cx="1228725" cy="1360488"/>
          </a:xfrm>
          <a:prstGeom prst="rect">
            <a:avLst/>
          </a:prstGeom>
          <a:noFill/>
          <a:ln w="9525" algn="ctr">
            <a:noFill/>
            <a:miter lim="800000"/>
            <a:headEnd/>
            <a:tailEnd/>
          </a:ln>
          <a:effectLst/>
        </p:spPr>
      </p:pic>
      <p:pic>
        <p:nvPicPr>
          <p:cNvPr id="18" name="Picture 16" descr="atom3"/>
          <p:cNvPicPr>
            <a:picLocks noChangeAspect="1" noChangeArrowheads="1"/>
          </p:cNvPicPr>
          <p:nvPr/>
        </p:nvPicPr>
        <p:blipFill>
          <a:blip r:embed="rId6" cstate="print"/>
          <a:srcRect/>
          <a:stretch>
            <a:fillRect/>
          </a:stretch>
        </p:blipFill>
        <p:spPr bwMode="auto">
          <a:xfrm>
            <a:off x="3902610" y="1570592"/>
            <a:ext cx="1662114" cy="1320800"/>
          </a:xfrm>
          <a:prstGeom prst="rect">
            <a:avLst/>
          </a:prstGeom>
          <a:noFill/>
          <a:ln w="9525" algn="ctr">
            <a:noFill/>
            <a:miter lim="800000"/>
            <a:headEnd/>
            <a:tailEnd/>
          </a:ln>
          <a:effectLst/>
        </p:spPr>
      </p:pic>
      <p:sp>
        <p:nvSpPr>
          <p:cNvPr id="20" name="Rectangle 18"/>
          <p:cNvSpPr>
            <a:spLocks noChangeArrowheads="1"/>
          </p:cNvSpPr>
          <p:nvPr/>
        </p:nvSpPr>
        <p:spPr bwMode="auto">
          <a:xfrm>
            <a:off x="4339965" y="1084731"/>
            <a:ext cx="787395" cy="369332"/>
          </a:xfrm>
          <a:prstGeom prst="rect">
            <a:avLst/>
          </a:prstGeom>
          <a:noFill/>
          <a:ln w="9525" algn="ctr">
            <a:noFill/>
            <a:miter lim="800000"/>
            <a:headEnd/>
            <a:tailEnd/>
          </a:ln>
          <a:effectLst/>
        </p:spPr>
        <p:txBody>
          <a:bodyPr wrap="none">
            <a:spAutoFit/>
          </a:bodyPr>
          <a:lstStyle/>
          <a:p>
            <a:pPr algn="r" eaLnBrk="0" fontAlgn="base" hangingPunct="0">
              <a:spcBef>
                <a:spcPct val="0"/>
              </a:spcBef>
              <a:spcAft>
                <a:spcPct val="0"/>
              </a:spcAft>
            </a:pPr>
            <a:r>
              <a:rPr lang="en-GB" dirty="0">
                <a:solidFill>
                  <a:srgbClr val="FF99FF"/>
                </a:solidFill>
              </a:rPr>
              <a:t>Atom </a:t>
            </a:r>
            <a:endParaRPr lang="en-US" dirty="0">
              <a:solidFill>
                <a:srgbClr val="FF99FF"/>
              </a:solidFill>
            </a:endParaRPr>
          </a:p>
        </p:txBody>
      </p:sp>
      <p:sp>
        <p:nvSpPr>
          <p:cNvPr id="21" name="Rectangle 19"/>
          <p:cNvSpPr>
            <a:spLocks noChangeArrowheads="1"/>
          </p:cNvSpPr>
          <p:nvPr/>
        </p:nvSpPr>
        <p:spPr bwMode="auto">
          <a:xfrm>
            <a:off x="5857524" y="1470752"/>
            <a:ext cx="899408" cy="369332"/>
          </a:xfrm>
          <a:prstGeom prst="rect">
            <a:avLst/>
          </a:prstGeom>
          <a:noFill/>
          <a:ln w="9525" algn="ctr">
            <a:noFill/>
            <a:miter lim="800000"/>
            <a:headEnd/>
            <a:tailEnd/>
          </a:ln>
          <a:effectLst/>
        </p:spPr>
        <p:txBody>
          <a:bodyPr wrap="square">
            <a:spAutoFit/>
          </a:bodyPr>
          <a:lstStyle/>
          <a:p>
            <a:pPr algn="ctr" eaLnBrk="0" fontAlgn="base" hangingPunct="0">
              <a:spcBef>
                <a:spcPct val="0"/>
              </a:spcBef>
              <a:spcAft>
                <a:spcPct val="0"/>
              </a:spcAft>
            </a:pPr>
            <a:r>
              <a:rPr lang="en-GB" dirty="0" err="1">
                <a:solidFill>
                  <a:srgbClr val="FF99FF"/>
                </a:solidFill>
              </a:rPr>
              <a:t>Kärna</a:t>
            </a:r>
            <a:endParaRPr lang="en-GB" dirty="0">
              <a:solidFill>
                <a:srgbClr val="FFFFFF"/>
              </a:solidFill>
            </a:endParaRPr>
          </a:p>
        </p:txBody>
      </p:sp>
      <p:sp>
        <p:nvSpPr>
          <p:cNvPr id="22" name="Rectangle 20"/>
          <p:cNvSpPr>
            <a:spLocks noChangeArrowheads="1"/>
          </p:cNvSpPr>
          <p:nvPr/>
        </p:nvSpPr>
        <p:spPr bwMode="auto">
          <a:xfrm>
            <a:off x="7283271" y="1994413"/>
            <a:ext cx="1569660" cy="646331"/>
          </a:xfrm>
          <a:prstGeom prst="rect">
            <a:avLst/>
          </a:prstGeom>
          <a:noFill/>
          <a:ln w="9525" algn="ctr">
            <a:noFill/>
            <a:miter lim="800000"/>
            <a:headEnd/>
            <a:tailEnd/>
          </a:ln>
          <a:effectLst/>
        </p:spPr>
        <p:txBody>
          <a:bodyPr wrap="none">
            <a:spAutoFit/>
          </a:bodyPr>
          <a:lstStyle/>
          <a:p>
            <a:pPr algn="r" eaLnBrk="0" fontAlgn="base" hangingPunct="0">
              <a:spcBef>
                <a:spcPct val="0"/>
              </a:spcBef>
              <a:spcAft>
                <a:spcPct val="0"/>
              </a:spcAft>
            </a:pPr>
            <a:r>
              <a:rPr lang="en-GB" dirty="0" err="1">
                <a:solidFill>
                  <a:srgbClr val="FF99FF"/>
                </a:solidFill>
              </a:rPr>
              <a:t>Protoner</a:t>
            </a:r>
            <a:r>
              <a:rPr lang="en-GB" dirty="0">
                <a:solidFill>
                  <a:srgbClr val="FF99FF"/>
                </a:solidFill>
              </a:rPr>
              <a:t> </a:t>
            </a:r>
            <a:r>
              <a:rPr lang="en-GB" dirty="0" err="1">
                <a:solidFill>
                  <a:srgbClr val="FFFFFF"/>
                </a:solidFill>
              </a:rPr>
              <a:t>och</a:t>
            </a:r>
            <a:r>
              <a:rPr lang="en-GB" dirty="0">
                <a:solidFill>
                  <a:srgbClr val="FFFFFF"/>
                </a:solidFill>
              </a:rPr>
              <a:t> </a:t>
            </a:r>
            <a:br>
              <a:rPr lang="en-GB" dirty="0">
                <a:solidFill>
                  <a:srgbClr val="FFFFFF"/>
                </a:solidFill>
              </a:rPr>
            </a:br>
            <a:r>
              <a:rPr lang="en-GB" dirty="0" err="1">
                <a:solidFill>
                  <a:srgbClr val="FF99FF"/>
                </a:solidFill>
              </a:rPr>
              <a:t>Neutroner</a:t>
            </a:r>
            <a:endParaRPr lang="en-US" dirty="0">
              <a:solidFill>
                <a:srgbClr val="FFFFFF"/>
              </a:solidFill>
            </a:endParaRPr>
          </a:p>
        </p:txBody>
      </p:sp>
      <p:grpSp>
        <p:nvGrpSpPr>
          <p:cNvPr id="23" name="Group 21"/>
          <p:cNvGrpSpPr>
            <a:grpSpLocks/>
          </p:cNvGrpSpPr>
          <p:nvPr/>
        </p:nvGrpSpPr>
        <p:grpSpPr bwMode="auto">
          <a:xfrm>
            <a:off x="2665949" y="937180"/>
            <a:ext cx="1160463" cy="1868488"/>
            <a:chOff x="1642" y="612"/>
            <a:chExt cx="731" cy="1177"/>
          </a:xfrm>
        </p:grpSpPr>
        <p:pic>
          <p:nvPicPr>
            <p:cNvPr id="24" name="Picture 22" descr="molecule"/>
            <p:cNvPicPr>
              <a:picLocks noChangeAspect="1" noChangeArrowheads="1"/>
            </p:cNvPicPr>
            <p:nvPr/>
          </p:nvPicPr>
          <p:blipFill>
            <a:blip r:embed="rId7" cstate="print"/>
            <a:srcRect/>
            <a:stretch>
              <a:fillRect/>
            </a:stretch>
          </p:blipFill>
          <p:spPr bwMode="auto">
            <a:xfrm>
              <a:off x="1671" y="1039"/>
              <a:ext cx="702" cy="750"/>
            </a:xfrm>
            <a:prstGeom prst="rect">
              <a:avLst/>
            </a:prstGeom>
            <a:noFill/>
            <a:ln w="9525" algn="ctr">
              <a:noFill/>
              <a:miter lim="800000"/>
              <a:headEnd/>
              <a:tailEnd/>
            </a:ln>
            <a:effectLst/>
          </p:spPr>
        </p:pic>
        <p:sp>
          <p:nvSpPr>
            <p:cNvPr id="25" name="Text Box 10"/>
            <p:cNvSpPr txBox="1">
              <a:spLocks noChangeArrowheads="1"/>
            </p:cNvSpPr>
            <p:nvPr/>
          </p:nvSpPr>
          <p:spPr bwMode="auto">
            <a:xfrm>
              <a:off x="1642" y="612"/>
              <a:ext cx="665" cy="252"/>
            </a:xfrm>
            <a:prstGeom prst="rect">
              <a:avLst/>
            </a:prstGeom>
            <a:noFill/>
            <a:ln w="9525" algn="ctr">
              <a:noFill/>
              <a:miter lim="800000"/>
              <a:headEnd/>
              <a:tailEnd/>
            </a:ln>
            <a:effectLst/>
          </p:spPr>
          <p:txBody>
            <a:bodyPr wrap="none">
              <a:spAutoFit/>
            </a:bodyPr>
            <a:lstStyle/>
            <a:p>
              <a:pPr algn="ctr" eaLnBrk="0" fontAlgn="base" hangingPunct="0">
                <a:spcBef>
                  <a:spcPct val="0"/>
                </a:spcBef>
                <a:spcAft>
                  <a:spcPct val="0"/>
                </a:spcAft>
              </a:pPr>
              <a:r>
                <a:rPr lang="de-DE" sz="2000" dirty="0">
                  <a:solidFill>
                    <a:srgbClr val="FF99FF"/>
                  </a:solidFill>
                </a:rPr>
                <a:t>Molekyl</a:t>
              </a:r>
            </a:p>
          </p:txBody>
        </p:sp>
      </p:grpSp>
      <p:sp>
        <p:nvSpPr>
          <p:cNvPr id="26" name="Arc 24"/>
          <p:cNvSpPr>
            <a:spLocks/>
          </p:cNvSpPr>
          <p:nvPr/>
        </p:nvSpPr>
        <p:spPr bwMode="auto">
          <a:xfrm rot="20157263">
            <a:off x="1471431" y="1529093"/>
            <a:ext cx="1085850" cy="371475"/>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57150">
            <a:solidFill>
              <a:srgbClr val="FF0000"/>
            </a:solidFill>
            <a:round/>
            <a:headEnd/>
            <a:tailEnd type="triangle" w="med" len="med"/>
          </a:ln>
          <a:effectLst/>
        </p:spPr>
        <p:txBody>
          <a:bodyPr anchor="ctr">
            <a:spAutoFit/>
          </a:bodyPr>
          <a:lstStyle/>
          <a:p>
            <a:pPr algn="ctr" eaLnBrk="0" fontAlgn="base" hangingPunct="0">
              <a:spcBef>
                <a:spcPct val="0"/>
              </a:spcBef>
              <a:spcAft>
                <a:spcPct val="0"/>
              </a:spcAft>
            </a:pPr>
            <a:endParaRPr lang="en-US" dirty="0">
              <a:solidFill>
                <a:srgbClr val="FFFFFF"/>
              </a:solidFill>
            </a:endParaRPr>
          </a:p>
        </p:txBody>
      </p:sp>
      <p:sp>
        <p:nvSpPr>
          <p:cNvPr id="27" name="Arc 25"/>
          <p:cNvSpPr>
            <a:spLocks/>
          </p:cNvSpPr>
          <p:nvPr/>
        </p:nvSpPr>
        <p:spPr bwMode="auto">
          <a:xfrm rot="21041877">
            <a:off x="3399369" y="1332467"/>
            <a:ext cx="1085850" cy="371475"/>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57150">
            <a:solidFill>
              <a:srgbClr val="FF0000"/>
            </a:solidFill>
            <a:round/>
            <a:headEnd/>
            <a:tailEnd type="triangle" w="med" len="med"/>
          </a:ln>
          <a:effectLst/>
        </p:spPr>
        <p:txBody>
          <a:bodyPr anchor="ctr">
            <a:spAutoFit/>
          </a:bodyPr>
          <a:lstStyle/>
          <a:p>
            <a:pPr algn="ctr" eaLnBrk="0" fontAlgn="base" hangingPunct="0">
              <a:spcBef>
                <a:spcPct val="0"/>
              </a:spcBef>
              <a:spcAft>
                <a:spcPct val="0"/>
              </a:spcAft>
            </a:pPr>
            <a:endParaRPr lang="en-US" dirty="0">
              <a:solidFill>
                <a:srgbClr val="FFFFFF"/>
              </a:solidFill>
            </a:endParaRPr>
          </a:p>
        </p:txBody>
      </p:sp>
      <p:sp>
        <p:nvSpPr>
          <p:cNvPr id="28" name="Arc 26"/>
          <p:cNvSpPr>
            <a:spLocks/>
          </p:cNvSpPr>
          <p:nvPr/>
        </p:nvSpPr>
        <p:spPr bwMode="auto">
          <a:xfrm rot="529222">
            <a:off x="4786844" y="1653142"/>
            <a:ext cx="1085850" cy="371475"/>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57150">
            <a:solidFill>
              <a:srgbClr val="FF0000"/>
            </a:solidFill>
            <a:round/>
            <a:headEnd/>
            <a:tailEnd type="triangle" w="med" len="med"/>
          </a:ln>
          <a:effectLst/>
        </p:spPr>
        <p:txBody>
          <a:bodyPr anchor="ctr">
            <a:spAutoFit/>
          </a:bodyPr>
          <a:lstStyle/>
          <a:p>
            <a:pPr algn="ctr" eaLnBrk="0" fontAlgn="base" hangingPunct="0">
              <a:spcBef>
                <a:spcPct val="0"/>
              </a:spcBef>
              <a:spcAft>
                <a:spcPct val="0"/>
              </a:spcAft>
            </a:pPr>
            <a:endParaRPr lang="en-US" dirty="0">
              <a:solidFill>
                <a:srgbClr val="FFFFFF"/>
              </a:solidFill>
            </a:endParaRPr>
          </a:p>
        </p:txBody>
      </p:sp>
      <p:sp>
        <p:nvSpPr>
          <p:cNvPr id="29" name="Arc 27"/>
          <p:cNvSpPr>
            <a:spLocks/>
          </p:cNvSpPr>
          <p:nvPr/>
        </p:nvSpPr>
        <p:spPr bwMode="auto">
          <a:xfrm rot="362331">
            <a:off x="6244169" y="2291317"/>
            <a:ext cx="1085850" cy="371475"/>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57150">
            <a:solidFill>
              <a:srgbClr val="FF0000"/>
            </a:solidFill>
            <a:round/>
            <a:headEnd/>
            <a:tailEnd type="triangle" w="med" len="med"/>
          </a:ln>
          <a:effectLst/>
        </p:spPr>
        <p:txBody>
          <a:bodyPr anchor="ctr">
            <a:spAutoFit/>
          </a:bodyPr>
          <a:lstStyle/>
          <a:p>
            <a:pPr algn="ctr" eaLnBrk="0" fontAlgn="base" hangingPunct="0">
              <a:spcBef>
                <a:spcPct val="0"/>
              </a:spcBef>
              <a:spcAft>
                <a:spcPct val="0"/>
              </a:spcAft>
            </a:pPr>
            <a:endParaRPr lang="en-US" dirty="0">
              <a:solidFill>
                <a:srgbClr val="FFFFFF"/>
              </a:solidFill>
            </a:endParaRPr>
          </a:p>
        </p:txBody>
      </p:sp>
      <p:sp>
        <p:nvSpPr>
          <p:cNvPr id="30" name="Arc 28"/>
          <p:cNvSpPr>
            <a:spLocks/>
          </p:cNvSpPr>
          <p:nvPr/>
        </p:nvSpPr>
        <p:spPr bwMode="auto">
          <a:xfrm rot="1033763">
            <a:off x="7596719" y="2967592"/>
            <a:ext cx="1085850" cy="371475"/>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57150">
            <a:solidFill>
              <a:srgbClr val="FF0000"/>
            </a:solidFill>
            <a:round/>
            <a:headEnd/>
            <a:tailEnd type="triangle" w="med" len="med"/>
          </a:ln>
          <a:effectLst/>
        </p:spPr>
        <p:txBody>
          <a:bodyPr anchor="ctr">
            <a:spAutoFit/>
          </a:bodyPr>
          <a:lstStyle/>
          <a:p>
            <a:pPr algn="ctr" eaLnBrk="0" fontAlgn="base" hangingPunct="0">
              <a:spcBef>
                <a:spcPct val="0"/>
              </a:spcBef>
              <a:spcAft>
                <a:spcPct val="0"/>
              </a:spcAft>
            </a:pPr>
            <a:endParaRPr lang="en-US" dirty="0">
              <a:solidFill>
                <a:srgbClr val="FFFFFF"/>
              </a:solidFill>
            </a:endParaRPr>
          </a:p>
        </p:txBody>
      </p:sp>
      <p:sp>
        <p:nvSpPr>
          <p:cNvPr id="31" name="Oval 29"/>
          <p:cNvSpPr>
            <a:spLocks noChangeArrowheads="1"/>
          </p:cNvSpPr>
          <p:nvPr/>
        </p:nvSpPr>
        <p:spPr bwMode="auto">
          <a:xfrm>
            <a:off x="1735669" y="1546779"/>
            <a:ext cx="914400" cy="914400"/>
          </a:xfrm>
          <a:prstGeom prst="ellipse">
            <a:avLst/>
          </a:prstGeom>
          <a:noFill/>
          <a:ln w="9525" algn="ctr">
            <a:noFill/>
            <a:round/>
            <a:headEnd/>
            <a:tailEnd/>
          </a:ln>
          <a:effectLst/>
        </p:spPr>
        <p:txBody>
          <a:bodyPr wrap="none" anchor="ctr">
            <a:spAutoFit/>
          </a:bodyPr>
          <a:lstStyle/>
          <a:p>
            <a:pPr algn="ctr" eaLnBrk="0" fontAlgn="base" hangingPunct="0">
              <a:spcBef>
                <a:spcPct val="0"/>
              </a:spcBef>
              <a:spcAft>
                <a:spcPct val="0"/>
              </a:spcAft>
            </a:pPr>
            <a:endParaRPr lang="en-US" dirty="0">
              <a:solidFill>
                <a:srgbClr val="FFFFFF"/>
              </a:solidFill>
            </a:endParaRPr>
          </a:p>
        </p:txBody>
      </p:sp>
      <p:grpSp>
        <p:nvGrpSpPr>
          <p:cNvPr id="32" name="Group 30"/>
          <p:cNvGrpSpPr>
            <a:grpSpLocks/>
          </p:cNvGrpSpPr>
          <p:nvPr/>
        </p:nvGrpSpPr>
        <p:grpSpPr bwMode="auto">
          <a:xfrm>
            <a:off x="7583928" y="3428761"/>
            <a:ext cx="1470745" cy="1458790"/>
            <a:chOff x="4786" y="2095"/>
            <a:chExt cx="790" cy="913"/>
          </a:xfrm>
        </p:grpSpPr>
        <p:sp>
          <p:nvSpPr>
            <p:cNvPr id="33" name="Text Box 22"/>
            <p:cNvSpPr txBox="1">
              <a:spLocks noChangeArrowheads="1"/>
            </p:cNvSpPr>
            <p:nvPr/>
          </p:nvSpPr>
          <p:spPr bwMode="auto">
            <a:xfrm>
              <a:off x="4834" y="2777"/>
              <a:ext cx="713" cy="231"/>
            </a:xfrm>
            <a:prstGeom prst="rect">
              <a:avLst/>
            </a:prstGeom>
            <a:noFill/>
            <a:ln w="9525" algn="ctr">
              <a:noFill/>
              <a:miter lim="800000"/>
              <a:headEnd/>
              <a:tailEnd/>
            </a:ln>
            <a:effectLst/>
          </p:spPr>
          <p:txBody>
            <a:bodyPr wrap="square" lIns="91430" tIns="45715" rIns="91430" bIns="45715">
              <a:spAutoFit/>
            </a:bodyPr>
            <a:lstStyle/>
            <a:p>
              <a:pPr algn="ctr"/>
              <a:r>
                <a:rPr lang="de-DE" dirty="0">
                  <a:solidFill>
                    <a:srgbClr val="FF99FF"/>
                  </a:solidFill>
                </a:rPr>
                <a:t>Kvarkar</a:t>
              </a:r>
            </a:p>
          </p:txBody>
        </p:sp>
        <p:grpSp>
          <p:nvGrpSpPr>
            <p:cNvPr id="34" name="Group 32"/>
            <p:cNvGrpSpPr>
              <a:grpSpLocks/>
            </p:cNvGrpSpPr>
            <p:nvPr/>
          </p:nvGrpSpPr>
          <p:grpSpPr bwMode="auto">
            <a:xfrm>
              <a:off x="4786" y="2095"/>
              <a:ext cx="790" cy="789"/>
              <a:chOff x="4786" y="2095"/>
              <a:chExt cx="790" cy="789"/>
            </a:xfrm>
          </p:grpSpPr>
          <p:grpSp>
            <p:nvGrpSpPr>
              <p:cNvPr id="35" name="Group 33"/>
              <p:cNvGrpSpPr>
                <a:grpSpLocks/>
              </p:cNvGrpSpPr>
              <p:nvPr/>
            </p:nvGrpSpPr>
            <p:grpSpPr bwMode="auto">
              <a:xfrm>
                <a:off x="5016" y="2095"/>
                <a:ext cx="544" cy="562"/>
                <a:chOff x="2915" y="1815"/>
                <a:chExt cx="1200" cy="1200"/>
              </a:xfrm>
            </p:grpSpPr>
            <p:pic>
              <p:nvPicPr>
                <p:cNvPr id="42" name="Picture 34" descr="quark2"/>
                <p:cNvPicPr>
                  <a:picLocks noChangeAspect="1" noChangeArrowheads="1"/>
                </p:cNvPicPr>
                <p:nvPr/>
              </p:nvPicPr>
              <p:blipFill>
                <a:blip r:embed="rId8" cstate="print"/>
                <a:srcRect/>
                <a:stretch>
                  <a:fillRect/>
                </a:stretch>
              </p:blipFill>
              <p:spPr bwMode="auto">
                <a:xfrm>
                  <a:off x="2915" y="1815"/>
                  <a:ext cx="1200" cy="1200"/>
                </a:xfrm>
                <a:prstGeom prst="rect">
                  <a:avLst/>
                </a:prstGeom>
                <a:noFill/>
                <a:ln w="9525" algn="ctr">
                  <a:noFill/>
                  <a:miter lim="800000"/>
                  <a:headEnd/>
                  <a:tailEnd/>
                </a:ln>
                <a:effectLst/>
              </p:spPr>
            </p:pic>
            <p:sp>
              <p:nvSpPr>
                <p:cNvPr id="43" name="Oval 35"/>
                <p:cNvSpPr>
                  <a:spLocks noChangeArrowheads="1"/>
                </p:cNvSpPr>
                <p:nvPr/>
              </p:nvSpPr>
              <p:spPr bwMode="auto">
                <a:xfrm>
                  <a:off x="3225" y="2093"/>
                  <a:ext cx="566" cy="563"/>
                </a:xfrm>
                <a:prstGeom prst="ellipse">
                  <a:avLst/>
                </a:prstGeom>
                <a:noFill/>
                <a:ln w="9525" algn="ctr">
                  <a:noFill/>
                  <a:round/>
                  <a:headEnd/>
                  <a:tailEnd/>
                </a:ln>
                <a:effectLst/>
              </p:spPr>
              <p:txBody>
                <a:bodyPr lIns="91430" tIns="45715" rIns="91430" bIns="45715">
                  <a:spAutoFit/>
                </a:bodyPr>
                <a:lstStyle/>
                <a:p>
                  <a:pPr algn="ctr" eaLnBrk="0" fontAlgn="base" hangingPunct="0">
                    <a:spcBef>
                      <a:spcPct val="0"/>
                    </a:spcBef>
                    <a:spcAft>
                      <a:spcPct val="0"/>
                    </a:spcAft>
                  </a:pPr>
                  <a:endParaRPr lang="en-US" dirty="0">
                    <a:solidFill>
                      <a:srgbClr val="FFFFFF"/>
                    </a:solidFill>
                  </a:endParaRPr>
                </a:p>
              </p:txBody>
            </p:sp>
          </p:grpSp>
          <p:grpSp>
            <p:nvGrpSpPr>
              <p:cNvPr id="36" name="Group 36"/>
              <p:cNvGrpSpPr>
                <a:grpSpLocks/>
              </p:cNvGrpSpPr>
              <p:nvPr/>
            </p:nvGrpSpPr>
            <p:grpSpPr bwMode="auto">
              <a:xfrm>
                <a:off x="5054" y="2362"/>
                <a:ext cx="522" cy="522"/>
                <a:chOff x="5070" y="2364"/>
                <a:chExt cx="522" cy="522"/>
              </a:xfrm>
            </p:grpSpPr>
            <p:pic>
              <p:nvPicPr>
                <p:cNvPr id="40" name="Picture 37" descr="quarkred"/>
                <p:cNvPicPr>
                  <a:picLocks noChangeAspect="1" noChangeArrowheads="1"/>
                </p:cNvPicPr>
                <p:nvPr/>
              </p:nvPicPr>
              <p:blipFill>
                <a:blip r:embed="rId9" cstate="print"/>
                <a:srcRect/>
                <a:stretch>
                  <a:fillRect/>
                </a:stretch>
              </p:blipFill>
              <p:spPr bwMode="auto">
                <a:xfrm>
                  <a:off x="5070" y="2364"/>
                  <a:ext cx="522" cy="522"/>
                </a:xfrm>
                <a:prstGeom prst="rect">
                  <a:avLst/>
                </a:prstGeom>
                <a:noFill/>
                <a:ln w="9525" algn="ctr">
                  <a:noFill/>
                  <a:miter lim="800000"/>
                  <a:headEnd/>
                  <a:tailEnd/>
                </a:ln>
                <a:effectLst/>
              </p:spPr>
            </p:pic>
            <p:sp>
              <p:nvSpPr>
                <p:cNvPr id="41" name="Oval 38"/>
                <p:cNvSpPr>
                  <a:spLocks noChangeArrowheads="1"/>
                </p:cNvSpPr>
                <p:nvPr/>
              </p:nvSpPr>
              <p:spPr bwMode="auto">
                <a:xfrm>
                  <a:off x="5182" y="2480"/>
                  <a:ext cx="256" cy="250"/>
                </a:xfrm>
                <a:prstGeom prst="ellipse">
                  <a:avLst/>
                </a:prstGeom>
                <a:noFill/>
                <a:ln w="9525" algn="ctr">
                  <a:noFill/>
                  <a:round/>
                  <a:headEnd/>
                  <a:tailEnd/>
                </a:ln>
                <a:effectLst/>
              </p:spPr>
              <p:txBody>
                <a:bodyPr lIns="91430" tIns="45715" rIns="91430" bIns="45715">
                  <a:spAutoFit/>
                </a:bodyPr>
                <a:lstStyle/>
                <a:p>
                  <a:pPr algn="ctr" eaLnBrk="0" fontAlgn="base" hangingPunct="0">
                    <a:spcBef>
                      <a:spcPct val="0"/>
                    </a:spcBef>
                    <a:spcAft>
                      <a:spcPct val="0"/>
                    </a:spcAft>
                  </a:pPr>
                  <a:endParaRPr lang="en-US" dirty="0">
                    <a:solidFill>
                      <a:srgbClr val="FFFFFF"/>
                    </a:solidFill>
                  </a:endParaRPr>
                </a:p>
              </p:txBody>
            </p:sp>
          </p:grpSp>
          <p:grpSp>
            <p:nvGrpSpPr>
              <p:cNvPr id="37" name="Group 39"/>
              <p:cNvGrpSpPr>
                <a:grpSpLocks/>
              </p:cNvGrpSpPr>
              <p:nvPr/>
            </p:nvGrpSpPr>
            <p:grpSpPr bwMode="auto">
              <a:xfrm>
                <a:off x="4786" y="2216"/>
                <a:ext cx="570" cy="606"/>
                <a:chOff x="3478" y="1930"/>
                <a:chExt cx="1200" cy="1200"/>
              </a:xfrm>
            </p:grpSpPr>
            <p:pic>
              <p:nvPicPr>
                <p:cNvPr id="38" name="Picture 40" descr="quark1"/>
                <p:cNvPicPr>
                  <a:picLocks noChangeAspect="1" noChangeArrowheads="1"/>
                </p:cNvPicPr>
                <p:nvPr/>
              </p:nvPicPr>
              <p:blipFill>
                <a:blip r:embed="rId10" cstate="print"/>
                <a:srcRect/>
                <a:stretch>
                  <a:fillRect/>
                </a:stretch>
              </p:blipFill>
              <p:spPr bwMode="auto">
                <a:xfrm>
                  <a:off x="3478" y="1930"/>
                  <a:ext cx="1200" cy="1200"/>
                </a:xfrm>
                <a:prstGeom prst="rect">
                  <a:avLst/>
                </a:prstGeom>
                <a:noFill/>
                <a:ln w="9525" algn="ctr">
                  <a:noFill/>
                  <a:miter lim="800000"/>
                  <a:headEnd/>
                  <a:tailEnd/>
                </a:ln>
                <a:effectLst/>
              </p:spPr>
            </p:pic>
            <p:sp>
              <p:nvSpPr>
                <p:cNvPr id="39" name="Oval 41"/>
                <p:cNvSpPr>
                  <a:spLocks noChangeArrowheads="1"/>
                </p:cNvSpPr>
                <p:nvPr/>
              </p:nvSpPr>
              <p:spPr bwMode="auto">
                <a:xfrm>
                  <a:off x="3742" y="2204"/>
                  <a:ext cx="570" cy="562"/>
                </a:xfrm>
                <a:prstGeom prst="ellipse">
                  <a:avLst/>
                </a:prstGeom>
                <a:noFill/>
                <a:ln w="9525" algn="ctr">
                  <a:noFill/>
                  <a:round/>
                  <a:headEnd/>
                  <a:tailEnd/>
                </a:ln>
                <a:effectLst/>
              </p:spPr>
              <p:txBody>
                <a:bodyPr lIns="91430" tIns="45715" rIns="91430" bIns="45715">
                  <a:spAutoFit/>
                </a:bodyPr>
                <a:lstStyle/>
                <a:p>
                  <a:pPr algn="ctr" eaLnBrk="0" fontAlgn="base" hangingPunct="0">
                    <a:spcBef>
                      <a:spcPct val="0"/>
                    </a:spcBef>
                    <a:spcAft>
                      <a:spcPct val="0"/>
                    </a:spcAft>
                  </a:pPr>
                  <a:endParaRPr lang="en-US" dirty="0">
                    <a:solidFill>
                      <a:srgbClr val="FFFFFF"/>
                    </a:solidFill>
                  </a:endParaRPr>
                </a:p>
              </p:txBody>
            </p:sp>
          </p:grpSp>
        </p:grpSp>
      </p:grpSp>
      <p:sp>
        <p:nvSpPr>
          <p:cNvPr id="47" name="Footer Placeholder 2"/>
          <p:cNvSpPr>
            <a:spLocks noGrp="1"/>
          </p:cNvSpPr>
          <p:nvPr>
            <p:ph type="ftr" sz="quarter" idx="11"/>
          </p:nvPr>
        </p:nvSpPr>
        <p:spPr>
          <a:xfrm>
            <a:off x="142875" y="6554489"/>
            <a:ext cx="8893621" cy="258887"/>
          </a:xfrm>
          <a:ln>
            <a:solidFill>
              <a:schemeClr val="bg1">
                <a:lumMod val="65000"/>
                <a:lumOff val="35000"/>
              </a:schemeClr>
            </a:solidFill>
          </a:ln>
        </p:spPr>
        <p:txBody>
          <a:bodyPr/>
          <a:lstStyle/>
          <a:p>
            <a:pPr>
              <a:defRPr/>
            </a:pPr>
            <a:r>
              <a:rPr lang="sv-SE">
                <a:solidFill>
                  <a:schemeClr val="tx1">
                    <a:lumMod val="50000"/>
                  </a:schemeClr>
                </a:solidFill>
              </a:rPr>
              <a:t>Polhelmskolan 24.3 2025                     Lennart JIRDEN, CERN</a:t>
            </a:r>
            <a:endParaRPr lang="fr-FR" dirty="0">
              <a:solidFill>
                <a:schemeClr val="tx1">
                  <a:lumMod val="50000"/>
                </a:schemeClr>
              </a:solidFill>
            </a:endParaRPr>
          </a:p>
        </p:txBody>
      </p:sp>
      <p:cxnSp>
        <p:nvCxnSpPr>
          <p:cNvPr id="48" name="Straight Connector 47"/>
          <p:cNvCxnSpPr/>
          <p:nvPr/>
        </p:nvCxnSpPr>
        <p:spPr>
          <a:xfrm>
            <a:off x="323528" y="764704"/>
            <a:ext cx="8389694"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sp>
        <p:nvSpPr>
          <p:cNvPr id="46" name="Text Box 22"/>
          <p:cNvSpPr txBox="1">
            <a:spLocks noChangeArrowheads="1"/>
          </p:cNvSpPr>
          <p:nvPr/>
        </p:nvSpPr>
        <p:spPr bwMode="auto">
          <a:xfrm>
            <a:off x="716127" y="5231219"/>
            <a:ext cx="6651508" cy="1077208"/>
          </a:xfrm>
          <a:prstGeom prst="rect">
            <a:avLst/>
          </a:prstGeom>
          <a:noFill/>
          <a:ln w="9525">
            <a:noFill/>
            <a:miter lim="800000"/>
            <a:headEnd/>
            <a:tailEnd/>
          </a:ln>
        </p:spPr>
        <p:txBody>
          <a:bodyPr wrap="square" lIns="91430" tIns="45715" rIns="91430" bIns="45715">
            <a:spAutoFit/>
          </a:bodyPr>
          <a:lstStyle/>
          <a:p>
            <a:pPr fontAlgn="base">
              <a:spcBef>
                <a:spcPct val="0"/>
              </a:spcBef>
              <a:spcAft>
                <a:spcPct val="0"/>
              </a:spcAft>
            </a:pPr>
            <a:r>
              <a:rPr lang="de-DE" sz="3200" dirty="0">
                <a:solidFill>
                  <a:srgbClr val="FFFFFF"/>
                </a:solidFill>
              </a:rPr>
              <a:t>Elektron, Kvark:</a:t>
            </a:r>
          </a:p>
          <a:p>
            <a:pPr fontAlgn="base">
              <a:spcBef>
                <a:spcPct val="0"/>
              </a:spcBef>
              <a:spcAft>
                <a:spcPct val="0"/>
              </a:spcAft>
            </a:pPr>
            <a:r>
              <a:rPr lang="de-DE" sz="3200" dirty="0">
                <a:solidFill>
                  <a:srgbClr val="92D050"/>
                </a:solidFill>
              </a:rPr>
              <a:t>Materias</a:t>
            </a:r>
            <a:r>
              <a:rPr lang="de-DE" sz="3200" dirty="0">
                <a:solidFill>
                  <a:srgbClr val="FFFFFF"/>
                </a:solidFill>
              </a:rPr>
              <a:t> </a:t>
            </a:r>
            <a:r>
              <a:rPr lang="de-DE" sz="3200" dirty="0">
                <a:solidFill>
                  <a:srgbClr val="92D050"/>
                </a:solidFill>
              </a:rPr>
              <a:t>Fundamentala</a:t>
            </a:r>
            <a:r>
              <a:rPr lang="de-DE" sz="3200" dirty="0">
                <a:solidFill>
                  <a:srgbClr val="FFFFFF"/>
                </a:solidFill>
              </a:rPr>
              <a:t> </a:t>
            </a:r>
            <a:r>
              <a:rPr lang="de-DE" sz="3200" dirty="0">
                <a:solidFill>
                  <a:srgbClr val="92D050"/>
                </a:solidFill>
              </a:rPr>
              <a:t>Byggstenar</a:t>
            </a:r>
          </a:p>
        </p:txBody>
      </p:sp>
      <p:sp>
        <p:nvSpPr>
          <p:cNvPr id="57" name="Text Box 22"/>
          <p:cNvSpPr txBox="1">
            <a:spLocks noChangeArrowheads="1"/>
          </p:cNvSpPr>
          <p:nvPr/>
        </p:nvSpPr>
        <p:spPr bwMode="auto">
          <a:xfrm>
            <a:off x="2478965" y="4037013"/>
            <a:ext cx="4856916" cy="400099"/>
          </a:xfrm>
          <a:prstGeom prst="rect">
            <a:avLst/>
          </a:prstGeom>
          <a:noFill/>
          <a:ln w="9525">
            <a:noFill/>
            <a:miter lim="800000"/>
            <a:headEnd/>
            <a:tailEnd/>
          </a:ln>
        </p:spPr>
        <p:txBody>
          <a:bodyPr wrap="square" lIns="91430" tIns="45715" rIns="91430" bIns="45715">
            <a:spAutoFit/>
          </a:bodyPr>
          <a:lstStyle/>
          <a:p>
            <a:pPr algn="ctr"/>
            <a:r>
              <a:rPr lang="de-DE" sz="2000" dirty="0">
                <a:solidFill>
                  <a:srgbClr val="FFFFFF"/>
                </a:solidFill>
              </a:rPr>
              <a:t>Kvark &lt;</a:t>
            </a:r>
            <a:r>
              <a:rPr lang="de-DE" sz="2000" dirty="0">
                <a:solidFill>
                  <a:srgbClr val="33CCFF"/>
                </a:solidFill>
              </a:rPr>
              <a:t> </a:t>
            </a:r>
            <a:r>
              <a:rPr lang="de-DE" sz="2000" dirty="0">
                <a:solidFill>
                  <a:srgbClr val="FFFFFF"/>
                </a:solidFill>
              </a:rPr>
              <a:t>0.000 000 000 </a:t>
            </a:r>
            <a:r>
              <a:rPr lang="de-DE" sz="2000" dirty="0">
                <a:solidFill>
                  <a:srgbClr val="FF0000"/>
                </a:solidFill>
              </a:rPr>
              <a:t>000 000 001 </a:t>
            </a:r>
            <a:r>
              <a:rPr lang="de-DE" sz="2000" dirty="0">
                <a:solidFill>
                  <a:srgbClr val="FFFFFF"/>
                </a:solidFill>
              </a:rPr>
              <a:t>m</a:t>
            </a:r>
          </a:p>
        </p:txBody>
      </p:sp>
      <p:sp>
        <p:nvSpPr>
          <p:cNvPr id="44" name="TextBox 43"/>
          <p:cNvSpPr txBox="1"/>
          <p:nvPr/>
        </p:nvSpPr>
        <p:spPr>
          <a:xfrm>
            <a:off x="2626309" y="3685477"/>
            <a:ext cx="3307962" cy="400110"/>
          </a:xfrm>
          <a:prstGeom prst="rect">
            <a:avLst/>
          </a:prstGeom>
          <a:noFill/>
        </p:spPr>
        <p:txBody>
          <a:bodyPr wrap="square" rtlCol="0">
            <a:spAutoFit/>
          </a:bodyPr>
          <a:lstStyle/>
          <a:p>
            <a:pPr algn="ctr"/>
            <a:r>
              <a:rPr lang="en-GB" sz="2000" dirty="0"/>
              <a:t> Atom = 0.000 000 000 1 m</a:t>
            </a:r>
          </a:p>
        </p:txBody>
      </p:sp>
      <p:grpSp>
        <p:nvGrpSpPr>
          <p:cNvPr id="82" name="Group 81"/>
          <p:cNvGrpSpPr/>
          <p:nvPr/>
        </p:nvGrpSpPr>
        <p:grpSpPr>
          <a:xfrm>
            <a:off x="1577932" y="2461179"/>
            <a:ext cx="6199277" cy="2795940"/>
            <a:chOff x="1577932" y="2461179"/>
            <a:chExt cx="6199277" cy="2795940"/>
          </a:xfrm>
        </p:grpSpPr>
        <p:cxnSp>
          <p:nvCxnSpPr>
            <p:cNvPr id="76" name="Straight Connector 75"/>
            <p:cNvCxnSpPr/>
            <p:nvPr/>
          </p:nvCxnSpPr>
          <p:spPr>
            <a:xfrm flipH="1">
              <a:off x="1577932" y="2461179"/>
              <a:ext cx="2324678" cy="2795940"/>
            </a:xfrm>
            <a:prstGeom prst="line">
              <a:avLst/>
            </a:prstGeom>
            <a:ln>
              <a:solidFill>
                <a:srgbClr val="FF0000"/>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flipH="1">
              <a:off x="3269199" y="4208224"/>
              <a:ext cx="4508010" cy="1048895"/>
            </a:xfrm>
            <a:prstGeom prst="line">
              <a:avLst/>
            </a:prstGeom>
            <a:ln>
              <a:solidFill>
                <a:srgbClr val="FF0000"/>
              </a:solidFill>
              <a:headEnd type="arrow" w="med" len="med"/>
              <a:tailEnd type="none" w="med" len="me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9291511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fltVal val="0"/>
                                          </p:val>
                                        </p:tav>
                                        <p:tav tm="100000">
                                          <p:val>
                                            <p:strVal val="#ppt_w"/>
                                          </p:val>
                                        </p:tav>
                                      </p:tavLst>
                                    </p:anim>
                                    <p:anim calcmode="lin" valueType="num">
                                      <p:cBhvr>
                                        <p:cTn id="8" dur="1000" fill="hold"/>
                                        <p:tgtEl>
                                          <p:spTgt spid="10"/>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55" presetClass="entr" presetSubtype="0" fill="hold" grpId="0" nodeType="clickEffect">
                                  <p:stCondLst>
                                    <p:cond delay="0"/>
                                  </p:stCondLst>
                                  <p:childTnLst>
                                    <p:set>
                                      <p:cBhvr>
                                        <p:cTn id="12" dur="1" fill="hold">
                                          <p:stCondLst>
                                            <p:cond delay="0"/>
                                          </p:stCondLst>
                                        </p:cTn>
                                        <p:tgtEl>
                                          <p:spTgt spid="26"/>
                                        </p:tgtEl>
                                        <p:attrNameLst>
                                          <p:attrName>style.visibility</p:attrName>
                                        </p:attrNameLst>
                                      </p:cBhvr>
                                      <p:to>
                                        <p:strVal val="visible"/>
                                      </p:to>
                                    </p:set>
                                    <p:anim calcmode="lin" valueType="num">
                                      <p:cBhvr>
                                        <p:cTn id="13" dur="1000" fill="hold"/>
                                        <p:tgtEl>
                                          <p:spTgt spid="26"/>
                                        </p:tgtEl>
                                        <p:attrNameLst>
                                          <p:attrName>ppt_w</p:attrName>
                                        </p:attrNameLst>
                                      </p:cBhvr>
                                      <p:tavLst>
                                        <p:tav tm="0">
                                          <p:val>
                                            <p:strVal val="#ppt_w*0.70"/>
                                          </p:val>
                                        </p:tav>
                                        <p:tav tm="100000">
                                          <p:val>
                                            <p:strVal val="#ppt_w"/>
                                          </p:val>
                                        </p:tav>
                                      </p:tavLst>
                                    </p:anim>
                                    <p:anim calcmode="lin" valueType="num">
                                      <p:cBhvr>
                                        <p:cTn id="14" dur="1000" fill="hold"/>
                                        <p:tgtEl>
                                          <p:spTgt spid="26"/>
                                        </p:tgtEl>
                                        <p:attrNameLst>
                                          <p:attrName>ppt_h</p:attrName>
                                        </p:attrNameLst>
                                      </p:cBhvr>
                                      <p:tavLst>
                                        <p:tav tm="0">
                                          <p:val>
                                            <p:strVal val="#ppt_h"/>
                                          </p:val>
                                        </p:tav>
                                        <p:tav tm="100000">
                                          <p:val>
                                            <p:strVal val="#ppt_h"/>
                                          </p:val>
                                        </p:tav>
                                      </p:tavLst>
                                    </p:anim>
                                    <p:animEffect transition="in" filter="fade">
                                      <p:cBhvr>
                                        <p:cTn id="15" dur="1000"/>
                                        <p:tgtEl>
                                          <p:spTgt spid="26"/>
                                        </p:tgtEl>
                                      </p:cBhvr>
                                    </p:animEffect>
                                  </p:childTnLst>
                                </p:cTn>
                              </p:par>
                              <p:par>
                                <p:cTn id="16" presetID="23" presetClass="entr" presetSubtype="16" fill="hold" nodeType="withEffect">
                                  <p:stCondLst>
                                    <p:cond delay="0"/>
                                  </p:stCondLst>
                                  <p:childTnLst>
                                    <p:set>
                                      <p:cBhvr>
                                        <p:cTn id="17" dur="1" fill="hold">
                                          <p:stCondLst>
                                            <p:cond delay="0"/>
                                          </p:stCondLst>
                                        </p:cTn>
                                        <p:tgtEl>
                                          <p:spTgt spid="23"/>
                                        </p:tgtEl>
                                        <p:attrNameLst>
                                          <p:attrName>style.visibility</p:attrName>
                                        </p:attrNameLst>
                                      </p:cBhvr>
                                      <p:to>
                                        <p:strVal val="visible"/>
                                      </p:to>
                                    </p:set>
                                    <p:anim calcmode="lin" valueType="num">
                                      <p:cBhvr>
                                        <p:cTn id="18" dur="1000" fill="hold"/>
                                        <p:tgtEl>
                                          <p:spTgt spid="23"/>
                                        </p:tgtEl>
                                        <p:attrNameLst>
                                          <p:attrName>ppt_w</p:attrName>
                                        </p:attrNameLst>
                                      </p:cBhvr>
                                      <p:tavLst>
                                        <p:tav tm="0">
                                          <p:val>
                                            <p:fltVal val="0"/>
                                          </p:val>
                                        </p:tav>
                                        <p:tav tm="100000">
                                          <p:val>
                                            <p:strVal val="#ppt_w"/>
                                          </p:val>
                                        </p:tav>
                                      </p:tavLst>
                                    </p:anim>
                                    <p:anim calcmode="lin" valueType="num">
                                      <p:cBhvr>
                                        <p:cTn id="19" dur="1000" fill="hold"/>
                                        <p:tgtEl>
                                          <p:spTgt spid="23"/>
                                        </p:tgtEl>
                                        <p:attrNameLst>
                                          <p:attrName>ppt_h</p:attrName>
                                        </p:attrNameLst>
                                      </p:cBhvr>
                                      <p:tavLst>
                                        <p:tav tm="0">
                                          <p:val>
                                            <p:fltVal val="0"/>
                                          </p:val>
                                        </p:tav>
                                        <p:tav tm="100000">
                                          <p:val>
                                            <p:strVal val="#ppt_h"/>
                                          </p:val>
                                        </p:tav>
                                      </p:tavLst>
                                    </p:anim>
                                  </p:childTnLst>
                                </p:cTn>
                              </p:par>
                            </p:childTnLst>
                          </p:cTn>
                        </p:par>
                      </p:childTnLst>
                    </p:cTn>
                  </p:par>
                  <p:par>
                    <p:cTn id="20" fill="hold">
                      <p:stCondLst>
                        <p:cond delay="indefinite"/>
                      </p:stCondLst>
                      <p:childTnLst>
                        <p:par>
                          <p:cTn id="21" fill="hold">
                            <p:stCondLst>
                              <p:cond delay="0"/>
                            </p:stCondLst>
                            <p:childTnLst>
                              <p:par>
                                <p:cTn id="22" presetID="55" presetClass="entr" presetSubtype="0" fill="hold" grpId="0" nodeType="clickEffect">
                                  <p:stCondLst>
                                    <p:cond delay="0"/>
                                  </p:stCondLst>
                                  <p:childTnLst>
                                    <p:set>
                                      <p:cBhvr>
                                        <p:cTn id="23" dur="1" fill="hold">
                                          <p:stCondLst>
                                            <p:cond delay="0"/>
                                          </p:stCondLst>
                                        </p:cTn>
                                        <p:tgtEl>
                                          <p:spTgt spid="27"/>
                                        </p:tgtEl>
                                        <p:attrNameLst>
                                          <p:attrName>style.visibility</p:attrName>
                                        </p:attrNameLst>
                                      </p:cBhvr>
                                      <p:to>
                                        <p:strVal val="visible"/>
                                      </p:to>
                                    </p:set>
                                    <p:anim calcmode="lin" valueType="num">
                                      <p:cBhvr>
                                        <p:cTn id="24" dur="1000" fill="hold"/>
                                        <p:tgtEl>
                                          <p:spTgt spid="27"/>
                                        </p:tgtEl>
                                        <p:attrNameLst>
                                          <p:attrName>ppt_w</p:attrName>
                                        </p:attrNameLst>
                                      </p:cBhvr>
                                      <p:tavLst>
                                        <p:tav tm="0">
                                          <p:val>
                                            <p:strVal val="#ppt_w*0.70"/>
                                          </p:val>
                                        </p:tav>
                                        <p:tav tm="100000">
                                          <p:val>
                                            <p:strVal val="#ppt_w"/>
                                          </p:val>
                                        </p:tav>
                                      </p:tavLst>
                                    </p:anim>
                                    <p:anim calcmode="lin" valueType="num">
                                      <p:cBhvr>
                                        <p:cTn id="25" dur="1000" fill="hold"/>
                                        <p:tgtEl>
                                          <p:spTgt spid="27"/>
                                        </p:tgtEl>
                                        <p:attrNameLst>
                                          <p:attrName>ppt_h</p:attrName>
                                        </p:attrNameLst>
                                      </p:cBhvr>
                                      <p:tavLst>
                                        <p:tav tm="0">
                                          <p:val>
                                            <p:strVal val="#ppt_h"/>
                                          </p:val>
                                        </p:tav>
                                        <p:tav tm="100000">
                                          <p:val>
                                            <p:strVal val="#ppt_h"/>
                                          </p:val>
                                        </p:tav>
                                      </p:tavLst>
                                    </p:anim>
                                    <p:animEffect transition="in" filter="fade">
                                      <p:cBhvr>
                                        <p:cTn id="26" dur="1000"/>
                                        <p:tgtEl>
                                          <p:spTgt spid="27"/>
                                        </p:tgtEl>
                                      </p:cBhvr>
                                    </p:animEffect>
                                  </p:childTnLst>
                                </p:cTn>
                              </p:par>
                              <p:par>
                                <p:cTn id="27" presetID="55" presetClass="entr" presetSubtype="0" fill="hold" grpId="0" nodeType="withEffect">
                                  <p:stCondLst>
                                    <p:cond delay="0"/>
                                  </p:stCondLst>
                                  <p:childTnLst>
                                    <p:set>
                                      <p:cBhvr>
                                        <p:cTn id="28" dur="1" fill="hold">
                                          <p:stCondLst>
                                            <p:cond delay="0"/>
                                          </p:stCondLst>
                                        </p:cTn>
                                        <p:tgtEl>
                                          <p:spTgt spid="20"/>
                                        </p:tgtEl>
                                        <p:attrNameLst>
                                          <p:attrName>style.visibility</p:attrName>
                                        </p:attrNameLst>
                                      </p:cBhvr>
                                      <p:to>
                                        <p:strVal val="visible"/>
                                      </p:to>
                                    </p:set>
                                    <p:anim calcmode="lin" valueType="num">
                                      <p:cBhvr>
                                        <p:cTn id="29" dur="1000" fill="hold"/>
                                        <p:tgtEl>
                                          <p:spTgt spid="20"/>
                                        </p:tgtEl>
                                        <p:attrNameLst>
                                          <p:attrName>ppt_w</p:attrName>
                                        </p:attrNameLst>
                                      </p:cBhvr>
                                      <p:tavLst>
                                        <p:tav tm="0">
                                          <p:val>
                                            <p:strVal val="#ppt_w*0.70"/>
                                          </p:val>
                                        </p:tav>
                                        <p:tav tm="100000">
                                          <p:val>
                                            <p:strVal val="#ppt_w"/>
                                          </p:val>
                                        </p:tav>
                                      </p:tavLst>
                                    </p:anim>
                                    <p:anim calcmode="lin" valueType="num">
                                      <p:cBhvr>
                                        <p:cTn id="30" dur="1000" fill="hold"/>
                                        <p:tgtEl>
                                          <p:spTgt spid="20"/>
                                        </p:tgtEl>
                                        <p:attrNameLst>
                                          <p:attrName>ppt_h</p:attrName>
                                        </p:attrNameLst>
                                      </p:cBhvr>
                                      <p:tavLst>
                                        <p:tav tm="0">
                                          <p:val>
                                            <p:strVal val="#ppt_h"/>
                                          </p:val>
                                        </p:tav>
                                        <p:tav tm="100000">
                                          <p:val>
                                            <p:strVal val="#ppt_h"/>
                                          </p:val>
                                        </p:tav>
                                      </p:tavLst>
                                    </p:anim>
                                    <p:animEffect transition="in" filter="fade">
                                      <p:cBhvr>
                                        <p:cTn id="31" dur="1000"/>
                                        <p:tgtEl>
                                          <p:spTgt spid="20"/>
                                        </p:tgtEl>
                                      </p:cBhvr>
                                    </p:animEffect>
                                  </p:childTnLst>
                                </p:cTn>
                              </p:par>
                              <p:par>
                                <p:cTn id="32" presetID="53" presetClass="entr" presetSubtype="16" fill="hold" nodeType="withEffect">
                                  <p:stCondLst>
                                    <p:cond delay="0"/>
                                  </p:stCondLst>
                                  <p:childTnLst>
                                    <p:set>
                                      <p:cBhvr>
                                        <p:cTn id="33" dur="1" fill="hold">
                                          <p:stCondLst>
                                            <p:cond delay="0"/>
                                          </p:stCondLst>
                                        </p:cTn>
                                        <p:tgtEl>
                                          <p:spTgt spid="18"/>
                                        </p:tgtEl>
                                        <p:attrNameLst>
                                          <p:attrName>style.visibility</p:attrName>
                                        </p:attrNameLst>
                                      </p:cBhvr>
                                      <p:to>
                                        <p:strVal val="visible"/>
                                      </p:to>
                                    </p:set>
                                    <p:anim calcmode="lin" valueType="num">
                                      <p:cBhvr>
                                        <p:cTn id="34" dur="1000" fill="hold"/>
                                        <p:tgtEl>
                                          <p:spTgt spid="18"/>
                                        </p:tgtEl>
                                        <p:attrNameLst>
                                          <p:attrName>ppt_w</p:attrName>
                                        </p:attrNameLst>
                                      </p:cBhvr>
                                      <p:tavLst>
                                        <p:tav tm="0">
                                          <p:val>
                                            <p:fltVal val="0"/>
                                          </p:val>
                                        </p:tav>
                                        <p:tav tm="100000">
                                          <p:val>
                                            <p:strVal val="#ppt_w"/>
                                          </p:val>
                                        </p:tav>
                                      </p:tavLst>
                                    </p:anim>
                                    <p:anim calcmode="lin" valueType="num">
                                      <p:cBhvr>
                                        <p:cTn id="35" dur="1000" fill="hold"/>
                                        <p:tgtEl>
                                          <p:spTgt spid="18"/>
                                        </p:tgtEl>
                                        <p:attrNameLst>
                                          <p:attrName>ppt_h</p:attrName>
                                        </p:attrNameLst>
                                      </p:cBhvr>
                                      <p:tavLst>
                                        <p:tav tm="0">
                                          <p:val>
                                            <p:fltVal val="0"/>
                                          </p:val>
                                        </p:tav>
                                        <p:tav tm="100000">
                                          <p:val>
                                            <p:strVal val="#ppt_h"/>
                                          </p:val>
                                        </p:tav>
                                      </p:tavLst>
                                    </p:anim>
                                    <p:animEffect transition="in" filter="fade">
                                      <p:cBhvr>
                                        <p:cTn id="36" dur="1000"/>
                                        <p:tgtEl>
                                          <p:spTgt spid="18"/>
                                        </p:tgtEl>
                                      </p:cBhvr>
                                    </p:animEffect>
                                  </p:childTnLst>
                                </p:cTn>
                              </p:par>
                            </p:childTnLst>
                          </p:cTn>
                        </p:par>
                        <p:par>
                          <p:cTn id="37" fill="hold">
                            <p:stCondLst>
                              <p:cond delay="1000"/>
                            </p:stCondLst>
                            <p:childTnLst>
                              <p:par>
                                <p:cTn id="38" presetID="53" presetClass="entr" presetSubtype="16" fill="hold" grpId="0" nodeType="afterEffect">
                                  <p:stCondLst>
                                    <p:cond delay="0"/>
                                  </p:stCondLst>
                                  <p:childTnLst>
                                    <p:set>
                                      <p:cBhvr>
                                        <p:cTn id="39" dur="1" fill="hold">
                                          <p:stCondLst>
                                            <p:cond delay="0"/>
                                          </p:stCondLst>
                                        </p:cTn>
                                        <p:tgtEl>
                                          <p:spTgt spid="44"/>
                                        </p:tgtEl>
                                        <p:attrNameLst>
                                          <p:attrName>style.visibility</p:attrName>
                                        </p:attrNameLst>
                                      </p:cBhvr>
                                      <p:to>
                                        <p:strVal val="visible"/>
                                      </p:to>
                                    </p:set>
                                    <p:anim calcmode="lin" valueType="num">
                                      <p:cBhvr>
                                        <p:cTn id="40" dur="500" fill="hold"/>
                                        <p:tgtEl>
                                          <p:spTgt spid="44"/>
                                        </p:tgtEl>
                                        <p:attrNameLst>
                                          <p:attrName>ppt_w</p:attrName>
                                        </p:attrNameLst>
                                      </p:cBhvr>
                                      <p:tavLst>
                                        <p:tav tm="0">
                                          <p:val>
                                            <p:fltVal val="0"/>
                                          </p:val>
                                        </p:tav>
                                        <p:tav tm="100000">
                                          <p:val>
                                            <p:strVal val="#ppt_w"/>
                                          </p:val>
                                        </p:tav>
                                      </p:tavLst>
                                    </p:anim>
                                    <p:anim calcmode="lin" valueType="num">
                                      <p:cBhvr>
                                        <p:cTn id="41" dur="500" fill="hold"/>
                                        <p:tgtEl>
                                          <p:spTgt spid="44"/>
                                        </p:tgtEl>
                                        <p:attrNameLst>
                                          <p:attrName>ppt_h</p:attrName>
                                        </p:attrNameLst>
                                      </p:cBhvr>
                                      <p:tavLst>
                                        <p:tav tm="0">
                                          <p:val>
                                            <p:fltVal val="0"/>
                                          </p:val>
                                        </p:tav>
                                        <p:tav tm="100000">
                                          <p:val>
                                            <p:strVal val="#ppt_h"/>
                                          </p:val>
                                        </p:tav>
                                      </p:tavLst>
                                    </p:anim>
                                    <p:animEffect transition="in" filter="fade">
                                      <p:cBhvr>
                                        <p:cTn id="42" dur="500"/>
                                        <p:tgtEl>
                                          <p:spTgt spid="44"/>
                                        </p:tgtEl>
                                      </p:cBhvr>
                                    </p:animEffect>
                                  </p:childTnLst>
                                </p:cTn>
                              </p:par>
                            </p:childTnLst>
                          </p:cTn>
                        </p:par>
                      </p:childTnLst>
                    </p:cTn>
                  </p:par>
                  <p:par>
                    <p:cTn id="43" fill="hold">
                      <p:stCondLst>
                        <p:cond delay="indefinite"/>
                      </p:stCondLst>
                      <p:childTnLst>
                        <p:par>
                          <p:cTn id="44" fill="hold">
                            <p:stCondLst>
                              <p:cond delay="0"/>
                            </p:stCondLst>
                            <p:childTnLst>
                              <p:par>
                                <p:cTn id="45" presetID="55" presetClass="entr" presetSubtype="0" fill="hold" grpId="0" nodeType="clickEffect">
                                  <p:stCondLst>
                                    <p:cond delay="0"/>
                                  </p:stCondLst>
                                  <p:childTnLst>
                                    <p:set>
                                      <p:cBhvr>
                                        <p:cTn id="46" dur="1" fill="hold">
                                          <p:stCondLst>
                                            <p:cond delay="0"/>
                                          </p:stCondLst>
                                        </p:cTn>
                                        <p:tgtEl>
                                          <p:spTgt spid="28"/>
                                        </p:tgtEl>
                                        <p:attrNameLst>
                                          <p:attrName>style.visibility</p:attrName>
                                        </p:attrNameLst>
                                      </p:cBhvr>
                                      <p:to>
                                        <p:strVal val="visible"/>
                                      </p:to>
                                    </p:set>
                                    <p:anim calcmode="lin" valueType="num">
                                      <p:cBhvr>
                                        <p:cTn id="47" dur="1000" fill="hold"/>
                                        <p:tgtEl>
                                          <p:spTgt spid="28"/>
                                        </p:tgtEl>
                                        <p:attrNameLst>
                                          <p:attrName>ppt_w</p:attrName>
                                        </p:attrNameLst>
                                      </p:cBhvr>
                                      <p:tavLst>
                                        <p:tav tm="0">
                                          <p:val>
                                            <p:strVal val="#ppt_w*0.70"/>
                                          </p:val>
                                        </p:tav>
                                        <p:tav tm="100000">
                                          <p:val>
                                            <p:strVal val="#ppt_w"/>
                                          </p:val>
                                        </p:tav>
                                      </p:tavLst>
                                    </p:anim>
                                    <p:anim calcmode="lin" valueType="num">
                                      <p:cBhvr>
                                        <p:cTn id="48" dur="1000" fill="hold"/>
                                        <p:tgtEl>
                                          <p:spTgt spid="28"/>
                                        </p:tgtEl>
                                        <p:attrNameLst>
                                          <p:attrName>ppt_h</p:attrName>
                                        </p:attrNameLst>
                                      </p:cBhvr>
                                      <p:tavLst>
                                        <p:tav tm="0">
                                          <p:val>
                                            <p:strVal val="#ppt_h"/>
                                          </p:val>
                                        </p:tav>
                                        <p:tav tm="100000">
                                          <p:val>
                                            <p:strVal val="#ppt_h"/>
                                          </p:val>
                                        </p:tav>
                                      </p:tavLst>
                                    </p:anim>
                                    <p:animEffect transition="in" filter="fade">
                                      <p:cBhvr>
                                        <p:cTn id="49" dur="1000"/>
                                        <p:tgtEl>
                                          <p:spTgt spid="28"/>
                                        </p:tgtEl>
                                      </p:cBhvr>
                                    </p:animEffect>
                                  </p:childTnLst>
                                </p:cTn>
                              </p:par>
                              <p:par>
                                <p:cTn id="50" presetID="55" presetClass="entr" presetSubtype="0" fill="hold" grpId="0" nodeType="withEffect">
                                  <p:stCondLst>
                                    <p:cond delay="0"/>
                                  </p:stCondLst>
                                  <p:childTnLst>
                                    <p:set>
                                      <p:cBhvr>
                                        <p:cTn id="51" dur="1" fill="hold">
                                          <p:stCondLst>
                                            <p:cond delay="0"/>
                                          </p:stCondLst>
                                        </p:cTn>
                                        <p:tgtEl>
                                          <p:spTgt spid="21"/>
                                        </p:tgtEl>
                                        <p:attrNameLst>
                                          <p:attrName>style.visibility</p:attrName>
                                        </p:attrNameLst>
                                      </p:cBhvr>
                                      <p:to>
                                        <p:strVal val="visible"/>
                                      </p:to>
                                    </p:set>
                                    <p:anim calcmode="lin" valueType="num">
                                      <p:cBhvr>
                                        <p:cTn id="52" dur="1000" fill="hold"/>
                                        <p:tgtEl>
                                          <p:spTgt spid="21"/>
                                        </p:tgtEl>
                                        <p:attrNameLst>
                                          <p:attrName>ppt_w</p:attrName>
                                        </p:attrNameLst>
                                      </p:cBhvr>
                                      <p:tavLst>
                                        <p:tav tm="0">
                                          <p:val>
                                            <p:strVal val="#ppt_w*0.70"/>
                                          </p:val>
                                        </p:tav>
                                        <p:tav tm="100000">
                                          <p:val>
                                            <p:strVal val="#ppt_w"/>
                                          </p:val>
                                        </p:tav>
                                      </p:tavLst>
                                    </p:anim>
                                    <p:anim calcmode="lin" valueType="num">
                                      <p:cBhvr>
                                        <p:cTn id="53" dur="1000" fill="hold"/>
                                        <p:tgtEl>
                                          <p:spTgt spid="21"/>
                                        </p:tgtEl>
                                        <p:attrNameLst>
                                          <p:attrName>ppt_h</p:attrName>
                                        </p:attrNameLst>
                                      </p:cBhvr>
                                      <p:tavLst>
                                        <p:tav tm="0">
                                          <p:val>
                                            <p:strVal val="#ppt_h"/>
                                          </p:val>
                                        </p:tav>
                                        <p:tav tm="100000">
                                          <p:val>
                                            <p:strVal val="#ppt_h"/>
                                          </p:val>
                                        </p:tav>
                                      </p:tavLst>
                                    </p:anim>
                                    <p:animEffect transition="in" filter="fade">
                                      <p:cBhvr>
                                        <p:cTn id="54" dur="1000"/>
                                        <p:tgtEl>
                                          <p:spTgt spid="21"/>
                                        </p:tgtEl>
                                      </p:cBhvr>
                                    </p:animEffect>
                                  </p:childTnLst>
                                </p:cTn>
                              </p:par>
                              <p:par>
                                <p:cTn id="55" presetID="53" presetClass="entr" presetSubtype="16" fill="hold" nodeType="withEffect">
                                  <p:stCondLst>
                                    <p:cond delay="0"/>
                                  </p:stCondLst>
                                  <p:childTnLst>
                                    <p:set>
                                      <p:cBhvr>
                                        <p:cTn id="56" dur="1" fill="hold">
                                          <p:stCondLst>
                                            <p:cond delay="0"/>
                                          </p:stCondLst>
                                        </p:cTn>
                                        <p:tgtEl>
                                          <p:spTgt spid="15"/>
                                        </p:tgtEl>
                                        <p:attrNameLst>
                                          <p:attrName>style.visibility</p:attrName>
                                        </p:attrNameLst>
                                      </p:cBhvr>
                                      <p:to>
                                        <p:strVal val="visible"/>
                                      </p:to>
                                    </p:set>
                                    <p:anim calcmode="lin" valueType="num">
                                      <p:cBhvr>
                                        <p:cTn id="57" dur="1000" fill="hold"/>
                                        <p:tgtEl>
                                          <p:spTgt spid="15"/>
                                        </p:tgtEl>
                                        <p:attrNameLst>
                                          <p:attrName>ppt_w</p:attrName>
                                        </p:attrNameLst>
                                      </p:cBhvr>
                                      <p:tavLst>
                                        <p:tav tm="0">
                                          <p:val>
                                            <p:fltVal val="0"/>
                                          </p:val>
                                        </p:tav>
                                        <p:tav tm="100000">
                                          <p:val>
                                            <p:strVal val="#ppt_w"/>
                                          </p:val>
                                        </p:tav>
                                      </p:tavLst>
                                    </p:anim>
                                    <p:anim calcmode="lin" valueType="num">
                                      <p:cBhvr>
                                        <p:cTn id="58" dur="1000" fill="hold"/>
                                        <p:tgtEl>
                                          <p:spTgt spid="15"/>
                                        </p:tgtEl>
                                        <p:attrNameLst>
                                          <p:attrName>ppt_h</p:attrName>
                                        </p:attrNameLst>
                                      </p:cBhvr>
                                      <p:tavLst>
                                        <p:tav tm="0">
                                          <p:val>
                                            <p:fltVal val="0"/>
                                          </p:val>
                                        </p:tav>
                                        <p:tav tm="100000">
                                          <p:val>
                                            <p:strVal val="#ppt_h"/>
                                          </p:val>
                                        </p:tav>
                                      </p:tavLst>
                                    </p:anim>
                                    <p:animEffect transition="in" filter="fade">
                                      <p:cBhvr>
                                        <p:cTn id="59" dur="1000"/>
                                        <p:tgtEl>
                                          <p:spTgt spid="15"/>
                                        </p:tgtEl>
                                      </p:cBhvr>
                                    </p:animEffect>
                                  </p:childTnLst>
                                </p:cTn>
                              </p:par>
                            </p:childTnLst>
                          </p:cTn>
                        </p:par>
                      </p:childTnLst>
                    </p:cTn>
                  </p:par>
                  <p:par>
                    <p:cTn id="60" fill="hold">
                      <p:stCondLst>
                        <p:cond delay="indefinite"/>
                      </p:stCondLst>
                      <p:childTnLst>
                        <p:par>
                          <p:cTn id="61" fill="hold">
                            <p:stCondLst>
                              <p:cond delay="0"/>
                            </p:stCondLst>
                            <p:childTnLst>
                              <p:par>
                                <p:cTn id="62" presetID="55" presetClass="entr" presetSubtype="0" fill="hold" grpId="0" nodeType="clickEffect">
                                  <p:stCondLst>
                                    <p:cond delay="0"/>
                                  </p:stCondLst>
                                  <p:childTnLst>
                                    <p:set>
                                      <p:cBhvr>
                                        <p:cTn id="63" dur="1" fill="hold">
                                          <p:stCondLst>
                                            <p:cond delay="0"/>
                                          </p:stCondLst>
                                        </p:cTn>
                                        <p:tgtEl>
                                          <p:spTgt spid="29"/>
                                        </p:tgtEl>
                                        <p:attrNameLst>
                                          <p:attrName>style.visibility</p:attrName>
                                        </p:attrNameLst>
                                      </p:cBhvr>
                                      <p:to>
                                        <p:strVal val="visible"/>
                                      </p:to>
                                    </p:set>
                                    <p:anim calcmode="lin" valueType="num">
                                      <p:cBhvr>
                                        <p:cTn id="64" dur="1000" fill="hold"/>
                                        <p:tgtEl>
                                          <p:spTgt spid="29"/>
                                        </p:tgtEl>
                                        <p:attrNameLst>
                                          <p:attrName>ppt_w</p:attrName>
                                        </p:attrNameLst>
                                      </p:cBhvr>
                                      <p:tavLst>
                                        <p:tav tm="0">
                                          <p:val>
                                            <p:strVal val="#ppt_w*0.70"/>
                                          </p:val>
                                        </p:tav>
                                        <p:tav tm="100000">
                                          <p:val>
                                            <p:strVal val="#ppt_w"/>
                                          </p:val>
                                        </p:tav>
                                      </p:tavLst>
                                    </p:anim>
                                    <p:anim calcmode="lin" valueType="num">
                                      <p:cBhvr>
                                        <p:cTn id="65" dur="1000" fill="hold"/>
                                        <p:tgtEl>
                                          <p:spTgt spid="29"/>
                                        </p:tgtEl>
                                        <p:attrNameLst>
                                          <p:attrName>ppt_h</p:attrName>
                                        </p:attrNameLst>
                                      </p:cBhvr>
                                      <p:tavLst>
                                        <p:tav tm="0">
                                          <p:val>
                                            <p:strVal val="#ppt_h"/>
                                          </p:val>
                                        </p:tav>
                                        <p:tav tm="100000">
                                          <p:val>
                                            <p:strVal val="#ppt_h"/>
                                          </p:val>
                                        </p:tav>
                                      </p:tavLst>
                                    </p:anim>
                                    <p:animEffect transition="in" filter="fade">
                                      <p:cBhvr>
                                        <p:cTn id="66" dur="1000"/>
                                        <p:tgtEl>
                                          <p:spTgt spid="29"/>
                                        </p:tgtEl>
                                      </p:cBhvr>
                                    </p:animEffect>
                                  </p:childTnLst>
                                </p:cTn>
                              </p:par>
                              <p:par>
                                <p:cTn id="67" presetID="55" presetClass="entr" presetSubtype="0" fill="hold" grpId="0" nodeType="withEffect">
                                  <p:stCondLst>
                                    <p:cond delay="0"/>
                                  </p:stCondLst>
                                  <p:childTnLst>
                                    <p:set>
                                      <p:cBhvr>
                                        <p:cTn id="68" dur="1" fill="hold">
                                          <p:stCondLst>
                                            <p:cond delay="0"/>
                                          </p:stCondLst>
                                        </p:cTn>
                                        <p:tgtEl>
                                          <p:spTgt spid="22"/>
                                        </p:tgtEl>
                                        <p:attrNameLst>
                                          <p:attrName>style.visibility</p:attrName>
                                        </p:attrNameLst>
                                      </p:cBhvr>
                                      <p:to>
                                        <p:strVal val="visible"/>
                                      </p:to>
                                    </p:set>
                                    <p:anim calcmode="lin" valueType="num">
                                      <p:cBhvr>
                                        <p:cTn id="69" dur="1000" fill="hold"/>
                                        <p:tgtEl>
                                          <p:spTgt spid="22"/>
                                        </p:tgtEl>
                                        <p:attrNameLst>
                                          <p:attrName>ppt_w</p:attrName>
                                        </p:attrNameLst>
                                      </p:cBhvr>
                                      <p:tavLst>
                                        <p:tav tm="0">
                                          <p:val>
                                            <p:strVal val="#ppt_w*0.70"/>
                                          </p:val>
                                        </p:tav>
                                        <p:tav tm="100000">
                                          <p:val>
                                            <p:strVal val="#ppt_w"/>
                                          </p:val>
                                        </p:tav>
                                      </p:tavLst>
                                    </p:anim>
                                    <p:anim calcmode="lin" valueType="num">
                                      <p:cBhvr>
                                        <p:cTn id="70" dur="1000" fill="hold"/>
                                        <p:tgtEl>
                                          <p:spTgt spid="22"/>
                                        </p:tgtEl>
                                        <p:attrNameLst>
                                          <p:attrName>ppt_h</p:attrName>
                                        </p:attrNameLst>
                                      </p:cBhvr>
                                      <p:tavLst>
                                        <p:tav tm="0">
                                          <p:val>
                                            <p:strVal val="#ppt_h"/>
                                          </p:val>
                                        </p:tav>
                                        <p:tav tm="100000">
                                          <p:val>
                                            <p:strVal val="#ppt_h"/>
                                          </p:val>
                                        </p:tav>
                                      </p:tavLst>
                                    </p:anim>
                                    <p:animEffect transition="in" filter="fade">
                                      <p:cBhvr>
                                        <p:cTn id="71" dur="1000"/>
                                        <p:tgtEl>
                                          <p:spTgt spid="22"/>
                                        </p:tgtEl>
                                      </p:cBhvr>
                                    </p:animEffect>
                                  </p:childTnLst>
                                </p:cTn>
                              </p:par>
                              <p:par>
                                <p:cTn id="72" presetID="53" presetClass="entr" presetSubtype="16" fill="hold" nodeType="withEffect">
                                  <p:stCondLst>
                                    <p:cond delay="0"/>
                                  </p:stCondLst>
                                  <p:childTnLst>
                                    <p:set>
                                      <p:cBhvr>
                                        <p:cTn id="73" dur="1" fill="hold">
                                          <p:stCondLst>
                                            <p:cond delay="0"/>
                                          </p:stCondLst>
                                        </p:cTn>
                                        <p:tgtEl>
                                          <p:spTgt spid="6"/>
                                        </p:tgtEl>
                                        <p:attrNameLst>
                                          <p:attrName>style.visibility</p:attrName>
                                        </p:attrNameLst>
                                      </p:cBhvr>
                                      <p:to>
                                        <p:strVal val="visible"/>
                                      </p:to>
                                    </p:set>
                                    <p:anim calcmode="lin" valueType="num">
                                      <p:cBhvr>
                                        <p:cTn id="74" dur="1000" fill="hold"/>
                                        <p:tgtEl>
                                          <p:spTgt spid="6"/>
                                        </p:tgtEl>
                                        <p:attrNameLst>
                                          <p:attrName>ppt_w</p:attrName>
                                        </p:attrNameLst>
                                      </p:cBhvr>
                                      <p:tavLst>
                                        <p:tav tm="0">
                                          <p:val>
                                            <p:fltVal val="0"/>
                                          </p:val>
                                        </p:tav>
                                        <p:tav tm="100000">
                                          <p:val>
                                            <p:strVal val="#ppt_w"/>
                                          </p:val>
                                        </p:tav>
                                      </p:tavLst>
                                    </p:anim>
                                    <p:anim calcmode="lin" valueType="num">
                                      <p:cBhvr>
                                        <p:cTn id="75" dur="1000" fill="hold"/>
                                        <p:tgtEl>
                                          <p:spTgt spid="6"/>
                                        </p:tgtEl>
                                        <p:attrNameLst>
                                          <p:attrName>ppt_h</p:attrName>
                                        </p:attrNameLst>
                                      </p:cBhvr>
                                      <p:tavLst>
                                        <p:tav tm="0">
                                          <p:val>
                                            <p:fltVal val="0"/>
                                          </p:val>
                                        </p:tav>
                                        <p:tav tm="100000">
                                          <p:val>
                                            <p:strVal val="#ppt_h"/>
                                          </p:val>
                                        </p:tav>
                                      </p:tavLst>
                                    </p:anim>
                                    <p:animEffect transition="in" filter="fade">
                                      <p:cBhvr>
                                        <p:cTn id="76" dur="1000"/>
                                        <p:tgtEl>
                                          <p:spTgt spid="6"/>
                                        </p:tgtEl>
                                      </p:cBhvr>
                                    </p:animEffect>
                                  </p:childTnLst>
                                </p:cTn>
                              </p:par>
                            </p:childTnLst>
                          </p:cTn>
                        </p:par>
                      </p:childTnLst>
                    </p:cTn>
                  </p:par>
                  <p:par>
                    <p:cTn id="77" fill="hold">
                      <p:stCondLst>
                        <p:cond delay="indefinite"/>
                      </p:stCondLst>
                      <p:childTnLst>
                        <p:par>
                          <p:cTn id="78" fill="hold">
                            <p:stCondLst>
                              <p:cond delay="0"/>
                            </p:stCondLst>
                            <p:childTnLst>
                              <p:par>
                                <p:cTn id="79" presetID="55" presetClass="entr" presetSubtype="0" fill="hold" grpId="0" nodeType="clickEffect">
                                  <p:stCondLst>
                                    <p:cond delay="0"/>
                                  </p:stCondLst>
                                  <p:childTnLst>
                                    <p:set>
                                      <p:cBhvr>
                                        <p:cTn id="80" dur="1" fill="hold">
                                          <p:stCondLst>
                                            <p:cond delay="0"/>
                                          </p:stCondLst>
                                        </p:cTn>
                                        <p:tgtEl>
                                          <p:spTgt spid="30"/>
                                        </p:tgtEl>
                                        <p:attrNameLst>
                                          <p:attrName>style.visibility</p:attrName>
                                        </p:attrNameLst>
                                      </p:cBhvr>
                                      <p:to>
                                        <p:strVal val="visible"/>
                                      </p:to>
                                    </p:set>
                                    <p:anim calcmode="lin" valueType="num">
                                      <p:cBhvr>
                                        <p:cTn id="81" dur="1000" fill="hold"/>
                                        <p:tgtEl>
                                          <p:spTgt spid="30"/>
                                        </p:tgtEl>
                                        <p:attrNameLst>
                                          <p:attrName>ppt_w</p:attrName>
                                        </p:attrNameLst>
                                      </p:cBhvr>
                                      <p:tavLst>
                                        <p:tav tm="0">
                                          <p:val>
                                            <p:strVal val="#ppt_w*0.70"/>
                                          </p:val>
                                        </p:tav>
                                        <p:tav tm="100000">
                                          <p:val>
                                            <p:strVal val="#ppt_w"/>
                                          </p:val>
                                        </p:tav>
                                      </p:tavLst>
                                    </p:anim>
                                    <p:anim calcmode="lin" valueType="num">
                                      <p:cBhvr>
                                        <p:cTn id="82" dur="1000" fill="hold"/>
                                        <p:tgtEl>
                                          <p:spTgt spid="30"/>
                                        </p:tgtEl>
                                        <p:attrNameLst>
                                          <p:attrName>ppt_h</p:attrName>
                                        </p:attrNameLst>
                                      </p:cBhvr>
                                      <p:tavLst>
                                        <p:tav tm="0">
                                          <p:val>
                                            <p:strVal val="#ppt_h"/>
                                          </p:val>
                                        </p:tav>
                                        <p:tav tm="100000">
                                          <p:val>
                                            <p:strVal val="#ppt_h"/>
                                          </p:val>
                                        </p:tav>
                                      </p:tavLst>
                                    </p:anim>
                                    <p:animEffect transition="in" filter="fade">
                                      <p:cBhvr>
                                        <p:cTn id="83" dur="1000"/>
                                        <p:tgtEl>
                                          <p:spTgt spid="30"/>
                                        </p:tgtEl>
                                      </p:cBhvr>
                                    </p:animEffect>
                                  </p:childTnLst>
                                </p:cTn>
                              </p:par>
                              <p:par>
                                <p:cTn id="84" presetID="23" presetClass="entr" presetSubtype="16" fill="hold" nodeType="withEffect">
                                  <p:stCondLst>
                                    <p:cond delay="0"/>
                                  </p:stCondLst>
                                  <p:childTnLst>
                                    <p:set>
                                      <p:cBhvr>
                                        <p:cTn id="85" dur="1" fill="hold">
                                          <p:stCondLst>
                                            <p:cond delay="0"/>
                                          </p:stCondLst>
                                        </p:cTn>
                                        <p:tgtEl>
                                          <p:spTgt spid="32"/>
                                        </p:tgtEl>
                                        <p:attrNameLst>
                                          <p:attrName>style.visibility</p:attrName>
                                        </p:attrNameLst>
                                      </p:cBhvr>
                                      <p:to>
                                        <p:strVal val="visible"/>
                                      </p:to>
                                    </p:set>
                                    <p:anim calcmode="lin" valueType="num">
                                      <p:cBhvr>
                                        <p:cTn id="86" dur="1000" fill="hold"/>
                                        <p:tgtEl>
                                          <p:spTgt spid="32"/>
                                        </p:tgtEl>
                                        <p:attrNameLst>
                                          <p:attrName>ppt_w</p:attrName>
                                        </p:attrNameLst>
                                      </p:cBhvr>
                                      <p:tavLst>
                                        <p:tav tm="0">
                                          <p:val>
                                            <p:fltVal val="0"/>
                                          </p:val>
                                        </p:tav>
                                        <p:tav tm="100000">
                                          <p:val>
                                            <p:strVal val="#ppt_w"/>
                                          </p:val>
                                        </p:tav>
                                      </p:tavLst>
                                    </p:anim>
                                    <p:anim calcmode="lin" valueType="num">
                                      <p:cBhvr>
                                        <p:cTn id="87" dur="1000" fill="hold"/>
                                        <p:tgtEl>
                                          <p:spTgt spid="32"/>
                                        </p:tgtEl>
                                        <p:attrNameLst>
                                          <p:attrName>ppt_h</p:attrName>
                                        </p:attrNameLst>
                                      </p:cBhvr>
                                      <p:tavLst>
                                        <p:tav tm="0">
                                          <p:val>
                                            <p:fltVal val="0"/>
                                          </p:val>
                                        </p:tav>
                                        <p:tav tm="100000">
                                          <p:val>
                                            <p:strVal val="#ppt_h"/>
                                          </p:val>
                                        </p:tav>
                                      </p:tavLst>
                                    </p:anim>
                                  </p:childTnLst>
                                </p:cTn>
                              </p:par>
                            </p:childTnLst>
                          </p:cTn>
                        </p:par>
                      </p:childTnLst>
                    </p:cTn>
                  </p:par>
                  <p:par>
                    <p:cTn id="88" fill="hold">
                      <p:stCondLst>
                        <p:cond delay="indefinite"/>
                      </p:stCondLst>
                      <p:childTnLst>
                        <p:par>
                          <p:cTn id="89" fill="hold">
                            <p:stCondLst>
                              <p:cond delay="0"/>
                            </p:stCondLst>
                            <p:childTnLst>
                              <p:par>
                                <p:cTn id="90" presetID="53" presetClass="entr" presetSubtype="16" fill="hold" grpId="0" nodeType="clickEffect">
                                  <p:stCondLst>
                                    <p:cond delay="0"/>
                                  </p:stCondLst>
                                  <p:childTnLst>
                                    <p:set>
                                      <p:cBhvr>
                                        <p:cTn id="91" dur="1" fill="hold">
                                          <p:stCondLst>
                                            <p:cond delay="0"/>
                                          </p:stCondLst>
                                        </p:cTn>
                                        <p:tgtEl>
                                          <p:spTgt spid="57"/>
                                        </p:tgtEl>
                                        <p:attrNameLst>
                                          <p:attrName>style.visibility</p:attrName>
                                        </p:attrNameLst>
                                      </p:cBhvr>
                                      <p:to>
                                        <p:strVal val="visible"/>
                                      </p:to>
                                    </p:set>
                                    <p:anim calcmode="lin" valueType="num">
                                      <p:cBhvr>
                                        <p:cTn id="92" dur="500" fill="hold"/>
                                        <p:tgtEl>
                                          <p:spTgt spid="57"/>
                                        </p:tgtEl>
                                        <p:attrNameLst>
                                          <p:attrName>ppt_w</p:attrName>
                                        </p:attrNameLst>
                                      </p:cBhvr>
                                      <p:tavLst>
                                        <p:tav tm="0">
                                          <p:val>
                                            <p:fltVal val="0"/>
                                          </p:val>
                                        </p:tav>
                                        <p:tav tm="100000">
                                          <p:val>
                                            <p:strVal val="#ppt_w"/>
                                          </p:val>
                                        </p:tav>
                                      </p:tavLst>
                                    </p:anim>
                                    <p:anim calcmode="lin" valueType="num">
                                      <p:cBhvr>
                                        <p:cTn id="93" dur="500" fill="hold"/>
                                        <p:tgtEl>
                                          <p:spTgt spid="57"/>
                                        </p:tgtEl>
                                        <p:attrNameLst>
                                          <p:attrName>ppt_h</p:attrName>
                                        </p:attrNameLst>
                                      </p:cBhvr>
                                      <p:tavLst>
                                        <p:tav tm="0">
                                          <p:val>
                                            <p:fltVal val="0"/>
                                          </p:val>
                                        </p:tav>
                                        <p:tav tm="100000">
                                          <p:val>
                                            <p:strVal val="#ppt_h"/>
                                          </p:val>
                                        </p:tav>
                                      </p:tavLst>
                                    </p:anim>
                                    <p:animEffect transition="in" filter="fade">
                                      <p:cBhvr>
                                        <p:cTn id="94" dur="500"/>
                                        <p:tgtEl>
                                          <p:spTgt spid="57"/>
                                        </p:tgtEl>
                                      </p:cBhvr>
                                    </p:animEffect>
                                  </p:childTnLst>
                                </p:cTn>
                              </p:par>
                            </p:childTnLst>
                          </p:cTn>
                        </p:par>
                      </p:childTnLst>
                    </p:cTn>
                  </p:par>
                  <p:par>
                    <p:cTn id="95" fill="hold">
                      <p:stCondLst>
                        <p:cond delay="indefinite"/>
                      </p:stCondLst>
                      <p:childTnLst>
                        <p:par>
                          <p:cTn id="96" fill="hold">
                            <p:stCondLst>
                              <p:cond delay="0"/>
                            </p:stCondLst>
                            <p:childTnLst>
                              <p:par>
                                <p:cTn id="97" presetID="53" presetClass="entr" presetSubtype="16" fill="hold" grpId="0" nodeType="clickEffect">
                                  <p:stCondLst>
                                    <p:cond delay="0"/>
                                  </p:stCondLst>
                                  <p:childTnLst>
                                    <p:set>
                                      <p:cBhvr>
                                        <p:cTn id="98" dur="1" fill="hold">
                                          <p:stCondLst>
                                            <p:cond delay="0"/>
                                          </p:stCondLst>
                                        </p:cTn>
                                        <p:tgtEl>
                                          <p:spTgt spid="46"/>
                                        </p:tgtEl>
                                        <p:attrNameLst>
                                          <p:attrName>style.visibility</p:attrName>
                                        </p:attrNameLst>
                                      </p:cBhvr>
                                      <p:to>
                                        <p:strVal val="visible"/>
                                      </p:to>
                                    </p:set>
                                    <p:anim calcmode="lin" valueType="num">
                                      <p:cBhvr>
                                        <p:cTn id="99" dur="500" fill="hold"/>
                                        <p:tgtEl>
                                          <p:spTgt spid="46"/>
                                        </p:tgtEl>
                                        <p:attrNameLst>
                                          <p:attrName>ppt_w</p:attrName>
                                        </p:attrNameLst>
                                      </p:cBhvr>
                                      <p:tavLst>
                                        <p:tav tm="0">
                                          <p:val>
                                            <p:fltVal val="0"/>
                                          </p:val>
                                        </p:tav>
                                        <p:tav tm="100000">
                                          <p:val>
                                            <p:strVal val="#ppt_w"/>
                                          </p:val>
                                        </p:tav>
                                      </p:tavLst>
                                    </p:anim>
                                    <p:anim calcmode="lin" valueType="num">
                                      <p:cBhvr>
                                        <p:cTn id="100" dur="500" fill="hold"/>
                                        <p:tgtEl>
                                          <p:spTgt spid="46"/>
                                        </p:tgtEl>
                                        <p:attrNameLst>
                                          <p:attrName>ppt_h</p:attrName>
                                        </p:attrNameLst>
                                      </p:cBhvr>
                                      <p:tavLst>
                                        <p:tav tm="0">
                                          <p:val>
                                            <p:fltVal val="0"/>
                                          </p:val>
                                        </p:tav>
                                        <p:tav tm="100000">
                                          <p:val>
                                            <p:strVal val="#ppt_h"/>
                                          </p:val>
                                        </p:tav>
                                      </p:tavLst>
                                    </p:anim>
                                    <p:animEffect transition="in" filter="fade">
                                      <p:cBhvr>
                                        <p:cTn id="101" dur="500"/>
                                        <p:tgtEl>
                                          <p:spTgt spid="46"/>
                                        </p:tgtEl>
                                      </p:cBhvr>
                                    </p:animEffect>
                                  </p:childTnLst>
                                </p:cTn>
                              </p:par>
                              <p:par>
                                <p:cTn id="102" presetID="53" presetClass="entr" presetSubtype="16" fill="hold" nodeType="withEffect">
                                  <p:stCondLst>
                                    <p:cond delay="0"/>
                                  </p:stCondLst>
                                  <p:childTnLst>
                                    <p:set>
                                      <p:cBhvr>
                                        <p:cTn id="103" dur="1" fill="hold">
                                          <p:stCondLst>
                                            <p:cond delay="0"/>
                                          </p:stCondLst>
                                        </p:cTn>
                                        <p:tgtEl>
                                          <p:spTgt spid="82"/>
                                        </p:tgtEl>
                                        <p:attrNameLst>
                                          <p:attrName>style.visibility</p:attrName>
                                        </p:attrNameLst>
                                      </p:cBhvr>
                                      <p:to>
                                        <p:strVal val="visible"/>
                                      </p:to>
                                    </p:set>
                                    <p:anim calcmode="lin" valueType="num">
                                      <p:cBhvr>
                                        <p:cTn id="104" dur="500" fill="hold"/>
                                        <p:tgtEl>
                                          <p:spTgt spid="82"/>
                                        </p:tgtEl>
                                        <p:attrNameLst>
                                          <p:attrName>ppt_w</p:attrName>
                                        </p:attrNameLst>
                                      </p:cBhvr>
                                      <p:tavLst>
                                        <p:tav tm="0">
                                          <p:val>
                                            <p:fltVal val="0"/>
                                          </p:val>
                                        </p:tav>
                                        <p:tav tm="100000">
                                          <p:val>
                                            <p:strVal val="#ppt_w"/>
                                          </p:val>
                                        </p:tav>
                                      </p:tavLst>
                                    </p:anim>
                                    <p:anim calcmode="lin" valueType="num">
                                      <p:cBhvr>
                                        <p:cTn id="105" dur="500" fill="hold"/>
                                        <p:tgtEl>
                                          <p:spTgt spid="82"/>
                                        </p:tgtEl>
                                        <p:attrNameLst>
                                          <p:attrName>ppt_h</p:attrName>
                                        </p:attrNameLst>
                                      </p:cBhvr>
                                      <p:tavLst>
                                        <p:tav tm="0">
                                          <p:val>
                                            <p:fltVal val="0"/>
                                          </p:val>
                                        </p:tav>
                                        <p:tav tm="100000">
                                          <p:val>
                                            <p:strVal val="#ppt_h"/>
                                          </p:val>
                                        </p:tav>
                                      </p:tavLst>
                                    </p:anim>
                                    <p:animEffect transition="in" filter="fade">
                                      <p:cBhvr>
                                        <p:cTn id="106" dur="500"/>
                                        <p:tgtEl>
                                          <p:spTgt spid="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P spid="22" grpId="0"/>
      <p:bldP spid="26" grpId="0" animBg="1"/>
      <p:bldP spid="27" grpId="0" animBg="1"/>
      <p:bldP spid="28" grpId="0" animBg="1"/>
      <p:bldP spid="29" grpId="0" animBg="1"/>
      <p:bldP spid="30" grpId="0" animBg="1"/>
      <p:bldP spid="46" grpId="0"/>
      <p:bldP spid="57" grpId="0"/>
      <p:bldP spid="4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7"/>
          <p:cNvSpPr>
            <a:spLocks noGrp="1"/>
          </p:cNvSpPr>
          <p:nvPr>
            <p:ph type="title"/>
          </p:nvPr>
        </p:nvSpPr>
        <p:spPr>
          <a:xfrm>
            <a:off x="95142" y="100464"/>
            <a:ext cx="8929751" cy="730825"/>
          </a:xfrm>
        </p:spPr>
        <p:txBody>
          <a:bodyPr>
            <a:normAutofit fontScale="90000"/>
          </a:bodyPr>
          <a:lstStyle/>
          <a:p>
            <a:pPr algn="ctr"/>
            <a:br>
              <a:rPr lang="en-GB" sz="3600" b="1" i="1" dirty="0">
                <a:solidFill>
                  <a:schemeClr val="accent2"/>
                </a:solidFill>
              </a:rPr>
            </a:br>
            <a:r>
              <a:rPr lang="fr-FR" sz="3600" dirty="0"/>
              <a:t> </a:t>
            </a:r>
            <a:endParaRPr lang="fr-FR" sz="3600" dirty="0">
              <a:solidFill>
                <a:schemeClr val="tx1"/>
              </a:solidFill>
            </a:endParaRPr>
          </a:p>
        </p:txBody>
      </p:sp>
      <p:sp>
        <p:nvSpPr>
          <p:cNvPr id="6" name="Rectangle 5"/>
          <p:cNvSpPr/>
          <p:nvPr/>
        </p:nvSpPr>
        <p:spPr>
          <a:xfrm>
            <a:off x="795645" y="1038735"/>
            <a:ext cx="3786214" cy="2643206"/>
          </a:xfrm>
          <a:prstGeom prst="rect">
            <a:avLst/>
          </a:prstGeom>
          <a:noFill/>
          <a:ln>
            <a:solidFill>
              <a:schemeClr val="accent1">
                <a:lumMod val="60000"/>
                <a:lumOff val="40000"/>
              </a:schemeClr>
            </a:solidFill>
          </a:ln>
          <a:effectLst>
            <a:outerShdw blurRad="50800" dist="38100" dir="2700000" algn="tl" rotWithShape="0">
              <a:prstClr val="black">
                <a:alpha val="40000"/>
              </a:prstClr>
            </a:outerShdw>
          </a:effectLst>
        </p:spPr>
        <p:style>
          <a:lnRef idx="0">
            <a:schemeClr val="accent3"/>
          </a:lnRef>
          <a:fillRef idx="3">
            <a:schemeClr val="accent3"/>
          </a:fillRef>
          <a:effectRef idx="3">
            <a:schemeClr val="accent3"/>
          </a:effectRef>
          <a:fontRef idx="minor">
            <a:schemeClr val="lt1"/>
          </a:fontRef>
        </p:style>
        <p:txBody>
          <a:bodyPr rtlCol="0" anchor="t"/>
          <a:lstStyle/>
          <a:p>
            <a:pPr algn="ctr"/>
            <a:r>
              <a:rPr lang="en-GB" b="1" dirty="0">
                <a:solidFill>
                  <a:srgbClr val="33CCFF"/>
                </a:solidFill>
              </a:rPr>
              <a:t>LEPTONER</a:t>
            </a:r>
          </a:p>
        </p:txBody>
      </p:sp>
      <p:sp>
        <p:nvSpPr>
          <p:cNvPr id="7" name="Rectangle 6"/>
          <p:cNvSpPr/>
          <p:nvPr/>
        </p:nvSpPr>
        <p:spPr>
          <a:xfrm>
            <a:off x="4589567" y="1038735"/>
            <a:ext cx="3786214" cy="2643206"/>
          </a:xfrm>
          <a:prstGeom prst="rect">
            <a:avLst/>
          </a:prstGeom>
          <a:noFill/>
          <a:ln>
            <a:solidFill>
              <a:schemeClr val="accent1">
                <a:lumMod val="60000"/>
                <a:lumOff val="40000"/>
              </a:schemeClr>
            </a:solidFill>
          </a:ln>
          <a:effectLst>
            <a:outerShdw blurRad="50800" dist="38100" dir="2700000" algn="tl" rotWithShape="0">
              <a:prstClr val="black">
                <a:alpha val="40000"/>
              </a:prstClr>
            </a:outerShdw>
          </a:effectLst>
        </p:spPr>
        <p:style>
          <a:lnRef idx="0">
            <a:schemeClr val="accent1"/>
          </a:lnRef>
          <a:fillRef idx="3">
            <a:schemeClr val="accent1"/>
          </a:fillRef>
          <a:effectRef idx="3">
            <a:schemeClr val="accent1"/>
          </a:effectRef>
          <a:fontRef idx="minor">
            <a:schemeClr val="lt1"/>
          </a:fontRef>
        </p:style>
        <p:txBody>
          <a:bodyPr rtlCol="0" anchor="t"/>
          <a:lstStyle/>
          <a:p>
            <a:pPr algn="ctr"/>
            <a:r>
              <a:rPr lang="en-GB" b="1" dirty="0">
                <a:solidFill>
                  <a:srgbClr val="33CCFF"/>
                </a:solidFill>
              </a:rPr>
              <a:t>KVARKAR</a:t>
            </a:r>
          </a:p>
        </p:txBody>
      </p:sp>
      <p:grpSp>
        <p:nvGrpSpPr>
          <p:cNvPr id="63" name="Group 62"/>
          <p:cNvGrpSpPr/>
          <p:nvPr/>
        </p:nvGrpSpPr>
        <p:grpSpPr>
          <a:xfrm>
            <a:off x="899053" y="1529506"/>
            <a:ext cx="1320090" cy="369332"/>
            <a:chOff x="1199179" y="2248867"/>
            <a:chExt cx="1320090" cy="369332"/>
          </a:xfrm>
        </p:grpSpPr>
        <p:sp>
          <p:nvSpPr>
            <p:cNvPr id="29" name="TextBox 28"/>
            <p:cNvSpPr txBox="1"/>
            <p:nvPr/>
          </p:nvSpPr>
          <p:spPr>
            <a:xfrm>
              <a:off x="1199179" y="2248867"/>
              <a:ext cx="1005403" cy="369332"/>
            </a:xfrm>
            <a:prstGeom prst="rect">
              <a:avLst/>
            </a:prstGeom>
            <a:noFill/>
          </p:spPr>
          <p:txBody>
            <a:bodyPr wrap="none" rtlCol="0">
              <a:spAutoFit/>
            </a:bodyPr>
            <a:lstStyle/>
            <a:p>
              <a:r>
                <a:rPr lang="en-GB" dirty="0" err="1">
                  <a:latin typeface="Arial" panose="020B0604020202020204" pitchFamily="34" charset="0"/>
                  <a:cs typeface="Arial" panose="020B0604020202020204" pitchFamily="34" charset="0"/>
                </a:rPr>
                <a:t>elektron</a:t>
              </a:r>
              <a:endParaRPr lang="en-GB" dirty="0">
                <a:latin typeface="Arial" panose="020B0604020202020204" pitchFamily="34" charset="0"/>
                <a:cs typeface="Arial" panose="020B0604020202020204" pitchFamily="34" charset="0"/>
              </a:endParaRPr>
            </a:p>
          </p:txBody>
        </p:sp>
        <p:pic>
          <p:nvPicPr>
            <p:cNvPr id="39" name="Picture 38" descr="electron.gif"/>
            <p:cNvPicPr>
              <a:picLocks noChangeAspect="1"/>
            </p:cNvPicPr>
            <p:nvPr/>
          </p:nvPicPr>
          <p:blipFill>
            <a:blip r:embed="rId3" cstate="print"/>
            <a:stretch>
              <a:fillRect/>
            </a:stretch>
          </p:blipFill>
          <p:spPr>
            <a:xfrm>
              <a:off x="2214546" y="2285992"/>
              <a:ext cx="304723" cy="285752"/>
            </a:xfrm>
            <a:prstGeom prst="rect">
              <a:avLst/>
            </a:prstGeom>
            <a:ln>
              <a:noFill/>
            </a:ln>
            <a:effectLst>
              <a:outerShdw blurRad="292100" dist="139700" dir="2700000" algn="tl" rotWithShape="0">
                <a:srgbClr val="333333">
                  <a:alpha val="65000"/>
                </a:srgbClr>
              </a:outerShdw>
            </a:effectLst>
          </p:spPr>
        </p:pic>
      </p:grpSp>
      <p:grpSp>
        <p:nvGrpSpPr>
          <p:cNvPr id="62" name="Group 61"/>
          <p:cNvGrpSpPr/>
          <p:nvPr/>
        </p:nvGrpSpPr>
        <p:grpSpPr>
          <a:xfrm>
            <a:off x="2463515" y="1495193"/>
            <a:ext cx="1709933" cy="428628"/>
            <a:chOff x="2763641" y="2214554"/>
            <a:chExt cx="1709933" cy="428628"/>
          </a:xfrm>
        </p:grpSpPr>
        <p:sp>
          <p:nvSpPr>
            <p:cNvPr id="30" name="TextBox 29"/>
            <p:cNvSpPr txBox="1"/>
            <p:nvPr/>
          </p:nvSpPr>
          <p:spPr>
            <a:xfrm>
              <a:off x="2763641" y="2235359"/>
              <a:ext cx="1434332" cy="369332"/>
            </a:xfrm>
            <a:prstGeom prst="rect">
              <a:avLst/>
            </a:prstGeom>
            <a:noFill/>
          </p:spPr>
          <p:txBody>
            <a:bodyPr wrap="square" rtlCol="0">
              <a:spAutoFit/>
            </a:bodyPr>
            <a:lstStyle/>
            <a:p>
              <a:r>
                <a:rPr lang="en-GB" dirty="0">
                  <a:latin typeface="Arial" panose="020B0604020202020204" pitchFamily="34" charset="0"/>
                  <a:cs typeface="Arial" panose="020B0604020202020204" pitchFamily="34" charset="0"/>
                </a:rPr>
                <a:t>e-neutrino</a:t>
              </a:r>
            </a:p>
          </p:txBody>
        </p:sp>
        <p:pic>
          <p:nvPicPr>
            <p:cNvPr id="40" name="Picture 39" descr="electron-neutrino.gif"/>
            <p:cNvPicPr>
              <a:picLocks noChangeAspect="1"/>
            </p:cNvPicPr>
            <p:nvPr/>
          </p:nvPicPr>
          <p:blipFill>
            <a:blip r:embed="rId4" cstate="print"/>
            <a:stretch>
              <a:fillRect/>
            </a:stretch>
          </p:blipFill>
          <p:spPr>
            <a:xfrm>
              <a:off x="4000496" y="2214554"/>
              <a:ext cx="473078" cy="428628"/>
            </a:xfrm>
            <a:prstGeom prst="rect">
              <a:avLst/>
            </a:prstGeom>
            <a:ln>
              <a:noFill/>
            </a:ln>
            <a:effectLst>
              <a:outerShdw blurRad="292100" dist="139700" dir="2700000" algn="tl" rotWithShape="0">
                <a:srgbClr val="333333">
                  <a:alpha val="65000"/>
                </a:srgbClr>
              </a:outerShdw>
            </a:effectLst>
          </p:spPr>
        </p:pic>
      </p:grpSp>
      <p:grpSp>
        <p:nvGrpSpPr>
          <p:cNvPr id="64" name="Group 63"/>
          <p:cNvGrpSpPr/>
          <p:nvPr/>
        </p:nvGrpSpPr>
        <p:grpSpPr>
          <a:xfrm>
            <a:off x="967386" y="2281011"/>
            <a:ext cx="1304224" cy="428628"/>
            <a:chOff x="1267512" y="3000372"/>
            <a:chExt cx="1304224" cy="428628"/>
          </a:xfrm>
        </p:grpSpPr>
        <p:sp>
          <p:nvSpPr>
            <p:cNvPr id="31" name="TextBox 30"/>
            <p:cNvSpPr txBox="1"/>
            <p:nvPr/>
          </p:nvSpPr>
          <p:spPr>
            <a:xfrm>
              <a:off x="1267512" y="3042460"/>
              <a:ext cx="761747" cy="369332"/>
            </a:xfrm>
            <a:prstGeom prst="rect">
              <a:avLst/>
            </a:prstGeom>
            <a:noFill/>
          </p:spPr>
          <p:txBody>
            <a:bodyPr wrap="none" rtlCol="0">
              <a:spAutoFit/>
            </a:bodyPr>
            <a:lstStyle/>
            <a:p>
              <a:r>
                <a:rPr lang="en-GB" dirty="0">
                  <a:latin typeface="Arial" panose="020B0604020202020204" pitchFamily="34" charset="0"/>
                  <a:cs typeface="Arial" panose="020B0604020202020204" pitchFamily="34" charset="0"/>
                </a:rPr>
                <a:t>muon</a:t>
              </a:r>
            </a:p>
          </p:txBody>
        </p:sp>
        <p:pic>
          <p:nvPicPr>
            <p:cNvPr id="41" name="Picture 40" descr="muon.gif"/>
            <p:cNvPicPr>
              <a:picLocks noChangeAspect="1"/>
            </p:cNvPicPr>
            <p:nvPr/>
          </p:nvPicPr>
          <p:blipFill>
            <a:blip r:embed="rId5" cstate="print"/>
            <a:stretch>
              <a:fillRect/>
            </a:stretch>
          </p:blipFill>
          <p:spPr>
            <a:xfrm>
              <a:off x="2168509" y="3000372"/>
              <a:ext cx="403227" cy="428628"/>
            </a:xfrm>
            <a:prstGeom prst="rect">
              <a:avLst/>
            </a:prstGeom>
            <a:ln>
              <a:noFill/>
            </a:ln>
            <a:effectLst>
              <a:outerShdw blurRad="292100" dist="139700" dir="2700000" algn="tl" rotWithShape="0">
                <a:srgbClr val="333333">
                  <a:alpha val="65000"/>
                </a:srgbClr>
              </a:outerShdw>
            </a:effectLst>
          </p:spPr>
        </p:pic>
      </p:grpSp>
      <p:grpSp>
        <p:nvGrpSpPr>
          <p:cNvPr id="65" name="Group 64"/>
          <p:cNvGrpSpPr/>
          <p:nvPr/>
        </p:nvGrpSpPr>
        <p:grpSpPr>
          <a:xfrm>
            <a:off x="2473573" y="2281011"/>
            <a:ext cx="1685477" cy="428628"/>
            <a:chOff x="2978374" y="3000372"/>
            <a:chExt cx="1480802" cy="428628"/>
          </a:xfrm>
        </p:grpSpPr>
        <p:sp>
          <p:nvSpPr>
            <p:cNvPr id="32" name="TextBox 31"/>
            <p:cNvSpPr txBox="1"/>
            <p:nvPr/>
          </p:nvSpPr>
          <p:spPr>
            <a:xfrm>
              <a:off x="2978374" y="3018469"/>
              <a:ext cx="1287532" cy="369332"/>
            </a:xfrm>
            <a:prstGeom prst="rect">
              <a:avLst/>
            </a:prstGeom>
            <a:noFill/>
          </p:spPr>
          <p:txBody>
            <a:bodyPr wrap="none" rtlCol="0">
              <a:spAutoFit/>
            </a:bodyPr>
            <a:lstStyle/>
            <a:p>
              <a:r>
                <a:rPr lang="en-GB" dirty="0">
                  <a:latin typeface="Arial" panose="020B0604020202020204" pitchFamily="34" charset="0"/>
                  <a:cs typeface="Arial" panose="020B0604020202020204" pitchFamily="34" charset="0"/>
                </a:rPr>
                <a:t>m-neutrino</a:t>
              </a:r>
            </a:p>
          </p:txBody>
        </p:sp>
        <p:pic>
          <p:nvPicPr>
            <p:cNvPr id="42" name="Picture 41" descr="muon-neutrino.gif"/>
            <p:cNvPicPr>
              <a:picLocks noChangeAspect="1"/>
            </p:cNvPicPr>
            <p:nvPr/>
          </p:nvPicPr>
          <p:blipFill>
            <a:blip r:embed="rId6" cstate="print"/>
            <a:stretch>
              <a:fillRect/>
            </a:stretch>
          </p:blipFill>
          <p:spPr>
            <a:xfrm>
              <a:off x="4000496" y="3000372"/>
              <a:ext cx="458680" cy="428628"/>
            </a:xfrm>
            <a:prstGeom prst="rect">
              <a:avLst/>
            </a:prstGeom>
            <a:ln>
              <a:noFill/>
            </a:ln>
            <a:effectLst>
              <a:outerShdw blurRad="292100" dist="139700" dir="2700000" algn="tl" rotWithShape="0">
                <a:srgbClr val="333333">
                  <a:alpha val="65000"/>
                </a:srgbClr>
              </a:outerShdw>
            </a:effectLst>
          </p:spPr>
        </p:pic>
      </p:grpSp>
      <p:grpSp>
        <p:nvGrpSpPr>
          <p:cNvPr id="66" name="Group 65"/>
          <p:cNvGrpSpPr/>
          <p:nvPr/>
        </p:nvGrpSpPr>
        <p:grpSpPr>
          <a:xfrm>
            <a:off x="976027" y="2852515"/>
            <a:ext cx="1451581" cy="642942"/>
            <a:chOff x="1276153" y="3571876"/>
            <a:chExt cx="1451581" cy="642942"/>
          </a:xfrm>
        </p:grpSpPr>
        <p:sp>
          <p:nvSpPr>
            <p:cNvPr id="33" name="TextBox 32"/>
            <p:cNvSpPr txBox="1"/>
            <p:nvPr/>
          </p:nvSpPr>
          <p:spPr>
            <a:xfrm>
              <a:off x="1276153" y="3742441"/>
              <a:ext cx="505267" cy="369332"/>
            </a:xfrm>
            <a:prstGeom prst="rect">
              <a:avLst/>
            </a:prstGeom>
            <a:noFill/>
          </p:spPr>
          <p:txBody>
            <a:bodyPr wrap="none" rtlCol="0">
              <a:spAutoFit/>
            </a:bodyPr>
            <a:lstStyle/>
            <a:p>
              <a:r>
                <a:rPr lang="en-GB" dirty="0">
                  <a:latin typeface="Arial" panose="020B0604020202020204" pitchFamily="34" charset="0"/>
                  <a:cs typeface="Arial" panose="020B0604020202020204" pitchFamily="34" charset="0"/>
                </a:rPr>
                <a:t>tau</a:t>
              </a:r>
            </a:p>
          </p:txBody>
        </p:sp>
        <p:pic>
          <p:nvPicPr>
            <p:cNvPr id="43" name="Picture 42" descr="tau.gif"/>
            <p:cNvPicPr>
              <a:picLocks noChangeAspect="1"/>
            </p:cNvPicPr>
            <p:nvPr/>
          </p:nvPicPr>
          <p:blipFill>
            <a:blip r:embed="rId7" cstate="print"/>
            <a:stretch>
              <a:fillRect/>
            </a:stretch>
          </p:blipFill>
          <p:spPr>
            <a:xfrm>
              <a:off x="2071670" y="3571876"/>
              <a:ext cx="656064" cy="642942"/>
            </a:xfrm>
            <a:prstGeom prst="rect">
              <a:avLst/>
            </a:prstGeom>
            <a:ln>
              <a:noFill/>
            </a:ln>
            <a:effectLst>
              <a:outerShdw blurRad="292100" dist="139700" dir="2700000" algn="tl" rotWithShape="0">
                <a:srgbClr val="333333">
                  <a:alpha val="65000"/>
                </a:srgbClr>
              </a:outerShdw>
            </a:effectLst>
          </p:spPr>
        </p:pic>
      </p:grpSp>
      <p:grpSp>
        <p:nvGrpSpPr>
          <p:cNvPr id="67" name="Group 66"/>
          <p:cNvGrpSpPr/>
          <p:nvPr/>
        </p:nvGrpSpPr>
        <p:grpSpPr>
          <a:xfrm>
            <a:off x="2625738" y="2973040"/>
            <a:ext cx="1537059" cy="450979"/>
            <a:chOff x="2925864" y="3692401"/>
            <a:chExt cx="1537059" cy="450979"/>
          </a:xfrm>
        </p:grpSpPr>
        <p:sp>
          <p:nvSpPr>
            <p:cNvPr id="34" name="TextBox 33"/>
            <p:cNvSpPr txBox="1"/>
            <p:nvPr/>
          </p:nvSpPr>
          <p:spPr>
            <a:xfrm>
              <a:off x="2925864" y="3692401"/>
              <a:ext cx="1214637" cy="369332"/>
            </a:xfrm>
            <a:prstGeom prst="rect">
              <a:avLst/>
            </a:prstGeom>
            <a:noFill/>
          </p:spPr>
          <p:txBody>
            <a:bodyPr wrap="square" rtlCol="0">
              <a:spAutoFit/>
            </a:bodyPr>
            <a:lstStyle/>
            <a:p>
              <a:r>
                <a:rPr lang="en-GB" dirty="0">
                  <a:latin typeface="Arial" panose="020B0604020202020204" pitchFamily="34" charset="0"/>
                  <a:cs typeface="Arial" panose="020B0604020202020204" pitchFamily="34" charset="0"/>
                </a:rPr>
                <a:t>t-neutrino</a:t>
              </a:r>
            </a:p>
          </p:txBody>
        </p:sp>
        <p:pic>
          <p:nvPicPr>
            <p:cNvPr id="44" name="Picture 43" descr="tau-neutrino.gif"/>
            <p:cNvPicPr>
              <a:picLocks noChangeAspect="1"/>
            </p:cNvPicPr>
            <p:nvPr/>
          </p:nvPicPr>
          <p:blipFill>
            <a:blip r:embed="rId8" cstate="print"/>
            <a:stretch>
              <a:fillRect/>
            </a:stretch>
          </p:blipFill>
          <p:spPr>
            <a:xfrm>
              <a:off x="4000496" y="3714752"/>
              <a:ext cx="462427" cy="428628"/>
            </a:xfrm>
            <a:prstGeom prst="rect">
              <a:avLst/>
            </a:prstGeom>
            <a:ln>
              <a:noFill/>
            </a:ln>
            <a:effectLst>
              <a:outerShdw blurRad="292100" dist="139700" dir="2700000" algn="tl" rotWithShape="0">
                <a:srgbClr val="333333">
                  <a:alpha val="65000"/>
                </a:srgbClr>
              </a:outerShdw>
            </a:effectLst>
          </p:spPr>
        </p:pic>
      </p:grpSp>
      <p:grpSp>
        <p:nvGrpSpPr>
          <p:cNvPr id="68" name="Group 67"/>
          <p:cNvGrpSpPr/>
          <p:nvPr/>
        </p:nvGrpSpPr>
        <p:grpSpPr>
          <a:xfrm>
            <a:off x="4690201" y="1515567"/>
            <a:ext cx="1284867" cy="383271"/>
            <a:chOff x="4986337" y="2214554"/>
            <a:chExt cx="1284867" cy="383271"/>
          </a:xfrm>
        </p:grpSpPr>
        <p:sp>
          <p:nvSpPr>
            <p:cNvPr id="25" name="TextBox 24"/>
            <p:cNvSpPr txBox="1"/>
            <p:nvPr/>
          </p:nvSpPr>
          <p:spPr>
            <a:xfrm>
              <a:off x="4986337" y="2228493"/>
              <a:ext cx="1056700" cy="369332"/>
            </a:xfrm>
            <a:prstGeom prst="rect">
              <a:avLst/>
            </a:prstGeom>
            <a:noFill/>
          </p:spPr>
          <p:txBody>
            <a:bodyPr wrap="none" rtlCol="0">
              <a:spAutoFit/>
            </a:bodyPr>
            <a:lstStyle/>
            <a:p>
              <a:r>
                <a:rPr lang="en-GB" dirty="0">
                  <a:latin typeface="Arial" panose="020B0604020202020204" pitchFamily="34" charset="0"/>
                  <a:cs typeface="Arial" panose="020B0604020202020204" pitchFamily="34" charset="0"/>
                </a:rPr>
                <a:t>up </a:t>
              </a:r>
              <a:r>
                <a:rPr lang="en-GB" dirty="0" err="1">
                  <a:latin typeface="Arial" panose="020B0604020202020204" pitchFamily="34" charset="0"/>
                  <a:cs typeface="Arial" panose="020B0604020202020204" pitchFamily="34" charset="0"/>
                </a:rPr>
                <a:t>kvark</a:t>
              </a:r>
              <a:endParaRPr lang="en-GB" dirty="0">
                <a:latin typeface="Arial" panose="020B0604020202020204" pitchFamily="34" charset="0"/>
                <a:cs typeface="Arial" panose="020B0604020202020204" pitchFamily="34" charset="0"/>
              </a:endParaRPr>
            </a:p>
          </p:txBody>
        </p:sp>
        <p:pic>
          <p:nvPicPr>
            <p:cNvPr id="45" name="Picture 44" descr="up_quark.gif"/>
            <p:cNvPicPr>
              <a:picLocks noChangeAspect="1"/>
            </p:cNvPicPr>
            <p:nvPr/>
          </p:nvPicPr>
          <p:blipFill>
            <a:blip r:embed="rId9" cstate="print"/>
            <a:stretch>
              <a:fillRect/>
            </a:stretch>
          </p:blipFill>
          <p:spPr>
            <a:xfrm>
              <a:off x="6000760" y="2214554"/>
              <a:ext cx="270444" cy="357190"/>
            </a:xfrm>
            <a:prstGeom prst="rect">
              <a:avLst/>
            </a:prstGeom>
            <a:ln>
              <a:noFill/>
            </a:ln>
            <a:effectLst>
              <a:outerShdw blurRad="292100" dist="139700" dir="2700000" algn="tl" rotWithShape="0">
                <a:srgbClr val="333333">
                  <a:alpha val="65000"/>
                </a:srgbClr>
              </a:outerShdw>
            </a:effectLst>
          </p:spPr>
        </p:pic>
      </p:grpSp>
      <p:grpSp>
        <p:nvGrpSpPr>
          <p:cNvPr id="69" name="Group 68"/>
          <p:cNvGrpSpPr/>
          <p:nvPr/>
        </p:nvGrpSpPr>
        <p:grpSpPr>
          <a:xfrm>
            <a:off x="6418509" y="1495193"/>
            <a:ext cx="1568141" cy="390137"/>
            <a:chOff x="6718635" y="2214554"/>
            <a:chExt cx="1568141" cy="390137"/>
          </a:xfrm>
        </p:grpSpPr>
        <p:sp>
          <p:nvSpPr>
            <p:cNvPr id="28" name="TextBox 27"/>
            <p:cNvSpPr txBox="1"/>
            <p:nvPr/>
          </p:nvSpPr>
          <p:spPr>
            <a:xfrm>
              <a:off x="6718635" y="2235359"/>
              <a:ext cx="1351652" cy="369332"/>
            </a:xfrm>
            <a:prstGeom prst="rect">
              <a:avLst/>
            </a:prstGeom>
            <a:noFill/>
          </p:spPr>
          <p:txBody>
            <a:bodyPr wrap="none" rtlCol="0">
              <a:spAutoFit/>
            </a:bodyPr>
            <a:lstStyle/>
            <a:p>
              <a:r>
                <a:rPr lang="en-GB" dirty="0">
                  <a:latin typeface="Arial" panose="020B0604020202020204" pitchFamily="34" charset="0"/>
                  <a:cs typeface="Arial" panose="020B0604020202020204" pitchFamily="34" charset="0"/>
                </a:rPr>
                <a:t>down </a:t>
              </a:r>
              <a:r>
                <a:rPr lang="en-GB" dirty="0" err="1">
                  <a:latin typeface="Arial" panose="020B0604020202020204" pitchFamily="34" charset="0"/>
                  <a:cs typeface="Arial" panose="020B0604020202020204" pitchFamily="34" charset="0"/>
                </a:rPr>
                <a:t>kvark</a:t>
              </a:r>
              <a:endParaRPr lang="en-GB" dirty="0">
                <a:latin typeface="Arial" panose="020B0604020202020204" pitchFamily="34" charset="0"/>
                <a:cs typeface="Arial" panose="020B0604020202020204" pitchFamily="34" charset="0"/>
              </a:endParaRPr>
            </a:p>
          </p:txBody>
        </p:sp>
        <p:pic>
          <p:nvPicPr>
            <p:cNvPr id="47" name="Picture 46" descr="down_quark.gif"/>
            <p:cNvPicPr>
              <a:picLocks noChangeAspect="1"/>
            </p:cNvPicPr>
            <p:nvPr/>
          </p:nvPicPr>
          <p:blipFill>
            <a:blip r:embed="rId10" cstate="print"/>
            <a:stretch>
              <a:fillRect/>
            </a:stretch>
          </p:blipFill>
          <p:spPr>
            <a:xfrm>
              <a:off x="8027369" y="2214554"/>
              <a:ext cx="259407" cy="337469"/>
            </a:xfrm>
            <a:prstGeom prst="rect">
              <a:avLst/>
            </a:prstGeom>
            <a:ln>
              <a:noFill/>
            </a:ln>
            <a:effectLst>
              <a:outerShdw blurRad="292100" dist="139700" dir="2700000" algn="tl" rotWithShape="0">
                <a:srgbClr val="333333">
                  <a:alpha val="65000"/>
                </a:srgbClr>
              </a:outerShdw>
            </a:effectLst>
          </p:spPr>
        </p:pic>
      </p:grpSp>
      <p:grpSp>
        <p:nvGrpSpPr>
          <p:cNvPr id="70" name="Group 69"/>
          <p:cNvGrpSpPr/>
          <p:nvPr/>
        </p:nvGrpSpPr>
        <p:grpSpPr>
          <a:xfrm>
            <a:off x="4791530" y="2209573"/>
            <a:ext cx="1335959" cy="682279"/>
            <a:chOff x="5091656" y="2928934"/>
            <a:chExt cx="1335959" cy="682279"/>
          </a:xfrm>
        </p:grpSpPr>
        <p:sp>
          <p:nvSpPr>
            <p:cNvPr id="35" name="TextBox 34"/>
            <p:cNvSpPr txBox="1"/>
            <p:nvPr/>
          </p:nvSpPr>
          <p:spPr>
            <a:xfrm>
              <a:off x="5091656" y="2964882"/>
              <a:ext cx="825867" cy="646331"/>
            </a:xfrm>
            <a:prstGeom prst="rect">
              <a:avLst/>
            </a:prstGeom>
            <a:noFill/>
          </p:spPr>
          <p:txBody>
            <a:bodyPr wrap="none" rtlCol="0">
              <a:spAutoFit/>
            </a:bodyPr>
            <a:lstStyle/>
            <a:p>
              <a:r>
                <a:rPr lang="en-GB" dirty="0">
                  <a:latin typeface="Arial" panose="020B0604020202020204" pitchFamily="34" charset="0"/>
                  <a:cs typeface="Arial" panose="020B0604020202020204" pitchFamily="34" charset="0"/>
                </a:rPr>
                <a:t>charm</a:t>
              </a:r>
              <a:br>
                <a:rPr lang="en-GB" dirty="0">
                  <a:latin typeface="Arial" panose="020B0604020202020204" pitchFamily="34" charset="0"/>
                  <a:cs typeface="Arial" panose="020B0604020202020204" pitchFamily="34" charset="0"/>
                </a:rPr>
              </a:br>
              <a:r>
                <a:rPr lang="en-GB" dirty="0" err="1">
                  <a:latin typeface="Arial" panose="020B0604020202020204" pitchFamily="34" charset="0"/>
                  <a:cs typeface="Arial" panose="020B0604020202020204" pitchFamily="34" charset="0"/>
                </a:rPr>
                <a:t>kvark</a:t>
              </a:r>
              <a:endParaRPr lang="en-GB" dirty="0">
                <a:latin typeface="Arial" panose="020B0604020202020204" pitchFamily="34" charset="0"/>
                <a:cs typeface="Arial" panose="020B0604020202020204" pitchFamily="34" charset="0"/>
              </a:endParaRPr>
            </a:p>
          </p:txBody>
        </p:sp>
        <p:pic>
          <p:nvPicPr>
            <p:cNvPr id="48" name="Picture 47" descr="charm_quark.gif"/>
            <p:cNvPicPr>
              <a:picLocks noChangeAspect="1"/>
            </p:cNvPicPr>
            <p:nvPr/>
          </p:nvPicPr>
          <p:blipFill>
            <a:blip r:embed="rId11" cstate="print"/>
            <a:stretch>
              <a:fillRect/>
            </a:stretch>
          </p:blipFill>
          <p:spPr>
            <a:xfrm>
              <a:off x="5929322" y="2928934"/>
              <a:ext cx="498293" cy="500066"/>
            </a:xfrm>
            <a:prstGeom prst="rect">
              <a:avLst/>
            </a:prstGeom>
            <a:ln>
              <a:noFill/>
            </a:ln>
            <a:effectLst>
              <a:outerShdw blurRad="292100" dist="139700" dir="2700000" algn="tl" rotWithShape="0">
                <a:srgbClr val="333333">
                  <a:alpha val="65000"/>
                </a:srgbClr>
              </a:outerShdw>
            </a:effectLst>
          </p:spPr>
        </p:pic>
      </p:grpSp>
      <p:grpSp>
        <p:nvGrpSpPr>
          <p:cNvPr id="71" name="Group 70"/>
          <p:cNvGrpSpPr/>
          <p:nvPr/>
        </p:nvGrpSpPr>
        <p:grpSpPr>
          <a:xfrm>
            <a:off x="6575583" y="2200058"/>
            <a:ext cx="1531259" cy="657790"/>
            <a:chOff x="6875709" y="2919419"/>
            <a:chExt cx="1531259" cy="657790"/>
          </a:xfrm>
        </p:grpSpPr>
        <p:sp>
          <p:nvSpPr>
            <p:cNvPr id="36" name="TextBox 35"/>
            <p:cNvSpPr txBox="1"/>
            <p:nvPr/>
          </p:nvSpPr>
          <p:spPr>
            <a:xfrm>
              <a:off x="6875709" y="2930878"/>
              <a:ext cx="954107" cy="646331"/>
            </a:xfrm>
            <a:prstGeom prst="rect">
              <a:avLst/>
            </a:prstGeom>
            <a:noFill/>
          </p:spPr>
          <p:txBody>
            <a:bodyPr wrap="none" rtlCol="0">
              <a:spAutoFit/>
            </a:bodyPr>
            <a:lstStyle/>
            <a:p>
              <a:r>
                <a:rPr lang="en-GB" dirty="0">
                  <a:latin typeface="Arial" panose="020B0604020202020204" pitchFamily="34" charset="0"/>
                  <a:cs typeface="Arial" panose="020B0604020202020204" pitchFamily="34" charset="0"/>
                </a:rPr>
                <a:t>strange</a:t>
              </a:r>
              <a:br>
                <a:rPr lang="en-GB" dirty="0">
                  <a:latin typeface="Arial" panose="020B0604020202020204" pitchFamily="34" charset="0"/>
                  <a:cs typeface="Arial" panose="020B0604020202020204" pitchFamily="34" charset="0"/>
                </a:rPr>
              </a:br>
              <a:r>
                <a:rPr lang="en-GB" dirty="0" err="1">
                  <a:latin typeface="Arial" panose="020B0604020202020204" pitchFamily="34" charset="0"/>
                  <a:cs typeface="Arial" panose="020B0604020202020204" pitchFamily="34" charset="0"/>
                </a:rPr>
                <a:t>kvark</a:t>
              </a:r>
              <a:endParaRPr lang="en-GB" dirty="0">
                <a:latin typeface="Arial" panose="020B0604020202020204" pitchFamily="34" charset="0"/>
                <a:cs typeface="Arial" panose="020B0604020202020204" pitchFamily="34" charset="0"/>
              </a:endParaRPr>
            </a:p>
          </p:txBody>
        </p:sp>
        <p:pic>
          <p:nvPicPr>
            <p:cNvPr id="49" name="Picture 48" descr="strange_quark.gif"/>
            <p:cNvPicPr>
              <a:picLocks noChangeAspect="1"/>
            </p:cNvPicPr>
            <p:nvPr/>
          </p:nvPicPr>
          <p:blipFill>
            <a:blip r:embed="rId12" cstate="print"/>
            <a:stretch>
              <a:fillRect/>
            </a:stretch>
          </p:blipFill>
          <p:spPr>
            <a:xfrm>
              <a:off x="8001024" y="2919419"/>
              <a:ext cx="405944" cy="581019"/>
            </a:xfrm>
            <a:prstGeom prst="rect">
              <a:avLst/>
            </a:prstGeom>
            <a:ln>
              <a:noFill/>
            </a:ln>
            <a:effectLst>
              <a:outerShdw blurRad="292100" dist="139700" dir="2700000" algn="tl" rotWithShape="0">
                <a:srgbClr val="333333">
                  <a:alpha val="65000"/>
                </a:srgbClr>
              </a:outerShdw>
            </a:effectLst>
          </p:spPr>
        </p:pic>
      </p:grpSp>
      <p:grpSp>
        <p:nvGrpSpPr>
          <p:cNvPr id="72" name="Group 71"/>
          <p:cNvGrpSpPr/>
          <p:nvPr/>
        </p:nvGrpSpPr>
        <p:grpSpPr>
          <a:xfrm>
            <a:off x="4828972" y="2855515"/>
            <a:ext cx="1481257" cy="770209"/>
            <a:chOff x="5129098" y="3574876"/>
            <a:chExt cx="1481257" cy="770209"/>
          </a:xfrm>
        </p:grpSpPr>
        <p:sp>
          <p:nvSpPr>
            <p:cNvPr id="37" name="TextBox 36"/>
            <p:cNvSpPr txBox="1"/>
            <p:nvPr/>
          </p:nvSpPr>
          <p:spPr>
            <a:xfrm>
              <a:off x="5129098" y="3698754"/>
              <a:ext cx="736099" cy="646331"/>
            </a:xfrm>
            <a:prstGeom prst="rect">
              <a:avLst/>
            </a:prstGeom>
            <a:noFill/>
          </p:spPr>
          <p:txBody>
            <a:bodyPr wrap="none" rtlCol="0">
              <a:spAutoFit/>
            </a:bodyPr>
            <a:lstStyle/>
            <a:p>
              <a:r>
                <a:rPr lang="en-GB" dirty="0">
                  <a:latin typeface="Arial" panose="020B0604020202020204" pitchFamily="34" charset="0"/>
                  <a:cs typeface="Arial" panose="020B0604020202020204" pitchFamily="34" charset="0"/>
                </a:rPr>
                <a:t>top </a:t>
              </a:r>
              <a:br>
                <a:rPr lang="en-GB" dirty="0">
                  <a:latin typeface="Arial" panose="020B0604020202020204" pitchFamily="34" charset="0"/>
                  <a:cs typeface="Arial" panose="020B0604020202020204" pitchFamily="34" charset="0"/>
                </a:rPr>
              </a:br>
              <a:r>
                <a:rPr lang="en-GB" dirty="0" err="1">
                  <a:latin typeface="Arial" panose="020B0604020202020204" pitchFamily="34" charset="0"/>
                  <a:cs typeface="Arial" panose="020B0604020202020204" pitchFamily="34" charset="0"/>
                </a:rPr>
                <a:t>kvark</a:t>
              </a:r>
              <a:endParaRPr lang="en-GB" dirty="0">
                <a:latin typeface="Arial" panose="020B0604020202020204" pitchFamily="34" charset="0"/>
                <a:cs typeface="Arial" panose="020B0604020202020204" pitchFamily="34" charset="0"/>
              </a:endParaRPr>
            </a:p>
          </p:txBody>
        </p:sp>
        <p:pic>
          <p:nvPicPr>
            <p:cNvPr id="50" name="Picture 49" descr="top_quark.gif"/>
            <p:cNvPicPr>
              <a:picLocks noChangeAspect="1"/>
            </p:cNvPicPr>
            <p:nvPr/>
          </p:nvPicPr>
          <p:blipFill>
            <a:blip r:embed="rId13" cstate="print"/>
            <a:stretch>
              <a:fillRect/>
            </a:stretch>
          </p:blipFill>
          <p:spPr>
            <a:xfrm>
              <a:off x="5857884" y="3574876"/>
              <a:ext cx="752471" cy="711380"/>
            </a:xfrm>
            <a:prstGeom prst="rect">
              <a:avLst/>
            </a:prstGeom>
            <a:ln>
              <a:noFill/>
            </a:ln>
            <a:effectLst>
              <a:outerShdw blurRad="292100" dist="139700" dir="2700000" algn="tl" rotWithShape="0">
                <a:srgbClr val="333333">
                  <a:alpha val="65000"/>
                </a:srgbClr>
              </a:outerShdw>
            </a:effectLst>
          </p:spPr>
        </p:pic>
      </p:grpSp>
      <p:cxnSp>
        <p:nvCxnSpPr>
          <p:cNvPr id="51" name="Straight Connector 50"/>
          <p:cNvCxnSpPr/>
          <p:nvPr/>
        </p:nvCxnSpPr>
        <p:spPr>
          <a:xfrm>
            <a:off x="611560" y="836712"/>
            <a:ext cx="7837146" cy="0"/>
          </a:xfrm>
          <a:prstGeom prst="line">
            <a:avLst/>
          </a:prstGeom>
          <a:ln w="28575">
            <a:solidFill>
              <a:srgbClr val="FFFF00"/>
            </a:solidFill>
          </a:ln>
        </p:spPr>
        <p:style>
          <a:lnRef idx="1">
            <a:schemeClr val="accent1"/>
          </a:lnRef>
          <a:fillRef idx="0">
            <a:schemeClr val="accent1"/>
          </a:fillRef>
          <a:effectRef idx="0">
            <a:schemeClr val="accent1"/>
          </a:effectRef>
          <a:fontRef idx="minor">
            <a:schemeClr val="tx1"/>
          </a:fontRef>
        </p:style>
      </p:cxnSp>
      <p:sp>
        <p:nvSpPr>
          <p:cNvPr id="52" name="Footer Placeholder 2"/>
          <p:cNvSpPr>
            <a:spLocks noGrp="1"/>
          </p:cNvSpPr>
          <p:nvPr>
            <p:ph type="ftr" sz="quarter" idx="11"/>
          </p:nvPr>
        </p:nvSpPr>
        <p:spPr>
          <a:xfrm>
            <a:off x="198954" y="6525029"/>
            <a:ext cx="8893621" cy="258887"/>
          </a:xfrm>
          <a:ln>
            <a:solidFill>
              <a:schemeClr val="bg1">
                <a:lumMod val="65000"/>
                <a:lumOff val="35000"/>
              </a:schemeClr>
            </a:solidFill>
          </a:ln>
        </p:spPr>
        <p:txBody>
          <a:bodyPr/>
          <a:lstStyle/>
          <a:p>
            <a:pPr>
              <a:defRPr/>
            </a:pPr>
            <a:r>
              <a:rPr lang="sv-SE">
                <a:solidFill>
                  <a:schemeClr val="tx1">
                    <a:lumMod val="50000"/>
                  </a:schemeClr>
                </a:solidFill>
              </a:rPr>
              <a:t>Polhelmskolan 24.3 2025                     Lennart JIRDEN, CERN</a:t>
            </a:r>
            <a:endParaRPr lang="fr-FR" dirty="0">
              <a:solidFill>
                <a:schemeClr val="tx1">
                  <a:lumMod val="50000"/>
                </a:schemeClr>
              </a:solidFill>
            </a:endParaRPr>
          </a:p>
        </p:txBody>
      </p:sp>
      <p:sp>
        <p:nvSpPr>
          <p:cNvPr id="53" name="Title 1"/>
          <p:cNvSpPr txBox="1">
            <a:spLocks/>
          </p:cNvSpPr>
          <p:nvPr/>
        </p:nvSpPr>
        <p:spPr>
          <a:xfrm>
            <a:off x="251520" y="-8803"/>
            <a:ext cx="8841055" cy="88900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fontAlgn="auto">
              <a:spcAft>
                <a:spcPts val="0"/>
              </a:spcAft>
            </a:pPr>
            <a:r>
              <a:rPr lang="cy-GB" dirty="0"/>
              <a:t>Dom </a:t>
            </a:r>
            <a:r>
              <a:rPr lang="cy-GB" dirty="0">
                <a:solidFill>
                  <a:srgbClr val="92D050"/>
                </a:solidFill>
              </a:rPr>
              <a:t>Fundamentala Byggstenarna</a:t>
            </a:r>
          </a:p>
        </p:txBody>
      </p:sp>
      <p:grpSp>
        <p:nvGrpSpPr>
          <p:cNvPr id="9" name="Group 8"/>
          <p:cNvGrpSpPr/>
          <p:nvPr/>
        </p:nvGrpSpPr>
        <p:grpSpPr>
          <a:xfrm>
            <a:off x="6639703" y="2932429"/>
            <a:ext cx="1693994" cy="717165"/>
            <a:chOff x="6639703" y="2921133"/>
            <a:chExt cx="1693994" cy="717165"/>
          </a:xfrm>
        </p:grpSpPr>
        <p:pic>
          <p:nvPicPr>
            <p:cNvPr id="54" name="Picture 53" descr="bottom_quark.gif"/>
            <p:cNvPicPr>
              <a:picLocks noChangeAspect="1"/>
            </p:cNvPicPr>
            <p:nvPr/>
          </p:nvPicPr>
          <p:blipFill>
            <a:blip r:embed="rId14" cstate="print"/>
            <a:stretch>
              <a:fillRect/>
            </a:stretch>
          </p:blipFill>
          <p:spPr>
            <a:xfrm>
              <a:off x="7599172" y="2947416"/>
              <a:ext cx="734525" cy="690882"/>
            </a:xfrm>
            <a:prstGeom prst="rect">
              <a:avLst/>
            </a:prstGeom>
            <a:ln>
              <a:noFill/>
            </a:ln>
            <a:effectLst>
              <a:outerShdw blurRad="292100" dist="139700" dir="2700000" algn="tl" rotWithShape="0">
                <a:srgbClr val="333333">
                  <a:alpha val="65000"/>
                </a:srgbClr>
              </a:outerShdw>
            </a:effectLst>
          </p:spPr>
        </p:pic>
        <p:sp>
          <p:nvSpPr>
            <p:cNvPr id="55" name="TextBox 54"/>
            <p:cNvSpPr txBox="1"/>
            <p:nvPr/>
          </p:nvSpPr>
          <p:spPr>
            <a:xfrm>
              <a:off x="6639703" y="2921133"/>
              <a:ext cx="889987" cy="646331"/>
            </a:xfrm>
            <a:prstGeom prst="rect">
              <a:avLst/>
            </a:prstGeom>
            <a:noFill/>
          </p:spPr>
          <p:txBody>
            <a:bodyPr wrap="none" rtlCol="0">
              <a:spAutoFit/>
            </a:bodyPr>
            <a:lstStyle/>
            <a:p>
              <a:r>
                <a:rPr lang="en-GB" dirty="0">
                  <a:latin typeface="Arial" panose="020B0604020202020204" pitchFamily="34" charset="0"/>
                  <a:cs typeface="Arial" panose="020B0604020202020204" pitchFamily="34" charset="0"/>
                </a:rPr>
                <a:t>bottom</a:t>
              </a:r>
              <a:br>
                <a:rPr lang="en-GB" dirty="0">
                  <a:latin typeface="Arial" panose="020B0604020202020204" pitchFamily="34" charset="0"/>
                  <a:cs typeface="Arial" panose="020B0604020202020204" pitchFamily="34" charset="0"/>
                </a:rPr>
              </a:br>
              <a:r>
                <a:rPr lang="en-GB" dirty="0" err="1">
                  <a:latin typeface="Arial" panose="020B0604020202020204" pitchFamily="34" charset="0"/>
                  <a:cs typeface="Arial" panose="020B0604020202020204" pitchFamily="34" charset="0"/>
                </a:rPr>
                <a:t>kvark</a:t>
              </a:r>
              <a:endParaRPr lang="en-GB" dirty="0">
                <a:latin typeface="Arial" panose="020B0604020202020204" pitchFamily="34" charset="0"/>
                <a:cs typeface="Arial" panose="020B0604020202020204" pitchFamily="34" charset="0"/>
              </a:endParaRPr>
            </a:p>
          </p:txBody>
        </p:sp>
      </p:grpSp>
      <p:grpSp>
        <p:nvGrpSpPr>
          <p:cNvPr id="13" name="Group 12"/>
          <p:cNvGrpSpPr/>
          <p:nvPr/>
        </p:nvGrpSpPr>
        <p:grpSpPr>
          <a:xfrm>
            <a:off x="-41434" y="1373882"/>
            <a:ext cx="8357849" cy="646331"/>
            <a:chOff x="-41434" y="1373882"/>
            <a:chExt cx="8357849" cy="646331"/>
          </a:xfrm>
        </p:grpSpPr>
        <p:sp>
          <p:nvSpPr>
            <p:cNvPr id="2" name="Rectangle 1"/>
            <p:cNvSpPr/>
            <p:nvPr/>
          </p:nvSpPr>
          <p:spPr>
            <a:xfrm>
              <a:off x="-41434" y="1373882"/>
              <a:ext cx="1023722" cy="646331"/>
            </a:xfrm>
            <a:prstGeom prst="rect">
              <a:avLst/>
            </a:prstGeom>
            <a:ln>
              <a:noFill/>
            </a:ln>
          </p:spPr>
          <p:txBody>
            <a:bodyPr wrap="square" anchor="ctr">
              <a:spAutoFit/>
            </a:bodyPr>
            <a:lstStyle/>
            <a:p>
              <a:r>
                <a:rPr lang="en-GB" dirty="0" err="1">
                  <a:solidFill>
                    <a:srgbClr val="FFFF00"/>
                  </a:solidFill>
                  <a:latin typeface="Arial" panose="020B0604020202020204" pitchFamily="34" charset="0"/>
                  <a:cs typeface="Arial" panose="020B0604020202020204" pitchFamily="34" charset="0"/>
                </a:rPr>
                <a:t>Vanlig</a:t>
              </a:r>
              <a:br>
                <a:rPr lang="en-GB" dirty="0">
                  <a:solidFill>
                    <a:srgbClr val="FFFF00"/>
                  </a:solidFill>
                  <a:latin typeface="Arial" panose="020B0604020202020204" pitchFamily="34" charset="0"/>
                  <a:cs typeface="Arial" panose="020B0604020202020204" pitchFamily="34" charset="0"/>
                </a:rPr>
              </a:br>
              <a:r>
                <a:rPr lang="en-GB" dirty="0" err="1">
                  <a:solidFill>
                    <a:srgbClr val="FFFF00"/>
                  </a:solidFill>
                  <a:latin typeface="Arial" panose="020B0604020202020204" pitchFamily="34" charset="0"/>
                  <a:cs typeface="Arial" panose="020B0604020202020204" pitchFamily="34" charset="0"/>
                </a:rPr>
                <a:t>materia</a:t>
              </a:r>
              <a:endParaRPr lang="en-GB" dirty="0">
                <a:solidFill>
                  <a:srgbClr val="FFFF00"/>
                </a:solidFill>
                <a:latin typeface="Arial" panose="020B0604020202020204" pitchFamily="34" charset="0"/>
                <a:cs typeface="Arial" panose="020B0604020202020204" pitchFamily="34" charset="0"/>
              </a:endParaRPr>
            </a:p>
          </p:txBody>
        </p:sp>
        <p:sp>
          <p:nvSpPr>
            <p:cNvPr id="10" name="Rectangle 9"/>
            <p:cNvSpPr/>
            <p:nvPr/>
          </p:nvSpPr>
          <p:spPr>
            <a:xfrm>
              <a:off x="6603" y="1378340"/>
              <a:ext cx="8309812" cy="637682"/>
            </a:xfrm>
            <a:prstGeom prst="rect">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99FF"/>
                </a:solidFill>
                <a:latin typeface="Arial" panose="020B0604020202020204" pitchFamily="34" charset="0"/>
                <a:cs typeface="Arial" panose="020B0604020202020204" pitchFamily="34" charset="0"/>
              </a:endParaRPr>
            </a:p>
          </p:txBody>
        </p:sp>
      </p:grpSp>
      <p:grpSp>
        <p:nvGrpSpPr>
          <p:cNvPr id="14" name="Group 13"/>
          <p:cNvGrpSpPr/>
          <p:nvPr/>
        </p:nvGrpSpPr>
        <p:grpSpPr>
          <a:xfrm>
            <a:off x="759090" y="3573016"/>
            <a:ext cx="7773350" cy="3095625"/>
            <a:chOff x="759090" y="3284984"/>
            <a:chExt cx="7773350" cy="3095625"/>
          </a:xfrm>
        </p:grpSpPr>
        <p:pic>
          <p:nvPicPr>
            <p:cNvPr id="74" name="Picture 73" descr="antiparticle_annex.jpg"/>
            <p:cNvPicPr>
              <a:picLocks noChangeAspect="1"/>
            </p:cNvPicPr>
            <p:nvPr/>
          </p:nvPicPr>
          <p:blipFill>
            <a:blip r:embed="rId15" cstate="print"/>
            <a:stretch>
              <a:fillRect/>
            </a:stretch>
          </p:blipFill>
          <p:spPr>
            <a:xfrm>
              <a:off x="759090" y="3284984"/>
              <a:ext cx="7773350" cy="3095625"/>
            </a:xfrm>
            <a:prstGeom prst="rect">
              <a:avLst/>
            </a:prstGeom>
          </p:spPr>
        </p:pic>
        <p:sp>
          <p:nvSpPr>
            <p:cNvPr id="59" name="TextBox 58"/>
            <p:cNvSpPr txBox="1"/>
            <p:nvPr/>
          </p:nvSpPr>
          <p:spPr>
            <a:xfrm>
              <a:off x="3275856" y="3284984"/>
              <a:ext cx="2851633" cy="461665"/>
            </a:xfrm>
            <a:prstGeom prst="rect">
              <a:avLst/>
            </a:prstGeom>
            <a:noFill/>
          </p:spPr>
          <p:txBody>
            <a:bodyPr wrap="square" rtlCol="0">
              <a:spAutoFit/>
            </a:bodyPr>
            <a:lstStyle/>
            <a:p>
              <a:pPr algn="ctr"/>
              <a:r>
                <a:rPr lang="en-GB" sz="2400" dirty="0">
                  <a:solidFill>
                    <a:srgbClr val="FFFF00"/>
                  </a:solidFill>
                  <a:latin typeface="Arial" panose="020B0604020202020204" pitchFamily="34" charset="0"/>
                  <a:cs typeface="Arial" panose="020B0604020202020204" pitchFamily="34" charset="0"/>
                </a:rPr>
                <a:t>Anti </a:t>
              </a:r>
              <a:r>
                <a:rPr lang="en-GB" sz="2400" dirty="0" err="1">
                  <a:solidFill>
                    <a:srgbClr val="FFFF00"/>
                  </a:solidFill>
                  <a:latin typeface="Arial" panose="020B0604020202020204" pitchFamily="34" charset="0"/>
                  <a:cs typeface="Arial" panose="020B0604020202020204" pitchFamily="34" charset="0"/>
                </a:rPr>
                <a:t>partiklar</a:t>
              </a:r>
              <a:endParaRPr lang="en-GB" sz="2400" dirty="0">
                <a:solidFill>
                  <a:srgbClr val="FFFF00"/>
                </a:solidFill>
                <a:latin typeface="Arial" panose="020B0604020202020204" pitchFamily="34" charset="0"/>
                <a:cs typeface="Arial" panose="020B0604020202020204" pitchFamily="34" charset="0"/>
              </a:endParaRPr>
            </a:p>
          </p:txBody>
        </p:sp>
      </p:grpSp>
    </p:spTree>
    <p:extLst>
      <p:ext uri="{BB962C8B-B14F-4D97-AF65-F5344CB8AC3E}">
        <p14:creationId xmlns:p14="http://schemas.microsoft.com/office/powerpoint/2010/main" val="14515954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afterEffect">
                                  <p:stCondLst>
                                    <p:cond delay="0"/>
                                  </p:stCondLst>
                                  <p:iterate type="lt">
                                    <p:tmPct val="0"/>
                                  </p:iterate>
                                  <p:childTnLst>
                                    <p:set>
                                      <p:cBhvr>
                                        <p:cTn id="6" dur="1" fill="hold">
                                          <p:stCondLst>
                                            <p:cond delay="0"/>
                                          </p:stCondLst>
                                        </p:cTn>
                                        <p:tgtEl>
                                          <p:spTgt spid="63"/>
                                        </p:tgtEl>
                                        <p:attrNameLst>
                                          <p:attrName>style.visibility</p:attrName>
                                        </p:attrNameLst>
                                      </p:cBhvr>
                                      <p:to>
                                        <p:strVal val="visible"/>
                                      </p:to>
                                    </p:set>
                                    <p:anim calcmode="lin" valueType="num">
                                      <p:cBhvr>
                                        <p:cTn id="7" dur="500" fill="hold"/>
                                        <p:tgtEl>
                                          <p:spTgt spid="63"/>
                                        </p:tgtEl>
                                        <p:attrNameLst>
                                          <p:attrName>ppt_w</p:attrName>
                                        </p:attrNameLst>
                                      </p:cBhvr>
                                      <p:tavLst>
                                        <p:tav tm="0">
                                          <p:val>
                                            <p:fltVal val="0"/>
                                          </p:val>
                                        </p:tav>
                                        <p:tav tm="100000">
                                          <p:val>
                                            <p:strVal val="#ppt_w"/>
                                          </p:val>
                                        </p:tav>
                                      </p:tavLst>
                                    </p:anim>
                                    <p:anim calcmode="lin" valueType="num">
                                      <p:cBhvr>
                                        <p:cTn id="8" dur="500" fill="hold"/>
                                        <p:tgtEl>
                                          <p:spTgt spid="63"/>
                                        </p:tgtEl>
                                        <p:attrNameLst>
                                          <p:attrName>ppt_h</p:attrName>
                                        </p:attrNameLst>
                                      </p:cBhvr>
                                      <p:tavLst>
                                        <p:tav tm="0">
                                          <p:val>
                                            <p:fltVal val="0"/>
                                          </p:val>
                                        </p:tav>
                                        <p:tav tm="100000">
                                          <p:val>
                                            <p:strVal val="#ppt_h"/>
                                          </p:val>
                                        </p:tav>
                                      </p:tavLst>
                                    </p:anim>
                                    <p:animEffect transition="in" filter="fade">
                                      <p:cBhvr>
                                        <p:cTn id="9" dur="500"/>
                                        <p:tgtEl>
                                          <p:spTgt spid="63"/>
                                        </p:tgtEl>
                                      </p:cBhvr>
                                    </p:animEffect>
                                  </p:childTnLst>
                                </p:cTn>
                              </p:par>
                              <p:par>
                                <p:cTn id="10" presetID="53" presetClass="entr" presetSubtype="0" fill="hold" nodeType="withEffect">
                                  <p:stCondLst>
                                    <p:cond delay="0"/>
                                  </p:stCondLst>
                                  <p:iterate type="lt">
                                    <p:tmPct val="0"/>
                                  </p:iterate>
                                  <p:childTnLst>
                                    <p:set>
                                      <p:cBhvr>
                                        <p:cTn id="11" dur="1" fill="hold">
                                          <p:stCondLst>
                                            <p:cond delay="0"/>
                                          </p:stCondLst>
                                        </p:cTn>
                                        <p:tgtEl>
                                          <p:spTgt spid="68"/>
                                        </p:tgtEl>
                                        <p:attrNameLst>
                                          <p:attrName>style.visibility</p:attrName>
                                        </p:attrNameLst>
                                      </p:cBhvr>
                                      <p:to>
                                        <p:strVal val="visible"/>
                                      </p:to>
                                    </p:set>
                                    <p:anim calcmode="lin" valueType="num">
                                      <p:cBhvr>
                                        <p:cTn id="12" dur="500" fill="hold"/>
                                        <p:tgtEl>
                                          <p:spTgt spid="68"/>
                                        </p:tgtEl>
                                        <p:attrNameLst>
                                          <p:attrName>ppt_w</p:attrName>
                                        </p:attrNameLst>
                                      </p:cBhvr>
                                      <p:tavLst>
                                        <p:tav tm="0">
                                          <p:val>
                                            <p:fltVal val="0"/>
                                          </p:val>
                                        </p:tav>
                                        <p:tav tm="100000">
                                          <p:val>
                                            <p:strVal val="#ppt_w"/>
                                          </p:val>
                                        </p:tav>
                                      </p:tavLst>
                                    </p:anim>
                                    <p:anim calcmode="lin" valueType="num">
                                      <p:cBhvr>
                                        <p:cTn id="13" dur="500" fill="hold"/>
                                        <p:tgtEl>
                                          <p:spTgt spid="68"/>
                                        </p:tgtEl>
                                        <p:attrNameLst>
                                          <p:attrName>ppt_h</p:attrName>
                                        </p:attrNameLst>
                                      </p:cBhvr>
                                      <p:tavLst>
                                        <p:tav tm="0">
                                          <p:val>
                                            <p:fltVal val="0"/>
                                          </p:val>
                                        </p:tav>
                                        <p:tav tm="100000">
                                          <p:val>
                                            <p:strVal val="#ppt_h"/>
                                          </p:val>
                                        </p:tav>
                                      </p:tavLst>
                                    </p:anim>
                                    <p:animEffect transition="in" filter="fade">
                                      <p:cBhvr>
                                        <p:cTn id="14" dur="500"/>
                                        <p:tgtEl>
                                          <p:spTgt spid="68"/>
                                        </p:tgtEl>
                                      </p:cBhvr>
                                    </p:animEffect>
                                  </p:childTnLst>
                                </p:cTn>
                              </p:par>
                              <p:par>
                                <p:cTn id="15" presetID="53" presetClass="entr" presetSubtype="16" fill="hold" nodeType="with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animEffect transition="in" filter="fade">
                                      <p:cBhvr>
                                        <p:cTn id="19" dur="500"/>
                                        <p:tgtEl>
                                          <p:spTgt spid="13"/>
                                        </p:tgtEl>
                                      </p:cBhvr>
                                    </p:animEffect>
                                  </p:childTnLst>
                                </p:cTn>
                              </p:par>
                              <p:par>
                                <p:cTn id="20" presetID="53" presetClass="entr" presetSubtype="0" fill="hold" nodeType="withEffect">
                                  <p:stCondLst>
                                    <p:cond delay="0"/>
                                  </p:stCondLst>
                                  <p:iterate type="lt">
                                    <p:tmPct val="0"/>
                                  </p:iterate>
                                  <p:childTnLst>
                                    <p:set>
                                      <p:cBhvr>
                                        <p:cTn id="21" dur="1" fill="hold">
                                          <p:stCondLst>
                                            <p:cond delay="0"/>
                                          </p:stCondLst>
                                        </p:cTn>
                                        <p:tgtEl>
                                          <p:spTgt spid="69"/>
                                        </p:tgtEl>
                                        <p:attrNameLst>
                                          <p:attrName>style.visibility</p:attrName>
                                        </p:attrNameLst>
                                      </p:cBhvr>
                                      <p:to>
                                        <p:strVal val="visible"/>
                                      </p:to>
                                    </p:set>
                                    <p:anim calcmode="lin" valueType="num">
                                      <p:cBhvr>
                                        <p:cTn id="22" dur="500" fill="hold"/>
                                        <p:tgtEl>
                                          <p:spTgt spid="69"/>
                                        </p:tgtEl>
                                        <p:attrNameLst>
                                          <p:attrName>ppt_w</p:attrName>
                                        </p:attrNameLst>
                                      </p:cBhvr>
                                      <p:tavLst>
                                        <p:tav tm="0">
                                          <p:val>
                                            <p:fltVal val="0"/>
                                          </p:val>
                                        </p:tav>
                                        <p:tav tm="100000">
                                          <p:val>
                                            <p:strVal val="#ppt_w"/>
                                          </p:val>
                                        </p:tav>
                                      </p:tavLst>
                                    </p:anim>
                                    <p:anim calcmode="lin" valueType="num">
                                      <p:cBhvr>
                                        <p:cTn id="23" dur="500" fill="hold"/>
                                        <p:tgtEl>
                                          <p:spTgt spid="69"/>
                                        </p:tgtEl>
                                        <p:attrNameLst>
                                          <p:attrName>ppt_h</p:attrName>
                                        </p:attrNameLst>
                                      </p:cBhvr>
                                      <p:tavLst>
                                        <p:tav tm="0">
                                          <p:val>
                                            <p:fltVal val="0"/>
                                          </p:val>
                                        </p:tav>
                                        <p:tav tm="100000">
                                          <p:val>
                                            <p:strVal val="#ppt_h"/>
                                          </p:val>
                                        </p:tav>
                                      </p:tavLst>
                                    </p:anim>
                                    <p:animEffect transition="in" filter="fade">
                                      <p:cBhvr>
                                        <p:cTn id="24" dur="500"/>
                                        <p:tgtEl>
                                          <p:spTgt spid="69"/>
                                        </p:tgtEl>
                                      </p:cBhvr>
                                    </p:animEffect>
                                  </p:childTnLst>
                                </p:cTn>
                              </p:par>
                            </p:childTnLst>
                          </p:cTn>
                        </p:par>
                      </p:childTnLst>
                    </p:cTn>
                  </p:par>
                  <p:par>
                    <p:cTn id="25" fill="hold">
                      <p:stCondLst>
                        <p:cond delay="indefinite"/>
                      </p:stCondLst>
                      <p:childTnLst>
                        <p:par>
                          <p:cTn id="26" fill="hold">
                            <p:stCondLst>
                              <p:cond delay="0"/>
                            </p:stCondLst>
                            <p:childTnLst>
                              <p:par>
                                <p:cTn id="27" presetID="53" presetClass="entr" presetSubtype="0" fill="hold" nodeType="clickEffect">
                                  <p:stCondLst>
                                    <p:cond delay="0"/>
                                  </p:stCondLst>
                                  <p:iterate type="lt">
                                    <p:tmPct val="0"/>
                                  </p:iterate>
                                  <p:childTnLst>
                                    <p:set>
                                      <p:cBhvr>
                                        <p:cTn id="28" dur="1" fill="hold">
                                          <p:stCondLst>
                                            <p:cond delay="0"/>
                                          </p:stCondLst>
                                        </p:cTn>
                                        <p:tgtEl>
                                          <p:spTgt spid="62"/>
                                        </p:tgtEl>
                                        <p:attrNameLst>
                                          <p:attrName>style.visibility</p:attrName>
                                        </p:attrNameLst>
                                      </p:cBhvr>
                                      <p:to>
                                        <p:strVal val="visible"/>
                                      </p:to>
                                    </p:set>
                                    <p:anim calcmode="lin" valueType="num">
                                      <p:cBhvr>
                                        <p:cTn id="29" dur="500" fill="hold"/>
                                        <p:tgtEl>
                                          <p:spTgt spid="62"/>
                                        </p:tgtEl>
                                        <p:attrNameLst>
                                          <p:attrName>ppt_w</p:attrName>
                                        </p:attrNameLst>
                                      </p:cBhvr>
                                      <p:tavLst>
                                        <p:tav tm="0">
                                          <p:val>
                                            <p:fltVal val="0"/>
                                          </p:val>
                                        </p:tav>
                                        <p:tav tm="100000">
                                          <p:val>
                                            <p:strVal val="#ppt_w"/>
                                          </p:val>
                                        </p:tav>
                                      </p:tavLst>
                                    </p:anim>
                                    <p:anim calcmode="lin" valueType="num">
                                      <p:cBhvr>
                                        <p:cTn id="30" dur="500" fill="hold"/>
                                        <p:tgtEl>
                                          <p:spTgt spid="62"/>
                                        </p:tgtEl>
                                        <p:attrNameLst>
                                          <p:attrName>ppt_h</p:attrName>
                                        </p:attrNameLst>
                                      </p:cBhvr>
                                      <p:tavLst>
                                        <p:tav tm="0">
                                          <p:val>
                                            <p:fltVal val="0"/>
                                          </p:val>
                                        </p:tav>
                                        <p:tav tm="100000">
                                          <p:val>
                                            <p:strVal val="#ppt_h"/>
                                          </p:val>
                                        </p:tav>
                                      </p:tavLst>
                                    </p:anim>
                                    <p:animEffect transition="in" filter="fade">
                                      <p:cBhvr>
                                        <p:cTn id="31" dur="500"/>
                                        <p:tgtEl>
                                          <p:spTgt spid="62"/>
                                        </p:tgtEl>
                                      </p:cBhvr>
                                    </p:animEffect>
                                  </p:childTnLst>
                                </p:cTn>
                              </p:par>
                            </p:childTnLst>
                          </p:cTn>
                        </p:par>
                      </p:childTnLst>
                    </p:cTn>
                  </p:par>
                  <p:par>
                    <p:cTn id="32" fill="hold">
                      <p:stCondLst>
                        <p:cond delay="indefinite"/>
                      </p:stCondLst>
                      <p:childTnLst>
                        <p:par>
                          <p:cTn id="33" fill="hold">
                            <p:stCondLst>
                              <p:cond delay="0"/>
                            </p:stCondLst>
                            <p:childTnLst>
                              <p:par>
                                <p:cTn id="34" presetID="53" presetClass="entr" presetSubtype="0" fill="hold" nodeType="clickEffect">
                                  <p:stCondLst>
                                    <p:cond delay="0"/>
                                  </p:stCondLst>
                                  <p:childTnLst>
                                    <p:set>
                                      <p:cBhvr>
                                        <p:cTn id="35" dur="1" fill="hold">
                                          <p:stCondLst>
                                            <p:cond delay="0"/>
                                          </p:stCondLst>
                                        </p:cTn>
                                        <p:tgtEl>
                                          <p:spTgt spid="64"/>
                                        </p:tgtEl>
                                        <p:attrNameLst>
                                          <p:attrName>style.visibility</p:attrName>
                                        </p:attrNameLst>
                                      </p:cBhvr>
                                      <p:to>
                                        <p:strVal val="visible"/>
                                      </p:to>
                                    </p:set>
                                    <p:anim calcmode="lin" valueType="num">
                                      <p:cBhvr>
                                        <p:cTn id="36" dur="500" fill="hold"/>
                                        <p:tgtEl>
                                          <p:spTgt spid="64"/>
                                        </p:tgtEl>
                                        <p:attrNameLst>
                                          <p:attrName>ppt_w</p:attrName>
                                        </p:attrNameLst>
                                      </p:cBhvr>
                                      <p:tavLst>
                                        <p:tav tm="0">
                                          <p:val>
                                            <p:fltVal val="0"/>
                                          </p:val>
                                        </p:tav>
                                        <p:tav tm="100000">
                                          <p:val>
                                            <p:strVal val="#ppt_w"/>
                                          </p:val>
                                        </p:tav>
                                      </p:tavLst>
                                    </p:anim>
                                    <p:anim calcmode="lin" valueType="num">
                                      <p:cBhvr>
                                        <p:cTn id="37" dur="500" fill="hold"/>
                                        <p:tgtEl>
                                          <p:spTgt spid="64"/>
                                        </p:tgtEl>
                                        <p:attrNameLst>
                                          <p:attrName>ppt_h</p:attrName>
                                        </p:attrNameLst>
                                      </p:cBhvr>
                                      <p:tavLst>
                                        <p:tav tm="0">
                                          <p:val>
                                            <p:fltVal val="0"/>
                                          </p:val>
                                        </p:tav>
                                        <p:tav tm="100000">
                                          <p:val>
                                            <p:strVal val="#ppt_h"/>
                                          </p:val>
                                        </p:tav>
                                      </p:tavLst>
                                    </p:anim>
                                    <p:animEffect transition="in" filter="fade">
                                      <p:cBhvr>
                                        <p:cTn id="38" dur="500"/>
                                        <p:tgtEl>
                                          <p:spTgt spid="64"/>
                                        </p:tgtEl>
                                      </p:cBhvr>
                                    </p:animEffect>
                                  </p:childTnLst>
                                </p:cTn>
                              </p:par>
                              <p:par>
                                <p:cTn id="39" presetID="53" presetClass="entr" presetSubtype="0" fill="hold" nodeType="withEffect">
                                  <p:stCondLst>
                                    <p:cond delay="0"/>
                                  </p:stCondLst>
                                  <p:childTnLst>
                                    <p:set>
                                      <p:cBhvr>
                                        <p:cTn id="40" dur="1" fill="hold">
                                          <p:stCondLst>
                                            <p:cond delay="0"/>
                                          </p:stCondLst>
                                        </p:cTn>
                                        <p:tgtEl>
                                          <p:spTgt spid="65"/>
                                        </p:tgtEl>
                                        <p:attrNameLst>
                                          <p:attrName>style.visibility</p:attrName>
                                        </p:attrNameLst>
                                      </p:cBhvr>
                                      <p:to>
                                        <p:strVal val="visible"/>
                                      </p:to>
                                    </p:set>
                                    <p:anim calcmode="lin" valueType="num">
                                      <p:cBhvr>
                                        <p:cTn id="41" dur="500" fill="hold"/>
                                        <p:tgtEl>
                                          <p:spTgt spid="65"/>
                                        </p:tgtEl>
                                        <p:attrNameLst>
                                          <p:attrName>ppt_w</p:attrName>
                                        </p:attrNameLst>
                                      </p:cBhvr>
                                      <p:tavLst>
                                        <p:tav tm="0">
                                          <p:val>
                                            <p:fltVal val="0"/>
                                          </p:val>
                                        </p:tav>
                                        <p:tav tm="100000">
                                          <p:val>
                                            <p:strVal val="#ppt_w"/>
                                          </p:val>
                                        </p:tav>
                                      </p:tavLst>
                                    </p:anim>
                                    <p:anim calcmode="lin" valueType="num">
                                      <p:cBhvr>
                                        <p:cTn id="42" dur="500" fill="hold"/>
                                        <p:tgtEl>
                                          <p:spTgt spid="65"/>
                                        </p:tgtEl>
                                        <p:attrNameLst>
                                          <p:attrName>ppt_h</p:attrName>
                                        </p:attrNameLst>
                                      </p:cBhvr>
                                      <p:tavLst>
                                        <p:tav tm="0">
                                          <p:val>
                                            <p:fltVal val="0"/>
                                          </p:val>
                                        </p:tav>
                                        <p:tav tm="100000">
                                          <p:val>
                                            <p:strVal val="#ppt_h"/>
                                          </p:val>
                                        </p:tav>
                                      </p:tavLst>
                                    </p:anim>
                                    <p:animEffect transition="in" filter="fade">
                                      <p:cBhvr>
                                        <p:cTn id="43" dur="500"/>
                                        <p:tgtEl>
                                          <p:spTgt spid="65"/>
                                        </p:tgtEl>
                                      </p:cBhvr>
                                    </p:animEffect>
                                  </p:childTnLst>
                                </p:cTn>
                              </p:par>
                            </p:childTnLst>
                          </p:cTn>
                        </p:par>
                      </p:childTnLst>
                    </p:cTn>
                  </p:par>
                  <p:par>
                    <p:cTn id="44" fill="hold">
                      <p:stCondLst>
                        <p:cond delay="indefinite"/>
                      </p:stCondLst>
                      <p:childTnLst>
                        <p:par>
                          <p:cTn id="45" fill="hold">
                            <p:stCondLst>
                              <p:cond delay="0"/>
                            </p:stCondLst>
                            <p:childTnLst>
                              <p:par>
                                <p:cTn id="46" presetID="53" presetClass="entr" presetSubtype="0" fill="hold" nodeType="clickEffect">
                                  <p:stCondLst>
                                    <p:cond delay="0"/>
                                  </p:stCondLst>
                                  <p:childTnLst>
                                    <p:set>
                                      <p:cBhvr>
                                        <p:cTn id="47" dur="1" fill="hold">
                                          <p:stCondLst>
                                            <p:cond delay="0"/>
                                          </p:stCondLst>
                                        </p:cTn>
                                        <p:tgtEl>
                                          <p:spTgt spid="70"/>
                                        </p:tgtEl>
                                        <p:attrNameLst>
                                          <p:attrName>style.visibility</p:attrName>
                                        </p:attrNameLst>
                                      </p:cBhvr>
                                      <p:to>
                                        <p:strVal val="visible"/>
                                      </p:to>
                                    </p:set>
                                    <p:anim calcmode="lin" valueType="num">
                                      <p:cBhvr>
                                        <p:cTn id="48" dur="500" fill="hold"/>
                                        <p:tgtEl>
                                          <p:spTgt spid="70"/>
                                        </p:tgtEl>
                                        <p:attrNameLst>
                                          <p:attrName>ppt_w</p:attrName>
                                        </p:attrNameLst>
                                      </p:cBhvr>
                                      <p:tavLst>
                                        <p:tav tm="0">
                                          <p:val>
                                            <p:fltVal val="0"/>
                                          </p:val>
                                        </p:tav>
                                        <p:tav tm="100000">
                                          <p:val>
                                            <p:strVal val="#ppt_w"/>
                                          </p:val>
                                        </p:tav>
                                      </p:tavLst>
                                    </p:anim>
                                    <p:anim calcmode="lin" valueType="num">
                                      <p:cBhvr>
                                        <p:cTn id="49" dur="500" fill="hold"/>
                                        <p:tgtEl>
                                          <p:spTgt spid="70"/>
                                        </p:tgtEl>
                                        <p:attrNameLst>
                                          <p:attrName>ppt_h</p:attrName>
                                        </p:attrNameLst>
                                      </p:cBhvr>
                                      <p:tavLst>
                                        <p:tav tm="0">
                                          <p:val>
                                            <p:fltVal val="0"/>
                                          </p:val>
                                        </p:tav>
                                        <p:tav tm="100000">
                                          <p:val>
                                            <p:strVal val="#ppt_h"/>
                                          </p:val>
                                        </p:tav>
                                      </p:tavLst>
                                    </p:anim>
                                    <p:animEffect transition="in" filter="fade">
                                      <p:cBhvr>
                                        <p:cTn id="50" dur="500"/>
                                        <p:tgtEl>
                                          <p:spTgt spid="70"/>
                                        </p:tgtEl>
                                      </p:cBhvr>
                                    </p:animEffect>
                                  </p:childTnLst>
                                </p:cTn>
                              </p:par>
                              <p:par>
                                <p:cTn id="51" presetID="53" presetClass="entr" presetSubtype="0" fill="hold" nodeType="withEffect">
                                  <p:stCondLst>
                                    <p:cond delay="0"/>
                                  </p:stCondLst>
                                  <p:childTnLst>
                                    <p:set>
                                      <p:cBhvr>
                                        <p:cTn id="52" dur="1" fill="hold">
                                          <p:stCondLst>
                                            <p:cond delay="0"/>
                                          </p:stCondLst>
                                        </p:cTn>
                                        <p:tgtEl>
                                          <p:spTgt spid="71"/>
                                        </p:tgtEl>
                                        <p:attrNameLst>
                                          <p:attrName>style.visibility</p:attrName>
                                        </p:attrNameLst>
                                      </p:cBhvr>
                                      <p:to>
                                        <p:strVal val="visible"/>
                                      </p:to>
                                    </p:set>
                                    <p:anim calcmode="lin" valueType="num">
                                      <p:cBhvr>
                                        <p:cTn id="53" dur="500" fill="hold"/>
                                        <p:tgtEl>
                                          <p:spTgt spid="71"/>
                                        </p:tgtEl>
                                        <p:attrNameLst>
                                          <p:attrName>ppt_w</p:attrName>
                                        </p:attrNameLst>
                                      </p:cBhvr>
                                      <p:tavLst>
                                        <p:tav tm="0">
                                          <p:val>
                                            <p:fltVal val="0"/>
                                          </p:val>
                                        </p:tav>
                                        <p:tav tm="100000">
                                          <p:val>
                                            <p:strVal val="#ppt_w"/>
                                          </p:val>
                                        </p:tav>
                                      </p:tavLst>
                                    </p:anim>
                                    <p:anim calcmode="lin" valueType="num">
                                      <p:cBhvr>
                                        <p:cTn id="54" dur="500" fill="hold"/>
                                        <p:tgtEl>
                                          <p:spTgt spid="71"/>
                                        </p:tgtEl>
                                        <p:attrNameLst>
                                          <p:attrName>ppt_h</p:attrName>
                                        </p:attrNameLst>
                                      </p:cBhvr>
                                      <p:tavLst>
                                        <p:tav tm="0">
                                          <p:val>
                                            <p:fltVal val="0"/>
                                          </p:val>
                                        </p:tav>
                                        <p:tav tm="100000">
                                          <p:val>
                                            <p:strVal val="#ppt_h"/>
                                          </p:val>
                                        </p:tav>
                                      </p:tavLst>
                                    </p:anim>
                                    <p:animEffect transition="in" filter="fade">
                                      <p:cBhvr>
                                        <p:cTn id="55" dur="500"/>
                                        <p:tgtEl>
                                          <p:spTgt spid="71"/>
                                        </p:tgtEl>
                                      </p:cBhvr>
                                    </p:animEffect>
                                  </p:childTnLst>
                                </p:cTn>
                              </p:par>
                            </p:childTnLst>
                          </p:cTn>
                        </p:par>
                      </p:childTnLst>
                    </p:cTn>
                  </p:par>
                  <p:par>
                    <p:cTn id="56" fill="hold">
                      <p:stCondLst>
                        <p:cond delay="indefinite"/>
                      </p:stCondLst>
                      <p:childTnLst>
                        <p:par>
                          <p:cTn id="57" fill="hold">
                            <p:stCondLst>
                              <p:cond delay="0"/>
                            </p:stCondLst>
                            <p:childTnLst>
                              <p:par>
                                <p:cTn id="58" presetID="53" presetClass="entr" presetSubtype="0" fill="hold" nodeType="clickEffect">
                                  <p:stCondLst>
                                    <p:cond delay="0"/>
                                  </p:stCondLst>
                                  <p:childTnLst>
                                    <p:set>
                                      <p:cBhvr>
                                        <p:cTn id="59" dur="1" fill="hold">
                                          <p:stCondLst>
                                            <p:cond delay="0"/>
                                          </p:stCondLst>
                                        </p:cTn>
                                        <p:tgtEl>
                                          <p:spTgt spid="66"/>
                                        </p:tgtEl>
                                        <p:attrNameLst>
                                          <p:attrName>style.visibility</p:attrName>
                                        </p:attrNameLst>
                                      </p:cBhvr>
                                      <p:to>
                                        <p:strVal val="visible"/>
                                      </p:to>
                                    </p:set>
                                    <p:anim calcmode="lin" valueType="num">
                                      <p:cBhvr>
                                        <p:cTn id="60" dur="500" fill="hold"/>
                                        <p:tgtEl>
                                          <p:spTgt spid="66"/>
                                        </p:tgtEl>
                                        <p:attrNameLst>
                                          <p:attrName>ppt_w</p:attrName>
                                        </p:attrNameLst>
                                      </p:cBhvr>
                                      <p:tavLst>
                                        <p:tav tm="0">
                                          <p:val>
                                            <p:fltVal val="0"/>
                                          </p:val>
                                        </p:tav>
                                        <p:tav tm="100000">
                                          <p:val>
                                            <p:strVal val="#ppt_w"/>
                                          </p:val>
                                        </p:tav>
                                      </p:tavLst>
                                    </p:anim>
                                    <p:anim calcmode="lin" valueType="num">
                                      <p:cBhvr>
                                        <p:cTn id="61" dur="500" fill="hold"/>
                                        <p:tgtEl>
                                          <p:spTgt spid="66"/>
                                        </p:tgtEl>
                                        <p:attrNameLst>
                                          <p:attrName>ppt_h</p:attrName>
                                        </p:attrNameLst>
                                      </p:cBhvr>
                                      <p:tavLst>
                                        <p:tav tm="0">
                                          <p:val>
                                            <p:fltVal val="0"/>
                                          </p:val>
                                        </p:tav>
                                        <p:tav tm="100000">
                                          <p:val>
                                            <p:strVal val="#ppt_h"/>
                                          </p:val>
                                        </p:tav>
                                      </p:tavLst>
                                    </p:anim>
                                    <p:animEffect transition="in" filter="fade">
                                      <p:cBhvr>
                                        <p:cTn id="62" dur="500"/>
                                        <p:tgtEl>
                                          <p:spTgt spid="66"/>
                                        </p:tgtEl>
                                      </p:cBhvr>
                                    </p:animEffect>
                                  </p:childTnLst>
                                </p:cTn>
                              </p:par>
                              <p:par>
                                <p:cTn id="63" presetID="53" presetClass="entr" presetSubtype="0" fill="hold" nodeType="withEffect">
                                  <p:stCondLst>
                                    <p:cond delay="0"/>
                                  </p:stCondLst>
                                  <p:childTnLst>
                                    <p:set>
                                      <p:cBhvr>
                                        <p:cTn id="64" dur="1" fill="hold">
                                          <p:stCondLst>
                                            <p:cond delay="0"/>
                                          </p:stCondLst>
                                        </p:cTn>
                                        <p:tgtEl>
                                          <p:spTgt spid="67"/>
                                        </p:tgtEl>
                                        <p:attrNameLst>
                                          <p:attrName>style.visibility</p:attrName>
                                        </p:attrNameLst>
                                      </p:cBhvr>
                                      <p:to>
                                        <p:strVal val="visible"/>
                                      </p:to>
                                    </p:set>
                                    <p:anim calcmode="lin" valueType="num">
                                      <p:cBhvr>
                                        <p:cTn id="65" dur="500" fill="hold"/>
                                        <p:tgtEl>
                                          <p:spTgt spid="67"/>
                                        </p:tgtEl>
                                        <p:attrNameLst>
                                          <p:attrName>ppt_w</p:attrName>
                                        </p:attrNameLst>
                                      </p:cBhvr>
                                      <p:tavLst>
                                        <p:tav tm="0">
                                          <p:val>
                                            <p:fltVal val="0"/>
                                          </p:val>
                                        </p:tav>
                                        <p:tav tm="100000">
                                          <p:val>
                                            <p:strVal val="#ppt_w"/>
                                          </p:val>
                                        </p:tav>
                                      </p:tavLst>
                                    </p:anim>
                                    <p:anim calcmode="lin" valueType="num">
                                      <p:cBhvr>
                                        <p:cTn id="66" dur="500" fill="hold"/>
                                        <p:tgtEl>
                                          <p:spTgt spid="67"/>
                                        </p:tgtEl>
                                        <p:attrNameLst>
                                          <p:attrName>ppt_h</p:attrName>
                                        </p:attrNameLst>
                                      </p:cBhvr>
                                      <p:tavLst>
                                        <p:tav tm="0">
                                          <p:val>
                                            <p:fltVal val="0"/>
                                          </p:val>
                                        </p:tav>
                                        <p:tav tm="100000">
                                          <p:val>
                                            <p:strVal val="#ppt_h"/>
                                          </p:val>
                                        </p:tav>
                                      </p:tavLst>
                                    </p:anim>
                                    <p:animEffect transition="in" filter="fade">
                                      <p:cBhvr>
                                        <p:cTn id="67" dur="500"/>
                                        <p:tgtEl>
                                          <p:spTgt spid="67"/>
                                        </p:tgtEl>
                                      </p:cBhvr>
                                    </p:animEffect>
                                  </p:childTnLst>
                                </p:cTn>
                              </p:par>
                            </p:childTnLst>
                          </p:cTn>
                        </p:par>
                      </p:childTnLst>
                    </p:cTn>
                  </p:par>
                  <p:par>
                    <p:cTn id="68" fill="hold">
                      <p:stCondLst>
                        <p:cond delay="indefinite"/>
                      </p:stCondLst>
                      <p:childTnLst>
                        <p:par>
                          <p:cTn id="69" fill="hold">
                            <p:stCondLst>
                              <p:cond delay="0"/>
                            </p:stCondLst>
                            <p:childTnLst>
                              <p:par>
                                <p:cTn id="70" presetID="53" presetClass="entr" presetSubtype="0" fill="hold" nodeType="clickEffect">
                                  <p:stCondLst>
                                    <p:cond delay="0"/>
                                  </p:stCondLst>
                                  <p:childTnLst>
                                    <p:set>
                                      <p:cBhvr>
                                        <p:cTn id="71" dur="1" fill="hold">
                                          <p:stCondLst>
                                            <p:cond delay="0"/>
                                          </p:stCondLst>
                                        </p:cTn>
                                        <p:tgtEl>
                                          <p:spTgt spid="72"/>
                                        </p:tgtEl>
                                        <p:attrNameLst>
                                          <p:attrName>style.visibility</p:attrName>
                                        </p:attrNameLst>
                                      </p:cBhvr>
                                      <p:to>
                                        <p:strVal val="visible"/>
                                      </p:to>
                                    </p:set>
                                    <p:anim calcmode="lin" valueType="num">
                                      <p:cBhvr>
                                        <p:cTn id="72" dur="500" fill="hold"/>
                                        <p:tgtEl>
                                          <p:spTgt spid="72"/>
                                        </p:tgtEl>
                                        <p:attrNameLst>
                                          <p:attrName>ppt_w</p:attrName>
                                        </p:attrNameLst>
                                      </p:cBhvr>
                                      <p:tavLst>
                                        <p:tav tm="0">
                                          <p:val>
                                            <p:fltVal val="0"/>
                                          </p:val>
                                        </p:tav>
                                        <p:tav tm="100000">
                                          <p:val>
                                            <p:strVal val="#ppt_w"/>
                                          </p:val>
                                        </p:tav>
                                      </p:tavLst>
                                    </p:anim>
                                    <p:anim calcmode="lin" valueType="num">
                                      <p:cBhvr>
                                        <p:cTn id="73" dur="500" fill="hold"/>
                                        <p:tgtEl>
                                          <p:spTgt spid="72"/>
                                        </p:tgtEl>
                                        <p:attrNameLst>
                                          <p:attrName>ppt_h</p:attrName>
                                        </p:attrNameLst>
                                      </p:cBhvr>
                                      <p:tavLst>
                                        <p:tav tm="0">
                                          <p:val>
                                            <p:fltVal val="0"/>
                                          </p:val>
                                        </p:tav>
                                        <p:tav tm="100000">
                                          <p:val>
                                            <p:strVal val="#ppt_h"/>
                                          </p:val>
                                        </p:tav>
                                      </p:tavLst>
                                    </p:anim>
                                    <p:animEffect transition="in" filter="fade">
                                      <p:cBhvr>
                                        <p:cTn id="74" dur="500"/>
                                        <p:tgtEl>
                                          <p:spTgt spid="72"/>
                                        </p:tgtEl>
                                      </p:cBhvr>
                                    </p:animEffect>
                                  </p:childTnLst>
                                </p:cTn>
                              </p:par>
                              <p:par>
                                <p:cTn id="75" presetID="53" presetClass="entr" presetSubtype="16" fill="hold" nodeType="withEffect">
                                  <p:stCondLst>
                                    <p:cond delay="0"/>
                                  </p:stCondLst>
                                  <p:childTnLst>
                                    <p:set>
                                      <p:cBhvr>
                                        <p:cTn id="76" dur="1" fill="hold">
                                          <p:stCondLst>
                                            <p:cond delay="0"/>
                                          </p:stCondLst>
                                        </p:cTn>
                                        <p:tgtEl>
                                          <p:spTgt spid="9"/>
                                        </p:tgtEl>
                                        <p:attrNameLst>
                                          <p:attrName>style.visibility</p:attrName>
                                        </p:attrNameLst>
                                      </p:cBhvr>
                                      <p:to>
                                        <p:strVal val="visible"/>
                                      </p:to>
                                    </p:set>
                                    <p:anim calcmode="lin" valueType="num">
                                      <p:cBhvr>
                                        <p:cTn id="77" dur="500" fill="hold"/>
                                        <p:tgtEl>
                                          <p:spTgt spid="9"/>
                                        </p:tgtEl>
                                        <p:attrNameLst>
                                          <p:attrName>ppt_w</p:attrName>
                                        </p:attrNameLst>
                                      </p:cBhvr>
                                      <p:tavLst>
                                        <p:tav tm="0">
                                          <p:val>
                                            <p:fltVal val="0"/>
                                          </p:val>
                                        </p:tav>
                                        <p:tav tm="100000">
                                          <p:val>
                                            <p:strVal val="#ppt_w"/>
                                          </p:val>
                                        </p:tav>
                                      </p:tavLst>
                                    </p:anim>
                                    <p:anim calcmode="lin" valueType="num">
                                      <p:cBhvr>
                                        <p:cTn id="78" dur="500" fill="hold"/>
                                        <p:tgtEl>
                                          <p:spTgt spid="9"/>
                                        </p:tgtEl>
                                        <p:attrNameLst>
                                          <p:attrName>ppt_h</p:attrName>
                                        </p:attrNameLst>
                                      </p:cBhvr>
                                      <p:tavLst>
                                        <p:tav tm="0">
                                          <p:val>
                                            <p:fltVal val="0"/>
                                          </p:val>
                                        </p:tav>
                                        <p:tav tm="100000">
                                          <p:val>
                                            <p:strVal val="#ppt_h"/>
                                          </p:val>
                                        </p:tav>
                                      </p:tavLst>
                                    </p:anim>
                                    <p:animEffect transition="in" filter="fade">
                                      <p:cBhvr>
                                        <p:cTn id="79" dur="500"/>
                                        <p:tgtEl>
                                          <p:spTgt spid="9"/>
                                        </p:tgtEl>
                                      </p:cBhvr>
                                    </p:animEffect>
                                  </p:childTnLst>
                                </p:cTn>
                              </p:par>
                            </p:childTnLst>
                          </p:cTn>
                        </p:par>
                        <p:par>
                          <p:cTn id="80" fill="hold">
                            <p:stCondLst>
                              <p:cond delay="500"/>
                            </p:stCondLst>
                            <p:childTnLst>
                              <p:par>
                                <p:cTn id="81" presetID="10" presetClass="entr" presetSubtype="0" fill="hold" grpId="0" nodeType="afterEffect">
                                  <p:stCondLst>
                                    <p:cond delay="0"/>
                                  </p:stCondLst>
                                  <p:childTnLst>
                                    <p:set>
                                      <p:cBhvr>
                                        <p:cTn id="82" dur="1" fill="hold">
                                          <p:stCondLst>
                                            <p:cond delay="0"/>
                                          </p:stCondLst>
                                        </p:cTn>
                                        <p:tgtEl>
                                          <p:spTgt spid="7"/>
                                        </p:tgtEl>
                                        <p:attrNameLst>
                                          <p:attrName>style.visibility</p:attrName>
                                        </p:attrNameLst>
                                      </p:cBhvr>
                                      <p:to>
                                        <p:strVal val="visible"/>
                                      </p:to>
                                    </p:set>
                                    <p:animEffect transition="in" filter="fade">
                                      <p:cBhvr>
                                        <p:cTn id="83" dur="500"/>
                                        <p:tgtEl>
                                          <p:spTgt spid="7"/>
                                        </p:tgtEl>
                                      </p:cBhvr>
                                    </p:animEffect>
                                  </p:childTnLst>
                                </p:cTn>
                              </p:par>
                              <p:par>
                                <p:cTn id="84" presetID="10" presetClass="entr" presetSubtype="0" fill="hold" grpId="0" nodeType="withEffect">
                                  <p:stCondLst>
                                    <p:cond delay="0"/>
                                  </p:stCondLst>
                                  <p:childTnLst>
                                    <p:set>
                                      <p:cBhvr>
                                        <p:cTn id="85" dur="1" fill="hold">
                                          <p:stCondLst>
                                            <p:cond delay="0"/>
                                          </p:stCondLst>
                                        </p:cTn>
                                        <p:tgtEl>
                                          <p:spTgt spid="6"/>
                                        </p:tgtEl>
                                        <p:attrNameLst>
                                          <p:attrName>style.visibility</p:attrName>
                                        </p:attrNameLst>
                                      </p:cBhvr>
                                      <p:to>
                                        <p:strVal val="visible"/>
                                      </p:to>
                                    </p:set>
                                    <p:animEffect transition="in" filter="fade">
                                      <p:cBhvr>
                                        <p:cTn id="86" dur="500"/>
                                        <p:tgtEl>
                                          <p:spTgt spid="6"/>
                                        </p:tgtEl>
                                      </p:cBhvr>
                                    </p:animEffect>
                                  </p:childTnLst>
                                </p:cTn>
                              </p:par>
                            </p:childTnLst>
                          </p:cTn>
                        </p:par>
                      </p:childTnLst>
                    </p:cTn>
                  </p:par>
                  <p:par>
                    <p:cTn id="87" fill="hold">
                      <p:stCondLst>
                        <p:cond delay="indefinite"/>
                      </p:stCondLst>
                      <p:childTnLst>
                        <p:par>
                          <p:cTn id="88" fill="hold">
                            <p:stCondLst>
                              <p:cond delay="0"/>
                            </p:stCondLst>
                            <p:childTnLst>
                              <p:par>
                                <p:cTn id="89" presetID="53" presetClass="entr" presetSubtype="16" fill="hold" nodeType="clickEffect">
                                  <p:stCondLst>
                                    <p:cond delay="0"/>
                                  </p:stCondLst>
                                  <p:childTnLst>
                                    <p:set>
                                      <p:cBhvr>
                                        <p:cTn id="90" dur="1" fill="hold">
                                          <p:stCondLst>
                                            <p:cond delay="0"/>
                                          </p:stCondLst>
                                        </p:cTn>
                                        <p:tgtEl>
                                          <p:spTgt spid="14"/>
                                        </p:tgtEl>
                                        <p:attrNameLst>
                                          <p:attrName>style.visibility</p:attrName>
                                        </p:attrNameLst>
                                      </p:cBhvr>
                                      <p:to>
                                        <p:strVal val="visible"/>
                                      </p:to>
                                    </p:set>
                                    <p:anim calcmode="lin" valueType="num">
                                      <p:cBhvr>
                                        <p:cTn id="91" dur="500" fill="hold"/>
                                        <p:tgtEl>
                                          <p:spTgt spid="14"/>
                                        </p:tgtEl>
                                        <p:attrNameLst>
                                          <p:attrName>ppt_w</p:attrName>
                                        </p:attrNameLst>
                                      </p:cBhvr>
                                      <p:tavLst>
                                        <p:tav tm="0">
                                          <p:val>
                                            <p:fltVal val="0"/>
                                          </p:val>
                                        </p:tav>
                                        <p:tav tm="100000">
                                          <p:val>
                                            <p:strVal val="#ppt_w"/>
                                          </p:val>
                                        </p:tav>
                                      </p:tavLst>
                                    </p:anim>
                                    <p:anim calcmode="lin" valueType="num">
                                      <p:cBhvr>
                                        <p:cTn id="92" dur="500" fill="hold"/>
                                        <p:tgtEl>
                                          <p:spTgt spid="14"/>
                                        </p:tgtEl>
                                        <p:attrNameLst>
                                          <p:attrName>ppt_h</p:attrName>
                                        </p:attrNameLst>
                                      </p:cBhvr>
                                      <p:tavLst>
                                        <p:tav tm="0">
                                          <p:val>
                                            <p:fltVal val="0"/>
                                          </p:val>
                                        </p:tav>
                                        <p:tav tm="100000">
                                          <p:val>
                                            <p:strVal val="#ppt_h"/>
                                          </p:val>
                                        </p:tav>
                                      </p:tavLst>
                                    </p:anim>
                                    <p:animEffect transition="in" filter="fade">
                                      <p:cBhvr>
                                        <p:cTn id="9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F46216B-77A9-411A-B9D3-5023FCB7020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4FF91E0E8C047943A8195D13CD93AAB2" ma:contentTypeVersion="0" ma:contentTypeDescription="Create a new document." ma:contentTypeScope="" ma:versionID="f86d7b0f94b623271f61920651bbcb69">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C77E1275-FA60-4E9B-B214-5A2BDD931B1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9DEC3F67-8D90-405E-B43D-C7CE8D3C660E}">
  <ds:schemaRefs>
    <ds:schemaRef ds:uri="http://schemas.microsoft.com/sharepoint/v3/contenttype/forms"/>
  </ds:schemaRefs>
</ds:datastoreItem>
</file>

<file path=customXml/itemProps3.xml><?xml version="1.0" encoding="utf-8"?>
<ds:datastoreItem xmlns:ds="http://schemas.openxmlformats.org/officeDocument/2006/customXml" ds:itemID="{59DB38BB-019B-4754-B096-1DC4E24C09B3}">
  <ds:schemaRefs>
    <ds:schemaRef ds:uri="http://purl.org/dc/terms/"/>
    <ds:schemaRef ds:uri="http://schemas.openxmlformats.org/package/2006/metadata/core-properties"/>
    <ds:schemaRef ds:uri="http://schemas.microsoft.com/office/2006/documentManagement/types"/>
    <ds:schemaRef ds:uri="http://purl.org/dc/elements/1.1/"/>
    <ds:schemaRef ds:uri="http://schemas.microsoft.com/office/2006/metadata/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
  <TotalTime>44885</TotalTime>
  <Words>2224</Words>
  <Application>Microsoft Office PowerPoint</Application>
  <PresentationFormat>On-screen Show (4:3)</PresentationFormat>
  <Paragraphs>566</Paragraphs>
  <Slides>57</Slides>
  <Notes>29</Notes>
  <HiddenSlides>0</HiddenSlides>
  <MMClips>1</MMClips>
  <ScaleCrop>false</ScaleCrop>
  <HeadingPairs>
    <vt:vector size="8" baseType="variant">
      <vt:variant>
        <vt:lpstr>Fonts Used</vt:lpstr>
      </vt:variant>
      <vt:variant>
        <vt:i4>9</vt:i4>
      </vt:variant>
      <vt:variant>
        <vt:lpstr>Theme</vt:lpstr>
      </vt:variant>
      <vt:variant>
        <vt:i4>1</vt:i4>
      </vt:variant>
      <vt:variant>
        <vt:lpstr>Embedded OLE Servers</vt:lpstr>
      </vt:variant>
      <vt:variant>
        <vt:i4>1</vt:i4>
      </vt:variant>
      <vt:variant>
        <vt:lpstr>Slide Titles</vt:lpstr>
      </vt:variant>
      <vt:variant>
        <vt:i4>57</vt:i4>
      </vt:variant>
    </vt:vector>
  </HeadingPairs>
  <TitlesOfParts>
    <vt:vector size="68" baseType="lpstr">
      <vt:lpstr>ＭＳ Ｐゴシック</vt:lpstr>
      <vt:lpstr>Arial</vt:lpstr>
      <vt:lpstr>Arial Unicode MS</vt:lpstr>
      <vt:lpstr>Calibri</vt:lpstr>
      <vt:lpstr>Myriad Pro Light</vt:lpstr>
      <vt:lpstr>Stencil</vt:lpstr>
      <vt:lpstr>Tahoma</vt:lpstr>
      <vt:lpstr>Verdana</vt:lpstr>
      <vt:lpstr>Wingdings</vt:lpstr>
      <vt:lpstr>Office Theme</vt:lpstr>
      <vt:lpstr>Designer Drawing</vt:lpstr>
      <vt:lpstr>PowerPoint Presentation</vt:lpstr>
      <vt:lpstr>Europeiskt Lab för Partikelfysik</vt:lpstr>
      <vt:lpstr>i utkanten av Génève...</vt:lpstr>
      <vt:lpstr>Som en liten stad… </vt:lpstr>
      <vt:lpstr>CERN‘s målsättning</vt:lpstr>
      <vt:lpstr>Grundforskning </vt:lpstr>
      <vt:lpstr>Vad försöker vi uppnå?</vt:lpstr>
      <vt:lpstr>Vad är materia gjort av ?</vt:lpstr>
      <vt:lpstr>  </vt:lpstr>
      <vt:lpstr>Från teori till upptäckt</vt:lpstr>
      <vt:lpstr>Proportioner</vt:lpstr>
      <vt:lpstr>Proportioner</vt:lpstr>
      <vt:lpstr>Dom Fundamentala Krafterna</vt:lpstr>
      <vt:lpstr>PowerPoint Presentation</vt:lpstr>
      <vt:lpstr>Fler frågor…</vt:lpstr>
      <vt:lpstr>Higgs Boson</vt:lpstr>
      <vt:lpstr>Fler frågor....</vt:lpstr>
      <vt:lpstr>Fler Frågor ....</vt:lpstr>
      <vt:lpstr>PowerPoint Presentation</vt:lpstr>
      <vt:lpstr>Vi accelererar och kolliderar partiklar</vt:lpstr>
      <vt:lpstr>Våra verktyg</vt:lpstr>
      <vt:lpstr>Varför större och större acceleratorer ?</vt:lpstr>
      <vt:lpstr>Samarbete med andra forskare...</vt:lpstr>
      <vt:lpstr>Våra verktyg</vt:lpstr>
      <vt:lpstr>LHC - Världens största accelerator</vt:lpstr>
      <vt:lpstr>PowerPoint Presentation</vt:lpstr>
      <vt:lpstr>Mångsidigt vetenskapligt program</vt:lpstr>
      <vt:lpstr>Största och mest sofistikerade detektorer</vt:lpstr>
      <vt:lpstr>ATLAS</vt:lpstr>
      <vt:lpstr>ALICE</vt:lpstr>
      <vt:lpstr>Hur fungerar detektorerna?</vt:lpstr>
      <vt:lpstr>Hur fungerar detektorerna?</vt:lpstr>
      <vt:lpstr>största vetenskapliga datornätverk</vt:lpstr>
      <vt:lpstr>Bringa nationer tillsammans och utbilda</vt:lpstr>
      <vt:lpstr>PowerPoint Presentation</vt:lpstr>
      <vt:lpstr>PowerPoint Presentation</vt:lpstr>
      <vt:lpstr>PowerPoint Presentation</vt:lpstr>
      <vt:lpstr>Detektorer</vt:lpstr>
      <vt:lpstr> Användning av « Grid »</vt:lpstr>
      <vt:lpstr>PowerPoint Presentation</vt:lpstr>
      <vt:lpstr>Och några Nobelpris…</vt:lpstr>
      <vt:lpstr>Senaste nytt från LHC</vt:lpstr>
      <vt:lpstr>PowerPoint Presentation</vt:lpstr>
      <vt:lpstr>Vad händer näst vid LHC ? </vt:lpstr>
      <vt:lpstr>PowerPoint Presentation</vt:lpstr>
      <vt:lpstr>PowerPoint Presentation</vt:lpstr>
      <vt:lpstr>FCC</vt:lpstr>
      <vt:lpstr>Sammanfattning</vt:lpstr>
      <vt:lpstr>PowerPoint Presentation</vt:lpstr>
      <vt:lpstr>Från Upptäckt till Precision</vt:lpstr>
      <vt:lpstr>LHC - Världens största accelerator</vt:lpstr>
      <vt:lpstr>Kollisioner vid LHC</vt:lpstr>
      <vt:lpstr>Fundamental Physics Future facilities </vt:lpstr>
      <vt:lpstr>Upgrades</vt:lpstr>
      <vt:lpstr>Novel WIMPS experiments</vt:lpstr>
      <vt:lpstr>Projects to be decided</vt:lpstr>
      <vt:lpstr>CERN‘s målsättning</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CERN Guide Conference</dc:title>
  <dc:creator>Jirden</dc:creator>
  <cp:keywords>CERN; LHC</cp:keywords>
  <cp:lastModifiedBy>Lennart Jirden</cp:lastModifiedBy>
  <cp:revision>898</cp:revision>
  <dcterms:created xsi:type="dcterms:W3CDTF">2007-08-07T15:03:51Z</dcterms:created>
  <dcterms:modified xsi:type="dcterms:W3CDTF">2025-03-23T18:26:01Z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0x0101004FF91E0E8C047943A8195D13CD93AAB2</vt:lpwstr>
  </property>
</Properties>
</file>