
<file path=[Content_Types].xml><?xml version="1.0" encoding="utf-8"?>
<Types xmlns="http://schemas.openxmlformats.org/package/2006/content-types">
  <Default Extension="png" ContentType="image/png"/>
  <Default Extension="tmp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2"/>
  </p:notesMasterIdLst>
  <p:sldIdLst>
    <p:sldId id="260" r:id="rId2"/>
    <p:sldId id="261" r:id="rId3"/>
    <p:sldId id="269" r:id="rId4"/>
    <p:sldId id="263" r:id="rId5"/>
    <p:sldId id="272" r:id="rId6"/>
    <p:sldId id="275" r:id="rId7"/>
    <p:sldId id="268" r:id="rId8"/>
    <p:sldId id="281" r:id="rId9"/>
    <p:sldId id="277" r:id="rId10"/>
    <p:sldId id="279" r:id="rId11"/>
    <p:sldId id="274" r:id="rId12"/>
    <p:sldId id="286" r:id="rId13"/>
    <p:sldId id="264" r:id="rId14"/>
    <p:sldId id="265" r:id="rId15"/>
    <p:sldId id="267" r:id="rId16"/>
    <p:sldId id="266" r:id="rId17"/>
    <p:sldId id="392" r:id="rId18"/>
    <p:sldId id="393" r:id="rId19"/>
    <p:sldId id="412" r:id="rId20"/>
    <p:sldId id="396" r:id="rId21"/>
    <p:sldId id="397" r:id="rId22"/>
    <p:sldId id="398" r:id="rId23"/>
    <p:sldId id="420" r:id="rId24"/>
    <p:sldId id="407" r:id="rId25"/>
    <p:sldId id="408" r:id="rId26"/>
    <p:sldId id="410" r:id="rId27"/>
    <p:sldId id="433" r:id="rId28"/>
    <p:sldId id="434" r:id="rId29"/>
    <p:sldId id="437" r:id="rId30"/>
    <p:sldId id="440" r:id="rId31"/>
    <p:sldId id="441" r:id="rId32"/>
    <p:sldId id="444" r:id="rId33"/>
    <p:sldId id="445" r:id="rId34"/>
    <p:sldId id="448" r:id="rId35"/>
    <p:sldId id="449" r:id="rId36"/>
    <p:sldId id="451" r:id="rId37"/>
    <p:sldId id="452" r:id="rId38"/>
    <p:sldId id="457" r:id="rId39"/>
    <p:sldId id="459" r:id="rId40"/>
    <p:sldId id="460" r:id="rId41"/>
    <p:sldId id="462" r:id="rId42"/>
    <p:sldId id="463" r:id="rId43"/>
    <p:sldId id="464" r:id="rId44"/>
    <p:sldId id="469" r:id="rId45"/>
    <p:sldId id="470" r:id="rId46"/>
    <p:sldId id="471" r:id="rId47"/>
    <p:sldId id="472" r:id="rId48"/>
    <p:sldId id="505" r:id="rId49"/>
    <p:sldId id="507" r:id="rId50"/>
    <p:sldId id="508" r:id="rId51"/>
    <p:sldId id="435" r:id="rId52"/>
    <p:sldId id="509" r:id="rId53"/>
    <p:sldId id="475" r:id="rId54"/>
    <p:sldId id="477" r:id="rId55"/>
    <p:sldId id="430" r:id="rId56"/>
    <p:sldId id="494" r:id="rId57"/>
    <p:sldId id="429" r:id="rId58"/>
    <p:sldId id="431" r:id="rId59"/>
    <p:sldId id="432" r:id="rId60"/>
    <p:sldId id="478" r:id="rId61"/>
    <p:sldId id="480" r:id="rId62"/>
    <p:sldId id="481" r:id="rId63"/>
    <p:sldId id="482" r:id="rId64"/>
    <p:sldId id="479" r:id="rId65"/>
    <p:sldId id="495" r:id="rId66"/>
    <p:sldId id="483" r:id="rId67"/>
    <p:sldId id="484" r:id="rId68"/>
    <p:sldId id="485" r:id="rId69"/>
    <p:sldId id="496" r:id="rId70"/>
    <p:sldId id="486" r:id="rId71"/>
    <p:sldId id="498" r:id="rId72"/>
    <p:sldId id="497" r:id="rId73"/>
    <p:sldId id="487" r:id="rId74"/>
    <p:sldId id="488" r:id="rId75"/>
    <p:sldId id="489" r:id="rId76"/>
    <p:sldId id="490" r:id="rId77"/>
    <p:sldId id="499" r:id="rId78"/>
    <p:sldId id="491" r:id="rId79"/>
    <p:sldId id="492" r:id="rId80"/>
    <p:sldId id="504" r:id="rId81"/>
    <p:sldId id="506" r:id="rId82"/>
    <p:sldId id="493" r:id="rId83"/>
    <p:sldId id="511" r:id="rId84"/>
    <p:sldId id="512" r:id="rId85"/>
    <p:sldId id="513" r:id="rId86"/>
    <p:sldId id="514" r:id="rId87"/>
    <p:sldId id="515" r:id="rId88"/>
    <p:sldId id="516" r:id="rId89"/>
    <p:sldId id="517" r:id="rId90"/>
    <p:sldId id="518" r:id="rId9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15" autoAdjust="0"/>
    <p:restoredTop sz="93900" autoAdjust="0"/>
  </p:normalViewPr>
  <p:slideViewPr>
    <p:cSldViewPr>
      <p:cViewPr varScale="1">
        <p:scale>
          <a:sx n="165" d="100"/>
          <a:sy n="165" d="100"/>
        </p:scale>
        <p:origin x="-96" y="-13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5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6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image" Target="../media/image1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B45A35-EBAF-4E96-8FED-0D2117FC84C8}" type="datetimeFigureOut">
              <a:rPr lang="en-US" smtClean="0"/>
              <a:t>3/21/2025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398E55-8C0F-476F-8969-16D27F1D2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76925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Cross section for </a:t>
            </a:r>
            <a:r>
              <a:rPr lang="en-US" dirty="0" err="1"/>
              <a:t>hadronic</a:t>
            </a:r>
            <a:r>
              <a:rPr lang="en-US" dirty="0"/>
              <a:t> Higgs production is order</a:t>
            </a:r>
            <a:r>
              <a:rPr lang="en-US" baseline="0" dirty="0"/>
              <a:t> of </a:t>
            </a:r>
            <a:r>
              <a:rPr lang="en-US" baseline="0" dirty="0" err="1"/>
              <a:t>pico</a:t>
            </a:r>
            <a:r>
              <a:rPr lang="en-US" baseline="0" dirty="0"/>
              <a:t> barn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873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90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838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Griffiths p11:16 p481 </a:t>
            </a:r>
            <a:r>
              <a:rPr lang="en-US" dirty="0" err="1"/>
              <a:t>pdf</a:t>
            </a:r>
            <a:r>
              <a:rPr lang="en-US" dirty="0"/>
              <a:t>, </a:t>
            </a:r>
          </a:p>
          <a:p>
            <a:r>
              <a:rPr lang="en-US" dirty="0"/>
              <a:t>Jackson p688 </a:t>
            </a:r>
            <a:r>
              <a:rPr lang="en-US" dirty="0" err="1"/>
              <a:t>eq</a:t>
            </a:r>
            <a:r>
              <a:rPr lang="en-US" dirty="0"/>
              <a:t> 14.13-14.14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18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9 </a:t>
            </a:r>
            <a:r>
              <a:rPr lang="en-US" dirty="0" err="1"/>
              <a:t>gev</a:t>
            </a:r>
            <a:r>
              <a:rPr lang="en-US" dirty="0"/>
              <a:t> lost per turn in FCC-</a:t>
            </a:r>
            <a:r>
              <a:rPr lang="en-US" dirty="0" err="1"/>
              <a:t>ee</a:t>
            </a:r>
            <a:r>
              <a:rPr lang="en-US" dirty="0"/>
              <a:t> 182.5 </a:t>
            </a:r>
            <a:r>
              <a:rPr lang="en-US" dirty="0" err="1"/>
              <a:t>GeV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081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Summary from DG presentation to personnel,</a:t>
            </a:r>
            <a:r>
              <a:rPr lang="en-US" baseline="0" dirty="0"/>
              <a:t> </a:t>
            </a:r>
            <a:r>
              <a:rPr lang="en-US" baseline="0" dirty="0" err="1"/>
              <a:t>sept</a:t>
            </a:r>
            <a:r>
              <a:rPr lang="en-US" baseline="0" dirty="0"/>
              <a:t> 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1451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Yearly consumption about 1.9 </a:t>
            </a:r>
            <a:r>
              <a:rPr lang="en-US" dirty="0" err="1"/>
              <a:t>TWh</a:t>
            </a:r>
            <a:r>
              <a:rPr lang="en-US" dirty="0"/>
              <a:t> (compare 1.2 </a:t>
            </a:r>
            <a:r>
              <a:rPr lang="en-US" dirty="0" err="1"/>
              <a:t>TWh</a:t>
            </a:r>
            <a:r>
              <a:rPr lang="en-US" dirty="0"/>
              <a:t> for CERN in 2016)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4319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At 5 </a:t>
            </a:r>
            <a:r>
              <a:rPr lang="en-US" dirty="0" err="1"/>
              <a:t>TeV</a:t>
            </a:r>
            <a:r>
              <a:rPr lang="en-US" dirty="0"/>
              <a:t>, gamma = 47322, mean lifetime is 95 </a:t>
            </a:r>
            <a:r>
              <a:rPr lang="en-US" dirty="0" err="1"/>
              <a:t>ms</a:t>
            </a:r>
            <a:endParaRPr lang="en-US" dirty="0"/>
          </a:p>
          <a:p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Muons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should last about 1000 turns in main ring, I.e. ~30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ms.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Lifetime at top energy is 95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ms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for 5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TeV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beams (10 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TeV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CMS) 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429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2364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Laser ablation surface engineering (LASE), or laser-engineered surface structures (LESS) are techniques that can be applied to the beam-facing surfaces of the </a:t>
            </a:r>
            <a:r>
              <a:rPr lang="en-US" dirty="0" err="1"/>
              <a:t>beamscreen</a:t>
            </a:r>
            <a:r>
              <a:rPr lang="en-US" dirty="0"/>
              <a:t> in order to mitigate the electron cloud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76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6808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power: 100 MW cooling to absorb 5 MW synchrotron radiation, 30 MW to</a:t>
            </a:r>
            <a:r>
              <a:rPr lang="en-US" baseline="0" dirty="0"/>
              <a:t> cool losses from rest-gas scattering. RF power: 12 MW / beam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398E55-8C0F-476F-8969-16D27F1D2B54}" type="slidenum">
              <a:rPr lang="en-US" smtClean="0"/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344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F6F3D-2D8E-47CA-B611-A93F7DB16B32}" type="datetime1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105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288156-08E6-43C8-889C-E170FCB7AFD8}" type="datetime1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991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BB6C7D-BC38-4D5E-8908-668575121CB6}" type="datetime1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402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27534"/>
            <a:ext cx="8229600" cy="3967088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100"/>
            </a:lvl1pPr>
          </a:lstStyle>
          <a:p>
            <a:fld id="{964E12A4-7BEE-473F-9590-375401FF8C78}" type="datetime1">
              <a:rPr lang="en-US" smtClean="0"/>
              <a:t>3/21/2025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084168" y="4782183"/>
            <a:ext cx="2895600" cy="273844"/>
          </a:xfrm>
        </p:spPr>
        <p:txBody>
          <a:bodyPr/>
          <a:lstStyle>
            <a:lvl1pPr>
              <a:defRPr sz="1100"/>
            </a:lvl1pPr>
          </a:lstStyle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4655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221"/>
            <a:ext cx="8229600" cy="437295"/>
          </a:xfrm>
        </p:spPr>
        <p:txBody>
          <a:bodyPr>
            <a:no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31976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A23E29-B47E-457E-B163-82885C0C7609}" type="datetime1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1692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C5427-5298-4D76-AF22-45FDBE621D56}" type="datetime1">
              <a:rPr lang="en-US" smtClean="0"/>
              <a:t>3/21/2025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303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2FF6B-A098-4276-9B8F-26A54EA866B3}" type="datetime1">
              <a:rPr lang="en-US" smtClean="0"/>
              <a:t>3/21/2025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9169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165BD-3F0C-45E6-B760-0FB53B000CD0}" type="datetime1">
              <a:rPr lang="en-US" smtClean="0"/>
              <a:t>3/21/2025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1009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75143-D8FB-46A1-BABE-B12D35A3E389}" type="datetime1">
              <a:rPr lang="en-US" smtClean="0"/>
              <a:t>3/21/2025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233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DAEC9-F893-4083-8900-B7E14E1E2411}" type="datetime1">
              <a:rPr lang="en-US" smtClean="0"/>
              <a:t>3/21/2025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907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ED7D9-0ABA-4373-8689-47F7779F25D2}" type="datetime1">
              <a:rPr lang="en-US" smtClean="0"/>
              <a:t>3/21/2025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8498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9419E2-8EB6-4E27-824A-68FA4E8F91D0}" type="datetime1">
              <a:rPr lang="en-US" smtClean="0"/>
              <a:t>3/21/2025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8291BA-05D0-43F0-B4B0-79AA4A408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693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9.png"/><Relationship Id="rId5" Type="http://schemas.openxmlformats.org/officeDocument/2006/relationships/image" Target="../media/image17.wmf"/><Relationship Id="rId4" Type="http://schemas.openxmlformats.org/officeDocument/2006/relationships/oleObject" Target="../embeddings/oleObject3.bin"/><Relationship Id="rId9" Type="http://schemas.openxmlformats.org/officeDocument/2006/relationships/image" Target="../media/image18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1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://cds.cern.ch/record/2691414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home.cern/sites/home.web.cern.ch/files/2020-06/2020%20Update%20European%20Strategy.pd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home.cern/sites/home.web.cern.ch/files/2020-06/2020%20Update%20European%20Strategy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hyperlink" Target="https://linearcollider.org/technical-design-report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210892/files/arXiv:1608.07537.pdf" TargetMode="External"/><Relationship Id="rId2" Type="http://schemas.openxmlformats.org/officeDocument/2006/relationships/hyperlink" Target="https://clic-study.web.cern.ch/content/conceptual-design-report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45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nima.2018.01.034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45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47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emf"/><Relationship Id="rId3" Type="http://schemas.openxmlformats.org/officeDocument/2006/relationships/image" Target="../media/image55.png"/><Relationship Id="rId7" Type="http://schemas.openxmlformats.org/officeDocument/2006/relationships/image" Target="../media/image59.gif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311633/4.2" TargetMode="External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72.png"/><Relationship Id="rId5" Type="http://schemas.openxmlformats.org/officeDocument/2006/relationships/image" Target="../media/image73.png"/><Relationship Id="rId4" Type="http://schemas.openxmlformats.org/officeDocument/2006/relationships/image" Target="../media/image11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hyperlink" Target="https://link.springer.com/article/10.1140/epjst/e2019-900045-4" TargetMode="External"/><Relationship Id="rId7" Type="http://schemas.openxmlformats.org/officeDocument/2006/relationships/image" Target="../media/image78.tiff"/><Relationship Id="rId2" Type="http://schemas.openxmlformats.org/officeDocument/2006/relationships/hyperlink" Target="https://link.springer.com/article/10.1140/epjc/s10052-019-6904-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cc-cdr.web.cern.ch/" TargetMode="External"/><Relationship Id="rId5" Type="http://schemas.openxmlformats.org/officeDocument/2006/relationships/hyperlink" Target="https://link.springer.com/article/10.1140/epjst/e2019-900088-6" TargetMode="External"/><Relationship Id="rId10" Type="http://schemas.openxmlformats.org/officeDocument/2006/relationships/image" Target="../media/image81.png"/><Relationship Id="rId4" Type="http://schemas.openxmlformats.org/officeDocument/2006/relationships/hyperlink" Target="https://link.springer.com/article/10.1140/epjst/e2019-900087-0" TargetMode="External"/><Relationship Id="rId9" Type="http://schemas.openxmlformats.org/officeDocument/2006/relationships/image" Target="../media/image80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jpeg"/><Relationship Id="rId4" Type="http://schemas.openxmlformats.org/officeDocument/2006/relationships/hyperlink" Target="https://arxiv.org/abs/2312.14363" TargetMode="Externa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hyperlink" Target="https://arxiv.org/abs/1809.00285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88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87.png"/><Relationship Id="rId5" Type="http://schemas.openxmlformats.org/officeDocument/2006/relationships/image" Target="../media/image11.emf"/><Relationship Id="rId4" Type="http://schemas.openxmlformats.org/officeDocument/2006/relationships/oleObject" Target="../embeddings/oleObject9.bin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jpeg"/><Relationship Id="rId7" Type="http://schemas.openxmlformats.org/officeDocument/2006/relationships/image" Target="../media/image9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3.jpeg"/><Relationship Id="rId5" Type="http://schemas.openxmlformats.org/officeDocument/2006/relationships/image" Target="../media/image92.jpeg"/><Relationship Id="rId4" Type="http://schemas.openxmlformats.org/officeDocument/2006/relationships/image" Target="../media/image91.gi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7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7" Type="http://schemas.openxmlformats.org/officeDocument/2006/relationships/image" Target="../media/image1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sti.gov/biblio/4064201/" TargetMode="External"/><Relationship Id="rId2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02.w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wmf"/><Relationship Id="rId3" Type="http://schemas.openxmlformats.org/officeDocument/2006/relationships/image" Target="../media/image106.png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hyperlink" Target="https://www.osti.gov/biblio/4064201/" TargetMode="External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emf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2.gif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jpe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6.jpg"/><Relationship Id="rId4" Type="http://schemas.openxmlformats.org/officeDocument/2006/relationships/image" Target="../media/image115.png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wmf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image" Target="../media/image45.wmf"/><Relationship Id="rId4" Type="http://schemas.openxmlformats.org/officeDocument/2006/relationships/oleObject" Target="../embeddings/oleObject13.bin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1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3.png"/><Relationship Id="rId4" Type="http://schemas.openxmlformats.org/officeDocument/2006/relationships/image" Target="../media/image1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jpe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26.wmf"/><Relationship Id="rId5" Type="http://schemas.openxmlformats.org/officeDocument/2006/relationships/oleObject" Target="../embeddings/oleObject14.bin"/><Relationship Id="rId4" Type="http://schemas.openxmlformats.org/officeDocument/2006/relationships/image" Target="../media/image128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eg"/><Relationship Id="rId2" Type="http://schemas.openxmlformats.org/officeDocument/2006/relationships/image" Target="../media/image13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3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9.png"/><Relationship Id="rId5" Type="http://schemas.openxmlformats.org/officeDocument/2006/relationships/image" Target="../media/image138.tiff"/><Relationship Id="rId4" Type="http://schemas.openxmlformats.org/officeDocument/2006/relationships/image" Target="../media/image137.png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jpeg"/><Relationship Id="rId2" Type="http://schemas.openxmlformats.org/officeDocument/2006/relationships/image" Target="../media/image14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3.jpeg"/><Relationship Id="rId4" Type="http://schemas.openxmlformats.org/officeDocument/2006/relationships/image" Target="../media/image142.jpeg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jpe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png"/><Relationship Id="rId2" Type="http://schemas.openxmlformats.org/officeDocument/2006/relationships/image" Target="../media/image146.tif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2.png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5" Type="http://schemas.openxmlformats.org/officeDocument/2006/relationships/image" Target="../media/image148.emf"/><Relationship Id="rId4" Type="http://schemas.openxmlformats.org/officeDocument/2006/relationships/oleObject" Target="../embeddings/oleObject15.bin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jpe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4.jpeg"/><Relationship Id="rId4" Type="http://schemas.openxmlformats.org/officeDocument/2006/relationships/hyperlink" Target="https://arxiv.org/abs/2312.14363" TargetMode="External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hyperlink" Target="https://xkcd.com/1949/" TargetMode="External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png"/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9.jpeg"/><Relationship Id="rId2" Type="http://schemas.openxmlformats.org/officeDocument/2006/relationships/image" Target="../media/image158.emf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1.png"/><Relationship Id="rId2" Type="http://schemas.openxmlformats.org/officeDocument/2006/relationships/image" Target="../media/image16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2.png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62406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123478"/>
            <a:ext cx="8458200" cy="1102519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Future accelerators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3568" y="1257300"/>
            <a:ext cx="6400800" cy="1314450"/>
          </a:xfrm>
        </p:spPr>
        <p:txBody>
          <a:bodyPr>
            <a:normAutofit/>
          </a:bodyPr>
          <a:lstStyle/>
          <a:p>
            <a:r>
              <a:rPr lang="en-US" sz="20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Roderik</a:t>
            </a:r>
            <a:r>
              <a: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Bruce</a:t>
            </a:r>
          </a:p>
          <a:p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780195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Circular </a:t>
            </a:r>
            <a:r>
              <a:rPr lang="en-US" dirty="0" err="1"/>
              <a:t>vs</a:t>
            </a:r>
            <a:r>
              <a:rPr lang="en-US" dirty="0"/>
              <a:t> linear collider</a:t>
            </a:r>
          </a:p>
        </p:txBody>
      </p:sp>
      <p:grpSp>
        <p:nvGrpSpPr>
          <p:cNvPr id="6" name="Group 169"/>
          <p:cNvGrpSpPr>
            <a:grpSpLocks/>
          </p:cNvGrpSpPr>
          <p:nvPr/>
        </p:nvGrpSpPr>
        <p:grpSpPr bwMode="auto">
          <a:xfrm>
            <a:off x="174202" y="4271119"/>
            <a:ext cx="8755062" cy="748903"/>
            <a:chOff x="543" y="2341"/>
            <a:chExt cx="5515" cy="629"/>
          </a:xfrm>
        </p:grpSpPr>
        <p:sp>
          <p:nvSpPr>
            <p:cNvPr id="7" name="Line 7"/>
            <p:cNvSpPr>
              <a:spLocks noChangeShapeType="1"/>
            </p:cNvSpPr>
            <p:nvPr/>
          </p:nvSpPr>
          <p:spPr bwMode="auto">
            <a:xfrm>
              <a:off x="3126" y="2341"/>
              <a:ext cx="232" cy="331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Line 8"/>
            <p:cNvSpPr>
              <a:spLocks noChangeShapeType="1"/>
            </p:cNvSpPr>
            <p:nvPr/>
          </p:nvSpPr>
          <p:spPr bwMode="auto">
            <a:xfrm flipH="1" flipV="1">
              <a:off x="3358" y="2672"/>
              <a:ext cx="156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auto">
            <a:xfrm>
              <a:off x="3189" y="2672"/>
              <a:ext cx="169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3126" y="2458"/>
              <a:ext cx="232" cy="214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>
              <a:off x="3275" y="2417"/>
              <a:ext cx="83" cy="255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Line 12"/>
            <p:cNvSpPr>
              <a:spLocks noChangeShapeType="1"/>
            </p:cNvSpPr>
            <p:nvPr/>
          </p:nvSpPr>
          <p:spPr bwMode="auto">
            <a:xfrm flipH="1">
              <a:off x="3275" y="2672"/>
              <a:ext cx="83" cy="12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" name="Line 13"/>
            <p:cNvSpPr>
              <a:spLocks noChangeShapeType="1"/>
            </p:cNvSpPr>
            <p:nvPr/>
          </p:nvSpPr>
          <p:spPr bwMode="auto">
            <a:xfrm>
              <a:off x="3358" y="2672"/>
              <a:ext cx="98" cy="19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>
              <a:off x="3358" y="2672"/>
              <a:ext cx="98" cy="8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3036" y="2660"/>
              <a:ext cx="166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6" name="Line 18"/>
            <p:cNvSpPr>
              <a:spLocks noChangeShapeType="1"/>
            </p:cNvSpPr>
            <p:nvPr/>
          </p:nvSpPr>
          <p:spPr bwMode="auto">
            <a:xfrm>
              <a:off x="899" y="2660"/>
              <a:ext cx="30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788" y="2660"/>
              <a:ext cx="388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18" name="AutoShape 20"/>
            <p:cNvSpPr>
              <a:spLocks noChangeArrowheads="1"/>
            </p:cNvSpPr>
            <p:nvPr/>
          </p:nvSpPr>
          <p:spPr bwMode="auto">
            <a:xfrm>
              <a:off x="3036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AutoShape 21"/>
            <p:cNvSpPr>
              <a:spLocks noChangeArrowheads="1"/>
            </p:cNvSpPr>
            <p:nvPr/>
          </p:nvSpPr>
          <p:spPr bwMode="auto">
            <a:xfrm>
              <a:off x="3118" y="2610"/>
              <a:ext cx="56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0" name="AutoShape 22"/>
            <p:cNvSpPr>
              <a:spLocks noChangeArrowheads="1"/>
            </p:cNvSpPr>
            <p:nvPr/>
          </p:nvSpPr>
          <p:spPr bwMode="auto">
            <a:xfrm>
              <a:off x="872" y="2429"/>
              <a:ext cx="277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97 w 21600"/>
                <a:gd name="T25" fmla="*/ 3122 h 21600"/>
                <a:gd name="T26" fmla="*/ 18403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AutoShape 23"/>
            <p:cNvSpPr>
              <a:spLocks noChangeArrowheads="1"/>
            </p:cNvSpPr>
            <p:nvPr/>
          </p:nvSpPr>
          <p:spPr bwMode="auto">
            <a:xfrm>
              <a:off x="678" y="2610"/>
              <a:ext cx="140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507" y="2660"/>
              <a:ext cx="111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3" name="AutoShape 25"/>
            <p:cNvSpPr>
              <a:spLocks noChangeArrowheads="1"/>
            </p:cNvSpPr>
            <p:nvPr/>
          </p:nvSpPr>
          <p:spPr bwMode="auto">
            <a:xfrm>
              <a:off x="3618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4" name="AutoShape 26"/>
            <p:cNvSpPr>
              <a:spLocks noChangeArrowheads="1"/>
            </p:cNvSpPr>
            <p:nvPr/>
          </p:nvSpPr>
          <p:spPr bwMode="auto">
            <a:xfrm>
              <a:off x="3534" y="2610"/>
              <a:ext cx="55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Line 27"/>
            <p:cNvSpPr>
              <a:spLocks noChangeShapeType="1"/>
            </p:cNvSpPr>
            <p:nvPr/>
          </p:nvSpPr>
          <p:spPr bwMode="auto">
            <a:xfrm flipH="1">
              <a:off x="5532" y="2660"/>
              <a:ext cx="30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 flipH="1">
              <a:off x="5560" y="2660"/>
              <a:ext cx="389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7" name="AutoShape 29"/>
            <p:cNvSpPr>
              <a:spLocks noChangeArrowheads="1"/>
            </p:cNvSpPr>
            <p:nvPr/>
          </p:nvSpPr>
          <p:spPr bwMode="auto">
            <a:xfrm flipH="1">
              <a:off x="5588" y="2429"/>
              <a:ext cx="276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0 w 21600"/>
                <a:gd name="T25" fmla="*/ 3122 h 21600"/>
                <a:gd name="T26" fmla="*/ 18470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AutoShape 30"/>
            <p:cNvSpPr>
              <a:spLocks noChangeArrowheads="1"/>
            </p:cNvSpPr>
            <p:nvPr/>
          </p:nvSpPr>
          <p:spPr bwMode="auto">
            <a:xfrm flipH="1">
              <a:off x="5920" y="2610"/>
              <a:ext cx="138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543" y="2757"/>
              <a:ext cx="358" cy="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000" dirty="0">
                  <a:solidFill>
                    <a:srgbClr val="000000"/>
                  </a:solidFill>
                  <a:latin typeface="Arial" pitchFamily="34" charset="0"/>
                </a:rPr>
                <a:t>source</a:t>
              </a:r>
            </a:p>
          </p:txBody>
        </p:sp>
        <p:sp>
          <p:nvSpPr>
            <p:cNvPr id="30" name="Rectangle 33"/>
            <p:cNvSpPr>
              <a:spLocks noChangeArrowheads="1"/>
            </p:cNvSpPr>
            <p:nvPr/>
          </p:nvSpPr>
          <p:spPr bwMode="auto">
            <a:xfrm>
              <a:off x="1819" y="2763"/>
              <a:ext cx="569" cy="2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000" dirty="0">
                  <a:solidFill>
                    <a:srgbClr val="000000"/>
                  </a:solidFill>
                  <a:latin typeface="Arial" pitchFamily="34" charset="0"/>
                </a:rPr>
                <a:t>main </a:t>
              </a:r>
              <a:r>
                <a:rPr lang="en-US" altLang="en-US" sz="1000" dirty="0" err="1">
                  <a:solidFill>
                    <a:srgbClr val="000000"/>
                  </a:solidFill>
                  <a:latin typeface="Arial" pitchFamily="34" charset="0"/>
                </a:rPr>
                <a:t>linac</a:t>
              </a:r>
              <a:endParaRPr lang="en-US" altLang="en-US" sz="1000" dirty="0">
                <a:solidFill>
                  <a:srgbClr val="000000"/>
                </a:solidFill>
                <a:latin typeface="Arial" pitchFamily="34" charset="0"/>
              </a:endParaRPr>
            </a:p>
          </p:txBody>
        </p:sp>
        <p:grpSp>
          <p:nvGrpSpPr>
            <p:cNvPr id="31" name="Group 35"/>
            <p:cNvGrpSpPr>
              <a:grpSpLocks/>
            </p:cNvGrpSpPr>
            <p:nvPr/>
          </p:nvGrpSpPr>
          <p:grpSpPr bwMode="auto">
            <a:xfrm>
              <a:off x="1149" y="2610"/>
              <a:ext cx="1887" cy="119"/>
              <a:chOff x="619" y="2209"/>
              <a:chExt cx="1929" cy="133"/>
            </a:xfrm>
          </p:grpSpPr>
          <p:sp>
            <p:nvSpPr>
              <p:cNvPr id="52" name="Rectangle 36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53" name="Group 37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57" name="Group 38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0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71" name="Line 4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58" name="Group 41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68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69" name="Line 4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59" name="Group 44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66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67" name="Line 4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0" name="Group 47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64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65" name="Line 4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1" name="Group 50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62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63" name="Line 5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54" name="Group 53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55" name="Rectangle 5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6" name="Line 5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grpSp>
          <p:nvGrpSpPr>
            <p:cNvPr id="32" name="Group 56"/>
            <p:cNvGrpSpPr>
              <a:grpSpLocks/>
            </p:cNvGrpSpPr>
            <p:nvPr/>
          </p:nvGrpSpPr>
          <p:grpSpPr bwMode="auto">
            <a:xfrm>
              <a:off x="3674" y="2610"/>
              <a:ext cx="1886" cy="119"/>
              <a:chOff x="3200" y="2209"/>
              <a:chExt cx="1929" cy="133"/>
            </a:xfrm>
          </p:grpSpPr>
          <p:sp>
            <p:nvSpPr>
              <p:cNvPr id="33" name="Rectangle 57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34" name="Group 58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50" name="Rectangle 5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1" name="Line 6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35" name="Group 61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48" name="Rectangle 62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9" name="Line 63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36" name="Group 64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46" name="Rectangle 65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7" name="Line 66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37" name="Group 67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44" name="Rectangle 68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5" name="Line 69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38" name="Group 70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42" name="Rectangle 71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3" name="Line 72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39" name="Group 73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40" name="Rectangle 7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1" name="Line 7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</p:grpSp>
      <p:grpSp>
        <p:nvGrpSpPr>
          <p:cNvPr id="72" name="Group 172"/>
          <p:cNvGrpSpPr>
            <a:grpSpLocks/>
          </p:cNvGrpSpPr>
          <p:nvPr/>
        </p:nvGrpSpPr>
        <p:grpSpPr bwMode="auto">
          <a:xfrm>
            <a:off x="5544442" y="1863675"/>
            <a:ext cx="3348037" cy="902494"/>
            <a:chOff x="993" y="572"/>
            <a:chExt cx="2581" cy="1010"/>
          </a:xfrm>
        </p:grpSpPr>
        <p:grpSp>
          <p:nvGrpSpPr>
            <p:cNvPr id="73" name="Group 167"/>
            <p:cNvGrpSpPr>
              <a:grpSpLocks/>
            </p:cNvGrpSpPr>
            <p:nvPr/>
          </p:nvGrpSpPr>
          <p:grpSpPr bwMode="auto">
            <a:xfrm>
              <a:off x="1181" y="805"/>
              <a:ext cx="2393" cy="640"/>
              <a:chOff x="1181" y="805"/>
              <a:chExt cx="2393" cy="640"/>
            </a:xfrm>
          </p:grpSpPr>
          <p:grpSp>
            <p:nvGrpSpPr>
              <p:cNvPr id="93" name="Group 166"/>
              <p:cNvGrpSpPr>
                <a:grpSpLocks/>
              </p:cNvGrpSpPr>
              <p:nvPr/>
            </p:nvGrpSpPr>
            <p:grpSpPr bwMode="auto">
              <a:xfrm>
                <a:off x="1181" y="805"/>
                <a:ext cx="2393" cy="631"/>
                <a:chOff x="1181" y="805"/>
                <a:chExt cx="2393" cy="631"/>
              </a:xfrm>
            </p:grpSpPr>
            <p:grpSp>
              <p:nvGrpSpPr>
                <p:cNvPr id="96" name="Group 165"/>
                <p:cNvGrpSpPr>
                  <a:grpSpLocks/>
                </p:cNvGrpSpPr>
                <p:nvPr/>
              </p:nvGrpSpPr>
              <p:grpSpPr bwMode="auto">
                <a:xfrm>
                  <a:off x="1181" y="808"/>
                  <a:ext cx="2393" cy="600"/>
                  <a:chOff x="1181" y="808"/>
                  <a:chExt cx="2393" cy="600"/>
                </a:xfrm>
              </p:grpSpPr>
              <p:sp>
                <p:nvSpPr>
                  <p:cNvPr id="99" name="Rectangle 81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1242"/>
                    <a:ext cx="332" cy="112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flatTx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100" name="Rectangle 82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1232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flatTx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101" name="Oval 83"/>
                  <p:cNvSpPr>
                    <a:spLocks noChangeArrowheads="1"/>
                  </p:cNvSpPr>
                  <p:nvPr/>
                </p:nvSpPr>
                <p:spPr bwMode="auto">
                  <a:xfrm>
                    <a:off x="1348" y="815"/>
                    <a:ext cx="2146" cy="593"/>
                  </a:xfrm>
                  <a:prstGeom prst="ellipse">
                    <a:avLst/>
                  </a:prstGeom>
                  <a:noFill/>
                  <a:ln w="25400">
                    <a:solidFill>
                      <a:srgbClr val="00206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102" name="Rectangle 84"/>
                  <p:cNvSpPr>
                    <a:spLocks noChangeArrowheads="1"/>
                  </p:cNvSpPr>
                  <p:nvPr/>
                </p:nvSpPr>
                <p:spPr bwMode="auto">
                  <a:xfrm>
                    <a:off x="1181" y="808"/>
                    <a:ext cx="355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flatTx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103" name="Rectangle 85"/>
                  <p:cNvSpPr>
                    <a:spLocks noChangeArrowheads="1"/>
                  </p:cNvSpPr>
                  <p:nvPr/>
                </p:nvSpPr>
                <p:spPr bwMode="auto">
                  <a:xfrm>
                    <a:off x="3242" y="817"/>
                    <a:ext cx="332" cy="113"/>
                  </a:xfrm>
                  <a:prstGeom prst="rect">
                    <a:avLst/>
                  </a:prstGeom>
                  <a:solidFill>
                    <a:srgbClr val="CCECFF"/>
                  </a:solidFill>
                  <a:ln w="9525">
                    <a:miter lim="800000"/>
                    <a:headEnd/>
                    <a:tailEnd/>
                  </a:ln>
                  <a:scene3d>
                    <a:camera prst="legacyPerspectiveTopRight"/>
                    <a:lightRig rig="legacyFlat3" dir="b"/>
                  </a:scene3d>
                  <a:sp3d extrusionH="887400" prstMaterial="legacyMatte">
                    <a:bevelT w="13500" h="13500" prst="angle"/>
                    <a:bevelB w="13500" h="13500" prst="angle"/>
                    <a:extrusionClr>
                      <a:srgbClr val="CCECFF"/>
                    </a:extrusionClr>
                  </a:sp3d>
                </p:spPr>
                <p:txBody>
                  <a:bodyPr wrap="none" anchor="ctr">
                    <a:flatTx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</p:grpSp>
            <p:sp>
              <p:nvSpPr>
                <p:cNvPr id="97" name="Rectangle 86"/>
                <p:cNvSpPr>
                  <a:spLocks noChangeArrowheads="1"/>
                </p:cNvSpPr>
                <p:nvPr/>
              </p:nvSpPr>
              <p:spPr bwMode="auto">
                <a:xfrm>
                  <a:off x="1290" y="805"/>
                  <a:ext cx="175" cy="2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r>
                    <a:rPr lang="en-US" altLang="en-US" sz="1000" b="1">
                      <a:solidFill>
                        <a:srgbClr val="FFFFCC"/>
                      </a:solidFill>
                      <a:latin typeface="Arial" pitchFamily="34" charset="0"/>
                    </a:rPr>
                    <a:t>N</a:t>
                  </a:r>
                  <a:endParaRPr lang="en-US" altLang="en-US" sz="1000" b="1" noProof="1">
                    <a:solidFill>
                      <a:srgbClr val="FFFFCC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98" name="Rectangle 87"/>
                <p:cNvSpPr>
                  <a:spLocks noChangeArrowheads="1"/>
                </p:cNvSpPr>
                <p:nvPr/>
              </p:nvSpPr>
              <p:spPr bwMode="auto">
                <a:xfrm>
                  <a:off x="1298" y="1229"/>
                  <a:ext cx="170" cy="2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r>
                    <a:rPr lang="en-US" altLang="en-US" sz="1000" b="1">
                      <a:solidFill>
                        <a:srgbClr val="FFFFCC"/>
                      </a:solidFill>
                      <a:latin typeface="Arial" pitchFamily="34" charset="0"/>
                    </a:rPr>
                    <a:t>S</a:t>
                  </a:r>
                  <a:endParaRPr lang="en-US" altLang="en-US" sz="1000" b="1" noProof="1">
                    <a:solidFill>
                      <a:srgbClr val="FFFFCC"/>
                    </a:solidFill>
                    <a:latin typeface="Arial" pitchFamily="34" charset="0"/>
                  </a:endParaRPr>
                </a:p>
              </p:txBody>
            </p:sp>
          </p:grpSp>
          <p:sp>
            <p:nvSpPr>
              <p:cNvPr id="94" name="Rectangle 88"/>
              <p:cNvSpPr>
                <a:spLocks noChangeArrowheads="1"/>
              </p:cNvSpPr>
              <p:nvPr/>
            </p:nvSpPr>
            <p:spPr bwMode="auto">
              <a:xfrm>
                <a:off x="3336" y="819"/>
                <a:ext cx="175" cy="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US" altLang="en-US" sz="1000" b="1">
                    <a:solidFill>
                      <a:srgbClr val="FFFFCC"/>
                    </a:solidFill>
                    <a:latin typeface="Arial" pitchFamily="34" charset="0"/>
                  </a:rPr>
                  <a:t>N</a:t>
                </a:r>
                <a:endParaRPr lang="en-US" altLang="en-US" sz="1000" b="1" noProof="1">
                  <a:solidFill>
                    <a:srgbClr val="FFFFCC"/>
                  </a:solidFill>
                  <a:latin typeface="Arial" pitchFamily="34" charset="0"/>
                </a:endParaRPr>
              </a:p>
            </p:txBody>
          </p:sp>
          <p:sp>
            <p:nvSpPr>
              <p:cNvPr id="95" name="Rectangle 89"/>
              <p:cNvSpPr>
                <a:spLocks noChangeArrowheads="1"/>
              </p:cNvSpPr>
              <p:nvPr/>
            </p:nvSpPr>
            <p:spPr bwMode="auto">
              <a:xfrm>
                <a:off x="3346" y="1238"/>
                <a:ext cx="170" cy="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r>
                  <a:rPr lang="en-US" altLang="en-US" sz="1000" b="1">
                    <a:solidFill>
                      <a:srgbClr val="FFFFCC"/>
                    </a:solidFill>
                    <a:latin typeface="Arial" pitchFamily="34" charset="0"/>
                  </a:rPr>
                  <a:t>S</a:t>
                </a:r>
                <a:endParaRPr lang="en-US" altLang="en-US" sz="1000" b="1" noProof="1">
                  <a:solidFill>
                    <a:srgbClr val="FFFFCC"/>
                  </a:solidFill>
                  <a:latin typeface="Arial" pitchFamily="34" charset="0"/>
                </a:endParaRPr>
              </a:p>
            </p:txBody>
          </p:sp>
        </p:grpSp>
        <p:grpSp>
          <p:nvGrpSpPr>
            <p:cNvPr id="74" name="Group 164"/>
            <p:cNvGrpSpPr>
              <a:grpSpLocks/>
            </p:cNvGrpSpPr>
            <p:nvPr/>
          </p:nvGrpSpPr>
          <p:grpSpPr bwMode="auto">
            <a:xfrm>
              <a:off x="993" y="1025"/>
              <a:ext cx="403" cy="409"/>
              <a:chOff x="993" y="1025"/>
              <a:chExt cx="403" cy="409"/>
            </a:xfrm>
          </p:grpSpPr>
          <p:sp>
            <p:nvSpPr>
              <p:cNvPr id="91" name="Oval 91"/>
              <p:cNvSpPr>
                <a:spLocks noChangeArrowheads="1"/>
              </p:cNvSpPr>
              <p:nvPr/>
            </p:nvSpPr>
            <p:spPr bwMode="auto">
              <a:xfrm>
                <a:off x="1352" y="1025"/>
                <a:ext cx="44" cy="46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92" name="Oval 92"/>
              <p:cNvSpPr>
                <a:spLocks noChangeArrowheads="1"/>
              </p:cNvSpPr>
              <p:nvPr/>
            </p:nvSpPr>
            <p:spPr bwMode="auto">
              <a:xfrm>
                <a:off x="993" y="1345"/>
                <a:ext cx="86" cy="89"/>
              </a:xfrm>
              <a:prstGeom prst="ellipse">
                <a:avLst/>
              </a:prstGeom>
              <a:gradFill rotWithShape="0">
                <a:gsLst>
                  <a:gs pos="0">
                    <a:srgbClr val="760000"/>
                  </a:gs>
                  <a:gs pos="100000">
                    <a:srgbClr val="FF0000"/>
                  </a:gs>
                </a:gsLst>
                <a:path path="shape">
                  <a:fillToRect l="50000" t="50000" r="50000" b="50000"/>
                </a:path>
              </a:gradFill>
              <a:ln w="9525">
                <a:round/>
                <a:headEnd/>
                <a:tailEnd/>
              </a:ln>
              <a:scene3d>
                <a:camera prst="legacyPerspectiveTopRight">
                  <a:rot lat="21299991" lon="21299991" rev="0"/>
                </a:camera>
                <a:lightRig rig="legacyFlat3" dir="b"/>
              </a:scene3d>
              <a:sp3d extrusionH="121893000" prstMaterial="legacyMatte">
                <a:bevelT w="13500" h="13500" prst="angle"/>
                <a:bevelB w="13500" h="13500" prst="angle"/>
                <a:extrusionClr>
                  <a:srgbClr val="FF0000"/>
                </a:extrusionClr>
              </a:sp3d>
            </p:spPr>
            <p:txBody>
              <a:bodyPr wrap="none" anchor="ctr">
                <a:flatTx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</p:grpSp>
        <p:grpSp>
          <p:nvGrpSpPr>
            <p:cNvPr id="75" name="Group 171"/>
            <p:cNvGrpSpPr>
              <a:grpSpLocks/>
            </p:cNvGrpSpPr>
            <p:nvPr/>
          </p:nvGrpSpPr>
          <p:grpSpPr bwMode="auto">
            <a:xfrm>
              <a:off x="2260" y="1110"/>
              <a:ext cx="355" cy="472"/>
              <a:chOff x="2260" y="1110"/>
              <a:chExt cx="355" cy="472"/>
            </a:xfrm>
          </p:grpSpPr>
          <p:sp>
            <p:nvSpPr>
              <p:cNvPr id="81" name="Line 99"/>
              <p:cNvSpPr>
                <a:spLocks noChangeShapeType="1"/>
              </p:cNvSpPr>
              <p:nvPr/>
            </p:nvSpPr>
            <p:spPr bwMode="auto">
              <a:xfrm>
                <a:off x="2260" y="1110"/>
                <a:ext cx="185" cy="298"/>
              </a:xfrm>
              <a:prstGeom prst="line">
                <a:avLst/>
              </a:prstGeom>
              <a:noFill/>
              <a:ln w="0">
                <a:solidFill>
                  <a:srgbClr val="99CC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2" name="Oval 100"/>
              <p:cNvSpPr>
                <a:spLocks noChangeArrowheads="1"/>
              </p:cNvSpPr>
              <p:nvPr/>
            </p:nvSpPr>
            <p:spPr bwMode="auto">
              <a:xfrm>
                <a:off x="2267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009999"/>
                  </a:gs>
                  <a:gs pos="100000">
                    <a:srgbClr val="004747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83" name="Oval 101"/>
              <p:cNvSpPr>
                <a:spLocks noChangeArrowheads="1"/>
              </p:cNvSpPr>
              <p:nvPr/>
            </p:nvSpPr>
            <p:spPr bwMode="auto">
              <a:xfrm>
                <a:off x="2571" y="1385"/>
                <a:ext cx="44" cy="45"/>
              </a:xfrm>
              <a:prstGeom prst="ellipse">
                <a:avLst/>
              </a:prstGeom>
              <a:gradFill rotWithShape="1">
                <a:gsLst>
                  <a:gs pos="0">
                    <a:srgbClr val="FF6600"/>
                  </a:gs>
                  <a:gs pos="100000">
                    <a:srgbClr val="762F00"/>
                  </a:gs>
                </a:gsLst>
                <a:path path="shape">
                  <a:fillToRect l="50000" t="50000" r="50000" b="50000"/>
                </a:path>
              </a:gradFill>
              <a:ln w="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84" name="Line 102"/>
              <p:cNvSpPr>
                <a:spLocks noChangeShapeType="1"/>
              </p:cNvSpPr>
              <p:nvPr/>
            </p:nvSpPr>
            <p:spPr bwMode="auto">
              <a:xfrm flipH="1" flipV="1">
                <a:off x="2445" y="1408"/>
                <a:ext cx="126" cy="0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5" name="Line 103"/>
              <p:cNvSpPr>
                <a:spLocks noChangeShapeType="1"/>
              </p:cNvSpPr>
              <p:nvPr/>
            </p:nvSpPr>
            <p:spPr bwMode="auto">
              <a:xfrm>
                <a:off x="2311" y="1408"/>
                <a:ext cx="134" cy="0"/>
              </a:xfrm>
              <a:prstGeom prst="line">
                <a:avLst/>
              </a:prstGeom>
              <a:noFill/>
              <a:ln w="0">
                <a:solidFill>
                  <a:srgbClr val="009999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6" name="Line 104"/>
              <p:cNvSpPr>
                <a:spLocks noChangeShapeType="1"/>
              </p:cNvSpPr>
              <p:nvPr/>
            </p:nvSpPr>
            <p:spPr bwMode="auto">
              <a:xfrm>
                <a:off x="2260" y="1215"/>
                <a:ext cx="185" cy="193"/>
              </a:xfrm>
              <a:prstGeom prst="line">
                <a:avLst/>
              </a:prstGeom>
              <a:noFill/>
              <a:ln w="0">
                <a:solidFill>
                  <a:srgbClr val="FF66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" name="Line 105"/>
              <p:cNvSpPr>
                <a:spLocks noChangeShapeType="1"/>
              </p:cNvSpPr>
              <p:nvPr/>
            </p:nvSpPr>
            <p:spPr bwMode="auto">
              <a:xfrm>
                <a:off x="2379" y="1178"/>
                <a:ext cx="66" cy="230"/>
              </a:xfrm>
              <a:prstGeom prst="line">
                <a:avLst/>
              </a:prstGeom>
              <a:noFill/>
              <a:ln w="0">
                <a:solidFill>
                  <a:srgbClr val="00FF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8" name="Line 106"/>
              <p:cNvSpPr>
                <a:spLocks noChangeShapeType="1"/>
              </p:cNvSpPr>
              <p:nvPr/>
            </p:nvSpPr>
            <p:spPr bwMode="auto">
              <a:xfrm flipH="1">
                <a:off x="2379" y="1408"/>
                <a:ext cx="66" cy="111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9" name="Line 107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174"/>
              </a:xfrm>
              <a:prstGeom prst="line">
                <a:avLst/>
              </a:prstGeom>
              <a:noFill/>
              <a:ln w="0">
                <a:solidFill>
                  <a:srgbClr val="FF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90" name="Line 108"/>
              <p:cNvSpPr>
                <a:spLocks noChangeShapeType="1"/>
              </p:cNvSpPr>
              <p:nvPr/>
            </p:nvSpPr>
            <p:spPr bwMode="auto">
              <a:xfrm>
                <a:off x="2445" y="1408"/>
                <a:ext cx="80" cy="7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76" name="Group 162"/>
            <p:cNvGrpSpPr>
              <a:grpSpLocks/>
            </p:cNvGrpSpPr>
            <p:nvPr/>
          </p:nvGrpSpPr>
          <p:grpSpPr bwMode="auto">
            <a:xfrm>
              <a:off x="1739" y="572"/>
              <a:ext cx="1317" cy="306"/>
              <a:chOff x="1739" y="572"/>
              <a:chExt cx="1317" cy="306"/>
            </a:xfrm>
          </p:grpSpPr>
          <p:grpSp>
            <p:nvGrpSpPr>
              <p:cNvPr id="77" name="Group 94"/>
              <p:cNvGrpSpPr>
                <a:grpSpLocks/>
              </p:cNvGrpSpPr>
              <p:nvPr/>
            </p:nvGrpSpPr>
            <p:grpSpPr bwMode="auto">
              <a:xfrm>
                <a:off x="2310" y="770"/>
                <a:ext cx="220" cy="108"/>
                <a:chOff x="2737" y="1615"/>
                <a:chExt cx="281" cy="133"/>
              </a:xfrm>
            </p:grpSpPr>
            <p:sp>
              <p:nvSpPr>
                <p:cNvPr id="79" name="Rectangle 95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80" name="Line 96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sp>
            <p:nvSpPr>
              <p:cNvPr id="78" name="Text Box 161"/>
              <p:cNvSpPr txBox="1">
                <a:spLocks noChangeArrowheads="1"/>
              </p:cNvSpPr>
              <p:nvPr/>
            </p:nvSpPr>
            <p:spPr bwMode="auto">
              <a:xfrm>
                <a:off x="1739" y="572"/>
                <a:ext cx="1317" cy="2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US" altLang="en-US" sz="1000" dirty="0">
                    <a:solidFill>
                      <a:srgbClr val="000000"/>
                    </a:solidFill>
                    <a:latin typeface="Arial" pitchFamily="34" charset="0"/>
                  </a:rPr>
                  <a:t>accelerating cavities</a:t>
                </a:r>
              </a:p>
            </p:txBody>
          </p:sp>
        </p:grpSp>
      </p:grpSp>
      <p:sp>
        <p:nvSpPr>
          <p:cNvPr id="104" name="Rectangle 3"/>
          <p:cNvSpPr txBox="1">
            <a:spLocks noChangeArrowheads="1"/>
          </p:cNvSpPr>
          <p:nvPr/>
        </p:nvSpPr>
        <p:spPr>
          <a:xfrm>
            <a:off x="699607" y="551082"/>
            <a:ext cx="7993062" cy="864394"/>
          </a:xfrm>
          <a:prstGeom prst="rect">
            <a:avLst/>
          </a:prstGeom>
          <a:noFill/>
        </p:spPr>
        <p:txBody>
          <a:bodyPr lIns="90000" rIns="9000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aseline="0">
                <a:solidFill>
                  <a:srgbClr val="000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aseline="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aseline="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aseline="0">
                <a:solidFill>
                  <a:srgbClr val="00000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80000"/>
              </a:lnSpc>
              <a:buNone/>
            </a:pPr>
            <a:r>
              <a:rPr lang="en-US" altLang="en-US" sz="1800" kern="0" dirty="0">
                <a:solidFill>
                  <a:srgbClr val="000099"/>
                </a:solidFill>
              </a:rPr>
              <a:t>Circular Collider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kern="0" dirty="0">
                <a:cs typeface="Arial" pitchFamily="34" charset="0"/>
              </a:rPr>
              <a:t>multi-pass =&gt; </a:t>
            </a:r>
            <a:r>
              <a:rPr lang="en-US" sz="1600" dirty="0"/>
              <a:t>Accelerate beam over many turns, let beam collide many times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b="0" kern="0" dirty="0"/>
              <a:t>many magnets, few accelerating cavities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sz="1600" b="0" kern="0" dirty="0"/>
              <a:t>Bending of beam trajectory </a:t>
            </a:r>
            <a:r>
              <a:rPr lang="en-US" altLang="en-US" sz="1600" b="0" kern="0" dirty="0">
                <a:cs typeface="Arial" pitchFamily="34" charset="0"/>
              </a:rPr>
              <a:t>=&gt; synchrotron radiation losses</a:t>
            </a:r>
          </a:p>
          <a:p>
            <a:pPr eaLnBrk="1" hangingPunct="1">
              <a:lnSpc>
                <a:spcPct val="80000"/>
              </a:lnSpc>
            </a:pPr>
            <a:endParaRPr lang="en-US" altLang="en-US" sz="1600" b="0" kern="0" dirty="0">
              <a:cs typeface="Arial" pitchFamily="34" charset="0"/>
            </a:endParaRPr>
          </a:p>
          <a:p>
            <a:pPr marL="0" indent="0" algn="ctr" eaLnBrk="1" hangingPunct="1">
              <a:lnSpc>
                <a:spcPct val="80000"/>
              </a:lnSpc>
              <a:buNone/>
            </a:pPr>
            <a:endParaRPr lang="en-US" altLang="en-US" sz="1800" b="0" kern="0" dirty="0">
              <a:cs typeface="Arial" pitchFamily="34" charset="0"/>
            </a:endParaRPr>
          </a:p>
        </p:txBody>
      </p:sp>
      <p:sp>
        <p:nvSpPr>
          <p:cNvPr id="105" name="Rectangle 4"/>
          <p:cNvSpPr txBox="1">
            <a:spLocks noChangeArrowheads="1"/>
          </p:cNvSpPr>
          <p:nvPr/>
        </p:nvSpPr>
        <p:spPr>
          <a:xfrm>
            <a:off x="586950" y="2998697"/>
            <a:ext cx="8449545" cy="1229237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aseline="0">
                <a:solidFill>
                  <a:srgbClr val="000000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 baseline="0">
                <a:solidFill>
                  <a:srgbClr val="000000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 baseline="0">
                <a:solidFill>
                  <a:srgbClr val="000000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 baseline="0">
                <a:solidFill>
                  <a:srgbClr val="000000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en-US" sz="1800" kern="0" dirty="0">
                <a:solidFill>
                  <a:srgbClr val="000099"/>
                </a:solidFill>
              </a:rPr>
              <a:t>Linear Collider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 b="0" kern="0" dirty="0">
                <a:cs typeface="Arial" pitchFamily="34" charset="0"/>
              </a:rPr>
              <a:t>single pass =&gt; need to be very efficient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 kern="0" dirty="0"/>
              <a:t>few magnets, many accelerating cavities 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sz="1600" kern="0" dirty="0">
                <a:cs typeface="Arial" pitchFamily="34" charset="0"/>
              </a:rPr>
              <a:t>Not limited by synchrotron radiation – promising choice for reaching highest lepton energies </a:t>
            </a:r>
            <a:endParaRPr lang="en-US" altLang="en-US" sz="1600" kern="0" dirty="0"/>
          </a:p>
          <a:p>
            <a:pPr eaLnBrk="1" hangingPunct="1">
              <a:lnSpc>
                <a:spcPct val="90000"/>
              </a:lnSpc>
            </a:pPr>
            <a:endParaRPr lang="en-US" altLang="en-US" sz="1600" b="0" kern="0" dirty="0"/>
          </a:p>
        </p:txBody>
      </p:sp>
      <p:graphicFrame>
        <p:nvGraphicFramePr>
          <p:cNvPr id="106" name="Object 10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0709014"/>
              </p:ext>
            </p:extLst>
          </p:nvPr>
        </p:nvGraphicFramePr>
        <p:xfrm>
          <a:off x="3866835" y="1815415"/>
          <a:ext cx="1322840" cy="4622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Equation" r:id="rId3" imgW="914040" imgH="420480" progId="Equation.3">
                  <p:embed/>
                </p:oleObj>
              </mc:Choice>
              <mc:Fallback>
                <p:oleObj name="Equation" r:id="rId3" imgW="914040" imgH="420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66835" y="1815415"/>
                        <a:ext cx="1322840" cy="4622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02471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" grpId="0"/>
      <p:bldP spid="10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0247" y="943782"/>
            <a:ext cx="2887495" cy="342816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Hadron beams: energy limited by ability of to keep particle on circular orbit</a:t>
            </a:r>
          </a:p>
          <a:p>
            <a:pPr lvl="1"/>
            <a:r>
              <a:rPr lang="en-US" dirty="0"/>
              <a:t>Maximum achievable dipole field (superconductor technology)</a:t>
            </a:r>
          </a:p>
          <a:p>
            <a:pPr lvl="1"/>
            <a:r>
              <a:rPr lang="en-US" dirty="0"/>
              <a:t>Radius of ring (cost, site)</a:t>
            </a:r>
          </a:p>
          <a:p>
            <a:pPr lvl="1"/>
            <a:endParaRPr lang="en-US" dirty="0"/>
          </a:p>
          <a:p>
            <a:r>
              <a:rPr lang="en-US" dirty="0"/>
              <a:t>Lepton beams: radiation losses</a:t>
            </a:r>
          </a:p>
          <a:p>
            <a:pPr lvl="1"/>
            <a:r>
              <a:rPr lang="en-US" dirty="0"/>
              <a:t>RF power consumption</a:t>
            </a:r>
          </a:p>
          <a:p>
            <a:pPr lvl="1"/>
            <a:r>
              <a:rPr lang="en-US" dirty="0"/>
              <a:t>Disposal of radiated power</a:t>
            </a:r>
          </a:p>
          <a:p>
            <a:pPr lvl="1"/>
            <a:r>
              <a:rPr lang="en-US" dirty="0"/>
              <a:t>Radius of ring (cost, site)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Increasing beam energy</a:t>
            </a:r>
          </a:p>
        </p:txBody>
      </p:sp>
      <p:sp>
        <p:nvSpPr>
          <p:cNvPr id="6" name="Rectangle 5"/>
          <p:cNvSpPr/>
          <p:nvPr/>
        </p:nvSpPr>
        <p:spPr>
          <a:xfrm>
            <a:off x="395536" y="570856"/>
            <a:ext cx="1879041" cy="34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en-US" sz="2000" b="1" kern="0" dirty="0">
                <a:solidFill>
                  <a:srgbClr val="000099"/>
                </a:solidFill>
              </a:rPr>
              <a:t>Circular Collider</a:t>
            </a:r>
          </a:p>
        </p:txBody>
      </p:sp>
      <p:sp>
        <p:nvSpPr>
          <p:cNvPr id="7" name="Rectangle 6"/>
          <p:cNvSpPr/>
          <p:nvPr/>
        </p:nvSpPr>
        <p:spPr>
          <a:xfrm>
            <a:off x="5796136" y="570856"/>
            <a:ext cx="1720343" cy="34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altLang="en-US" sz="2000" b="1" kern="0" dirty="0">
                <a:solidFill>
                  <a:srgbClr val="000099"/>
                </a:solidFill>
              </a:rPr>
              <a:t>Linear Collider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3647999"/>
              </p:ext>
            </p:extLst>
          </p:nvPr>
        </p:nvGraphicFramePr>
        <p:xfrm>
          <a:off x="683568" y="3551712"/>
          <a:ext cx="1825514" cy="7029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Equation" r:id="rId4" imgW="927000" imgH="469800" progId="Equation.3">
                  <p:embed/>
                </p:oleObj>
              </mc:Choice>
              <mc:Fallback>
                <p:oleObj name="Equation" r:id="rId4" imgW="927000" imgH="469800" progId="Equation.3">
                  <p:embed/>
                  <p:pic>
                    <p:nvPicPr>
                      <p:cNvPr id="0" name="Object 10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3568" y="3551712"/>
                        <a:ext cx="1825514" cy="7029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4658" y="555526"/>
            <a:ext cx="1710928" cy="1024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265" y="1794429"/>
            <a:ext cx="1565714" cy="1531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2" name="Group 169"/>
          <p:cNvGrpSpPr>
            <a:grpSpLocks/>
          </p:cNvGrpSpPr>
          <p:nvPr/>
        </p:nvGrpSpPr>
        <p:grpSpPr bwMode="auto">
          <a:xfrm rot="5400000">
            <a:off x="7365812" y="1755155"/>
            <a:ext cx="2449025" cy="625078"/>
            <a:chOff x="678" y="2341"/>
            <a:chExt cx="5380" cy="525"/>
          </a:xfrm>
        </p:grpSpPr>
        <p:sp>
          <p:nvSpPr>
            <p:cNvPr id="13" name="Line 7"/>
            <p:cNvSpPr>
              <a:spLocks noChangeShapeType="1"/>
            </p:cNvSpPr>
            <p:nvPr/>
          </p:nvSpPr>
          <p:spPr bwMode="auto">
            <a:xfrm>
              <a:off x="3126" y="2341"/>
              <a:ext cx="232" cy="331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3358" y="2672"/>
              <a:ext cx="156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>
              <a:off x="3189" y="2672"/>
              <a:ext cx="169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6" name="Line 10"/>
            <p:cNvSpPr>
              <a:spLocks noChangeShapeType="1"/>
            </p:cNvSpPr>
            <p:nvPr/>
          </p:nvSpPr>
          <p:spPr bwMode="auto">
            <a:xfrm>
              <a:off x="3126" y="2458"/>
              <a:ext cx="232" cy="214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7" name="Line 11"/>
            <p:cNvSpPr>
              <a:spLocks noChangeShapeType="1"/>
            </p:cNvSpPr>
            <p:nvPr/>
          </p:nvSpPr>
          <p:spPr bwMode="auto">
            <a:xfrm>
              <a:off x="3275" y="2417"/>
              <a:ext cx="83" cy="255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8" name="Line 12"/>
            <p:cNvSpPr>
              <a:spLocks noChangeShapeType="1"/>
            </p:cNvSpPr>
            <p:nvPr/>
          </p:nvSpPr>
          <p:spPr bwMode="auto">
            <a:xfrm flipH="1">
              <a:off x="3275" y="2672"/>
              <a:ext cx="83" cy="124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9" name="Line 13"/>
            <p:cNvSpPr>
              <a:spLocks noChangeShapeType="1"/>
            </p:cNvSpPr>
            <p:nvPr/>
          </p:nvSpPr>
          <p:spPr bwMode="auto">
            <a:xfrm>
              <a:off x="3358" y="2672"/>
              <a:ext cx="98" cy="19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0" name="Line 14"/>
            <p:cNvSpPr>
              <a:spLocks noChangeShapeType="1"/>
            </p:cNvSpPr>
            <p:nvPr/>
          </p:nvSpPr>
          <p:spPr bwMode="auto">
            <a:xfrm>
              <a:off x="3358" y="2672"/>
              <a:ext cx="98" cy="86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036" y="2660"/>
              <a:ext cx="166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" name="Line 18"/>
            <p:cNvSpPr>
              <a:spLocks noChangeShapeType="1"/>
            </p:cNvSpPr>
            <p:nvPr/>
          </p:nvSpPr>
          <p:spPr bwMode="auto">
            <a:xfrm>
              <a:off x="899" y="2660"/>
              <a:ext cx="30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Rectangle 22"/>
            <p:cNvSpPr>
              <a:spLocks noChangeArrowheads="1"/>
            </p:cNvSpPr>
            <p:nvPr/>
          </p:nvSpPr>
          <p:spPr bwMode="auto">
            <a:xfrm>
              <a:off x="788" y="2660"/>
              <a:ext cx="388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4" name="AutoShape 20"/>
            <p:cNvSpPr>
              <a:spLocks noChangeArrowheads="1"/>
            </p:cNvSpPr>
            <p:nvPr/>
          </p:nvSpPr>
          <p:spPr bwMode="auto">
            <a:xfrm>
              <a:off x="3036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5" name="AutoShape 21"/>
            <p:cNvSpPr>
              <a:spLocks noChangeArrowheads="1"/>
            </p:cNvSpPr>
            <p:nvPr/>
          </p:nvSpPr>
          <p:spPr bwMode="auto">
            <a:xfrm>
              <a:off x="3118" y="2610"/>
              <a:ext cx="56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26" name="AutoShape 22"/>
            <p:cNvSpPr>
              <a:spLocks noChangeArrowheads="1"/>
            </p:cNvSpPr>
            <p:nvPr/>
          </p:nvSpPr>
          <p:spPr bwMode="auto">
            <a:xfrm>
              <a:off x="872" y="2429"/>
              <a:ext cx="277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97 w 21600"/>
                <a:gd name="T25" fmla="*/ 3122 h 21600"/>
                <a:gd name="T26" fmla="*/ 18403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AutoShape 23"/>
            <p:cNvSpPr>
              <a:spLocks noChangeArrowheads="1"/>
            </p:cNvSpPr>
            <p:nvPr/>
          </p:nvSpPr>
          <p:spPr bwMode="auto">
            <a:xfrm>
              <a:off x="678" y="2610"/>
              <a:ext cx="140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8" name="Rectangle 27"/>
            <p:cNvSpPr>
              <a:spLocks noChangeArrowheads="1"/>
            </p:cNvSpPr>
            <p:nvPr/>
          </p:nvSpPr>
          <p:spPr bwMode="auto">
            <a:xfrm>
              <a:off x="3507" y="2660"/>
              <a:ext cx="111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9" name="AutoShape 25"/>
            <p:cNvSpPr>
              <a:spLocks noChangeArrowheads="1"/>
            </p:cNvSpPr>
            <p:nvPr/>
          </p:nvSpPr>
          <p:spPr bwMode="auto">
            <a:xfrm>
              <a:off x="3618" y="2610"/>
              <a:ext cx="54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0" name="AutoShape 26"/>
            <p:cNvSpPr>
              <a:spLocks noChangeArrowheads="1"/>
            </p:cNvSpPr>
            <p:nvPr/>
          </p:nvSpPr>
          <p:spPr bwMode="auto">
            <a:xfrm>
              <a:off x="3534" y="2610"/>
              <a:ext cx="55" cy="127"/>
            </a:xfrm>
            <a:prstGeom prst="plaque">
              <a:avLst>
                <a:gd name="adj" fmla="val 34116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31" name="Line 27"/>
            <p:cNvSpPr>
              <a:spLocks noChangeShapeType="1"/>
            </p:cNvSpPr>
            <p:nvPr/>
          </p:nvSpPr>
          <p:spPr bwMode="auto">
            <a:xfrm flipH="1">
              <a:off x="5532" y="2660"/>
              <a:ext cx="30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" name="Rectangle 31"/>
            <p:cNvSpPr>
              <a:spLocks noChangeArrowheads="1"/>
            </p:cNvSpPr>
            <p:nvPr/>
          </p:nvSpPr>
          <p:spPr bwMode="auto">
            <a:xfrm flipH="1">
              <a:off x="5560" y="2660"/>
              <a:ext cx="389" cy="25"/>
            </a:xfrm>
            <a:prstGeom prst="rect">
              <a:avLst/>
            </a:prstGeom>
            <a:gradFill rotWithShape="0">
              <a:gsLst>
                <a:gs pos="0">
                  <a:srgbClr val="5E5E76"/>
                </a:gs>
                <a:gs pos="50000">
                  <a:srgbClr val="CCCCFF"/>
                </a:gs>
                <a:gs pos="100000">
                  <a:srgbClr val="5E5E76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3" name="AutoShape 29"/>
            <p:cNvSpPr>
              <a:spLocks noChangeArrowheads="1"/>
            </p:cNvSpPr>
            <p:nvPr/>
          </p:nvSpPr>
          <p:spPr bwMode="auto">
            <a:xfrm flipH="1">
              <a:off x="5588" y="2429"/>
              <a:ext cx="276" cy="256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30 w 21600"/>
                <a:gd name="T25" fmla="*/ 3122 h 21600"/>
                <a:gd name="T26" fmla="*/ 18470 w 21600"/>
                <a:gd name="T27" fmla="*/ 18478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442" y="10800"/>
                  </a:moveTo>
                  <a:cubicBezTo>
                    <a:pt x="2442" y="15416"/>
                    <a:pt x="6184" y="19158"/>
                    <a:pt x="10800" y="19158"/>
                  </a:cubicBezTo>
                  <a:cubicBezTo>
                    <a:pt x="15416" y="19158"/>
                    <a:pt x="19158" y="15416"/>
                    <a:pt x="19158" y="10800"/>
                  </a:cubicBezTo>
                  <a:cubicBezTo>
                    <a:pt x="19158" y="6184"/>
                    <a:pt x="15416" y="2442"/>
                    <a:pt x="10800" y="2442"/>
                  </a:cubicBezTo>
                  <a:cubicBezTo>
                    <a:pt x="6184" y="2442"/>
                    <a:pt x="2442" y="6184"/>
                    <a:pt x="2442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CCFF"/>
                </a:gs>
                <a:gs pos="50000">
                  <a:srgbClr val="545469"/>
                </a:gs>
                <a:gs pos="100000">
                  <a:srgbClr val="CCCCFF"/>
                </a:gs>
              </a:gsLst>
              <a:lin ang="2700000" scaled="1"/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AutoShape 30"/>
            <p:cNvSpPr>
              <a:spLocks noChangeArrowheads="1"/>
            </p:cNvSpPr>
            <p:nvPr/>
          </p:nvSpPr>
          <p:spPr bwMode="auto">
            <a:xfrm flipH="1">
              <a:off x="5920" y="2610"/>
              <a:ext cx="138" cy="12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CCCFF"/>
                </a:gs>
                <a:gs pos="100000">
                  <a:srgbClr val="5E5E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37" name="Group 35"/>
            <p:cNvGrpSpPr>
              <a:grpSpLocks/>
            </p:cNvGrpSpPr>
            <p:nvPr/>
          </p:nvGrpSpPr>
          <p:grpSpPr bwMode="auto">
            <a:xfrm>
              <a:off x="1149" y="2610"/>
              <a:ext cx="1887" cy="119"/>
              <a:chOff x="619" y="2209"/>
              <a:chExt cx="1929" cy="133"/>
            </a:xfrm>
          </p:grpSpPr>
          <p:sp>
            <p:nvSpPr>
              <p:cNvPr id="58" name="Rectangle 36"/>
              <p:cNvSpPr>
                <a:spLocks noChangeArrowheads="1"/>
              </p:cNvSpPr>
              <p:nvPr/>
            </p:nvSpPr>
            <p:spPr bwMode="auto">
              <a:xfrm>
                <a:off x="619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59" name="Group 37"/>
              <p:cNvGrpSpPr>
                <a:grpSpLocks/>
              </p:cNvGrpSpPr>
              <p:nvPr/>
            </p:nvGrpSpPr>
            <p:grpSpPr bwMode="auto">
              <a:xfrm flipH="1">
                <a:off x="988" y="2209"/>
                <a:ext cx="1529" cy="133"/>
                <a:chOff x="2766" y="2443"/>
                <a:chExt cx="1529" cy="133"/>
              </a:xfrm>
            </p:grpSpPr>
            <p:grpSp>
              <p:nvGrpSpPr>
                <p:cNvPr id="63" name="Group 38"/>
                <p:cNvGrpSpPr>
                  <a:grpSpLocks/>
                </p:cNvGrpSpPr>
                <p:nvPr/>
              </p:nvGrpSpPr>
              <p:grpSpPr bwMode="auto">
                <a:xfrm>
                  <a:off x="4014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6" name="Rectangle 39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77" name="Line 4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4" name="Group 41"/>
                <p:cNvGrpSpPr>
                  <a:grpSpLocks/>
                </p:cNvGrpSpPr>
                <p:nvPr/>
              </p:nvGrpSpPr>
              <p:grpSpPr bwMode="auto">
                <a:xfrm>
                  <a:off x="3078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4" name="Rectangle 42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75" name="Line 4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5" name="Group 44"/>
                <p:cNvGrpSpPr>
                  <a:grpSpLocks/>
                </p:cNvGrpSpPr>
                <p:nvPr/>
              </p:nvGrpSpPr>
              <p:grpSpPr bwMode="auto">
                <a:xfrm>
                  <a:off x="2766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2" name="Rectangle 45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73" name="Line 4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6" name="Group 47"/>
                <p:cNvGrpSpPr>
                  <a:grpSpLocks/>
                </p:cNvGrpSpPr>
                <p:nvPr/>
              </p:nvGrpSpPr>
              <p:grpSpPr bwMode="auto">
                <a:xfrm>
                  <a:off x="3390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70" name="Rectangle 48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71" name="Line 4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67" name="Group 50"/>
                <p:cNvGrpSpPr>
                  <a:grpSpLocks/>
                </p:cNvGrpSpPr>
                <p:nvPr/>
              </p:nvGrpSpPr>
              <p:grpSpPr bwMode="auto">
                <a:xfrm>
                  <a:off x="3702" y="2443"/>
                  <a:ext cx="281" cy="133"/>
                  <a:chOff x="2737" y="1615"/>
                  <a:chExt cx="281" cy="133"/>
                </a:xfrm>
              </p:grpSpPr>
              <p:sp>
                <p:nvSpPr>
                  <p:cNvPr id="68" name="Rectangle 51"/>
                  <p:cNvSpPr>
                    <a:spLocks noChangeArrowheads="1"/>
                  </p:cNvSpPr>
                  <p:nvPr/>
                </p:nvSpPr>
                <p:spPr bwMode="auto">
                  <a:xfrm>
                    <a:off x="2737" y="1615"/>
                    <a:ext cx="281" cy="133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764700"/>
                      </a:gs>
                      <a:gs pos="50000">
                        <a:srgbClr val="FF9900"/>
                      </a:gs>
                      <a:gs pos="100000">
                        <a:srgbClr val="764700"/>
                      </a:gs>
                    </a:gsLst>
                    <a:lin ang="5400000" scaled="1"/>
                  </a:gra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Times New Roman" pitchFamily="18" charset="0"/>
                      </a:defRPr>
                    </a:lvl9pPr>
                  </a:lstStyle>
                  <a:p>
                    <a:pPr eaLnBrk="1" hangingPunct="1"/>
                    <a:endParaRPr lang="en-US" altLang="en-US"/>
                  </a:p>
                </p:txBody>
              </p:sp>
              <p:sp>
                <p:nvSpPr>
                  <p:cNvPr id="69" name="Line 5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2774" y="1685"/>
                    <a:ext cx="207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GB"/>
                  </a:p>
                </p:txBody>
              </p:sp>
            </p:grpSp>
          </p:grpSp>
          <p:grpSp>
            <p:nvGrpSpPr>
              <p:cNvPr id="60" name="Group 59"/>
              <p:cNvGrpSpPr>
                <a:grpSpLocks/>
              </p:cNvGrpSpPr>
              <p:nvPr/>
            </p:nvGrpSpPr>
            <p:grpSpPr bwMode="auto">
              <a:xfrm flipH="1">
                <a:off x="676" y="2209"/>
                <a:ext cx="281" cy="133"/>
                <a:chOff x="2737" y="1615"/>
                <a:chExt cx="281" cy="133"/>
              </a:xfrm>
            </p:grpSpPr>
            <p:sp>
              <p:nvSpPr>
                <p:cNvPr id="61" name="Rectangle 60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62" name="Line 5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  <p:grpSp>
          <p:nvGrpSpPr>
            <p:cNvPr id="38" name="Group 56"/>
            <p:cNvGrpSpPr>
              <a:grpSpLocks/>
            </p:cNvGrpSpPr>
            <p:nvPr/>
          </p:nvGrpSpPr>
          <p:grpSpPr bwMode="auto">
            <a:xfrm>
              <a:off x="3674" y="2610"/>
              <a:ext cx="1886" cy="119"/>
              <a:chOff x="3200" y="2209"/>
              <a:chExt cx="1929" cy="133"/>
            </a:xfrm>
          </p:grpSpPr>
          <p:sp>
            <p:nvSpPr>
              <p:cNvPr id="39" name="Rectangle 57"/>
              <p:cNvSpPr>
                <a:spLocks noChangeArrowheads="1"/>
              </p:cNvSpPr>
              <p:nvPr/>
            </p:nvSpPr>
            <p:spPr bwMode="auto">
              <a:xfrm>
                <a:off x="3200" y="2265"/>
                <a:ext cx="1929" cy="29"/>
              </a:xfrm>
              <a:prstGeom prst="rect">
                <a:avLst/>
              </a:prstGeom>
              <a:gradFill rotWithShape="0">
                <a:gsLst>
                  <a:gs pos="0">
                    <a:srgbClr val="764700"/>
                  </a:gs>
                  <a:gs pos="50000">
                    <a:srgbClr val="FF9900"/>
                  </a:gs>
                  <a:gs pos="100000">
                    <a:srgbClr val="764700"/>
                  </a:gs>
                </a:gsLst>
                <a:lin ang="5400000" scaled="1"/>
              </a:gra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grpSp>
            <p:nvGrpSpPr>
              <p:cNvPr id="40" name="Group 58"/>
              <p:cNvGrpSpPr>
                <a:grpSpLocks/>
              </p:cNvGrpSpPr>
              <p:nvPr/>
            </p:nvGrpSpPr>
            <p:grpSpPr bwMode="auto">
              <a:xfrm>
                <a:off x="4477" y="2209"/>
                <a:ext cx="281" cy="133"/>
                <a:chOff x="2737" y="1615"/>
                <a:chExt cx="281" cy="133"/>
              </a:xfrm>
            </p:grpSpPr>
            <p:sp>
              <p:nvSpPr>
                <p:cNvPr id="56" name="Rectangle 59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7" name="Line 60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1" name="Group 61"/>
              <p:cNvGrpSpPr>
                <a:grpSpLocks/>
              </p:cNvGrpSpPr>
              <p:nvPr/>
            </p:nvGrpSpPr>
            <p:grpSpPr bwMode="auto">
              <a:xfrm>
                <a:off x="3541" y="2209"/>
                <a:ext cx="281" cy="133"/>
                <a:chOff x="2737" y="1615"/>
                <a:chExt cx="281" cy="133"/>
              </a:xfrm>
            </p:grpSpPr>
            <p:sp>
              <p:nvSpPr>
                <p:cNvPr id="54" name="Rectangle 62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5" name="Line 63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2" name="Group 64"/>
              <p:cNvGrpSpPr>
                <a:grpSpLocks/>
              </p:cNvGrpSpPr>
              <p:nvPr/>
            </p:nvGrpSpPr>
            <p:grpSpPr bwMode="auto">
              <a:xfrm>
                <a:off x="3229" y="2209"/>
                <a:ext cx="281" cy="133"/>
                <a:chOff x="2737" y="1615"/>
                <a:chExt cx="281" cy="133"/>
              </a:xfrm>
            </p:grpSpPr>
            <p:sp>
              <p:nvSpPr>
                <p:cNvPr id="52" name="Rectangle 65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3" name="Line 66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3" name="Group 67"/>
              <p:cNvGrpSpPr>
                <a:grpSpLocks/>
              </p:cNvGrpSpPr>
              <p:nvPr/>
            </p:nvGrpSpPr>
            <p:grpSpPr bwMode="auto">
              <a:xfrm>
                <a:off x="3853" y="2209"/>
                <a:ext cx="281" cy="133"/>
                <a:chOff x="2737" y="1615"/>
                <a:chExt cx="281" cy="133"/>
              </a:xfrm>
            </p:grpSpPr>
            <p:sp>
              <p:nvSpPr>
                <p:cNvPr id="50" name="Rectangle 68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51" name="Line 69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4" name="Group 70"/>
              <p:cNvGrpSpPr>
                <a:grpSpLocks/>
              </p:cNvGrpSpPr>
              <p:nvPr/>
            </p:nvGrpSpPr>
            <p:grpSpPr bwMode="auto">
              <a:xfrm>
                <a:off x="4165" y="2209"/>
                <a:ext cx="281" cy="133"/>
                <a:chOff x="2737" y="1615"/>
                <a:chExt cx="281" cy="133"/>
              </a:xfrm>
            </p:grpSpPr>
            <p:sp>
              <p:nvSpPr>
                <p:cNvPr id="48" name="Rectangle 71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9" name="Line 72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  <p:grpSp>
            <p:nvGrpSpPr>
              <p:cNvPr id="45" name="Group 73"/>
              <p:cNvGrpSpPr>
                <a:grpSpLocks/>
              </p:cNvGrpSpPr>
              <p:nvPr/>
            </p:nvGrpSpPr>
            <p:grpSpPr bwMode="auto">
              <a:xfrm>
                <a:off x="4788" y="2209"/>
                <a:ext cx="281" cy="133"/>
                <a:chOff x="2737" y="1615"/>
                <a:chExt cx="281" cy="133"/>
              </a:xfrm>
            </p:grpSpPr>
            <p:sp>
              <p:nvSpPr>
                <p:cNvPr id="46" name="Rectangle 74"/>
                <p:cNvSpPr>
                  <a:spLocks noChangeArrowheads="1"/>
                </p:cNvSpPr>
                <p:nvPr/>
              </p:nvSpPr>
              <p:spPr bwMode="auto">
                <a:xfrm>
                  <a:off x="2737" y="1615"/>
                  <a:ext cx="281" cy="133"/>
                </a:xfrm>
                <a:prstGeom prst="rect">
                  <a:avLst/>
                </a:prstGeom>
                <a:gradFill rotWithShape="0">
                  <a:gsLst>
                    <a:gs pos="0">
                      <a:srgbClr val="764700"/>
                    </a:gs>
                    <a:gs pos="50000">
                      <a:srgbClr val="FF9900"/>
                    </a:gs>
                    <a:gs pos="100000">
                      <a:srgbClr val="7647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</a:defRPr>
                  </a:lvl9pPr>
                </a:lstStyle>
                <a:p>
                  <a:pPr eaLnBrk="1" hangingPunct="1"/>
                  <a:endParaRPr lang="en-US" altLang="en-US"/>
                </a:p>
              </p:txBody>
            </p:sp>
            <p:sp>
              <p:nvSpPr>
                <p:cNvPr id="47" name="Line 75"/>
                <p:cNvSpPr>
                  <a:spLocks noChangeShapeType="1"/>
                </p:cNvSpPr>
                <p:nvPr/>
              </p:nvSpPr>
              <p:spPr bwMode="auto">
                <a:xfrm flipH="1">
                  <a:off x="2774" y="1685"/>
                  <a:ext cx="207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sm" len="sm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GB"/>
                </a:p>
              </p:txBody>
            </p:sp>
          </p:grpSp>
        </p:grpSp>
      </p:grpSp>
      <p:sp>
        <p:nvSpPr>
          <p:cNvPr id="78" name="Content Placeholder 1"/>
          <p:cNvSpPr txBox="1">
            <a:spLocks/>
          </p:cNvSpPr>
          <p:nvPr/>
        </p:nvSpPr>
        <p:spPr>
          <a:xfrm>
            <a:off x="5508104" y="987573"/>
            <a:ext cx="2887495" cy="22322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Energy depends on </a:t>
            </a:r>
          </a:p>
          <a:p>
            <a:pPr lvl="1"/>
            <a:r>
              <a:rPr lang="en-US" dirty="0"/>
              <a:t>Accelerating gradient (RF technology)</a:t>
            </a:r>
          </a:p>
          <a:p>
            <a:pPr lvl="2"/>
            <a:r>
              <a:rPr lang="en-US" dirty="0"/>
              <a:t>Plasma </a:t>
            </a:r>
            <a:r>
              <a:rPr lang="en-US" dirty="0" err="1"/>
              <a:t>wakefield</a:t>
            </a:r>
            <a:r>
              <a:rPr lang="en-US" dirty="0"/>
              <a:t> acceleration promises large advancement, but not yet mature to produce required beam quality</a:t>
            </a:r>
          </a:p>
          <a:p>
            <a:pPr lvl="1"/>
            <a:r>
              <a:rPr lang="en-US" dirty="0"/>
              <a:t>Length (cost, site)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79512" y="4443958"/>
            <a:ext cx="85263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To push energy boundary: improve technology (B-fields, RF gradient) or build a larger machine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68879" y="3428671"/>
            <a:ext cx="206916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For protons: </a:t>
            </a:r>
          </a:p>
        </p:txBody>
      </p:sp>
      <p:graphicFrame>
        <p:nvGraphicFramePr>
          <p:cNvPr id="79" name="Object 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80223905"/>
              </p:ext>
            </p:extLst>
          </p:nvPr>
        </p:nvGraphicFramePr>
        <p:xfrm>
          <a:off x="3059832" y="3665081"/>
          <a:ext cx="3024336" cy="2692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5" name="Equation" r:id="rId8" imgW="1955520" imgH="228600" progId="Equation.3">
                  <p:embed/>
                </p:oleObj>
              </mc:Choice>
              <mc:Fallback>
                <p:oleObj name="Equation" r:id="rId8" imgW="1955520" imgH="2286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832" y="3665081"/>
                        <a:ext cx="3024336" cy="26927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" name="Rectangle 26"/>
          <p:cNvSpPr>
            <a:spLocks noChangeArrowheads="1"/>
          </p:cNvSpPr>
          <p:nvPr/>
        </p:nvSpPr>
        <p:spPr bwMode="auto">
          <a:xfrm>
            <a:off x="6649848" y="3291830"/>
            <a:ext cx="238664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sz="2400" i="1" noProof="1">
                <a:latin typeface="Times New Roman"/>
                <a:cs typeface="Times New Roman"/>
              </a:rPr>
              <a:t>E</a:t>
            </a:r>
            <a:r>
              <a:rPr sz="2400" i="1" baseline="-25000" noProof="1">
                <a:latin typeface="Times New Roman"/>
                <a:cs typeface="Times New Roman"/>
              </a:rPr>
              <a:t>cm</a:t>
            </a:r>
            <a:r>
              <a:rPr i="1" noProof="1">
                <a:latin typeface="Times New Roman"/>
                <a:cs typeface="Times New Roman"/>
              </a:rPr>
              <a:t> </a:t>
            </a:r>
            <a:r>
              <a:rPr lang="en-US" i="1" noProof="1">
                <a:latin typeface="Times New Roman"/>
                <a:cs typeface="Times New Roman"/>
              </a:rPr>
              <a:t> </a:t>
            </a:r>
            <a:r>
              <a:rPr lang="en-US" sz="2400" i="1" noProof="1">
                <a:latin typeface="Times New Roman"/>
                <a:cs typeface="Times New Roman"/>
              </a:rPr>
              <a:t>≈ </a:t>
            </a:r>
            <a:r>
              <a:rPr i="1" noProof="1">
                <a:latin typeface="Times New Roman"/>
                <a:cs typeface="Times New Roman"/>
              </a:rPr>
              <a:t> </a:t>
            </a:r>
            <a:r>
              <a:rPr lang="en-US" i="1" noProof="1">
                <a:latin typeface="Times New Roman"/>
                <a:cs typeface="Times New Roman"/>
              </a:rPr>
              <a:t> </a:t>
            </a:r>
            <a:r>
              <a:rPr sz="2400" i="1" noProof="1">
                <a:latin typeface="Times New Roman"/>
                <a:cs typeface="Times New Roman"/>
              </a:rPr>
              <a:t>L</a:t>
            </a:r>
            <a:r>
              <a:rPr sz="2400" i="1" baseline="-25000" noProof="1">
                <a:latin typeface="Times New Roman"/>
                <a:cs typeface="Times New Roman"/>
              </a:rPr>
              <a:t>linac</a:t>
            </a:r>
            <a:r>
              <a:rPr sz="900" i="1" noProof="1">
                <a:solidFill>
                  <a:srgbClr val="00187E"/>
                </a:solidFill>
                <a:latin typeface="Times New Roman"/>
                <a:cs typeface="Times New Roman"/>
              </a:rPr>
              <a:t> </a:t>
            </a:r>
            <a:r>
              <a:rPr sz="2400" i="1" noProof="1">
                <a:solidFill>
                  <a:srgbClr val="FF0000"/>
                </a:solidFill>
                <a:latin typeface="Times New Roman"/>
                <a:cs typeface="Times New Roman"/>
              </a:rPr>
              <a:t>G</a:t>
            </a:r>
            <a:r>
              <a:rPr sz="2400" i="1" baseline="-25000" noProof="1">
                <a:solidFill>
                  <a:srgbClr val="FF0000"/>
                </a:solidFill>
                <a:latin typeface="Times New Roman"/>
                <a:cs typeface="Times New Roman"/>
              </a:rPr>
              <a:t>acc</a:t>
            </a:r>
          </a:p>
        </p:txBody>
      </p:sp>
    </p:spTree>
    <p:extLst>
      <p:ext uri="{BB962C8B-B14F-4D97-AF65-F5344CB8AC3E}">
        <p14:creationId xmlns:p14="http://schemas.microsoft.com/office/powerpoint/2010/main" val="2995139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/>
      <p:bldP spid="7" grpId="0"/>
      <p:bldP spid="78" grpId="0"/>
      <p:bldP spid="10" grpId="0"/>
      <p:bldP spid="11" grpId="0"/>
      <p:bldP spid="8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>
            <a:extLst>
              <a:ext uri="{FF2B5EF4-FFF2-40B4-BE49-F238E27FC236}">
                <a16:creationId xmlns:a16="http://schemas.microsoft.com/office/drawing/2014/main" xmlns="" id="{CA97CD9A-0D8C-534D-B114-D24D205D53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159149"/>
            <a:ext cx="1152128" cy="532069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z="1000" dirty="0"/>
              <a:t>R. Bruce, </a:t>
            </a:r>
            <a:r>
              <a:rPr lang="en-US" sz="1000" dirty="0" smtClean="0"/>
              <a:t>2025.03.24</a:t>
            </a:r>
            <a:endParaRPr lang="en-US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z="1050" smtClean="0"/>
              <a:t>12</a:t>
            </a:fld>
            <a:endParaRPr lang="en-US" sz="1050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Increasing luminosity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4716016" y="987574"/>
            <a:ext cx="2292424" cy="2343150"/>
          </a:xfrm>
          <a:prstGeom prst="roundRect">
            <a:avLst/>
          </a:prstGeom>
          <a:solidFill>
            <a:schemeClr val="accent4"/>
          </a:solidFill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Increase F: shorter bunches, smaller crossing angle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2099094" y="2227596"/>
            <a:ext cx="186906" cy="28575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" name="Straight Connector 9"/>
          <p:cNvCxnSpPr/>
          <p:nvPr/>
        </p:nvCxnSpPr>
        <p:spPr bwMode="auto">
          <a:xfrm flipV="1">
            <a:off x="2555776" y="2027709"/>
            <a:ext cx="426289" cy="51435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355726"/>
            <a:ext cx="1371624" cy="847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Straight Connector 12"/>
          <p:cNvCxnSpPr>
            <a:endCxn id="8" idx="1"/>
          </p:cNvCxnSpPr>
          <p:nvPr/>
        </p:nvCxnSpPr>
        <p:spPr bwMode="auto">
          <a:xfrm flipV="1">
            <a:off x="3923928" y="2159149"/>
            <a:ext cx="792088" cy="772641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ounded Rectangle 13"/>
          <p:cNvSpPr/>
          <p:nvPr/>
        </p:nvSpPr>
        <p:spPr bwMode="auto">
          <a:xfrm>
            <a:off x="1295399" y="4113546"/>
            <a:ext cx="1375455" cy="457200"/>
          </a:xfrm>
          <a:prstGeom prst="roundRect">
            <a:avLst/>
          </a:prstGeom>
          <a:solidFill>
            <a:srgbClr val="FF0000"/>
          </a:solidFill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Smaller </a:t>
            </a:r>
            <a:r>
              <a:rPr kumimoji="0" lang="el-GR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β</a:t>
            </a: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*</a:t>
            </a:r>
          </a:p>
        </p:txBody>
      </p:sp>
      <p:sp>
        <p:nvSpPr>
          <p:cNvPr id="15" name="Rounded Rectangle 14"/>
          <p:cNvSpPr/>
          <p:nvPr/>
        </p:nvSpPr>
        <p:spPr bwMode="auto">
          <a:xfrm>
            <a:off x="3608833" y="4113546"/>
            <a:ext cx="1375455" cy="800100"/>
          </a:xfrm>
          <a:prstGeom prst="roundRect">
            <a:avLst/>
          </a:prstGeom>
          <a:solidFill>
            <a:srgbClr val="FF0000"/>
          </a:solidFill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Smaller </a:t>
            </a:r>
            <a:r>
              <a:rPr kumimoji="0" lang="en-US" b="0" i="0" u="none" strike="noStrike" cap="none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emittance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cxnSp>
        <p:nvCxnSpPr>
          <p:cNvPr id="16" name="Straight Connector 15"/>
          <p:cNvCxnSpPr/>
          <p:nvPr/>
        </p:nvCxnSpPr>
        <p:spPr bwMode="auto">
          <a:xfrm>
            <a:off x="3417795" y="3673599"/>
            <a:ext cx="633862" cy="43994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7" name="Straight Connector 16"/>
          <p:cNvCxnSpPr>
            <a:stCxn id="14" idx="0"/>
          </p:cNvCxnSpPr>
          <p:nvPr/>
        </p:nvCxnSpPr>
        <p:spPr bwMode="auto">
          <a:xfrm flipV="1">
            <a:off x="1983127" y="3787899"/>
            <a:ext cx="860681" cy="325647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1371600" y="4685046"/>
            <a:ext cx="2067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FF0000"/>
                </a:solidFill>
              </a:rPr>
              <a:t>Smaller beam size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677362" y="978282"/>
            <a:ext cx="17618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00B050"/>
                </a:solidFill>
              </a:rPr>
              <a:t>Higher intensity</a:t>
            </a:r>
          </a:p>
        </p:txBody>
      </p:sp>
      <p:sp>
        <p:nvSpPr>
          <p:cNvPr id="29" name="Rounded Rectangle 28"/>
          <p:cNvSpPr/>
          <p:nvPr/>
        </p:nvSpPr>
        <p:spPr bwMode="auto">
          <a:xfrm>
            <a:off x="835816" y="1275606"/>
            <a:ext cx="1442551" cy="1009278"/>
          </a:xfrm>
          <a:prstGeom prst="roundRect">
            <a:avLst/>
          </a:prstGeom>
          <a:solidFill>
            <a:srgbClr val="00B050"/>
          </a:solidFill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Increase number of bunches</a:t>
            </a:r>
          </a:p>
        </p:txBody>
      </p:sp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4801467"/>
              </p:ext>
            </p:extLst>
          </p:nvPr>
        </p:nvGraphicFramePr>
        <p:xfrm>
          <a:off x="1353754" y="2513346"/>
          <a:ext cx="2754957" cy="141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Equation" r:id="rId5" imgW="939600" imgH="469800" progId="Equation.3">
                  <p:embed/>
                </p:oleObj>
              </mc:Choice>
              <mc:Fallback>
                <p:oleObj name="Equation" r:id="rId5" imgW="939600" imgH="4698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3754" y="2513346"/>
                        <a:ext cx="2754957" cy="1415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Rounded Rectangle 6"/>
          <p:cNvSpPr/>
          <p:nvPr/>
        </p:nvSpPr>
        <p:spPr bwMode="auto">
          <a:xfrm>
            <a:off x="2496301" y="1315813"/>
            <a:ext cx="1885842" cy="742950"/>
          </a:xfrm>
          <a:prstGeom prst="roundRect">
            <a:avLst/>
          </a:prstGeom>
          <a:solidFill>
            <a:srgbClr val="00B050"/>
          </a:solidFill>
          <a:ln>
            <a:noFill/>
            <a:headEnd type="none" w="med" len="med"/>
            <a:tailEnd type="none" w="med" len="med"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Increase bunch</a:t>
            </a:r>
            <a:r>
              <a:rPr kumimoji="0" lang="en-US" b="0" i="0" u="none" strike="noStrike" cap="none" normalizeH="0" dirty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ea typeface="MS PGothic" pitchFamily="2" charset="-128"/>
              </a:rPr>
              <a:t> intensity</a:t>
            </a:r>
            <a:endParaRPr kumimoji="0" lang="en-US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72488" y="413251"/>
            <a:ext cx="79208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Reminder: luminosity depends on beams and optics</a:t>
            </a:r>
          </a:p>
          <a:p>
            <a:r>
              <a:rPr lang="en-US" dirty="0"/>
              <a:t>Expression for round beams: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164288" y="1003530"/>
            <a:ext cx="194421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In addition: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Potential limitations on luminosity from losses and showers from the collisions</a:t>
            </a:r>
          </a:p>
        </p:txBody>
      </p:sp>
    </p:spTree>
    <p:extLst>
      <p:ext uri="{BB962C8B-B14F-4D97-AF65-F5344CB8AC3E}">
        <p14:creationId xmlns:p14="http://schemas.microsoft.com/office/powerpoint/2010/main" val="14777094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5" grpId="0" animBg="1"/>
      <p:bldP spid="18" grpId="0"/>
      <p:bldP spid="19" grpId="0"/>
      <p:bldP spid="29" grpId="0" animBg="1"/>
      <p:bldP spid="7" grpId="0" animBg="1"/>
      <p:bldP spid="3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5698976" cy="3967088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Common strategy worked out in Europe to guide future decision-making in field: “</a:t>
            </a:r>
            <a:r>
              <a:rPr lang="en-US" dirty="0">
                <a:solidFill>
                  <a:srgbClr val="0000FF"/>
                </a:solidFill>
              </a:rPr>
              <a:t>European strategy for particle physics”</a:t>
            </a:r>
          </a:p>
          <a:p>
            <a:pPr lvl="1"/>
            <a:r>
              <a:rPr lang="en-US" dirty="0"/>
              <a:t>endorsed by the CERN council</a:t>
            </a:r>
          </a:p>
          <a:p>
            <a:pPr lvl="1"/>
            <a:endParaRPr lang="en-US" dirty="0"/>
          </a:p>
          <a:p>
            <a:r>
              <a:rPr lang="en-US" dirty="0"/>
              <a:t>Based on bottom-up approach: </a:t>
            </a:r>
          </a:p>
          <a:p>
            <a:pPr lvl="1"/>
            <a:r>
              <a:rPr lang="en-US" dirty="0"/>
              <a:t>physics community is invited to submit proposals for near-term, mid-term and longer-term projects </a:t>
            </a:r>
            <a:r>
              <a:rPr lang="en-US" dirty="0">
                <a:sym typeface="Wingdings" pitchFamily="2" charset="2"/>
              </a:rPr>
              <a:t> community discussion in open symposium, </a:t>
            </a:r>
            <a:r>
              <a:rPr lang="en-US" dirty="0">
                <a:hlinkClick r:id="rId2"/>
              </a:rPr>
              <a:t>Physics briefing book</a:t>
            </a:r>
            <a:endParaRPr lang="en-US" dirty="0"/>
          </a:p>
          <a:p>
            <a:pPr lvl="1"/>
            <a:r>
              <a:rPr lang="en-US" dirty="0"/>
              <a:t>Based on this input, the  European Strategy Group formulates the strategy</a:t>
            </a:r>
          </a:p>
          <a:p>
            <a:pPr lvl="2"/>
            <a:r>
              <a:rPr lang="en-US" dirty="0"/>
              <a:t>consists of scientific delegates from CERN Member States, Associate Member States, directors of major European laboratories, representatives of various European organizations, some invitees from outside the European Community</a:t>
            </a:r>
          </a:p>
          <a:p>
            <a:pPr lvl="2"/>
            <a:endParaRPr lang="en-US" dirty="0"/>
          </a:p>
          <a:p>
            <a:r>
              <a:rPr lang="en-US" dirty="0"/>
              <a:t>Initiated in 2006, updated in 2013 and 2020, next update foreseen in 2026/2027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European strategy for particle physics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555526"/>
            <a:ext cx="2682171" cy="3911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796136" y="4424213"/>
            <a:ext cx="340548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400" i="1" dirty="0">
                <a:hlinkClick r:id="rId4"/>
              </a:rPr>
              <a:t>2020 update: Key takeaway messages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1872885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8229600" cy="410445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/>
              <a:t>Some points relevant to future high-energy colliders - see full document </a:t>
            </a:r>
            <a:r>
              <a:rPr lang="en-US" dirty="0">
                <a:hlinkClick r:id="rId3"/>
              </a:rPr>
              <a:t>here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[about LHC] “</a:t>
            </a:r>
            <a:r>
              <a:rPr lang="en-US" dirty="0">
                <a:solidFill>
                  <a:srgbClr val="FF0000"/>
                </a:solidFill>
              </a:rPr>
              <a:t>The successful completion of the high-luminosity upgrade …. should remain the focal point of European particle physics</a:t>
            </a:r>
            <a:r>
              <a:rPr lang="en-US" dirty="0"/>
              <a:t>, together with continued innovation in experimental techniques. The full physics potential of the LHC and the HL-LHC …. should be exploited. “</a:t>
            </a:r>
          </a:p>
          <a:p>
            <a:endParaRPr lang="en-US" dirty="0"/>
          </a:p>
          <a:p>
            <a:r>
              <a:rPr lang="en-US" dirty="0"/>
              <a:t>“</a:t>
            </a:r>
            <a:r>
              <a:rPr lang="en-US" dirty="0">
                <a:solidFill>
                  <a:srgbClr val="FF0000"/>
                </a:solidFill>
              </a:rPr>
              <a:t>An electron-positron Higgs factory is the highest-priority next collider</a:t>
            </a:r>
            <a:r>
              <a:rPr lang="en-US" dirty="0"/>
              <a:t>”</a:t>
            </a:r>
          </a:p>
          <a:p>
            <a:endParaRPr lang="en-US" dirty="0"/>
          </a:p>
          <a:p>
            <a:r>
              <a:rPr lang="en-US" dirty="0"/>
              <a:t>“Europe, together with its international partners, should investigate the technical and financial feasibility of a </a:t>
            </a:r>
            <a:r>
              <a:rPr lang="en-US" dirty="0">
                <a:solidFill>
                  <a:srgbClr val="FF0000"/>
                </a:solidFill>
              </a:rPr>
              <a:t>future hadron collider at CERN with a </a:t>
            </a:r>
            <a:r>
              <a:rPr lang="en-US" dirty="0" err="1">
                <a:solidFill>
                  <a:srgbClr val="FF0000"/>
                </a:solidFill>
              </a:rPr>
              <a:t>centre</a:t>
            </a:r>
            <a:r>
              <a:rPr lang="en-US" dirty="0">
                <a:solidFill>
                  <a:srgbClr val="FF0000"/>
                </a:solidFill>
              </a:rPr>
              <a:t>-of-mass energy of at least 100 </a:t>
            </a:r>
            <a:r>
              <a:rPr lang="en-US" dirty="0" err="1">
                <a:solidFill>
                  <a:srgbClr val="FF0000"/>
                </a:solidFill>
              </a:rPr>
              <a:t>TeV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and with an electron-positron Higgs and electroweak factory as a possible first stage. “</a:t>
            </a:r>
          </a:p>
          <a:p>
            <a:endParaRPr lang="en-US" dirty="0"/>
          </a:p>
          <a:p>
            <a:r>
              <a:rPr lang="en-US" dirty="0"/>
              <a:t>“The particle physics community should ramp up its </a:t>
            </a:r>
            <a:r>
              <a:rPr lang="en-US" dirty="0">
                <a:solidFill>
                  <a:srgbClr val="FF0000"/>
                </a:solidFill>
              </a:rPr>
              <a:t>R&amp;D effort focused on advanced accelerator technologies</a:t>
            </a:r>
            <a:r>
              <a:rPr lang="en-US" dirty="0"/>
              <a:t>, in particular that for high-field superconducting magnets, including high-temperature superconductors”</a:t>
            </a:r>
          </a:p>
          <a:p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recommendations in European strategy</a:t>
            </a:r>
          </a:p>
        </p:txBody>
      </p:sp>
    </p:spTree>
    <p:extLst>
      <p:ext uri="{BB962C8B-B14F-4D97-AF65-F5344CB8AC3E}">
        <p14:creationId xmlns:p14="http://schemas.microsoft.com/office/powerpoint/2010/main" val="20607371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627534"/>
            <a:ext cx="4114800" cy="4392488"/>
          </a:xfrm>
        </p:spPr>
        <p:txBody>
          <a:bodyPr>
            <a:normAutofit fontScale="47500" lnSpcReduction="20000"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HL-LHC</a:t>
            </a:r>
            <a:r>
              <a:rPr lang="en-US" dirty="0"/>
              <a:t>: luminosity upgrade of the LHC. </a:t>
            </a:r>
          </a:p>
          <a:p>
            <a:pPr lvl="1"/>
            <a:r>
              <a:rPr lang="en-US" dirty="0"/>
              <a:t>Approved and financed - production and installation of upgrades already in full swing</a:t>
            </a:r>
          </a:p>
          <a:p>
            <a:pPr lvl="1"/>
            <a:r>
              <a:rPr lang="en-US" dirty="0"/>
              <a:t>14TeV </a:t>
            </a:r>
            <a:r>
              <a:rPr lang="en-US" dirty="0" err="1"/>
              <a:t>pp</a:t>
            </a:r>
            <a:r>
              <a:rPr lang="en-US" dirty="0"/>
              <a:t> CMS and heavy ions as in LHC, 27 km</a:t>
            </a:r>
          </a:p>
          <a:p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Future Circular Collider (FCC) </a:t>
            </a:r>
            <a:r>
              <a:rPr lang="en-US" dirty="0"/>
              <a:t>in different stages</a:t>
            </a:r>
          </a:p>
          <a:p>
            <a:pPr lvl="1"/>
            <a:r>
              <a:rPr lang="en-US" dirty="0"/>
              <a:t>Conceptual design report released</a:t>
            </a:r>
          </a:p>
          <a:p>
            <a:pPr lvl="1"/>
            <a:r>
              <a:rPr lang="en-US" dirty="0"/>
              <a:t>Circular </a:t>
            </a:r>
            <a:r>
              <a:rPr lang="en-US" dirty="0" err="1"/>
              <a:t>e+e</a:t>
            </a:r>
            <a:r>
              <a:rPr lang="en-US" dirty="0"/>
              <a:t>- collider in 100 km tunnel, up to 365 </a:t>
            </a:r>
            <a:r>
              <a:rPr lang="en-US" dirty="0" err="1"/>
              <a:t>GeV</a:t>
            </a:r>
            <a:r>
              <a:rPr lang="en-US" dirty="0"/>
              <a:t> CMS: </a:t>
            </a:r>
            <a:r>
              <a:rPr lang="en-US" dirty="0">
                <a:solidFill>
                  <a:srgbClr val="0000FF"/>
                </a:solidFill>
              </a:rPr>
              <a:t>FCC-</a:t>
            </a:r>
            <a:r>
              <a:rPr lang="en-US" dirty="0" err="1">
                <a:solidFill>
                  <a:srgbClr val="0000FF"/>
                </a:solidFill>
              </a:rPr>
              <a:t>ee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/>
              <a:t>Re-use tunnel for 100 km hadron collider, 100 </a:t>
            </a:r>
            <a:r>
              <a:rPr lang="en-US" dirty="0" err="1"/>
              <a:t>TeV</a:t>
            </a:r>
            <a:r>
              <a:rPr lang="en-US" dirty="0"/>
              <a:t> </a:t>
            </a:r>
            <a:r>
              <a:rPr lang="en-US" dirty="0" err="1"/>
              <a:t>pp</a:t>
            </a:r>
            <a:r>
              <a:rPr lang="en-US" dirty="0"/>
              <a:t> CMS: </a:t>
            </a:r>
            <a:r>
              <a:rPr lang="en-US" dirty="0">
                <a:solidFill>
                  <a:srgbClr val="0000FF"/>
                </a:solidFill>
              </a:rPr>
              <a:t>FCC-</a:t>
            </a:r>
            <a:r>
              <a:rPr lang="en-US" dirty="0" err="1">
                <a:solidFill>
                  <a:srgbClr val="0000FF"/>
                </a:solidFill>
              </a:rPr>
              <a:t>hh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r>
              <a:rPr lang="en-US" dirty="0"/>
              <a:t>2-step approach inspired by successful LEP – LHC programs at CERN</a:t>
            </a:r>
          </a:p>
          <a:p>
            <a:pPr lvl="1"/>
            <a:r>
              <a:rPr lang="en-US" dirty="0"/>
              <a:t>Alternative approaches: </a:t>
            </a:r>
          </a:p>
          <a:p>
            <a:pPr lvl="2"/>
            <a:r>
              <a:rPr lang="en-US" dirty="0"/>
              <a:t>energy upgrade of the LHC using stronger magnets: High-Energy LHC (HE-LHC)</a:t>
            </a:r>
          </a:p>
          <a:p>
            <a:pPr lvl="2"/>
            <a:r>
              <a:rPr lang="en-US" dirty="0"/>
              <a:t>Hadron-electron collisions at the FCC: FCC-he</a:t>
            </a:r>
          </a:p>
          <a:p>
            <a:pPr lvl="2"/>
            <a:r>
              <a:rPr lang="en-US" dirty="0"/>
              <a:t>Lower-field version of FCC-</a:t>
            </a:r>
            <a:r>
              <a:rPr lang="en-US" dirty="0" err="1"/>
              <a:t>hh</a:t>
            </a:r>
            <a:endParaRPr lang="en-US" dirty="0"/>
          </a:p>
          <a:p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Compact Linear Collider (CLIC)</a:t>
            </a:r>
          </a:p>
          <a:p>
            <a:pPr lvl="1"/>
            <a:r>
              <a:rPr lang="en-US" dirty="0"/>
              <a:t>Linear </a:t>
            </a:r>
            <a:r>
              <a:rPr lang="en-US" dirty="0" err="1"/>
              <a:t>e+e</a:t>
            </a:r>
            <a:r>
              <a:rPr lang="en-US" dirty="0"/>
              <a:t>- collider, conceptual design report released</a:t>
            </a:r>
          </a:p>
          <a:p>
            <a:pPr lvl="1"/>
            <a:r>
              <a:rPr lang="en-US" dirty="0"/>
              <a:t>Up to ~50 km and 3 </a:t>
            </a:r>
            <a:r>
              <a:rPr lang="en-US" dirty="0" err="1"/>
              <a:t>TeV</a:t>
            </a:r>
            <a:r>
              <a:rPr lang="en-US" dirty="0"/>
              <a:t> CMS energy</a:t>
            </a:r>
          </a:p>
          <a:p>
            <a:pPr lvl="2"/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Muon collider</a:t>
            </a:r>
          </a:p>
          <a:p>
            <a:pPr lvl="1"/>
            <a:r>
              <a:rPr lang="en-US" dirty="0"/>
              <a:t>Design study underway – many challenges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high-energy colliders studied at CERN</a:t>
            </a:r>
          </a:p>
        </p:txBody>
      </p:sp>
      <p:pic>
        <p:nvPicPr>
          <p:cNvPr id="11266" name="Picture 2" descr="Berkeley Lab News Center Feature Story: Firing Up the LH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542714"/>
            <a:ext cx="2197252" cy="219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s://cds.cern.ch/images/OPEN-PHO-ACCEL-2017-027-1/file?size=medium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859754"/>
            <a:ext cx="2322597" cy="1741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876256" y="690250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LHC</a:t>
            </a:r>
          </a:p>
        </p:txBody>
      </p:sp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275606"/>
            <a:ext cx="1916348" cy="212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4427984" y="2922498"/>
            <a:ext cx="535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FCC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668344" y="4083918"/>
            <a:ext cx="587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CLIC</a:t>
            </a:r>
          </a:p>
        </p:txBody>
      </p:sp>
    </p:spTree>
    <p:extLst>
      <p:ext uri="{BB962C8B-B14F-4D97-AF65-F5344CB8AC3E}">
        <p14:creationId xmlns:p14="http://schemas.microsoft.com/office/powerpoint/2010/main" val="2469335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8" grpId="0"/>
      <p:bldP spid="29" grpId="0"/>
      <p:bldP spid="3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555526"/>
            <a:ext cx="4186808" cy="4320480"/>
          </a:xfrm>
        </p:spPr>
        <p:txBody>
          <a:bodyPr>
            <a:normAutofit fontScale="55000" lnSpcReduction="20000"/>
          </a:bodyPr>
          <a:lstStyle/>
          <a:p>
            <a:r>
              <a:rPr lang="en-US" b="1" dirty="0">
                <a:solidFill>
                  <a:srgbClr val="0000FF"/>
                </a:solidFill>
              </a:rPr>
              <a:t>International Linear Collider (ILC)</a:t>
            </a:r>
          </a:p>
          <a:p>
            <a:pPr lvl="1"/>
            <a:r>
              <a:rPr lang="en-US" dirty="0"/>
              <a:t>Linear </a:t>
            </a:r>
            <a:r>
              <a:rPr lang="en-US" dirty="0" err="1"/>
              <a:t>e+e</a:t>
            </a:r>
            <a:r>
              <a:rPr lang="en-US" dirty="0"/>
              <a:t>- collider, technical design report released – mature design</a:t>
            </a:r>
          </a:p>
          <a:p>
            <a:pPr lvl="1"/>
            <a:r>
              <a:rPr lang="en-US" dirty="0"/>
              <a:t>up to 500 </a:t>
            </a:r>
            <a:r>
              <a:rPr lang="en-US" dirty="0" err="1"/>
              <a:t>GeV</a:t>
            </a:r>
            <a:r>
              <a:rPr lang="en-US" dirty="0"/>
              <a:t> CMS, 31 km</a:t>
            </a:r>
          </a:p>
          <a:p>
            <a:pPr lvl="1"/>
            <a:r>
              <a:rPr lang="en-US" dirty="0"/>
              <a:t>Potentially hosted by Japan – waiting for political decisions</a:t>
            </a:r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Chinese initiative for circular collider </a:t>
            </a:r>
          </a:p>
          <a:p>
            <a:pPr lvl="1"/>
            <a:r>
              <a:rPr lang="en-US" dirty="0"/>
              <a:t>First: </a:t>
            </a:r>
            <a:r>
              <a:rPr lang="en-US" dirty="0" err="1"/>
              <a:t>e+e</a:t>
            </a:r>
            <a:r>
              <a:rPr lang="en-US" dirty="0"/>
              <a:t>- collider (</a:t>
            </a:r>
            <a:r>
              <a:rPr lang="en-US" dirty="0">
                <a:solidFill>
                  <a:srgbClr val="0000FF"/>
                </a:solidFill>
              </a:rPr>
              <a:t>CEPC</a:t>
            </a:r>
            <a:r>
              <a:rPr lang="en-US" dirty="0"/>
              <a:t>), up to 240 </a:t>
            </a:r>
            <a:r>
              <a:rPr lang="en-US" dirty="0" err="1"/>
              <a:t>GeV</a:t>
            </a:r>
            <a:r>
              <a:rPr lang="en-US" dirty="0"/>
              <a:t> CMS energy, 100 km ring</a:t>
            </a:r>
          </a:p>
          <a:p>
            <a:pPr lvl="1"/>
            <a:r>
              <a:rPr lang="en-US" dirty="0"/>
              <a:t>followed by a 100 km hadron collider (</a:t>
            </a:r>
            <a:r>
              <a:rPr lang="en-US" dirty="0" err="1">
                <a:solidFill>
                  <a:srgbClr val="0000FF"/>
                </a:solidFill>
              </a:rPr>
              <a:t>SppC</a:t>
            </a:r>
            <a:r>
              <a:rPr lang="en-US" dirty="0"/>
              <a:t>), </a:t>
            </a:r>
            <a:br>
              <a:rPr lang="en-US" dirty="0"/>
            </a:br>
            <a:r>
              <a:rPr lang="en-US" dirty="0"/>
              <a:t>75 </a:t>
            </a:r>
            <a:r>
              <a:rPr lang="en-US" dirty="0" err="1"/>
              <a:t>TeV</a:t>
            </a:r>
            <a:r>
              <a:rPr lang="en-US" dirty="0"/>
              <a:t> CMS energy (proposals for extensions to ~150 </a:t>
            </a:r>
            <a:r>
              <a:rPr lang="en-US" dirty="0" err="1"/>
              <a:t>TeV</a:t>
            </a:r>
            <a:r>
              <a:rPr lang="en-US" dirty="0"/>
              <a:t>)</a:t>
            </a:r>
          </a:p>
          <a:p>
            <a:pPr lvl="1"/>
            <a:endParaRPr lang="en-US" dirty="0"/>
          </a:p>
          <a:p>
            <a:r>
              <a:rPr lang="en-US" b="1" dirty="0">
                <a:solidFill>
                  <a:srgbClr val="0000FF"/>
                </a:solidFill>
              </a:rPr>
              <a:t>Electron-Ion Collider (EIC) </a:t>
            </a:r>
            <a:r>
              <a:rPr lang="en-US" dirty="0"/>
              <a:t>to be built at Brookhaven, US</a:t>
            </a:r>
          </a:p>
          <a:p>
            <a:pPr lvl="1"/>
            <a:r>
              <a:rPr lang="en-US" dirty="0"/>
              <a:t>Circular, up to 140 </a:t>
            </a:r>
            <a:r>
              <a:rPr lang="en-US" dirty="0" err="1"/>
              <a:t>GeV</a:t>
            </a:r>
            <a:r>
              <a:rPr lang="en-US" dirty="0"/>
              <a:t> CMS energy, ~3.4 km</a:t>
            </a:r>
          </a:p>
          <a:p>
            <a:pPr lvl="1"/>
            <a:r>
              <a:rPr lang="en-US" dirty="0"/>
              <a:t>Range of ions: p-U</a:t>
            </a:r>
          </a:p>
          <a:p>
            <a:pPr lvl="1"/>
            <a:r>
              <a:rPr lang="en-US" dirty="0"/>
              <a:t>Use existing RHIC with some upgrades for ions</a:t>
            </a:r>
          </a:p>
          <a:p>
            <a:pPr lvl="1"/>
            <a:r>
              <a:rPr lang="en-US" dirty="0"/>
              <a:t>New electron storage ring and injector</a:t>
            </a:r>
          </a:p>
          <a:p>
            <a:pPr lvl="1"/>
            <a:r>
              <a:rPr lang="en-US" dirty="0"/>
              <a:t>Project approved, announced timeline to completion of ~10-15 years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Initiatives in the rest of the world</a:t>
            </a:r>
          </a:p>
        </p:txBody>
      </p:sp>
      <p:pic>
        <p:nvPicPr>
          <p:cNvPr id="58370" name="Picture 2" descr="https://newsline.linearcollider.org/wp-content/uploads/2021/05/NL_210601_ilcimag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55526"/>
            <a:ext cx="1682945" cy="1194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7268542" y="915566"/>
            <a:ext cx="461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ILC</a:t>
            </a:r>
          </a:p>
        </p:txBody>
      </p:sp>
      <p:pic>
        <p:nvPicPr>
          <p:cNvPr id="58372" name="Picture 4" descr="http://cepc.ihep.ac.cn/margi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139702"/>
            <a:ext cx="4414391" cy="813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156176" y="2058402"/>
            <a:ext cx="133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CEPC / </a:t>
            </a:r>
            <a:r>
              <a:rPr lang="en-US" dirty="0" err="1"/>
              <a:t>SppC</a:t>
            </a:r>
            <a:endParaRPr lang="en-US" dirty="0"/>
          </a:p>
        </p:txBody>
      </p:sp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9449" y="3152254"/>
            <a:ext cx="3119792" cy="1985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6527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8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8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dirty="0"/>
              <a:t>ILC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17</a:t>
            </a:fld>
            <a:endParaRPr lang="en-US" dirty="0"/>
          </a:p>
        </p:txBody>
      </p:sp>
      <p:pic>
        <p:nvPicPr>
          <p:cNvPr id="5" name="Picture 2" descr="https://newsline.linearcollider.org/wp-content/uploads/2021/05/NL_210601_ilcimag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025650"/>
            <a:ext cx="2638111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99038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764902"/>
            <a:ext cx="4546848" cy="396708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International Linear Collider: </a:t>
            </a:r>
            <a:r>
              <a:rPr lang="en-US" dirty="0" err="1">
                <a:solidFill>
                  <a:srgbClr val="0000FF"/>
                </a:solidFill>
              </a:rPr>
              <a:t>e+e</a:t>
            </a:r>
            <a:r>
              <a:rPr lang="en-US" dirty="0">
                <a:solidFill>
                  <a:srgbClr val="0000FF"/>
                </a:solidFill>
              </a:rPr>
              <a:t>- collider</a:t>
            </a:r>
            <a:r>
              <a:rPr lang="en-US" dirty="0"/>
              <a:t>, aiming at 100-250 </a:t>
            </a:r>
            <a:r>
              <a:rPr lang="en-US" dirty="0" err="1"/>
              <a:t>GeV</a:t>
            </a:r>
            <a:r>
              <a:rPr lang="en-US" dirty="0"/>
              <a:t> beam energy (</a:t>
            </a:r>
            <a:r>
              <a:rPr lang="en-US" dirty="0">
                <a:solidFill>
                  <a:srgbClr val="0000FF"/>
                </a:solidFill>
              </a:rPr>
              <a:t>up to 500 </a:t>
            </a:r>
            <a:r>
              <a:rPr lang="en-US" dirty="0" err="1">
                <a:solidFill>
                  <a:srgbClr val="0000FF"/>
                </a:solidFill>
              </a:rPr>
              <a:t>GeV</a:t>
            </a:r>
            <a:r>
              <a:rPr lang="en-US" dirty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centre</a:t>
            </a:r>
            <a:r>
              <a:rPr lang="en-US" dirty="0">
                <a:solidFill>
                  <a:srgbClr val="0000FF"/>
                </a:solidFill>
              </a:rPr>
              <a:t> of mass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Extendable to 1 </a:t>
            </a:r>
            <a:r>
              <a:rPr lang="en-US" dirty="0" err="1"/>
              <a:t>TeV</a:t>
            </a:r>
            <a:r>
              <a:rPr lang="en-US" dirty="0"/>
              <a:t> (requires doubling the length)</a:t>
            </a:r>
          </a:p>
          <a:p>
            <a:endParaRPr lang="en-US" dirty="0"/>
          </a:p>
          <a:p>
            <a:r>
              <a:rPr lang="en-US" dirty="0"/>
              <a:t>Foreseen length at 500 </a:t>
            </a:r>
            <a:r>
              <a:rPr lang="en-US" dirty="0" err="1"/>
              <a:t>GeV</a:t>
            </a:r>
            <a:r>
              <a:rPr lang="en-US" dirty="0"/>
              <a:t> CMS energy of </a:t>
            </a:r>
            <a:r>
              <a:rPr lang="en-US" dirty="0">
                <a:solidFill>
                  <a:srgbClr val="0000FF"/>
                </a:solidFill>
              </a:rPr>
              <a:t>31 km</a:t>
            </a:r>
          </a:p>
          <a:p>
            <a:endParaRPr lang="en-US" dirty="0">
              <a:solidFill>
                <a:srgbClr val="0000FF"/>
              </a:solidFill>
            </a:endParaRPr>
          </a:p>
          <a:p>
            <a:pPr lvl="1"/>
            <a:endParaRPr lang="en-US" dirty="0"/>
          </a:p>
          <a:p>
            <a:r>
              <a:rPr lang="en-US" dirty="0"/>
              <a:t>Possibly to be built in Japan – waiting for political decisions and agreements on funding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ILC basics</a:t>
            </a:r>
          </a:p>
        </p:txBody>
      </p:sp>
      <p:pic>
        <p:nvPicPr>
          <p:cNvPr id="6" name="Picture 2" descr="https://newsline.linearcollider.org/wp-content/uploads/2021/05/NL_210601_ilcimag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510213"/>
            <a:ext cx="2814858" cy="1997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2972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19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ILC layout and concept</a:t>
            </a:r>
          </a:p>
        </p:txBody>
      </p:sp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159" y="843558"/>
            <a:ext cx="5504842" cy="2628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2708" name="Picture 4" descr="https://upload.wikimedia.org/wikipedia/commons/9/9f/Undulato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528051"/>
            <a:ext cx="1911014" cy="1203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660232" y="3128069"/>
            <a:ext cx="926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/>
              <a:t>Undulator</a:t>
            </a:r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5835410" y="3363838"/>
            <a:ext cx="330273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CC BY-SA 3.0, https://commons.wikimedia.org/w/index.php?curid=537945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3538736" cy="39670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First, create e- (photocathode DC gun)</a:t>
            </a:r>
          </a:p>
          <a:p>
            <a:endParaRPr lang="en-US" dirty="0"/>
          </a:p>
          <a:p>
            <a:r>
              <a:rPr lang="en-US" dirty="0"/>
              <a:t>Accelerate, send to circulate in 3.2 km damping ring</a:t>
            </a:r>
          </a:p>
          <a:p>
            <a:pPr lvl="1"/>
            <a:r>
              <a:rPr lang="en-US" dirty="0"/>
              <a:t>Shrinking </a:t>
            </a:r>
            <a:r>
              <a:rPr lang="en-US" dirty="0" err="1"/>
              <a:t>emittance</a:t>
            </a:r>
            <a:r>
              <a:rPr lang="en-US" dirty="0"/>
              <a:t> under radiation damping</a:t>
            </a:r>
          </a:p>
          <a:p>
            <a:pPr lvl="1"/>
            <a:endParaRPr lang="en-US" dirty="0"/>
          </a:p>
          <a:p>
            <a:r>
              <a:rPr lang="en-US" dirty="0"/>
              <a:t>e- sent to main </a:t>
            </a:r>
            <a:r>
              <a:rPr lang="en-US" dirty="0" err="1"/>
              <a:t>linac</a:t>
            </a:r>
            <a:r>
              <a:rPr lang="en-US" dirty="0"/>
              <a:t>, accelerate</a:t>
            </a:r>
          </a:p>
          <a:p>
            <a:endParaRPr lang="en-US" dirty="0"/>
          </a:p>
          <a:p>
            <a:r>
              <a:rPr lang="en-US" dirty="0"/>
              <a:t>To create e+: Electrons pass </a:t>
            </a:r>
            <a:r>
              <a:rPr lang="en-US" dirty="0" err="1"/>
              <a:t>undulator</a:t>
            </a:r>
            <a:r>
              <a:rPr lang="en-US" dirty="0"/>
              <a:t> – magnets with many periodic bends</a:t>
            </a:r>
          </a:p>
          <a:p>
            <a:pPr lvl="1"/>
            <a:r>
              <a:rPr lang="en-US" dirty="0"/>
              <a:t>Radiated photons impact on Ti-alloy target, creating </a:t>
            </a:r>
            <a:r>
              <a:rPr lang="en-US" dirty="0" err="1"/>
              <a:t>e+e</a:t>
            </a:r>
            <a:r>
              <a:rPr lang="en-US" dirty="0"/>
              <a:t>- pairs. </a:t>
            </a:r>
          </a:p>
          <a:p>
            <a:pPr lvl="1"/>
            <a:r>
              <a:rPr lang="en-US" dirty="0"/>
              <a:t>Capture e+, accelerate, send to damping ring</a:t>
            </a:r>
          </a:p>
          <a:p>
            <a:pPr lvl="1"/>
            <a:endParaRPr lang="en-US" dirty="0"/>
          </a:p>
          <a:p>
            <a:r>
              <a:rPr lang="en-US" dirty="0"/>
              <a:t>Send e+ to main </a:t>
            </a:r>
            <a:r>
              <a:rPr lang="en-US" dirty="0" err="1"/>
              <a:t>linac</a:t>
            </a:r>
            <a:r>
              <a:rPr lang="en-US" dirty="0"/>
              <a:t>, accelerate</a:t>
            </a:r>
          </a:p>
          <a:p>
            <a:endParaRPr lang="en-US" dirty="0"/>
          </a:p>
          <a:p>
            <a:r>
              <a:rPr lang="en-US" dirty="0"/>
              <a:t>Collide </a:t>
            </a:r>
            <a:r>
              <a:rPr lang="en-US" dirty="0" err="1"/>
              <a:t>e+e</a:t>
            </a:r>
            <a:r>
              <a:rPr lang="en-US" dirty="0"/>
              <a:t>- inside detector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96589" y="483518"/>
            <a:ext cx="1598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From ILC design report</a:t>
            </a:r>
          </a:p>
        </p:txBody>
      </p:sp>
    </p:spTree>
    <p:extLst>
      <p:ext uri="{BB962C8B-B14F-4D97-AF65-F5344CB8AC3E}">
        <p14:creationId xmlns:p14="http://schemas.microsoft.com/office/powerpoint/2010/main" val="2673591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15615" y="699542"/>
            <a:ext cx="7326389" cy="4320480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Introduction</a:t>
            </a:r>
          </a:p>
          <a:p>
            <a:pPr lvl="1"/>
            <a:r>
              <a:rPr lang="en-US" dirty="0"/>
              <a:t>Considerations for collider design: particle type, energy, circular/linear…</a:t>
            </a:r>
          </a:p>
          <a:p>
            <a:pPr lvl="1"/>
            <a:r>
              <a:rPr lang="en-US" dirty="0"/>
              <a:t>Limitations for future colliders</a:t>
            </a:r>
          </a:p>
          <a:p>
            <a:pPr lvl="1"/>
            <a:r>
              <a:rPr lang="en-US" dirty="0"/>
              <a:t>European strategy for particle physics</a:t>
            </a:r>
          </a:p>
          <a:p>
            <a:r>
              <a:rPr lang="en-US" dirty="0"/>
              <a:t>ILC </a:t>
            </a:r>
            <a:r>
              <a:rPr lang="en-US" sz="1800" dirty="0"/>
              <a:t>(International Linear Collider)</a:t>
            </a:r>
            <a:endParaRPr lang="en-US" sz="2600" dirty="0"/>
          </a:p>
          <a:p>
            <a:r>
              <a:rPr lang="en-US" dirty="0"/>
              <a:t>CLIC </a:t>
            </a:r>
            <a:r>
              <a:rPr lang="en-US" sz="1800" dirty="0"/>
              <a:t>(Compact Linear Collider)</a:t>
            </a:r>
          </a:p>
          <a:p>
            <a:r>
              <a:rPr lang="en-US" dirty="0"/>
              <a:t>HL-LHC </a:t>
            </a:r>
            <a:r>
              <a:rPr lang="en-US" sz="1800" dirty="0"/>
              <a:t>(High-Luminosity Large Hadron Collider)</a:t>
            </a:r>
          </a:p>
          <a:p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</a:t>
            </a:r>
            <a:r>
              <a:rPr lang="en-US" sz="1800" dirty="0"/>
              <a:t>(Future Circular collider, hadrons)</a:t>
            </a:r>
          </a:p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</a:t>
            </a:r>
            <a:r>
              <a:rPr lang="en-US" sz="1800" dirty="0"/>
              <a:t>(Future Circular collider, </a:t>
            </a:r>
            <a:r>
              <a:rPr lang="en-US" sz="1800" dirty="0" err="1"/>
              <a:t>e+e</a:t>
            </a:r>
            <a:r>
              <a:rPr lang="en-US" sz="1800" dirty="0"/>
              <a:t>-)</a:t>
            </a:r>
          </a:p>
          <a:p>
            <a:r>
              <a:rPr lang="en-US" dirty="0"/>
              <a:t>CEPC/</a:t>
            </a:r>
            <a:r>
              <a:rPr lang="en-US" dirty="0" err="1"/>
              <a:t>SppC</a:t>
            </a:r>
            <a:r>
              <a:rPr lang="en-US" dirty="0"/>
              <a:t> </a:t>
            </a:r>
            <a:r>
              <a:rPr lang="en-US" sz="1800" dirty="0"/>
              <a:t>(Chinese Electron-Positron Collider / </a:t>
            </a:r>
            <a:br>
              <a:rPr lang="en-US" sz="1800" dirty="0"/>
            </a:br>
            <a:r>
              <a:rPr lang="en-US" sz="1800" dirty="0"/>
              <a:t>Super proton-proton Collider)</a:t>
            </a:r>
          </a:p>
          <a:p>
            <a:r>
              <a:rPr lang="en-US" dirty="0"/>
              <a:t>Muon collider</a:t>
            </a:r>
            <a:endParaRPr lang="en-US" sz="180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</a:t>
            </a:fld>
            <a:endParaRPr lang="en-US" dirty="0"/>
          </a:p>
        </p:txBody>
      </p:sp>
      <p:sp>
        <p:nvSpPr>
          <p:cNvPr id="10" name="Right Brace 9"/>
          <p:cNvSpPr/>
          <p:nvPr/>
        </p:nvSpPr>
        <p:spPr>
          <a:xfrm>
            <a:off x="6372200" y="2323140"/>
            <a:ext cx="360040" cy="536642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Brace 10"/>
          <p:cNvSpPr/>
          <p:nvPr/>
        </p:nvSpPr>
        <p:spPr>
          <a:xfrm>
            <a:off x="6386999" y="2931789"/>
            <a:ext cx="360040" cy="1970197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767392" y="2355726"/>
            <a:ext cx="763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Linear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67392" y="3723878"/>
            <a:ext cx="9009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Circular</a:t>
            </a:r>
          </a:p>
        </p:txBody>
      </p:sp>
    </p:spTree>
    <p:extLst>
      <p:ext uri="{BB962C8B-B14F-4D97-AF65-F5344CB8AC3E}">
        <p14:creationId xmlns:p14="http://schemas.microsoft.com/office/powerpoint/2010/main" val="956297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ILC technical design report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Further documentation</a:t>
            </a:r>
          </a:p>
        </p:txBody>
      </p:sp>
      <p:pic>
        <p:nvPicPr>
          <p:cNvPr id="52226" name="Picture 2" descr="https://linearcollider.org/files/tdr-volume1_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9702"/>
            <a:ext cx="1460163" cy="1890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28" name="Picture 4" descr="https://linearcollider.org/files/tdr-volume2_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2600" y="2139702"/>
            <a:ext cx="1460163" cy="1890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30" name="Picture 6" descr="https://linearcollider.org/files/tdr-volume3-I_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816" y="2139701"/>
            <a:ext cx="1460163" cy="189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32" name="Picture 8" descr="https://linearcollider.org/files/tdr-volume3-II_t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140664"/>
            <a:ext cx="1460163" cy="1890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234" name="Picture 10" descr="https://linearcollider.org/files/tdr-volume4_t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996" y="2139701"/>
            <a:ext cx="1460163" cy="1890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996552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dirty="0"/>
              <a:t>CLIC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21</a:t>
            </a:fld>
            <a:endParaRPr lang="en-US" dirty="0"/>
          </a:p>
        </p:txBody>
      </p:sp>
      <p:pic>
        <p:nvPicPr>
          <p:cNvPr id="5" name="Picture 4" descr="https://cds.cern.ch/images/OPEN-PHO-ACCEL-2017-027-1/file?size=medi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067694"/>
            <a:ext cx="278430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248219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627534"/>
            <a:ext cx="3528392" cy="4032448"/>
          </a:xfrm>
        </p:spPr>
        <p:txBody>
          <a:bodyPr>
            <a:normAutofit fontScale="55000" lnSpcReduction="20000"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Linear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e+e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- collider, to be built in stages of increasing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centre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-of-mass energy: </a:t>
            </a: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3 stages: 380 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GeV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– 3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TeV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Length between ~11 km and ~50 km</a:t>
            </a:r>
          </a:p>
          <a:p>
            <a:pPr lvl="1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Aiming at highest lepton energies 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/>
              <a:t>30 MW of beam power at </a:t>
            </a:r>
            <a:r>
              <a:rPr lang="en-US" dirty="0" smtClean="0"/>
              <a:t>3TeV</a:t>
            </a:r>
          </a:p>
          <a:p>
            <a:endParaRPr lang="en-US" dirty="0"/>
          </a:p>
          <a:p>
            <a:r>
              <a:rPr lang="en-US" dirty="0" smtClean="0"/>
              <a:t>Different acceleration technology with “drive beam” </a:t>
            </a:r>
          </a:p>
          <a:p>
            <a:pPr lvl="1"/>
            <a:r>
              <a:rPr lang="en-US" dirty="0" smtClean="0"/>
              <a:t>Fields from secondary electron beam accelerates main beam</a:t>
            </a:r>
            <a:endParaRPr lang="en-US" dirty="0" smtClean="0"/>
          </a:p>
          <a:p>
            <a:endParaRPr lang="en-US" sz="20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/>
              <a:t>CLIC aims at accelerating gradients of 100 MV/m</a:t>
            </a:r>
          </a:p>
          <a:p>
            <a:pPr lvl="1"/>
            <a:r>
              <a:rPr lang="en-US" dirty="0"/>
              <a:t>20 times higher than the LHC</a:t>
            </a:r>
          </a:p>
          <a:p>
            <a:pPr lvl="1"/>
            <a:r>
              <a:rPr lang="en-US" dirty="0"/>
              <a:t>Compare: 30 MV/m at ILC</a:t>
            </a:r>
          </a:p>
          <a:p>
            <a:endParaRPr lang="en-US" dirty="0"/>
          </a:p>
          <a:p>
            <a:pPr lvl="1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basics</a:t>
            </a:r>
          </a:p>
        </p:txBody>
      </p:sp>
      <p:pic>
        <p:nvPicPr>
          <p:cNvPr id="9" name="Picture 8" descr="https://cds.cern.ch/images/OPEN-PHO-ACCEL-2017-027-1/file?size=medium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4229" y="1091923"/>
            <a:ext cx="3946203" cy="2959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686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3682752" cy="367240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Comparing luminosity between different future lepton colliders</a:t>
            </a:r>
          </a:p>
          <a:p>
            <a:pPr lvl="1"/>
            <a:r>
              <a:rPr lang="en-US" dirty="0"/>
              <a:t>Circular and linear</a:t>
            </a:r>
          </a:p>
          <a:p>
            <a:pPr lvl="1"/>
            <a:endParaRPr lang="en-US" dirty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</a:rPr>
              <a:t>At high energies, linear lepton colliders can achieve higher luminosity than circular ones</a:t>
            </a:r>
          </a:p>
          <a:p>
            <a:pPr lvl="1"/>
            <a:r>
              <a:rPr lang="en-US" dirty="0"/>
              <a:t>Intensity in circular colliders limited by synchrotron </a:t>
            </a:r>
            <a:r>
              <a:rPr lang="en-US" dirty="0" err="1"/>
              <a:t>raditaion</a:t>
            </a: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Luminosity comparison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987574"/>
            <a:ext cx="4356387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66350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642979"/>
            <a:ext cx="1944216" cy="3967088"/>
          </a:xfrm>
        </p:spPr>
        <p:txBody>
          <a:bodyPr>
            <a:normAutofit/>
          </a:bodyPr>
          <a:lstStyle/>
          <a:p>
            <a:r>
              <a:rPr lang="en-US" sz="1800" dirty="0"/>
              <a:t>Experimental tests carried out in test facility at CERN to demonstrate drive beam concept</a:t>
            </a:r>
          </a:p>
          <a:p>
            <a:endParaRPr lang="en-US" sz="1800" dirty="0"/>
          </a:p>
          <a:p>
            <a:r>
              <a:rPr lang="en-US" sz="1800" dirty="0"/>
              <a:t>Accelerating gradient of &gt;100 MV/m achieved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Test Facility (CTF3)</a:t>
            </a: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9" y="483518"/>
            <a:ext cx="6480720" cy="42860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7190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627534"/>
            <a:ext cx="4680520" cy="396708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Power and energy consumption at </a:t>
            </a:r>
            <a:br>
              <a:rPr lang="en-US" dirty="0"/>
            </a:br>
            <a:r>
              <a:rPr lang="en-US" dirty="0"/>
              <a:t>380 </a:t>
            </a:r>
            <a:r>
              <a:rPr lang="en-US" dirty="0" err="1"/>
              <a:t>GeV</a:t>
            </a:r>
            <a:r>
              <a:rPr lang="en-US" dirty="0"/>
              <a:t> is well within the existing parameters and installations at CERN</a:t>
            </a:r>
          </a:p>
          <a:p>
            <a:endParaRPr lang="en-US" dirty="0"/>
          </a:p>
          <a:p>
            <a:r>
              <a:rPr lang="en-US" dirty="0"/>
              <a:t>At 1.5 </a:t>
            </a:r>
            <a:r>
              <a:rPr lang="en-US" dirty="0" err="1"/>
              <a:t>TeV</a:t>
            </a:r>
            <a:r>
              <a:rPr lang="en-US" dirty="0"/>
              <a:t>:  power will surpass the current CERN usage (2017) by ~30%</a:t>
            </a:r>
          </a:p>
          <a:p>
            <a:endParaRPr lang="en-US" dirty="0"/>
          </a:p>
          <a:p>
            <a:r>
              <a:rPr lang="en-US" dirty="0"/>
              <a:t>At 3 </a:t>
            </a:r>
            <a:r>
              <a:rPr lang="en-US" dirty="0" err="1"/>
              <a:t>TeV</a:t>
            </a:r>
            <a:r>
              <a:rPr lang="en-US" dirty="0"/>
              <a:t> the energy consumption will be a factor two of the current CERN usage (2017)</a:t>
            </a:r>
          </a:p>
          <a:p>
            <a:endParaRPr lang="en-US" dirty="0"/>
          </a:p>
          <a:p>
            <a:r>
              <a:rPr lang="en-US" dirty="0"/>
              <a:t>Development work ongoing to further improve energy efficiency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power consumption</a:t>
            </a:r>
          </a:p>
        </p:txBody>
      </p:sp>
      <p:pic>
        <p:nvPicPr>
          <p:cNvPr id="34818" name="Picture 2" descr="https://clic.cern/sites/clic.web.cern.ch/files/images/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19622"/>
            <a:ext cx="356568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5220072" y="555526"/>
            <a:ext cx="3851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Estimated power consumption of CLIC in MW at 380 </a:t>
            </a:r>
            <a:r>
              <a:rPr lang="en-US" dirty="0" err="1"/>
              <a:t>GeV</a:t>
            </a:r>
            <a:r>
              <a:rPr lang="en-US" dirty="0"/>
              <a:t> (total: 252 MW) </a:t>
            </a:r>
          </a:p>
        </p:txBody>
      </p:sp>
      <p:sp>
        <p:nvSpPr>
          <p:cNvPr id="7" name="Rectangle 6"/>
          <p:cNvSpPr/>
          <p:nvPr/>
        </p:nvSpPr>
        <p:spPr>
          <a:xfrm>
            <a:off x="5436096" y="3795886"/>
            <a:ext cx="117750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/>
              <a:t>https://clic.cern</a:t>
            </a:r>
          </a:p>
        </p:txBody>
      </p:sp>
    </p:spTree>
    <p:extLst>
      <p:ext uri="{BB962C8B-B14F-4D97-AF65-F5344CB8AC3E}">
        <p14:creationId xmlns:p14="http://schemas.microsoft.com/office/powerpoint/2010/main" val="3139613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/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4330824" cy="3967088"/>
          </a:xfrm>
        </p:spPr>
        <p:txBody>
          <a:bodyPr/>
          <a:lstStyle/>
          <a:p>
            <a:r>
              <a:rPr lang="en-US" dirty="0"/>
              <a:t>More information: </a:t>
            </a:r>
          </a:p>
          <a:p>
            <a:pPr lvl="1"/>
            <a:r>
              <a:rPr lang="en-US" dirty="0">
                <a:hlinkClick r:id="rId2"/>
              </a:rPr>
              <a:t>Conceptual design report </a:t>
            </a:r>
            <a:r>
              <a:rPr lang="en-US" dirty="0"/>
              <a:t>(2012)</a:t>
            </a:r>
          </a:p>
          <a:p>
            <a:pPr lvl="1"/>
            <a:r>
              <a:rPr lang="en-US" dirty="0">
                <a:hlinkClick r:id="rId3"/>
              </a:rPr>
              <a:t>Updated CLIC baseline document </a:t>
            </a:r>
            <a:r>
              <a:rPr lang="en-US" dirty="0"/>
              <a:t>(2016)</a:t>
            </a:r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reference documents</a:t>
            </a:r>
          </a:p>
        </p:txBody>
      </p:sp>
      <p:pic>
        <p:nvPicPr>
          <p:cNvPr id="51202" name="Picture 2" descr="Cov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1203598"/>
            <a:ext cx="2095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04" name="Picture 4" descr="Cover volume 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325859"/>
            <a:ext cx="1905000" cy="2686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102923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dirty="0"/>
              <a:t>HL-LHC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27</a:t>
            </a:fld>
            <a:endParaRPr lang="en-US" dirty="0"/>
          </a:p>
        </p:txBody>
      </p:sp>
      <p:pic>
        <p:nvPicPr>
          <p:cNvPr id="5" name="Picture 2" descr="Berkeley Lab News Center Feature Story: Firing Up the LH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139702"/>
            <a:ext cx="2197252" cy="2197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95148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771550"/>
            <a:ext cx="2520280" cy="3823072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27 km synchrotron, built to collide 7 </a:t>
            </a:r>
            <a:r>
              <a:rPr lang="en-US" dirty="0" err="1"/>
              <a:t>TeV</a:t>
            </a:r>
            <a:r>
              <a:rPr lang="en-US" dirty="0"/>
              <a:t> proton beams at 4 experiments</a:t>
            </a:r>
          </a:p>
          <a:p>
            <a:pPr lvl="1"/>
            <a:r>
              <a:rPr lang="en-US" dirty="0"/>
              <a:t>Largest collider and highest energy to date</a:t>
            </a:r>
          </a:p>
          <a:p>
            <a:endParaRPr lang="en-US" dirty="0"/>
          </a:p>
          <a:p>
            <a:r>
              <a:rPr lang="en-US" dirty="0"/>
              <a:t>About 1 month per year: heavy-ion collisions</a:t>
            </a:r>
          </a:p>
          <a:p>
            <a:endParaRPr lang="en-US" dirty="0"/>
          </a:p>
          <a:p>
            <a:r>
              <a:rPr lang="en-US" dirty="0"/>
              <a:t>About 1200 superconducting dipole magnets (</a:t>
            </a:r>
            <a:r>
              <a:rPr lang="en-US" dirty="0" err="1"/>
              <a:t>NbTi</a:t>
            </a:r>
            <a:r>
              <a:rPr lang="en-US" dirty="0"/>
              <a:t>) with 8.3 T field, operating at 1.9 K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So far collected in total about 380 fb</a:t>
            </a:r>
            <a:r>
              <a:rPr lang="en-US" baseline="30000" dirty="0">
                <a:solidFill>
                  <a:srgbClr val="FF0000"/>
                </a:solidFill>
              </a:rPr>
              <a:t>-1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of integrated luminosity at the high-luminosity experiments (ATLAS, CMS)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Reminder: LHC</a:t>
            </a:r>
          </a:p>
        </p:txBody>
      </p:sp>
      <p:pic>
        <p:nvPicPr>
          <p:cNvPr id="5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800101"/>
            <a:ext cx="6300788" cy="3734990"/>
          </a:xfrm>
          <a:prstGeom prst="rect">
            <a:avLst/>
          </a:prstGeom>
          <a:noFill/>
          <a:ln w="38100">
            <a:solidFill>
              <a:srgbClr val="000000"/>
            </a:solidFill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" name="Freeform 7"/>
          <p:cNvSpPr>
            <a:spLocks/>
          </p:cNvSpPr>
          <p:nvPr/>
        </p:nvSpPr>
        <p:spPr bwMode="auto">
          <a:xfrm>
            <a:off x="3590926" y="1856184"/>
            <a:ext cx="860425" cy="157163"/>
          </a:xfrm>
          <a:custGeom>
            <a:avLst/>
            <a:gdLst>
              <a:gd name="T0" fmla="*/ 0 w 542"/>
              <a:gd name="T1" fmla="*/ 12 h 132"/>
              <a:gd name="T2" fmla="*/ 64 w 542"/>
              <a:gd name="T3" fmla="*/ 80 h 132"/>
              <a:gd name="T4" fmla="*/ 98 w 542"/>
              <a:gd name="T5" fmla="*/ 76 h 132"/>
              <a:gd name="T6" fmla="*/ 146 w 542"/>
              <a:gd name="T7" fmla="*/ 62 h 132"/>
              <a:gd name="T8" fmla="*/ 170 w 542"/>
              <a:gd name="T9" fmla="*/ 48 h 132"/>
              <a:gd name="T10" fmla="*/ 188 w 542"/>
              <a:gd name="T11" fmla="*/ 42 h 132"/>
              <a:gd name="T12" fmla="*/ 194 w 542"/>
              <a:gd name="T13" fmla="*/ 40 h 132"/>
              <a:gd name="T14" fmla="*/ 286 w 542"/>
              <a:gd name="T15" fmla="*/ 52 h 132"/>
              <a:gd name="T16" fmla="*/ 304 w 542"/>
              <a:gd name="T17" fmla="*/ 58 h 132"/>
              <a:gd name="T18" fmla="*/ 344 w 542"/>
              <a:gd name="T19" fmla="*/ 80 h 132"/>
              <a:gd name="T20" fmla="*/ 418 w 542"/>
              <a:gd name="T21" fmla="*/ 100 h 132"/>
              <a:gd name="T22" fmla="*/ 524 w 542"/>
              <a:gd name="T23" fmla="*/ 114 h 132"/>
              <a:gd name="T24" fmla="*/ 542 w 542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42" h="132">
                <a:moveTo>
                  <a:pt x="0" y="12"/>
                </a:moveTo>
                <a:cubicBezTo>
                  <a:pt x="80" y="15"/>
                  <a:pt x="61" y="0"/>
                  <a:pt x="64" y="80"/>
                </a:cubicBezTo>
                <a:cubicBezTo>
                  <a:pt x="75" y="78"/>
                  <a:pt x="87" y="78"/>
                  <a:pt x="98" y="76"/>
                </a:cubicBezTo>
                <a:cubicBezTo>
                  <a:pt x="114" y="73"/>
                  <a:pt x="128" y="64"/>
                  <a:pt x="146" y="62"/>
                </a:cubicBezTo>
                <a:cubicBezTo>
                  <a:pt x="155" y="59"/>
                  <a:pt x="161" y="51"/>
                  <a:pt x="170" y="48"/>
                </a:cubicBezTo>
                <a:cubicBezTo>
                  <a:pt x="176" y="46"/>
                  <a:pt x="182" y="44"/>
                  <a:pt x="188" y="42"/>
                </a:cubicBezTo>
                <a:cubicBezTo>
                  <a:pt x="190" y="41"/>
                  <a:pt x="194" y="40"/>
                  <a:pt x="194" y="40"/>
                </a:cubicBezTo>
                <a:cubicBezTo>
                  <a:pt x="231" y="44"/>
                  <a:pt x="245" y="50"/>
                  <a:pt x="286" y="52"/>
                </a:cubicBezTo>
                <a:cubicBezTo>
                  <a:pt x="292" y="54"/>
                  <a:pt x="304" y="58"/>
                  <a:pt x="304" y="58"/>
                </a:cubicBezTo>
                <a:cubicBezTo>
                  <a:pt x="312" y="81"/>
                  <a:pt x="322" y="78"/>
                  <a:pt x="344" y="80"/>
                </a:cubicBezTo>
                <a:cubicBezTo>
                  <a:pt x="377" y="91"/>
                  <a:pt x="378" y="98"/>
                  <a:pt x="418" y="100"/>
                </a:cubicBezTo>
                <a:cubicBezTo>
                  <a:pt x="471" y="113"/>
                  <a:pt x="436" y="112"/>
                  <a:pt x="524" y="114"/>
                </a:cubicBezTo>
                <a:cubicBezTo>
                  <a:pt x="530" y="118"/>
                  <a:pt x="539" y="125"/>
                  <a:pt x="542" y="132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FF00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2" name="Freeform 8"/>
          <p:cNvSpPr>
            <a:spLocks/>
          </p:cNvSpPr>
          <p:nvPr/>
        </p:nvSpPr>
        <p:spPr bwMode="auto">
          <a:xfrm>
            <a:off x="4102100" y="2013347"/>
            <a:ext cx="920750" cy="375047"/>
          </a:xfrm>
          <a:custGeom>
            <a:avLst/>
            <a:gdLst>
              <a:gd name="T0" fmla="*/ 224 w 580"/>
              <a:gd name="T1" fmla="*/ 0 h 315"/>
              <a:gd name="T2" fmla="*/ 198 w 580"/>
              <a:gd name="T3" fmla="*/ 10 h 315"/>
              <a:gd name="T4" fmla="*/ 180 w 580"/>
              <a:gd name="T5" fmla="*/ 16 h 315"/>
              <a:gd name="T6" fmla="*/ 174 w 580"/>
              <a:gd name="T7" fmla="*/ 18 h 315"/>
              <a:gd name="T8" fmla="*/ 162 w 580"/>
              <a:gd name="T9" fmla="*/ 28 h 315"/>
              <a:gd name="T10" fmla="*/ 150 w 580"/>
              <a:gd name="T11" fmla="*/ 32 h 315"/>
              <a:gd name="T12" fmla="*/ 76 w 580"/>
              <a:gd name="T13" fmla="*/ 70 h 315"/>
              <a:gd name="T14" fmla="*/ 58 w 580"/>
              <a:gd name="T15" fmla="*/ 82 h 315"/>
              <a:gd name="T16" fmla="*/ 20 w 580"/>
              <a:gd name="T17" fmla="*/ 90 h 315"/>
              <a:gd name="T18" fmla="*/ 8 w 580"/>
              <a:gd name="T19" fmla="*/ 98 h 315"/>
              <a:gd name="T20" fmla="*/ 6 w 580"/>
              <a:gd name="T21" fmla="*/ 124 h 315"/>
              <a:gd name="T22" fmla="*/ 18 w 580"/>
              <a:gd name="T23" fmla="*/ 128 h 315"/>
              <a:gd name="T24" fmla="*/ 44 w 580"/>
              <a:gd name="T25" fmla="*/ 118 h 315"/>
              <a:gd name="T26" fmla="*/ 58 w 580"/>
              <a:gd name="T27" fmla="*/ 120 h 315"/>
              <a:gd name="T28" fmla="*/ 60 w 580"/>
              <a:gd name="T29" fmla="*/ 132 h 315"/>
              <a:gd name="T30" fmla="*/ 66 w 580"/>
              <a:gd name="T31" fmla="*/ 134 h 315"/>
              <a:gd name="T32" fmla="*/ 280 w 580"/>
              <a:gd name="T33" fmla="*/ 128 h 315"/>
              <a:gd name="T34" fmla="*/ 354 w 580"/>
              <a:gd name="T35" fmla="*/ 130 h 315"/>
              <a:gd name="T36" fmla="*/ 370 w 580"/>
              <a:gd name="T37" fmla="*/ 142 h 315"/>
              <a:gd name="T38" fmla="*/ 400 w 580"/>
              <a:gd name="T39" fmla="*/ 146 h 315"/>
              <a:gd name="T40" fmla="*/ 452 w 580"/>
              <a:gd name="T41" fmla="*/ 154 h 315"/>
              <a:gd name="T42" fmla="*/ 528 w 580"/>
              <a:gd name="T43" fmla="*/ 162 h 315"/>
              <a:gd name="T44" fmla="*/ 546 w 580"/>
              <a:gd name="T45" fmla="*/ 172 h 315"/>
              <a:gd name="T46" fmla="*/ 536 w 580"/>
              <a:gd name="T47" fmla="*/ 206 h 315"/>
              <a:gd name="T48" fmla="*/ 516 w 580"/>
              <a:gd name="T49" fmla="*/ 220 h 315"/>
              <a:gd name="T50" fmla="*/ 498 w 580"/>
              <a:gd name="T51" fmla="*/ 232 h 315"/>
              <a:gd name="T52" fmla="*/ 462 w 580"/>
              <a:gd name="T53" fmla="*/ 270 h 315"/>
              <a:gd name="T54" fmla="*/ 464 w 580"/>
              <a:gd name="T55" fmla="*/ 286 h 315"/>
              <a:gd name="T56" fmla="*/ 488 w 580"/>
              <a:gd name="T57" fmla="*/ 292 h 315"/>
              <a:gd name="T58" fmla="*/ 500 w 580"/>
              <a:gd name="T59" fmla="*/ 312 h 315"/>
              <a:gd name="T60" fmla="*/ 544 w 580"/>
              <a:gd name="T61" fmla="*/ 296 h 315"/>
              <a:gd name="T62" fmla="*/ 580 w 580"/>
              <a:gd name="T63" fmla="*/ 296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580" h="315">
                <a:moveTo>
                  <a:pt x="224" y="0"/>
                </a:moveTo>
                <a:cubicBezTo>
                  <a:pt x="208" y="11"/>
                  <a:pt x="217" y="7"/>
                  <a:pt x="198" y="10"/>
                </a:cubicBezTo>
                <a:cubicBezTo>
                  <a:pt x="192" y="12"/>
                  <a:pt x="186" y="14"/>
                  <a:pt x="180" y="16"/>
                </a:cubicBezTo>
                <a:cubicBezTo>
                  <a:pt x="178" y="17"/>
                  <a:pt x="174" y="18"/>
                  <a:pt x="174" y="18"/>
                </a:cubicBezTo>
                <a:cubicBezTo>
                  <a:pt x="170" y="22"/>
                  <a:pt x="167" y="26"/>
                  <a:pt x="162" y="28"/>
                </a:cubicBezTo>
                <a:cubicBezTo>
                  <a:pt x="158" y="30"/>
                  <a:pt x="150" y="32"/>
                  <a:pt x="150" y="32"/>
                </a:cubicBezTo>
                <a:cubicBezTo>
                  <a:pt x="132" y="59"/>
                  <a:pt x="100" y="54"/>
                  <a:pt x="76" y="70"/>
                </a:cubicBezTo>
                <a:cubicBezTo>
                  <a:pt x="70" y="74"/>
                  <a:pt x="65" y="81"/>
                  <a:pt x="58" y="82"/>
                </a:cubicBezTo>
                <a:cubicBezTo>
                  <a:pt x="45" y="84"/>
                  <a:pt x="33" y="86"/>
                  <a:pt x="20" y="90"/>
                </a:cubicBezTo>
                <a:cubicBezTo>
                  <a:pt x="15" y="92"/>
                  <a:pt x="8" y="98"/>
                  <a:pt x="8" y="98"/>
                </a:cubicBezTo>
                <a:cubicBezTo>
                  <a:pt x="6" y="105"/>
                  <a:pt x="0" y="116"/>
                  <a:pt x="6" y="124"/>
                </a:cubicBezTo>
                <a:cubicBezTo>
                  <a:pt x="9" y="127"/>
                  <a:pt x="18" y="128"/>
                  <a:pt x="18" y="128"/>
                </a:cubicBezTo>
                <a:cubicBezTo>
                  <a:pt x="28" y="126"/>
                  <a:pt x="35" y="121"/>
                  <a:pt x="44" y="118"/>
                </a:cubicBezTo>
                <a:cubicBezTo>
                  <a:pt x="49" y="119"/>
                  <a:pt x="54" y="117"/>
                  <a:pt x="58" y="120"/>
                </a:cubicBezTo>
                <a:cubicBezTo>
                  <a:pt x="61" y="123"/>
                  <a:pt x="58" y="128"/>
                  <a:pt x="60" y="132"/>
                </a:cubicBezTo>
                <a:cubicBezTo>
                  <a:pt x="61" y="134"/>
                  <a:pt x="64" y="133"/>
                  <a:pt x="66" y="134"/>
                </a:cubicBezTo>
                <a:cubicBezTo>
                  <a:pt x="139" y="132"/>
                  <a:pt x="206" y="129"/>
                  <a:pt x="280" y="128"/>
                </a:cubicBezTo>
                <a:cubicBezTo>
                  <a:pt x="305" y="129"/>
                  <a:pt x="329" y="129"/>
                  <a:pt x="354" y="130"/>
                </a:cubicBezTo>
                <a:cubicBezTo>
                  <a:pt x="362" y="130"/>
                  <a:pt x="363" y="139"/>
                  <a:pt x="370" y="142"/>
                </a:cubicBezTo>
                <a:cubicBezTo>
                  <a:pt x="378" y="146"/>
                  <a:pt x="395" y="146"/>
                  <a:pt x="400" y="146"/>
                </a:cubicBezTo>
                <a:cubicBezTo>
                  <a:pt x="423" y="154"/>
                  <a:pt x="422" y="152"/>
                  <a:pt x="452" y="154"/>
                </a:cubicBezTo>
                <a:cubicBezTo>
                  <a:pt x="474" y="161"/>
                  <a:pt x="507" y="161"/>
                  <a:pt x="528" y="162"/>
                </a:cubicBezTo>
                <a:cubicBezTo>
                  <a:pt x="537" y="164"/>
                  <a:pt x="541" y="164"/>
                  <a:pt x="546" y="172"/>
                </a:cubicBezTo>
                <a:cubicBezTo>
                  <a:pt x="550" y="186"/>
                  <a:pt x="548" y="198"/>
                  <a:pt x="536" y="206"/>
                </a:cubicBezTo>
                <a:cubicBezTo>
                  <a:pt x="530" y="215"/>
                  <a:pt x="527" y="218"/>
                  <a:pt x="516" y="220"/>
                </a:cubicBezTo>
                <a:cubicBezTo>
                  <a:pt x="510" y="224"/>
                  <a:pt x="498" y="232"/>
                  <a:pt x="498" y="232"/>
                </a:cubicBezTo>
                <a:cubicBezTo>
                  <a:pt x="488" y="246"/>
                  <a:pt x="472" y="255"/>
                  <a:pt x="462" y="270"/>
                </a:cubicBezTo>
                <a:cubicBezTo>
                  <a:pt x="463" y="275"/>
                  <a:pt x="459" y="283"/>
                  <a:pt x="464" y="286"/>
                </a:cubicBezTo>
                <a:cubicBezTo>
                  <a:pt x="483" y="297"/>
                  <a:pt x="505" y="280"/>
                  <a:pt x="488" y="292"/>
                </a:cubicBezTo>
                <a:cubicBezTo>
                  <a:pt x="478" y="307"/>
                  <a:pt x="485" y="307"/>
                  <a:pt x="500" y="312"/>
                </a:cubicBezTo>
                <a:cubicBezTo>
                  <a:pt x="526" y="310"/>
                  <a:pt x="531" y="315"/>
                  <a:pt x="544" y="296"/>
                </a:cubicBezTo>
                <a:cubicBezTo>
                  <a:pt x="551" y="286"/>
                  <a:pt x="568" y="296"/>
                  <a:pt x="580" y="296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FF00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Freeform 9"/>
          <p:cNvSpPr>
            <a:spLocks/>
          </p:cNvSpPr>
          <p:nvPr/>
        </p:nvSpPr>
        <p:spPr bwMode="auto">
          <a:xfrm>
            <a:off x="4873625" y="2394347"/>
            <a:ext cx="520700" cy="697706"/>
          </a:xfrm>
          <a:custGeom>
            <a:avLst/>
            <a:gdLst>
              <a:gd name="T0" fmla="*/ 98 w 328"/>
              <a:gd name="T1" fmla="*/ 0 h 586"/>
              <a:gd name="T2" fmla="*/ 168 w 328"/>
              <a:gd name="T3" fmla="*/ 14 h 586"/>
              <a:gd name="T4" fmla="*/ 174 w 328"/>
              <a:gd name="T5" fmla="*/ 18 h 586"/>
              <a:gd name="T6" fmla="*/ 176 w 328"/>
              <a:gd name="T7" fmla="*/ 24 h 586"/>
              <a:gd name="T8" fmla="*/ 218 w 328"/>
              <a:gd name="T9" fmla="*/ 32 h 586"/>
              <a:gd name="T10" fmla="*/ 234 w 328"/>
              <a:gd name="T11" fmla="*/ 46 h 586"/>
              <a:gd name="T12" fmla="*/ 266 w 328"/>
              <a:gd name="T13" fmla="*/ 68 h 586"/>
              <a:gd name="T14" fmla="*/ 308 w 328"/>
              <a:gd name="T15" fmla="*/ 70 h 586"/>
              <a:gd name="T16" fmla="*/ 302 w 328"/>
              <a:gd name="T17" fmla="*/ 92 h 586"/>
              <a:gd name="T18" fmla="*/ 298 w 328"/>
              <a:gd name="T19" fmla="*/ 104 h 586"/>
              <a:gd name="T20" fmla="*/ 316 w 328"/>
              <a:gd name="T21" fmla="*/ 118 h 586"/>
              <a:gd name="T22" fmla="*/ 328 w 328"/>
              <a:gd name="T23" fmla="*/ 134 h 586"/>
              <a:gd name="T24" fmla="*/ 308 w 328"/>
              <a:gd name="T25" fmla="*/ 160 h 586"/>
              <a:gd name="T26" fmla="*/ 296 w 328"/>
              <a:gd name="T27" fmla="*/ 164 h 586"/>
              <a:gd name="T28" fmla="*/ 284 w 328"/>
              <a:gd name="T29" fmla="*/ 188 h 586"/>
              <a:gd name="T30" fmla="*/ 248 w 328"/>
              <a:gd name="T31" fmla="*/ 212 h 586"/>
              <a:gd name="T32" fmla="*/ 202 w 328"/>
              <a:gd name="T33" fmla="*/ 228 h 586"/>
              <a:gd name="T34" fmla="*/ 208 w 328"/>
              <a:gd name="T35" fmla="*/ 242 h 586"/>
              <a:gd name="T36" fmla="*/ 206 w 328"/>
              <a:gd name="T37" fmla="*/ 260 h 586"/>
              <a:gd name="T38" fmla="*/ 194 w 328"/>
              <a:gd name="T39" fmla="*/ 268 h 586"/>
              <a:gd name="T40" fmla="*/ 178 w 328"/>
              <a:gd name="T41" fmla="*/ 280 h 586"/>
              <a:gd name="T42" fmla="*/ 160 w 328"/>
              <a:gd name="T43" fmla="*/ 298 h 586"/>
              <a:gd name="T44" fmla="*/ 140 w 328"/>
              <a:gd name="T45" fmla="*/ 316 h 586"/>
              <a:gd name="T46" fmla="*/ 104 w 328"/>
              <a:gd name="T47" fmla="*/ 330 h 586"/>
              <a:gd name="T48" fmla="*/ 50 w 328"/>
              <a:gd name="T49" fmla="*/ 402 h 586"/>
              <a:gd name="T50" fmla="*/ 24 w 328"/>
              <a:gd name="T51" fmla="*/ 436 h 586"/>
              <a:gd name="T52" fmla="*/ 0 w 328"/>
              <a:gd name="T53" fmla="*/ 466 h 586"/>
              <a:gd name="T54" fmla="*/ 72 w 328"/>
              <a:gd name="T55" fmla="*/ 476 h 586"/>
              <a:gd name="T56" fmla="*/ 108 w 328"/>
              <a:gd name="T57" fmla="*/ 492 h 586"/>
              <a:gd name="T58" fmla="*/ 198 w 328"/>
              <a:gd name="T59" fmla="*/ 506 h 586"/>
              <a:gd name="T60" fmla="*/ 222 w 328"/>
              <a:gd name="T61" fmla="*/ 516 h 586"/>
              <a:gd name="T62" fmla="*/ 234 w 328"/>
              <a:gd name="T63" fmla="*/ 524 h 586"/>
              <a:gd name="T64" fmla="*/ 212 w 328"/>
              <a:gd name="T65" fmla="*/ 546 h 586"/>
              <a:gd name="T66" fmla="*/ 190 w 328"/>
              <a:gd name="T67" fmla="*/ 586 h 5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28" h="586">
                <a:moveTo>
                  <a:pt x="98" y="0"/>
                </a:moveTo>
                <a:cubicBezTo>
                  <a:pt x="119" y="14"/>
                  <a:pt x="144" y="13"/>
                  <a:pt x="168" y="14"/>
                </a:cubicBezTo>
                <a:cubicBezTo>
                  <a:pt x="170" y="15"/>
                  <a:pt x="172" y="16"/>
                  <a:pt x="174" y="18"/>
                </a:cubicBezTo>
                <a:cubicBezTo>
                  <a:pt x="175" y="20"/>
                  <a:pt x="175" y="23"/>
                  <a:pt x="176" y="24"/>
                </a:cubicBezTo>
                <a:cubicBezTo>
                  <a:pt x="185" y="33"/>
                  <a:pt x="212" y="32"/>
                  <a:pt x="218" y="32"/>
                </a:cubicBezTo>
                <a:cubicBezTo>
                  <a:pt x="226" y="35"/>
                  <a:pt x="229" y="39"/>
                  <a:pt x="234" y="46"/>
                </a:cubicBezTo>
                <a:cubicBezTo>
                  <a:pt x="237" y="76"/>
                  <a:pt x="235" y="71"/>
                  <a:pt x="266" y="68"/>
                </a:cubicBezTo>
                <a:cubicBezTo>
                  <a:pt x="280" y="64"/>
                  <a:pt x="294" y="65"/>
                  <a:pt x="308" y="70"/>
                </a:cubicBezTo>
                <a:cubicBezTo>
                  <a:pt x="304" y="105"/>
                  <a:pt x="310" y="74"/>
                  <a:pt x="302" y="92"/>
                </a:cubicBezTo>
                <a:cubicBezTo>
                  <a:pt x="300" y="96"/>
                  <a:pt x="298" y="104"/>
                  <a:pt x="298" y="104"/>
                </a:cubicBezTo>
                <a:cubicBezTo>
                  <a:pt x="301" y="116"/>
                  <a:pt x="304" y="116"/>
                  <a:pt x="316" y="118"/>
                </a:cubicBezTo>
                <a:cubicBezTo>
                  <a:pt x="323" y="123"/>
                  <a:pt x="325" y="126"/>
                  <a:pt x="328" y="134"/>
                </a:cubicBezTo>
                <a:cubicBezTo>
                  <a:pt x="325" y="146"/>
                  <a:pt x="316" y="152"/>
                  <a:pt x="308" y="160"/>
                </a:cubicBezTo>
                <a:cubicBezTo>
                  <a:pt x="305" y="163"/>
                  <a:pt x="296" y="164"/>
                  <a:pt x="296" y="164"/>
                </a:cubicBezTo>
                <a:cubicBezTo>
                  <a:pt x="289" y="171"/>
                  <a:pt x="287" y="178"/>
                  <a:pt x="284" y="188"/>
                </a:cubicBezTo>
                <a:cubicBezTo>
                  <a:pt x="281" y="198"/>
                  <a:pt x="258" y="209"/>
                  <a:pt x="248" y="212"/>
                </a:cubicBezTo>
                <a:cubicBezTo>
                  <a:pt x="240" y="225"/>
                  <a:pt x="216" y="226"/>
                  <a:pt x="202" y="228"/>
                </a:cubicBezTo>
                <a:cubicBezTo>
                  <a:pt x="196" y="236"/>
                  <a:pt x="199" y="239"/>
                  <a:pt x="208" y="242"/>
                </a:cubicBezTo>
                <a:cubicBezTo>
                  <a:pt x="212" y="249"/>
                  <a:pt x="213" y="254"/>
                  <a:pt x="206" y="260"/>
                </a:cubicBezTo>
                <a:cubicBezTo>
                  <a:pt x="202" y="263"/>
                  <a:pt x="194" y="268"/>
                  <a:pt x="194" y="268"/>
                </a:cubicBezTo>
                <a:cubicBezTo>
                  <a:pt x="189" y="275"/>
                  <a:pt x="185" y="275"/>
                  <a:pt x="178" y="280"/>
                </a:cubicBezTo>
                <a:cubicBezTo>
                  <a:pt x="175" y="288"/>
                  <a:pt x="168" y="295"/>
                  <a:pt x="160" y="298"/>
                </a:cubicBezTo>
                <a:cubicBezTo>
                  <a:pt x="155" y="305"/>
                  <a:pt x="148" y="313"/>
                  <a:pt x="140" y="316"/>
                </a:cubicBezTo>
                <a:cubicBezTo>
                  <a:pt x="132" y="328"/>
                  <a:pt x="116" y="322"/>
                  <a:pt x="104" y="330"/>
                </a:cubicBezTo>
                <a:cubicBezTo>
                  <a:pt x="88" y="354"/>
                  <a:pt x="69" y="379"/>
                  <a:pt x="50" y="402"/>
                </a:cubicBezTo>
                <a:cubicBezTo>
                  <a:pt x="41" y="413"/>
                  <a:pt x="37" y="427"/>
                  <a:pt x="24" y="436"/>
                </a:cubicBezTo>
                <a:cubicBezTo>
                  <a:pt x="17" y="447"/>
                  <a:pt x="7" y="455"/>
                  <a:pt x="0" y="466"/>
                </a:cubicBezTo>
                <a:cubicBezTo>
                  <a:pt x="8" y="489"/>
                  <a:pt x="70" y="476"/>
                  <a:pt x="72" y="476"/>
                </a:cubicBezTo>
                <a:cubicBezTo>
                  <a:pt x="85" y="480"/>
                  <a:pt x="95" y="489"/>
                  <a:pt x="108" y="492"/>
                </a:cubicBezTo>
                <a:cubicBezTo>
                  <a:pt x="138" y="500"/>
                  <a:pt x="167" y="502"/>
                  <a:pt x="198" y="506"/>
                </a:cubicBezTo>
                <a:cubicBezTo>
                  <a:pt x="207" y="509"/>
                  <a:pt x="213" y="513"/>
                  <a:pt x="222" y="516"/>
                </a:cubicBezTo>
                <a:cubicBezTo>
                  <a:pt x="227" y="518"/>
                  <a:pt x="234" y="524"/>
                  <a:pt x="234" y="524"/>
                </a:cubicBezTo>
                <a:cubicBezTo>
                  <a:pt x="227" y="531"/>
                  <a:pt x="220" y="541"/>
                  <a:pt x="212" y="546"/>
                </a:cubicBezTo>
                <a:cubicBezTo>
                  <a:pt x="202" y="560"/>
                  <a:pt x="202" y="574"/>
                  <a:pt x="190" y="586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FF00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4" name="Freeform 10"/>
          <p:cNvSpPr>
            <a:spLocks/>
          </p:cNvSpPr>
          <p:nvPr/>
        </p:nvSpPr>
        <p:spPr bwMode="auto">
          <a:xfrm>
            <a:off x="5178426" y="2942034"/>
            <a:ext cx="2359025" cy="427435"/>
          </a:xfrm>
          <a:custGeom>
            <a:avLst/>
            <a:gdLst>
              <a:gd name="T0" fmla="*/ 0 w 1486"/>
              <a:gd name="T1" fmla="*/ 124 h 359"/>
              <a:gd name="T2" fmla="*/ 38 w 1486"/>
              <a:gd name="T3" fmla="*/ 130 h 359"/>
              <a:gd name="T4" fmla="*/ 56 w 1486"/>
              <a:gd name="T5" fmla="*/ 140 h 359"/>
              <a:gd name="T6" fmla="*/ 142 w 1486"/>
              <a:gd name="T7" fmla="*/ 168 h 359"/>
              <a:gd name="T8" fmla="*/ 218 w 1486"/>
              <a:gd name="T9" fmla="*/ 176 h 359"/>
              <a:gd name="T10" fmla="*/ 234 w 1486"/>
              <a:gd name="T11" fmla="*/ 188 h 359"/>
              <a:gd name="T12" fmla="*/ 268 w 1486"/>
              <a:gd name="T13" fmla="*/ 198 h 359"/>
              <a:gd name="T14" fmla="*/ 342 w 1486"/>
              <a:gd name="T15" fmla="*/ 216 h 359"/>
              <a:gd name="T16" fmla="*/ 426 w 1486"/>
              <a:gd name="T17" fmla="*/ 244 h 359"/>
              <a:gd name="T18" fmla="*/ 508 w 1486"/>
              <a:gd name="T19" fmla="*/ 270 h 359"/>
              <a:gd name="T20" fmla="*/ 554 w 1486"/>
              <a:gd name="T21" fmla="*/ 274 h 359"/>
              <a:gd name="T22" fmla="*/ 610 w 1486"/>
              <a:gd name="T23" fmla="*/ 298 h 359"/>
              <a:gd name="T24" fmla="*/ 628 w 1486"/>
              <a:gd name="T25" fmla="*/ 304 h 359"/>
              <a:gd name="T26" fmla="*/ 640 w 1486"/>
              <a:gd name="T27" fmla="*/ 308 h 359"/>
              <a:gd name="T28" fmla="*/ 748 w 1486"/>
              <a:gd name="T29" fmla="*/ 306 h 359"/>
              <a:gd name="T30" fmla="*/ 808 w 1486"/>
              <a:gd name="T31" fmla="*/ 316 h 359"/>
              <a:gd name="T32" fmla="*/ 870 w 1486"/>
              <a:gd name="T33" fmla="*/ 330 h 359"/>
              <a:gd name="T34" fmla="*/ 912 w 1486"/>
              <a:gd name="T35" fmla="*/ 350 h 359"/>
              <a:gd name="T36" fmla="*/ 974 w 1486"/>
              <a:gd name="T37" fmla="*/ 338 h 359"/>
              <a:gd name="T38" fmla="*/ 980 w 1486"/>
              <a:gd name="T39" fmla="*/ 316 h 359"/>
              <a:gd name="T40" fmla="*/ 986 w 1486"/>
              <a:gd name="T41" fmla="*/ 268 h 359"/>
              <a:gd name="T42" fmla="*/ 998 w 1486"/>
              <a:gd name="T43" fmla="*/ 244 h 359"/>
              <a:gd name="T44" fmla="*/ 1074 w 1486"/>
              <a:gd name="T45" fmla="*/ 198 h 359"/>
              <a:gd name="T46" fmla="*/ 1182 w 1486"/>
              <a:gd name="T47" fmla="*/ 206 h 359"/>
              <a:gd name="T48" fmla="*/ 1202 w 1486"/>
              <a:gd name="T49" fmla="*/ 200 h 359"/>
              <a:gd name="T50" fmla="*/ 1270 w 1486"/>
              <a:gd name="T51" fmla="*/ 168 h 359"/>
              <a:gd name="T52" fmla="*/ 1296 w 1486"/>
              <a:gd name="T53" fmla="*/ 82 h 359"/>
              <a:gd name="T54" fmla="*/ 1304 w 1486"/>
              <a:gd name="T55" fmla="*/ 58 h 359"/>
              <a:gd name="T56" fmla="*/ 1332 w 1486"/>
              <a:gd name="T57" fmla="*/ 50 h 359"/>
              <a:gd name="T58" fmla="*/ 1358 w 1486"/>
              <a:gd name="T59" fmla="*/ 54 h 359"/>
              <a:gd name="T60" fmla="*/ 1386 w 1486"/>
              <a:gd name="T61" fmla="*/ 0 h 359"/>
              <a:gd name="T62" fmla="*/ 1480 w 1486"/>
              <a:gd name="T63" fmla="*/ 16 h 359"/>
              <a:gd name="T64" fmla="*/ 1486 w 1486"/>
              <a:gd name="T65" fmla="*/ 26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86" h="359">
                <a:moveTo>
                  <a:pt x="0" y="124"/>
                </a:moveTo>
                <a:cubicBezTo>
                  <a:pt x="20" y="131"/>
                  <a:pt x="8" y="128"/>
                  <a:pt x="38" y="130"/>
                </a:cubicBezTo>
                <a:cubicBezTo>
                  <a:pt x="45" y="132"/>
                  <a:pt x="56" y="140"/>
                  <a:pt x="56" y="140"/>
                </a:cubicBezTo>
                <a:cubicBezTo>
                  <a:pt x="70" y="161"/>
                  <a:pt x="118" y="165"/>
                  <a:pt x="142" y="168"/>
                </a:cubicBezTo>
                <a:cubicBezTo>
                  <a:pt x="165" y="176"/>
                  <a:pt x="195" y="175"/>
                  <a:pt x="218" y="176"/>
                </a:cubicBezTo>
                <a:cubicBezTo>
                  <a:pt x="227" y="179"/>
                  <a:pt x="228" y="184"/>
                  <a:pt x="234" y="188"/>
                </a:cubicBezTo>
                <a:cubicBezTo>
                  <a:pt x="243" y="194"/>
                  <a:pt x="258" y="195"/>
                  <a:pt x="268" y="198"/>
                </a:cubicBezTo>
                <a:cubicBezTo>
                  <a:pt x="295" y="206"/>
                  <a:pt x="312" y="214"/>
                  <a:pt x="342" y="216"/>
                </a:cubicBezTo>
                <a:cubicBezTo>
                  <a:pt x="378" y="228"/>
                  <a:pt x="382" y="241"/>
                  <a:pt x="426" y="244"/>
                </a:cubicBezTo>
                <a:cubicBezTo>
                  <a:pt x="454" y="250"/>
                  <a:pt x="481" y="263"/>
                  <a:pt x="508" y="270"/>
                </a:cubicBezTo>
                <a:cubicBezTo>
                  <a:pt x="524" y="274"/>
                  <a:pt x="534" y="273"/>
                  <a:pt x="554" y="274"/>
                </a:cubicBezTo>
                <a:cubicBezTo>
                  <a:pt x="574" y="281"/>
                  <a:pt x="590" y="291"/>
                  <a:pt x="610" y="298"/>
                </a:cubicBezTo>
                <a:cubicBezTo>
                  <a:pt x="616" y="300"/>
                  <a:pt x="622" y="302"/>
                  <a:pt x="628" y="304"/>
                </a:cubicBezTo>
                <a:cubicBezTo>
                  <a:pt x="632" y="305"/>
                  <a:pt x="640" y="308"/>
                  <a:pt x="640" y="308"/>
                </a:cubicBezTo>
                <a:cubicBezTo>
                  <a:pt x="676" y="306"/>
                  <a:pt x="712" y="304"/>
                  <a:pt x="748" y="306"/>
                </a:cubicBezTo>
                <a:cubicBezTo>
                  <a:pt x="770" y="312"/>
                  <a:pt x="783" y="314"/>
                  <a:pt x="808" y="316"/>
                </a:cubicBezTo>
                <a:cubicBezTo>
                  <a:pt x="833" y="324"/>
                  <a:pt x="841" y="328"/>
                  <a:pt x="870" y="330"/>
                </a:cubicBezTo>
                <a:cubicBezTo>
                  <a:pt x="883" y="339"/>
                  <a:pt x="899" y="341"/>
                  <a:pt x="912" y="350"/>
                </a:cubicBezTo>
                <a:cubicBezTo>
                  <a:pt x="943" y="349"/>
                  <a:pt x="960" y="359"/>
                  <a:pt x="974" y="338"/>
                </a:cubicBezTo>
                <a:cubicBezTo>
                  <a:pt x="976" y="331"/>
                  <a:pt x="978" y="323"/>
                  <a:pt x="980" y="316"/>
                </a:cubicBezTo>
                <a:cubicBezTo>
                  <a:pt x="982" y="300"/>
                  <a:pt x="978" y="282"/>
                  <a:pt x="986" y="268"/>
                </a:cubicBezTo>
                <a:cubicBezTo>
                  <a:pt x="990" y="260"/>
                  <a:pt x="998" y="244"/>
                  <a:pt x="998" y="244"/>
                </a:cubicBezTo>
                <a:cubicBezTo>
                  <a:pt x="1002" y="194"/>
                  <a:pt x="1030" y="200"/>
                  <a:pt x="1074" y="198"/>
                </a:cubicBezTo>
                <a:cubicBezTo>
                  <a:pt x="1121" y="199"/>
                  <a:pt x="1143" y="202"/>
                  <a:pt x="1182" y="206"/>
                </a:cubicBezTo>
                <a:cubicBezTo>
                  <a:pt x="1191" y="209"/>
                  <a:pt x="1196" y="208"/>
                  <a:pt x="1202" y="200"/>
                </a:cubicBezTo>
                <a:cubicBezTo>
                  <a:pt x="1207" y="164"/>
                  <a:pt x="1238" y="169"/>
                  <a:pt x="1270" y="168"/>
                </a:cubicBezTo>
                <a:cubicBezTo>
                  <a:pt x="1280" y="139"/>
                  <a:pt x="1284" y="110"/>
                  <a:pt x="1296" y="82"/>
                </a:cubicBezTo>
                <a:cubicBezTo>
                  <a:pt x="1296" y="81"/>
                  <a:pt x="1301" y="60"/>
                  <a:pt x="1304" y="58"/>
                </a:cubicBezTo>
                <a:cubicBezTo>
                  <a:pt x="1313" y="52"/>
                  <a:pt x="1321" y="52"/>
                  <a:pt x="1332" y="50"/>
                </a:cubicBezTo>
                <a:cubicBezTo>
                  <a:pt x="1340" y="53"/>
                  <a:pt x="1349" y="56"/>
                  <a:pt x="1358" y="54"/>
                </a:cubicBezTo>
                <a:cubicBezTo>
                  <a:pt x="1371" y="51"/>
                  <a:pt x="1372" y="9"/>
                  <a:pt x="1386" y="0"/>
                </a:cubicBezTo>
                <a:cubicBezTo>
                  <a:pt x="1421" y="2"/>
                  <a:pt x="1445" y="14"/>
                  <a:pt x="1480" y="16"/>
                </a:cubicBezTo>
                <a:cubicBezTo>
                  <a:pt x="1485" y="23"/>
                  <a:pt x="1483" y="20"/>
                  <a:pt x="1486" y="26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FF00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5" name="Freeform 11"/>
          <p:cNvSpPr>
            <a:spLocks/>
          </p:cNvSpPr>
          <p:nvPr/>
        </p:nvSpPr>
        <p:spPr bwMode="auto">
          <a:xfrm>
            <a:off x="7521576" y="2381250"/>
            <a:ext cx="1527175" cy="617934"/>
          </a:xfrm>
          <a:custGeom>
            <a:avLst/>
            <a:gdLst>
              <a:gd name="T0" fmla="*/ 6 w 962"/>
              <a:gd name="T1" fmla="*/ 497 h 519"/>
              <a:gd name="T2" fmla="*/ 32 w 962"/>
              <a:gd name="T3" fmla="*/ 507 h 519"/>
              <a:gd name="T4" fmla="*/ 44 w 962"/>
              <a:gd name="T5" fmla="*/ 519 h 519"/>
              <a:gd name="T6" fmla="*/ 60 w 962"/>
              <a:gd name="T7" fmla="*/ 479 h 519"/>
              <a:gd name="T8" fmla="*/ 18 w 962"/>
              <a:gd name="T9" fmla="*/ 429 h 519"/>
              <a:gd name="T10" fmla="*/ 8 w 962"/>
              <a:gd name="T11" fmla="*/ 411 h 519"/>
              <a:gd name="T12" fmla="*/ 20 w 962"/>
              <a:gd name="T13" fmla="*/ 315 h 519"/>
              <a:gd name="T14" fmla="*/ 42 w 962"/>
              <a:gd name="T15" fmla="*/ 231 h 519"/>
              <a:gd name="T16" fmla="*/ 90 w 962"/>
              <a:gd name="T17" fmla="*/ 237 h 519"/>
              <a:gd name="T18" fmla="*/ 198 w 962"/>
              <a:gd name="T19" fmla="*/ 257 h 519"/>
              <a:gd name="T20" fmla="*/ 228 w 962"/>
              <a:gd name="T21" fmla="*/ 257 h 519"/>
              <a:gd name="T22" fmla="*/ 202 w 962"/>
              <a:gd name="T23" fmla="*/ 167 h 519"/>
              <a:gd name="T24" fmla="*/ 218 w 962"/>
              <a:gd name="T25" fmla="*/ 139 h 519"/>
              <a:gd name="T26" fmla="*/ 222 w 962"/>
              <a:gd name="T27" fmla="*/ 93 h 519"/>
              <a:gd name="T28" fmla="*/ 226 w 962"/>
              <a:gd name="T29" fmla="*/ 81 h 519"/>
              <a:gd name="T30" fmla="*/ 228 w 962"/>
              <a:gd name="T31" fmla="*/ 67 h 519"/>
              <a:gd name="T32" fmla="*/ 302 w 962"/>
              <a:gd name="T33" fmla="*/ 65 h 519"/>
              <a:gd name="T34" fmla="*/ 376 w 962"/>
              <a:gd name="T35" fmla="*/ 49 h 519"/>
              <a:gd name="T36" fmla="*/ 394 w 962"/>
              <a:gd name="T37" fmla="*/ 43 h 519"/>
              <a:gd name="T38" fmla="*/ 400 w 962"/>
              <a:gd name="T39" fmla="*/ 41 h 519"/>
              <a:gd name="T40" fmla="*/ 416 w 962"/>
              <a:gd name="T41" fmla="*/ 25 h 519"/>
              <a:gd name="T42" fmla="*/ 422 w 962"/>
              <a:gd name="T43" fmla="*/ 5 h 519"/>
              <a:gd name="T44" fmla="*/ 582 w 962"/>
              <a:gd name="T45" fmla="*/ 3 h 519"/>
              <a:gd name="T46" fmla="*/ 618 w 962"/>
              <a:gd name="T47" fmla="*/ 11 h 519"/>
              <a:gd name="T48" fmla="*/ 674 w 962"/>
              <a:gd name="T49" fmla="*/ 21 h 519"/>
              <a:gd name="T50" fmla="*/ 768 w 962"/>
              <a:gd name="T51" fmla="*/ 33 h 519"/>
              <a:gd name="T52" fmla="*/ 868 w 962"/>
              <a:gd name="T53" fmla="*/ 49 h 519"/>
              <a:gd name="T54" fmla="*/ 962 w 962"/>
              <a:gd name="T55" fmla="*/ 61 h 5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962" h="519">
                <a:moveTo>
                  <a:pt x="6" y="497"/>
                </a:moveTo>
                <a:cubicBezTo>
                  <a:pt x="15" y="499"/>
                  <a:pt x="25" y="501"/>
                  <a:pt x="32" y="507"/>
                </a:cubicBezTo>
                <a:cubicBezTo>
                  <a:pt x="36" y="511"/>
                  <a:pt x="44" y="519"/>
                  <a:pt x="44" y="519"/>
                </a:cubicBezTo>
                <a:cubicBezTo>
                  <a:pt x="73" y="516"/>
                  <a:pt x="70" y="509"/>
                  <a:pt x="60" y="479"/>
                </a:cubicBezTo>
                <a:cubicBezTo>
                  <a:pt x="56" y="452"/>
                  <a:pt x="46" y="434"/>
                  <a:pt x="18" y="429"/>
                </a:cubicBezTo>
                <a:cubicBezTo>
                  <a:pt x="13" y="414"/>
                  <a:pt x="17" y="420"/>
                  <a:pt x="8" y="411"/>
                </a:cubicBezTo>
                <a:cubicBezTo>
                  <a:pt x="0" y="387"/>
                  <a:pt x="5" y="338"/>
                  <a:pt x="20" y="315"/>
                </a:cubicBezTo>
                <a:cubicBezTo>
                  <a:pt x="23" y="287"/>
                  <a:pt x="9" y="242"/>
                  <a:pt x="42" y="231"/>
                </a:cubicBezTo>
                <a:cubicBezTo>
                  <a:pt x="65" y="232"/>
                  <a:pt x="72" y="233"/>
                  <a:pt x="90" y="237"/>
                </a:cubicBezTo>
                <a:cubicBezTo>
                  <a:pt x="123" y="259"/>
                  <a:pt x="158" y="255"/>
                  <a:pt x="198" y="257"/>
                </a:cubicBezTo>
                <a:cubicBezTo>
                  <a:pt x="205" y="258"/>
                  <a:pt x="224" y="263"/>
                  <a:pt x="228" y="257"/>
                </a:cubicBezTo>
                <a:cubicBezTo>
                  <a:pt x="241" y="234"/>
                  <a:pt x="209" y="188"/>
                  <a:pt x="202" y="167"/>
                </a:cubicBezTo>
                <a:cubicBezTo>
                  <a:pt x="204" y="155"/>
                  <a:pt x="210" y="147"/>
                  <a:pt x="218" y="139"/>
                </a:cubicBezTo>
                <a:cubicBezTo>
                  <a:pt x="225" y="118"/>
                  <a:pt x="216" y="148"/>
                  <a:pt x="222" y="93"/>
                </a:cubicBezTo>
                <a:cubicBezTo>
                  <a:pt x="222" y="89"/>
                  <a:pt x="226" y="81"/>
                  <a:pt x="226" y="81"/>
                </a:cubicBezTo>
                <a:cubicBezTo>
                  <a:pt x="227" y="76"/>
                  <a:pt x="223" y="68"/>
                  <a:pt x="228" y="67"/>
                </a:cubicBezTo>
                <a:cubicBezTo>
                  <a:pt x="252" y="62"/>
                  <a:pt x="277" y="66"/>
                  <a:pt x="302" y="65"/>
                </a:cubicBezTo>
                <a:cubicBezTo>
                  <a:pt x="326" y="64"/>
                  <a:pt x="351" y="52"/>
                  <a:pt x="376" y="49"/>
                </a:cubicBezTo>
                <a:cubicBezTo>
                  <a:pt x="382" y="47"/>
                  <a:pt x="388" y="45"/>
                  <a:pt x="394" y="43"/>
                </a:cubicBezTo>
                <a:cubicBezTo>
                  <a:pt x="396" y="42"/>
                  <a:pt x="400" y="41"/>
                  <a:pt x="400" y="41"/>
                </a:cubicBezTo>
                <a:cubicBezTo>
                  <a:pt x="406" y="35"/>
                  <a:pt x="409" y="30"/>
                  <a:pt x="416" y="25"/>
                </a:cubicBezTo>
                <a:cubicBezTo>
                  <a:pt x="419" y="15"/>
                  <a:pt x="408" y="0"/>
                  <a:pt x="422" y="5"/>
                </a:cubicBezTo>
                <a:cubicBezTo>
                  <a:pt x="494" y="2"/>
                  <a:pt x="492" y="1"/>
                  <a:pt x="582" y="3"/>
                </a:cubicBezTo>
                <a:cubicBezTo>
                  <a:pt x="598" y="8"/>
                  <a:pt x="594" y="9"/>
                  <a:pt x="618" y="11"/>
                </a:cubicBezTo>
                <a:cubicBezTo>
                  <a:pt x="637" y="15"/>
                  <a:pt x="654" y="19"/>
                  <a:pt x="674" y="21"/>
                </a:cubicBezTo>
                <a:cubicBezTo>
                  <a:pt x="709" y="33"/>
                  <a:pt x="727" y="32"/>
                  <a:pt x="768" y="33"/>
                </a:cubicBezTo>
                <a:cubicBezTo>
                  <a:pt x="805" y="45"/>
                  <a:pt x="822" y="47"/>
                  <a:pt x="868" y="49"/>
                </a:cubicBezTo>
                <a:cubicBezTo>
                  <a:pt x="898" y="59"/>
                  <a:pt x="931" y="61"/>
                  <a:pt x="962" y="61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FF00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6" name="Text Box 14"/>
          <p:cNvSpPr txBox="1">
            <a:spLocks noChangeArrowheads="1"/>
          </p:cNvSpPr>
          <p:nvPr/>
        </p:nvSpPr>
        <p:spPr bwMode="auto">
          <a:xfrm>
            <a:off x="2814638" y="1965721"/>
            <a:ext cx="1279517" cy="36933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C0C0C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x-none" sz="18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Switzerland</a:t>
            </a:r>
          </a:p>
        </p:txBody>
      </p:sp>
      <p:sp>
        <p:nvSpPr>
          <p:cNvPr id="57" name="Text Box 15"/>
          <p:cNvSpPr txBox="1">
            <a:spLocks noChangeArrowheads="1"/>
          </p:cNvSpPr>
          <p:nvPr/>
        </p:nvSpPr>
        <p:spPr bwMode="auto">
          <a:xfrm>
            <a:off x="3751263" y="1534715"/>
            <a:ext cx="816249" cy="36933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C0C0C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x-none" sz="1800" b="0" i="0" u="none" strike="noStrike" kern="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</a:rPr>
              <a:t>France</a:t>
            </a:r>
          </a:p>
        </p:txBody>
      </p:sp>
      <p:sp>
        <p:nvSpPr>
          <p:cNvPr id="58" name="Freeform 18"/>
          <p:cNvSpPr>
            <a:spLocks/>
          </p:cNvSpPr>
          <p:nvPr/>
        </p:nvSpPr>
        <p:spPr bwMode="auto">
          <a:xfrm>
            <a:off x="4398964" y="2257426"/>
            <a:ext cx="2382837" cy="715565"/>
          </a:xfrm>
          <a:custGeom>
            <a:avLst/>
            <a:gdLst>
              <a:gd name="T0" fmla="*/ 4 w 1501"/>
              <a:gd name="T1" fmla="*/ 0 h 601"/>
              <a:gd name="T2" fmla="*/ 3 w 1501"/>
              <a:gd name="T3" fmla="*/ 33 h 601"/>
              <a:gd name="T4" fmla="*/ 6 w 1501"/>
              <a:gd name="T5" fmla="*/ 78 h 601"/>
              <a:gd name="T6" fmla="*/ 37 w 1501"/>
              <a:gd name="T7" fmla="*/ 163 h 601"/>
              <a:gd name="T8" fmla="*/ 117 w 1501"/>
              <a:gd name="T9" fmla="*/ 255 h 601"/>
              <a:gd name="T10" fmla="*/ 237 w 1501"/>
              <a:gd name="T11" fmla="*/ 342 h 601"/>
              <a:gd name="T12" fmla="*/ 400 w 1501"/>
              <a:gd name="T13" fmla="*/ 417 h 601"/>
              <a:gd name="T14" fmla="*/ 573 w 1501"/>
              <a:gd name="T15" fmla="*/ 480 h 601"/>
              <a:gd name="T16" fmla="*/ 757 w 1501"/>
              <a:gd name="T17" fmla="*/ 529 h 601"/>
              <a:gd name="T18" fmla="*/ 946 w 1501"/>
              <a:gd name="T19" fmla="*/ 567 h 601"/>
              <a:gd name="T20" fmla="*/ 1207 w 1501"/>
              <a:gd name="T21" fmla="*/ 594 h 601"/>
              <a:gd name="T22" fmla="*/ 1501 w 1501"/>
              <a:gd name="T23" fmla="*/ 601 h 6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501" h="601">
                <a:moveTo>
                  <a:pt x="4" y="0"/>
                </a:moveTo>
                <a:cubicBezTo>
                  <a:pt x="3" y="10"/>
                  <a:pt x="3" y="20"/>
                  <a:pt x="3" y="33"/>
                </a:cubicBezTo>
                <a:cubicBezTo>
                  <a:pt x="3" y="46"/>
                  <a:pt x="0" y="56"/>
                  <a:pt x="6" y="78"/>
                </a:cubicBezTo>
                <a:cubicBezTo>
                  <a:pt x="12" y="100"/>
                  <a:pt x="19" y="134"/>
                  <a:pt x="37" y="163"/>
                </a:cubicBezTo>
                <a:cubicBezTo>
                  <a:pt x="55" y="192"/>
                  <a:pt x="84" y="225"/>
                  <a:pt x="117" y="255"/>
                </a:cubicBezTo>
                <a:cubicBezTo>
                  <a:pt x="150" y="285"/>
                  <a:pt x="190" y="315"/>
                  <a:pt x="237" y="342"/>
                </a:cubicBezTo>
                <a:cubicBezTo>
                  <a:pt x="284" y="369"/>
                  <a:pt x="344" y="394"/>
                  <a:pt x="400" y="417"/>
                </a:cubicBezTo>
                <a:cubicBezTo>
                  <a:pt x="456" y="440"/>
                  <a:pt x="513" y="461"/>
                  <a:pt x="573" y="480"/>
                </a:cubicBezTo>
                <a:cubicBezTo>
                  <a:pt x="633" y="499"/>
                  <a:pt x="695" y="515"/>
                  <a:pt x="757" y="529"/>
                </a:cubicBezTo>
                <a:cubicBezTo>
                  <a:pt x="819" y="543"/>
                  <a:pt x="871" y="556"/>
                  <a:pt x="946" y="567"/>
                </a:cubicBezTo>
                <a:cubicBezTo>
                  <a:pt x="1021" y="578"/>
                  <a:pt x="1115" y="588"/>
                  <a:pt x="1207" y="594"/>
                </a:cubicBezTo>
                <a:cubicBezTo>
                  <a:pt x="1299" y="600"/>
                  <a:pt x="1448" y="601"/>
                  <a:pt x="1501" y="601"/>
                </a:cubicBezTo>
              </a:path>
            </a:pathLst>
          </a:custGeom>
          <a:noFill/>
          <a:ln w="9525" cap="flat" cmpd="sng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00FF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9" name="Freeform 19"/>
          <p:cNvSpPr>
            <a:spLocks/>
          </p:cNvSpPr>
          <p:nvPr/>
        </p:nvSpPr>
        <p:spPr bwMode="auto">
          <a:xfrm>
            <a:off x="6780213" y="1971676"/>
            <a:ext cx="2195512" cy="1001315"/>
          </a:xfrm>
          <a:custGeom>
            <a:avLst/>
            <a:gdLst>
              <a:gd name="T0" fmla="*/ 0 w 1383"/>
              <a:gd name="T1" fmla="*/ 841 h 841"/>
              <a:gd name="T2" fmla="*/ 49 w 1383"/>
              <a:gd name="T3" fmla="*/ 841 h 841"/>
              <a:gd name="T4" fmla="*/ 126 w 1383"/>
              <a:gd name="T5" fmla="*/ 841 h 841"/>
              <a:gd name="T6" fmla="*/ 250 w 1383"/>
              <a:gd name="T7" fmla="*/ 840 h 841"/>
              <a:gd name="T8" fmla="*/ 385 w 1383"/>
              <a:gd name="T9" fmla="*/ 837 h 841"/>
              <a:gd name="T10" fmla="*/ 556 w 1383"/>
              <a:gd name="T11" fmla="*/ 825 h 841"/>
              <a:gd name="T12" fmla="*/ 637 w 1383"/>
              <a:gd name="T13" fmla="*/ 819 h 841"/>
              <a:gd name="T14" fmla="*/ 772 w 1383"/>
              <a:gd name="T15" fmla="*/ 801 h 841"/>
              <a:gd name="T16" fmla="*/ 882 w 1383"/>
              <a:gd name="T17" fmla="*/ 784 h 841"/>
              <a:gd name="T18" fmla="*/ 984 w 1383"/>
              <a:gd name="T19" fmla="*/ 760 h 841"/>
              <a:gd name="T20" fmla="*/ 1063 w 1383"/>
              <a:gd name="T21" fmla="*/ 732 h 841"/>
              <a:gd name="T22" fmla="*/ 1143 w 1383"/>
              <a:gd name="T23" fmla="*/ 696 h 841"/>
              <a:gd name="T24" fmla="*/ 1231 w 1383"/>
              <a:gd name="T25" fmla="*/ 634 h 841"/>
              <a:gd name="T26" fmla="*/ 1296 w 1383"/>
              <a:gd name="T27" fmla="*/ 574 h 841"/>
              <a:gd name="T28" fmla="*/ 1318 w 1383"/>
              <a:gd name="T29" fmla="*/ 541 h 841"/>
              <a:gd name="T30" fmla="*/ 1348 w 1383"/>
              <a:gd name="T31" fmla="*/ 489 h 841"/>
              <a:gd name="T32" fmla="*/ 1369 w 1383"/>
              <a:gd name="T33" fmla="*/ 433 h 841"/>
              <a:gd name="T34" fmla="*/ 1381 w 1383"/>
              <a:gd name="T35" fmla="*/ 376 h 841"/>
              <a:gd name="T36" fmla="*/ 1381 w 1383"/>
              <a:gd name="T37" fmla="*/ 316 h 841"/>
              <a:gd name="T38" fmla="*/ 1377 w 1383"/>
              <a:gd name="T39" fmla="*/ 277 h 841"/>
              <a:gd name="T40" fmla="*/ 1362 w 1383"/>
              <a:gd name="T41" fmla="*/ 213 h 841"/>
              <a:gd name="T42" fmla="*/ 1336 w 1383"/>
              <a:gd name="T43" fmla="*/ 162 h 841"/>
              <a:gd name="T44" fmla="*/ 1288 w 1383"/>
              <a:gd name="T45" fmla="*/ 99 h 841"/>
              <a:gd name="T46" fmla="*/ 1237 w 1383"/>
              <a:gd name="T47" fmla="*/ 57 h 841"/>
              <a:gd name="T48" fmla="*/ 1177 w 1383"/>
              <a:gd name="T49" fmla="*/ 19 h 841"/>
              <a:gd name="T50" fmla="*/ 1146 w 1383"/>
              <a:gd name="T51" fmla="*/ 0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383" h="841">
                <a:moveTo>
                  <a:pt x="0" y="841"/>
                </a:moveTo>
                <a:cubicBezTo>
                  <a:pt x="14" y="841"/>
                  <a:pt x="28" y="841"/>
                  <a:pt x="49" y="841"/>
                </a:cubicBezTo>
                <a:cubicBezTo>
                  <a:pt x="70" y="841"/>
                  <a:pt x="93" y="841"/>
                  <a:pt x="126" y="841"/>
                </a:cubicBezTo>
                <a:cubicBezTo>
                  <a:pt x="159" y="841"/>
                  <a:pt x="207" y="841"/>
                  <a:pt x="250" y="840"/>
                </a:cubicBezTo>
                <a:cubicBezTo>
                  <a:pt x="293" y="839"/>
                  <a:pt x="334" y="839"/>
                  <a:pt x="385" y="837"/>
                </a:cubicBezTo>
                <a:cubicBezTo>
                  <a:pt x="436" y="835"/>
                  <a:pt x="514" y="828"/>
                  <a:pt x="556" y="825"/>
                </a:cubicBezTo>
                <a:cubicBezTo>
                  <a:pt x="598" y="822"/>
                  <a:pt x="601" y="823"/>
                  <a:pt x="637" y="819"/>
                </a:cubicBezTo>
                <a:cubicBezTo>
                  <a:pt x="673" y="815"/>
                  <a:pt x="731" y="807"/>
                  <a:pt x="772" y="801"/>
                </a:cubicBezTo>
                <a:cubicBezTo>
                  <a:pt x="813" y="795"/>
                  <a:pt x="847" y="791"/>
                  <a:pt x="882" y="784"/>
                </a:cubicBezTo>
                <a:cubicBezTo>
                  <a:pt x="917" y="777"/>
                  <a:pt x="954" y="769"/>
                  <a:pt x="984" y="760"/>
                </a:cubicBezTo>
                <a:cubicBezTo>
                  <a:pt x="1014" y="751"/>
                  <a:pt x="1037" y="743"/>
                  <a:pt x="1063" y="732"/>
                </a:cubicBezTo>
                <a:cubicBezTo>
                  <a:pt x="1089" y="721"/>
                  <a:pt x="1115" y="712"/>
                  <a:pt x="1143" y="696"/>
                </a:cubicBezTo>
                <a:cubicBezTo>
                  <a:pt x="1171" y="680"/>
                  <a:pt x="1206" y="654"/>
                  <a:pt x="1231" y="634"/>
                </a:cubicBezTo>
                <a:cubicBezTo>
                  <a:pt x="1256" y="614"/>
                  <a:pt x="1281" y="589"/>
                  <a:pt x="1296" y="574"/>
                </a:cubicBezTo>
                <a:cubicBezTo>
                  <a:pt x="1311" y="559"/>
                  <a:pt x="1309" y="555"/>
                  <a:pt x="1318" y="541"/>
                </a:cubicBezTo>
                <a:cubicBezTo>
                  <a:pt x="1327" y="527"/>
                  <a:pt x="1339" y="507"/>
                  <a:pt x="1348" y="489"/>
                </a:cubicBezTo>
                <a:cubicBezTo>
                  <a:pt x="1357" y="471"/>
                  <a:pt x="1364" y="452"/>
                  <a:pt x="1369" y="433"/>
                </a:cubicBezTo>
                <a:cubicBezTo>
                  <a:pt x="1374" y="414"/>
                  <a:pt x="1379" y="395"/>
                  <a:pt x="1381" y="376"/>
                </a:cubicBezTo>
                <a:cubicBezTo>
                  <a:pt x="1383" y="357"/>
                  <a:pt x="1382" y="332"/>
                  <a:pt x="1381" y="316"/>
                </a:cubicBezTo>
                <a:cubicBezTo>
                  <a:pt x="1380" y="300"/>
                  <a:pt x="1380" y="294"/>
                  <a:pt x="1377" y="277"/>
                </a:cubicBezTo>
                <a:cubicBezTo>
                  <a:pt x="1374" y="260"/>
                  <a:pt x="1369" y="232"/>
                  <a:pt x="1362" y="213"/>
                </a:cubicBezTo>
                <a:cubicBezTo>
                  <a:pt x="1355" y="194"/>
                  <a:pt x="1348" y="181"/>
                  <a:pt x="1336" y="162"/>
                </a:cubicBezTo>
                <a:cubicBezTo>
                  <a:pt x="1324" y="143"/>
                  <a:pt x="1305" y="117"/>
                  <a:pt x="1288" y="99"/>
                </a:cubicBezTo>
                <a:cubicBezTo>
                  <a:pt x="1271" y="81"/>
                  <a:pt x="1255" y="70"/>
                  <a:pt x="1237" y="57"/>
                </a:cubicBezTo>
                <a:cubicBezTo>
                  <a:pt x="1219" y="44"/>
                  <a:pt x="1192" y="29"/>
                  <a:pt x="1177" y="19"/>
                </a:cubicBezTo>
                <a:cubicBezTo>
                  <a:pt x="1162" y="9"/>
                  <a:pt x="1154" y="4"/>
                  <a:pt x="1146" y="0"/>
                </a:cubicBezTo>
              </a:path>
            </a:pathLst>
          </a:custGeom>
          <a:noFill/>
          <a:ln w="9525" cap="flat" cmpd="sng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00FF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0" name="Freeform 20"/>
          <p:cNvSpPr>
            <a:spLocks/>
          </p:cNvSpPr>
          <p:nvPr/>
        </p:nvSpPr>
        <p:spPr bwMode="auto">
          <a:xfrm>
            <a:off x="4405314" y="1660922"/>
            <a:ext cx="2460625" cy="592931"/>
          </a:xfrm>
          <a:custGeom>
            <a:avLst/>
            <a:gdLst>
              <a:gd name="T0" fmla="*/ 0 w 1550"/>
              <a:gd name="T1" fmla="*/ 498 h 498"/>
              <a:gd name="T2" fmla="*/ 6 w 1550"/>
              <a:gd name="T3" fmla="*/ 444 h 498"/>
              <a:gd name="T4" fmla="*/ 32 w 1550"/>
              <a:gd name="T5" fmla="*/ 385 h 498"/>
              <a:gd name="T6" fmla="*/ 71 w 1550"/>
              <a:gd name="T7" fmla="*/ 327 h 498"/>
              <a:gd name="T8" fmla="*/ 132 w 1550"/>
              <a:gd name="T9" fmla="*/ 277 h 498"/>
              <a:gd name="T10" fmla="*/ 201 w 1550"/>
              <a:gd name="T11" fmla="*/ 235 h 498"/>
              <a:gd name="T12" fmla="*/ 281 w 1550"/>
              <a:gd name="T13" fmla="*/ 195 h 498"/>
              <a:gd name="T14" fmla="*/ 359 w 1550"/>
              <a:gd name="T15" fmla="*/ 162 h 498"/>
              <a:gd name="T16" fmla="*/ 453 w 1550"/>
              <a:gd name="T17" fmla="*/ 127 h 498"/>
              <a:gd name="T18" fmla="*/ 620 w 1550"/>
              <a:gd name="T19" fmla="*/ 79 h 498"/>
              <a:gd name="T20" fmla="*/ 783 w 1550"/>
              <a:gd name="T21" fmla="*/ 46 h 498"/>
              <a:gd name="T22" fmla="*/ 954 w 1550"/>
              <a:gd name="T23" fmla="*/ 22 h 498"/>
              <a:gd name="T24" fmla="*/ 1152 w 1550"/>
              <a:gd name="T25" fmla="*/ 6 h 498"/>
              <a:gd name="T26" fmla="*/ 1289 w 1550"/>
              <a:gd name="T27" fmla="*/ 3 h 498"/>
              <a:gd name="T28" fmla="*/ 1416 w 1550"/>
              <a:gd name="T29" fmla="*/ 0 h 498"/>
              <a:gd name="T30" fmla="*/ 1550 w 1550"/>
              <a:gd name="T31" fmla="*/ 4 h 4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550" h="498">
                <a:moveTo>
                  <a:pt x="0" y="498"/>
                </a:moveTo>
                <a:cubicBezTo>
                  <a:pt x="0" y="480"/>
                  <a:pt x="1" y="463"/>
                  <a:pt x="6" y="444"/>
                </a:cubicBezTo>
                <a:cubicBezTo>
                  <a:pt x="11" y="425"/>
                  <a:pt x="21" y="405"/>
                  <a:pt x="32" y="385"/>
                </a:cubicBezTo>
                <a:cubicBezTo>
                  <a:pt x="43" y="365"/>
                  <a:pt x="54" y="345"/>
                  <a:pt x="71" y="327"/>
                </a:cubicBezTo>
                <a:cubicBezTo>
                  <a:pt x="88" y="309"/>
                  <a:pt x="110" y="292"/>
                  <a:pt x="132" y="277"/>
                </a:cubicBezTo>
                <a:cubicBezTo>
                  <a:pt x="154" y="262"/>
                  <a:pt x="176" y="249"/>
                  <a:pt x="201" y="235"/>
                </a:cubicBezTo>
                <a:cubicBezTo>
                  <a:pt x="226" y="221"/>
                  <a:pt x="255" y="207"/>
                  <a:pt x="281" y="195"/>
                </a:cubicBezTo>
                <a:cubicBezTo>
                  <a:pt x="307" y="183"/>
                  <a:pt x="330" y="173"/>
                  <a:pt x="359" y="162"/>
                </a:cubicBezTo>
                <a:cubicBezTo>
                  <a:pt x="388" y="151"/>
                  <a:pt x="410" y="141"/>
                  <a:pt x="453" y="127"/>
                </a:cubicBezTo>
                <a:cubicBezTo>
                  <a:pt x="496" y="113"/>
                  <a:pt x="565" y="92"/>
                  <a:pt x="620" y="79"/>
                </a:cubicBezTo>
                <a:cubicBezTo>
                  <a:pt x="675" y="66"/>
                  <a:pt x="727" y="56"/>
                  <a:pt x="783" y="46"/>
                </a:cubicBezTo>
                <a:cubicBezTo>
                  <a:pt x="839" y="36"/>
                  <a:pt x="893" y="29"/>
                  <a:pt x="954" y="22"/>
                </a:cubicBezTo>
                <a:cubicBezTo>
                  <a:pt x="1015" y="15"/>
                  <a:pt x="1096" y="9"/>
                  <a:pt x="1152" y="6"/>
                </a:cubicBezTo>
                <a:cubicBezTo>
                  <a:pt x="1208" y="3"/>
                  <a:pt x="1245" y="4"/>
                  <a:pt x="1289" y="3"/>
                </a:cubicBezTo>
                <a:cubicBezTo>
                  <a:pt x="1333" y="2"/>
                  <a:pt x="1373" y="0"/>
                  <a:pt x="1416" y="0"/>
                </a:cubicBezTo>
                <a:cubicBezTo>
                  <a:pt x="1459" y="0"/>
                  <a:pt x="1526" y="4"/>
                  <a:pt x="1550" y="4"/>
                </a:cubicBezTo>
              </a:path>
            </a:pathLst>
          </a:custGeom>
          <a:noFill/>
          <a:ln w="9525" cap="flat" cmpd="sng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00FF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1" name="Freeform 21"/>
          <p:cNvSpPr>
            <a:spLocks/>
          </p:cNvSpPr>
          <p:nvPr/>
        </p:nvSpPr>
        <p:spPr bwMode="auto">
          <a:xfrm>
            <a:off x="6867525" y="1660922"/>
            <a:ext cx="1727200" cy="307181"/>
          </a:xfrm>
          <a:custGeom>
            <a:avLst/>
            <a:gdLst>
              <a:gd name="T0" fmla="*/ 0 w 1088"/>
              <a:gd name="T1" fmla="*/ 0 h 258"/>
              <a:gd name="T2" fmla="*/ 206 w 1088"/>
              <a:gd name="T3" fmla="*/ 15 h 258"/>
              <a:gd name="T4" fmla="*/ 353 w 1088"/>
              <a:gd name="T5" fmla="*/ 30 h 258"/>
              <a:gd name="T6" fmla="*/ 432 w 1088"/>
              <a:gd name="T7" fmla="*/ 42 h 258"/>
              <a:gd name="T8" fmla="*/ 564 w 1088"/>
              <a:gd name="T9" fmla="*/ 67 h 258"/>
              <a:gd name="T10" fmla="*/ 674 w 1088"/>
              <a:gd name="T11" fmla="*/ 96 h 258"/>
              <a:gd name="T12" fmla="*/ 780 w 1088"/>
              <a:gd name="T13" fmla="*/ 129 h 258"/>
              <a:gd name="T14" fmla="*/ 882 w 1088"/>
              <a:gd name="T15" fmla="*/ 166 h 258"/>
              <a:gd name="T16" fmla="*/ 939 w 1088"/>
              <a:gd name="T17" fmla="*/ 192 h 258"/>
              <a:gd name="T18" fmla="*/ 1002 w 1088"/>
              <a:gd name="T19" fmla="*/ 219 h 258"/>
              <a:gd name="T20" fmla="*/ 1088 w 1088"/>
              <a:gd name="T21" fmla="*/ 258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88" h="258">
                <a:moveTo>
                  <a:pt x="0" y="0"/>
                </a:moveTo>
                <a:cubicBezTo>
                  <a:pt x="73" y="5"/>
                  <a:pt x="147" y="10"/>
                  <a:pt x="206" y="15"/>
                </a:cubicBezTo>
                <a:cubicBezTo>
                  <a:pt x="265" y="20"/>
                  <a:pt x="315" y="26"/>
                  <a:pt x="353" y="30"/>
                </a:cubicBezTo>
                <a:cubicBezTo>
                  <a:pt x="391" y="34"/>
                  <a:pt x="397" y="36"/>
                  <a:pt x="432" y="42"/>
                </a:cubicBezTo>
                <a:cubicBezTo>
                  <a:pt x="467" y="48"/>
                  <a:pt x="524" y="58"/>
                  <a:pt x="564" y="67"/>
                </a:cubicBezTo>
                <a:cubicBezTo>
                  <a:pt x="604" y="76"/>
                  <a:pt x="638" y="86"/>
                  <a:pt x="674" y="96"/>
                </a:cubicBezTo>
                <a:cubicBezTo>
                  <a:pt x="710" y="106"/>
                  <a:pt x="745" y="117"/>
                  <a:pt x="780" y="129"/>
                </a:cubicBezTo>
                <a:cubicBezTo>
                  <a:pt x="815" y="141"/>
                  <a:pt x="856" y="156"/>
                  <a:pt x="882" y="166"/>
                </a:cubicBezTo>
                <a:cubicBezTo>
                  <a:pt x="908" y="176"/>
                  <a:pt x="919" y="183"/>
                  <a:pt x="939" y="192"/>
                </a:cubicBezTo>
                <a:cubicBezTo>
                  <a:pt x="959" y="201"/>
                  <a:pt x="977" y="208"/>
                  <a:pt x="1002" y="219"/>
                </a:cubicBezTo>
                <a:cubicBezTo>
                  <a:pt x="1027" y="230"/>
                  <a:pt x="1072" y="246"/>
                  <a:pt x="1088" y="258"/>
                </a:cubicBezTo>
              </a:path>
            </a:pathLst>
          </a:custGeom>
          <a:noFill/>
          <a:ln w="9525" cap="flat" cmpd="sng">
            <a:solidFill>
              <a:srgbClr val="00FF00"/>
            </a:solidFill>
            <a:prstDash val="solid"/>
            <a:round/>
            <a:headEnd type="none" w="med" len="med"/>
            <a:tailEnd type="none" w="med" len="med"/>
          </a:ln>
          <a:effectLst>
            <a:prstShdw prst="shdw17" dist="17961" dir="2700000">
              <a:srgbClr val="00FF0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2" name="Text Box 22"/>
          <p:cNvSpPr txBox="1">
            <a:spLocks noChangeArrowheads="1"/>
          </p:cNvSpPr>
          <p:nvPr/>
        </p:nvSpPr>
        <p:spPr bwMode="auto">
          <a:xfrm>
            <a:off x="7578725" y="1415652"/>
            <a:ext cx="550151" cy="36933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C0C0C0">
                <a:gamma/>
                <a:shade val="60000"/>
                <a:invGamma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x-none" sz="1800" b="0" i="0" u="none" strike="noStrike" kern="0" cap="none" spc="0" normalizeH="0" baseline="0" noProof="0">
                <a:ln>
                  <a:noFill/>
                </a:ln>
                <a:solidFill>
                  <a:srgbClr val="00FF00"/>
                </a:solidFill>
                <a:effectLst/>
                <a:uLnTx/>
                <a:uFillTx/>
              </a:rPr>
              <a:t>LHC</a:t>
            </a:r>
          </a:p>
        </p:txBody>
      </p:sp>
      <p:sp>
        <p:nvSpPr>
          <p:cNvPr id="63" name="TextBox 62"/>
          <p:cNvSpPr txBox="1"/>
          <p:nvPr/>
        </p:nvSpPr>
        <p:spPr>
          <a:xfrm>
            <a:off x="8217774" y="2171700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CMS</a:t>
            </a:r>
          </a:p>
        </p:txBody>
      </p:sp>
      <p:sp>
        <p:nvSpPr>
          <p:cNvPr id="64" name="Oval 63"/>
          <p:cNvSpPr/>
          <p:nvPr/>
        </p:nvSpPr>
        <p:spPr bwMode="auto">
          <a:xfrm>
            <a:off x="8915400" y="2375498"/>
            <a:ext cx="76200" cy="5715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65" name="Oval 64"/>
          <p:cNvSpPr/>
          <p:nvPr/>
        </p:nvSpPr>
        <p:spPr bwMode="auto">
          <a:xfrm>
            <a:off x="4978878" y="1809392"/>
            <a:ext cx="76200" cy="5715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029201" y="1714500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ALICE</a:t>
            </a:r>
          </a:p>
        </p:txBody>
      </p:sp>
      <p:sp>
        <p:nvSpPr>
          <p:cNvPr id="67" name="Oval 66"/>
          <p:cNvSpPr/>
          <p:nvPr/>
        </p:nvSpPr>
        <p:spPr bwMode="auto">
          <a:xfrm>
            <a:off x="4386530" y="2133959"/>
            <a:ext cx="76200" cy="5715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68" name="Oval 67"/>
          <p:cNvSpPr/>
          <p:nvPr/>
        </p:nvSpPr>
        <p:spPr bwMode="auto">
          <a:xfrm>
            <a:off x="5029200" y="2743200"/>
            <a:ext cx="76200" cy="57150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ea typeface="MS PGothic" pitchFamily="2" charset="-128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093574" y="262890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err="1">
                <a:solidFill>
                  <a:schemeClr val="bg1"/>
                </a:solidFill>
              </a:rPr>
              <a:t>LHCb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419601" y="2057400"/>
            <a:ext cx="748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bg1"/>
                </a:solidFill>
              </a:rPr>
              <a:t>ATLAS</a:t>
            </a:r>
          </a:p>
        </p:txBody>
      </p:sp>
    </p:spTree>
    <p:extLst>
      <p:ext uri="{BB962C8B-B14F-4D97-AF65-F5344CB8AC3E}">
        <p14:creationId xmlns:p14="http://schemas.microsoft.com/office/powerpoint/2010/main" val="3634066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51" grpId="0" animBg="1"/>
      <p:bldP spid="52" grpId="0" animBg="1"/>
      <p:bldP spid="53" grpId="0" animBg="1"/>
      <p:bldP spid="54" grpId="0" animBg="1"/>
      <p:bldP spid="55" grpId="0" animBg="1"/>
      <p:bldP spid="56" grpId="0"/>
      <p:bldP spid="57" grpId="0"/>
      <p:bldP spid="58" grpId="0" animBg="1"/>
      <p:bldP spid="59" grpId="0" animBg="1"/>
      <p:bldP spid="60" grpId="0" animBg="1"/>
      <p:bldP spid="61" grpId="0" animBg="1"/>
      <p:bldP spid="62" grpId="0"/>
      <p:bldP spid="63" grpId="0"/>
      <p:bldP spid="64" grpId="0" animBg="1"/>
      <p:bldP spid="65" grpId="0" animBg="1"/>
      <p:bldP spid="66" grpId="0"/>
      <p:bldP spid="67" grpId="0" animBg="1"/>
      <p:bldP spid="68" grpId="0" animBg="1"/>
      <p:bldP spid="69" grpId="0"/>
      <p:bldP spid="7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627534"/>
            <a:ext cx="8229600" cy="1327894"/>
          </a:xfrm>
        </p:spPr>
        <p:txBody>
          <a:bodyPr>
            <a:normAutofit fontScale="70000" lnSpcReduction="2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/>
              <a:t>High-luminosity LHC: Major upgrade of the LHC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/>
              <a:t>Main goals: </a:t>
            </a:r>
          </a:p>
          <a:p>
            <a:pPr marL="742950" lvl="2" indent="-342900"/>
            <a:r>
              <a:rPr lang="en-US" dirty="0"/>
              <a:t>Target an integrated luminosity of at least </a:t>
            </a:r>
            <a:r>
              <a:rPr lang="en-US" dirty="0">
                <a:solidFill>
                  <a:srgbClr val="FF0000"/>
                </a:solidFill>
              </a:rPr>
              <a:t>~250 fb</a:t>
            </a:r>
            <a:r>
              <a:rPr lang="en-US" baseline="30000" dirty="0">
                <a:solidFill>
                  <a:srgbClr val="FF0000"/>
                </a:solidFill>
              </a:rPr>
              <a:t>-1</a:t>
            </a:r>
            <a:r>
              <a:rPr lang="en-US" dirty="0">
                <a:solidFill>
                  <a:srgbClr val="FF0000"/>
                </a:solidFill>
              </a:rPr>
              <a:t> per year</a:t>
            </a:r>
          </a:p>
          <a:p>
            <a:pPr marL="742950" lvl="2" indent="-342900"/>
            <a:r>
              <a:rPr lang="en-US" dirty="0"/>
              <a:t>Achieve a total integrated luminosity of </a:t>
            </a:r>
            <a:r>
              <a:rPr lang="en-US" dirty="0">
                <a:solidFill>
                  <a:srgbClr val="FF0000"/>
                </a:solidFill>
              </a:rPr>
              <a:t>3000 fb</a:t>
            </a:r>
            <a:r>
              <a:rPr lang="en-US" baseline="30000" dirty="0">
                <a:solidFill>
                  <a:srgbClr val="FF0000"/>
                </a:solidFill>
              </a:rPr>
              <a:t>-1</a:t>
            </a:r>
            <a:r>
              <a:rPr lang="en-US" dirty="0"/>
              <a:t> over the project lifetime</a:t>
            </a:r>
          </a:p>
          <a:p>
            <a:pPr marL="742950" lvl="2" indent="-342900"/>
            <a:r>
              <a:rPr lang="en-US" dirty="0"/>
              <a:t>Prepare machine for operation from </a:t>
            </a:r>
            <a:r>
              <a:rPr lang="en-US" dirty="0">
                <a:solidFill>
                  <a:srgbClr val="FF0000"/>
                </a:solidFill>
              </a:rPr>
              <a:t>2038 and into the 2040’s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29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009512"/>
              </p:ext>
            </p:extLst>
          </p:nvPr>
        </p:nvGraphicFramePr>
        <p:xfrm>
          <a:off x="611560" y="2211708"/>
          <a:ext cx="7696200" cy="2501262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48820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0399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0399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93742">
                <a:tc>
                  <a:txBody>
                    <a:bodyPr/>
                    <a:lstStyle/>
                    <a:p>
                      <a:endParaRPr 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LHC 2018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400" b="1" dirty="0">
                          <a:solidFill>
                            <a:schemeClr val="tx1"/>
                          </a:solidFill>
                        </a:rPr>
                        <a:t>HL-LHC</a:t>
                      </a:r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594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8000"/>
                          </a:solidFill>
                        </a:rPr>
                        <a:t>Proton</a:t>
                      </a:r>
                      <a:r>
                        <a:rPr lang="en-US" sz="1200" baseline="0" dirty="0">
                          <a:solidFill>
                            <a:srgbClr val="008000"/>
                          </a:solidFill>
                        </a:rPr>
                        <a:t>s per bunch</a:t>
                      </a:r>
                      <a:endParaRPr 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8000"/>
                          </a:solidFill>
                        </a:rPr>
                        <a:t>1.1</a:t>
                      </a:r>
                      <a:r>
                        <a:rPr lang="en-US" sz="1200" baseline="0" dirty="0">
                          <a:solidFill>
                            <a:srgbClr val="008000"/>
                          </a:solidFill>
                        </a:rPr>
                        <a:t> x 10</a:t>
                      </a:r>
                      <a:r>
                        <a:rPr lang="en-US" sz="1200" baseline="30000" dirty="0">
                          <a:solidFill>
                            <a:srgbClr val="008000"/>
                          </a:solidFill>
                        </a:rPr>
                        <a:t>11</a:t>
                      </a:r>
                      <a:endParaRPr 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8000"/>
                          </a:solidFill>
                        </a:rPr>
                        <a:t>2.2</a:t>
                      </a:r>
                      <a:r>
                        <a:rPr lang="en-US" sz="1200" baseline="0" dirty="0">
                          <a:solidFill>
                            <a:srgbClr val="008000"/>
                          </a:solidFill>
                        </a:rPr>
                        <a:t> x 10</a:t>
                      </a:r>
                      <a:r>
                        <a:rPr lang="en-US" sz="1200" baseline="30000" dirty="0">
                          <a:solidFill>
                            <a:srgbClr val="008000"/>
                          </a:solidFill>
                        </a:rPr>
                        <a:t>11</a:t>
                      </a:r>
                      <a:endParaRPr 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594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8000"/>
                          </a:solidFill>
                        </a:rPr>
                        <a:t>Number of bunches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8000"/>
                          </a:solidFill>
                        </a:rPr>
                        <a:t>2556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8000"/>
                          </a:solidFill>
                        </a:rPr>
                        <a:t>2750</a:t>
                      </a:r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594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8000"/>
                          </a:solidFill>
                        </a:rPr>
                        <a:t>Normalized</a:t>
                      </a:r>
                      <a:r>
                        <a:rPr lang="en-US" sz="1200" baseline="0" dirty="0">
                          <a:solidFill>
                            <a:srgbClr val="008000"/>
                          </a:solidFill>
                        </a:rPr>
                        <a:t> emittance</a:t>
                      </a:r>
                      <a:endParaRPr 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008000"/>
                          </a:solidFill>
                        </a:rPr>
                        <a:t>1.8 micron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8000"/>
                          </a:solidFill>
                        </a:rPr>
                        <a:t>2.5 micron</a:t>
                      </a:r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594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8000"/>
                          </a:solidFill>
                        </a:rPr>
                        <a:t>Beta*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8000"/>
                          </a:solidFill>
                        </a:rPr>
                        <a:t>25-30 cm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8000"/>
                          </a:solidFill>
                        </a:rPr>
                        <a:t>15</a:t>
                      </a:r>
                      <a:r>
                        <a:rPr lang="en-US" sz="1200" baseline="0" dirty="0">
                          <a:solidFill>
                            <a:srgbClr val="008000"/>
                          </a:solidFill>
                        </a:rPr>
                        <a:t> cm</a:t>
                      </a:r>
                      <a:endParaRPr lang="en-US" sz="1200" dirty="0">
                        <a:solidFill>
                          <a:srgbClr val="008000"/>
                        </a:solidFill>
                      </a:endParaRPr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594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Full crossing angle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320 </a:t>
                      </a:r>
                      <a:r>
                        <a:rPr lang="en-US" sz="1200" dirty="0" err="1">
                          <a:solidFill>
                            <a:srgbClr val="FF0000"/>
                          </a:solidFill>
                        </a:rPr>
                        <a:t>microrad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500 </a:t>
                      </a:r>
                      <a:r>
                        <a:rPr lang="en-US" sz="1200" dirty="0" err="1">
                          <a:solidFill>
                            <a:srgbClr val="FF0000"/>
                          </a:solidFill>
                        </a:rPr>
                        <a:t>microrad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594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Geometric</a:t>
                      </a:r>
                      <a:r>
                        <a:rPr lang="en-US" sz="1200" baseline="0" dirty="0">
                          <a:solidFill>
                            <a:srgbClr val="FF0000"/>
                          </a:solidFill>
                        </a:rPr>
                        <a:t> reduction factor F</a:t>
                      </a:r>
                      <a:endParaRPr lang="en-US" sz="1200" dirty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0.6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FF0000"/>
                          </a:solidFill>
                        </a:rPr>
                        <a:t>0.35</a:t>
                      </a:r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5940"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FF"/>
                          </a:solidFill>
                        </a:rPr>
                        <a:t>“Virtual” luminosity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>
                        <a:solidFill>
                          <a:srgbClr val="0000FF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solidFill>
                            <a:srgbClr val="0000FF"/>
                          </a:solidFill>
                        </a:rPr>
                        <a:t>2.4</a:t>
                      </a:r>
                      <a:r>
                        <a:rPr lang="en-US" sz="1200" baseline="0" dirty="0">
                          <a:solidFill>
                            <a:srgbClr val="0000FF"/>
                          </a:solidFill>
                        </a:rPr>
                        <a:t> x 10</a:t>
                      </a:r>
                      <a:r>
                        <a:rPr lang="en-US" sz="1200" baseline="30000" dirty="0">
                          <a:solidFill>
                            <a:srgbClr val="0000FF"/>
                          </a:solidFill>
                        </a:rPr>
                        <a:t>35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</a:rPr>
                        <a:t> cm</a:t>
                      </a:r>
                      <a:r>
                        <a:rPr lang="en-US" sz="1200" baseline="30000" dirty="0">
                          <a:solidFill>
                            <a:srgbClr val="0000FF"/>
                          </a:solidFill>
                        </a:rPr>
                        <a:t>-2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</a:rPr>
                        <a:t>s</a:t>
                      </a:r>
                      <a:r>
                        <a:rPr lang="en-US" sz="1200" baseline="30000" dirty="0">
                          <a:solidFill>
                            <a:srgbClr val="0000FF"/>
                          </a:solidFill>
                        </a:rPr>
                        <a:t>-1</a:t>
                      </a:r>
                      <a:r>
                        <a:rPr lang="en-US" sz="1200" dirty="0">
                          <a:solidFill>
                            <a:srgbClr val="0000FF"/>
                          </a:solidFill>
                        </a:rPr>
                        <a:t> </a:t>
                      </a:r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5940">
                <a:tc>
                  <a:txBody>
                    <a:bodyPr/>
                    <a:lstStyle/>
                    <a:p>
                      <a:r>
                        <a:rPr lang="en-US" sz="1200" dirty="0"/>
                        <a:t>Levelled luminosity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2.1</a:t>
                      </a:r>
                      <a:r>
                        <a:rPr lang="en-US" sz="1200" baseline="0" dirty="0">
                          <a:solidFill>
                            <a:schemeClr val="tx1"/>
                          </a:solidFill>
                        </a:rPr>
                        <a:t> x 10</a:t>
                      </a:r>
                      <a:r>
                        <a:rPr lang="en-US" sz="1200" baseline="30000" dirty="0">
                          <a:solidFill>
                            <a:schemeClr val="tx1"/>
                          </a:solidFill>
                        </a:rPr>
                        <a:t>35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cm</a:t>
                      </a:r>
                      <a:r>
                        <a:rPr lang="en-US" sz="1200" baseline="30000" dirty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s</a:t>
                      </a:r>
                      <a:r>
                        <a:rPr lang="en-US" sz="1200" baseline="30000" dirty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sz="12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</a:t>
                      </a:r>
                      <a:r>
                        <a:rPr lang="en-US" sz="1200" baseline="0" dirty="0"/>
                        <a:t> x 10</a:t>
                      </a:r>
                      <a:r>
                        <a:rPr lang="en-US" sz="1200" baseline="30000" dirty="0"/>
                        <a:t>34</a:t>
                      </a:r>
                      <a:r>
                        <a:rPr lang="en-US" sz="1200" dirty="0"/>
                        <a:t> cm</a:t>
                      </a:r>
                      <a:r>
                        <a:rPr lang="en-US" sz="1200" baseline="30000" dirty="0"/>
                        <a:t>-2</a:t>
                      </a:r>
                      <a:r>
                        <a:rPr lang="en-US" sz="1200" dirty="0"/>
                        <a:t>s</a:t>
                      </a:r>
                      <a:r>
                        <a:rPr lang="en-US" sz="1200" baseline="30000" dirty="0"/>
                        <a:t>-1</a:t>
                      </a:r>
                      <a:r>
                        <a:rPr lang="en-US" sz="1200" dirty="0"/>
                        <a:t> </a:t>
                      </a:r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564952" y="2499742"/>
            <a:ext cx="7776864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7110" y="3332088"/>
            <a:ext cx="7776864" cy="82383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1896205"/>
              </p:ext>
            </p:extLst>
          </p:nvPr>
        </p:nvGraphicFramePr>
        <p:xfrm>
          <a:off x="7452320" y="1491630"/>
          <a:ext cx="1561678" cy="8028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7" name="Equation" r:id="rId3" imgW="939600" imgH="469800" progId="Equation.3">
                  <p:embed/>
                </p:oleObj>
              </mc:Choice>
              <mc:Fallback>
                <p:oleObj name="Equation" r:id="rId3" imgW="9396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2320" y="1491630"/>
                        <a:ext cx="1561678" cy="8028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09508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 animBg="1"/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4402832" cy="3967088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solidFill>
                  <a:srgbClr val="0000FF"/>
                </a:solidFill>
              </a:rPr>
              <a:t>Particle colliders have been instrumental for scientific discoveries in high energy physics </a:t>
            </a:r>
            <a:r>
              <a:rPr lang="en-US" dirty="0"/>
              <a:t>for more than half a century</a:t>
            </a:r>
          </a:p>
          <a:p>
            <a:pPr lvl="1"/>
            <a:r>
              <a:rPr lang="en-US" dirty="0"/>
              <a:t>Key for establishing the standard model in particle physics</a:t>
            </a:r>
          </a:p>
          <a:p>
            <a:pPr lvl="1"/>
            <a:endParaRPr lang="en-US" dirty="0"/>
          </a:p>
          <a:p>
            <a:r>
              <a:rPr lang="en-US" dirty="0"/>
              <a:t>Technological innovation made it possible to increase energy at a much faster pace than the costs</a:t>
            </a:r>
          </a:p>
          <a:p>
            <a:endParaRPr lang="en-US" dirty="0"/>
          </a:p>
          <a:p>
            <a:pPr marL="271463" indent="-271463"/>
            <a:r>
              <a:rPr lang="en-US" altLang="en-US" dirty="0"/>
              <a:t>LHC has the highest energy among colliders built so far</a:t>
            </a:r>
          </a:p>
          <a:p>
            <a:pPr marL="671513" lvl="1" indent="-271463"/>
            <a:r>
              <a:rPr lang="en-US" altLang="en-US" dirty="0"/>
              <a:t>Circular collider, designed to collide </a:t>
            </a:r>
            <a:br>
              <a:rPr lang="en-US" altLang="en-US" dirty="0"/>
            </a:br>
            <a:r>
              <a:rPr lang="en-US" altLang="en-US" dirty="0"/>
              <a:t>7 </a:t>
            </a:r>
            <a:r>
              <a:rPr lang="en-US" altLang="en-US" dirty="0" err="1"/>
              <a:t>TeV</a:t>
            </a:r>
            <a:r>
              <a:rPr lang="en-US" altLang="en-US" dirty="0"/>
              <a:t> protons and heavy ions</a:t>
            </a:r>
          </a:p>
          <a:p>
            <a:pPr marL="671513" lvl="1" indent="-271463"/>
            <a:endParaRPr lang="en-US" alt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Particle colliders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5065" y="699542"/>
            <a:ext cx="4113439" cy="34563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580112" y="4155926"/>
            <a:ext cx="35283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“Livingstone plot” of collider energy </a:t>
            </a:r>
            <a:r>
              <a:rPr lang="en-US" sz="1200" dirty="0" err="1"/>
              <a:t>vs</a:t>
            </a:r>
            <a:r>
              <a:rPr lang="en-US" sz="1200" dirty="0"/>
              <a:t> time (</a:t>
            </a:r>
            <a:r>
              <a:rPr lang="en-US" sz="1200" dirty="0">
                <a:hlinkClick r:id="rId3"/>
              </a:rPr>
              <a:t>source</a:t>
            </a:r>
            <a:r>
              <a:rPr lang="en-US" sz="12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17314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4114800" cy="3967088"/>
          </a:xfrm>
        </p:spPr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Bunches experience electromagnetic force from the opposing beam </a:t>
            </a:r>
            <a:r>
              <a:rPr lang="en-US" dirty="0"/>
              <a:t>at the collision point (</a:t>
            </a:r>
            <a:r>
              <a:rPr lang="en-US" dirty="0">
                <a:solidFill>
                  <a:srgbClr val="FF0000"/>
                </a:solidFill>
              </a:rPr>
              <a:t>head-on beam-beam</a:t>
            </a:r>
            <a:r>
              <a:rPr lang="en-US" dirty="0"/>
              <a:t>) or nearby in common beam pipe (</a:t>
            </a:r>
            <a:r>
              <a:rPr lang="en-US" dirty="0">
                <a:solidFill>
                  <a:srgbClr val="FF0000"/>
                </a:solidFill>
              </a:rPr>
              <a:t>long-range beam-beam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Need crossing angle, not only to avoid parasitic collisions</a:t>
            </a:r>
          </a:p>
          <a:p>
            <a:pPr lvl="1"/>
            <a:endParaRPr lang="en-US" dirty="0"/>
          </a:p>
          <a:p>
            <a:r>
              <a:rPr lang="en-US" dirty="0"/>
              <a:t>Crossing angle at HL-LHC must be larger than at LHC, due to higher intensity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Would cause very large loss in luminosity: F≈0.35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r>
              <a:rPr lang="en-US" dirty="0"/>
              <a:t>To compensate: use “crab cavities” that tilt the bunches longitudinally and ensure overlap at the collision point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Compensation of geometric reduction factor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6056" y="2427734"/>
            <a:ext cx="3550303" cy="232003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771550"/>
            <a:ext cx="430555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506483" y="1131590"/>
            <a:ext cx="1001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Long-range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228184" y="1294656"/>
            <a:ext cx="811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Head-on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72768422"/>
              </p:ext>
            </p:extLst>
          </p:nvPr>
        </p:nvGraphicFramePr>
        <p:xfrm>
          <a:off x="1907704" y="2571750"/>
          <a:ext cx="1408658" cy="7242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1" name="Equation" r:id="rId5" imgW="939600" imgH="469800" progId="Equation.3">
                  <p:embed/>
                </p:oleObj>
              </mc:Choice>
              <mc:Fallback>
                <p:oleObj name="Equation" r:id="rId5" imgW="9396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7704" y="2571750"/>
                        <a:ext cx="1408658" cy="72422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26207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/>
      <p:bldP spid="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Crab cavities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5616" y="1586467"/>
            <a:ext cx="6457800" cy="32687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08" y="555526"/>
            <a:ext cx="78268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000" dirty="0"/>
              <a:t>Create a oscillating transverse electric field</a:t>
            </a:r>
          </a:p>
          <a:p>
            <a:pPr marL="285750" indent="-285750">
              <a:buFont typeface="Arial"/>
              <a:buChar char="•"/>
            </a:pPr>
            <a:r>
              <a:rPr lang="en-US" sz="2000" dirty="0"/>
              <a:t>Kick head and tail of the bunch in opposite directions</a:t>
            </a:r>
          </a:p>
        </p:txBody>
      </p:sp>
    </p:spTree>
    <p:extLst>
      <p:ext uri="{BB962C8B-B14F-4D97-AF65-F5344CB8AC3E}">
        <p14:creationId xmlns:p14="http://schemas.microsoft.com/office/powerpoint/2010/main" val="426858010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dirty="0"/>
              <a:t>FCC-</a:t>
            </a:r>
            <a:r>
              <a:rPr lang="en-US" sz="8800" dirty="0" err="1"/>
              <a:t>hh</a:t>
            </a:r>
            <a:endParaRPr lang="en-US" sz="8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32</a:t>
            </a:fld>
            <a:endParaRPr lang="en-US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211710"/>
            <a:ext cx="1916348" cy="212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029332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483518"/>
            <a:ext cx="4032448" cy="4536504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European strategy: “Europe, together with its international partners, should investigate the technical and financial feasibility of a </a:t>
            </a:r>
            <a:r>
              <a:rPr lang="en-US" dirty="0">
                <a:solidFill>
                  <a:srgbClr val="0000FF"/>
                </a:solidFill>
              </a:rPr>
              <a:t>future hadron collider at CERN with a </a:t>
            </a:r>
            <a:r>
              <a:rPr lang="en-US" dirty="0" err="1">
                <a:solidFill>
                  <a:srgbClr val="0000FF"/>
                </a:solidFill>
              </a:rPr>
              <a:t>centre</a:t>
            </a:r>
            <a:r>
              <a:rPr lang="en-US" dirty="0">
                <a:solidFill>
                  <a:srgbClr val="0000FF"/>
                </a:solidFill>
              </a:rPr>
              <a:t>-of-mass energy of at least 100 </a:t>
            </a:r>
            <a:r>
              <a:rPr lang="en-US" dirty="0" err="1">
                <a:solidFill>
                  <a:srgbClr val="0000FF"/>
                </a:solidFill>
              </a:rPr>
              <a:t>TeV</a:t>
            </a:r>
            <a:r>
              <a:rPr lang="en-US" dirty="0"/>
              <a:t> and with an electron-positron Higgs and electroweak factory as a possible first stage. “</a:t>
            </a:r>
          </a:p>
          <a:p>
            <a:endParaRPr lang="en-US" dirty="0"/>
          </a:p>
          <a:p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: collide </a:t>
            </a:r>
            <a:r>
              <a:rPr lang="en-US" dirty="0">
                <a:solidFill>
                  <a:srgbClr val="0000FF"/>
                </a:solidFill>
              </a:rPr>
              <a:t>50 </a:t>
            </a:r>
            <a:r>
              <a:rPr lang="en-US" dirty="0" err="1">
                <a:solidFill>
                  <a:srgbClr val="0000FF"/>
                </a:solidFill>
              </a:rPr>
              <a:t>TeV</a:t>
            </a:r>
            <a:r>
              <a:rPr lang="en-US" dirty="0">
                <a:solidFill>
                  <a:srgbClr val="0000FF"/>
                </a:solidFill>
              </a:rPr>
              <a:t> protons </a:t>
            </a:r>
            <a:r>
              <a:rPr lang="en-US" dirty="0"/>
              <a:t>(or heavy ions of equivalent magnetic rigidity) in </a:t>
            </a:r>
            <a:r>
              <a:rPr lang="en-US" dirty="0">
                <a:solidFill>
                  <a:srgbClr val="0000FF"/>
                </a:solidFill>
              </a:rPr>
              <a:t>tunnel of 90.7 km</a:t>
            </a:r>
          </a:p>
          <a:p>
            <a:pPr lvl="1"/>
            <a:r>
              <a:rPr lang="en-US" dirty="0"/>
              <a:t>Factor 7 higher energy than LHC, factor ~3 longer tunnel</a:t>
            </a:r>
          </a:p>
          <a:p>
            <a:pPr lvl="1"/>
            <a:r>
              <a:rPr lang="en-GB" dirty="0"/>
              <a:t>International FCC collaboration (CERN as host lab)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More than an order of magnitude higher peak luminosity than LHC; factor 6 higher than HL-LHC</a:t>
            </a:r>
          </a:p>
          <a:p>
            <a:endParaRPr lang="en-US" dirty="0"/>
          </a:p>
          <a:p>
            <a:r>
              <a:rPr lang="en-US" dirty="0"/>
              <a:t>Goal: Achieve integrated luminosity of </a:t>
            </a:r>
            <a:br>
              <a:rPr lang="en-US" dirty="0"/>
            </a:br>
            <a:r>
              <a:rPr lang="en-US" b="1" dirty="0">
                <a:solidFill>
                  <a:srgbClr val="FF0000"/>
                </a:solidFill>
              </a:rPr>
              <a:t>20 000 fb</a:t>
            </a:r>
            <a:r>
              <a:rPr lang="en-US" b="1" baseline="30000" dirty="0">
                <a:solidFill>
                  <a:srgbClr val="FF0000"/>
                </a:solidFill>
              </a:rPr>
              <a:t>-1</a:t>
            </a:r>
            <a:r>
              <a:rPr lang="en-US" b="1" dirty="0">
                <a:solidFill>
                  <a:srgbClr val="FF0000"/>
                </a:solidFill>
              </a:rPr>
              <a:t> per experiment collected over 25 years </a:t>
            </a:r>
            <a:r>
              <a:rPr lang="en-US" dirty="0"/>
              <a:t>of operation (</a:t>
            </a:r>
            <a:r>
              <a:rPr lang="en-US" dirty="0" err="1"/>
              <a:t>vs</a:t>
            </a:r>
            <a:r>
              <a:rPr lang="en-US" dirty="0"/>
              <a:t> 3000 fb</a:t>
            </a:r>
            <a:r>
              <a:rPr lang="en-US" baseline="30000" dirty="0"/>
              <a:t>-1</a:t>
            </a:r>
            <a:r>
              <a:rPr lang="en-US" dirty="0"/>
              <a:t> for HL-LHC)</a:t>
            </a:r>
          </a:p>
          <a:p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general goals</a:t>
            </a: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27734"/>
            <a:ext cx="4426844" cy="2301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55729"/>
            <a:ext cx="1656184" cy="1833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6174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4114800" cy="3967088"/>
          </a:xfrm>
        </p:spPr>
        <p:txBody>
          <a:bodyPr>
            <a:normAutofit fontScale="77500" lnSpcReduction="20000"/>
          </a:bodyPr>
          <a:lstStyle/>
          <a:p>
            <a:pPr>
              <a:buFont typeface="Arial"/>
              <a:buChar char="•"/>
            </a:pPr>
            <a:r>
              <a:rPr lang="en-GB" dirty="0"/>
              <a:t>Insertions in FCC-</a:t>
            </a:r>
            <a:r>
              <a:rPr lang="en-GB" dirty="0" err="1"/>
              <a:t>hh</a:t>
            </a:r>
            <a:endParaRPr lang="en-GB" dirty="0"/>
          </a:p>
          <a:p>
            <a:pPr lvl="1">
              <a:buFont typeface="Arial"/>
              <a:buChar char="•"/>
            </a:pPr>
            <a:r>
              <a:rPr lang="en-GB" dirty="0"/>
              <a:t>Two </a:t>
            </a:r>
            <a:r>
              <a:rPr lang="en-GB" dirty="0">
                <a:solidFill>
                  <a:srgbClr val="0000FF"/>
                </a:solidFill>
              </a:rPr>
              <a:t>high-luminosity experiments </a:t>
            </a:r>
            <a:r>
              <a:rPr lang="en-GB" dirty="0"/>
              <a:t>(A and G)</a:t>
            </a:r>
          </a:p>
          <a:p>
            <a:pPr lvl="1">
              <a:buFont typeface="Arial"/>
              <a:buChar char="•"/>
            </a:pPr>
            <a:r>
              <a:rPr lang="en-GB" dirty="0"/>
              <a:t>Two </a:t>
            </a:r>
            <a:r>
              <a:rPr lang="en-GB" dirty="0">
                <a:solidFill>
                  <a:srgbClr val="0000FF"/>
                </a:solidFill>
              </a:rPr>
              <a:t>other experiments </a:t>
            </a:r>
            <a:r>
              <a:rPr lang="en-GB" dirty="0"/>
              <a:t>(D and J)</a:t>
            </a:r>
          </a:p>
          <a:p>
            <a:pPr lvl="1">
              <a:buFont typeface="Arial"/>
              <a:buChar char="•"/>
            </a:pPr>
            <a:r>
              <a:rPr lang="en-GB" dirty="0"/>
              <a:t>Two </a:t>
            </a:r>
            <a:r>
              <a:rPr lang="en-GB" dirty="0">
                <a:solidFill>
                  <a:srgbClr val="0000FF"/>
                </a:solidFill>
              </a:rPr>
              <a:t>collimation insertions </a:t>
            </a:r>
            <a:r>
              <a:rPr lang="en-GB" dirty="0"/>
              <a:t>(F and H)</a:t>
            </a:r>
          </a:p>
          <a:p>
            <a:pPr lvl="1">
              <a:buFont typeface="Arial"/>
              <a:buChar char="•"/>
            </a:pPr>
            <a:r>
              <a:rPr lang="en-GB" dirty="0"/>
              <a:t>One </a:t>
            </a:r>
            <a:r>
              <a:rPr lang="en-GB" dirty="0">
                <a:solidFill>
                  <a:srgbClr val="0000FF"/>
                </a:solidFill>
              </a:rPr>
              <a:t>extraction insertion </a:t>
            </a:r>
            <a:r>
              <a:rPr lang="en-GB" dirty="0"/>
              <a:t>(B)</a:t>
            </a:r>
          </a:p>
          <a:p>
            <a:pPr lvl="1">
              <a:buFont typeface="Arial"/>
              <a:buChar char="•"/>
            </a:pPr>
            <a:r>
              <a:rPr lang="en-GB" dirty="0"/>
              <a:t>One </a:t>
            </a:r>
            <a:r>
              <a:rPr lang="en-GB" dirty="0">
                <a:solidFill>
                  <a:srgbClr val="0000FF"/>
                </a:solidFill>
              </a:rPr>
              <a:t>RF insertion </a:t>
            </a:r>
            <a:r>
              <a:rPr lang="en-GB" dirty="0"/>
              <a:t>(L)</a:t>
            </a:r>
          </a:p>
          <a:p>
            <a:pPr>
              <a:buFont typeface="Arial"/>
              <a:buChar char="•"/>
            </a:pPr>
            <a:endParaRPr lang="en-GB" dirty="0"/>
          </a:p>
          <a:p>
            <a:pPr>
              <a:buFont typeface="Arial"/>
              <a:buChar char="•"/>
            </a:pPr>
            <a:r>
              <a:rPr lang="en-GB" dirty="0">
                <a:solidFill>
                  <a:srgbClr val="000000"/>
                </a:solidFill>
              </a:rPr>
              <a:t>Insertions are 1.4-2.16 km long</a:t>
            </a:r>
          </a:p>
          <a:p>
            <a:pPr>
              <a:buFont typeface="Arial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r>
              <a:rPr lang="en-US" dirty="0"/>
              <a:t>Compatible with LHC or SPS as injector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layout</a:t>
            </a:r>
          </a:p>
        </p:txBody>
      </p:sp>
      <p:pic>
        <p:nvPicPr>
          <p:cNvPr id="942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843558"/>
            <a:ext cx="4089615" cy="3499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739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555526"/>
            <a:ext cx="3312368" cy="4392488"/>
          </a:xfrm>
        </p:spPr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Need 16 T dipole magnets – not feasible with today’s technology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ym typeface="Wingdings" pitchFamily="2" charset="2"/>
              </a:rPr>
              <a:t> big challenge for technological development!</a:t>
            </a:r>
          </a:p>
          <a:p>
            <a:pPr lvl="1"/>
            <a:r>
              <a:rPr lang="en-US" dirty="0">
                <a:solidFill>
                  <a:srgbClr val="0000FF"/>
                </a:solidFill>
                <a:sym typeface="Wingdings" pitchFamily="2" charset="2"/>
              </a:rPr>
              <a:t>In LHC, 8.3 T</a:t>
            </a:r>
            <a:r>
              <a:rPr lang="en-US" dirty="0">
                <a:sym typeface="Wingdings" pitchFamily="2" charset="2"/>
              </a:rPr>
              <a:t>, with </a:t>
            </a:r>
            <a:r>
              <a:rPr lang="en-US" dirty="0" err="1">
                <a:sym typeface="Wingdings" pitchFamily="2" charset="2"/>
              </a:rPr>
              <a:t>NbTi</a:t>
            </a:r>
            <a:r>
              <a:rPr lang="en-US" dirty="0">
                <a:sym typeface="Wingdings" pitchFamily="2" charset="2"/>
              </a:rPr>
              <a:t> superconductors</a:t>
            </a:r>
          </a:p>
          <a:p>
            <a:pPr lvl="1"/>
            <a:r>
              <a:rPr lang="en-US" dirty="0">
                <a:sym typeface="Wingdings" pitchFamily="2" charset="2"/>
              </a:rPr>
              <a:t>Cannot reach 16 T with </a:t>
            </a:r>
            <a:r>
              <a:rPr lang="en-US" dirty="0" err="1">
                <a:sym typeface="Wingdings" pitchFamily="2" charset="2"/>
              </a:rPr>
              <a:t>NbTi</a:t>
            </a:r>
            <a:r>
              <a:rPr lang="en-US" dirty="0">
                <a:sym typeface="Wingdings" pitchFamily="2" charset="2"/>
              </a:rPr>
              <a:t>: to be superconducting, need working point below “critical surface” in space spanned by temperature, current density and magnetic field</a:t>
            </a:r>
          </a:p>
          <a:p>
            <a:pPr lvl="1"/>
            <a:endParaRPr lang="en-US" dirty="0">
              <a:sym typeface="Wingdings" pitchFamily="2" charset="2"/>
            </a:endParaRPr>
          </a:p>
          <a:p>
            <a:r>
              <a:rPr lang="en-US" dirty="0">
                <a:sym typeface="Wingdings" pitchFamily="2" charset="2"/>
              </a:rPr>
              <a:t>For 16 T, rely on future developments of Nb3Sn superconductor technology</a:t>
            </a:r>
          </a:p>
          <a:p>
            <a:pPr lvl="1"/>
            <a:r>
              <a:rPr lang="en-US" dirty="0">
                <a:sym typeface="Wingdings" pitchFamily="2" charset="2"/>
              </a:rPr>
              <a:t>Alternatively, bet on high-temperature superconductors – significant technology development and cost reduction needed</a:t>
            </a:r>
          </a:p>
          <a:p>
            <a:pPr lvl="1"/>
            <a:endParaRPr lang="en-US" dirty="0">
              <a:sym typeface="Wingdings" pitchFamily="2" charset="2"/>
            </a:endParaRPr>
          </a:p>
          <a:p>
            <a:r>
              <a:rPr lang="en-US" dirty="0">
                <a:solidFill>
                  <a:srgbClr val="0000FF"/>
                </a:solidFill>
                <a:sym typeface="Wingdings" pitchFamily="2" charset="2"/>
              </a:rPr>
              <a:t>Advanced research program on high-field magnets going on!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magnets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15" t="5834" r="3727"/>
          <a:stretch/>
        </p:blipFill>
        <p:spPr bwMode="auto">
          <a:xfrm>
            <a:off x="3563889" y="1080380"/>
            <a:ext cx="2921242" cy="28717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341379" y="3939902"/>
            <a:ext cx="14547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Critical surface </a:t>
            </a:r>
          </a:p>
          <a:p>
            <a:r>
              <a:rPr lang="en-US" sz="1600" dirty="0"/>
              <a:t>for </a:t>
            </a:r>
            <a:r>
              <a:rPr lang="en-US" sz="1600" dirty="0" err="1"/>
              <a:t>NbTi</a:t>
            </a:r>
            <a:endParaRPr lang="en-US" sz="1600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131" y="1238549"/>
            <a:ext cx="2636527" cy="2692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4343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program on 16T Nb3Sn magnets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xmlns="" id="{63F2CF70-A0B0-2644-8079-41AACE07DF59}"/>
              </a:ext>
            </a:extLst>
          </p:cNvPr>
          <p:cNvGrpSpPr>
            <a:grpSpLocks noChangeAspect="1"/>
          </p:cNvGrpSpPr>
          <p:nvPr/>
        </p:nvGrpSpPr>
        <p:grpSpPr>
          <a:xfrm>
            <a:off x="209959" y="1131590"/>
            <a:ext cx="1466706" cy="1692327"/>
            <a:chOff x="337076" y="1335644"/>
            <a:chExt cx="3046391" cy="3515011"/>
          </a:xfrm>
        </p:grpSpPr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xmlns="" id="{39A0F2E1-6CD5-D144-AEF8-DC09AABB3211}"/>
                </a:ext>
              </a:extLst>
            </p:cNvPr>
            <p:cNvSpPr txBox="1"/>
            <p:nvPr/>
          </p:nvSpPr>
          <p:spPr>
            <a:xfrm>
              <a:off x="337076" y="1335644"/>
              <a:ext cx="2466875" cy="6392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>
                <a:defRPr/>
              </a:pPr>
              <a:r>
                <a:rPr lang="en-US" sz="1400" dirty="0">
                  <a:solidFill>
                    <a:srgbClr val="0C377B"/>
                  </a:solidFill>
                  <a:latin typeface="Arial"/>
                </a:rPr>
                <a:t>Cos-theta</a:t>
              </a:r>
            </a:p>
          </p:txBody>
        </p:sp>
        <p:pic>
          <p:nvPicPr>
            <p:cNvPr id="54" name="Picture 53" descr="Screen Shot 2016-06-21 at 21.36.31.png">
              <a:extLst>
                <a:ext uri="{FF2B5EF4-FFF2-40B4-BE49-F238E27FC236}">
                  <a16:creationId xmlns:a16="http://schemas.microsoft.com/office/drawing/2014/main" xmlns="" id="{30AD70FF-A058-4B4C-B6D4-32295B18B7E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5539" y="1843804"/>
              <a:ext cx="2997928" cy="3006851"/>
            </a:xfrm>
            <a:prstGeom prst="rect">
              <a:avLst/>
            </a:prstGeom>
          </p:spPr>
        </p:pic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xmlns="" id="{C89474A0-B93F-E947-AC29-7246CF4D3BD1}"/>
              </a:ext>
            </a:extLst>
          </p:cNvPr>
          <p:cNvGrpSpPr>
            <a:grpSpLocks noChangeAspect="1"/>
          </p:cNvGrpSpPr>
          <p:nvPr/>
        </p:nvGrpSpPr>
        <p:grpSpPr>
          <a:xfrm>
            <a:off x="1633330" y="2840037"/>
            <a:ext cx="1498510" cy="1675929"/>
            <a:chOff x="3301854" y="-435565"/>
            <a:chExt cx="3105587" cy="3473279"/>
          </a:xfrm>
        </p:grpSpPr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xmlns="" id="{5B7A6C47-F367-7D43-83BD-DF0496301A57}"/>
                </a:ext>
              </a:extLst>
            </p:cNvPr>
            <p:cNvSpPr txBox="1"/>
            <p:nvPr/>
          </p:nvSpPr>
          <p:spPr>
            <a:xfrm>
              <a:off x="4115776" y="-435565"/>
              <a:ext cx="1935111" cy="6378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342900">
                <a:defRPr/>
              </a:pPr>
              <a:r>
                <a:rPr lang="en-US" sz="1400" dirty="0">
                  <a:solidFill>
                    <a:srgbClr val="0C377B"/>
                  </a:solidFill>
                  <a:latin typeface="Arial"/>
                </a:rPr>
                <a:t>Blocks </a:t>
              </a:r>
            </a:p>
          </p:txBody>
        </p:sp>
        <p:pic>
          <p:nvPicPr>
            <p:cNvPr id="57" name="Picture 56" descr="Screen Shot 2016-06-21 at 21.39.33.png">
              <a:extLst>
                <a:ext uri="{FF2B5EF4-FFF2-40B4-BE49-F238E27FC236}">
                  <a16:creationId xmlns:a16="http://schemas.microsoft.com/office/drawing/2014/main" xmlns="" id="{8A974DE0-AA6E-FB48-91D0-D4B4B151FF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01854" y="35420"/>
              <a:ext cx="3105587" cy="3002294"/>
            </a:xfrm>
            <a:prstGeom prst="rect">
              <a:avLst/>
            </a:prstGeom>
          </p:spPr>
        </p:pic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xmlns="" id="{98642762-20DA-FD4C-901F-FC3479C0E27D}"/>
              </a:ext>
            </a:extLst>
          </p:cNvPr>
          <p:cNvGrpSpPr>
            <a:grpSpLocks noChangeAspect="1"/>
          </p:cNvGrpSpPr>
          <p:nvPr/>
        </p:nvGrpSpPr>
        <p:grpSpPr>
          <a:xfrm>
            <a:off x="3070181" y="1059582"/>
            <a:ext cx="1519542" cy="1765503"/>
            <a:chOff x="5910741" y="1626570"/>
            <a:chExt cx="3078821" cy="3577175"/>
          </a:xfrm>
        </p:grpSpPr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xmlns="" id="{464CA59B-0A5A-0E42-B656-7A41C5C4C967}"/>
                </a:ext>
              </a:extLst>
            </p:cNvPr>
            <p:cNvSpPr txBox="1"/>
            <p:nvPr/>
          </p:nvSpPr>
          <p:spPr>
            <a:xfrm>
              <a:off x="6179072" y="1626570"/>
              <a:ext cx="2673693" cy="6236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 defTabSz="342900">
                <a:defRPr/>
              </a:pPr>
              <a:r>
                <a:rPr lang="en-US" sz="1400" dirty="0">
                  <a:solidFill>
                    <a:srgbClr val="0C377B"/>
                  </a:solidFill>
                  <a:latin typeface="Arial"/>
                </a:rPr>
                <a:t>Common coils</a:t>
              </a:r>
            </a:p>
          </p:txBody>
        </p:sp>
        <p:pic>
          <p:nvPicPr>
            <p:cNvPr id="60" name="Picture 59" descr="Screen Shot 2016-06-21 at 21.43.00.png">
              <a:extLst>
                <a:ext uri="{FF2B5EF4-FFF2-40B4-BE49-F238E27FC236}">
                  <a16:creationId xmlns:a16="http://schemas.microsoft.com/office/drawing/2014/main" xmlns="" id="{CC26C3FE-3758-784B-A718-3F6E504BE8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10741" y="2214166"/>
              <a:ext cx="3078821" cy="2989579"/>
            </a:xfrm>
            <a:prstGeom prst="rect">
              <a:avLst/>
            </a:prstGeom>
          </p:spPr>
        </p:pic>
      </p:grpSp>
      <p:pic>
        <p:nvPicPr>
          <p:cNvPr id="61" name="Picture 60">
            <a:extLst>
              <a:ext uri="{FF2B5EF4-FFF2-40B4-BE49-F238E27FC236}">
                <a16:creationId xmlns:a16="http://schemas.microsoft.com/office/drawing/2014/main" xmlns="" id="{C08CB366-399B-3C45-853F-4C16F251A021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4256" y="849577"/>
            <a:ext cx="1215925" cy="582915"/>
          </a:xfrm>
          <a:prstGeom prst="rect">
            <a:avLst/>
          </a:prstGeom>
          <a:solidFill>
            <a:schemeClr val="bg1">
              <a:alpha val="78000"/>
            </a:schemeClr>
          </a:solidFill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xmlns="" id="{58B556E7-CC3A-6045-ACD1-5CD5ED1D5AE6}"/>
              </a:ext>
            </a:extLst>
          </p:cNvPr>
          <p:cNvSpPr/>
          <p:nvPr/>
        </p:nvSpPr>
        <p:spPr>
          <a:xfrm>
            <a:off x="186408" y="4587974"/>
            <a:ext cx="640181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42900">
              <a:defRPr/>
            </a:pPr>
            <a:r>
              <a:rPr lang="en-GB" sz="1400" b="1" dirty="0">
                <a:solidFill>
                  <a:srgbClr val="FF0000"/>
                </a:solidFill>
                <a:latin typeface="Arial"/>
              </a:rPr>
              <a:t>Short model magnets (1.5 m lengths) will be built until ~2025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xmlns="" id="{41A59C7D-F1CE-D24A-9F53-DFF6DC3BC1FA}"/>
              </a:ext>
            </a:extLst>
          </p:cNvPr>
          <p:cNvSpPr txBox="1"/>
          <p:nvPr/>
        </p:nvSpPr>
        <p:spPr>
          <a:xfrm>
            <a:off x="5290528" y="699542"/>
            <a:ext cx="12556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defRPr/>
            </a:pPr>
            <a:r>
              <a:rPr lang="en-GB" sz="1400" b="1" dirty="0">
                <a:solidFill>
                  <a:srgbClr val="0C377B"/>
                </a:solidFill>
                <a:latin typeface="Calibri" panose="020F0502020204030204" pitchFamily="34" charset="0"/>
              </a:rPr>
              <a:t>Swiss contribution </a:t>
            </a: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xmlns="" id="{F6156212-97E0-C943-9596-822CA2A6167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8603" y="2231561"/>
            <a:ext cx="1423637" cy="1415600"/>
          </a:xfrm>
          <a:prstGeom prst="rect">
            <a:avLst/>
          </a:prstGeom>
        </p:spPr>
      </p:pic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1C810607-B00F-4D4B-8306-F6724B842C2E}"/>
              </a:ext>
            </a:extLst>
          </p:cNvPr>
          <p:cNvSpPr txBox="1"/>
          <p:nvPr/>
        </p:nvSpPr>
        <p:spPr>
          <a:xfrm>
            <a:off x="5472513" y="1635646"/>
            <a:ext cx="10060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defRPr/>
            </a:pPr>
            <a:r>
              <a:rPr lang="en-US" sz="1400" dirty="0">
                <a:solidFill>
                  <a:srgbClr val="0C377B"/>
                </a:solidFill>
                <a:latin typeface="Arial"/>
              </a:rPr>
              <a:t>Canted</a:t>
            </a:r>
          </a:p>
          <a:p>
            <a:pPr algn="ctr" defTabSz="342900">
              <a:defRPr/>
            </a:pPr>
            <a:r>
              <a:rPr lang="en-US" sz="1400" dirty="0">
                <a:solidFill>
                  <a:srgbClr val="0C377B"/>
                </a:solidFill>
                <a:latin typeface="Arial"/>
              </a:rPr>
              <a:t>Cos-theta</a:t>
            </a: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xmlns="" id="{48D62E2C-BFA3-7D47-B785-113EBE7B6C2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918332" y="1161480"/>
            <a:ext cx="376213" cy="376213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xmlns="" id="{F196179B-E8F6-BF42-A1AC-5C029283047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75249" y="2455511"/>
            <a:ext cx="1261247" cy="84838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xmlns="" id="{122C0CC8-EC6C-A240-A36C-41DF79DEAF5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75249" y="1059582"/>
            <a:ext cx="1261246" cy="1043548"/>
          </a:xfrm>
          <a:prstGeom prst="rect">
            <a:avLst/>
          </a:prstGeom>
          <a:solidFill>
            <a:srgbClr val="F7F7F7"/>
          </a:solidFill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8E266E42-EB49-0B4A-ACE9-D9F003AC057E}"/>
              </a:ext>
            </a:extLst>
          </p:cNvPr>
          <p:cNvSpPr txBox="1"/>
          <p:nvPr/>
        </p:nvSpPr>
        <p:spPr>
          <a:xfrm>
            <a:off x="233292" y="849577"/>
            <a:ext cx="790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1400" b="1" dirty="0">
                <a:solidFill>
                  <a:srgbClr val="0C377B"/>
                </a:solidFill>
                <a:latin typeface="Arial"/>
              </a:rPr>
              <a:t>INFN </a:t>
            </a:r>
            <a:r>
              <a:rPr lang="en-US" sz="1400" dirty="0">
                <a:solidFill>
                  <a:srgbClr val="0C377B"/>
                </a:solidFill>
                <a:latin typeface="Arial"/>
              </a:rPr>
              <a:t> 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2CF3C2F7-9B07-0F42-81FF-792D6212F6A0}"/>
              </a:ext>
            </a:extLst>
          </p:cNvPr>
          <p:cNvSpPr txBox="1"/>
          <p:nvPr/>
        </p:nvSpPr>
        <p:spPr>
          <a:xfrm>
            <a:off x="2052865" y="2624013"/>
            <a:ext cx="790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1400" b="1" dirty="0">
                <a:solidFill>
                  <a:srgbClr val="0C377B"/>
                </a:solidFill>
                <a:latin typeface="Arial"/>
              </a:rPr>
              <a:t>CEA </a:t>
            </a:r>
            <a:r>
              <a:rPr lang="en-US" sz="1400" dirty="0">
                <a:solidFill>
                  <a:srgbClr val="0C377B"/>
                </a:solidFill>
                <a:latin typeface="Arial"/>
              </a:rPr>
              <a:t> 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xmlns="" id="{3C7F7857-2490-AD44-AFB1-2397897CCA0C}"/>
              </a:ext>
            </a:extLst>
          </p:cNvPr>
          <p:cNvSpPr txBox="1"/>
          <p:nvPr/>
        </p:nvSpPr>
        <p:spPr>
          <a:xfrm>
            <a:off x="3203848" y="849577"/>
            <a:ext cx="10394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1400" b="1" dirty="0">
                <a:solidFill>
                  <a:srgbClr val="0C377B"/>
                </a:solidFill>
                <a:latin typeface="Arial"/>
              </a:rPr>
              <a:t>CIEMAT </a:t>
            </a:r>
            <a:r>
              <a:rPr lang="en-US" sz="1400" dirty="0">
                <a:solidFill>
                  <a:srgbClr val="0C377B"/>
                </a:solidFill>
                <a:latin typeface="Arial"/>
              </a:rPr>
              <a:t> 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xmlns="" id="{7B2471AB-3BFB-1B41-91C1-C9DD603DF13C}"/>
              </a:ext>
            </a:extLst>
          </p:cNvPr>
          <p:cNvSpPr txBox="1"/>
          <p:nvPr/>
        </p:nvSpPr>
        <p:spPr>
          <a:xfrm>
            <a:off x="5398846" y="1195699"/>
            <a:ext cx="790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1400" b="1" dirty="0">
                <a:solidFill>
                  <a:srgbClr val="0C377B"/>
                </a:solidFill>
                <a:latin typeface="Arial"/>
              </a:rPr>
              <a:t>PSI </a:t>
            </a:r>
            <a:r>
              <a:rPr lang="en-US" sz="1400" dirty="0">
                <a:solidFill>
                  <a:srgbClr val="0C377B"/>
                </a:solidFill>
                <a:latin typeface="Arial"/>
              </a:rPr>
              <a:t> 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xmlns="" id="{30A789D4-1AC5-D640-9887-58F74D286190}"/>
              </a:ext>
            </a:extLst>
          </p:cNvPr>
          <p:cNvSpPr txBox="1"/>
          <p:nvPr/>
        </p:nvSpPr>
        <p:spPr>
          <a:xfrm>
            <a:off x="7064763" y="1075117"/>
            <a:ext cx="790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1400" b="1" dirty="0">
                <a:solidFill>
                  <a:srgbClr val="0C377B"/>
                </a:solidFill>
                <a:latin typeface="Arial"/>
              </a:rPr>
              <a:t>LBNL </a:t>
            </a:r>
            <a:r>
              <a:rPr lang="en-US" sz="1400" dirty="0">
                <a:solidFill>
                  <a:srgbClr val="0C377B"/>
                </a:solidFill>
                <a:latin typeface="Arial"/>
              </a:rPr>
              <a:t> 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xmlns="" id="{7B642016-3694-594F-A6FD-0696D8DA09AF}"/>
              </a:ext>
            </a:extLst>
          </p:cNvPr>
          <p:cNvSpPr txBox="1"/>
          <p:nvPr/>
        </p:nvSpPr>
        <p:spPr>
          <a:xfrm>
            <a:off x="7064763" y="3203796"/>
            <a:ext cx="790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>
              <a:defRPr/>
            </a:pPr>
            <a:r>
              <a:rPr lang="en-US" sz="1400" b="1" dirty="0">
                <a:solidFill>
                  <a:srgbClr val="0C377B"/>
                </a:solidFill>
                <a:latin typeface="Arial"/>
              </a:rPr>
              <a:t>FNAL </a:t>
            </a:r>
            <a:r>
              <a:rPr lang="en-US" sz="1400" dirty="0">
                <a:solidFill>
                  <a:srgbClr val="0C377B"/>
                </a:solidFill>
                <a:latin typeface="Arial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7323718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challenge: FCC-</a:t>
            </a:r>
            <a:r>
              <a:rPr lang="en-US" dirty="0" err="1"/>
              <a:t>hh</a:t>
            </a:r>
            <a:r>
              <a:rPr lang="en-US" dirty="0"/>
              <a:t> machine protection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554346"/>
            <a:ext cx="3240360" cy="243027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66" t="32254" r="39046" b="31810"/>
          <a:stretch/>
        </p:blipFill>
        <p:spPr>
          <a:xfrm>
            <a:off x="-1096" y="1649281"/>
            <a:ext cx="4392488" cy="1921289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6" t="2893" r="7705" b="3671"/>
          <a:stretch/>
        </p:blipFill>
        <p:spPr bwMode="auto">
          <a:xfrm>
            <a:off x="3388058" y="3391384"/>
            <a:ext cx="2152624" cy="1682644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270901" y="400261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0.6 MJ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5497" y="649600"/>
            <a:ext cx="4536504" cy="1041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800" dirty="0"/>
              <a:t>HL-LHC: 680 MJ - kinetic energy of </a:t>
            </a:r>
            <a:br>
              <a:rPr lang="en-US" sz="1800" dirty="0"/>
            </a:br>
            <a:r>
              <a:rPr lang="en-US" sz="1800" dirty="0"/>
              <a:t>TGV train cruising at 215 km/h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60032" y="573244"/>
            <a:ext cx="5365184" cy="981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1800" dirty="0"/>
              <a:t>FCC-</a:t>
            </a:r>
            <a:r>
              <a:rPr lang="en-US" sz="1800" dirty="0" err="1"/>
              <a:t>hh</a:t>
            </a:r>
            <a:r>
              <a:rPr lang="en-US" sz="1800" dirty="0"/>
              <a:t>: 8.3 GJ – kinetic energy of </a:t>
            </a:r>
            <a:br>
              <a:rPr lang="en-US" sz="1800" dirty="0"/>
            </a:br>
            <a:r>
              <a:rPr lang="en-US" sz="1800" dirty="0"/>
              <a:t>Airbus A380 (empty) cruising at 880 km/h</a:t>
            </a:r>
          </a:p>
        </p:txBody>
      </p:sp>
    </p:spTree>
    <p:extLst>
      <p:ext uri="{BB962C8B-B14F-4D97-AF65-F5344CB8AC3E}">
        <p14:creationId xmlns:p14="http://schemas.microsoft.com/office/powerpoint/2010/main" val="2145278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483518"/>
            <a:ext cx="8784976" cy="1884177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first hadron collider where </a:t>
            </a:r>
            <a:r>
              <a:rPr lang="en-US" dirty="0">
                <a:solidFill>
                  <a:srgbClr val="FF0000"/>
                </a:solidFill>
              </a:rPr>
              <a:t>synchrotron radiation power has potentially limiting effects</a:t>
            </a:r>
          </a:p>
          <a:p>
            <a:pPr lvl="1"/>
            <a:r>
              <a:rPr lang="en-US" dirty="0"/>
              <a:t>About </a:t>
            </a:r>
            <a:r>
              <a:rPr lang="en-US" dirty="0">
                <a:solidFill>
                  <a:srgbClr val="FF0000"/>
                </a:solidFill>
              </a:rPr>
              <a:t>5 MW power loss </a:t>
            </a:r>
            <a:r>
              <a:rPr lang="en-US" dirty="0"/>
              <a:t>per beam, lost continuously around the ring!</a:t>
            </a:r>
          </a:p>
          <a:p>
            <a:pPr lvl="1"/>
            <a:endParaRPr lang="en-US" dirty="0"/>
          </a:p>
          <a:p>
            <a:r>
              <a:rPr lang="en-US" dirty="0"/>
              <a:t>Need about </a:t>
            </a:r>
            <a:r>
              <a:rPr lang="en-US" dirty="0">
                <a:solidFill>
                  <a:srgbClr val="FF0000"/>
                </a:solidFill>
              </a:rPr>
              <a:t>12 MW of RF power </a:t>
            </a:r>
            <a:r>
              <a:rPr lang="en-US" dirty="0"/>
              <a:t>per beam to replenish lost energy</a:t>
            </a:r>
          </a:p>
          <a:p>
            <a:pPr lvl="1"/>
            <a:endParaRPr lang="en-US" dirty="0"/>
          </a:p>
          <a:p>
            <a:r>
              <a:rPr lang="en-US" dirty="0"/>
              <a:t>Need to cool away the 5MW heating power of lost photons around the ring - need much more cooling power than 5 MW (Carnot process – look back at thermodynamics)</a:t>
            </a:r>
          </a:p>
          <a:p>
            <a:pPr lvl="1"/>
            <a:r>
              <a:rPr lang="en-US" dirty="0"/>
              <a:t>If </a:t>
            </a:r>
            <a:r>
              <a:rPr lang="en-US" dirty="0" err="1"/>
              <a:t>beamscreen</a:t>
            </a:r>
            <a:r>
              <a:rPr lang="en-US" dirty="0"/>
              <a:t> kept at 2K : 3500 MW</a:t>
            </a:r>
          </a:p>
          <a:p>
            <a:pPr lvl="1"/>
            <a:r>
              <a:rPr lang="en-US" dirty="0"/>
              <a:t>If </a:t>
            </a:r>
            <a:r>
              <a:rPr lang="en-US" dirty="0" err="1"/>
              <a:t>beamscreen</a:t>
            </a:r>
            <a:r>
              <a:rPr lang="en-US" dirty="0"/>
              <a:t> kept at 50 K: </a:t>
            </a:r>
            <a:r>
              <a:rPr lang="en-US" dirty="0">
                <a:solidFill>
                  <a:srgbClr val="FF0000"/>
                </a:solidFill>
              </a:rPr>
              <a:t>100 MW </a:t>
            </a:r>
            <a:r>
              <a:rPr lang="en-US" dirty="0">
                <a:sym typeface="Wingdings" pitchFamily="2" charset="2"/>
              </a:rPr>
              <a:t> choose this option!</a:t>
            </a:r>
          </a:p>
          <a:p>
            <a:pPr lvl="1"/>
            <a:r>
              <a:rPr lang="en-US" dirty="0">
                <a:sym typeface="Wingdings" pitchFamily="2" charset="2"/>
              </a:rPr>
              <a:t>Special beam screen design to intercept photons in a slit</a:t>
            </a: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Synchrotron radiation in FCC-</a:t>
            </a:r>
            <a:r>
              <a:rPr lang="en-US" dirty="0" err="1"/>
              <a:t>hh</a:t>
            </a:r>
            <a:endParaRPr lang="en-US" dirty="0"/>
          </a:p>
        </p:txBody>
      </p:sp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367695"/>
            <a:ext cx="3785600" cy="24403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680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79662"/>
            <a:ext cx="3240360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111944" y="4808084"/>
            <a:ext cx="21934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FCC-</a:t>
            </a:r>
            <a:r>
              <a:rPr lang="en-US" sz="1200" i="1" dirty="0" err="1"/>
              <a:t>hh</a:t>
            </a:r>
            <a:r>
              <a:rPr lang="en-US" sz="1200" i="1" dirty="0"/>
              <a:t> conceptual design report</a:t>
            </a:r>
          </a:p>
        </p:txBody>
      </p:sp>
    </p:spTree>
    <p:extLst>
      <p:ext uri="{BB962C8B-B14F-4D97-AF65-F5344CB8AC3E}">
        <p14:creationId xmlns:p14="http://schemas.microsoft.com/office/powerpoint/2010/main" val="4115502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6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2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dirty="0"/>
              <a:t>FCC-</a:t>
            </a:r>
            <a:r>
              <a:rPr lang="en-US" sz="8800" dirty="0" err="1"/>
              <a:t>ee</a:t>
            </a:r>
            <a:endParaRPr lang="en-US" sz="8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39</a:t>
            </a:fld>
            <a:endParaRPr lang="en-US" dirty="0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139702"/>
            <a:ext cx="1916348" cy="2121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34756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627534"/>
            <a:ext cx="2808312" cy="4104456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Present LHC will operate for a few more years</a:t>
            </a:r>
          </a:p>
          <a:p>
            <a:endParaRPr lang="en-US" dirty="0"/>
          </a:p>
          <a:p>
            <a:r>
              <a:rPr lang="en-US" dirty="0"/>
              <a:t>High-Luminosity LHC (HL-LHC) upgrades foreseen for next long shutdown (LS3) for Run 4</a:t>
            </a:r>
          </a:p>
          <a:p>
            <a:endParaRPr lang="en-US" dirty="0"/>
          </a:p>
          <a:p>
            <a:r>
              <a:rPr lang="en-US" dirty="0"/>
              <a:t>HL-LHC planned to operate  into the 2040s</a:t>
            </a:r>
          </a:p>
          <a:p>
            <a:endParaRPr lang="en-US" dirty="0"/>
          </a:p>
          <a:p>
            <a:pPr marL="271463" indent="-271463"/>
            <a:r>
              <a:rPr lang="en-US" altLang="en-US" dirty="0"/>
              <a:t>What happens next? </a:t>
            </a:r>
          </a:p>
          <a:p>
            <a:pPr marL="671513" lvl="1" indent="-271463"/>
            <a:r>
              <a:rPr lang="en-US" altLang="en-US" dirty="0"/>
              <a:t>Nobody knows, but there are many ideas on the table</a:t>
            </a:r>
          </a:p>
          <a:p>
            <a:pPr marL="671513" lvl="1" indent="-271463"/>
            <a:endParaRPr lang="en-US" altLang="en-US" dirty="0"/>
          </a:p>
          <a:p>
            <a:pPr marL="271463" indent="-271463"/>
            <a:r>
              <a:rPr lang="en-US" altLang="en-US" dirty="0"/>
              <a:t>It took ~25 years to design and build the LHC, so need to start thinking now about future options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timeline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527552" y="627534"/>
            <a:ext cx="33568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Tentative</a:t>
            </a:r>
            <a:r>
              <a:rPr lang="en-US" sz="1600" dirty="0"/>
              <a:t> schedule, </a:t>
            </a:r>
            <a:r>
              <a:rPr lang="en-US" sz="1600" b="1" i="1" dirty="0"/>
              <a:t>could well change</a:t>
            </a:r>
            <a:endParaRPr lang="en-US" sz="1000" dirty="0"/>
          </a:p>
        </p:txBody>
      </p:sp>
      <p:pic>
        <p:nvPicPr>
          <p:cNvPr id="18" name="Picture 17" descr="A chart of a schedule&#10;&#10;Description automatically generated with medium confidence">
            <a:extLst>
              <a:ext uri="{FF2B5EF4-FFF2-40B4-BE49-F238E27FC236}">
                <a16:creationId xmlns:a16="http://schemas.microsoft.com/office/drawing/2014/main" xmlns="" id="{571435D9-C3AD-E9DA-0DBB-9B9A5A4DCB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9450" y="915566"/>
            <a:ext cx="6259803" cy="369250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0F36C5AA-B068-2B3E-3F29-BC7AA304B83F}"/>
              </a:ext>
            </a:extLst>
          </p:cNvPr>
          <p:cNvSpPr txBox="1"/>
          <p:nvPr/>
        </p:nvSpPr>
        <p:spPr>
          <a:xfrm>
            <a:off x="3508048" y="1870131"/>
            <a:ext cx="631904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Arial Narrow"/>
              </a:rPr>
              <a:t>Run 3</a:t>
            </a:r>
            <a:endParaRPr lang="en-US" sz="1600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3E46C7BC-00D4-A072-8840-59BC57B97AF8}"/>
              </a:ext>
            </a:extLst>
          </p:cNvPr>
          <p:cNvSpPr txBox="1"/>
          <p:nvPr/>
        </p:nvSpPr>
        <p:spPr>
          <a:xfrm>
            <a:off x="3508048" y="3090548"/>
            <a:ext cx="631904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Arial Narrow"/>
              </a:rPr>
              <a:t>Run 4</a:t>
            </a:r>
            <a:endParaRPr lang="en-US" sz="1600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C0E98637-F2D7-5121-FDD8-0991683C7403}"/>
              </a:ext>
            </a:extLst>
          </p:cNvPr>
          <p:cNvSpPr txBox="1"/>
          <p:nvPr/>
        </p:nvSpPr>
        <p:spPr>
          <a:xfrm>
            <a:off x="3473187" y="3979283"/>
            <a:ext cx="631904" cy="33855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solidFill>
                  <a:srgbClr val="FFFFFF"/>
                </a:solidFill>
                <a:latin typeface="Arial Narrow"/>
              </a:rPr>
              <a:t>Run 5</a:t>
            </a:r>
            <a:endParaRPr lang="en-US" sz="1600" dirty="0">
              <a:solidFill>
                <a:srgbClr val="FFFFFF"/>
              </a:solidFill>
              <a:latin typeface="Arial Narrow" panose="020B0606020202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E14E3641-57AE-2643-72B9-3759F32FC808}"/>
              </a:ext>
            </a:extLst>
          </p:cNvPr>
          <p:cNvSpPr txBox="1"/>
          <p:nvPr/>
        </p:nvSpPr>
        <p:spPr>
          <a:xfrm>
            <a:off x="7433000" y="4458949"/>
            <a:ext cx="1546768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latin typeface="Aptos Narrow" panose="020B0004020202020204" pitchFamily="34" charset="0"/>
              </a:rPr>
              <a:t>EDMS </a:t>
            </a:r>
            <a:r>
              <a:rPr lang="en-US" sz="1200" dirty="0">
                <a:latin typeface="Aptos Narrow" panose="020B0004020202020204" pitchFamily="34" charset="0"/>
                <a:ea typeface="+mn-lt"/>
                <a:cs typeface="+mn-lt"/>
                <a:hlinkClick r:id="rId3"/>
              </a:rPr>
              <a:t>2311633</a:t>
            </a:r>
            <a:r>
              <a:rPr lang="en-US" sz="1200" dirty="0">
                <a:latin typeface="Aptos Narrow" panose="020B0004020202020204" pitchFamily="34" charset="0"/>
                <a:ea typeface="+mn-lt"/>
                <a:cs typeface="+mn-lt"/>
              </a:rPr>
              <a:t> V 4.2</a:t>
            </a:r>
            <a:endParaRPr lang="en-US" sz="1200" dirty="0">
              <a:latin typeface="Aptos Narrow" panose="020B0004020202020204" pitchFamily="34" charset="0"/>
              <a:ea typeface="Calibri"/>
              <a:cs typeface="Calibri"/>
            </a:endParaRPr>
          </a:p>
          <a:p>
            <a:endParaRPr lang="en-US" sz="1200" dirty="0">
              <a:latin typeface="Aptos Narrow" panose="020B0004020202020204" pitchFamily="34" charset="0"/>
              <a:ea typeface="Calibri"/>
              <a:cs typeface="Arial"/>
            </a:endParaRPr>
          </a:p>
          <a:p>
            <a:endParaRPr lang="en-US" sz="1200" dirty="0">
              <a:latin typeface="Aptos Narrow" panose="020B0004020202020204" pitchFamily="34" charset="0"/>
            </a:endParaRPr>
          </a:p>
        </p:txBody>
      </p:sp>
      <p:sp>
        <p:nvSpPr>
          <p:cNvPr id="26" name="Star: 5 Points 11">
            <a:extLst>
              <a:ext uri="{FF2B5EF4-FFF2-40B4-BE49-F238E27FC236}">
                <a16:creationId xmlns:a16="http://schemas.microsoft.com/office/drawing/2014/main" xmlns="" id="{0193D275-493A-6FBF-1BF6-756986341806}"/>
              </a:ext>
            </a:extLst>
          </p:cNvPr>
          <p:cNvSpPr/>
          <p:nvPr/>
        </p:nvSpPr>
        <p:spPr>
          <a:xfrm>
            <a:off x="4463741" y="1638217"/>
            <a:ext cx="216024" cy="216590"/>
          </a:xfrm>
          <a:prstGeom prst="star5">
            <a:avLst/>
          </a:prstGeom>
          <a:solidFill>
            <a:srgbClr val="FFFF00"/>
          </a:solidFill>
          <a:ln>
            <a:noFill/>
          </a:ln>
          <a:effectLst>
            <a:glow rad="63500">
              <a:srgbClr val="FFFF00">
                <a:alpha val="40000"/>
              </a:srgbClr>
            </a:glow>
            <a:outerShdw blurRad="50800" dist="38100" dir="8100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862680" y="1605449"/>
            <a:ext cx="1165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/>
                </a:solidFill>
              </a:rPr>
              <a:t>HL-LHC installation</a:t>
            </a:r>
          </a:p>
        </p:txBody>
      </p:sp>
    </p:spTree>
    <p:extLst>
      <p:ext uri="{BB962C8B-B14F-4D97-AF65-F5344CB8AC3E}">
        <p14:creationId xmlns:p14="http://schemas.microsoft.com/office/powerpoint/2010/main" val="299670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627534"/>
            <a:ext cx="4320480" cy="3967088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European strategy: “</a:t>
            </a:r>
            <a:r>
              <a:rPr lang="en-US" dirty="0">
                <a:solidFill>
                  <a:srgbClr val="0000FF"/>
                </a:solidFill>
              </a:rPr>
              <a:t>An electron-positron Higgs factory is the highest-priority next collider</a:t>
            </a:r>
            <a:r>
              <a:rPr lang="en-US" dirty="0"/>
              <a:t>”</a:t>
            </a:r>
          </a:p>
          <a:p>
            <a:endParaRPr lang="en-US" dirty="0"/>
          </a:p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is a high-luminosity, high-precision </a:t>
            </a:r>
            <a:r>
              <a:rPr lang="en-US" dirty="0" err="1"/>
              <a:t>e+e</a:t>
            </a:r>
            <a:r>
              <a:rPr lang="en-US" dirty="0"/>
              <a:t>- circular collider</a:t>
            </a:r>
          </a:p>
          <a:p>
            <a:endParaRPr lang="en-US" dirty="0"/>
          </a:p>
          <a:p>
            <a:r>
              <a:rPr lang="en-US" dirty="0"/>
              <a:t>Several different operational energies are foreseen to perform </a:t>
            </a:r>
            <a:r>
              <a:rPr lang="en-US" dirty="0">
                <a:solidFill>
                  <a:srgbClr val="0000FF"/>
                </a:solidFill>
              </a:rPr>
              <a:t>precision measurements of </a:t>
            </a:r>
            <a:r>
              <a:rPr lang="en-US" b="1" dirty="0">
                <a:solidFill>
                  <a:srgbClr val="0000FF"/>
                </a:solidFill>
              </a:rPr>
              <a:t>Z</a:t>
            </a:r>
            <a:r>
              <a:rPr lang="en-US" dirty="0">
                <a:solidFill>
                  <a:srgbClr val="0000FF"/>
                </a:solidFill>
              </a:rPr>
              <a:t>, </a:t>
            </a:r>
            <a:r>
              <a:rPr lang="en-US" b="1" dirty="0">
                <a:solidFill>
                  <a:srgbClr val="0000FF"/>
                </a:solidFill>
              </a:rPr>
              <a:t>W</a:t>
            </a:r>
            <a:r>
              <a:rPr lang="en-US" dirty="0">
                <a:solidFill>
                  <a:srgbClr val="0000FF"/>
                </a:solidFill>
              </a:rPr>
              <a:t> and </a:t>
            </a:r>
            <a:r>
              <a:rPr lang="en-US" b="1" dirty="0">
                <a:solidFill>
                  <a:srgbClr val="0000FF"/>
                </a:solidFill>
              </a:rPr>
              <a:t>H</a:t>
            </a:r>
            <a:r>
              <a:rPr lang="en-US" dirty="0">
                <a:solidFill>
                  <a:srgbClr val="0000FF"/>
                </a:solidFill>
              </a:rPr>
              <a:t> bosons and the </a:t>
            </a:r>
            <a:r>
              <a:rPr lang="en-US" b="1" dirty="0">
                <a:solidFill>
                  <a:srgbClr val="0000FF"/>
                </a:solidFill>
              </a:rPr>
              <a:t>top quark</a:t>
            </a:r>
          </a:p>
          <a:p>
            <a:pPr lvl="1"/>
            <a:r>
              <a:rPr lang="en-US" dirty="0"/>
              <a:t>Goal: </a:t>
            </a:r>
            <a:r>
              <a:rPr lang="en-US" dirty="0">
                <a:solidFill>
                  <a:srgbClr val="FF0000"/>
                </a:solidFill>
              </a:rPr>
              <a:t>provide samples of 5× 10</a:t>
            </a:r>
            <a:r>
              <a:rPr lang="en-US" baseline="30000" dirty="0">
                <a:solidFill>
                  <a:srgbClr val="FF0000"/>
                </a:solidFill>
              </a:rPr>
              <a:t>12</a:t>
            </a:r>
            <a:r>
              <a:rPr lang="en-US" dirty="0">
                <a:solidFill>
                  <a:srgbClr val="FF0000"/>
                </a:solidFill>
              </a:rPr>
              <a:t> Z bosons, 10</a:t>
            </a:r>
            <a:r>
              <a:rPr lang="en-US" baseline="30000" dirty="0">
                <a:solidFill>
                  <a:srgbClr val="FF0000"/>
                </a:solidFill>
              </a:rPr>
              <a:t>8</a:t>
            </a:r>
            <a:r>
              <a:rPr lang="en-US" dirty="0">
                <a:solidFill>
                  <a:srgbClr val="FF0000"/>
                </a:solidFill>
              </a:rPr>
              <a:t> W pairs, 10</a:t>
            </a:r>
            <a:r>
              <a:rPr lang="en-US" baseline="30000" dirty="0">
                <a:solidFill>
                  <a:srgbClr val="FF0000"/>
                </a:solidFill>
              </a:rPr>
              <a:t>6</a:t>
            </a:r>
            <a:r>
              <a:rPr lang="en-US" dirty="0">
                <a:solidFill>
                  <a:srgbClr val="FF0000"/>
                </a:solidFill>
              </a:rPr>
              <a:t> Higgs bosons and 10</a:t>
            </a:r>
            <a:r>
              <a:rPr lang="en-US" baseline="30000" dirty="0">
                <a:solidFill>
                  <a:srgbClr val="FF0000"/>
                </a:solidFill>
              </a:rPr>
              <a:t>6</a:t>
            </a:r>
            <a:r>
              <a:rPr lang="en-US" dirty="0">
                <a:solidFill>
                  <a:srgbClr val="FF0000"/>
                </a:solidFill>
              </a:rPr>
              <a:t> top quark pairs</a:t>
            </a:r>
            <a:r>
              <a:rPr lang="en-US" dirty="0"/>
              <a:t>. </a:t>
            </a:r>
          </a:p>
          <a:p>
            <a:pPr lvl="1"/>
            <a:endParaRPr lang="en-US" dirty="0"/>
          </a:p>
          <a:p>
            <a:r>
              <a:rPr lang="en-US" dirty="0">
                <a:solidFill>
                  <a:srgbClr val="0000FF"/>
                </a:solidFill>
              </a:rPr>
              <a:t>Beam energy: 45-182 </a:t>
            </a:r>
            <a:r>
              <a:rPr lang="en-US" dirty="0" err="1">
                <a:solidFill>
                  <a:srgbClr val="0000FF"/>
                </a:solidFill>
              </a:rPr>
              <a:t>GeV</a:t>
            </a:r>
            <a:endParaRPr lang="en-US" dirty="0">
              <a:solidFill>
                <a:srgbClr val="0000FF"/>
              </a:solidFill>
            </a:endParaRP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endParaRPr lang="en-US" dirty="0"/>
          </a:p>
        </p:txBody>
      </p:sp>
      <p:pic>
        <p:nvPicPr>
          <p:cNvPr id="24578" name="Picture 2" descr="Z boson | The Particle Zo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55526"/>
            <a:ext cx="1909652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https://cdn.shopify.com/s/files/1/1708/0909/products/HiggsBoson_1024x1024.jpg?v=149007303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016" y="2774595"/>
            <a:ext cx="2160240" cy="1670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4" name="Picture 8" descr="https://cdn.shopify.com/s/files/1/1708/0909/products/W_boson_front_1024x1024.jpg?v=149007379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95796"/>
            <a:ext cx="2241851" cy="2075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6" name="Picture 10" descr="https://cdn.shopify.com/s/files/1/1708/0909/products/top_quark_1024x1024.jpg?v=149007368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2427734"/>
            <a:ext cx="1775808" cy="1963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8632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3898776" cy="1944216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To reach the physics goals, need to significantly increase luminosity w.r.t. previous lepton colliders</a:t>
            </a:r>
          </a:p>
          <a:p>
            <a:endParaRPr lang="en-US" dirty="0"/>
          </a:p>
          <a:p>
            <a:r>
              <a:rPr lang="en-US" dirty="0"/>
              <a:t>Can reach higher luminosity than linear colliders at lower energy</a:t>
            </a:r>
          </a:p>
          <a:p>
            <a:pPr lvl="1"/>
            <a:r>
              <a:rPr lang="en-US" dirty="0"/>
              <a:t>The higher the energy, the more severe limitations from synchrotron radiation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Luminosity comparison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1" t="3213"/>
          <a:stretch/>
        </p:blipFill>
        <p:spPr>
          <a:xfrm>
            <a:off x="4788024" y="987574"/>
            <a:ext cx="4260873" cy="3168352"/>
          </a:xfrm>
          <a:prstGeom prst="rect">
            <a:avLst/>
          </a:prstGeom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27734"/>
            <a:ext cx="3600400" cy="2441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23799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552" y="1167594"/>
            <a:ext cx="3466728" cy="280831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Two-ring layout with two or four collision points and two RF insertions</a:t>
            </a:r>
          </a:p>
          <a:p>
            <a:endParaRPr lang="en-US" dirty="0"/>
          </a:p>
          <a:p>
            <a:r>
              <a:rPr lang="en-US" dirty="0"/>
              <a:t>Same footprint as FCC-</a:t>
            </a:r>
            <a:r>
              <a:rPr lang="en-US" dirty="0" err="1"/>
              <a:t>hh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layout</a:t>
            </a:r>
          </a:p>
        </p:txBody>
      </p:sp>
      <p:pic>
        <p:nvPicPr>
          <p:cNvPr id="931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771550"/>
            <a:ext cx="3888432" cy="34700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8134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627534"/>
            <a:ext cx="3779912" cy="43924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Design choice: </a:t>
            </a:r>
            <a:r>
              <a:rPr lang="en-US" dirty="0">
                <a:solidFill>
                  <a:srgbClr val="FF0000"/>
                </a:solidFill>
              </a:rPr>
              <a:t>limit radiation power to 50 MW per beam </a:t>
            </a:r>
            <a:r>
              <a:rPr lang="en-US" dirty="0"/>
              <a:t>(still huge!)</a:t>
            </a:r>
          </a:p>
          <a:p>
            <a:pPr lvl="1"/>
            <a:r>
              <a:rPr lang="en-US" dirty="0"/>
              <a:t>RF cavities have a certain (in)efficiency </a:t>
            </a:r>
            <a:r>
              <a:rPr lang="en-US" dirty="0">
                <a:sym typeface="Wingdings" pitchFamily="2" charset="2"/>
              </a:rPr>
              <a:t> total RF power consumption for both beams up to about 160 MW</a:t>
            </a:r>
            <a:endParaRPr lang="en-US" dirty="0"/>
          </a:p>
          <a:p>
            <a:pPr lvl="1"/>
            <a:r>
              <a:rPr lang="en-US" dirty="0"/>
              <a:t>Lower intensity at higher energy =&gt; </a:t>
            </a:r>
            <a:br>
              <a:rPr lang="en-US" dirty="0"/>
            </a:br>
            <a:r>
              <a:rPr lang="en-US" i="1" dirty="0"/>
              <a:t>lower luminosity</a:t>
            </a:r>
          </a:p>
          <a:p>
            <a:pPr lvl="1"/>
            <a:r>
              <a:rPr lang="en-US" dirty="0"/>
              <a:t>Not critical for cooling – normal-conducting magnets</a:t>
            </a:r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At highest energy, 182.5 </a:t>
            </a:r>
            <a:r>
              <a:rPr lang="en-US" dirty="0" err="1">
                <a:solidFill>
                  <a:srgbClr val="FF0000"/>
                </a:solidFill>
              </a:rPr>
              <a:t>GeV</a:t>
            </a:r>
            <a:r>
              <a:rPr lang="en-US" dirty="0">
                <a:solidFill>
                  <a:srgbClr val="FF0000"/>
                </a:solidFill>
              </a:rPr>
              <a:t>, loss of </a:t>
            </a:r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9 </a:t>
            </a:r>
            <a:r>
              <a:rPr lang="en-US" dirty="0" err="1">
                <a:solidFill>
                  <a:srgbClr val="FF0000"/>
                </a:solidFill>
              </a:rPr>
              <a:t>GeV</a:t>
            </a:r>
            <a:r>
              <a:rPr lang="en-US" dirty="0">
                <a:solidFill>
                  <a:srgbClr val="FF0000"/>
                </a:solidFill>
              </a:rPr>
              <a:t> or ~5% per turn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particles </a:t>
            </a:r>
            <a:r>
              <a:rPr lang="en-US" dirty="0">
                <a:sym typeface="Wingdings" pitchFamily="2" charset="2"/>
              </a:rPr>
              <a:t>that have lost energy are </a:t>
            </a:r>
            <a:r>
              <a:rPr lang="en-US" dirty="0" err="1">
                <a:sym typeface="Wingdings" pitchFamily="2" charset="2"/>
              </a:rPr>
              <a:t>overbent</a:t>
            </a:r>
            <a:r>
              <a:rPr lang="en-US" dirty="0">
                <a:sym typeface="Wingdings" pitchFamily="2" charset="2"/>
              </a:rPr>
              <a:t> by the dipoles =&gt; accumulate large transverse offsets, “saw tooth” orbit if nothing is </a:t>
            </a:r>
            <a:r>
              <a:rPr lang="en-US" dirty="0" smtClean="0">
                <a:sym typeface="Wingdings" pitchFamily="2" charset="2"/>
              </a:rPr>
              <a:t>done</a:t>
            </a:r>
          </a:p>
          <a:p>
            <a:pPr lvl="1"/>
            <a:r>
              <a:rPr lang="en-US" dirty="0" smtClean="0">
                <a:sym typeface="Wingdings" pitchFamily="2" charset="2"/>
              </a:rPr>
              <a:t>Compensate by varying magnetic strengths, “tapering”</a:t>
            </a:r>
            <a:endParaRPr lang="en-US" dirty="0">
              <a:sym typeface="Wingdings" pitchFamily="2" charset="2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Synchrotron radiation in FCC-</a:t>
            </a:r>
            <a:r>
              <a:rPr lang="en-US" dirty="0" err="1"/>
              <a:t>ee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7417157"/>
              </p:ext>
            </p:extLst>
          </p:nvPr>
        </p:nvGraphicFramePr>
        <p:xfrm>
          <a:off x="4047133" y="1254480"/>
          <a:ext cx="1417637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5" name="Equation" r:id="rId3" imgW="914040" imgH="420480" progId="Equation.3">
                  <p:embed/>
                </p:oleObj>
              </mc:Choice>
              <mc:Fallback>
                <p:oleObj name="Equation" r:id="rId3" imgW="914040" imgH="420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47133" y="1254480"/>
                        <a:ext cx="1417637" cy="630238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787774"/>
            <a:ext cx="3743348" cy="2038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5580112" y="2715766"/>
            <a:ext cx="26356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Example horizontal orbit with radiation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184576" y="4353922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50" i="1" dirty="0"/>
              <a:t> B. </a:t>
            </a:r>
            <a:r>
              <a:rPr lang="en-US" sz="1050" i="1" dirty="0" err="1"/>
              <a:t>Härer</a:t>
            </a:r>
            <a:r>
              <a:rPr lang="en-US" sz="1050" i="1" dirty="0"/>
              <a:t>, A. </a:t>
            </a:r>
            <a:r>
              <a:rPr lang="en-US" sz="1050" i="1" dirty="0" err="1"/>
              <a:t>Doblhammer</a:t>
            </a:r>
            <a:r>
              <a:rPr lang="en-US" sz="1050" i="1" dirty="0"/>
              <a:t>, and B.J. </a:t>
            </a:r>
            <a:r>
              <a:rPr lang="en-US" sz="1050" i="1" dirty="0" err="1"/>
              <a:t>Holzer</a:t>
            </a:r>
            <a:r>
              <a:rPr lang="en-US" sz="1050" i="1" dirty="0"/>
              <a:t>, IPAC16, THPOR003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573476"/>
            <a:ext cx="2239201" cy="19982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628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2" grpId="0"/>
      <p:bldP spid="2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power consumption</a:t>
            </a:r>
          </a:p>
        </p:txBody>
      </p:sp>
      <p:graphicFrame>
        <p:nvGraphicFramePr>
          <p:cNvPr id="6" name="Table"/>
          <p:cNvGraphicFramePr/>
          <p:nvPr>
            <p:extLst>
              <p:ext uri="{D42A27DB-BD31-4B8C-83A1-F6EECF244321}">
                <p14:modId xmlns:p14="http://schemas.microsoft.com/office/powerpoint/2010/main" val="1944604808"/>
              </p:ext>
            </p:extLst>
          </p:nvPr>
        </p:nvGraphicFramePr>
        <p:xfrm>
          <a:off x="-7937" y="483519"/>
          <a:ext cx="9143998" cy="3725199"/>
        </p:xfrm>
        <a:graphic>
          <a:graphicData uri="http://schemas.openxmlformats.org/drawingml/2006/table">
            <a:tbl>
              <a:tblPr firstRow="1" firstCol="1"/>
              <a:tblGrid>
                <a:gridCol w="312838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3742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82047">
                  <a:extLst>
                    <a:ext uri="{9D8B030D-6E8A-4147-A177-3AD203B41FA5}">
                      <a16:colId xmlns:a16="http://schemas.microsoft.com/office/drawing/2014/main" xmlns="" val="4243762961"/>
                    </a:ext>
                  </a:extLst>
                </a:gridCol>
                <a:gridCol w="122180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67432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5400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5F5EA"/>
                          </a:solidFill>
                        </a:rPr>
                        <a:t>Beam energy (GeV)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>
                          <a:solidFill>
                            <a:srgbClr val="F5F5EA"/>
                          </a:solidFill>
                        </a:rPr>
                        <a:t>45.6</a:t>
                      </a:r>
                    </a:p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>
                          <a:solidFill>
                            <a:srgbClr val="F5F5EA"/>
                          </a:solidFill>
                        </a:rPr>
                        <a:t>Z</a:t>
                      </a:r>
                      <a:endParaRPr sz="1400" b="1" dirty="0">
                        <a:solidFill>
                          <a:srgbClr val="F5F5EA"/>
                        </a:solidFill>
                      </a:endParaRP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>
                          <a:solidFill>
                            <a:srgbClr val="F5F5EA"/>
                          </a:solidFill>
                          <a:latin typeface="Palatino"/>
                        </a:rPr>
                        <a:t>80</a:t>
                      </a:r>
                    </a:p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>
                          <a:solidFill>
                            <a:srgbClr val="F5F5EA"/>
                          </a:solidFill>
                          <a:latin typeface="Palatino"/>
                        </a:rPr>
                        <a:t>W</a:t>
                      </a:r>
                      <a:endParaRPr sz="1400" b="1" dirty="0">
                        <a:solidFill>
                          <a:srgbClr val="F5F5EA"/>
                        </a:solidFill>
                        <a:latin typeface="Palatino"/>
                      </a:endParaRPr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5F5EA"/>
                          </a:solidFill>
                        </a:rPr>
                        <a:t>120</a:t>
                      </a:r>
                      <a:endParaRPr lang="en-US" sz="1400" b="1" dirty="0">
                        <a:solidFill>
                          <a:srgbClr val="F5F5EA"/>
                        </a:solidFill>
                      </a:endParaRPr>
                    </a:p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>
                          <a:solidFill>
                            <a:srgbClr val="F5F5EA"/>
                          </a:solidFill>
                        </a:rPr>
                        <a:t>ZH</a:t>
                      </a:r>
                      <a:endParaRPr sz="1400" b="1" dirty="0">
                        <a:solidFill>
                          <a:srgbClr val="F5F5EA"/>
                        </a:solidFill>
                      </a:endParaRP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5F5EA"/>
                          </a:solidFill>
                        </a:rPr>
                        <a:t>182.5</a:t>
                      </a:r>
                      <a:endParaRPr lang="en-US" sz="1400" b="1" dirty="0">
                        <a:solidFill>
                          <a:srgbClr val="F5F5EA"/>
                        </a:solidFill>
                      </a:endParaRPr>
                    </a:p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 err="1">
                          <a:solidFill>
                            <a:srgbClr val="F5F5EA"/>
                          </a:solidFill>
                        </a:rPr>
                        <a:t>ttbar</a:t>
                      </a:r>
                      <a:endParaRPr sz="1400" b="1" dirty="0">
                        <a:solidFill>
                          <a:srgbClr val="F5F5EA"/>
                        </a:solidFill>
                      </a:endParaRPr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8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5F5EA"/>
                          </a:solidFill>
                        </a:rPr>
                        <a:t>RF (SR = 100)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/>
                        <a:t>1</a:t>
                      </a:r>
                      <a:r>
                        <a:rPr lang="en-US" sz="1400" b="1" dirty="0"/>
                        <a:t>63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/>
                        <a:t>163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145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145</a:t>
                      </a:r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8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F5F5EA"/>
                          </a:solidFill>
                        </a:rPr>
                        <a:t>Collider cryo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/>
                        <a:t>1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/>
                        <a:t>9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14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46</a:t>
                      </a:r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8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5F5EA"/>
                          </a:solidFill>
                        </a:rPr>
                        <a:t>Collider magnets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/>
                        <a:t>4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/>
                        <a:t>12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/>
                        <a:t>26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60</a:t>
                      </a:r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8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F5F5EA"/>
                          </a:solidFill>
                        </a:rPr>
                        <a:t>Booster RF &amp; cryo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/>
                        <a:t>3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/>
                        <a:t>4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6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8</a:t>
                      </a:r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8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5F5EA"/>
                          </a:solidFill>
                        </a:rPr>
                        <a:t>Booster magnets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/>
                        <a:t>0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/>
                        <a:t>1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2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/>
                        <a:t>5</a:t>
                      </a:r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8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F5F5EA"/>
                          </a:solidFill>
                        </a:rPr>
                        <a:t>Pre injector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/>
                        <a:t>10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/>
                        <a:t>10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10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10</a:t>
                      </a:r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8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F5F5EA"/>
                          </a:solidFill>
                        </a:rPr>
                        <a:t>Physics detector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/>
                        <a:t>8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/>
                        <a:t>8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8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/>
                        <a:t>8</a:t>
                      </a:r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8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F5F5EA"/>
                          </a:solidFill>
                        </a:rPr>
                        <a:t>Data center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/>
                        <a:t>4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/>
                        <a:t>4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4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4</a:t>
                      </a:r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8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>
                          <a:solidFill>
                            <a:srgbClr val="F5F5EA"/>
                          </a:solidFill>
                        </a:rPr>
                        <a:t>Cooling &amp; ventilation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/>
                        <a:t>3</a:t>
                      </a:r>
                      <a:r>
                        <a:rPr lang="en-US" sz="1400" b="1" dirty="0"/>
                        <a:t>0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/>
                        <a:t>31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31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37</a:t>
                      </a:r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78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5F5EA"/>
                          </a:solidFill>
                        </a:rPr>
                        <a:t>G</a:t>
                      </a:r>
                      <a:r>
                        <a:rPr lang="en-US" sz="1400" b="1" dirty="0">
                          <a:solidFill>
                            <a:srgbClr val="F5F5EA"/>
                          </a:solidFill>
                        </a:rPr>
                        <a:t>e</a:t>
                      </a:r>
                      <a:r>
                        <a:rPr sz="1400" b="1" dirty="0">
                          <a:solidFill>
                            <a:srgbClr val="F5F5EA"/>
                          </a:solidFill>
                        </a:rPr>
                        <a:t>neral services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/>
                        <a:t>36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/>
                        <a:t>36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36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/>
                        <a:t>36</a:t>
                      </a:r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7821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>
                          <a:solidFill>
                            <a:srgbClr val="F5F5EA"/>
                          </a:solidFill>
                        </a:rPr>
                        <a:t>Total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 rotWithShape="1">
                      <a:blip r:embed="rId5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/>
                        <a:t>2</a:t>
                      </a:r>
                      <a:r>
                        <a:rPr lang="en-US" sz="1400" b="1" dirty="0"/>
                        <a:t>59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400" b="1" dirty="0"/>
                        <a:t>278</a:t>
                      </a:r>
                      <a:endParaRPr sz="1400" b="1" dirty="0"/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/>
                        <a:t>282</a:t>
                      </a:r>
                    </a:p>
                  </a:txBody>
                  <a:tcPr marL="50800" marR="50800" marT="38100" marB="38100" anchor="ctr" horzOverflow="overflow">
                    <a:lnL w="12700" cmpd="sng">
                      <a:solidFill>
                        <a:prstClr val="black"/>
                      </a:solidFill>
                      <a:prstDash val="soli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Palatino"/>
                          <a:ea typeface="Palatino"/>
                          <a:cs typeface="Palatino"/>
                        </a:defRPr>
                      </a:lvl9pPr>
                    </a:lstStyle>
                    <a:p>
                      <a:pPr algn="ctr" defTabSz="914400">
                        <a:tabLst>
                          <a:tab pos="914400" algn="l"/>
                        </a:tabLst>
                        <a:defRPr b="0">
                          <a:solidFill>
                            <a:srgbClr val="000000"/>
                          </a:solidFill>
                        </a:defRPr>
                      </a:pPr>
                      <a:r>
                        <a:rPr sz="1400" b="1" dirty="0"/>
                        <a:t>359</a:t>
                      </a:r>
                    </a:p>
                  </a:txBody>
                  <a:tcPr marL="50800" marR="50800" marT="38100" marB="38100" anchor="ctr" horzOverflow="overflow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mpd="sng">
                      <a:solidFill>
                        <a:prstClr val="black"/>
                      </a:solidFill>
                      <a:prstDash val="solid"/>
                    </a:lnT>
                    <a:lnB w="12700" cmpd="sng">
                      <a:solidFill>
                        <a:prstClr val="black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0" y="1040532"/>
            <a:ext cx="9144000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82545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8229600" cy="1584176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Foreseen FCC timeline spans several decades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Remember: it took ~25 years from the start of the LHC design to the start of operation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Overall FCC timeline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62" b="2211"/>
          <a:stretch/>
        </p:blipFill>
        <p:spPr bwMode="auto">
          <a:xfrm>
            <a:off x="0" y="2643758"/>
            <a:ext cx="9144000" cy="18802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272041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 design report</a:t>
            </a:r>
          </a:p>
        </p:txBody>
      </p:sp>
      <p:sp>
        <p:nvSpPr>
          <p:cNvPr id="6" name="Content Placeholder 4"/>
          <p:cNvSpPr>
            <a:spLocks noGrp="1"/>
          </p:cNvSpPr>
          <p:nvPr>
            <p:ph idx="1"/>
          </p:nvPr>
        </p:nvSpPr>
        <p:spPr>
          <a:xfrm>
            <a:off x="3807350" y="644945"/>
            <a:ext cx="5252132" cy="2244092"/>
          </a:xfrm>
        </p:spPr>
        <p:txBody>
          <a:bodyPr>
            <a:noAutofit/>
          </a:bodyPr>
          <a:lstStyle/>
          <a:p>
            <a:pPr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00FF"/>
                </a:solidFill>
              </a:rPr>
              <a:t>FCC-Conceptual Design Reports (completed in 2018):</a:t>
            </a:r>
          </a:p>
          <a:p>
            <a:pPr lvl="1"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1600" b="1" dirty="0"/>
              <a:t>Vol 1 Physics, Vol 2 FCC-ee, Vol 3 FCC-</a:t>
            </a:r>
            <a:r>
              <a:rPr lang="en-US" sz="1600" b="1" dirty="0" err="1"/>
              <a:t>hh</a:t>
            </a:r>
            <a:r>
              <a:rPr lang="en-US" sz="1600" b="1" dirty="0"/>
              <a:t>, Vol 4 HE-LHC</a:t>
            </a:r>
          </a:p>
          <a:p>
            <a:pPr lvl="1"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1600" dirty="0"/>
              <a:t>CDRs published in </a:t>
            </a:r>
            <a:r>
              <a:rPr lang="fr-FR" sz="1600" b="1" spc="-1" dirty="0" err="1">
                <a:uFill>
                  <a:solidFill>
                    <a:srgbClr val="FFFFFF"/>
                  </a:solidFill>
                </a:uFill>
                <a:latin typeface="Tahoma"/>
              </a:rPr>
              <a:t>European</a:t>
            </a:r>
            <a:r>
              <a:rPr lang="fr-FR" sz="1600" b="1" spc="-1" dirty="0">
                <a:uFill>
                  <a:solidFill>
                    <a:srgbClr val="FFFFFF"/>
                  </a:solidFill>
                </a:uFill>
                <a:latin typeface="Tahoma"/>
              </a:rPr>
              <a:t> Physical Journal C (Vol 1) and ST (Vol 2 – 4) </a:t>
            </a:r>
          </a:p>
          <a:p>
            <a:pPr marL="670322" lvl="1" indent="0">
              <a:spcBef>
                <a:spcPts val="900"/>
              </a:spcBef>
              <a:buClr>
                <a:srgbClr val="0C377B"/>
              </a:buClr>
              <a:buNone/>
            </a:pPr>
            <a:r>
              <a:rPr lang="en-US" sz="1400" dirty="0">
                <a:solidFill>
                  <a:sysClr val="windowText" lastClr="000000"/>
                </a:solidFill>
                <a:hlinkClick r:id="rId2"/>
              </a:rPr>
              <a:t>EPJ C 79, 6 (2019) 474</a:t>
            </a:r>
            <a:r>
              <a:rPr lang="en-US" sz="1400" dirty="0">
                <a:solidFill>
                  <a:sysClr val="windowText" lastClr="000000"/>
                </a:solidFill>
              </a:rPr>
              <a:t>  , </a:t>
            </a:r>
            <a:r>
              <a:rPr lang="en-US" sz="1400" dirty="0">
                <a:solidFill>
                  <a:sysClr val="windowText" lastClr="000000"/>
                </a:solidFill>
                <a:hlinkClick r:id="rId3"/>
              </a:rPr>
              <a:t>EPJ ST 228, 2 (2019) 261-623 </a:t>
            </a:r>
            <a:r>
              <a:rPr lang="en-US" sz="1400" dirty="0">
                <a:solidFill>
                  <a:sysClr val="windowText" lastClr="000000"/>
                </a:solidFill>
              </a:rPr>
              <a:t>, </a:t>
            </a:r>
            <a:r>
              <a:rPr lang="en-US" sz="1400" dirty="0">
                <a:solidFill>
                  <a:sysClr val="windowText" lastClr="000000"/>
                </a:solidFill>
                <a:hlinkClick r:id="rId4"/>
              </a:rPr>
              <a:t>EPJ ST 228, 4 (2019) 755-1107</a:t>
            </a:r>
            <a:r>
              <a:rPr lang="en-US" sz="1400" dirty="0">
                <a:solidFill>
                  <a:sysClr val="windowText" lastClr="000000"/>
                </a:solidFill>
              </a:rPr>
              <a:t>  , </a:t>
            </a:r>
            <a:r>
              <a:rPr lang="en-US" sz="1400" dirty="0">
                <a:solidFill>
                  <a:sysClr val="windowText" lastClr="000000"/>
                </a:solidFill>
                <a:hlinkClick r:id="rId5"/>
              </a:rPr>
              <a:t>EPJ ST 228, 5 (2019) 1109-1382</a:t>
            </a:r>
            <a:r>
              <a:rPr lang="en-US" sz="1400" dirty="0">
                <a:solidFill>
                  <a:sysClr val="windowText" lastClr="000000"/>
                </a:solidFill>
              </a:rPr>
              <a:t> </a:t>
            </a:r>
          </a:p>
          <a:p>
            <a:pPr marL="336042" lvl="1" indent="0">
              <a:spcBef>
                <a:spcPts val="900"/>
              </a:spcBef>
              <a:buClr>
                <a:srgbClr val="0C377B"/>
              </a:buClr>
              <a:buNone/>
            </a:pPr>
            <a:endParaRPr lang="en-GB" sz="1600" b="1" dirty="0">
              <a:solidFill>
                <a:srgbClr val="0000FF"/>
              </a:solidFill>
            </a:endParaRPr>
          </a:p>
          <a:p>
            <a:pPr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2000" b="1" dirty="0">
                <a:solidFill>
                  <a:srgbClr val="0000FF"/>
                </a:solidFill>
              </a:rPr>
              <a:t>Summary documents provided to EPPSU SG</a:t>
            </a:r>
          </a:p>
          <a:p>
            <a:pPr lvl="1"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US" sz="1600" b="1" dirty="0"/>
              <a:t>FCC-integral, FCC-ee, FCC-</a:t>
            </a:r>
            <a:r>
              <a:rPr lang="en-US" sz="1600" b="1" dirty="0" err="1"/>
              <a:t>hh</a:t>
            </a:r>
            <a:r>
              <a:rPr lang="en-US" sz="1600" b="1" dirty="0"/>
              <a:t>, HE-LHC</a:t>
            </a:r>
          </a:p>
          <a:p>
            <a:pPr lvl="1"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r>
              <a:rPr lang="en-GB" sz="1600" dirty="0"/>
              <a:t>Accessible on </a:t>
            </a:r>
            <a:r>
              <a:rPr lang="en-GB" sz="1600" dirty="0">
                <a:hlinkClick r:id="rId6"/>
              </a:rPr>
              <a:t>http://fcc-cdr.web.cern.ch/</a:t>
            </a:r>
            <a:endParaRPr lang="en-GB" sz="1600" dirty="0"/>
          </a:p>
          <a:p>
            <a:pPr>
              <a:spcBef>
                <a:spcPts val="900"/>
              </a:spcBef>
              <a:buClr>
                <a:srgbClr val="0C377B"/>
              </a:buClr>
              <a:buFont typeface="Arial" panose="020B0604020202020204" pitchFamily="34" charset="0"/>
              <a:buChar char="•"/>
            </a:pPr>
            <a:endParaRPr lang="en-US" sz="9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6"/>
          <a:stretch/>
        </p:blipFill>
        <p:spPr>
          <a:xfrm>
            <a:off x="1916761" y="579426"/>
            <a:ext cx="1883908" cy="201674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9098" y="563381"/>
            <a:ext cx="1890982" cy="189236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889" y="2406340"/>
            <a:ext cx="2039431" cy="224409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909687" y="2406340"/>
            <a:ext cx="1978558" cy="22171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006490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dirty="0"/>
              <a:t>CEPC / </a:t>
            </a:r>
            <a:r>
              <a:rPr lang="en-US" sz="8800" dirty="0" err="1"/>
              <a:t>SppC</a:t>
            </a:r>
            <a:endParaRPr lang="en-US" sz="8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47</a:t>
            </a:fld>
            <a:endParaRPr lang="en-US" dirty="0"/>
          </a:p>
        </p:txBody>
      </p:sp>
      <p:pic>
        <p:nvPicPr>
          <p:cNvPr id="6" name="Picture 4" descr="http://cepc.ihep.ac.cn/marg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243707"/>
            <a:ext cx="6336704" cy="1167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7116712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555526"/>
            <a:ext cx="4618856" cy="2448892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85750">
              <a:buFont typeface="Arial"/>
              <a:buChar char="•"/>
            </a:pPr>
            <a:r>
              <a:rPr lang="en-US" sz="2000"/>
              <a:t>Chinese proposal for </a:t>
            </a:r>
            <a:r>
              <a:rPr lang="en-US" sz="2000" err="1"/>
              <a:t>e</a:t>
            </a:r>
            <a:r>
              <a:rPr lang="en-US" sz="2000" baseline="30000" err="1"/>
              <a:t>+</a:t>
            </a:r>
            <a:r>
              <a:rPr lang="en-US" sz="2000" err="1"/>
              <a:t>e</a:t>
            </a:r>
            <a:r>
              <a:rPr lang="en-US" sz="2000" baseline="30000"/>
              <a:t>- </a:t>
            </a:r>
            <a:r>
              <a:rPr lang="en-US" sz="2000"/>
              <a:t>collider 90-240 GeV, 100 km ring</a:t>
            </a:r>
            <a:endParaRPr lang="en-US" sz="2000">
              <a:cs typeface="Calibri"/>
            </a:endParaRPr>
          </a:p>
          <a:p>
            <a:pPr marL="285750">
              <a:buFont typeface="Arial"/>
              <a:buChar char="•"/>
            </a:pPr>
            <a:r>
              <a:rPr lang="en-US" sz="2000">
                <a:cs typeface="Calibri"/>
              </a:rPr>
              <a:t>Four operation modes: H, Z, WW, ttbar</a:t>
            </a:r>
            <a:endParaRPr lang="en-US" sz="2000"/>
          </a:p>
          <a:p>
            <a:pPr marL="285750">
              <a:buFont typeface="Arial"/>
              <a:buChar char="•"/>
            </a:pPr>
            <a:r>
              <a:rPr lang="en-US" sz="2000"/>
              <a:t>Two collision points, two RF insertions</a:t>
            </a:r>
            <a:endParaRPr lang="en-US"/>
          </a:p>
          <a:p>
            <a:pPr marL="285750">
              <a:buFont typeface="Arial"/>
              <a:buChar char="•"/>
            </a:pPr>
            <a:r>
              <a:rPr lang="en-US" sz="2000"/>
              <a:t>Limit synchrotron radiation power to 30 MW per ring, option to go to 50 MW</a:t>
            </a:r>
            <a:endParaRPr lang="en-US" sz="2000">
              <a:cs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CEPC (Circular Electron Positron Collider)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645" y="2730587"/>
            <a:ext cx="3536429" cy="2232248"/>
          </a:xfrm>
          <a:prstGeom prst="rect">
            <a:avLst/>
          </a:prstGeom>
        </p:spPr>
      </p:pic>
      <p:pic>
        <p:nvPicPr>
          <p:cNvPr id="7" name="Picture 6" descr="A diagram of a circular object with text&#10;&#10;Description automatically generated">
            <a:extLst>
              <a:ext uri="{FF2B5EF4-FFF2-40B4-BE49-F238E27FC236}">
                <a16:creationId xmlns:a16="http://schemas.microsoft.com/office/drawing/2014/main" xmlns="" id="{B8114B58-53C7-2BA3-60E5-AC3C52A2E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5174" y="480436"/>
            <a:ext cx="3025298" cy="2715993"/>
          </a:xfrm>
          <a:prstGeom prst="rect">
            <a:avLst/>
          </a:prstGeom>
        </p:spPr>
      </p:pic>
      <p:sp>
        <p:nvSpPr>
          <p:cNvPr id="6" name="TextBox 7">
            <a:extLst>
              <a:ext uri="{FF2B5EF4-FFF2-40B4-BE49-F238E27FC236}">
                <a16:creationId xmlns:a16="http://schemas.microsoft.com/office/drawing/2014/main" xmlns="" id="{5B5E2EB0-8057-639C-1631-8791BA5D766E}"/>
              </a:ext>
            </a:extLst>
          </p:cNvPr>
          <p:cNvSpPr txBox="1"/>
          <p:nvPr/>
        </p:nvSpPr>
        <p:spPr>
          <a:xfrm>
            <a:off x="6302053" y="3650519"/>
            <a:ext cx="2677715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More details </a:t>
            </a:r>
            <a:r>
              <a:rPr lang="en-US" dirty="0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technical design report </a:t>
            </a:r>
            <a:r>
              <a:rPr lang="en-US" dirty="0"/>
              <a:t>, 2023</a:t>
            </a:r>
          </a:p>
        </p:txBody>
      </p:sp>
      <p:pic>
        <p:nvPicPr>
          <p:cNvPr id="8" name="Picture 7" descr="A green cover with white text&#10;&#10;Description automatically generated">
            <a:extLst>
              <a:ext uri="{FF2B5EF4-FFF2-40B4-BE49-F238E27FC236}">
                <a16:creationId xmlns:a16="http://schemas.microsoft.com/office/drawing/2014/main" xmlns="" id="{7CB0A95F-E7F7-8025-2CB6-EC26895C69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5680" y="2913460"/>
            <a:ext cx="1381125" cy="1990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3598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4258816" cy="3967088"/>
          </a:xfr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r>
              <a:rPr lang="en-US" dirty="0"/>
              <a:t>100 km hadron collider to later be installed in the same tunnel as CEPC</a:t>
            </a:r>
          </a:p>
          <a:p>
            <a:endParaRPr lang="en-US" dirty="0"/>
          </a:p>
          <a:p>
            <a:r>
              <a:rPr lang="en-US" dirty="0"/>
              <a:t>Design report scenario:</a:t>
            </a:r>
            <a:endParaRPr lang="en-US" dirty="0">
              <a:cs typeface="Calibri"/>
            </a:endParaRPr>
          </a:p>
          <a:p>
            <a:pPr lvl="1"/>
            <a:r>
              <a:rPr lang="en-US" dirty="0"/>
              <a:t>use 12 T high-temperature iron-based superconductors for high field dipole magnets =&gt; </a:t>
            </a:r>
            <a:r>
              <a:rPr lang="en-US" dirty="0" err="1"/>
              <a:t>centre</a:t>
            </a:r>
            <a:r>
              <a:rPr lang="en-US" dirty="0"/>
              <a:t> of mass energy of 75 TeV </a:t>
            </a:r>
            <a:endParaRPr lang="en-US" dirty="0">
              <a:cs typeface="Calibri"/>
            </a:endParaRPr>
          </a:p>
          <a:p>
            <a:pPr lvl="1"/>
            <a:r>
              <a:rPr lang="en-US" dirty="0"/>
              <a:t>“ultimate” upgrade: 24T field, 150 TeV CMS energy</a:t>
            </a:r>
            <a:endParaRPr lang="en-US" dirty="0">
              <a:cs typeface="Calibri"/>
            </a:endParaRPr>
          </a:p>
          <a:p>
            <a:pPr lvl="1"/>
            <a:r>
              <a:rPr lang="en-US" dirty="0"/>
              <a:t>Operating at 4.2 K</a:t>
            </a:r>
            <a:endParaRPr lang="en-US" dirty="0">
              <a:cs typeface="Calibri"/>
            </a:endParaRPr>
          </a:p>
          <a:p>
            <a:pPr lvl="1"/>
            <a:r>
              <a:rPr lang="en-US" dirty="0"/>
              <a:t>Luminosity of 10</a:t>
            </a:r>
            <a:r>
              <a:rPr lang="en-US" baseline="30000" dirty="0"/>
              <a:t>35</a:t>
            </a:r>
            <a:r>
              <a:rPr lang="en-US" dirty="0"/>
              <a:t> cm</a:t>
            </a:r>
            <a:r>
              <a:rPr lang="en-US" baseline="30000" dirty="0"/>
              <a:t>–2</a:t>
            </a:r>
            <a:r>
              <a:rPr lang="en-US" dirty="0"/>
              <a:t> s</a:t>
            </a:r>
            <a:r>
              <a:rPr lang="en-US" baseline="30000" dirty="0"/>
              <a:t>–1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Baseline layout with 8 insertions for experiments, collimation, extraction, injection, RF</a:t>
            </a:r>
            <a:endParaRPr lang="en-US" dirty="0">
              <a:cs typeface="Calibri"/>
            </a:endParaRPr>
          </a:p>
          <a:p>
            <a:endParaRPr lang="en-US" dirty="0"/>
          </a:p>
          <a:p>
            <a:r>
              <a:rPr lang="en-US" dirty="0"/>
              <a:t>, following </a:t>
            </a:r>
            <a:r>
              <a:rPr lang="en-US" dirty="0">
                <a:hlinkClick r:id="rId2"/>
              </a:rPr>
              <a:t>conceptual design report</a:t>
            </a:r>
            <a:r>
              <a:rPr lang="en-US" dirty="0"/>
              <a:t> in 2018</a:t>
            </a:r>
            <a:endParaRPr lang="en-US" dirty="0">
              <a:cs typeface="Calibri"/>
            </a:endParaRP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49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err="1"/>
              <a:t>SppC</a:t>
            </a:r>
            <a:r>
              <a:rPr lang="en-US"/>
              <a:t> (Super proton-proton Collider)</a:t>
            </a:r>
          </a:p>
        </p:txBody>
      </p:sp>
      <p:pic>
        <p:nvPicPr>
          <p:cNvPr id="849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480436"/>
            <a:ext cx="3658280" cy="3606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781753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38A0ADC-31E0-4CFB-B027-4808A1E3651D}" type="slidenum">
              <a:rPr lang="en-US" altLang="en-US"/>
              <a:pPr/>
              <a:t>5</a:t>
            </a:fld>
            <a:endParaRPr lang="en-US" altLang="en-US"/>
          </a:p>
        </p:txBody>
      </p:sp>
      <p:sp>
        <p:nvSpPr>
          <p:cNvPr id="2" name="TextBox 1"/>
          <p:cNvSpPr txBox="1"/>
          <p:nvPr/>
        </p:nvSpPr>
        <p:spPr>
          <a:xfrm>
            <a:off x="107950" y="80963"/>
            <a:ext cx="8977138" cy="369332"/>
          </a:xfrm>
          <a:prstGeom prst="rect">
            <a:avLst/>
          </a:prstGeom>
          <a:solidFill>
            <a:srgbClr val="800000"/>
          </a:solidFill>
          <a:ln>
            <a:solidFill>
              <a:srgbClr val="000000"/>
            </a:solidFill>
          </a:ln>
        </p:spPr>
        <p:txBody>
          <a:bodyPr wrap="none">
            <a:spAutoFit/>
          </a:bodyPr>
          <a:lstStyle/>
          <a:p>
            <a:pPr algn="l" eaLnBrk="0" hangingPunct="0">
              <a:defRPr/>
            </a:pPr>
            <a:r>
              <a:rPr lang="en-US" sz="1800" b="0" dirty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3 main </a:t>
            </a:r>
            <a:r>
              <a:rPr lang="en-US" sz="1800" b="0" u="sng" dirty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complementary</a:t>
            </a:r>
            <a:r>
              <a:rPr lang="en-US" sz="1800" b="0" dirty="0">
                <a:solidFill>
                  <a:prstClr val="white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Comic Sans MS" charset="0"/>
                <a:ea typeface="ＭＳ Ｐゴシック" charset="0"/>
                <a:cs typeface="ＭＳ Ｐゴシック" charset="0"/>
              </a:rPr>
              <a:t> ways to search for (and study) new physics at accelerators</a:t>
            </a:r>
          </a:p>
        </p:txBody>
      </p:sp>
      <p:pic>
        <p:nvPicPr>
          <p:cNvPr id="58371" name="Picture 16"/>
          <p:cNvPicPr preferRelativeResize="0"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135" y="613560"/>
            <a:ext cx="1508125" cy="686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72" name="TextBox 5"/>
          <p:cNvSpPr txBox="1">
            <a:spLocks noChangeArrowheads="1"/>
          </p:cNvSpPr>
          <p:nvPr/>
        </p:nvSpPr>
        <p:spPr bwMode="auto">
          <a:xfrm>
            <a:off x="107951" y="740569"/>
            <a:ext cx="448231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eaLnBrk="0" hangingPunct="0"/>
            <a:r>
              <a:rPr lang="en-US" altLang="en-US" sz="1200" b="0" dirty="0">
                <a:solidFill>
                  <a:srgbClr val="000000"/>
                </a:solidFill>
                <a:latin typeface="Comic Sans MS" pitchFamily="66" charset="0"/>
              </a:rPr>
              <a:t>e.g.: Higgs production at future </a:t>
            </a:r>
            <a:r>
              <a:rPr lang="en-US" altLang="en-US" sz="1200" b="0" dirty="0" err="1">
                <a:solidFill>
                  <a:srgbClr val="000000"/>
                </a:solidFill>
                <a:latin typeface="Comic Sans MS" pitchFamily="66" charset="0"/>
              </a:rPr>
              <a:t>e</a:t>
            </a:r>
            <a:r>
              <a:rPr lang="en-US" altLang="en-US" sz="1200" b="0" baseline="30000" dirty="0" err="1">
                <a:solidFill>
                  <a:srgbClr val="000000"/>
                </a:solidFill>
                <a:latin typeface="Comic Sans MS" pitchFamily="66" charset="0"/>
              </a:rPr>
              <a:t>+</a:t>
            </a:r>
            <a:r>
              <a:rPr lang="en-US" altLang="en-US" sz="1200" b="0" dirty="0" err="1">
                <a:solidFill>
                  <a:srgbClr val="000000"/>
                </a:solidFill>
                <a:latin typeface="Comic Sans MS" pitchFamily="66" charset="0"/>
              </a:rPr>
              <a:t>e</a:t>
            </a:r>
            <a:r>
              <a:rPr lang="en-US" altLang="en-US" sz="1200" b="0" baseline="30000" dirty="0">
                <a:solidFill>
                  <a:srgbClr val="000000"/>
                </a:solidFill>
                <a:latin typeface="Comic Sans MS" pitchFamily="66" charset="0"/>
              </a:rPr>
              <a:t>-</a:t>
            </a:r>
            <a:r>
              <a:rPr lang="en-US" altLang="en-US" sz="1200" b="0" dirty="0">
                <a:solidFill>
                  <a:srgbClr val="000000"/>
                </a:solidFill>
                <a:latin typeface="Comic Sans MS" pitchFamily="66" charset="0"/>
              </a:rPr>
              <a:t> linear/circular colliders</a:t>
            </a:r>
          </a:p>
          <a:p>
            <a:pPr algn="l" eaLnBrk="0" hangingPunct="0"/>
            <a:r>
              <a:rPr lang="en-US" altLang="en-US" sz="1200" b="0" dirty="0">
                <a:solidFill>
                  <a:srgbClr val="000000"/>
                </a:solidFill>
                <a:latin typeface="Comic Sans MS" pitchFamily="66" charset="0"/>
              </a:rPr>
              <a:t>at √s ~ 250 </a:t>
            </a:r>
            <a:r>
              <a:rPr lang="en-US" altLang="en-US" sz="1200" b="0" dirty="0" err="1">
                <a:solidFill>
                  <a:srgbClr val="000000"/>
                </a:solidFill>
                <a:latin typeface="Comic Sans MS" pitchFamily="66" charset="0"/>
              </a:rPr>
              <a:t>GeV</a:t>
            </a:r>
            <a:r>
              <a:rPr lang="en-US" altLang="en-US" sz="1200" b="0" dirty="0">
                <a:solidFill>
                  <a:srgbClr val="000000"/>
                </a:solidFill>
                <a:latin typeface="Comic Sans MS" pitchFamily="66" charset="0"/>
              </a:rPr>
              <a:t> through the HZ process </a:t>
            </a:r>
          </a:p>
          <a:p>
            <a:pPr algn="l" eaLnBrk="0" hangingPunct="0"/>
            <a:r>
              <a:rPr lang="en-US" altLang="en-US" sz="1200" b="0" dirty="0">
                <a:solidFill>
                  <a:srgbClr val="000000"/>
                </a:solidFill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altLang="en-US" sz="1200" b="1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need high E and high L</a:t>
            </a:r>
            <a:endParaRPr lang="en-US" altLang="en-US" sz="1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sp>
        <p:nvSpPr>
          <p:cNvPr id="58373" name="TextBox 17"/>
          <p:cNvSpPr txBox="1">
            <a:spLocks noChangeArrowheads="1"/>
          </p:cNvSpPr>
          <p:nvPr/>
        </p:nvSpPr>
        <p:spPr bwMode="auto">
          <a:xfrm>
            <a:off x="34926" y="1762125"/>
            <a:ext cx="90011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85750" indent="-285750"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eaLnBrk="0" hangingPunct="0">
              <a:buFont typeface="Wingdings" pitchFamily="2" charset="2"/>
              <a:buChar char="à"/>
            </a:pPr>
            <a:r>
              <a:rPr lang="en-US" altLang="en-US" sz="1200" b="0" dirty="0">
                <a:solidFill>
                  <a:srgbClr val="000000"/>
                </a:solidFill>
                <a:latin typeface="Comic Sans MS" pitchFamily="66" charset="0"/>
                <a:sym typeface="Wingdings" pitchFamily="2" charset="2"/>
              </a:rPr>
              <a:t>look for (tiny) deviations from SM</a:t>
            </a:r>
            <a:r>
              <a:rPr lang="en-US" altLang="en-US" sz="1200" b="0" dirty="0">
                <a:solidFill>
                  <a:srgbClr val="000000"/>
                </a:solidFill>
                <a:latin typeface="Comic Sans MS" pitchFamily="66" charset="0"/>
              </a:rPr>
              <a:t> expectation from quantum effects (loops, virtual particles) </a:t>
            </a:r>
          </a:p>
          <a:p>
            <a:pPr algn="l" eaLnBrk="0" hangingPunct="0">
              <a:buFont typeface="Wingdings" pitchFamily="2" charset="2"/>
              <a:buChar char="à"/>
            </a:pPr>
            <a:r>
              <a:rPr lang="en-US" altLang="en-US" sz="1200" b="0" dirty="0">
                <a:solidFill>
                  <a:srgbClr val="000000"/>
                </a:solidFill>
                <a:latin typeface="Comic Sans MS" pitchFamily="66" charset="0"/>
                <a:sym typeface="Wingdings" pitchFamily="2" charset="2"/>
              </a:rPr>
              <a:t>sensitivities to E-scales Λ&gt;&gt; </a:t>
            </a:r>
            <a:r>
              <a:rPr lang="en-US" altLang="en-US" sz="1200" b="0" dirty="0">
                <a:solidFill>
                  <a:srgbClr val="000000"/>
                </a:solidFill>
                <a:latin typeface="Comic Sans MS" pitchFamily="66" charset="0"/>
              </a:rPr>
              <a:t>√s </a:t>
            </a:r>
            <a:r>
              <a:rPr lang="en-US" altLang="en-US" sz="1200" b="0" dirty="0">
                <a:solidFill>
                  <a:srgbClr val="000000"/>
                </a:solidFill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altLang="en-US" sz="1200" b="1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need high E and high L </a:t>
            </a:r>
            <a:endParaRPr lang="en-US" altLang="en-US" sz="1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grpSp>
        <p:nvGrpSpPr>
          <p:cNvPr id="58374" name="Group 24"/>
          <p:cNvGrpSpPr>
            <a:grpSpLocks/>
          </p:cNvGrpSpPr>
          <p:nvPr/>
        </p:nvGrpSpPr>
        <p:grpSpPr bwMode="auto">
          <a:xfrm>
            <a:off x="179388" y="458392"/>
            <a:ext cx="4406704" cy="307777"/>
            <a:chOff x="179512" y="548680"/>
            <a:chExt cx="4406742" cy="409754"/>
          </a:xfrm>
        </p:grpSpPr>
        <p:sp>
          <p:nvSpPr>
            <p:cNvPr id="3" name="TextBox 2"/>
            <p:cNvSpPr txBox="1"/>
            <p:nvPr/>
          </p:nvSpPr>
          <p:spPr>
            <a:xfrm>
              <a:off x="1192346" y="570872"/>
              <a:ext cx="3393908" cy="368778"/>
            </a:xfrm>
            <a:prstGeom prst="rect">
              <a:avLst/>
            </a:prstGeom>
            <a:solidFill>
              <a:srgbClr val="000090"/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/>
            <a:p>
              <a:pPr algn="l" eaLnBrk="0" hangingPunct="0">
                <a:defRPr/>
              </a:pPr>
              <a:r>
                <a:rPr lang="en-US" sz="1200" b="0" dirty="0">
                  <a:solidFill>
                    <a:srgbClr val="F8F8F8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latin typeface="Comic Sans MS" charset="0"/>
                  <a:ea typeface="ＭＳ Ｐゴシック" charset="0"/>
                  <a:cs typeface="ＭＳ Ｐゴシック" charset="0"/>
                </a:rPr>
                <a:t>production of a given (new or known) particle</a:t>
              </a:r>
            </a:p>
          </p:txBody>
        </p:sp>
        <p:sp>
          <p:nvSpPr>
            <p:cNvPr id="58400" name="TextBox 20"/>
            <p:cNvSpPr txBox="1">
              <a:spLocks noChangeArrowheads="1"/>
            </p:cNvSpPr>
            <p:nvPr/>
          </p:nvSpPr>
          <p:spPr bwMode="auto">
            <a:xfrm>
              <a:off x="179512" y="548680"/>
              <a:ext cx="726487" cy="409754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en-US" sz="1400" b="0" dirty="0">
                  <a:solidFill>
                    <a:srgbClr val="000000"/>
                  </a:solidFill>
                  <a:latin typeface="Comic Sans MS" pitchFamily="66" charset="0"/>
                </a:rPr>
                <a:t>Direct</a:t>
              </a:r>
            </a:p>
          </p:txBody>
        </p:sp>
      </p:grpSp>
      <p:grpSp>
        <p:nvGrpSpPr>
          <p:cNvPr id="58375" name="Group 25"/>
          <p:cNvGrpSpPr>
            <a:grpSpLocks/>
          </p:cNvGrpSpPr>
          <p:nvPr/>
        </p:nvGrpSpPr>
        <p:grpSpPr bwMode="auto">
          <a:xfrm>
            <a:off x="14380" y="4267972"/>
            <a:ext cx="7308850" cy="861774"/>
            <a:chOff x="323263" y="5661876"/>
            <a:chExt cx="7309264" cy="1148008"/>
          </a:xfrm>
        </p:grpSpPr>
        <p:sp>
          <p:nvSpPr>
            <p:cNvPr id="58397" name="TextBox 19"/>
            <p:cNvSpPr txBox="1">
              <a:spLocks noChangeArrowheads="1"/>
            </p:cNvSpPr>
            <p:nvPr/>
          </p:nvSpPr>
          <p:spPr bwMode="auto">
            <a:xfrm>
              <a:off x="323263" y="5661876"/>
              <a:ext cx="5904698" cy="1148008"/>
            </a:xfrm>
            <a:prstGeom prst="rect">
              <a:avLst/>
            </a:prstGeom>
            <a:solidFill>
              <a:srgbClr val="D7ACD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en-US" sz="1200" b="0" dirty="0">
                  <a:solidFill>
                    <a:srgbClr val="000000"/>
                  </a:solidFill>
                  <a:latin typeface="Comic Sans MS" pitchFamily="66" charset="0"/>
                </a:rPr>
                <a:t>E.g. </a:t>
              </a:r>
              <a:r>
                <a:rPr lang="en-US" altLang="en-US" sz="1400" b="0" dirty="0">
                  <a:solidFill>
                    <a:srgbClr val="000000"/>
                  </a:solidFill>
                  <a:latin typeface="Comic Sans MS" pitchFamily="66" charset="0"/>
                </a:rPr>
                <a:t>K</a:t>
              </a:r>
              <a:r>
                <a:rPr lang="en-US" altLang="en-US" sz="1400" b="0" baseline="30000" dirty="0">
                  <a:solidFill>
                    <a:srgbClr val="000000"/>
                  </a:solidFill>
                  <a:latin typeface="Comic Sans MS" pitchFamily="66" charset="0"/>
                </a:rPr>
                <a:t>+</a:t>
              </a:r>
              <a:r>
                <a:rPr lang="en-US" altLang="en-US" sz="1400" b="0" dirty="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n-US" altLang="en-US" sz="1400" b="0" dirty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 π</a:t>
              </a:r>
              <a:r>
                <a:rPr lang="en-US" altLang="en-US" sz="1400" b="0" baseline="30000" dirty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+</a:t>
              </a:r>
              <a:r>
                <a:rPr lang="en-US" altLang="en-US" sz="1400" b="0" dirty="0" err="1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νν</a:t>
              </a:r>
              <a:r>
                <a:rPr lang="en-US" altLang="en-US" sz="1400" b="0" dirty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 </a:t>
              </a:r>
              <a:r>
                <a:rPr lang="en-US" altLang="en-US" sz="1200" b="0" dirty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decay (NA62 experiment)</a:t>
              </a:r>
            </a:p>
            <a:p>
              <a:pPr algn="l" eaLnBrk="0" hangingPunct="0"/>
              <a:r>
                <a:rPr lang="en-US" altLang="en-US" sz="1200" b="0" dirty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Proceeds via loops  suppressed in the SM : BR~ 10</a:t>
              </a:r>
              <a:r>
                <a:rPr lang="en-US" altLang="en-US" sz="1200" b="0" baseline="30000" dirty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-10</a:t>
              </a:r>
            </a:p>
            <a:p>
              <a:pPr algn="l" eaLnBrk="0" hangingPunct="0"/>
              <a:r>
                <a:rPr lang="en-US" altLang="en-US" sz="1200" b="0" dirty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Can be enhanced by new particles running in the loop.</a:t>
              </a:r>
            </a:p>
            <a:p>
              <a:pPr algn="l" eaLnBrk="0" hangingPunct="0"/>
              <a:r>
                <a:rPr lang="en-US" altLang="en-US" sz="1200" b="0" dirty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Theoretically very clean. </a:t>
              </a: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7488057" y="6093291"/>
              <a:ext cx="144470" cy="21570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endParaRPr lang="en-US" altLang="x-none" sz="1200" b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endParaRPr>
            </a:p>
          </p:txBody>
        </p:sp>
      </p:grpSp>
      <p:grpSp>
        <p:nvGrpSpPr>
          <p:cNvPr id="58376" name="Group 18"/>
          <p:cNvGrpSpPr>
            <a:grpSpLocks/>
          </p:cNvGrpSpPr>
          <p:nvPr/>
        </p:nvGrpSpPr>
        <p:grpSpPr bwMode="auto">
          <a:xfrm>
            <a:off x="107950" y="3375416"/>
            <a:ext cx="6087169" cy="361417"/>
            <a:chOff x="107504" y="4140368"/>
            <a:chExt cx="6087100" cy="481273"/>
          </a:xfrm>
        </p:grpSpPr>
        <p:sp>
          <p:nvSpPr>
            <p:cNvPr id="58394" name="TextBox 8"/>
            <p:cNvSpPr txBox="1">
              <a:spLocks noChangeArrowheads="1"/>
            </p:cNvSpPr>
            <p:nvPr/>
          </p:nvSpPr>
          <p:spPr bwMode="auto">
            <a:xfrm>
              <a:off x="107504" y="4140368"/>
              <a:ext cx="184729" cy="3688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endParaRPr lang="en-US" altLang="en-US" sz="1200" b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58395" name="TextBox 27"/>
            <p:cNvSpPr txBox="1">
              <a:spLocks noChangeArrowheads="1"/>
            </p:cNvSpPr>
            <p:nvPr/>
          </p:nvSpPr>
          <p:spPr bwMode="auto">
            <a:xfrm>
              <a:off x="161237" y="4211797"/>
              <a:ext cx="1455832" cy="409844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</a:rPr>
                <a:t>Rare processes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052170" y="4233911"/>
              <a:ext cx="4142434" cy="368859"/>
            </a:xfrm>
            <a:prstGeom prst="rect">
              <a:avLst/>
            </a:prstGeom>
            <a:solidFill>
              <a:srgbClr val="660066"/>
            </a:solidFill>
            <a:ln>
              <a:solidFill>
                <a:schemeClr val="tx1"/>
              </a:solidFill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x-none" sz="1200" b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</a:rPr>
                <a:t>suppressed in SM </a:t>
              </a:r>
              <a:r>
                <a:rPr lang="en-US" altLang="x-none" sz="1200" b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omic Sans MS" pitchFamily="66" charset="0"/>
                  <a:sym typeface="Wingdings" pitchFamily="2" charset="2"/>
                </a:rPr>
                <a:t> could be enhanced by New Physics</a:t>
              </a:r>
              <a:endParaRPr lang="en-US" altLang="x-none" sz="1200" b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itchFamily="66" charset="0"/>
              </a:endParaRPr>
            </a:p>
          </p:txBody>
        </p:sp>
      </p:grpSp>
      <p:grpSp>
        <p:nvGrpSpPr>
          <p:cNvPr id="58377" name="Group 32"/>
          <p:cNvGrpSpPr>
            <a:grpSpLocks/>
          </p:cNvGrpSpPr>
          <p:nvPr/>
        </p:nvGrpSpPr>
        <p:grpSpPr bwMode="auto">
          <a:xfrm>
            <a:off x="179389" y="1431133"/>
            <a:ext cx="4492807" cy="307777"/>
            <a:chOff x="323528" y="2060848"/>
            <a:chExt cx="4492608" cy="411519"/>
          </a:xfrm>
        </p:grpSpPr>
        <p:sp>
          <p:nvSpPr>
            <p:cNvPr id="58392" name="TextBox 21"/>
            <p:cNvSpPr txBox="1">
              <a:spLocks noChangeArrowheads="1"/>
            </p:cNvSpPr>
            <p:nvPr/>
          </p:nvSpPr>
          <p:spPr bwMode="auto">
            <a:xfrm>
              <a:off x="323528" y="2060848"/>
              <a:ext cx="894757" cy="411519"/>
            </a:xfrm>
            <a:prstGeom prst="rect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en-US" sz="1400" b="0">
                  <a:solidFill>
                    <a:srgbClr val="000000"/>
                  </a:solidFill>
                  <a:latin typeface="Comic Sans MS" pitchFamily="66" charset="0"/>
                </a:rPr>
                <a:t>Indirect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547436" y="2081544"/>
              <a:ext cx="3268700" cy="370366"/>
            </a:xfrm>
            <a:prstGeom prst="rect">
              <a:avLst/>
            </a:prstGeom>
            <a:solidFill>
              <a:srgbClr val="008000"/>
            </a:solidFill>
            <a:ln>
              <a:solidFill>
                <a:srgbClr val="000000"/>
              </a:solidFill>
            </a:ln>
          </p:spPr>
          <p:txBody>
            <a:bodyPr wrap="none">
              <a:spAutoFit/>
            </a:bodyPr>
            <a:lstStyle/>
            <a:p>
              <a:pPr algn="l" eaLnBrk="0" hangingPunct="0">
                <a:defRPr/>
              </a:pPr>
              <a:r>
                <a:rPr lang="en-US" sz="1200" b="0" dirty="0">
                  <a:solidFill>
                    <a:srgbClr val="F8F8F8"/>
                  </a:solidFill>
                  <a:effectLst>
                    <a:outerShdw blurRad="50800" dist="38100" dir="2700000" algn="tl" rotWithShape="0">
                      <a:srgbClr val="000000">
                        <a:alpha val="43000"/>
                      </a:srgbClr>
                    </a:outerShdw>
                  </a:effectLst>
                  <a:latin typeface="Comic Sans MS" charset="0"/>
                  <a:ea typeface="ＭＳ Ｐゴシック" charset="0"/>
                  <a:cs typeface="ＭＳ Ｐゴシック" charset="0"/>
                </a:rPr>
                <a:t>precise measurements of known processes </a:t>
              </a:r>
            </a:p>
          </p:txBody>
        </p:sp>
      </p:grpSp>
      <p:grpSp>
        <p:nvGrpSpPr>
          <p:cNvPr id="58378" name="Group 23"/>
          <p:cNvGrpSpPr>
            <a:grpSpLocks/>
          </p:cNvGrpSpPr>
          <p:nvPr/>
        </p:nvGrpSpPr>
        <p:grpSpPr bwMode="auto">
          <a:xfrm>
            <a:off x="61218" y="2301906"/>
            <a:ext cx="8502691" cy="995493"/>
            <a:chOff x="107504" y="3140968"/>
            <a:chExt cx="8832378" cy="1399333"/>
          </a:xfrm>
        </p:grpSpPr>
        <p:pic>
          <p:nvPicPr>
            <p:cNvPr id="58382" name="Picture 5" descr="J:\Public\PSI\eeZttff.gif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504" y="3140968"/>
              <a:ext cx="1981200" cy="1387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8383" name="Group 79"/>
            <p:cNvGrpSpPr>
              <a:grpSpLocks/>
            </p:cNvGrpSpPr>
            <p:nvPr/>
          </p:nvGrpSpPr>
          <p:grpSpPr bwMode="auto">
            <a:xfrm>
              <a:off x="6660232" y="3341738"/>
              <a:ext cx="2279650" cy="1198563"/>
              <a:chOff x="528" y="912"/>
              <a:chExt cx="1436" cy="755"/>
            </a:xfrm>
          </p:grpSpPr>
          <p:pic>
            <p:nvPicPr>
              <p:cNvPr id="58387" name="Picture 80" descr="\\cern.ch\dfs\Users\j\janot\Public\SSI2001\eegee.gif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28" y="912"/>
                <a:ext cx="1229" cy="6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1" name="Rectangle 81"/>
              <p:cNvSpPr>
                <a:spLocks noChangeArrowheads="1"/>
              </p:cNvSpPr>
              <p:nvPr/>
            </p:nvSpPr>
            <p:spPr bwMode="auto">
              <a:xfrm>
                <a:off x="960" y="1024"/>
                <a:ext cx="336" cy="19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>
                <a:lvl1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1pPr>
                <a:lvl2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2pPr>
                <a:lvl3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3pPr>
                <a:lvl4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4pPr>
                <a:lvl5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9pPr>
              </a:lstStyle>
              <a:p>
                <a:pPr algn="l" eaLnBrk="0" hangingPunct="0"/>
                <a:endParaRPr lang="en-US" altLang="x-none" sz="1600" b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</a:endParaRPr>
              </a:p>
            </p:txBody>
          </p:sp>
          <p:sp>
            <p:nvSpPr>
              <p:cNvPr id="12" name="Text Box 82"/>
              <p:cNvSpPr txBox="1">
                <a:spLocks noChangeArrowheads="1"/>
              </p:cNvSpPr>
              <p:nvPr/>
            </p:nvSpPr>
            <p:spPr bwMode="auto">
              <a:xfrm>
                <a:off x="1056" y="1036"/>
                <a:ext cx="279" cy="28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1pPr>
                <a:lvl2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2pPr>
                <a:lvl3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3pPr>
                <a:lvl4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4pPr>
                <a:lvl5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9pPr>
              </a:lstStyle>
              <a:p>
                <a:pPr algn="l" eaLnBrk="0" hangingPunct="0"/>
                <a:r>
                  <a:rPr lang="en-US" altLang="x-none" sz="1600" b="0">
                    <a:solidFill>
                      <a:srgbClr val="CC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mic Sans MS" pitchFamily="66" charset="0"/>
                  </a:rPr>
                  <a:t>X</a:t>
                </a:r>
                <a:r>
                  <a:rPr lang="en-US" altLang="x-none" sz="1600" b="0">
                    <a:solidFill>
                      <a:srgbClr val="CC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Comic Sans MS" pitchFamily="66" charset="0"/>
                    <a:ea typeface="Arial Unicode MS" pitchFamily="34" charset="-128"/>
                    <a:cs typeface="Arial Unicode MS" pitchFamily="34" charset="-128"/>
                  </a:rPr>
                  <a:t>*</a:t>
                </a:r>
                <a:endParaRPr lang="en-US" altLang="x-none" sz="1600" b="0">
                  <a:solidFill>
                    <a:srgbClr val="CC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Comic Sans MS" pitchFamily="66" charset="0"/>
                </a:endParaRPr>
              </a:p>
            </p:txBody>
          </p:sp>
          <p:sp>
            <p:nvSpPr>
              <p:cNvPr id="58390" name="Text Box 83"/>
              <p:cNvSpPr txBox="1">
                <a:spLocks noChangeArrowheads="1"/>
              </p:cNvSpPr>
              <p:nvPr/>
            </p:nvSpPr>
            <p:spPr bwMode="auto">
              <a:xfrm>
                <a:off x="1728" y="921"/>
                <a:ext cx="230" cy="2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1pPr>
                <a:lvl2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2pPr>
                <a:lvl3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3pPr>
                <a:lvl4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4pPr>
                <a:lvl5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9pPr>
              </a:lstStyle>
              <a:p>
                <a:pPr algn="l" eaLnBrk="0" hangingPunct="0"/>
                <a:r>
                  <a:rPr lang="en-US" altLang="en-US" sz="1400" b="0">
                    <a:solidFill>
                      <a:srgbClr val="000000"/>
                    </a:solidFill>
                    <a:latin typeface="Comic Sans MS" pitchFamily="66" charset="0"/>
                    <a:sym typeface="MT Extra" pitchFamily="18" charset="2"/>
                  </a:rPr>
                  <a:t> </a:t>
                </a:r>
                <a:r>
                  <a:rPr lang="en-US" altLang="en-US" sz="1400" b="0" baseline="30000">
                    <a:solidFill>
                      <a:srgbClr val="000000"/>
                    </a:solidFill>
                    <a:latin typeface="Comic Sans MS" pitchFamily="66" charset="0"/>
                    <a:sym typeface="MT Extra" pitchFamily="18" charset="2"/>
                  </a:rPr>
                  <a:t>-</a:t>
                </a:r>
                <a:endParaRPr lang="en-US" altLang="en-US" sz="1400" b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8391" name="Text Box 84"/>
              <p:cNvSpPr txBox="1">
                <a:spLocks noChangeArrowheads="1"/>
              </p:cNvSpPr>
              <p:nvPr/>
            </p:nvSpPr>
            <p:spPr bwMode="auto">
              <a:xfrm>
                <a:off x="1728" y="1408"/>
                <a:ext cx="236" cy="2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1pPr>
                <a:lvl2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2pPr>
                <a:lvl3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3pPr>
                <a:lvl4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4pPr>
                <a:lvl5pPr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bg1"/>
                    </a:solidFill>
                    <a:latin typeface="Arial" pitchFamily="34" charset="0"/>
                    <a:ea typeface="ＭＳ Ｐゴシック"/>
                    <a:cs typeface="ＭＳ Ｐゴシック"/>
                  </a:defRPr>
                </a:lvl9pPr>
              </a:lstStyle>
              <a:p>
                <a:pPr algn="l" eaLnBrk="0" hangingPunct="0"/>
                <a:r>
                  <a:rPr lang="en-US" altLang="en-US" sz="1400" b="0">
                    <a:solidFill>
                      <a:srgbClr val="000000"/>
                    </a:solidFill>
                    <a:latin typeface="Comic Sans MS" pitchFamily="66" charset="0"/>
                    <a:sym typeface="MT Extra" pitchFamily="18" charset="2"/>
                  </a:rPr>
                  <a:t> </a:t>
                </a:r>
                <a:r>
                  <a:rPr lang="en-US" altLang="en-US" sz="1400" b="0" baseline="30000">
                    <a:solidFill>
                      <a:srgbClr val="000000"/>
                    </a:solidFill>
                    <a:latin typeface="Comic Sans MS" pitchFamily="66" charset="0"/>
                    <a:sym typeface="MT Extra" pitchFamily="18" charset="2"/>
                  </a:rPr>
                  <a:t>+</a:t>
                </a:r>
                <a:endParaRPr lang="en-US" altLang="en-US" sz="1400" b="0">
                  <a:solidFill>
                    <a:srgbClr val="000000"/>
                  </a:solidFill>
                  <a:latin typeface="Comic Sans MS" pitchFamily="66" charset="0"/>
                </a:endParaRPr>
              </a:p>
            </p:txBody>
          </p:sp>
        </p:grpSp>
        <p:cxnSp>
          <p:nvCxnSpPr>
            <p:cNvPr id="58384" name="Straight Arrow Connector 26"/>
            <p:cNvCxnSpPr>
              <a:cxnSpLocks noChangeShapeType="1"/>
            </p:cNvCxnSpPr>
            <p:nvPr/>
          </p:nvCxnSpPr>
          <p:spPr bwMode="auto">
            <a:xfrm flipH="1">
              <a:off x="1763688" y="3861048"/>
              <a:ext cx="604714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8385" name="TextBox 7"/>
            <p:cNvSpPr txBox="1">
              <a:spLocks noChangeArrowheads="1"/>
            </p:cNvSpPr>
            <p:nvPr/>
          </p:nvSpPr>
          <p:spPr bwMode="auto">
            <a:xfrm>
              <a:off x="2195736" y="3501008"/>
              <a:ext cx="4269656" cy="984886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en-US" sz="1400" b="0" dirty="0">
                  <a:solidFill>
                    <a:srgbClr val="000000"/>
                  </a:solidFill>
                  <a:latin typeface="Comic Sans MS" pitchFamily="66" charset="0"/>
                </a:rPr>
                <a:t>E.g. top mass predicted by LEP1 and SLC in 1993:</a:t>
              </a:r>
            </a:p>
            <a:p>
              <a:pPr algn="l" eaLnBrk="0" hangingPunct="0"/>
              <a:r>
                <a:rPr lang="en-US" altLang="en-US" sz="1400" b="0" dirty="0" err="1">
                  <a:solidFill>
                    <a:srgbClr val="000000"/>
                  </a:solidFill>
                  <a:latin typeface="Comic Sans MS" pitchFamily="66" charset="0"/>
                </a:rPr>
                <a:t>m</a:t>
              </a:r>
              <a:r>
                <a:rPr lang="en-US" altLang="en-US" sz="1400" b="0" baseline="-25000" dirty="0" err="1">
                  <a:solidFill>
                    <a:srgbClr val="000000"/>
                  </a:solidFill>
                  <a:latin typeface="Comic Sans MS" pitchFamily="66" charset="0"/>
                </a:rPr>
                <a:t>top</a:t>
              </a:r>
              <a:r>
                <a:rPr lang="en-US" altLang="en-US" sz="1400" b="0" dirty="0">
                  <a:solidFill>
                    <a:srgbClr val="000000"/>
                  </a:solidFill>
                  <a:latin typeface="Comic Sans MS" pitchFamily="66" charset="0"/>
                </a:rPr>
                <a:t> = 177 </a:t>
              </a:r>
              <a:r>
                <a:rPr lang="en-US" altLang="en-US" sz="1400" b="0" dirty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 10 </a:t>
              </a:r>
              <a:r>
                <a:rPr lang="en-US" altLang="en-US" sz="1400" b="0" dirty="0" err="1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GeV</a:t>
              </a:r>
              <a:r>
                <a:rPr lang="en-US" altLang="en-US" sz="1400" b="0" dirty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;</a:t>
              </a:r>
              <a:r>
                <a:rPr lang="en-US" altLang="en-US" sz="1400" b="0" dirty="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n-US" altLang="en-US" sz="1400" b="0" dirty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first direct evidence </a:t>
              </a:r>
            </a:p>
            <a:p>
              <a:pPr algn="l" eaLnBrk="0" hangingPunct="0"/>
              <a:r>
                <a:rPr lang="en-US" altLang="en-US" sz="1400" b="0" dirty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at </a:t>
              </a:r>
              <a:r>
                <a:rPr lang="en-US" altLang="en-US" sz="1400" b="0" dirty="0" err="1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Tevatron</a:t>
              </a:r>
              <a:r>
                <a:rPr lang="en-US" altLang="en-US" sz="1400" b="0" dirty="0">
                  <a:solidFill>
                    <a:srgbClr val="000000"/>
                  </a:solidFill>
                  <a:latin typeface="Comic Sans MS" pitchFamily="66" charset="0"/>
                  <a:sym typeface="Wingdings" pitchFamily="2" charset="2"/>
                </a:rPr>
                <a:t> in 1994: </a:t>
              </a:r>
              <a:r>
                <a:rPr lang="en-US" altLang="en-US" sz="1400" b="0" dirty="0" err="1">
                  <a:solidFill>
                    <a:srgbClr val="000000"/>
                  </a:solidFill>
                  <a:latin typeface="Comic Sans MS" pitchFamily="66" charset="0"/>
                </a:rPr>
                <a:t>m</a:t>
              </a:r>
              <a:r>
                <a:rPr lang="en-US" altLang="en-US" sz="1400" b="0" baseline="-25000" dirty="0" err="1">
                  <a:solidFill>
                    <a:srgbClr val="000000"/>
                  </a:solidFill>
                  <a:latin typeface="Comic Sans MS" pitchFamily="66" charset="0"/>
                </a:rPr>
                <a:t>top</a:t>
              </a:r>
              <a:r>
                <a:rPr lang="en-US" altLang="en-US" sz="1400" b="0" baseline="-25000" dirty="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n-US" altLang="en-US" sz="1400" b="0" dirty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= </a:t>
              </a:r>
              <a:r>
                <a:rPr lang="en-US" altLang="en-US" sz="1400" b="0" dirty="0">
                  <a:solidFill>
                    <a:srgbClr val="000000"/>
                  </a:solidFill>
                  <a:latin typeface="Comic Sans MS" pitchFamily="66" charset="0"/>
                </a:rPr>
                <a:t>174 </a:t>
              </a:r>
              <a:r>
                <a:rPr lang="en-US" altLang="en-US" sz="1400" b="0" dirty="0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 16 </a:t>
              </a:r>
              <a:r>
                <a:rPr lang="en-US" altLang="en-US" sz="1400" b="0" dirty="0" err="1">
                  <a:solidFill>
                    <a:srgbClr val="000000"/>
                  </a:solidFill>
                  <a:latin typeface="Comic Sans MS" pitchFamily="66" charset="0"/>
                  <a:sym typeface="Symbol" pitchFamily="18" charset="2"/>
                </a:rPr>
                <a:t>GeV</a:t>
              </a:r>
              <a:endParaRPr lang="en-US" altLang="en-US" sz="1400" b="0" baseline="-25000" dirty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58386" name="TextBox 22"/>
            <p:cNvSpPr txBox="1">
              <a:spLocks noChangeArrowheads="1"/>
            </p:cNvSpPr>
            <p:nvPr/>
          </p:nvSpPr>
          <p:spPr bwMode="auto">
            <a:xfrm>
              <a:off x="539552" y="3212976"/>
              <a:ext cx="1061643" cy="369332"/>
            </a:xfrm>
            <a:prstGeom prst="rect">
              <a:avLst/>
            </a:prstGeom>
            <a:solidFill>
              <a:srgbClr val="CCFF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>
              <a:lvl1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1pPr>
              <a:lvl2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2pPr>
              <a:lvl3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3pPr>
              <a:lvl4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4pPr>
              <a:lvl5pPr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Arial" pitchFamily="34" charset="0"/>
                  <a:ea typeface="ＭＳ Ｐゴシック"/>
                  <a:cs typeface="ＭＳ Ｐゴシック"/>
                </a:defRPr>
              </a:lvl9pPr>
            </a:lstStyle>
            <a:p>
              <a:pPr algn="l" eaLnBrk="0" hangingPunct="0"/>
              <a:r>
                <a:rPr lang="en-US" altLang="en-US" sz="1200" b="0">
                  <a:solidFill>
                    <a:srgbClr val="000000"/>
                  </a:solidFill>
                  <a:latin typeface="Comic Sans MS" pitchFamily="66" charset="0"/>
                </a:rPr>
                <a:t>√s ~ 90 GeV</a:t>
              </a:r>
            </a:p>
          </p:txBody>
        </p:sp>
      </p:grpSp>
      <p:sp>
        <p:nvSpPr>
          <p:cNvPr id="58379" name="TextBox 33"/>
          <p:cNvSpPr txBox="1">
            <a:spLocks noChangeArrowheads="1"/>
          </p:cNvSpPr>
          <p:nvPr/>
        </p:nvSpPr>
        <p:spPr bwMode="auto">
          <a:xfrm>
            <a:off x="34925" y="3721894"/>
            <a:ext cx="755367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1pPr>
            <a:lvl2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2pPr>
            <a:lvl3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3pPr>
            <a:lvl4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4pPr>
            <a:lvl5pPr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Arial" pitchFamily="34" charset="0"/>
                <a:ea typeface="ＭＳ Ｐゴシック"/>
                <a:cs typeface="ＭＳ Ｐゴシック"/>
              </a:defRPr>
            </a:lvl9pPr>
          </a:lstStyle>
          <a:p>
            <a:pPr algn="l" eaLnBrk="0" hangingPunct="0"/>
            <a:r>
              <a:rPr lang="en-US" altLang="en-US" sz="1200" b="0" dirty="0">
                <a:solidFill>
                  <a:srgbClr val="000000"/>
                </a:solidFill>
                <a:latin typeface="Comic Sans MS" pitchFamily="66" charset="0"/>
              </a:rPr>
              <a:t>e.g. neutrino interactions, rare decay modes </a:t>
            </a:r>
            <a:r>
              <a:rPr lang="en-US" altLang="en-US" sz="1200" b="0" dirty="0">
                <a:solidFill>
                  <a:srgbClr val="000000"/>
                </a:solidFill>
                <a:latin typeface="Comic Sans MS" pitchFamily="66" charset="0"/>
                <a:sym typeface="Wingdings" pitchFamily="2" charset="2"/>
              </a:rPr>
              <a:t> </a:t>
            </a:r>
            <a:r>
              <a:rPr lang="en-US" altLang="en-US" sz="1200" b="1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need intense beams and/or ultra-sensitive (massive) </a:t>
            </a:r>
          </a:p>
          <a:p>
            <a:pPr algn="l" eaLnBrk="0" hangingPunct="0"/>
            <a:r>
              <a:rPr lang="en-US" altLang="en-US" sz="1200" b="1" dirty="0">
                <a:solidFill>
                  <a:srgbClr val="FF0000"/>
                </a:solidFill>
                <a:latin typeface="Comic Sans MS" pitchFamily="66" charset="0"/>
                <a:sym typeface="Wingdings" pitchFamily="2" charset="2"/>
              </a:rPr>
              <a:t>detectors (“intensity frontier”)</a:t>
            </a:r>
            <a:endParaRPr lang="en-US" altLang="en-US" sz="1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  <p:pic>
        <p:nvPicPr>
          <p:cNvPr id="58381" name="Picture 3"/>
          <p:cNvPicPr preferRelativeResize="0"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335" y="4056460"/>
            <a:ext cx="1597025" cy="105370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928373" y="4445699"/>
            <a:ext cx="11801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i="1" dirty="0">
                <a:effectLst/>
              </a:rPr>
              <a:t>Slide from </a:t>
            </a:r>
          </a:p>
          <a:p>
            <a:r>
              <a:rPr lang="en-US" sz="1800" i="1" dirty="0">
                <a:effectLst/>
              </a:rPr>
              <a:t>F. </a:t>
            </a:r>
            <a:r>
              <a:rPr lang="en-US" sz="1800" i="1" dirty="0" err="1">
                <a:effectLst/>
              </a:rPr>
              <a:t>Gianotti</a:t>
            </a:r>
            <a:endParaRPr lang="en-US" sz="1800" i="1" dirty="0">
              <a:effectLst/>
            </a:endParaRPr>
          </a:p>
        </p:txBody>
      </p:sp>
      <p:sp>
        <p:nvSpPr>
          <p:cNvPr id="5" name="Right Brace 4"/>
          <p:cNvSpPr/>
          <p:nvPr/>
        </p:nvSpPr>
        <p:spPr>
          <a:xfrm>
            <a:off x="8316416" y="555526"/>
            <a:ext cx="504056" cy="2741873"/>
          </a:xfrm>
          <a:prstGeom prst="rightBrace">
            <a:avLst/>
          </a:prstGeom>
          <a:ln w="158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 rot="5400000">
            <a:off x="8314408" y="1758065"/>
            <a:ext cx="12374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>
                <a:solidFill>
                  <a:srgbClr val="FF0000"/>
                </a:solidFill>
                <a:effectLst/>
              </a:rPr>
              <a:t>Main focus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125341C4-BB4B-58C2-AB9D-22A130BE6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594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6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/>
              <a:t>Muon collider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50</a:t>
            </a:fld>
            <a:endParaRPr lang="en-US"/>
          </a:p>
        </p:txBody>
      </p:sp>
      <p:pic>
        <p:nvPicPr>
          <p:cNvPr id="6" name="Picture 5" descr="Diagram of a solar system&#10;&#10;Description automatically generated">
            <a:extLst>
              <a:ext uri="{FF2B5EF4-FFF2-40B4-BE49-F238E27FC236}">
                <a16:creationId xmlns:a16="http://schemas.microsoft.com/office/drawing/2014/main" xmlns="" id="{B8A096B6-605D-B89A-1F65-1CA8215DB36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5027"/>
          <a:stretch/>
        </p:blipFill>
        <p:spPr>
          <a:xfrm>
            <a:off x="1917700" y="2409043"/>
            <a:ext cx="5302250" cy="111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194766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xmlns="" id="{30D468D9-79C6-4B83-8C34-949739587D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01" y="627533"/>
            <a:ext cx="6674122" cy="4428493"/>
          </a:xfrm>
        </p:spPr>
        <p:txBody>
          <a:bodyPr vert="horz" lIns="91440" tIns="45720" rIns="91440" bIns="45720" rtlCol="0" anchor="t">
            <a:normAutofit fontScale="55000" lnSpcReduction="20000"/>
          </a:bodyPr>
          <a:lstStyle/>
          <a:p>
            <a:r>
              <a:rPr lang="en-US"/>
              <a:t>Could </a:t>
            </a:r>
            <a:r>
              <a:rPr lang="en-US">
                <a:solidFill>
                  <a:srgbClr val="0000FF"/>
                </a:solidFill>
              </a:rPr>
              <a:t>use heavier leptons than </a:t>
            </a:r>
            <a:r>
              <a:rPr lang="en-US" err="1">
                <a:solidFill>
                  <a:srgbClr val="0000FF"/>
                </a:solidFill>
              </a:rPr>
              <a:t>e+e</a:t>
            </a:r>
            <a:r>
              <a:rPr lang="en-US">
                <a:solidFill>
                  <a:srgbClr val="0000FF"/>
                </a:solidFill>
              </a:rPr>
              <a:t>- to minimize synchrotron</a:t>
            </a:r>
            <a:r>
              <a:rPr lang="en-US"/>
              <a:t> radiation in a circular lepton collider</a:t>
            </a:r>
          </a:p>
          <a:p>
            <a:pPr lvl="1"/>
            <a:r>
              <a:rPr lang="en-US"/>
              <a:t>Could reach much higher energy than with </a:t>
            </a:r>
            <a:r>
              <a:rPr lang="en-US" err="1"/>
              <a:t>e+e</a:t>
            </a:r>
            <a:r>
              <a:rPr lang="en-US"/>
              <a:t>- for the same radius, still with “cleaner” collisions than protons</a:t>
            </a:r>
            <a:endParaRPr lang="en-US">
              <a:ea typeface="Calibri"/>
              <a:cs typeface="Calibri"/>
            </a:endParaRPr>
          </a:p>
          <a:p>
            <a:pPr lvl="1"/>
            <a:r>
              <a:rPr lang="en-US"/>
              <a:t>Or reach similar energies with a much smaller machine </a:t>
            </a:r>
            <a:r>
              <a:rPr lang="en-US">
                <a:sym typeface="Wingdings" panose="05000000000000000000" pitchFamily="2" charset="2"/>
              </a:rPr>
              <a:t> </a:t>
            </a:r>
            <a:r>
              <a:rPr lang="en-US"/>
              <a:t>cost- and energy-efficient </a:t>
            </a:r>
            <a:endParaRPr lang="en-US">
              <a:ea typeface="Calibri"/>
              <a:cs typeface="Calibri"/>
            </a:endParaRPr>
          </a:p>
          <a:p>
            <a:endParaRPr lang="en-US"/>
          </a:p>
          <a:p>
            <a:r>
              <a:rPr lang="en-US">
                <a:solidFill>
                  <a:srgbClr val="0000FF"/>
                </a:solidFill>
              </a:rPr>
              <a:t>Use muons? </a:t>
            </a:r>
            <a:endParaRPr lang="en-US">
              <a:solidFill>
                <a:srgbClr val="0000FF"/>
              </a:solidFill>
              <a:ea typeface="Calibri"/>
              <a:cs typeface="Calibri"/>
            </a:endParaRPr>
          </a:p>
          <a:p>
            <a:pPr lvl="1"/>
            <a:r>
              <a:rPr lang="en-US"/>
              <a:t>mass = 106 MeV/c</a:t>
            </a:r>
            <a:r>
              <a:rPr lang="en-US" baseline="30000"/>
              <a:t>2</a:t>
            </a:r>
            <a:r>
              <a:rPr lang="en-US"/>
              <a:t> = 207 m</a:t>
            </a:r>
            <a:r>
              <a:rPr lang="en-US" baseline="-25000"/>
              <a:t>e</a:t>
            </a:r>
            <a:endParaRPr lang="en-US"/>
          </a:p>
          <a:p>
            <a:pPr lvl="1"/>
            <a:r>
              <a:rPr lang="en-US">
                <a:solidFill>
                  <a:srgbClr val="FF0000"/>
                </a:solidFill>
              </a:rPr>
              <a:t>Challenge 1: Unstable</a:t>
            </a:r>
            <a:r>
              <a:rPr lang="en-US"/>
              <a:t>, 2.2 </a:t>
            </a:r>
            <a:r>
              <a:rPr lang="el-GR"/>
              <a:t>μ</a:t>
            </a:r>
            <a:r>
              <a:rPr lang="en-US"/>
              <a:t>s mean lifetime</a:t>
            </a:r>
            <a:endParaRPr lang="en-US">
              <a:ea typeface="Calibri"/>
              <a:cs typeface="Calibri"/>
            </a:endParaRPr>
          </a:p>
          <a:p>
            <a:pPr lvl="2"/>
            <a:r>
              <a:rPr lang="en-US"/>
              <a:t>Need to very quickly accelerate them to high energy – with time dilation, factor </a:t>
            </a:r>
            <a:r>
              <a:rPr lang="el-GR"/>
              <a:t>γ</a:t>
            </a:r>
            <a:r>
              <a:rPr lang="en-US"/>
              <a:t> longer lifetime </a:t>
            </a:r>
            <a:endParaRPr lang="en-US">
              <a:ea typeface="Calibri"/>
              <a:cs typeface="Calibri"/>
            </a:endParaRPr>
          </a:p>
          <a:p>
            <a:pPr lvl="1"/>
            <a:r>
              <a:rPr lang="en-US">
                <a:solidFill>
                  <a:srgbClr val="FF0000"/>
                </a:solidFill>
              </a:rPr>
              <a:t>Challenge 2:</a:t>
            </a:r>
            <a:r>
              <a:rPr lang="en-US"/>
              <a:t> </a:t>
            </a:r>
            <a:r>
              <a:rPr lang="en-US">
                <a:solidFill>
                  <a:srgbClr val="FF0000"/>
                </a:solidFill>
              </a:rPr>
              <a:t>experimental backgrounds </a:t>
            </a:r>
            <a:r>
              <a:rPr lang="en-US">
                <a:solidFill>
                  <a:srgbClr val="000000"/>
                </a:solidFill>
              </a:rPr>
              <a:t>due to </a:t>
            </a:r>
            <a:r>
              <a:rPr lang="en-US"/>
              <a:t>e+ and e- from muon decay</a:t>
            </a:r>
            <a:endParaRPr lang="en-US">
              <a:solidFill>
                <a:srgbClr val="000000"/>
              </a:solidFill>
              <a:ea typeface="Calibri"/>
              <a:cs typeface="Calibri"/>
            </a:endParaRPr>
          </a:p>
          <a:p>
            <a:pPr lvl="1"/>
            <a:r>
              <a:rPr lang="en-US">
                <a:solidFill>
                  <a:srgbClr val="FF0000"/>
                </a:solidFill>
              </a:rPr>
              <a:t>Challenge 3: abundant neutrinos </a:t>
            </a:r>
            <a:r>
              <a:rPr lang="en-US"/>
              <a:t>from muon decay could reach surface and interact, causing radiation</a:t>
            </a:r>
            <a:endParaRPr lang="en-US">
              <a:ea typeface="Calibri"/>
              <a:cs typeface="Calibri"/>
            </a:endParaRPr>
          </a:p>
          <a:p>
            <a:pPr lvl="1"/>
            <a:endParaRPr lang="en-US"/>
          </a:p>
          <a:p>
            <a:r>
              <a:rPr lang="en-US">
                <a:solidFill>
                  <a:srgbClr val="0000FF"/>
                </a:solidFill>
              </a:rPr>
              <a:t>Production of muons</a:t>
            </a:r>
            <a:r>
              <a:rPr lang="en-US"/>
              <a:t> – presently considered option:</a:t>
            </a:r>
            <a:endParaRPr lang="en-US">
              <a:ea typeface="Calibri"/>
              <a:cs typeface="Calibri"/>
            </a:endParaRPr>
          </a:p>
          <a:p>
            <a:pPr lvl="1"/>
            <a:r>
              <a:rPr lang="en-US"/>
              <a:t>Let high-power proton beam hit a target</a:t>
            </a:r>
            <a:endParaRPr lang="en-US">
              <a:ea typeface="Calibri"/>
              <a:cs typeface="Calibri"/>
            </a:endParaRPr>
          </a:p>
          <a:p>
            <a:pPr lvl="1"/>
            <a:r>
              <a:rPr lang="en-US"/>
              <a:t>Pions are produced, which later decay into muons</a:t>
            </a:r>
            <a:endParaRPr lang="en-US">
              <a:ea typeface="Calibri"/>
              <a:cs typeface="Calibri"/>
            </a:endParaRPr>
          </a:p>
          <a:p>
            <a:pPr lvl="1"/>
            <a:r>
              <a:rPr lang="en-US">
                <a:ea typeface="Calibri"/>
                <a:cs typeface="Calibri"/>
              </a:rPr>
              <a:t>Muons have relatively large transverse momentum spread </a:t>
            </a:r>
            <a:r>
              <a:rPr lang="en-US">
                <a:ea typeface="Calibri"/>
                <a:cs typeface="Calibri"/>
                <a:sym typeface="Wingdings" panose="05000000000000000000" pitchFamily="2" charset="2"/>
              </a:rPr>
              <a:t> </a:t>
            </a:r>
            <a:r>
              <a:rPr lang="en-US">
                <a:ea typeface="Calibri"/>
                <a:cs typeface="Calibri"/>
              </a:rPr>
              <a:t> </a:t>
            </a:r>
            <a:br>
              <a:rPr lang="en-US">
                <a:ea typeface="Calibri"/>
                <a:cs typeface="Calibri"/>
              </a:rPr>
            </a:br>
            <a:r>
              <a:rPr lang="en-US">
                <a:ea typeface="Calibri"/>
                <a:cs typeface="Calibri"/>
              </a:rPr>
              <a:t>need to very quickly "cool" them to achieve small beam size for </a:t>
            </a:r>
            <a:br>
              <a:rPr lang="en-US">
                <a:ea typeface="Calibri"/>
                <a:cs typeface="Calibri"/>
              </a:rPr>
            </a:br>
            <a:r>
              <a:rPr lang="en-US">
                <a:ea typeface="Calibri"/>
                <a:cs typeface="Calibri"/>
              </a:rPr>
              <a:t>higher luminosity</a:t>
            </a:r>
          </a:p>
          <a:p>
            <a:pPr lvl="2"/>
            <a:r>
              <a:rPr lang="en-US">
                <a:solidFill>
                  <a:srgbClr val="FF0000"/>
                </a:solidFill>
                <a:ea typeface="Calibri"/>
                <a:cs typeface="Calibri"/>
              </a:rPr>
              <a:t>Challenge 4: very fast cooling of muon beam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4ED1265E-96CB-691F-475C-8EB293A0A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C881343-C539-E3C2-A7FD-F52E685A6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51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43D696A8-5332-3E25-A131-66FF453028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Muon collider study</a:t>
            </a:r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xmlns="" id="{0731904B-5F1F-F447-23D1-0A19128CBBC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7269170" y="728631"/>
          <a:ext cx="1417630" cy="629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9" name="Equation" r:id="rId4" imgW="914040" imgH="420480" progId="Equation.3">
                  <p:embed/>
                </p:oleObj>
              </mc:Choice>
              <mc:Fallback>
                <p:oleObj name="Equation" r:id="rId4" imgW="914040" imgH="420480" progId="Equation.3">
                  <p:embed/>
                  <p:pic>
                    <p:nvPicPr>
                      <p:cNvPr id="6" name="Object 5">
                        <a:extLst>
                          <a:ext uri="{FF2B5EF4-FFF2-40B4-BE49-F238E27FC236}">
                            <a16:creationId xmlns:a16="http://schemas.microsoft.com/office/drawing/2014/main" xmlns="" id="{0731904B-5F1F-F447-23D1-0A19128CBBC1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69170" y="728631"/>
                        <a:ext cx="1417630" cy="629402"/>
                      </a:xfrm>
                      <a:prstGeom prst="rect">
                        <a:avLst/>
                      </a:prstGeom>
                      <a:noFill/>
                      <a:ln w="222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A3B637F0-9287-0CB8-AA5C-53C468843A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69497" y="2077425"/>
            <a:ext cx="1974503" cy="8648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7D839788-BD14-9F98-45BF-0E7B9641BF2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27395" y="3194923"/>
            <a:ext cx="1416605" cy="902195"/>
          </a:xfrm>
          <a:prstGeom prst="rect">
            <a:avLst/>
          </a:prstGeom>
        </p:spPr>
      </p:pic>
      <p:sp>
        <p:nvSpPr>
          <p:cNvPr id="10" name="Arrow: Right 9">
            <a:extLst>
              <a:ext uri="{FF2B5EF4-FFF2-40B4-BE49-F238E27FC236}">
                <a16:creationId xmlns:a16="http://schemas.microsoft.com/office/drawing/2014/main" xmlns="" id="{7F8434BB-7535-2CC1-5083-B98F20B4BEC0}"/>
              </a:ext>
            </a:extLst>
          </p:cNvPr>
          <p:cNvSpPr/>
          <p:nvPr/>
        </p:nvSpPr>
        <p:spPr>
          <a:xfrm>
            <a:off x="4860032" y="3651870"/>
            <a:ext cx="1152128" cy="57606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protons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xmlns="" id="{A92B88B1-6795-1C0C-0570-BCF46F119FE8}"/>
              </a:ext>
            </a:extLst>
          </p:cNvPr>
          <p:cNvCxnSpPr/>
          <p:nvPr/>
        </p:nvCxnSpPr>
        <p:spPr>
          <a:xfrm flipV="1">
            <a:off x="6628589" y="3722966"/>
            <a:ext cx="426092" cy="14401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xmlns="" id="{66CDD7CF-609B-5201-9DAF-E5BA789C2AD9}"/>
              </a:ext>
            </a:extLst>
          </p:cNvPr>
          <p:cNvCxnSpPr>
            <a:cxnSpLocks/>
          </p:cNvCxnSpPr>
          <p:nvPr/>
        </p:nvCxnSpPr>
        <p:spPr>
          <a:xfrm flipV="1">
            <a:off x="6553200" y="3920622"/>
            <a:ext cx="707738" cy="96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xmlns="" id="{F832E67B-7300-DFC2-3AF3-630F3DC5EEA2}"/>
              </a:ext>
            </a:extLst>
          </p:cNvPr>
          <p:cNvCxnSpPr>
            <a:cxnSpLocks/>
          </p:cNvCxnSpPr>
          <p:nvPr/>
        </p:nvCxnSpPr>
        <p:spPr>
          <a:xfrm flipV="1">
            <a:off x="6575903" y="3820126"/>
            <a:ext cx="602089" cy="1725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xmlns="" id="{9BE9D126-C848-B2A9-075E-CC8A74F1EB8B}"/>
              </a:ext>
            </a:extLst>
          </p:cNvPr>
          <p:cNvCxnSpPr>
            <a:cxnSpLocks/>
          </p:cNvCxnSpPr>
          <p:nvPr/>
        </p:nvCxnSpPr>
        <p:spPr>
          <a:xfrm>
            <a:off x="6545033" y="3932138"/>
            <a:ext cx="552840" cy="926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xmlns="" id="{1CA9CA5D-352F-743D-E922-08CD8DE8C537}"/>
              </a:ext>
            </a:extLst>
          </p:cNvPr>
          <p:cNvCxnSpPr>
            <a:cxnSpLocks/>
          </p:cNvCxnSpPr>
          <p:nvPr/>
        </p:nvCxnSpPr>
        <p:spPr>
          <a:xfrm flipV="1">
            <a:off x="6478617" y="3908231"/>
            <a:ext cx="901145" cy="247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xmlns="" id="{7E23C11E-6146-F499-6B86-66076DDEBD99}"/>
              </a:ext>
            </a:extLst>
          </p:cNvPr>
          <p:cNvCxnSpPr>
            <a:cxnSpLocks/>
          </p:cNvCxnSpPr>
          <p:nvPr/>
        </p:nvCxnSpPr>
        <p:spPr>
          <a:xfrm>
            <a:off x="6588962" y="4000284"/>
            <a:ext cx="342071" cy="8363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xmlns="" id="{15FBC9F5-5F70-6B72-0A99-9EECE7EE862B}"/>
              </a:ext>
            </a:extLst>
          </p:cNvPr>
          <p:cNvCxnSpPr>
            <a:cxnSpLocks/>
          </p:cNvCxnSpPr>
          <p:nvPr/>
        </p:nvCxnSpPr>
        <p:spPr>
          <a:xfrm flipV="1">
            <a:off x="6567686" y="3812472"/>
            <a:ext cx="699915" cy="1196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58883CFD-A8D9-D7DD-9BB1-0A20B0DE02D5}"/>
              </a:ext>
            </a:extLst>
          </p:cNvPr>
          <p:cNvSpPr/>
          <p:nvPr/>
        </p:nvSpPr>
        <p:spPr>
          <a:xfrm rot="16200000">
            <a:off x="5817554" y="3680289"/>
            <a:ext cx="1102291" cy="5690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target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E401C2E3-1042-9FAE-6F17-3C9D67E19583}"/>
              </a:ext>
            </a:extLst>
          </p:cNvPr>
          <p:cNvSpPr txBox="1"/>
          <p:nvPr/>
        </p:nvSpPr>
        <p:spPr>
          <a:xfrm>
            <a:off x="6660232" y="4085659"/>
            <a:ext cx="16759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chemeClr val="accent1"/>
                </a:solidFill>
              </a:rPr>
              <a:t>Many particles, </a:t>
            </a:r>
          </a:p>
          <a:p>
            <a:r>
              <a:rPr lang="en-US">
                <a:solidFill>
                  <a:schemeClr val="accent1"/>
                </a:solidFill>
              </a:rPr>
              <a:t>including </a:t>
            </a:r>
            <a:r>
              <a:rPr lang="el-GR">
                <a:solidFill>
                  <a:schemeClr val="accent1"/>
                </a:solidFill>
              </a:rPr>
              <a:t>π</a:t>
            </a:r>
            <a:r>
              <a:rPr lang="en-US">
                <a:solidFill>
                  <a:schemeClr val="accent1"/>
                </a:solidFill>
              </a:rPr>
              <a:t>+, </a:t>
            </a:r>
            <a:r>
              <a:rPr lang="el-GR">
                <a:solidFill>
                  <a:schemeClr val="accent1"/>
                </a:solidFill>
              </a:rPr>
              <a:t>π</a:t>
            </a:r>
            <a:r>
              <a:rPr lang="en-US">
                <a:solidFill>
                  <a:schemeClr val="accent1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3916172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0" grpId="0" animBg="1"/>
      <p:bldP spid="9" grpId="0" animBg="1"/>
      <p:bldP spid="25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5BB5047C-CC46-3B9A-D601-5A2CAE0F69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E81D22DE-CC49-8FB4-DFCE-8591FFF740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52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DE839683-9029-8350-2AD6-8222E628C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Muon collider </a:t>
            </a:r>
            <a:r>
              <a:rPr lang="en-US" dirty="0"/>
              <a:t>– schematic </a:t>
            </a:r>
            <a:r>
              <a:rPr lang="en-US"/>
              <a:t>design</a:t>
            </a:r>
          </a:p>
        </p:txBody>
      </p:sp>
      <p:pic>
        <p:nvPicPr>
          <p:cNvPr id="6" name="Picture 5" descr="A diagram of a system&#10;&#10;Description automatically generated">
            <a:extLst>
              <a:ext uri="{FF2B5EF4-FFF2-40B4-BE49-F238E27FC236}">
                <a16:creationId xmlns:a16="http://schemas.microsoft.com/office/drawing/2014/main" xmlns="" id="{26BE41A8-29BA-07F0-A010-4698BB092C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847" y="753683"/>
            <a:ext cx="8684122" cy="3682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30640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555526"/>
            <a:ext cx="8229600" cy="4536504"/>
          </a:xfrm>
        </p:spPr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rgbClr val="00B050"/>
                </a:solidFill>
              </a:rPr>
              <a:t>LHC will be upgraded to </a:t>
            </a:r>
            <a:r>
              <a:rPr lang="en-US" b="1" dirty="0">
                <a:solidFill>
                  <a:srgbClr val="00B050"/>
                </a:solidFill>
              </a:rPr>
              <a:t>HL-LHC</a:t>
            </a:r>
            <a:r>
              <a:rPr lang="en-US" dirty="0"/>
              <a:t>, and operate until 2035-2040</a:t>
            </a:r>
          </a:p>
          <a:p>
            <a:pPr lvl="1"/>
            <a:r>
              <a:rPr lang="en-US" dirty="0"/>
              <a:t>Future collider projects on the table, but no decision yet</a:t>
            </a:r>
          </a:p>
          <a:p>
            <a:pPr lvl="1"/>
            <a:endParaRPr lang="en-US" dirty="0"/>
          </a:p>
          <a:p>
            <a:r>
              <a:rPr lang="en-US" dirty="0"/>
              <a:t>Main projects studied at CERN</a:t>
            </a:r>
          </a:p>
          <a:p>
            <a:pPr lvl="1"/>
            <a:r>
              <a:rPr lang="en-US" b="1" dirty="0">
                <a:solidFill>
                  <a:srgbClr val="0000FF"/>
                </a:solidFill>
              </a:rPr>
              <a:t>FCC-</a:t>
            </a:r>
            <a:r>
              <a:rPr lang="en-US" b="1" dirty="0" err="1">
                <a:solidFill>
                  <a:srgbClr val="0000FF"/>
                </a:solidFill>
              </a:rPr>
              <a:t>ee</a:t>
            </a:r>
            <a:r>
              <a:rPr lang="en-US" dirty="0"/>
              <a:t>: circular </a:t>
            </a:r>
            <a:r>
              <a:rPr lang="en-US" dirty="0" err="1"/>
              <a:t>e+e</a:t>
            </a:r>
            <a:r>
              <a:rPr lang="en-US" dirty="0"/>
              <a:t>- collider </a:t>
            </a:r>
          </a:p>
          <a:p>
            <a:pPr lvl="2"/>
            <a:r>
              <a:rPr lang="en-US" dirty="0" err="1"/>
              <a:t>e+e</a:t>
            </a:r>
            <a:r>
              <a:rPr lang="en-US" dirty="0"/>
              <a:t>- Higgs factory is highest priority it European strategy</a:t>
            </a:r>
          </a:p>
          <a:p>
            <a:pPr lvl="2"/>
            <a:r>
              <a:rPr lang="en-US" dirty="0"/>
              <a:t>conceptual design report exists; studies are ongoing to give more inputs to next European strategy</a:t>
            </a:r>
          </a:p>
          <a:p>
            <a:pPr lvl="1"/>
            <a:r>
              <a:rPr lang="en-US" b="1" dirty="0">
                <a:solidFill>
                  <a:srgbClr val="0000FF"/>
                </a:solidFill>
              </a:rPr>
              <a:t>FCC-</a:t>
            </a:r>
            <a:r>
              <a:rPr lang="en-US" b="1" dirty="0" err="1">
                <a:solidFill>
                  <a:srgbClr val="0000FF"/>
                </a:solidFill>
              </a:rPr>
              <a:t>hh</a:t>
            </a:r>
            <a:r>
              <a:rPr lang="en-US" dirty="0"/>
              <a:t>: circular </a:t>
            </a:r>
            <a:r>
              <a:rPr lang="en-US" dirty="0" err="1"/>
              <a:t>pp</a:t>
            </a:r>
            <a:r>
              <a:rPr lang="en-US" dirty="0"/>
              <a:t> collider with ion option</a:t>
            </a:r>
          </a:p>
          <a:p>
            <a:pPr lvl="2"/>
            <a:r>
              <a:rPr lang="en-US" dirty="0"/>
              <a:t>High priority by European strategy</a:t>
            </a:r>
          </a:p>
          <a:p>
            <a:pPr lvl="2"/>
            <a:r>
              <a:rPr lang="en-US" dirty="0"/>
              <a:t>conceptual design report exists; studies are ongoing to give more inputs to next European strategy</a:t>
            </a:r>
          </a:p>
          <a:p>
            <a:pPr lvl="1"/>
            <a:r>
              <a:rPr lang="en-US" b="1" dirty="0">
                <a:solidFill>
                  <a:srgbClr val="0000FF"/>
                </a:solidFill>
              </a:rPr>
              <a:t>CLIC</a:t>
            </a:r>
            <a:r>
              <a:rPr lang="en-US" dirty="0"/>
              <a:t>: Linear </a:t>
            </a:r>
            <a:r>
              <a:rPr lang="en-US" dirty="0" err="1"/>
              <a:t>e+e</a:t>
            </a:r>
            <a:r>
              <a:rPr lang="en-US" dirty="0"/>
              <a:t>- collider</a:t>
            </a:r>
          </a:p>
          <a:p>
            <a:pPr lvl="2"/>
            <a:r>
              <a:rPr lang="en-US" dirty="0"/>
              <a:t>Also fulfills priority on a Higgs factory in European strategy</a:t>
            </a:r>
          </a:p>
          <a:p>
            <a:pPr lvl="2"/>
            <a:r>
              <a:rPr lang="en-US" dirty="0"/>
              <a:t>Conceptual design report exists, technology and concept demonstrated</a:t>
            </a:r>
          </a:p>
          <a:p>
            <a:pPr lvl="1"/>
            <a:r>
              <a:rPr lang="en-US" dirty="0"/>
              <a:t>Also: HE-LHC, FCC-eh, </a:t>
            </a:r>
            <a:r>
              <a:rPr lang="en-US" dirty="0" err="1"/>
              <a:t>muon</a:t>
            </a:r>
            <a:r>
              <a:rPr lang="en-US" dirty="0"/>
              <a:t> collider, </a:t>
            </a:r>
            <a:r>
              <a:rPr lang="en-US" dirty="0" err="1"/>
              <a:t>LHeC</a:t>
            </a:r>
            <a:endParaRPr lang="en-US" dirty="0"/>
          </a:p>
          <a:p>
            <a:pPr lvl="1"/>
            <a:r>
              <a:rPr lang="en-US" dirty="0"/>
              <a:t>All these machines have many interesting beam physics aspects – I could cover only a few!</a:t>
            </a:r>
          </a:p>
          <a:p>
            <a:pPr lvl="1"/>
            <a:endParaRPr lang="en-US" dirty="0"/>
          </a:p>
          <a:p>
            <a:r>
              <a:rPr lang="en-US" dirty="0"/>
              <a:t>Initiatives in other parts of the world</a:t>
            </a:r>
          </a:p>
          <a:p>
            <a:pPr lvl="1"/>
            <a:r>
              <a:rPr lang="en-US" b="1" dirty="0">
                <a:solidFill>
                  <a:schemeClr val="accent2"/>
                </a:solidFill>
              </a:rPr>
              <a:t>ILC</a:t>
            </a:r>
            <a:r>
              <a:rPr lang="en-US" dirty="0"/>
              <a:t>: Linear </a:t>
            </a:r>
            <a:r>
              <a:rPr lang="en-US" dirty="0" err="1"/>
              <a:t>e+e</a:t>
            </a:r>
            <a:r>
              <a:rPr lang="en-US" dirty="0"/>
              <a:t>- collider, possibly hosted by Japan</a:t>
            </a:r>
          </a:p>
          <a:p>
            <a:pPr lvl="2"/>
            <a:r>
              <a:rPr lang="en-US" dirty="0"/>
              <a:t>Mature design with technical design report; ready to be built. Awaiting political decisions</a:t>
            </a:r>
          </a:p>
          <a:p>
            <a:pPr lvl="1"/>
            <a:r>
              <a:rPr lang="en-US" b="1" dirty="0">
                <a:solidFill>
                  <a:schemeClr val="accent2"/>
                </a:solidFill>
              </a:rPr>
              <a:t>CEPC / </a:t>
            </a:r>
            <a:r>
              <a:rPr lang="en-US" b="1" dirty="0" err="1">
                <a:solidFill>
                  <a:schemeClr val="accent2"/>
                </a:solidFill>
              </a:rPr>
              <a:t>SppC</a:t>
            </a:r>
            <a:r>
              <a:rPr lang="en-US" dirty="0"/>
              <a:t>: circular </a:t>
            </a:r>
            <a:r>
              <a:rPr lang="en-US" dirty="0" err="1"/>
              <a:t>e+e</a:t>
            </a:r>
            <a:r>
              <a:rPr lang="en-US" dirty="0"/>
              <a:t>- collider followed by hadron collider, Chinese initiative</a:t>
            </a:r>
          </a:p>
          <a:p>
            <a:pPr lvl="2"/>
            <a:r>
              <a:rPr lang="en-US" dirty="0"/>
              <a:t>Conceptual design report exists. China will decide</a:t>
            </a:r>
          </a:p>
          <a:p>
            <a:pPr lvl="1"/>
            <a:r>
              <a:rPr lang="en-US" b="1" dirty="0">
                <a:solidFill>
                  <a:schemeClr val="accent2"/>
                </a:solidFill>
              </a:rPr>
              <a:t>EIC</a:t>
            </a:r>
            <a:r>
              <a:rPr lang="en-US" dirty="0"/>
              <a:t>: circular electron-ion collider, to be built in the US</a:t>
            </a:r>
          </a:p>
          <a:p>
            <a:pPr lvl="2"/>
            <a:r>
              <a:rPr lang="en-US" dirty="0"/>
              <a:t>Approved project with conceptual design report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53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194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54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colliders?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36512" y="627534"/>
            <a:ext cx="3131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Particle collisions 50 years ago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81053" y="627534"/>
            <a:ext cx="2487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Particle collisions today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228184" y="627534"/>
            <a:ext cx="2966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Particle collisions in 50 years </a:t>
            </a:r>
          </a:p>
        </p:txBody>
      </p:sp>
      <p:pic>
        <p:nvPicPr>
          <p:cNvPr id="9" name="image35.jpeg" descr="http://www.symmetrymagazine.org/breaking/wp-content/uploads/2010/11/alicelead3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3491880" y="3147814"/>
            <a:ext cx="2080104" cy="15841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2.gif" descr="http://aliweb.cern.ch/secure/system/files/images/alice-images/ALICE-SetUp-2008.gif"/>
          <p:cNvPicPr/>
          <p:nvPr/>
        </p:nvPicPr>
        <p:blipFill>
          <a:blip r:embed="rId4"/>
          <a:stretch>
            <a:fillRect/>
          </a:stretch>
        </p:blipFill>
        <p:spPr>
          <a:xfrm>
            <a:off x="3419872" y="1419622"/>
            <a:ext cx="2160240" cy="1512168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Shape 603"/>
          <p:cNvSpPr/>
          <p:nvPr/>
        </p:nvSpPr>
        <p:spPr>
          <a:xfrm>
            <a:off x="2209800" y="990599"/>
            <a:ext cx="4572000" cy="2769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8" tIns="45718" rIns="45718" bIns="45718">
            <a:spAutoFit/>
          </a:bodyPr>
          <a:lstStyle>
            <a:lvl1pPr algn="ctr">
              <a:defRPr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n-US" sz="1200" dirty="0">
                <a:solidFill>
                  <a:srgbClr val="0070C0"/>
                </a:solidFill>
              </a:rPr>
              <a:t>574 </a:t>
            </a:r>
            <a:r>
              <a:rPr lang="en-US" sz="1200" dirty="0" err="1">
                <a:solidFill>
                  <a:srgbClr val="0070C0"/>
                </a:solidFill>
              </a:rPr>
              <a:t>TeV</a:t>
            </a:r>
            <a:r>
              <a:rPr lang="en-US" sz="1200" dirty="0">
                <a:solidFill>
                  <a:srgbClr val="0070C0"/>
                </a:solidFill>
              </a:rPr>
              <a:t> </a:t>
            </a:r>
            <a:r>
              <a:rPr lang="en-US" sz="1200" dirty="0" err="1">
                <a:solidFill>
                  <a:srgbClr val="0070C0"/>
                </a:solidFill>
              </a:rPr>
              <a:t>Pb</a:t>
            </a:r>
            <a:r>
              <a:rPr lang="en-US" sz="1200" dirty="0">
                <a:solidFill>
                  <a:srgbClr val="0070C0"/>
                </a:solidFill>
              </a:rPr>
              <a:t> beams colliding at </a:t>
            </a:r>
            <a:r>
              <a:rPr sz="1200" dirty="0">
                <a:solidFill>
                  <a:srgbClr val="0070C0"/>
                </a:solidFill>
              </a:rPr>
              <a:t>ALICE</a:t>
            </a:r>
            <a:r>
              <a:rPr lang="en-US" sz="1200" dirty="0">
                <a:solidFill>
                  <a:srgbClr val="0070C0"/>
                </a:solidFill>
              </a:rPr>
              <a:t>, </a:t>
            </a:r>
            <a:r>
              <a:rPr sz="1200" dirty="0">
                <a:solidFill>
                  <a:srgbClr val="0070C0"/>
                </a:solidFill>
              </a:rPr>
              <a:t>LHC</a:t>
            </a:r>
          </a:p>
        </p:txBody>
      </p:sp>
      <p:pic>
        <p:nvPicPr>
          <p:cNvPr id="12" name="image33.jpeg" descr="http://www.universe-cluster.de/fileadmin/user_upload/Presse-Bildmaterial/bubble_chamber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533400" y="3067531"/>
            <a:ext cx="1950368" cy="174028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image34.jpeg" descr="http://upload.wikimedia.org/wikipedia/commons/thumb/7/76/Liquid_hydrogen_bubblechamber.jpg/225px-Liquid_hydrogen_bubblechamber.jpg"/>
          <p:cNvPicPr/>
          <p:nvPr/>
        </p:nvPicPr>
        <p:blipFill>
          <a:blip r:embed="rId6"/>
          <a:stretch>
            <a:fillRect/>
          </a:stretch>
        </p:blipFill>
        <p:spPr>
          <a:xfrm>
            <a:off x="1403648" y="1122745"/>
            <a:ext cx="1115144" cy="1646892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Shape 603"/>
          <p:cNvSpPr/>
          <p:nvPr/>
        </p:nvSpPr>
        <p:spPr>
          <a:xfrm>
            <a:off x="179512" y="1122745"/>
            <a:ext cx="1129680" cy="12003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8" tIns="45718" rIns="45718" bIns="45718">
            <a:spAutoFit/>
          </a:bodyPr>
          <a:lstStyle>
            <a:lvl1pPr algn="ctr">
              <a:defRPr>
                <a:solidFill>
                  <a:srgbClr val="0070C0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en-US" sz="1200" dirty="0">
                <a:solidFill>
                  <a:srgbClr val="0070C0"/>
                </a:solidFill>
              </a:rPr>
              <a:t>32 cm bubble chamber with liquid hydrogen, 16 </a:t>
            </a:r>
            <a:r>
              <a:rPr lang="en-US" sz="1200" dirty="0" err="1">
                <a:solidFill>
                  <a:srgbClr val="0070C0"/>
                </a:solidFill>
              </a:rPr>
              <a:t>GeV</a:t>
            </a:r>
            <a:r>
              <a:rPr lang="en-US" sz="1200" dirty="0">
                <a:solidFill>
                  <a:srgbClr val="0070C0"/>
                </a:solidFill>
              </a:rPr>
              <a:t> pion interacting with proton</a:t>
            </a:r>
            <a:endParaRPr sz="1200" dirty="0">
              <a:solidFill>
                <a:srgbClr val="0070C0"/>
              </a:solidFill>
            </a:endParaRPr>
          </a:p>
        </p:txBody>
      </p:sp>
      <p:pic>
        <p:nvPicPr>
          <p:cNvPr id="77826" name="Picture 2" descr="What Self-Represented Litigants (Actually) Want - LawNow ...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579718"/>
            <a:ext cx="1233637" cy="20552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107504" y="4838114"/>
            <a:ext cx="159050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https://cds.cern.ch/record/39474</a:t>
            </a:r>
          </a:p>
        </p:txBody>
      </p:sp>
    </p:spTree>
    <p:extLst>
      <p:ext uri="{BB962C8B-B14F-4D97-AF65-F5344CB8AC3E}">
        <p14:creationId xmlns:p14="http://schemas.microsoft.com/office/powerpoint/2010/main" val="365669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7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1" grpId="0" animBg="1"/>
      <p:bldP spid="14" grpId="0" animBg="1"/>
      <p:bldP spid="15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55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331129670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496" y="627534"/>
            <a:ext cx="4934550" cy="4248472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Intensity</a:t>
            </a:r>
          </a:p>
          <a:p>
            <a:pPr lvl="1"/>
            <a:r>
              <a:rPr lang="en-US" dirty="0"/>
              <a:t>Limitations in beam production scheme</a:t>
            </a:r>
          </a:p>
          <a:p>
            <a:pPr lvl="1"/>
            <a:r>
              <a:rPr lang="en-US" dirty="0"/>
              <a:t>Collective effects and instabilities, e.g. space charge, impedance effects, beam-beam effects</a:t>
            </a:r>
          </a:p>
          <a:p>
            <a:pPr lvl="1"/>
            <a:r>
              <a:rPr lang="en-US" dirty="0"/>
              <a:t>Beam-beam effects (detrimental non-linear electromagnetic field acting on opposing beam)</a:t>
            </a:r>
          </a:p>
          <a:p>
            <a:pPr lvl="1"/>
            <a:r>
              <a:rPr lang="en-US" dirty="0"/>
              <a:t>In circular lepton machines, limitations on RF power (compensate synchrotron radiation losses)</a:t>
            </a:r>
          </a:p>
          <a:p>
            <a:pPr lvl="1"/>
            <a:r>
              <a:rPr lang="en-US" dirty="0"/>
              <a:t>Detrimental effects of beam losses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Beam size</a:t>
            </a:r>
          </a:p>
          <a:p>
            <a:pPr lvl="1"/>
            <a:r>
              <a:rPr lang="el-GR" dirty="0"/>
              <a:t>β</a:t>
            </a:r>
            <a:r>
              <a:rPr lang="en-US" dirty="0"/>
              <a:t>* limited by magnet focusing strength and aperture  in final focus </a:t>
            </a:r>
            <a:r>
              <a:rPr lang="en-US" dirty="0" err="1"/>
              <a:t>quadrupoles</a:t>
            </a:r>
            <a:endParaRPr lang="en-US" dirty="0"/>
          </a:p>
          <a:p>
            <a:pPr lvl="1"/>
            <a:r>
              <a:rPr lang="en-US" dirty="0" err="1"/>
              <a:t>Emittance</a:t>
            </a:r>
            <a:r>
              <a:rPr lang="en-US" dirty="0"/>
              <a:t>: limitations in beam production, larger risk for instabilities, blowup (intra-beam scattering); not easy to reduce </a:t>
            </a:r>
            <a:r>
              <a:rPr lang="en-US" dirty="0" err="1"/>
              <a:t>emittance</a:t>
            </a:r>
            <a:r>
              <a:rPr lang="en-US" dirty="0"/>
              <a:t> of existing beam, need dedicated cooling </a:t>
            </a:r>
            <a:r>
              <a:rPr lang="en-US" dirty="0" err="1"/>
              <a:t>etc</a:t>
            </a:r>
            <a:endParaRPr lang="en-US" dirty="0"/>
          </a:p>
          <a:p>
            <a:pPr lvl="2"/>
            <a:r>
              <a:rPr lang="en-US" dirty="0"/>
              <a:t>Lepton machines: equilibrium </a:t>
            </a:r>
            <a:r>
              <a:rPr lang="en-US" dirty="0" err="1"/>
              <a:t>emittance</a:t>
            </a:r>
            <a:r>
              <a:rPr lang="en-US" dirty="0"/>
              <a:t> determined by accelerator lattice</a:t>
            </a:r>
          </a:p>
          <a:p>
            <a:pPr lvl="2"/>
            <a:r>
              <a:rPr lang="en-US" dirty="0"/>
              <a:t>Can use damping rings to shrink </a:t>
            </a:r>
            <a:r>
              <a:rPr lang="en-US" dirty="0" err="1"/>
              <a:t>emittance</a:t>
            </a:r>
            <a:endParaRPr lang="en-US" dirty="0"/>
          </a:p>
          <a:p>
            <a:pPr lvl="1"/>
            <a:r>
              <a:rPr lang="en-US" dirty="0"/>
              <a:t>Beam-beam effects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56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limitations on intensity and beam size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E41A45A4-6B93-3C46-99D6-9F857C5112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64288" y="2229218"/>
            <a:ext cx="1457103" cy="558556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726" y="2734443"/>
            <a:ext cx="3722978" cy="2285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212" y="817394"/>
            <a:ext cx="4170492" cy="1046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763688" y="474226"/>
            <a:ext cx="2021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(not exhaustive list)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759313" y="1142623"/>
            <a:ext cx="8806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Long-range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444219" y="1358647"/>
            <a:ext cx="7200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Head-on</a:t>
            </a:r>
          </a:p>
        </p:txBody>
      </p:sp>
    </p:spTree>
    <p:extLst>
      <p:ext uri="{BB962C8B-B14F-4D97-AF65-F5344CB8AC3E}">
        <p14:creationId xmlns:p14="http://schemas.microsoft.com/office/powerpoint/2010/main" val="884995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1" grpId="0"/>
      <p:bldP spid="12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496" y="627534"/>
            <a:ext cx="3960440" cy="4176464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For full derivation, see e.g. Jackson, Classical electrodynamics, chapter 14</a:t>
            </a:r>
          </a:p>
          <a:p>
            <a:endParaRPr lang="en-US" dirty="0"/>
          </a:p>
          <a:p>
            <a:r>
              <a:rPr lang="en-US" i="1" dirty="0"/>
              <a:t>Very </a:t>
            </a:r>
            <a:r>
              <a:rPr lang="en-US" dirty="0"/>
              <a:t>short summary</a:t>
            </a:r>
          </a:p>
          <a:p>
            <a:pPr lvl="1"/>
            <a:r>
              <a:rPr lang="en-US" dirty="0"/>
              <a:t>Write down electric and magnetic fields of moving point charge (at relativistic speed)</a:t>
            </a:r>
          </a:p>
          <a:p>
            <a:pPr lvl="1"/>
            <a:r>
              <a:rPr lang="en-US" dirty="0"/>
              <a:t>Power radiated is given by integral of </a:t>
            </a:r>
            <a:r>
              <a:rPr lang="en-US" dirty="0" err="1"/>
              <a:t>Poynting</a:t>
            </a:r>
            <a:r>
              <a:rPr lang="en-US" dirty="0"/>
              <a:t> vector over closed surface around charge, let R</a:t>
            </a:r>
            <a:r>
              <a:rPr lang="en-US" dirty="0">
                <a:sym typeface="Wingdings" pitchFamily="2" charset="2"/>
              </a:rPr>
              <a:t>∞</a:t>
            </a:r>
            <a:r>
              <a:rPr lang="en-US" dirty="0"/>
              <a:t>  (only 1/R terms in fields contribute)</a:t>
            </a:r>
          </a:p>
          <a:p>
            <a:pPr lvl="1"/>
            <a:r>
              <a:rPr lang="en-US" dirty="0"/>
              <a:t>Integrate …. don’t be in a hurry</a:t>
            </a:r>
          </a:p>
          <a:p>
            <a:pPr lvl="1"/>
            <a:endParaRPr lang="en-US" dirty="0"/>
          </a:p>
          <a:p>
            <a:r>
              <a:rPr lang="en-US" dirty="0"/>
              <a:t>Result: </a:t>
            </a:r>
          </a:p>
          <a:p>
            <a:pPr lvl="1"/>
            <a:r>
              <a:rPr lang="en-US" dirty="0"/>
              <a:t>Energy loss is negligible for longitudinal acceleration, except for extreme (unphysical) gradients</a:t>
            </a:r>
          </a:p>
          <a:p>
            <a:pPr lvl="1"/>
            <a:r>
              <a:rPr lang="en-US" dirty="0"/>
              <a:t>For transverse acceleration (as in circular colliders), energy loss could be significant - 4</a:t>
            </a:r>
            <a:r>
              <a:rPr lang="en-US" baseline="30000" dirty="0"/>
              <a:t>th</a:t>
            </a:r>
            <a:r>
              <a:rPr lang="en-US" dirty="0"/>
              <a:t> power dependence on energy and mass</a:t>
            </a:r>
          </a:p>
          <a:p>
            <a:pPr lvl="1"/>
            <a:r>
              <a:rPr lang="en-US" dirty="0"/>
              <a:t>Effect is much more limiting for light particles, such as electrons/positrons</a:t>
            </a:r>
          </a:p>
          <a:p>
            <a:pPr lvl="2"/>
            <a:r>
              <a:rPr lang="en-US" dirty="0">
                <a:solidFill>
                  <a:srgbClr val="000000"/>
                </a:solidFill>
              </a:rPr>
              <a:t>Electrons are 2000 times lighter than protons!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57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Radiated power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1923678"/>
            <a:ext cx="2952328" cy="576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2391" y="843558"/>
            <a:ext cx="4831609" cy="944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4211960" y="4017257"/>
            <a:ext cx="1581055" cy="642542"/>
            <a:chOff x="4363142" y="3789005"/>
            <a:chExt cx="1581055" cy="642542"/>
          </a:xfrm>
        </p:grpSpPr>
        <p:pic>
          <p:nvPicPr>
            <p:cNvPr id="7172" name="Picture 4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2770"/>
            <a:stretch/>
          </p:blipFill>
          <p:spPr bwMode="auto">
            <a:xfrm>
              <a:off x="4363142" y="3789005"/>
              <a:ext cx="254578" cy="6356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031"/>
            <a:stretch/>
          </p:blipFill>
          <p:spPr bwMode="auto">
            <a:xfrm>
              <a:off x="4572000" y="3795886"/>
              <a:ext cx="1372197" cy="6356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" name="TextBox 7"/>
          <p:cNvSpPr txBox="1"/>
          <p:nvPr/>
        </p:nvSpPr>
        <p:spPr>
          <a:xfrm>
            <a:off x="5724128" y="4158862"/>
            <a:ext cx="14237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… meaning… 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4910980" y="3363626"/>
            <a:ext cx="505803" cy="144016"/>
            <a:chOff x="4874103" y="3147814"/>
            <a:chExt cx="505803" cy="144016"/>
          </a:xfrm>
        </p:grpSpPr>
        <p:sp>
          <p:nvSpPr>
            <p:cNvPr id="10" name="Oval 9"/>
            <p:cNvSpPr/>
            <p:nvPr/>
          </p:nvSpPr>
          <p:spPr>
            <a:xfrm>
              <a:off x="4874103" y="3147814"/>
              <a:ext cx="144016" cy="14401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4947858" y="3227550"/>
              <a:ext cx="432048" cy="1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6222392" y="3363838"/>
            <a:ext cx="505803" cy="144016"/>
            <a:chOff x="4874103" y="3147814"/>
            <a:chExt cx="505803" cy="144016"/>
          </a:xfrm>
        </p:grpSpPr>
        <p:sp>
          <p:nvSpPr>
            <p:cNvPr id="20" name="Oval 19"/>
            <p:cNvSpPr/>
            <p:nvPr/>
          </p:nvSpPr>
          <p:spPr>
            <a:xfrm>
              <a:off x="4874103" y="3147814"/>
              <a:ext cx="144016" cy="14401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4947858" y="3227550"/>
              <a:ext cx="432048" cy="1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Right Arrow 15"/>
          <p:cNvSpPr/>
          <p:nvPr/>
        </p:nvSpPr>
        <p:spPr>
          <a:xfrm>
            <a:off x="4211960" y="3155331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force</a:t>
            </a:r>
          </a:p>
        </p:txBody>
      </p:sp>
      <p:sp>
        <p:nvSpPr>
          <p:cNvPr id="23" name="Right Arrow 22"/>
          <p:cNvSpPr/>
          <p:nvPr/>
        </p:nvSpPr>
        <p:spPr>
          <a:xfrm rot="16200000">
            <a:off x="6002044" y="3535905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force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371635" y="2787774"/>
            <a:ext cx="9509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Longitudinal </a:t>
            </a:r>
          </a:p>
          <a:p>
            <a:r>
              <a:rPr lang="en-US" sz="1100" dirty="0">
                <a:solidFill>
                  <a:schemeClr val="accent1"/>
                </a:solidFill>
              </a:rPr>
              <a:t>acceleration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853347" y="2787774"/>
            <a:ext cx="8867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Transverse</a:t>
            </a:r>
          </a:p>
          <a:p>
            <a:r>
              <a:rPr lang="en-US" sz="1100" dirty="0">
                <a:solidFill>
                  <a:schemeClr val="accent1"/>
                </a:solidFill>
              </a:rPr>
              <a:t>acceleration</a:t>
            </a:r>
          </a:p>
        </p:txBody>
      </p:sp>
      <p:sp>
        <p:nvSpPr>
          <p:cNvPr id="18" name="Arc 17"/>
          <p:cNvSpPr/>
          <p:nvPr/>
        </p:nvSpPr>
        <p:spPr>
          <a:xfrm rot="5700759">
            <a:off x="5840769" y="2320604"/>
            <a:ext cx="1152128" cy="1079908"/>
          </a:xfrm>
          <a:prstGeom prst="arc">
            <a:avLst/>
          </a:prstGeom>
          <a:ln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4977421" y="3447031"/>
            <a:ext cx="826451" cy="1"/>
          </a:xfrm>
          <a:prstGeom prst="line">
            <a:avLst/>
          </a:prstGeom>
          <a:ln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5609487"/>
              </p:ext>
            </p:extLst>
          </p:nvPr>
        </p:nvGraphicFramePr>
        <p:xfrm>
          <a:off x="7186818" y="4013458"/>
          <a:ext cx="1417630" cy="629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3" name="Equation" r:id="rId6" imgW="914040" imgH="420480" progId="Equation.3">
                  <p:embed/>
                </p:oleObj>
              </mc:Choice>
              <mc:Fallback>
                <p:oleObj name="Equation" r:id="rId6" imgW="914040" imgH="420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86818" y="4013458"/>
                        <a:ext cx="1417630" cy="629402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66664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/>
      <p:bldP spid="16" grpId="0" animBg="1"/>
      <p:bldP spid="23" grpId="0" animBg="1"/>
      <p:bldP spid="17" grpId="0"/>
      <p:bldP spid="25" grpId="0"/>
      <p:bldP spid="18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427984" y="555526"/>
            <a:ext cx="4680520" cy="4320480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Emitted photons along </a:t>
            </a:r>
            <a:r>
              <a:rPr lang="en-US" dirty="0" err="1"/>
              <a:t>betatron</a:t>
            </a:r>
            <a:r>
              <a:rPr lang="en-US" dirty="0"/>
              <a:t> trajectory – (almost) no change in angle of particle</a:t>
            </a:r>
          </a:p>
          <a:p>
            <a:endParaRPr lang="en-US" dirty="0"/>
          </a:p>
          <a:p>
            <a:r>
              <a:rPr lang="en-US" dirty="0">
                <a:solidFill>
                  <a:srgbClr val="0000FF"/>
                </a:solidFill>
              </a:rPr>
              <a:t>Energy losses compensated by RF, giving purely longitudinal momentum kick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Increases longitudinal momentum and not transverse =&gt; decrease in angle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Smaller </a:t>
            </a:r>
            <a:r>
              <a:rPr lang="en-US" dirty="0" err="1">
                <a:solidFill>
                  <a:srgbClr val="0000FF"/>
                </a:solidFill>
              </a:rPr>
              <a:t>betatron</a:t>
            </a:r>
            <a:r>
              <a:rPr lang="en-US" dirty="0">
                <a:solidFill>
                  <a:srgbClr val="0000FF"/>
                </a:solidFill>
              </a:rPr>
              <a:t> amplitudes =&gt; smaller </a:t>
            </a:r>
            <a:r>
              <a:rPr lang="en-US" dirty="0" err="1">
                <a:solidFill>
                  <a:srgbClr val="0000FF"/>
                </a:solidFill>
              </a:rPr>
              <a:t>emittance</a:t>
            </a:r>
            <a:r>
              <a:rPr lang="en-US" dirty="0">
                <a:solidFill>
                  <a:srgbClr val="0000FF"/>
                </a:solidFill>
              </a:rPr>
              <a:t>, “radiation damping”</a:t>
            </a:r>
          </a:p>
          <a:p>
            <a:pPr lvl="2"/>
            <a:r>
              <a:rPr lang="en-US" dirty="0"/>
              <a:t>Remember: </a:t>
            </a:r>
            <a:r>
              <a:rPr lang="en-US" dirty="0" err="1"/>
              <a:t>emittance</a:t>
            </a:r>
            <a:r>
              <a:rPr lang="en-US" dirty="0"/>
              <a:t> determines phase space area occupied by beam</a:t>
            </a:r>
          </a:p>
          <a:p>
            <a:pPr lvl="2"/>
            <a:endParaRPr lang="en-US" dirty="0"/>
          </a:p>
          <a:p>
            <a:r>
              <a:rPr lang="en-US" dirty="0"/>
              <a:t>On the other hand: </a:t>
            </a:r>
            <a:r>
              <a:rPr lang="en-US" dirty="0">
                <a:solidFill>
                  <a:srgbClr val="0000FF"/>
                </a:solidFill>
              </a:rPr>
              <a:t>photon emission gives </a:t>
            </a:r>
            <a:r>
              <a:rPr lang="en-US" dirty="0"/>
              <a:t>small random energy (and very small angle) change =&gt; </a:t>
            </a:r>
            <a:r>
              <a:rPr lang="en-US" dirty="0">
                <a:solidFill>
                  <a:srgbClr val="0000FF"/>
                </a:solidFill>
              </a:rPr>
              <a:t>blowup, “quantum excitation”</a:t>
            </a:r>
          </a:p>
          <a:p>
            <a:endParaRPr lang="en-US" dirty="0"/>
          </a:p>
          <a:p>
            <a:r>
              <a:rPr lang="en-US" dirty="0"/>
              <a:t>Equilibrium between radiation damping and quantum excitation exists: </a:t>
            </a:r>
            <a:r>
              <a:rPr lang="en-US" dirty="0">
                <a:solidFill>
                  <a:srgbClr val="FF0000"/>
                </a:solidFill>
              </a:rPr>
              <a:t>equilibrium </a:t>
            </a:r>
            <a:r>
              <a:rPr lang="en-US" dirty="0" err="1">
                <a:solidFill>
                  <a:srgbClr val="FF0000"/>
                </a:solidFill>
              </a:rPr>
              <a:t>emittance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/>
              <a:t>Time needed for the beam to reach the equilibrium </a:t>
            </a:r>
            <a:r>
              <a:rPr lang="en-US" dirty="0" err="1"/>
              <a:t>emittance</a:t>
            </a:r>
            <a:r>
              <a:rPr lang="en-US" dirty="0"/>
              <a:t>: “Damping time”</a:t>
            </a:r>
          </a:p>
          <a:p>
            <a:pPr lvl="1"/>
            <a:r>
              <a:rPr lang="en-US" dirty="0"/>
              <a:t>Equilibrium </a:t>
            </a:r>
            <a:r>
              <a:rPr lang="en-US" dirty="0" err="1"/>
              <a:t>emittance</a:t>
            </a:r>
            <a:r>
              <a:rPr lang="en-US" dirty="0"/>
              <a:t> is typically smaller in vertical than horizontal plane =&gt; “flat” lepton beams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58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damping</a:t>
            </a:r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83" y="941065"/>
            <a:ext cx="4365801" cy="22787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79512" y="3363838"/>
            <a:ext cx="18272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M. Sands, </a:t>
            </a:r>
            <a:r>
              <a:rPr lang="en-US" sz="1200" i="1" dirty="0">
                <a:hlinkClick r:id="rId3"/>
              </a:rPr>
              <a:t>SLAC-121 UC-28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1330268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59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Geometric reduction factor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555526"/>
            <a:ext cx="7327900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1525797"/>
            <a:ext cx="1584176" cy="1045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07504" y="2733767"/>
            <a:ext cx="9001000" cy="22142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lang="sv-SE" sz="18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Bunches must collide with an angle, ”crossing angle”</a:t>
            </a:r>
            <a:r>
              <a:rPr lang="sv-SE" sz="1800" dirty="0">
                <a:latin typeface="Calibri" pitchFamily="34" charset="0"/>
                <a:cs typeface="Calibri" pitchFamily="34" charset="0"/>
              </a:rPr>
              <a:t> – otherwise we get unwanted collisions outside interaction point</a:t>
            </a:r>
          </a:p>
          <a:p>
            <a:pPr lvl="1">
              <a:defRPr>
                <a:solidFill>
                  <a:srgbClr val="000000"/>
                </a:solidFill>
              </a:defRPr>
            </a:pPr>
            <a:r>
              <a:rPr lang="sv-SE" sz="1800" dirty="0">
                <a:latin typeface="Calibri" pitchFamily="34" charset="0"/>
                <a:cs typeface="Calibri" pitchFamily="34" charset="0"/>
              </a:rPr>
              <a:t>Crossing angle need to be large enough so that bunches are not perturbed by electromagnetic field at parasitic encounters (long-range beam-beam effect)</a:t>
            </a:r>
          </a:p>
          <a:p>
            <a:pPr lvl="1">
              <a:defRPr>
                <a:solidFill>
                  <a:srgbClr val="000000"/>
                </a:solidFill>
              </a:defRPr>
            </a:pPr>
            <a:endParaRPr lang="sv-SE" sz="1800" dirty="0">
              <a:latin typeface="Calibri" pitchFamily="34" charset="0"/>
              <a:cs typeface="Calibri" pitchFamily="34" charset="0"/>
            </a:endParaRPr>
          </a:p>
          <a:p>
            <a:pPr lvl="0">
              <a:defRPr>
                <a:solidFill>
                  <a:srgbClr val="000000"/>
                </a:solidFill>
              </a:defRPr>
            </a:pPr>
            <a:r>
              <a:rPr lang="sv-SE" sz="1800" dirty="0">
                <a:solidFill>
                  <a:srgbClr val="FF0000"/>
                </a:solidFill>
                <a:latin typeface="Calibri" pitchFamily="34" charset="0"/>
                <a:cs typeface="Calibri" pitchFamily="34" charset="0"/>
              </a:rPr>
              <a:t>Fewer collisions when overlap is not perfect – geometric reduction factor</a:t>
            </a:r>
          </a:p>
          <a:p>
            <a:pPr lvl="1">
              <a:defRPr>
                <a:solidFill>
                  <a:srgbClr val="000000"/>
                </a:solidFill>
              </a:defRPr>
            </a:pPr>
            <a:r>
              <a:rPr lang="sv-SE" sz="1800" dirty="0">
                <a:latin typeface="Calibri" pitchFamily="34" charset="0"/>
                <a:cs typeface="Calibri" pitchFamily="34" charset="0"/>
              </a:rPr>
              <a:t>Depends on crossing angle, bunch length, and transverse size</a:t>
            </a:r>
          </a:p>
          <a:p>
            <a:endParaRPr lang="en-US" altLang="x-none" sz="1800" dirty="0">
              <a:latin typeface="Calibri" pitchFamily="34" charset="0"/>
              <a:cs typeface="Calibri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54497699"/>
              </p:ext>
            </p:extLst>
          </p:nvPr>
        </p:nvGraphicFramePr>
        <p:xfrm>
          <a:off x="7423824" y="627534"/>
          <a:ext cx="1540664" cy="792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7" name="Equation" r:id="rId5" imgW="939800" imgH="469900" progId="Equation.3">
                  <p:embed/>
                </p:oleObj>
              </mc:Choice>
              <mc:Fallback>
                <p:oleObj name="Equation" r:id="rId5" imgW="9398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23824" y="627534"/>
                        <a:ext cx="1540664" cy="7920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4" name="Straight Arrow Connector 13"/>
          <p:cNvCxnSpPr/>
          <p:nvPr/>
        </p:nvCxnSpPr>
        <p:spPr>
          <a:xfrm flipV="1">
            <a:off x="8532440" y="1203598"/>
            <a:ext cx="216024" cy="43204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11941" y="1275606"/>
            <a:ext cx="1235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Long-range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04959" y="1491630"/>
            <a:ext cx="990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Head-on</a:t>
            </a:r>
          </a:p>
        </p:txBody>
      </p:sp>
    </p:spTree>
    <p:extLst>
      <p:ext uri="{BB962C8B-B14F-4D97-AF65-F5344CB8AC3E}">
        <p14:creationId xmlns:p14="http://schemas.microsoft.com/office/powerpoint/2010/main" val="3099069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692894"/>
            <a:ext cx="5770984" cy="4111104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So, </a:t>
            </a:r>
            <a:r>
              <a:rPr lang="en-US" dirty="0">
                <a:solidFill>
                  <a:srgbClr val="FF0000"/>
                </a:solidFill>
              </a:rPr>
              <a:t>we want high energy and high luminosity</a:t>
            </a:r>
          </a:p>
          <a:p>
            <a:pPr lvl="1"/>
            <a:r>
              <a:rPr lang="en-US" dirty="0"/>
              <a:t>When we say high luminosity, we implicitly mean high event rate</a:t>
            </a:r>
          </a:p>
          <a:p>
            <a:pPr lvl="1"/>
            <a:r>
              <a:rPr lang="en-US" dirty="0"/>
              <a:t>Reminder: The luminosity directly determines the event rate</a:t>
            </a:r>
          </a:p>
          <a:p>
            <a:pPr lvl="1"/>
            <a:endParaRPr lang="en-US" dirty="0"/>
          </a:p>
          <a:p>
            <a:r>
              <a:rPr lang="en-US" dirty="0"/>
              <a:t>How do we get there? Several choices to be made:</a:t>
            </a:r>
          </a:p>
          <a:p>
            <a:pPr marL="671513" lvl="1" indent="-271463"/>
            <a:r>
              <a:rPr lang="en-US" altLang="en-US" dirty="0">
                <a:solidFill>
                  <a:srgbClr val="0000FF"/>
                </a:solidFill>
              </a:rPr>
              <a:t>What to collide</a:t>
            </a:r>
            <a:r>
              <a:rPr lang="en-US" altLang="en-US" dirty="0"/>
              <a:t>: lepton </a:t>
            </a:r>
            <a:r>
              <a:rPr lang="en-US" altLang="en-US" dirty="0" err="1"/>
              <a:t>vs</a:t>
            </a:r>
            <a:r>
              <a:rPr lang="en-US" altLang="en-US" dirty="0"/>
              <a:t> hadron</a:t>
            </a:r>
          </a:p>
          <a:p>
            <a:pPr marL="671513" lvl="1" indent="-271463"/>
            <a:r>
              <a:rPr lang="en-US" altLang="en-US" dirty="0">
                <a:solidFill>
                  <a:srgbClr val="0000FF"/>
                </a:solidFill>
              </a:rPr>
              <a:t>How to collide</a:t>
            </a:r>
            <a:r>
              <a:rPr lang="en-US" altLang="en-US" dirty="0"/>
              <a:t>: </a:t>
            </a:r>
          </a:p>
          <a:p>
            <a:pPr marL="1071563" lvl="2" indent="-271463"/>
            <a:r>
              <a:rPr lang="en-GB" altLang="en-US" dirty="0"/>
              <a:t>fixed target or colliding beams</a:t>
            </a:r>
          </a:p>
          <a:p>
            <a:pPr marL="1071563" lvl="2" indent="-271463"/>
            <a:r>
              <a:rPr lang="en-US" altLang="en-US" dirty="0"/>
              <a:t>linear </a:t>
            </a:r>
            <a:r>
              <a:rPr lang="en-US" altLang="en-US" dirty="0" err="1"/>
              <a:t>vs</a:t>
            </a:r>
            <a:r>
              <a:rPr lang="en-US" altLang="en-US" dirty="0"/>
              <a:t> circular collider</a:t>
            </a:r>
          </a:p>
          <a:p>
            <a:pPr marL="671513" lvl="1" indent="-271463"/>
            <a:r>
              <a:rPr lang="en-US" altLang="en-US" dirty="0">
                <a:solidFill>
                  <a:srgbClr val="0000FF"/>
                </a:solidFill>
              </a:rPr>
              <a:t>Acceleration technology</a:t>
            </a:r>
          </a:p>
          <a:p>
            <a:pPr marL="1071563" lvl="2" indent="-271463"/>
            <a:r>
              <a:rPr lang="en-US" altLang="en-US" dirty="0"/>
              <a:t>DC, RF, </a:t>
            </a:r>
            <a:r>
              <a:rPr lang="en-US" altLang="en-US" dirty="0" err="1"/>
              <a:t>wakefield</a:t>
            </a:r>
            <a:r>
              <a:rPr lang="en-US" altLang="en-US" dirty="0"/>
              <a:t>…</a:t>
            </a:r>
          </a:p>
          <a:p>
            <a:pPr marL="671513" lvl="1" indent="-271463"/>
            <a:r>
              <a:rPr lang="en-US" altLang="en-US" dirty="0">
                <a:solidFill>
                  <a:srgbClr val="0000FF"/>
                </a:solidFill>
              </a:rPr>
              <a:t>Magnet technology</a:t>
            </a:r>
          </a:p>
          <a:p>
            <a:pPr marL="1071563" lvl="2" indent="-271463"/>
            <a:r>
              <a:rPr lang="en-US" altLang="en-US" dirty="0"/>
              <a:t>Superconducting (what conductor?), normal conducting </a:t>
            </a:r>
          </a:p>
          <a:p>
            <a:pPr marL="671513" lvl="1" indent="-271463"/>
            <a:r>
              <a:rPr lang="en-US" altLang="en-US" dirty="0">
                <a:solidFill>
                  <a:srgbClr val="0000FF"/>
                </a:solidFill>
              </a:rPr>
              <a:t>Acceptable cost </a:t>
            </a:r>
            <a:r>
              <a:rPr lang="en-US" altLang="en-US" dirty="0"/>
              <a:t>of construction, power consumption, site</a:t>
            </a:r>
          </a:p>
          <a:p>
            <a:pPr marL="671513" lvl="1" indent="-271463"/>
            <a:endParaRPr lang="en-US" altLang="en-US" dirty="0"/>
          </a:p>
          <a:p>
            <a:pPr marL="271463" indent="-271463"/>
            <a:r>
              <a:rPr lang="en-US" altLang="en-US" dirty="0"/>
              <a:t>Think about various </a:t>
            </a:r>
            <a:r>
              <a:rPr lang="en-US" altLang="en-US" dirty="0">
                <a:solidFill>
                  <a:srgbClr val="FF0000"/>
                </a:solidFill>
              </a:rPr>
              <a:t>limitations to energy and luminosity </a:t>
            </a:r>
            <a:br>
              <a:rPr lang="en-US" altLang="en-US" dirty="0">
                <a:solidFill>
                  <a:srgbClr val="FF0000"/>
                </a:solidFill>
              </a:rPr>
            </a:br>
            <a:r>
              <a:rPr lang="en-US" altLang="en-US" dirty="0"/>
              <a:t>and how to overcome them</a:t>
            </a:r>
          </a:p>
          <a:p>
            <a:pPr marL="671513" lvl="1" indent="-271463"/>
            <a:endParaRPr lang="en-US" altLang="en-US" dirty="0"/>
          </a:p>
          <a:p>
            <a:pPr marL="1071563" lvl="2" indent="-271463"/>
            <a:endParaRPr lang="en-US" altLang="en-US" dirty="0"/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Considerations for new colliders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xmlns="" id="{CA97CD9A-0D8C-534D-B114-D24D205D53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131590"/>
            <a:ext cx="2027015" cy="936104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12160" y="2302267"/>
            <a:ext cx="10278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accent1"/>
                </a:solidFill>
              </a:rPr>
              <a:t>Event rate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492431" y="2786077"/>
            <a:ext cx="183236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accent1"/>
                </a:solidFill>
              </a:rPr>
              <a:t>Luminosity</a:t>
            </a:r>
          </a:p>
          <a:p>
            <a:r>
              <a:rPr lang="en-US" sz="1600" i="1" dirty="0">
                <a:solidFill>
                  <a:schemeClr val="accent1"/>
                </a:solidFill>
              </a:rPr>
              <a:t>(determined by</a:t>
            </a:r>
          </a:p>
          <a:p>
            <a:r>
              <a:rPr lang="en-US" sz="1600" i="1" dirty="0">
                <a:solidFill>
                  <a:schemeClr val="accent1"/>
                </a:solidFill>
              </a:rPr>
              <a:t>and collider design:</a:t>
            </a:r>
            <a:endParaRPr lang="en-US" sz="1600" i="1" dirty="0">
              <a:solidFill>
                <a:schemeClr val="accent1"/>
              </a:solidFill>
              <a:sym typeface="Wingdings" pitchFamily="2" charset="2"/>
            </a:endParaRPr>
          </a:p>
          <a:p>
            <a:r>
              <a:rPr lang="en-US" sz="1600" i="1" dirty="0">
                <a:solidFill>
                  <a:schemeClr val="accent1"/>
                </a:solidFill>
                <a:sym typeface="Wingdings" pitchFamily="2" charset="2"/>
              </a:rPr>
              <a:t>can be influenced)</a:t>
            </a:r>
            <a:endParaRPr lang="en-US" sz="1600" i="1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24328" y="2430636"/>
            <a:ext cx="163057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>
                <a:solidFill>
                  <a:schemeClr val="accent1"/>
                </a:solidFill>
              </a:rPr>
              <a:t>Cross section</a:t>
            </a:r>
          </a:p>
          <a:p>
            <a:r>
              <a:rPr lang="en-US" sz="1600" i="1" dirty="0">
                <a:solidFill>
                  <a:schemeClr val="accent1"/>
                </a:solidFill>
              </a:rPr>
              <a:t>(given by physics,</a:t>
            </a:r>
          </a:p>
          <a:p>
            <a:r>
              <a:rPr lang="en-US" sz="1600" i="1" dirty="0">
                <a:solidFill>
                  <a:schemeClr val="accent1"/>
                </a:solidFill>
              </a:rPr>
              <a:t>cannot be </a:t>
            </a:r>
          </a:p>
          <a:p>
            <a:r>
              <a:rPr lang="en-US" sz="1600" i="1" dirty="0">
                <a:solidFill>
                  <a:schemeClr val="accent1"/>
                </a:solidFill>
              </a:rPr>
              <a:t>influenced)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6814115" y="2086243"/>
            <a:ext cx="0" cy="2880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8339615" y="2014235"/>
            <a:ext cx="17075" cy="5124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6516216" y="1942229"/>
            <a:ext cx="1080120" cy="104556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68364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8" grpId="0"/>
      <p:bldP spid="10" grpId="0"/>
      <p:bldP spid="11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60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ILC main parameters</a:t>
            </a:r>
          </a:p>
        </p:txBody>
      </p:sp>
      <p:pic>
        <p:nvPicPr>
          <p:cNvPr id="747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91364"/>
            <a:ext cx="8640960" cy="4672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51520" y="490786"/>
            <a:ext cx="15985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From ILC design report</a:t>
            </a:r>
          </a:p>
        </p:txBody>
      </p:sp>
      <p:sp>
        <p:nvSpPr>
          <p:cNvPr id="6" name="Rectangle 5"/>
          <p:cNvSpPr/>
          <p:nvPr/>
        </p:nvSpPr>
        <p:spPr>
          <a:xfrm>
            <a:off x="323528" y="1963936"/>
            <a:ext cx="8424936" cy="43204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23528" y="4011910"/>
            <a:ext cx="8424936" cy="5760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519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4042792" cy="3967088"/>
          </a:xfrm>
        </p:spPr>
        <p:txBody>
          <a:bodyPr>
            <a:normAutofit/>
          </a:bodyPr>
          <a:lstStyle/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61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parameters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9091613"/>
              </p:ext>
            </p:extLst>
          </p:nvPr>
        </p:nvGraphicFramePr>
        <p:xfrm>
          <a:off x="1403648" y="699542"/>
          <a:ext cx="6244884" cy="3816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618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4826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834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8347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8347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18035">
                <a:tc>
                  <a:txBody>
                    <a:bodyPr/>
                    <a:lstStyle/>
                    <a:p>
                      <a:r>
                        <a:rPr lang="en-US" sz="14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Symbol</a:t>
                      </a:r>
                      <a:r>
                        <a:rPr lang="en-US" sz="1400" baseline="0" dirty="0"/>
                        <a:t> [unit]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ILC 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CLIC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CLIC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 dirty="0"/>
                        <a:t>Centre</a:t>
                      </a:r>
                      <a:r>
                        <a:rPr lang="en-US" sz="1400" baseline="0" dirty="0"/>
                        <a:t> of mass energy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E</a:t>
                      </a:r>
                      <a:r>
                        <a:rPr lang="en-US" sz="1400" baseline="-25000" dirty="0" err="1"/>
                        <a:t>cm</a:t>
                      </a:r>
                      <a:r>
                        <a:rPr lang="en-US" sz="1400" baseline="0" dirty="0"/>
                        <a:t> [</a:t>
                      </a:r>
                      <a:r>
                        <a:rPr lang="en-US" sz="1400" baseline="0" dirty="0" err="1"/>
                        <a:t>GeV</a:t>
                      </a:r>
                      <a:r>
                        <a:rPr lang="en-US" sz="1400" baseline="0" dirty="0"/>
                        <a:t>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 dirty="0"/>
                        <a:t>Luminosity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L [10</a:t>
                      </a:r>
                      <a:r>
                        <a:rPr lang="en-US" sz="1400" baseline="30000" dirty="0"/>
                        <a:t>34</a:t>
                      </a:r>
                      <a:r>
                        <a:rPr lang="en-US" sz="1400" baseline="0" dirty="0"/>
                        <a:t>cm</a:t>
                      </a:r>
                      <a:r>
                        <a:rPr lang="en-US" sz="1400" baseline="30000" dirty="0"/>
                        <a:t>-2</a:t>
                      </a:r>
                      <a:r>
                        <a:rPr lang="en-US" sz="1400" baseline="0" dirty="0"/>
                        <a:t>s</a:t>
                      </a:r>
                      <a:r>
                        <a:rPr lang="en-US" sz="1400" baseline="30000" dirty="0"/>
                        <a:t>-1</a:t>
                      </a:r>
                      <a:r>
                        <a:rPr lang="en-US" sz="14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1.35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 dirty="0"/>
                        <a:t>Luminosity in peak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L</a:t>
                      </a:r>
                      <a:r>
                        <a:rPr lang="en-US" sz="1400" baseline="-25000" dirty="0"/>
                        <a:t>0.01</a:t>
                      </a:r>
                      <a:r>
                        <a:rPr lang="en-US" sz="1400" dirty="0"/>
                        <a:t> [10</a:t>
                      </a:r>
                      <a:r>
                        <a:rPr lang="en-US" sz="1400" baseline="30000" dirty="0"/>
                        <a:t>34</a:t>
                      </a:r>
                      <a:r>
                        <a:rPr lang="en-US" sz="1400" baseline="0" dirty="0"/>
                        <a:t>cm</a:t>
                      </a:r>
                      <a:r>
                        <a:rPr lang="en-US" sz="1400" baseline="30000" dirty="0"/>
                        <a:t>-2</a:t>
                      </a:r>
                      <a:r>
                        <a:rPr lang="en-US" sz="1400" baseline="0" dirty="0"/>
                        <a:t>s</a:t>
                      </a:r>
                      <a:r>
                        <a:rPr lang="en-US" sz="1400" baseline="30000" dirty="0"/>
                        <a:t>-1</a:t>
                      </a:r>
                      <a:r>
                        <a:rPr lang="en-US" sz="14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 dirty="0"/>
                        <a:t>Gradient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G [MV/</a:t>
                      </a:r>
                      <a:r>
                        <a:rPr lang="en-US" sz="1400" dirty="0" err="1"/>
                        <a:t>m</a:t>
                      </a:r>
                      <a:r>
                        <a:rPr lang="en-US" sz="14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31.5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 dirty="0"/>
                        <a:t>Particles per bunch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N [10</a:t>
                      </a:r>
                      <a:r>
                        <a:rPr lang="en-US" sz="1400" baseline="30000" dirty="0"/>
                        <a:t>9</a:t>
                      </a:r>
                      <a:r>
                        <a:rPr lang="en-US" sz="1400" dirty="0"/>
                        <a:t>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3.72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 dirty="0"/>
                        <a:t>Bunch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err="1"/>
                        <a:t>σ</a:t>
                      </a:r>
                      <a:r>
                        <a:rPr lang="en-US" sz="1400" baseline="-25000" dirty="0" err="1"/>
                        <a:t>z</a:t>
                      </a:r>
                      <a:r>
                        <a:rPr lang="en-US" sz="1400" baseline="0" dirty="0"/>
                        <a:t> [</a:t>
                      </a:r>
                      <a:r>
                        <a:rPr lang="en-US" sz="1400" baseline="0" dirty="0" err="1"/>
                        <a:t>μm</a:t>
                      </a:r>
                      <a:r>
                        <a:rPr lang="en-US" sz="1400" baseline="0" dirty="0"/>
                        <a:t>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 dirty="0"/>
                        <a:t>Collision beam</a:t>
                      </a:r>
                      <a:r>
                        <a:rPr lang="en-US" sz="1400" baseline="0" dirty="0"/>
                        <a:t> size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err="1"/>
                        <a:t>σ</a:t>
                      </a:r>
                      <a:r>
                        <a:rPr lang="en-US" sz="1400" baseline="-25000" dirty="0" err="1"/>
                        <a:t>x,y</a:t>
                      </a:r>
                      <a:r>
                        <a:rPr lang="en-US" sz="1400" baseline="0" dirty="0"/>
                        <a:t> [nm/nm]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516/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7.7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149/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2.9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40/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 dirty="0"/>
                        <a:t>Vertical </a:t>
                      </a:r>
                      <a:r>
                        <a:rPr lang="en-US" sz="1400" dirty="0" err="1"/>
                        <a:t>emittance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err="1"/>
                        <a:t>ε</a:t>
                      </a:r>
                      <a:r>
                        <a:rPr lang="en-US" sz="1400" baseline="-25000" dirty="0" err="1"/>
                        <a:t>x,y</a:t>
                      </a:r>
                      <a:r>
                        <a:rPr lang="en-US" sz="1400" baseline="-25000" dirty="0"/>
                        <a:t> </a:t>
                      </a:r>
                      <a:r>
                        <a:rPr lang="en-US" sz="1400" baseline="0" dirty="0"/>
                        <a:t>[nm]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rgbClr val="FF0000"/>
                          </a:solidFill>
                        </a:rPr>
                        <a:t>20</a:t>
                      </a:r>
                      <a:r>
                        <a:rPr lang="en-US" sz="1400" baseline="30000" dirty="0">
                          <a:solidFill>
                            <a:srgbClr val="FF0000"/>
                          </a:solidFill>
                        </a:rPr>
                        <a:t>*</a:t>
                      </a:r>
                      <a:endParaRPr lang="en-US" sz="1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 dirty="0"/>
                        <a:t>Bunches per pulse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n</a:t>
                      </a:r>
                      <a:r>
                        <a:rPr lang="en-US" sz="1400" baseline="-25000" dirty="0" err="1"/>
                        <a:t>b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312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 dirty="0"/>
                        <a:t>Bunch distance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/>
                        <a:t>Δz</a:t>
                      </a:r>
                      <a:r>
                        <a:rPr lang="en-US" sz="1400" dirty="0"/>
                        <a:t> [mm]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18035">
                <a:tc>
                  <a:txBody>
                    <a:bodyPr/>
                    <a:lstStyle/>
                    <a:p>
                      <a:r>
                        <a:rPr lang="en-US" sz="1400" dirty="0"/>
                        <a:t>Repetition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aseline="0" dirty="0" err="1"/>
                        <a:t>f</a:t>
                      </a:r>
                      <a:r>
                        <a:rPr lang="en-US" sz="1400" baseline="-25000" dirty="0" err="1"/>
                        <a:t>r</a:t>
                      </a:r>
                      <a:r>
                        <a:rPr lang="en-US" sz="1400" baseline="0" dirty="0"/>
                        <a:t> [Hz]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187624" y="4496221"/>
            <a:ext cx="9038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D. Schulte</a:t>
            </a:r>
          </a:p>
        </p:txBody>
      </p:sp>
      <p:sp>
        <p:nvSpPr>
          <p:cNvPr id="8" name="Rectangle 7"/>
          <p:cNvSpPr/>
          <p:nvPr/>
        </p:nvSpPr>
        <p:spPr>
          <a:xfrm>
            <a:off x="1403648" y="1648616"/>
            <a:ext cx="6264696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403648" y="1013514"/>
            <a:ext cx="6264696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58780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627534"/>
            <a:ext cx="2952328" cy="4104456"/>
          </a:xfrm>
        </p:spPr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Naturally smaller vertical beam size </a:t>
            </a:r>
            <a:r>
              <a:rPr lang="en-US" dirty="0"/>
              <a:t>from radiation damping</a:t>
            </a:r>
          </a:p>
          <a:p>
            <a:pPr lvl="1"/>
            <a:r>
              <a:rPr lang="en-US" dirty="0"/>
              <a:t>Often true also for linear colliders due to horizontal bending in damping rings, transfer lines etc. </a:t>
            </a:r>
          </a:p>
          <a:p>
            <a:pPr lvl="1"/>
            <a:endParaRPr lang="en-US" dirty="0"/>
          </a:p>
          <a:p>
            <a:r>
              <a:rPr lang="en-US" dirty="0"/>
              <a:t>Beam-beam effect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Focusing of </a:t>
            </a:r>
            <a:r>
              <a:rPr lang="en-US" dirty="0" err="1">
                <a:solidFill>
                  <a:srgbClr val="0000FF"/>
                </a:solidFill>
              </a:rPr>
              <a:t>e+e</a:t>
            </a:r>
            <a:r>
              <a:rPr lang="en-US" dirty="0">
                <a:solidFill>
                  <a:srgbClr val="0000FF"/>
                </a:solidFill>
              </a:rPr>
              <a:t>- beams </a:t>
            </a:r>
            <a:r>
              <a:rPr lang="en-US" dirty="0"/>
              <a:t>due to each others’ fields =&gt; higher luminosity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Bending of particles </a:t>
            </a:r>
            <a:r>
              <a:rPr lang="en-US" dirty="0"/>
              <a:t>=&gt; synchrotron radiation, “</a:t>
            </a:r>
            <a:r>
              <a:rPr lang="en-US" dirty="0" err="1"/>
              <a:t>beamstrahlung</a:t>
            </a:r>
            <a:r>
              <a:rPr lang="en-US" dirty="0"/>
              <a:t>” =&gt; </a:t>
            </a:r>
            <a:r>
              <a:rPr lang="en-US" dirty="0">
                <a:solidFill>
                  <a:srgbClr val="0000FF"/>
                </a:solidFill>
              </a:rPr>
              <a:t>unwanted energy spread </a:t>
            </a:r>
            <a:r>
              <a:rPr lang="en-US" dirty="0"/>
              <a:t>in collisions</a:t>
            </a:r>
          </a:p>
          <a:p>
            <a:pPr lvl="1"/>
            <a:endParaRPr lang="en-US" dirty="0"/>
          </a:p>
          <a:p>
            <a:r>
              <a:rPr lang="en-US" dirty="0"/>
              <a:t>To avoid energy spread and keep luminosity high</a:t>
            </a:r>
            <a:r>
              <a:rPr lang="en-US" dirty="0">
                <a:solidFill>
                  <a:srgbClr val="FF0000"/>
                </a:solidFill>
              </a:rPr>
              <a:t>: collide “flat” beams</a:t>
            </a:r>
            <a:r>
              <a:rPr lang="en-US" dirty="0"/>
              <a:t>, with much smaller beam size in one plane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62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Flat beams in lepton colliders</a:t>
            </a:r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512473"/>
            <a:ext cx="3305175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5364088" y="4244484"/>
            <a:ext cx="2249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i="1" dirty="0"/>
              <a:t> M.A. Valdivia </a:t>
            </a:r>
            <a:r>
              <a:rPr lang="en-US" sz="900" i="1" dirty="0" err="1"/>
              <a:t>García</a:t>
            </a:r>
            <a:r>
              <a:rPr lang="en-US" sz="900" i="1" dirty="0"/>
              <a:t> et al., </a:t>
            </a:r>
          </a:p>
          <a:p>
            <a:r>
              <a:rPr lang="en-US" sz="900" i="1" dirty="0"/>
              <a:t>doi:10.18429/JACoW-IPAC2019-MOPMP035</a:t>
            </a:r>
          </a:p>
        </p:txBody>
      </p:sp>
      <p:pic>
        <p:nvPicPr>
          <p:cNvPr id="798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627534"/>
            <a:ext cx="2581714" cy="7577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98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55526"/>
            <a:ext cx="2622272" cy="9966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412206" y="1374036"/>
            <a:ext cx="16962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/>
              <a:t>M. Sands, </a:t>
            </a:r>
            <a:r>
              <a:rPr lang="en-US" sz="1100" i="1" dirty="0">
                <a:hlinkClick r:id="rId6"/>
              </a:rPr>
              <a:t>SLAC-121 UC-28</a:t>
            </a:r>
            <a:endParaRPr lang="en-US" sz="1100" i="1" dirty="0"/>
          </a:p>
        </p:txBody>
      </p:sp>
      <p:sp>
        <p:nvSpPr>
          <p:cNvPr id="7" name="Rectangle 6"/>
          <p:cNvSpPr/>
          <p:nvPr/>
        </p:nvSpPr>
        <p:spPr>
          <a:xfrm>
            <a:off x="4595264" y="3075806"/>
            <a:ext cx="32170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average number of photons per collision depends on sum of beam sizes: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0657634"/>
              </p:ext>
            </p:extLst>
          </p:nvPr>
        </p:nvGraphicFramePr>
        <p:xfrm>
          <a:off x="7382307" y="2067694"/>
          <a:ext cx="1184275" cy="866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1" name="Equation" r:id="rId7" imgW="660240" imgH="469800" progId="Equation.3">
                  <p:embed/>
                </p:oleObj>
              </mc:Choice>
              <mc:Fallback>
                <p:oleObj name="Equation" r:id="rId7" imgW="66024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82307" y="2067694"/>
                        <a:ext cx="1184275" cy="866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3779912" y="2335981"/>
            <a:ext cx="35688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Luminosity depends on product of beam sizes:</a:t>
            </a:r>
          </a:p>
        </p:txBody>
      </p:sp>
    </p:spTree>
    <p:extLst>
      <p:ext uri="{BB962C8B-B14F-4D97-AF65-F5344CB8AC3E}">
        <p14:creationId xmlns:p14="http://schemas.microsoft.com/office/powerpoint/2010/main" val="2284705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9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9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6" grpId="0"/>
      <p:bldP spid="10" grpId="0"/>
      <p:bldP spid="7" grpId="0"/>
      <p:bldP spid="13" grpId="0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63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cavities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9700" y="2732918"/>
            <a:ext cx="522438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To reach 100 MV/m: different type of cavity from ILC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12 GHz, 23 cm long, </a:t>
            </a:r>
            <a:r>
              <a:rPr lang="en-US" sz="1600" dirty="0">
                <a:solidFill>
                  <a:srgbClr val="FF0000"/>
                </a:solidFill>
              </a:rPr>
              <a:t>normal conducting</a:t>
            </a:r>
            <a:endParaRPr lang="en-US" sz="1600" dirty="0">
              <a:solidFill>
                <a:srgbClr val="000000"/>
              </a:solidFill>
            </a:endParaRPr>
          </a:p>
          <a:p>
            <a:pPr marL="800100" lvl="1" indent="-342900">
              <a:buFont typeface="Symbol" charset="0"/>
              <a:buChar char="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Much worse conductor than SC, but allows reaching higher fields</a:t>
            </a:r>
          </a:p>
          <a:p>
            <a:pPr marL="800100" lvl="1" indent="-342900">
              <a:buFont typeface="Symbol" charset="0"/>
              <a:buChar char="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Problem: power is very rapidly lost in the walls</a:t>
            </a:r>
          </a:p>
          <a:p>
            <a:pPr marL="800100" lvl="1" indent="-342900">
              <a:buFont typeface="Symbol" charset="0"/>
              <a:buChar char="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Need to put in very intense and short RF pulses timed to the passage of the beam</a:t>
            </a:r>
          </a:p>
          <a:p>
            <a:pPr marL="800100" lvl="1" indent="-342900">
              <a:buFont typeface="Symbol" charset="0"/>
              <a:buChar char=""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Symbol" charset="0"/>
              <a:buChar char=""/>
            </a:pPr>
            <a:endParaRPr lang="en-US" sz="1600" dirty="0"/>
          </a:p>
          <a:p>
            <a:pPr marL="342900" indent="-342900">
              <a:buFont typeface="Symbol" charset="0"/>
              <a:buChar char=""/>
            </a:pPr>
            <a:endParaRPr lang="en-US" sz="1600" dirty="0"/>
          </a:p>
        </p:txBody>
      </p:sp>
      <p:pic>
        <p:nvPicPr>
          <p:cNvPr id="7" name="Picture 3" descr="\\CERN\dfs\Workspaces\w\Wuensch\Talks\2011\LC school 2011\from others\DSC04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400" y="517386"/>
            <a:ext cx="7801136" cy="212173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580112" y="2707054"/>
            <a:ext cx="3393750" cy="116955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Power flow</a:t>
            </a:r>
          </a:p>
          <a:p>
            <a:pPr marL="342900" indent="-342900">
              <a:buFontTx/>
              <a:buChar char="-"/>
            </a:pPr>
            <a:r>
              <a:rPr lang="en-US" sz="1400" dirty="0"/>
              <a:t>1/3 lost in cavity walls</a:t>
            </a:r>
          </a:p>
          <a:p>
            <a:pPr marL="342900" indent="-342900">
              <a:buFontTx/>
              <a:buChar char="-"/>
            </a:pPr>
            <a:r>
              <a:rPr lang="en-US" sz="1400" dirty="0"/>
              <a:t>1/3 in filling the structure and into load</a:t>
            </a:r>
          </a:p>
          <a:p>
            <a:pPr marL="342900" indent="-342900">
              <a:buFontTx/>
              <a:buChar char="-"/>
            </a:pPr>
            <a:r>
              <a:rPr lang="en-US" sz="1400" dirty="0"/>
              <a:t>1/3 into the beam</a:t>
            </a:r>
          </a:p>
          <a:p>
            <a:endParaRPr lang="en-US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5580112" y="3935036"/>
            <a:ext cx="2596929" cy="523220"/>
          </a:xfrm>
          <a:prstGeom prst="rect">
            <a:avLst/>
          </a:prstGeom>
          <a:solidFill>
            <a:srgbClr val="DBEEF4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Average RF power about 3 kW/m</a:t>
            </a:r>
          </a:p>
          <a:p>
            <a:r>
              <a:rPr lang="en-US" sz="1400" dirty="0"/>
              <a:t>About 1 kW/m into beam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39098" y="566559"/>
            <a:ext cx="7973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D. Schulte</a:t>
            </a:r>
          </a:p>
        </p:txBody>
      </p:sp>
    </p:spTree>
    <p:extLst>
      <p:ext uri="{BB962C8B-B14F-4D97-AF65-F5344CB8AC3E}">
        <p14:creationId xmlns:p14="http://schemas.microsoft.com/office/powerpoint/2010/main" val="243206034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87350"/>
          </a:xfrm>
        </p:spPr>
        <p:txBody>
          <a:bodyPr>
            <a:noAutofit/>
          </a:bodyPr>
          <a:lstStyle/>
          <a:p>
            <a:r>
              <a:rPr lang="en-US" sz="3600" dirty="0"/>
              <a:t>ILC Cavities</a:t>
            </a:r>
          </a:p>
        </p:txBody>
      </p:sp>
      <p:pic>
        <p:nvPicPr>
          <p:cNvPr id="8" name="Picture 7" descr="ilc_cavity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653" y="520494"/>
            <a:ext cx="4224171" cy="110624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3769" y="579614"/>
            <a:ext cx="43178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Superconducting cavity (Ni at 2 K)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RF frequency is 1.3 GHz, 23 cm wavelength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Length is 9 cells = 4.5 wavelengths = 1 m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64</a:t>
            </a:fld>
            <a:endParaRPr lang="en-US"/>
          </a:p>
        </p:txBody>
      </p:sp>
      <p:pic>
        <p:nvPicPr>
          <p:cNvPr id="16" name="Picture 15" descr="cavity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2" t="9021" r="15484" b="20781"/>
          <a:stretch/>
        </p:blipFill>
        <p:spPr>
          <a:xfrm>
            <a:off x="156653" y="1800225"/>
            <a:ext cx="5221676" cy="138077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508104" y="1963742"/>
            <a:ext cx="30834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Standing wave structure, achieving gradients of 31.5 MV/m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Theoretical field limit around 50-60 MV/m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 reality, reaching about 30-40 MV/m with imperfections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Need about 8000 cavities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  <p:pic>
        <p:nvPicPr>
          <p:cNvPr id="12" name="Picture 11" descr="film_bl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198" y="3421756"/>
            <a:ext cx="5000131" cy="113548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9DD035F-DA90-9E13-B022-22DE69CA1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856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9" grpId="0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65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Staged Scenario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079697" y="718467"/>
            <a:ext cx="5962702" cy="2238216"/>
            <a:chOff x="3079697" y="718467"/>
            <a:chExt cx="5962702" cy="2238216"/>
          </a:xfrm>
        </p:grpSpPr>
        <p:pic>
          <p:nvPicPr>
            <p:cNvPr id="6" name="Picture 5" descr="Screen Shot 2015-09-03 at 23.44.07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14901" y="772078"/>
              <a:ext cx="4013200" cy="21846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Frame 6"/>
            <p:cNvSpPr/>
            <p:nvPr/>
          </p:nvSpPr>
          <p:spPr>
            <a:xfrm>
              <a:off x="4792311" y="718467"/>
              <a:ext cx="4250088" cy="2229608"/>
            </a:xfrm>
            <a:prstGeom prst="frame">
              <a:avLst>
                <a:gd name="adj1" fmla="val 3700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4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079697" y="720039"/>
              <a:ext cx="1712614" cy="584775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Central complex on </a:t>
              </a:r>
              <a:r>
                <a:rPr lang="en-US" sz="1600" dirty="0" err="1"/>
                <a:t>Prevessin</a:t>
              </a:r>
              <a:r>
                <a:rPr lang="en-US" sz="1600" dirty="0"/>
                <a:t> site</a:t>
              </a:r>
            </a:p>
          </p:txBody>
        </p:sp>
      </p:grpSp>
      <p:sp>
        <p:nvSpPr>
          <p:cNvPr id="11" name="Frame 10"/>
          <p:cNvSpPr/>
          <p:nvPr/>
        </p:nvSpPr>
        <p:spPr>
          <a:xfrm>
            <a:off x="24470" y="1131590"/>
            <a:ext cx="2797711" cy="939977"/>
          </a:xfrm>
          <a:prstGeom prst="frame">
            <a:avLst>
              <a:gd name="adj1" fmla="val 3700"/>
            </a:avLst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2" name="Picture 11" descr="stage_new.jpe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300" y="3262889"/>
            <a:ext cx="5372098" cy="1375272"/>
          </a:xfrm>
          <a:prstGeom prst="rect">
            <a:avLst/>
          </a:prstGeom>
        </p:spPr>
      </p:pic>
      <p:pic>
        <p:nvPicPr>
          <p:cNvPr id="13" name="Picture 12" descr="clicNewStagingTable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1004" y="1172897"/>
            <a:ext cx="2624644" cy="894797"/>
          </a:xfrm>
          <a:prstGeom prst="rect">
            <a:avLst/>
          </a:prstGeom>
        </p:spPr>
      </p:pic>
      <p:grpSp>
        <p:nvGrpSpPr>
          <p:cNvPr id="16" name="Group 15"/>
          <p:cNvGrpSpPr/>
          <p:nvPr/>
        </p:nvGrpSpPr>
        <p:grpSpPr>
          <a:xfrm>
            <a:off x="395536" y="2211710"/>
            <a:ext cx="4316165" cy="2255515"/>
            <a:chOff x="395536" y="2211710"/>
            <a:chExt cx="4316165" cy="2255515"/>
          </a:xfrm>
        </p:grpSpPr>
        <p:sp>
          <p:nvSpPr>
            <p:cNvPr id="8" name="Frame 7"/>
            <p:cNvSpPr/>
            <p:nvPr/>
          </p:nvSpPr>
          <p:spPr>
            <a:xfrm>
              <a:off x="395536" y="2226489"/>
              <a:ext cx="3128122" cy="2240736"/>
            </a:xfrm>
            <a:prstGeom prst="frame">
              <a:avLst>
                <a:gd name="adj1" fmla="val 3700"/>
              </a:avLst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6">
                  <a:lumMod val="20000"/>
                  <a:lumOff val="8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430886" y="2211710"/>
              <a:ext cx="1280815" cy="584775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/>
                <a:t>Luminosity evolution</a:t>
              </a:r>
            </a:p>
          </p:txBody>
        </p:sp>
        <p:pic>
          <p:nvPicPr>
            <p:cNvPr id="14" name="Picture 13" descr="plotIntegratedLumi_updatedJune18.jp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54237" y="2359356"/>
              <a:ext cx="2876647" cy="2023975"/>
            </a:xfrm>
            <a:prstGeom prst="rect">
              <a:avLst/>
            </a:prstGeom>
          </p:spPr>
        </p:pic>
      </p:grpSp>
      <p:sp>
        <p:nvSpPr>
          <p:cNvPr id="15" name="TextBox 14"/>
          <p:cNvSpPr txBox="1"/>
          <p:nvPr/>
        </p:nvSpPr>
        <p:spPr>
          <a:xfrm>
            <a:off x="179512" y="772078"/>
            <a:ext cx="1876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 stages foreseen:</a:t>
            </a:r>
          </a:p>
        </p:txBody>
      </p:sp>
    </p:spTree>
    <p:extLst>
      <p:ext uri="{BB962C8B-B14F-4D97-AF65-F5344CB8AC3E}">
        <p14:creationId xmlns:p14="http://schemas.microsoft.com/office/powerpoint/2010/main" val="2707058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80950" y="602731"/>
            <a:ext cx="2808312" cy="2736304"/>
          </a:xfrm>
        </p:spPr>
        <p:txBody>
          <a:bodyPr>
            <a:normAutofit fontScale="47500" lnSpcReduction="20000"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To produce very rapid pulses: use two-beam acceleration scheme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 very long beam pulse at 4A, 140 us produced in LINAC</a:t>
            </a:r>
          </a:p>
          <a:p>
            <a:endParaRPr lang="en-US" dirty="0"/>
          </a:p>
          <a:p>
            <a:r>
              <a:rPr lang="en-US" dirty="0"/>
              <a:t>Use combiner rings to decrease bunch spacing of drive beam =&gt;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produce very short and intense 100 A pulse</a:t>
            </a:r>
            <a:endParaRPr lang="en-US" dirty="0"/>
          </a:p>
          <a:p>
            <a:endParaRPr lang="en-US" dirty="0"/>
          </a:p>
          <a:p>
            <a:r>
              <a:rPr lang="en-US" dirty="0"/>
              <a:t>Send to decelerating structure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66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Drive beam acceleration</a:t>
            </a:r>
          </a:p>
        </p:txBody>
      </p:sp>
      <p:grpSp>
        <p:nvGrpSpPr>
          <p:cNvPr id="6" name="Group 3"/>
          <p:cNvGrpSpPr>
            <a:grpSpLocks/>
          </p:cNvGrpSpPr>
          <p:nvPr/>
        </p:nvGrpSpPr>
        <p:grpSpPr bwMode="auto">
          <a:xfrm>
            <a:off x="2884577" y="555526"/>
            <a:ext cx="6152076" cy="3096344"/>
            <a:chOff x="-159" y="386"/>
            <a:chExt cx="6830" cy="3089"/>
          </a:xfrm>
        </p:grpSpPr>
        <p:pic>
          <p:nvPicPr>
            <p:cNvPr id="7" name="Picture 4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" y="531"/>
              <a:ext cx="5030" cy="29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ectangle 5"/>
            <p:cNvSpPr>
              <a:spLocks noChangeArrowheads="1"/>
            </p:cNvSpPr>
            <p:nvPr/>
          </p:nvSpPr>
          <p:spPr bwMode="auto">
            <a:xfrm>
              <a:off x="-159" y="386"/>
              <a:ext cx="3713" cy="4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x-none" sz="1200" dirty="0">
                  <a:solidFill>
                    <a:srgbClr val="000000"/>
                  </a:solidFill>
                </a:rPr>
                <a:t>Drive Beam Accelerator</a:t>
              </a:r>
              <a:endParaRPr lang="en-US" altLang="x-none" sz="1200" b="0" dirty="0">
                <a:solidFill>
                  <a:srgbClr val="000000"/>
                </a:solidFill>
              </a:endParaRPr>
            </a:p>
            <a:p>
              <a:pPr algn="ctr" eaLnBrk="0" hangingPunct="0"/>
              <a:r>
                <a:rPr lang="en-US" altLang="x-none" sz="1200" b="0" dirty="0">
                  <a:solidFill>
                    <a:srgbClr val="0000FF"/>
                  </a:solidFill>
                </a:rPr>
                <a:t>efficient acceleration in fully loaded </a:t>
              </a:r>
              <a:r>
                <a:rPr lang="en-US" altLang="x-none" sz="1200" b="0" dirty="0" err="1">
                  <a:solidFill>
                    <a:srgbClr val="0000FF"/>
                  </a:solidFill>
                </a:rPr>
                <a:t>linac</a:t>
              </a:r>
              <a:r>
                <a:rPr lang="en-US" altLang="x-none" sz="1200" b="0" dirty="0">
                  <a:solidFill>
                    <a:srgbClr val="0000FF"/>
                  </a:solidFill>
                </a:rPr>
                <a:t> </a:t>
              </a:r>
              <a:endParaRPr lang="en-US" altLang="x-none" sz="1200" b="0" dirty="0">
                <a:solidFill>
                  <a:srgbClr val="0000FF"/>
                </a:solidFill>
                <a:sym typeface="System"/>
              </a:endParaRPr>
            </a:p>
          </p:txBody>
        </p:sp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2754" y="2859"/>
              <a:ext cx="1741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x-none" sz="1200" b="0">
                  <a:solidFill>
                    <a:srgbClr val="0000FF"/>
                  </a:solidFill>
                </a:rPr>
                <a:t>Power Extraction</a:t>
              </a: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1927" y="2693"/>
              <a:ext cx="3581" cy="17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 algn="ctr" eaLnBrk="0" hangingPunct="0"/>
              <a:r>
                <a:rPr lang="en-US" altLang="x-none" sz="1200">
                  <a:solidFill>
                    <a:srgbClr val="000000"/>
                  </a:solidFill>
                </a:rPr>
                <a:t>Drive Beam Decelerator Sector</a:t>
              </a:r>
            </a:p>
          </p:txBody>
        </p:sp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4879" y="1522"/>
              <a:ext cx="1616" cy="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x-none" sz="1200" dirty="0">
                  <a:solidFill>
                    <a:srgbClr val="000000"/>
                  </a:solidFill>
                </a:rPr>
                <a:t>Combiner Ring </a:t>
              </a:r>
              <a:r>
                <a:rPr lang="en-US" altLang="x-none" sz="1200" dirty="0">
                  <a:solidFill>
                    <a:srgbClr val="000000"/>
                  </a:solidFill>
                  <a:sym typeface="System"/>
                </a:rPr>
                <a:t>x 3</a:t>
              </a:r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355" y="1923"/>
              <a:ext cx="1713" cy="2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x-none" sz="1200" dirty="0">
                  <a:solidFill>
                    <a:srgbClr val="000000"/>
                  </a:solidFill>
                </a:rPr>
                <a:t>Combiner Ring </a:t>
              </a:r>
              <a:r>
                <a:rPr lang="en-US" altLang="x-none" sz="1200" dirty="0">
                  <a:solidFill>
                    <a:srgbClr val="000000"/>
                  </a:solidFill>
                  <a:sym typeface="System"/>
                </a:rPr>
                <a:t>x 4</a:t>
              </a: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4851" y="1702"/>
              <a:ext cx="1820" cy="6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x-none" sz="1200" b="0" dirty="0">
                  <a:solidFill>
                    <a:srgbClr val="0000FF"/>
                  </a:solidFill>
                </a:rPr>
                <a:t>pulse compression &amp; </a:t>
              </a:r>
            </a:p>
            <a:p>
              <a:pPr algn="ctr" eaLnBrk="0" hangingPunct="0"/>
              <a:r>
                <a:rPr lang="en-US" altLang="x-none" sz="1200" b="0" dirty="0">
                  <a:solidFill>
                    <a:srgbClr val="0000FF"/>
                  </a:solidFill>
                </a:rPr>
                <a:t>frequency multiplication</a:t>
              </a:r>
            </a:p>
          </p:txBody>
        </p:sp>
        <p:sp>
          <p:nvSpPr>
            <p:cNvPr id="14" name="Rectangle 11"/>
            <p:cNvSpPr>
              <a:spLocks noChangeArrowheads="1"/>
            </p:cNvSpPr>
            <p:nvPr/>
          </p:nvSpPr>
          <p:spPr bwMode="auto">
            <a:xfrm>
              <a:off x="166" y="2062"/>
              <a:ext cx="2028" cy="46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x-none" sz="1200" b="0" dirty="0">
                  <a:solidFill>
                    <a:srgbClr val="0000FF"/>
                  </a:solidFill>
                </a:rPr>
                <a:t>pulse compression &amp; </a:t>
              </a:r>
            </a:p>
            <a:p>
              <a:pPr algn="ctr" eaLnBrk="0" hangingPunct="0"/>
              <a:r>
                <a:rPr lang="en-US" altLang="x-none" sz="1200" b="0" dirty="0">
                  <a:solidFill>
                    <a:srgbClr val="0000FF"/>
                  </a:solidFill>
                </a:rPr>
                <a:t>frequency multiplication</a:t>
              </a:r>
            </a:p>
          </p:txBody>
        </p:sp>
        <p:sp>
          <p:nvSpPr>
            <p:cNvPr id="15" name="Rectangle 12"/>
            <p:cNvSpPr>
              <a:spLocks noChangeArrowheads="1"/>
            </p:cNvSpPr>
            <p:nvPr/>
          </p:nvSpPr>
          <p:spPr bwMode="auto">
            <a:xfrm>
              <a:off x="4065" y="558"/>
              <a:ext cx="1895" cy="7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 eaLnBrk="0" hangingPunct="0"/>
              <a:r>
                <a:rPr lang="en-US" altLang="x-none" sz="1200" dirty="0">
                  <a:solidFill>
                    <a:srgbClr val="000000"/>
                  </a:solidFill>
                </a:rPr>
                <a:t>Delay Loop </a:t>
              </a:r>
              <a:r>
                <a:rPr lang="en-US" altLang="x-none" sz="1200" dirty="0">
                  <a:solidFill>
                    <a:srgbClr val="000000"/>
                  </a:solidFill>
                  <a:sym typeface="System"/>
                </a:rPr>
                <a:t>x 2</a:t>
              </a:r>
              <a:endParaRPr lang="en-US" altLang="x-none" sz="1200" b="0" dirty="0">
                <a:solidFill>
                  <a:srgbClr val="000000"/>
                </a:solidFill>
                <a:sym typeface="System"/>
              </a:endParaRPr>
            </a:p>
            <a:p>
              <a:pPr algn="ctr" eaLnBrk="0" hangingPunct="0"/>
              <a:r>
                <a:rPr lang="en-US" altLang="x-none" sz="1200" b="0" dirty="0">
                  <a:solidFill>
                    <a:srgbClr val="0000FF"/>
                  </a:solidFill>
                  <a:sym typeface="System"/>
                </a:rPr>
                <a:t>gap creation, pulse compression &amp; frequency multiplication</a:t>
              </a:r>
            </a:p>
          </p:txBody>
        </p:sp>
        <p:grpSp>
          <p:nvGrpSpPr>
            <p:cNvPr id="16" name="Group 13"/>
            <p:cNvGrpSpPr>
              <a:grpSpLocks/>
            </p:cNvGrpSpPr>
            <p:nvPr/>
          </p:nvGrpSpPr>
          <p:grpSpPr bwMode="auto">
            <a:xfrm>
              <a:off x="1080" y="1113"/>
              <a:ext cx="3440" cy="556"/>
              <a:chOff x="990" y="990"/>
              <a:chExt cx="3008" cy="511"/>
            </a:xfrm>
          </p:grpSpPr>
          <p:grpSp>
            <p:nvGrpSpPr>
              <p:cNvPr id="17" name="Group 14"/>
              <p:cNvGrpSpPr>
                <a:grpSpLocks/>
              </p:cNvGrpSpPr>
              <p:nvPr/>
            </p:nvGrpSpPr>
            <p:grpSpPr bwMode="auto">
              <a:xfrm>
                <a:off x="990" y="990"/>
                <a:ext cx="3008" cy="511"/>
                <a:chOff x="990" y="990"/>
                <a:chExt cx="3008" cy="511"/>
              </a:xfrm>
            </p:grpSpPr>
            <p:sp>
              <p:nvSpPr>
                <p:cNvPr id="19" name="Rectangle 15"/>
                <p:cNvSpPr>
                  <a:spLocks noChangeArrowheads="1"/>
                </p:cNvSpPr>
                <p:nvPr/>
              </p:nvSpPr>
              <p:spPr bwMode="auto">
                <a:xfrm>
                  <a:off x="2871" y="993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Rectangle 16"/>
                <p:cNvSpPr>
                  <a:spLocks noChangeArrowheads="1"/>
                </p:cNvSpPr>
                <p:nvPr/>
              </p:nvSpPr>
              <p:spPr bwMode="auto">
                <a:xfrm>
                  <a:off x="3606" y="990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Rectangle 17"/>
                <p:cNvSpPr>
                  <a:spLocks noChangeArrowheads="1"/>
                </p:cNvSpPr>
                <p:nvPr/>
              </p:nvSpPr>
              <p:spPr bwMode="auto">
                <a:xfrm>
                  <a:off x="3783" y="1101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Rectangle 18"/>
                <p:cNvSpPr>
                  <a:spLocks noChangeArrowheads="1"/>
                </p:cNvSpPr>
                <p:nvPr/>
              </p:nvSpPr>
              <p:spPr bwMode="auto">
                <a:xfrm>
                  <a:off x="3942" y="1101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Rectangle 19"/>
                <p:cNvSpPr>
                  <a:spLocks noChangeArrowheads="1"/>
                </p:cNvSpPr>
                <p:nvPr/>
              </p:nvSpPr>
              <p:spPr bwMode="auto">
                <a:xfrm>
                  <a:off x="990" y="1263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Rectangle 20"/>
                <p:cNvSpPr>
                  <a:spLocks noChangeArrowheads="1"/>
                </p:cNvSpPr>
                <p:nvPr/>
              </p:nvSpPr>
              <p:spPr bwMode="auto">
                <a:xfrm>
                  <a:off x="1176" y="1263"/>
                  <a:ext cx="56" cy="56"/>
                </a:xfrm>
                <a:prstGeom prst="rect">
                  <a:avLst/>
                </a:prstGeom>
                <a:solidFill>
                  <a:srgbClr val="33CCCC"/>
                </a:solidFill>
                <a:ln w="0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Rectangle 21"/>
                <p:cNvSpPr>
                  <a:spLocks noChangeArrowheads="1"/>
                </p:cNvSpPr>
                <p:nvPr/>
              </p:nvSpPr>
              <p:spPr bwMode="auto">
                <a:xfrm>
                  <a:off x="2323" y="1201"/>
                  <a:ext cx="1290" cy="3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>
                      <a:solidFill>
                        <a:schemeClr val="tx1"/>
                      </a:solidFill>
                      <a:miter lim="800000"/>
                      <a:headEnd type="none" w="sm" len="sm"/>
                      <a:tailEnd type="none" w="sm" len="sm"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/>
                <a:p>
                  <a:pPr algn="ctr" eaLnBrk="0" hangingPunct="0"/>
                  <a:r>
                    <a:rPr lang="en-US" altLang="x-none" sz="1400">
                      <a:solidFill>
                        <a:srgbClr val="000000"/>
                      </a:solidFill>
                    </a:rPr>
                    <a:t>RF Transverse</a:t>
                  </a:r>
                </a:p>
                <a:p>
                  <a:pPr algn="ctr" eaLnBrk="0" hangingPunct="0"/>
                  <a:r>
                    <a:rPr lang="en-US" altLang="x-none" sz="1400">
                      <a:solidFill>
                        <a:srgbClr val="000000"/>
                      </a:solidFill>
                    </a:rPr>
                    <a:t>Deflectors</a:t>
                  </a:r>
                  <a:endParaRPr lang="en-US" altLang="x-none" sz="1400">
                    <a:solidFill>
                      <a:srgbClr val="000000"/>
                    </a:solidFill>
                    <a:sym typeface="System"/>
                  </a:endParaRPr>
                </a:p>
              </p:txBody>
            </p:sp>
          </p:grpSp>
          <p:sp>
            <p:nvSpPr>
              <p:cNvPr id="18" name="Rectangle 22"/>
              <p:cNvSpPr>
                <a:spLocks noChangeArrowheads="1"/>
              </p:cNvSpPr>
              <p:nvPr/>
            </p:nvSpPr>
            <p:spPr bwMode="auto">
              <a:xfrm>
                <a:off x="2414" y="1312"/>
                <a:ext cx="56" cy="56"/>
              </a:xfrm>
              <a:prstGeom prst="rect">
                <a:avLst/>
              </a:prstGeom>
              <a:solidFill>
                <a:srgbClr val="33CCCC"/>
              </a:solidFill>
              <a:ln w="0">
                <a:solidFill>
                  <a:srgbClr val="000000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28" name="Group 24"/>
          <p:cNvGrpSpPr>
            <a:grpSpLocks/>
          </p:cNvGrpSpPr>
          <p:nvPr/>
        </p:nvGrpSpPr>
        <p:grpSpPr bwMode="auto">
          <a:xfrm>
            <a:off x="50229" y="3795886"/>
            <a:ext cx="9058275" cy="1298575"/>
            <a:chOff x="54" y="3474"/>
            <a:chExt cx="5706" cy="818"/>
          </a:xfrm>
        </p:grpSpPr>
        <p:sp>
          <p:nvSpPr>
            <p:cNvPr id="29" name="Rectangle 25"/>
            <p:cNvSpPr>
              <a:spLocks noChangeArrowheads="1"/>
            </p:cNvSpPr>
            <p:nvPr/>
          </p:nvSpPr>
          <p:spPr bwMode="auto">
            <a:xfrm>
              <a:off x="54" y="3475"/>
              <a:ext cx="5652" cy="817"/>
            </a:xfrm>
            <a:prstGeom prst="rect">
              <a:avLst/>
            </a:prstGeom>
            <a:solidFill>
              <a:srgbClr val="CCECFF"/>
            </a:solidFill>
            <a:ln w="0">
              <a:solidFill>
                <a:srgbClr val="0000FF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0" name="Group 26"/>
            <p:cNvGrpSpPr>
              <a:grpSpLocks/>
            </p:cNvGrpSpPr>
            <p:nvPr/>
          </p:nvGrpSpPr>
          <p:grpSpPr bwMode="auto">
            <a:xfrm>
              <a:off x="104" y="3474"/>
              <a:ext cx="5656" cy="799"/>
              <a:chOff x="104" y="3474"/>
              <a:chExt cx="5656" cy="799"/>
            </a:xfrm>
          </p:grpSpPr>
          <p:sp>
            <p:nvSpPr>
              <p:cNvPr id="32" name="Rectangle 27"/>
              <p:cNvSpPr>
                <a:spLocks noChangeArrowheads="1"/>
              </p:cNvSpPr>
              <p:nvPr/>
            </p:nvSpPr>
            <p:spPr bwMode="auto">
              <a:xfrm>
                <a:off x="3217" y="3673"/>
                <a:ext cx="2413" cy="576"/>
              </a:xfrm>
              <a:prstGeom prst="rect">
                <a:avLst/>
              </a:prstGeom>
              <a:solidFill>
                <a:srgbClr val="FFFFFF"/>
              </a:solidFill>
              <a:ln w="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Rectangle 28"/>
              <p:cNvSpPr>
                <a:spLocks noChangeArrowheads="1"/>
              </p:cNvSpPr>
              <p:nvPr/>
            </p:nvSpPr>
            <p:spPr bwMode="auto">
              <a:xfrm>
                <a:off x="157" y="3672"/>
                <a:ext cx="2286" cy="601"/>
              </a:xfrm>
              <a:prstGeom prst="rect">
                <a:avLst/>
              </a:prstGeom>
              <a:solidFill>
                <a:srgbClr val="FFFFFF"/>
              </a:solidFill>
              <a:ln w="0">
                <a:solidFill>
                  <a:srgbClr val="0000FF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Line 29"/>
              <p:cNvSpPr>
                <a:spLocks noChangeShapeType="1"/>
              </p:cNvSpPr>
              <p:nvPr/>
            </p:nvSpPr>
            <p:spPr bwMode="auto">
              <a:xfrm>
                <a:off x="270" y="3988"/>
                <a:ext cx="208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5" name="Rectangle 30"/>
              <p:cNvSpPr>
                <a:spLocks noChangeArrowheads="1"/>
              </p:cNvSpPr>
              <p:nvPr/>
            </p:nvSpPr>
            <p:spPr bwMode="auto">
              <a:xfrm>
                <a:off x="239" y="4042"/>
                <a:ext cx="2124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l" eaLnBrk="0" hangingPunct="0"/>
                <a:r>
                  <a:rPr lang="en-US" altLang="x-none" sz="1000" b="0">
                    <a:solidFill>
                      <a:srgbClr val="000000"/>
                    </a:solidFill>
                  </a:rPr>
                  <a:t>140 </a:t>
                </a:r>
                <a:r>
                  <a:rPr lang="en-US" altLang="x-none" sz="1000" b="0">
                    <a:solidFill>
                      <a:srgbClr val="000000"/>
                    </a:solidFill>
                    <a:cs typeface="Arial" pitchFamily="34" charset="0"/>
                  </a:rPr>
                  <a:t>µ</a:t>
                </a:r>
                <a:r>
                  <a:rPr lang="en-US" altLang="x-none" sz="1000" b="0">
                    <a:solidFill>
                      <a:srgbClr val="000000"/>
                    </a:solidFill>
                  </a:rPr>
                  <a:t>s train length - 24 x</a:t>
                </a:r>
                <a:r>
                  <a:rPr lang="en-US" altLang="x-none" sz="1000" b="0">
                    <a:solidFill>
                      <a:srgbClr val="000000"/>
                    </a:solidFill>
                    <a:sym typeface="System"/>
                  </a:rPr>
                  <a:t> 24 </a:t>
                </a:r>
                <a:r>
                  <a:rPr lang="en-US" altLang="x-none" sz="1000" b="0">
                    <a:solidFill>
                      <a:srgbClr val="000000"/>
                    </a:solidFill>
                  </a:rPr>
                  <a:t>sub-pulses - 4.2 A</a:t>
                </a:r>
              </a:p>
              <a:p>
                <a:pPr algn="ctr" eaLnBrk="0" hangingPunct="0"/>
                <a:r>
                  <a:rPr lang="en-US" altLang="x-none" sz="1000" b="0">
                    <a:solidFill>
                      <a:srgbClr val="000000"/>
                    </a:solidFill>
                  </a:rPr>
                  <a:t>2.4 GeV - 60 cm between bunches</a:t>
                </a:r>
              </a:p>
            </p:txBody>
          </p:sp>
          <p:grpSp>
            <p:nvGrpSpPr>
              <p:cNvPr id="36" name="Group 31"/>
              <p:cNvGrpSpPr>
                <a:grpSpLocks/>
              </p:cNvGrpSpPr>
              <p:nvPr/>
            </p:nvGrpSpPr>
            <p:grpSpPr bwMode="auto">
              <a:xfrm>
                <a:off x="433" y="3892"/>
                <a:ext cx="336" cy="96"/>
                <a:chOff x="288" y="3600"/>
                <a:chExt cx="336" cy="96"/>
              </a:xfrm>
            </p:grpSpPr>
            <p:sp>
              <p:nvSpPr>
                <p:cNvPr id="242" name="Line 32"/>
                <p:cNvSpPr>
                  <a:spLocks noChangeShapeType="1"/>
                </p:cNvSpPr>
                <p:nvPr/>
              </p:nvSpPr>
              <p:spPr bwMode="auto">
                <a:xfrm>
                  <a:off x="28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3" name="Line 33"/>
                <p:cNvSpPr>
                  <a:spLocks noChangeShapeType="1"/>
                </p:cNvSpPr>
                <p:nvPr/>
              </p:nvSpPr>
              <p:spPr bwMode="auto">
                <a:xfrm>
                  <a:off x="33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4" name="Line 34"/>
                <p:cNvSpPr>
                  <a:spLocks noChangeShapeType="1"/>
                </p:cNvSpPr>
                <p:nvPr/>
              </p:nvSpPr>
              <p:spPr bwMode="auto">
                <a:xfrm>
                  <a:off x="38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5" name="Line 35"/>
                <p:cNvSpPr>
                  <a:spLocks noChangeShapeType="1"/>
                </p:cNvSpPr>
                <p:nvPr/>
              </p:nvSpPr>
              <p:spPr bwMode="auto">
                <a:xfrm>
                  <a:off x="432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6" name="Line 36"/>
                <p:cNvSpPr>
                  <a:spLocks noChangeShapeType="1"/>
                </p:cNvSpPr>
                <p:nvPr/>
              </p:nvSpPr>
              <p:spPr bwMode="auto">
                <a:xfrm>
                  <a:off x="480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7" name="Line 37"/>
                <p:cNvSpPr>
                  <a:spLocks noChangeShapeType="1"/>
                </p:cNvSpPr>
                <p:nvPr/>
              </p:nvSpPr>
              <p:spPr bwMode="auto">
                <a:xfrm>
                  <a:off x="52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8" name="Line 38"/>
                <p:cNvSpPr>
                  <a:spLocks noChangeShapeType="1"/>
                </p:cNvSpPr>
                <p:nvPr/>
              </p:nvSpPr>
              <p:spPr bwMode="auto">
                <a:xfrm>
                  <a:off x="57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9" name="Line 39"/>
                <p:cNvSpPr>
                  <a:spLocks noChangeShapeType="1"/>
                </p:cNvSpPr>
                <p:nvPr/>
              </p:nvSpPr>
              <p:spPr bwMode="auto">
                <a:xfrm>
                  <a:off x="62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7" name="Group 40"/>
              <p:cNvGrpSpPr>
                <a:grpSpLocks/>
              </p:cNvGrpSpPr>
              <p:nvPr/>
            </p:nvGrpSpPr>
            <p:grpSpPr bwMode="auto">
              <a:xfrm>
                <a:off x="1201" y="3892"/>
                <a:ext cx="336" cy="96"/>
                <a:chOff x="288" y="3600"/>
                <a:chExt cx="336" cy="96"/>
              </a:xfrm>
            </p:grpSpPr>
            <p:sp>
              <p:nvSpPr>
                <p:cNvPr id="234" name="Line 41"/>
                <p:cNvSpPr>
                  <a:spLocks noChangeShapeType="1"/>
                </p:cNvSpPr>
                <p:nvPr/>
              </p:nvSpPr>
              <p:spPr bwMode="auto">
                <a:xfrm>
                  <a:off x="28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5" name="Line 42"/>
                <p:cNvSpPr>
                  <a:spLocks noChangeShapeType="1"/>
                </p:cNvSpPr>
                <p:nvPr/>
              </p:nvSpPr>
              <p:spPr bwMode="auto">
                <a:xfrm>
                  <a:off x="33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6" name="Line 43"/>
                <p:cNvSpPr>
                  <a:spLocks noChangeShapeType="1"/>
                </p:cNvSpPr>
                <p:nvPr/>
              </p:nvSpPr>
              <p:spPr bwMode="auto">
                <a:xfrm>
                  <a:off x="38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7" name="Line 44"/>
                <p:cNvSpPr>
                  <a:spLocks noChangeShapeType="1"/>
                </p:cNvSpPr>
                <p:nvPr/>
              </p:nvSpPr>
              <p:spPr bwMode="auto">
                <a:xfrm>
                  <a:off x="432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8" name="Line 45"/>
                <p:cNvSpPr>
                  <a:spLocks noChangeShapeType="1"/>
                </p:cNvSpPr>
                <p:nvPr/>
              </p:nvSpPr>
              <p:spPr bwMode="auto">
                <a:xfrm>
                  <a:off x="480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9" name="Line 46"/>
                <p:cNvSpPr>
                  <a:spLocks noChangeShapeType="1"/>
                </p:cNvSpPr>
                <p:nvPr/>
              </p:nvSpPr>
              <p:spPr bwMode="auto">
                <a:xfrm>
                  <a:off x="52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0" name="Line 47"/>
                <p:cNvSpPr>
                  <a:spLocks noChangeShapeType="1"/>
                </p:cNvSpPr>
                <p:nvPr/>
              </p:nvSpPr>
              <p:spPr bwMode="auto">
                <a:xfrm>
                  <a:off x="57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1" name="Line 48"/>
                <p:cNvSpPr>
                  <a:spLocks noChangeShapeType="1"/>
                </p:cNvSpPr>
                <p:nvPr/>
              </p:nvSpPr>
              <p:spPr bwMode="auto">
                <a:xfrm>
                  <a:off x="62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8" name="Group 49"/>
              <p:cNvGrpSpPr>
                <a:grpSpLocks/>
              </p:cNvGrpSpPr>
              <p:nvPr/>
            </p:nvGrpSpPr>
            <p:grpSpPr bwMode="auto">
              <a:xfrm>
                <a:off x="817" y="3892"/>
                <a:ext cx="336" cy="96"/>
                <a:chOff x="288" y="3600"/>
                <a:chExt cx="336" cy="96"/>
              </a:xfrm>
            </p:grpSpPr>
            <p:sp>
              <p:nvSpPr>
                <p:cNvPr id="226" name="Line 50"/>
                <p:cNvSpPr>
                  <a:spLocks noChangeShapeType="1"/>
                </p:cNvSpPr>
                <p:nvPr/>
              </p:nvSpPr>
              <p:spPr bwMode="auto">
                <a:xfrm>
                  <a:off x="28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7" name="Line 51"/>
                <p:cNvSpPr>
                  <a:spLocks noChangeShapeType="1"/>
                </p:cNvSpPr>
                <p:nvPr/>
              </p:nvSpPr>
              <p:spPr bwMode="auto">
                <a:xfrm>
                  <a:off x="33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8" name="Line 52"/>
                <p:cNvSpPr>
                  <a:spLocks noChangeShapeType="1"/>
                </p:cNvSpPr>
                <p:nvPr/>
              </p:nvSpPr>
              <p:spPr bwMode="auto">
                <a:xfrm>
                  <a:off x="38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9" name="Line 53"/>
                <p:cNvSpPr>
                  <a:spLocks noChangeShapeType="1"/>
                </p:cNvSpPr>
                <p:nvPr/>
              </p:nvSpPr>
              <p:spPr bwMode="auto">
                <a:xfrm>
                  <a:off x="432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0" name="Line 54"/>
                <p:cNvSpPr>
                  <a:spLocks noChangeShapeType="1"/>
                </p:cNvSpPr>
                <p:nvPr/>
              </p:nvSpPr>
              <p:spPr bwMode="auto">
                <a:xfrm>
                  <a:off x="480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1" name="Line 55"/>
                <p:cNvSpPr>
                  <a:spLocks noChangeShapeType="1"/>
                </p:cNvSpPr>
                <p:nvPr/>
              </p:nvSpPr>
              <p:spPr bwMode="auto">
                <a:xfrm>
                  <a:off x="52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2" name="Line 56"/>
                <p:cNvSpPr>
                  <a:spLocks noChangeShapeType="1"/>
                </p:cNvSpPr>
                <p:nvPr/>
              </p:nvSpPr>
              <p:spPr bwMode="auto">
                <a:xfrm>
                  <a:off x="57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3" name="Line 57"/>
                <p:cNvSpPr>
                  <a:spLocks noChangeShapeType="1"/>
                </p:cNvSpPr>
                <p:nvPr/>
              </p:nvSpPr>
              <p:spPr bwMode="auto">
                <a:xfrm>
                  <a:off x="62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9" name="Group 58"/>
              <p:cNvGrpSpPr>
                <a:grpSpLocks/>
              </p:cNvGrpSpPr>
              <p:nvPr/>
            </p:nvGrpSpPr>
            <p:grpSpPr bwMode="auto">
              <a:xfrm>
                <a:off x="1537" y="3892"/>
                <a:ext cx="336" cy="96"/>
                <a:chOff x="288" y="3600"/>
                <a:chExt cx="336" cy="96"/>
              </a:xfrm>
            </p:grpSpPr>
            <p:sp>
              <p:nvSpPr>
                <p:cNvPr id="218" name="Line 59"/>
                <p:cNvSpPr>
                  <a:spLocks noChangeShapeType="1"/>
                </p:cNvSpPr>
                <p:nvPr/>
              </p:nvSpPr>
              <p:spPr bwMode="auto">
                <a:xfrm>
                  <a:off x="28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9" name="Line 60"/>
                <p:cNvSpPr>
                  <a:spLocks noChangeShapeType="1"/>
                </p:cNvSpPr>
                <p:nvPr/>
              </p:nvSpPr>
              <p:spPr bwMode="auto">
                <a:xfrm>
                  <a:off x="33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0" name="Line 61"/>
                <p:cNvSpPr>
                  <a:spLocks noChangeShapeType="1"/>
                </p:cNvSpPr>
                <p:nvPr/>
              </p:nvSpPr>
              <p:spPr bwMode="auto">
                <a:xfrm>
                  <a:off x="38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1" name="Line 62"/>
                <p:cNvSpPr>
                  <a:spLocks noChangeShapeType="1"/>
                </p:cNvSpPr>
                <p:nvPr/>
              </p:nvSpPr>
              <p:spPr bwMode="auto">
                <a:xfrm>
                  <a:off x="432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2" name="Line 63"/>
                <p:cNvSpPr>
                  <a:spLocks noChangeShapeType="1"/>
                </p:cNvSpPr>
                <p:nvPr/>
              </p:nvSpPr>
              <p:spPr bwMode="auto">
                <a:xfrm>
                  <a:off x="480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3" name="Line 64"/>
                <p:cNvSpPr>
                  <a:spLocks noChangeShapeType="1"/>
                </p:cNvSpPr>
                <p:nvPr/>
              </p:nvSpPr>
              <p:spPr bwMode="auto">
                <a:xfrm>
                  <a:off x="52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4" name="Line 65"/>
                <p:cNvSpPr>
                  <a:spLocks noChangeShapeType="1"/>
                </p:cNvSpPr>
                <p:nvPr/>
              </p:nvSpPr>
              <p:spPr bwMode="auto">
                <a:xfrm>
                  <a:off x="57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5" name="Line 66"/>
                <p:cNvSpPr>
                  <a:spLocks noChangeShapeType="1"/>
                </p:cNvSpPr>
                <p:nvPr/>
              </p:nvSpPr>
              <p:spPr bwMode="auto">
                <a:xfrm>
                  <a:off x="62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0" name="Group 67"/>
              <p:cNvGrpSpPr>
                <a:grpSpLocks/>
              </p:cNvGrpSpPr>
              <p:nvPr/>
            </p:nvGrpSpPr>
            <p:grpSpPr bwMode="auto">
              <a:xfrm>
                <a:off x="1921" y="3892"/>
                <a:ext cx="336" cy="96"/>
                <a:chOff x="288" y="3600"/>
                <a:chExt cx="336" cy="96"/>
              </a:xfrm>
            </p:grpSpPr>
            <p:sp>
              <p:nvSpPr>
                <p:cNvPr id="210" name="Line 68"/>
                <p:cNvSpPr>
                  <a:spLocks noChangeShapeType="1"/>
                </p:cNvSpPr>
                <p:nvPr/>
              </p:nvSpPr>
              <p:spPr bwMode="auto">
                <a:xfrm>
                  <a:off x="28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" name="Line 69"/>
                <p:cNvSpPr>
                  <a:spLocks noChangeShapeType="1"/>
                </p:cNvSpPr>
                <p:nvPr/>
              </p:nvSpPr>
              <p:spPr bwMode="auto">
                <a:xfrm>
                  <a:off x="33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2" name="Line 70"/>
                <p:cNvSpPr>
                  <a:spLocks noChangeShapeType="1"/>
                </p:cNvSpPr>
                <p:nvPr/>
              </p:nvSpPr>
              <p:spPr bwMode="auto">
                <a:xfrm>
                  <a:off x="38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3" name="Line 71"/>
                <p:cNvSpPr>
                  <a:spLocks noChangeShapeType="1"/>
                </p:cNvSpPr>
                <p:nvPr/>
              </p:nvSpPr>
              <p:spPr bwMode="auto">
                <a:xfrm>
                  <a:off x="432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4" name="Line 72"/>
                <p:cNvSpPr>
                  <a:spLocks noChangeShapeType="1"/>
                </p:cNvSpPr>
                <p:nvPr/>
              </p:nvSpPr>
              <p:spPr bwMode="auto">
                <a:xfrm>
                  <a:off x="480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5" name="Line 73"/>
                <p:cNvSpPr>
                  <a:spLocks noChangeShapeType="1"/>
                </p:cNvSpPr>
                <p:nvPr/>
              </p:nvSpPr>
              <p:spPr bwMode="auto">
                <a:xfrm>
                  <a:off x="528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6" name="Line 74"/>
                <p:cNvSpPr>
                  <a:spLocks noChangeShapeType="1"/>
                </p:cNvSpPr>
                <p:nvPr/>
              </p:nvSpPr>
              <p:spPr bwMode="auto">
                <a:xfrm>
                  <a:off x="576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7" name="Line 75"/>
                <p:cNvSpPr>
                  <a:spLocks noChangeShapeType="1"/>
                </p:cNvSpPr>
                <p:nvPr/>
              </p:nvSpPr>
              <p:spPr bwMode="auto">
                <a:xfrm>
                  <a:off x="624" y="3600"/>
                  <a:ext cx="0" cy="96"/>
                </a:xfrm>
                <a:prstGeom prst="line">
                  <a:avLst/>
                </a:prstGeom>
                <a:noFill/>
                <a:ln w="0">
                  <a:solidFill>
                    <a:srgbClr val="0000FF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41" name="Line 76"/>
              <p:cNvSpPr>
                <a:spLocks noChangeShapeType="1"/>
              </p:cNvSpPr>
              <p:nvPr/>
            </p:nvSpPr>
            <p:spPr bwMode="auto">
              <a:xfrm>
                <a:off x="1541" y="3845"/>
                <a:ext cx="336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 type="stealth" w="med" len="med"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Rectangle 77"/>
              <p:cNvSpPr>
                <a:spLocks noChangeArrowheads="1"/>
              </p:cNvSpPr>
              <p:nvPr/>
            </p:nvSpPr>
            <p:spPr bwMode="auto">
              <a:xfrm>
                <a:off x="1550" y="3663"/>
                <a:ext cx="354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altLang="x-none" sz="1000" b="0">
                    <a:solidFill>
                      <a:srgbClr val="000000"/>
                    </a:solidFill>
                  </a:rPr>
                  <a:t>240 ns</a:t>
                </a:r>
              </a:p>
            </p:txBody>
          </p:sp>
          <p:sp>
            <p:nvSpPr>
              <p:cNvPr id="43" name="Line 78"/>
              <p:cNvSpPr>
                <a:spLocks noChangeShapeType="1"/>
              </p:cNvSpPr>
              <p:nvPr/>
            </p:nvSpPr>
            <p:spPr bwMode="auto">
              <a:xfrm>
                <a:off x="3276" y="4082"/>
                <a:ext cx="2112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Rectangle 79"/>
              <p:cNvSpPr>
                <a:spLocks noChangeArrowheads="1"/>
              </p:cNvSpPr>
              <p:nvPr/>
            </p:nvSpPr>
            <p:spPr bwMode="auto">
              <a:xfrm>
                <a:off x="3612" y="4130"/>
                <a:ext cx="2016" cy="9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l" eaLnBrk="0" hangingPunct="0"/>
                <a:r>
                  <a:rPr lang="en-US" altLang="x-none" sz="1000" b="0">
                    <a:solidFill>
                      <a:srgbClr val="000000"/>
                    </a:solidFill>
                    <a:sym typeface="System"/>
                  </a:rPr>
                  <a:t>24</a:t>
                </a:r>
                <a:r>
                  <a:rPr lang="en-US" altLang="x-none" sz="1000" b="0">
                    <a:solidFill>
                      <a:srgbClr val="000000"/>
                    </a:solidFill>
                  </a:rPr>
                  <a:t> pulses – 100 A – 2.5 cm between bunches</a:t>
                </a:r>
              </a:p>
            </p:txBody>
          </p:sp>
          <p:sp>
            <p:nvSpPr>
              <p:cNvPr id="45" name="Line 80"/>
              <p:cNvSpPr>
                <a:spLocks noChangeShapeType="1"/>
              </p:cNvSpPr>
              <p:nvPr/>
            </p:nvSpPr>
            <p:spPr bwMode="auto">
              <a:xfrm flipV="1">
                <a:off x="3324" y="3890"/>
                <a:ext cx="336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 type="stealth" w="med" len="med"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Line 81"/>
              <p:cNvSpPr>
                <a:spLocks noChangeShapeType="1"/>
              </p:cNvSpPr>
              <p:nvPr/>
            </p:nvSpPr>
            <p:spPr bwMode="auto">
              <a:xfrm flipV="1">
                <a:off x="3660" y="3938"/>
                <a:ext cx="172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 type="stealth" w="med" len="med"/>
                <a:tailEnd type="stealth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Rectangle 82"/>
              <p:cNvSpPr>
                <a:spLocks noChangeArrowheads="1"/>
              </p:cNvSpPr>
              <p:nvPr/>
            </p:nvSpPr>
            <p:spPr bwMode="auto">
              <a:xfrm>
                <a:off x="3336" y="3703"/>
                <a:ext cx="354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altLang="x-none" sz="1000" b="0">
                    <a:solidFill>
                      <a:srgbClr val="000000"/>
                    </a:solidFill>
                  </a:rPr>
                  <a:t>240 ns</a:t>
                </a:r>
              </a:p>
            </p:txBody>
          </p:sp>
          <p:sp>
            <p:nvSpPr>
              <p:cNvPr id="48" name="Rectangle 83"/>
              <p:cNvSpPr>
                <a:spLocks noChangeArrowheads="1"/>
              </p:cNvSpPr>
              <p:nvPr/>
            </p:nvSpPr>
            <p:spPr bwMode="auto">
              <a:xfrm>
                <a:off x="4154" y="3767"/>
                <a:ext cx="334" cy="15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spAutoFit/>
              </a:bodyPr>
              <a:lstStyle/>
              <a:p>
                <a:pPr algn="ctr" eaLnBrk="0" hangingPunct="0"/>
                <a:r>
                  <a:rPr lang="en-US" altLang="x-none" sz="1000" b="0">
                    <a:solidFill>
                      <a:srgbClr val="000000"/>
                    </a:solidFill>
                  </a:rPr>
                  <a:t>5.8 </a:t>
                </a:r>
                <a:r>
                  <a:rPr lang="en-US" altLang="x-none" sz="1000" b="0">
                    <a:solidFill>
                      <a:srgbClr val="000000"/>
                    </a:solidFill>
                    <a:cs typeface="Arial" pitchFamily="34" charset="0"/>
                  </a:rPr>
                  <a:t>µ</a:t>
                </a:r>
                <a:r>
                  <a:rPr lang="en-US" altLang="x-none" sz="1000" b="0">
                    <a:solidFill>
                      <a:srgbClr val="000000"/>
                    </a:solidFill>
                  </a:rPr>
                  <a:t>s</a:t>
                </a:r>
              </a:p>
            </p:txBody>
          </p:sp>
          <p:sp>
            <p:nvSpPr>
              <p:cNvPr id="49" name="Line 84"/>
              <p:cNvSpPr>
                <a:spLocks noChangeShapeType="1"/>
              </p:cNvSpPr>
              <p:nvPr/>
            </p:nvSpPr>
            <p:spPr bwMode="auto">
              <a:xfrm flipV="1">
                <a:off x="5383" y="4080"/>
                <a:ext cx="202" cy="2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dash"/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50" name="Group 85"/>
              <p:cNvGrpSpPr>
                <a:grpSpLocks/>
              </p:cNvGrpSpPr>
              <p:nvPr/>
            </p:nvGrpSpPr>
            <p:grpSpPr bwMode="auto">
              <a:xfrm>
                <a:off x="3324" y="3986"/>
                <a:ext cx="336" cy="96"/>
                <a:chOff x="1488" y="3360"/>
                <a:chExt cx="672" cy="96"/>
              </a:xfrm>
            </p:grpSpPr>
            <p:grpSp>
              <p:nvGrpSpPr>
                <p:cNvPr id="132" name="Group 86"/>
                <p:cNvGrpSpPr>
                  <a:grpSpLocks/>
                </p:cNvGrpSpPr>
                <p:nvPr/>
              </p:nvGrpSpPr>
              <p:grpSpPr bwMode="auto">
                <a:xfrm>
                  <a:off x="1488" y="3360"/>
                  <a:ext cx="336" cy="96"/>
                  <a:chOff x="1056" y="1968"/>
                  <a:chExt cx="672" cy="96"/>
                </a:xfrm>
              </p:grpSpPr>
              <p:grpSp>
                <p:nvGrpSpPr>
                  <p:cNvPr id="172" name="Group 87"/>
                  <p:cNvGrpSpPr>
                    <a:grpSpLocks/>
                  </p:cNvGrpSpPr>
                  <p:nvPr/>
                </p:nvGrpSpPr>
                <p:grpSpPr bwMode="auto">
                  <a:xfrm>
                    <a:off x="1392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192" name="Group 8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202" name="Line 8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3" name="Line 9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4" name="Line 9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5" name="Line 9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6" name="Line 9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7" name="Line 9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8" name="Line 9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9" name="Line 9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93" name="Group 9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94" name="Line 9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5" name="Line 9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6" name="Line 10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7" name="Line 10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8" name="Line 10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9" name="Line 10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0" name="Line 10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201" name="Line 10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73" name="Group 106"/>
                  <p:cNvGrpSpPr>
                    <a:grpSpLocks/>
                  </p:cNvGrpSpPr>
                  <p:nvPr/>
                </p:nvGrpSpPr>
                <p:grpSpPr bwMode="auto">
                  <a:xfrm>
                    <a:off x="1056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174" name="Group 10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84" name="Line 10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5" name="Line 10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6" name="Line 11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7" name="Line 11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8" name="Line 11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9" name="Line 11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0" name="Line 11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91" name="Line 11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75" name="Group 11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76" name="Line 1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77" name="Line 11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78" name="Line 11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79" name="Line 12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0" name="Line 12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1" name="Line 12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2" name="Line 12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83" name="Line 12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133" name="Group 125"/>
                <p:cNvGrpSpPr>
                  <a:grpSpLocks/>
                </p:cNvGrpSpPr>
                <p:nvPr/>
              </p:nvGrpSpPr>
              <p:grpSpPr bwMode="auto">
                <a:xfrm>
                  <a:off x="1824" y="3360"/>
                  <a:ext cx="336" cy="96"/>
                  <a:chOff x="1056" y="1968"/>
                  <a:chExt cx="672" cy="96"/>
                </a:xfrm>
              </p:grpSpPr>
              <p:grpSp>
                <p:nvGrpSpPr>
                  <p:cNvPr id="134" name="Group 126"/>
                  <p:cNvGrpSpPr>
                    <a:grpSpLocks/>
                  </p:cNvGrpSpPr>
                  <p:nvPr/>
                </p:nvGrpSpPr>
                <p:grpSpPr bwMode="auto">
                  <a:xfrm>
                    <a:off x="1392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154" name="Group 12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64" name="Line 12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5" name="Line 12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6" name="Line 13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7" name="Line 13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8" name="Line 13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9" name="Line 13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70" name="Line 13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71" name="Line 13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55" name="Group 13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56" name="Line 13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7" name="Line 13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8" name="Line 13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9" name="Line 14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0" name="Line 14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1" name="Line 14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2" name="Line 14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63" name="Line 14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135" name="Group 145"/>
                  <p:cNvGrpSpPr>
                    <a:grpSpLocks/>
                  </p:cNvGrpSpPr>
                  <p:nvPr/>
                </p:nvGrpSpPr>
                <p:grpSpPr bwMode="auto">
                  <a:xfrm>
                    <a:off x="1056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136" name="Group 14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46" name="Line 14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7" name="Line 14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8" name="Line 14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9" name="Line 15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0" name="Line 15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1" name="Line 15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2" name="Line 15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53" name="Line 15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37" name="Group 15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38" name="Line 15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9" name="Line 15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0" name="Line 15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1" name="Line 15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2" name="Line 16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3" name="Line 16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4" name="Line 16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45" name="Line 16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</p:grpSp>
          <p:grpSp>
            <p:nvGrpSpPr>
              <p:cNvPr id="51" name="Group 164"/>
              <p:cNvGrpSpPr>
                <a:grpSpLocks/>
              </p:cNvGrpSpPr>
              <p:nvPr/>
            </p:nvGrpSpPr>
            <p:grpSpPr bwMode="auto">
              <a:xfrm>
                <a:off x="5052" y="3986"/>
                <a:ext cx="336" cy="96"/>
                <a:chOff x="1488" y="3360"/>
                <a:chExt cx="672" cy="96"/>
              </a:xfrm>
            </p:grpSpPr>
            <p:grpSp>
              <p:nvGrpSpPr>
                <p:cNvPr id="54" name="Group 165"/>
                <p:cNvGrpSpPr>
                  <a:grpSpLocks/>
                </p:cNvGrpSpPr>
                <p:nvPr/>
              </p:nvGrpSpPr>
              <p:grpSpPr bwMode="auto">
                <a:xfrm>
                  <a:off x="1488" y="3360"/>
                  <a:ext cx="336" cy="96"/>
                  <a:chOff x="1056" y="1968"/>
                  <a:chExt cx="672" cy="96"/>
                </a:xfrm>
              </p:grpSpPr>
              <p:grpSp>
                <p:nvGrpSpPr>
                  <p:cNvPr id="94" name="Group 166"/>
                  <p:cNvGrpSpPr>
                    <a:grpSpLocks/>
                  </p:cNvGrpSpPr>
                  <p:nvPr/>
                </p:nvGrpSpPr>
                <p:grpSpPr bwMode="auto">
                  <a:xfrm>
                    <a:off x="1392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114" name="Group 16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24" name="Line 16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5" name="Line 16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6" name="Line 17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7" name="Line 17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8" name="Line 17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9" name="Line 17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0" name="Line 17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31" name="Line 17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115" name="Group 17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16" name="Line 17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7" name="Line 17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8" name="Line 17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9" name="Line 18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0" name="Line 18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1" name="Line 18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2" name="Line 18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23" name="Line 18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95" name="Group 185"/>
                  <p:cNvGrpSpPr>
                    <a:grpSpLocks/>
                  </p:cNvGrpSpPr>
                  <p:nvPr/>
                </p:nvGrpSpPr>
                <p:grpSpPr bwMode="auto">
                  <a:xfrm>
                    <a:off x="1056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96" name="Group 18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106" name="Line 18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7" name="Line 18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8" name="Line 18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9" name="Line 19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0" name="Line 19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1" name="Line 19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2" name="Line 19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13" name="Line 19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97" name="Group 19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98" name="Line 19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9" name="Line 19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0" name="Line 19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1" name="Line 19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2" name="Line 20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3" name="Line 20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4" name="Line 20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105" name="Line 20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  <p:grpSp>
              <p:nvGrpSpPr>
                <p:cNvPr id="55" name="Group 204"/>
                <p:cNvGrpSpPr>
                  <a:grpSpLocks/>
                </p:cNvGrpSpPr>
                <p:nvPr/>
              </p:nvGrpSpPr>
              <p:grpSpPr bwMode="auto">
                <a:xfrm>
                  <a:off x="1824" y="3360"/>
                  <a:ext cx="336" cy="96"/>
                  <a:chOff x="1056" y="1968"/>
                  <a:chExt cx="672" cy="96"/>
                </a:xfrm>
              </p:grpSpPr>
              <p:grpSp>
                <p:nvGrpSpPr>
                  <p:cNvPr id="56" name="Group 205"/>
                  <p:cNvGrpSpPr>
                    <a:grpSpLocks/>
                  </p:cNvGrpSpPr>
                  <p:nvPr/>
                </p:nvGrpSpPr>
                <p:grpSpPr bwMode="auto">
                  <a:xfrm>
                    <a:off x="1392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76" name="Group 20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86" name="Line 20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7" name="Line 20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8" name="Line 20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9" name="Line 21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0" name="Line 21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1" name="Line 21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2" name="Line 21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93" name="Line 214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77" name="Group 21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78" name="Line 21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9" name="Line 21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0" name="Line 21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1" name="Line 21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2" name="Line 22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3" name="Line 22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4" name="Line 22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5" name="Line 22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  <p:grpSp>
                <p:nvGrpSpPr>
                  <p:cNvPr id="57" name="Group 224"/>
                  <p:cNvGrpSpPr>
                    <a:grpSpLocks/>
                  </p:cNvGrpSpPr>
                  <p:nvPr/>
                </p:nvGrpSpPr>
                <p:grpSpPr bwMode="auto">
                  <a:xfrm>
                    <a:off x="1056" y="1968"/>
                    <a:ext cx="336" cy="96"/>
                    <a:chOff x="1632" y="1248"/>
                    <a:chExt cx="720" cy="96"/>
                  </a:xfrm>
                </p:grpSpPr>
                <p:grpSp>
                  <p:nvGrpSpPr>
                    <p:cNvPr id="58" name="Group 225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80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68" name="Line 22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9" name="Line 22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0" name="Line 22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1" name="Line 22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2" name="Line 23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3" name="Line 23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4" name="Line 23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75" name="Line 233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FF0000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59" name="Group 2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632" y="1248"/>
                      <a:ext cx="672" cy="96"/>
                      <a:chOff x="288" y="3600"/>
                      <a:chExt cx="336" cy="96"/>
                    </a:xfrm>
                  </p:grpSpPr>
                  <p:sp>
                    <p:nvSpPr>
                      <p:cNvPr id="60" name="Line 235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28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1" name="Line 236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3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2" name="Line 237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38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3" name="Line 238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32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4" name="Line 239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480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5" name="Line 240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28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6" name="Line 241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576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67" name="Line 242"/>
                      <p:cNvSpPr>
                        <a:spLocks noChangeShapeType="1"/>
                      </p:cNvSpPr>
                      <p:nvPr/>
                    </p:nvSpPr>
                    <p:spPr bwMode="auto">
                      <a:xfrm>
                        <a:off x="624" y="3600"/>
                        <a:ext cx="0" cy="96"/>
                      </a:xfrm>
                      <a:prstGeom prst="line">
                        <a:avLst/>
                      </a:prstGeom>
                      <a:noFill/>
                      <a:ln w="0">
                        <a:solidFill>
                          <a:srgbClr val="0000FF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</p:grpSp>
          <p:sp>
            <p:nvSpPr>
              <p:cNvPr id="52" name="Rectangle 243"/>
              <p:cNvSpPr>
                <a:spLocks noChangeArrowheads="1"/>
              </p:cNvSpPr>
              <p:nvPr/>
            </p:nvSpPr>
            <p:spPr bwMode="auto">
              <a:xfrm>
                <a:off x="104" y="3474"/>
                <a:ext cx="2496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altLang="x-none" sz="1400" b="0">
                    <a:solidFill>
                      <a:srgbClr val="000000"/>
                    </a:solidFill>
                  </a:rPr>
                  <a:t>Drive beam time structure - initial</a:t>
                </a:r>
                <a:endParaRPr lang="en-US" altLang="x-none" sz="1400" b="0">
                  <a:solidFill>
                    <a:srgbClr val="000000"/>
                  </a:solidFill>
                  <a:sym typeface="System"/>
                </a:endParaRPr>
              </a:p>
            </p:txBody>
          </p:sp>
          <p:sp>
            <p:nvSpPr>
              <p:cNvPr id="53" name="Rectangle 244"/>
              <p:cNvSpPr>
                <a:spLocks noChangeArrowheads="1"/>
              </p:cNvSpPr>
              <p:nvPr/>
            </p:nvSpPr>
            <p:spPr bwMode="auto">
              <a:xfrm>
                <a:off x="3264" y="3474"/>
                <a:ext cx="2496" cy="19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 algn="ctr" eaLnBrk="0" hangingPunct="0"/>
                <a:r>
                  <a:rPr lang="en-US" altLang="x-none" sz="1400" b="0" dirty="0">
                    <a:solidFill>
                      <a:srgbClr val="000000"/>
                    </a:solidFill>
                  </a:rPr>
                  <a:t>Drive beam time structure - final</a:t>
                </a:r>
                <a:endParaRPr lang="en-US" altLang="x-none" sz="1400" b="0" dirty="0">
                  <a:solidFill>
                    <a:srgbClr val="000000"/>
                  </a:solidFill>
                  <a:sym typeface="System"/>
                </a:endParaRPr>
              </a:p>
            </p:txBody>
          </p:sp>
        </p:grpSp>
        <p:sp>
          <p:nvSpPr>
            <p:cNvPr id="31" name="左矢印 5"/>
            <p:cNvSpPr>
              <a:spLocks noChangeArrowheads="1"/>
            </p:cNvSpPr>
            <p:nvPr/>
          </p:nvSpPr>
          <p:spPr bwMode="auto">
            <a:xfrm rot="10800000">
              <a:off x="2653" y="3884"/>
              <a:ext cx="336" cy="192"/>
            </a:xfrm>
            <a:prstGeom prst="leftArrow">
              <a:avLst>
                <a:gd name="adj1" fmla="val 50000"/>
                <a:gd name="adj2" fmla="val 49997"/>
              </a:avLst>
            </a:prstGeom>
            <a:solidFill>
              <a:schemeClr val="tx2"/>
            </a:solidFill>
            <a:ln>
              <a:noFill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rgbClr val="0098CC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10800000" anchor="ctr"/>
            <a:lstStyle>
              <a:lvl1pPr algn="l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37931725" indent="-37474525" algn="l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/>
              <a:endParaRPr kumimoji="1" lang="ja-JP" altLang="en-US" sz="2400" b="0">
                <a:solidFill>
                  <a:srgbClr val="FFFF00"/>
                </a:solidFill>
                <a:latin typeface="Palatino" pitchFamily="-29" charset="0"/>
                <a:ea typeface="Osaka"/>
                <a:cs typeface="Osaka"/>
              </a:endParaRPr>
            </a:p>
          </p:txBody>
        </p:sp>
      </p:grpSp>
      <p:sp>
        <p:nvSpPr>
          <p:cNvPr id="250" name="TextBox 249"/>
          <p:cNvSpPr txBox="1"/>
          <p:nvPr/>
        </p:nvSpPr>
        <p:spPr>
          <a:xfrm>
            <a:off x="8238521" y="3363838"/>
            <a:ext cx="797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R. </a:t>
            </a:r>
            <a:r>
              <a:rPr lang="en-US" sz="1400" i="1" dirty="0" err="1"/>
              <a:t>Ruber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926491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552" y="627534"/>
            <a:ext cx="3312368" cy="396708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8 bent sections, arcs, and 8 straight sections, “insertion regions (IRs)”</a:t>
            </a:r>
          </a:p>
          <a:p>
            <a:endParaRPr lang="en-US" dirty="0"/>
          </a:p>
          <a:p>
            <a:r>
              <a:rPr lang="en-US" dirty="0"/>
              <a:t>4 experiments where beams collide (ATLAS – IR1, ALICE – IR2, CMS – IR5, </a:t>
            </a:r>
            <a:r>
              <a:rPr lang="en-US" dirty="0" err="1"/>
              <a:t>LHCb</a:t>
            </a:r>
            <a:r>
              <a:rPr lang="en-US" dirty="0"/>
              <a:t> – IR8)</a:t>
            </a:r>
          </a:p>
          <a:p>
            <a:endParaRPr lang="en-US" dirty="0"/>
          </a:p>
          <a:p>
            <a:r>
              <a:rPr lang="en-US" dirty="0"/>
              <a:t>2 IRs for beam cleaning (collimation), one for RF, one for beam extraction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67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layout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699542"/>
            <a:ext cx="4261905" cy="3900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27055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579862"/>
            <a:ext cx="8075240" cy="1512168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Design luminosity of 1×10</a:t>
            </a:r>
            <a:r>
              <a:rPr lang="en-US" baseline="30000" dirty="0">
                <a:solidFill>
                  <a:srgbClr val="FF0000"/>
                </a:solidFill>
              </a:rPr>
              <a:t>34</a:t>
            </a:r>
            <a:r>
              <a:rPr lang="en-US" dirty="0">
                <a:solidFill>
                  <a:srgbClr val="FF0000"/>
                </a:solidFill>
              </a:rPr>
              <a:t> cm</a:t>
            </a:r>
            <a:r>
              <a:rPr lang="en-US" baseline="30000" dirty="0">
                <a:solidFill>
                  <a:srgbClr val="FF0000"/>
                </a:solidFill>
              </a:rPr>
              <a:t>-2</a:t>
            </a:r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baseline="30000" dirty="0">
                <a:solidFill>
                  <a:srgbClr val="FF0000"/>
                </a:solidFill>
              </a:rPr>
              <a:t>-1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surpassed by more than a factor 2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Collected in total about 190 fb</a:t>
            </a:r>
            <a:r>
              <a:rPr lang="en-US" baseline="30000" dirty="0">
                <a:solidFill>
                  <a:srgbClr val="FF0000"/>
                </a:solidFill>
              </a:rPr>
              <a:t>-1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of integrated luminosity at the high-luminosity experiments (ATLAS, CMS) 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68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LHC main parameters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25408"/>
              </p:ext>
            </p:extLst>
          </p:nvPr>
        </p:nvGraphicFramePr>
        <p:xfrm>
          <a:off x="179512" y="627534"/>
          <a:ext cx="4010412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61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32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184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86865">
                <a:tc>
                  <a:txBody>
                    <a:bodyPr/>
                    <a:lstStyle/>
                    <a:p>
                      <a:r>
                        <a:rPr kumimoji="0" lang="en-US" sz="1400" b="0" kern="1200" dirty="0">
                          <a:solidFill>
                            <a:schemeClr val="bg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Parameter</a:t>
                      </a:r>
                    </a:p>
                  </a:txBody>
                  <a:tcPr anchor="ctr"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2018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latin typeface="Calibri" pitchFamily="34" charset="0"/>
                          <a:cs typeface="Calibri" pitchFamily="34" charset="0"/>
                        </a:rPr>
                        <a:t>Design</a:t>
                      </a:r>
                      <a:endParaRPr lang="en-US" sz="1200" b="0" dirty="0">
                        <a:solidFill>
                          <a:schemeClr val="tx2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86865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Energy</a:t>
                      </a:r>
                      <a:r>
                        <a:rPr lang="en-US" sz="1200" b="0" dirty="0">
                          <a:solidFill>
                            <a:schemeClr val="tx2"/>
                          </a:solidFill>
                          <a:latin typeface="Calibri" pitchFamily="34" charset="0"/>
                          <a:cs typeface="Calibri" pitchFamily="34" charset="0"/>
                        </a:rPr>
                        <a:t> [</a:t>
                      </a:r>
                      <a:r>
                        <a:rPr lang="en-US" sz="1200" b="0" dirty="0" err="1">
                          <a:solidFill>
                            <a:schemeClr val="tx2"/>
                          </a:solidFill>
                          <a:latin typeface="Calibri" pitchFamily="34" charset="0"/>
                          <a:cs typeface="Calibri" pitchFamily="34" charset="0"/>
                        </a:rPr>
                        <a:t>TeV</a:t>
                      </a:r>
                      <a:r>
                        <a:rPr lang="en-US" sz="1200" b="0" dirty="0">
                          <a:solidFill>
                            <a:schemeClr val="tx2"/>
                          </a:solidFill>
                          <a:latin typeface="Calibri" pitchFamily="34" charset="0"/>
                          <a:cs typeface="Calibri" pitchFamily="34" charset="0"/>
                        </a:rPr>
                        <a:t>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2"/>
                          </a:solidFill>
                          <a:latin typeface="Calibri" pitchFamily="34" charset="0"/>
                          <a:cs typeface="Calibri" pitchFamily="34" charset="0"/>
                        </a:rPr>
                        <a:t>6.5</a:t>
                      </a:r>
                    </a:p>
                  </a:txBody>
                  <a:tcPr anchor="ctr">
                    <a:solidFill>
                      <a:srgbClr val="94B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7.0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6865">
                <a:tc>
                  <a:txBody>
                    <a:bodyPr/>
                    <a:lstStyle/>
                    <a:p>
                      <a:r>
                        <a:rPr lang="en-US" sz="1200" b="1" baseline="0" dirty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No. of</a:t>
                      </a: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 bunches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2556</a:t>
                      </a:r>
                    </a:p>
                  </a:txBody>
                  <a:tcPr anchor="ctr">
                    <a:solidFill>
                      <a:srgbClr val="94B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2808</a:t>
                      </a:r>
                      <a:endParaRPr lang="en-US" sz="1200" b="0" baseline="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86865">
                <a:tc>
                  <a:txBody>
                    <a:bodyPr/>
                    <a:lstStyle/>
                    <a:p>
                      <a:r>
                        <a:rPr lang="en-US" sz="1200" b="1" baseline="0" dirty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p/b</a:t>
                      </a: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unch </a:t>
                      </a:r>
                      <a:r>
                        <a:rPr lang="en-US" sz="1200" dirty="0">
                          <a:latin typeface="Calibri" pitchFamily="34" charset="0"/>
                          <a:cs typeface="Calibri" pitchFamily="34" charset="0"/>
                        </a:rPr>
                        <a:t>(typical value) [10</a:t>
                      </a:r>
                      <a:r>
                        <a:rPr lang="en-US" sz="1200" baseline="30000" dirty="0">
                          <a:latin typeface="Calibri" pitchFamily="34" charset="0"/>
                          <a:cs typeface="Calibri" pitchFamily="34" charset="0"/>
                        </a:rPr>
                        <a:t>11</a:t>
                      </a:r>
                      <a:r>
                        <a:rPr lang="en-US" sz="1200" baseline="0" dirty="0">
                          <a:latin typeface="Calibri" pitchFamily="34" charset="0"/>
                          <a:cs typeface="Calibri" pitchFamily="34" charset="0"/>
                        </a:rPr>
                        <a:t>]</a:t>
                      </a:r>
                      <a:endParaRPr lang="en-US" sz="1200" b="0" dirty="0">
                        <a:solidFill>
                          <a:srgbClr val="008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baseline="0" dirty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1.1</a:t>
                      </a:r>
                    </a:p>
                  </a:txBody>
                  <a:tcPr anchor="ctr">
                    <a:solidFill>
                      <a:srgbClr val="94B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aseline="0" dirty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1.15</a:t>
                      </a:r>
                      <a:endParaRPr lang="en-US" sz="1200" b="0" baseline="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86865">
                <a:tc>
                  <a:txBody>
                    <a:bodyPr/>
                    <a:lstStyle/>
                    <a:p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Max. stored</a:t>
                      </a:r>
                      <a:r>
                        <a:rPr lang="en-US" sz="1200" b="1" baseline="0" dirty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 energy </a:t>
                      </a:r>
                      <a:r>
                        <a:rPr lang="en-US" sz="1200" b="0" baseline="0" dirty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per beam (MJ)</a:t>
                      </a:r>
                      <a:endParaRPr lang="en-US" sz="1200" b="0" dirty="0">
                        <a:solidFill>
                          <a:schemeClr val="tx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baseline="0" dirty="0">
                          <a:solidFill>
                            <a:schemeClr val="tx1"/>
                          </a:solidFill>
                          <a:latin typeface="Calibri" pitchFamily="34" charset="0"/>
                          <a:cs typeface="Calibri" pitchFamily="34" charset="0"/>
                        </a:rPr>
                        <a:t>312</a:t>
                      </a:r>
                    </a:p>
                  </a:txBody>
                  <a:tcPr anchor="ctr">
                    <a:solidFill>
                      <a:srgbClr val="94B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baseline="0" dirty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362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6865">
                <a:tc>
                  <a:txBody>
                    <a:bodyPr/>
                    <a:lstStyle/>
                    <a:p>
                      <a:r>
                        <a:rPr lang="el-GR" sz="1200" b="1" dirty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β</a:t>
                      </a: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*</a:t>
                      </a:r>
                      <a:r>
                        <a:rPr lang="en-US" sz="1200" dirty="0">
                          <a:latin typeface="Calibri" pitchFamily="34" charset="0"/>
                          <a:cs typeface="Calibri" pitchFamily="34" charset="0"/>
                        </a:rPr>
                        <a:t> [cm]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tx2"/>
                          </a:solidFill>
                          <a:latin typeface="Calibri" pitchFamily="34" charset="0"/>
                          <a:cs typeface="Calibri" pitchFamily="34" charset="0"/>
                        </a:rPr>
                        <a:t>30</a:t>
                      </a:r>
                      <a:r>
                        <a:rPr lang="en-US" sz="1400" b="1" dirty="0">
                          <a:solidFill>
                            <a:schemeClr val="tx2"/>
                          </a:solidFill>
                          <a:latin typeface="Calibri" pitchFamily="34" charset="0"/>
                          <a:cs typeface="Calibri" pitchFamily="34" charset="0"/>
                          <a:sym typeface="Wingdings" pitchFamily="2" charset="2"/>
                        </a:rPr>
                        <a:t>25</a:t>
                      </a:r>
                      <a:endParaRPr lang="en-US" sz="1400" b="1" dirty="0">
                        <a:solidFill>
                          <a:schemeClr val="tx2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94B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55</a:t>
                      </a: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86865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itchFamily="34" charset="0"/>
                          <a:cs typeface="Calibri" pitchFamily="34" charset="0"/>
                        </a:rPr>
                        <a:t>Typical normalized</a:t>
                      </a:r>
                      <a:r>
                        <a:rPr lang="en-US" sz="1200" baseline="0" dirty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200" b="1" baseline="0" dirty="0" err="1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e</a:t>
                      </a:r>
                      <a:r>
                        <a:rPr lang="en-US" sz="1200" b="1" dirty="0" err="1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mittance</a:t>
                      </a: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200" dirty="0">
                          <a:latin typeface="Calibri" pitchFamily="34" charset="0"/>
                          <a:cs typeface="Calibri" pitchFamily="34" charset="0"/>
                        </a:rPr>
                        <a:t>[</a:t>
                      </a:r>
                      <a:r>
                        <a:rPr lang="el-GR" sz="1200" dirty="0">
                          <a:latin typeface="Calibri" pitchFamily="34" charset="0"/>
                          <a:cs typeface="Calibri" pitchFamily="34" charset="0"/>
                        </a:rPr>
                        <a:t>μ</a:t>
                      </a:r>
                      <a:r>
                        <a:rPr lang="en-US" sz="1200" dirty="0">
                          <a:latin typeface="Calibri" pitchFamily="34" charset="0"/>
                          <a:cs typeface="Calibri" pitchFamily="34" charset="0"/>
                        </a:rPr>
                        <a:t>m]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baseline="0" dirty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~1.8</a:t>
                      </a:r>
                    </a:p>
                  </a:txBody>
                  <a:tcPr anchor="ctr">
                    <a:solidFill>
                      <a:srgbClr val="94B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3.75</a:t>
                      </a:r>
                      <a:endParaRPr lang="en-US" sz="1200" b="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96200">
                <a:tc>
                  <a:txBody>
                    <a:bodyPr/>
                    <a:lstStyle/>
                    <a:p>
                      <a:r>
                        <a:rPr lang="en-US" sz="1200" dirty="0">
                          <a:latin typeface="Calibri" pitchFamily="34" charset="0"/>
                          <a:cs typeface="Calibri" pitchFamily="34" charset="0"/>
                        </a:rPr>
                        <a:t>Peak </a:t>
                      </a:r>
                      <a:r>
                        <a:rPr lang="en-US" sz="1200" b="1" dirty="0">
                          <a:solidFill>
                            <a:srgbClr val="FF0000"/>
                          </a:solidFill>
                          <a:latin typeface="Calibri" pitchFamily="34" charset="0"/>
                          <a:cs typeface="Calibri" pitchFamily="34" charset="0"/>
                        </a:rPr>
                        <a:t>luminosity</a:t>
                      </a:r>
                      <a:r>
                        <a:rPr lang="en-US" sz="1200" baseline="0" dirty="0">
                          <a:latin typeface="Calibri" pitchFamily="34" charset="0"/>
                          <a:cs typeface="Calibri" pitchFamily="34" charset="0"/>
                        </a:rPr>
                        <a:t> </a:t>
                      </a:r>
                      <a:r>
                        <a:rPr lang="en-US" sz="1200" dirty="0">
                          <a:latin typeface="Calibri" pitchFamily="34" charset="0"/>
                          <a:cs typeface="Calibri" pitchFamily="34" charset="0"/>
                        </a:rPr>
                        <a:t>[</a:t>
                      </a:r>
                      <a:r>
                        <a:rPr lang="en-US" sz="1200" baseline="0" dirty="0">
                          <a:latin typeface="Calibri" pitchFamily="34" charset="0"/>
                          <a:cs typeface="Calibri" pitchFamily="34" charset="0"/>
                        </a:rPr>
                        <a:t>10</a:t>
                      </a:r>
                      <a:r>
                        <a:rPr lang="en-US" sz="1200" baseline="30000" dirty="0">
                          <a:latin typeface="Calibri" pitchFamily="34" charset="0"/>
                          <a:cs typeface="Calibri" pitchFamily="34" charset="0"/>
                        </a:rPr>
                        <a:t>34 </a:t>
                      </a:r>
                      <a:r>
                        <a:rPr lang="en-US" sz="1200" dirty="0">
                          <a:latin typeface="Calibri" pitchFamily="34" charset="0"/>
                          <a:cs typeface="Calibri" pitchFamily="34" charset="0"/>
                        </a:rPr>
                        <a:t>cm</a:t>
                      </a:r>
                      <a:r>
                        <a:rPr lang="en-US" sz="1200" baseline="30000" dirty="0">
                          <a:latin typeface="Calibri" pitchFamily="34" charset="0"/>
                          <a:cs typeface="Calibri" pitchFamily="34" charset="0"/>
                        </a:rPr>
                        <a:t>-2</a:t>
                      </a:r>
                      <a:r>
                        <a:rPr lang="en-US" sz="1200" dirty="0">
                          <a:latin typeface="Calibri" pitchFamily="34" charset="0"/>
                          <a:cs typeface="Calibri" pitchFamily="34" charset="0"/>
                        </a:rPr>
                        <a:t>s</a:t>
                      </a:r>
                      <a:r>
                        <a:rPr lang="en-US" sz="1200" baseline="30000" dirty="0">
                          <a:latin typeface="Calibri" pitchFamily="34" charset="0"/>
                          <a:cs typeface="Calibri" pitchFamily="34" charset="0"/>
                        </a:rPr>
                        <a:t>-1</a:t>
                      </a:r>
                      <a:r>
                        <a:rPr lang="en-US" sz="1200" dirty="0">
                          <a:latin typeface="Calibri" pitchFamily="34" charset="0"/>
                          <a:cs typeface="Calibri" pitchFamily="34" charset="0"/>
                        </a:rPr>
                        <a:t>]</a:t>
                      </a:r>
                      <a:endParaRPr lang="en-US" sz="1200" b="0" dirty="0">
                        <a:solidFill>
                          <a:schemeClr val="tx2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kern="1200" baseline="0" dirty="0">
                          <a:solidFill>
                            <a:schemeClr val="dk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2.1</a:t>
                      </a:r>
                    </a:p>
                  </a:txBody>
                  <a:tcPr anchor="ctr">
                    <a:solidFill>
                      <a:srgbClr val="94B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aseline="0" dirty="0">
                          <a:solidFill>
                            <a:schemeClr val="bg1"/>
                          </a:solidFill>
                          <a:latin typeface="Calibri" pitchFamily="34" charset="0"/>
                          <a:cs typeface="Calibri" pitchFamily="34" charset="0"/>
                        </a:rPr>
                        <a:t>1.0</a:t>
                      </a:r>
                      <a:endParaRPr lang="en-US" sz="1200" b="0" baseline="30000" dirty="0">
                        <a:solidFill>
                          <a:schemeClr val="bg1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1499" y="483518"/>
            <a:ext cx="3614997" cy="25284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60235" y="2922498"/>
            <a:ext cx="5029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year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72845375"/>
              </p:ext>
            </p:extLst>
          </p:nvPr>
        </p:nvGraphicFramePr>
        <p:xfrm>
          <a:off x="4211960" y="2525959"/>
          <a:ext cx="1489670" cy="7658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5" name="Equation" r:id="rId4" imgW="939600" imgH="469800" progId="Equation.3">
                  <p:embed/>
                </p:oleObj>
              </mc:Choice>
              <mc:Fallback>
                <p:oleObj name="Equation" r:id="rId4" imgW="93960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1960" y="2525959"/>
                        <a:ext cx="1489670" cy="7658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93606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69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Luminosity leveling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1"/>
          </p:nvPr>
        </p:nvSpPr>
        <p:spPr>
          <a:xfrm>
            <a:off x="179512" y="555526"/>
            <a:ext cx="3898776" cy="43950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800" dirty="0"/>
              <a:t>Experiments can only cope with a certain maximum event rate before saturating</a:t>
            </a:r>
          </a:p>
          <a:p>
            <a:pPr marL="285750" indent="-285750">
              <a:buFont typeface="Arial"/>
              <a:buChar char="•"/>
            </a:pPr>
            <a:endParaRPr lang="en-US" sz="1800" dirty="0"/>
          </a:p>
          <a:p>
            <a:pPr marL="285750" indent="-285750">
              <a:buFont typeface="Arial"/>
              <a:buChar char="•"/>
            </a:pPr>
            <a:r>
              <a:rPr lang="en-US" sz="1800" dirty="0"/>
              <a:t>In HL-LHC, the achievable peak luminosity gives a significantly higher rate</a:t>
            </a:r>
          </a:p>
          <a:p>
            <a:pPr marL="285750" indent="-285750">
              <a:buFont typeface="Arial"/>
              <a:buChar char="•"/>
            </a:pPr>
            <a:endParaRPr lang="en-US" sz="1800" dirty="0"/>
          </a:p>
          <a:p>
            <a:pPr marL="285750" indent="-285750">
              <a:buFont typeface="Arial"/>
              <a:buChar char="•"/>
            </a:pPr>
            <a:r>
              <a:rPr lang="en-US" sz="1800" dirty="0"/>
              <a:t>Solution: artificially reduce luminosity to stay within limit of experiments – </a:t>
            </a:r>
            <a:r>
              <a:rPr lang="en-US" sz="1800" b="1" dirty="0">
                <a:solidFill>
                  <a:srgbClr val="FF0000"/>
                </a:solidFill>
              </a:rPr>
              <a:t>”leveling”</a:t>
            </a:r>
          </a:p>
          <a:p>
            <a:pPr marL="685800" lvl="1">
              <a:buFont typeface="Arial"/>
              <a:buChar char="•"/>
            </a:pPr>
            <a:r>
              <a:rPr lang="en-US" sz="1600" dirty="0"/>
              <a:t>Can be done by changing offset between beams, </a:t>
            </a:r>
            <a:r>
              <a:rPr lang="el-GR" sz="1600" dirty="0"/>
              <a:t>β</a:t>
            </a:r>
            <a:r>
              <a:rPr lang="en-US" sz="1600" dirty="0"/>
              <a:t>* (beam size – chosen option in HL-LHC) or crossing angle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3150" y="699542"/>
            <a:ext cx="2610148" cy="174267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375" b="28934"/>
          <a:stretch/>
        </p:blipFill>
        <p:spPr bwMode="auto">
          <a:xfrm rot="5400000">
            <a:off x="4303574" y="3959508"/>
            <a:ext cx="1586256" cy="67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688393" y="3075806"/>
            <a:ext cx="891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Separation </a:t>
            </a:r>
          </a:p>
          <a:p>
            <a:r>
              <a:rPr lang="en-US" sz="1200" dirty="0"/>
              <a:t>leveling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155925"/>
            <a:ext cx="1512168" cy="5730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1264" y="3219822"/>
            <a:ext cx="1586088" cy="8651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6848633" y="2798807"/>
            <a:ext cx="8683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dirty="0"/>
              <a:t>β</a:t>
            </a:r>
            <a:r>
              <a:rPr lang="en-US" sz="1200" dirty="0"/>
              <a:t>*-leveling</a:t>
            </a:r>
          </a:p>
        </p:txBody>
      </p:sp>
    </p:spTree>
    <p:extLst>
      <p:ext uri="{BB962C8B-B14F-4D97-AF65-F5344CB8AC3E}">
        <p14:creationId xmlns:p14="http://schemas.microsoft.com/office/powerpoint/2010/main" val="30394952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Leptons </a:t>
            </a:r>
            <a:r>
              <a:rPr lang="en-US" dirty="0" err="1"/>
              <a:t>vs</a:t>
            </a:r>
            <a:r>
              <a:rPr lang="en-US" dirty="0"/>
              <a:t> hadrons</a:t>
            </a:r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75355" y="552921"/>
            <a:ext cx="4463479" cy="151477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1800" dirty="0"/>
              <a:t>Hadrons (protons or ions)</a:t>
            </a:r>
          </a:p>
          <a:p>
            <a:pPr marL="176213" indent="-176213"/>
            <a:r>
              <a:rPr lang="en-US" altLang="en-US" sz="1400" dirty="0"/>
              <a:t>Mix of quarks, anti-quarks and gluons: </a:t>
            </a:r>
          </a:p>
          <a:p>
            <a:pPr marL="576263" lvl="1" indent="-176213"/>
            <a:r>
              <a:rPr lang="en-US" altLang="en-US" sz="1200" dirty="0"/>
              <a:t>variety of processes</a:t>
            </a:r>
          </a:p>
          <a:p>
            <a:pPr marL="576263" lvl="1" indent="-176213"/>
            <a:r>
              <a:rPr lang="en-US" altLang="en-US" sz="1200" dirty="0"/>
              <a:t>not all nucleon energy available in collision</a:t>
            </a:r>
          </a:p>
          <a:p>
            <a:pPr marL="576263" lvl="1" indent="-176213"/>
            <a:r>
              <a:rPr lang="en-US" altLang="en-US" sz="1200" dirty="0"/>
              <a:t>Energy spread between </a:t>
            </a:r>
            <a:r>
              <a:rPr lang="en-US" altLang="en-US" sz="1200" dirty="0" err="1"/>
              <a:t>partons</a:t>
            </a:r>
            <a:r>
              <a:rPr lang="en-US" altLang="en-US" sz="1200" dirty="0"/>
              <a:t> – spread in collision energy</a:t>
            </a:r>
          </a:p>
          <a:p>
            <a:pPr marL="576263" lvl="1" indent="-176213"/>
            <a:r>
              <a:rPr lang="en-US" altLang="en-US" sz="1200" dirty="0"/>
              <a:t>huge QCD background</a:t>
            </a:r>
          </a:p>
          <a:p>
            <a:pPr marL="176213" indent="-176213"/>
            <a:r>
              <a:rPr lang="en-US" altLang="en-US" sz="1400" dirty="0"/>
              <a:t>Can typically achieve highest collision energy </a:t>
            </a:r>
          </a:p>
          <a:p>
            <a:pPr marL="176213" indent="-176213"/>
            <a:r>
              <a:rPr lang="en-US" altLang="en-US" sz="1400" dirty="0">
                <a:sym typeface="Wingdings" pitchFamily="2" charset="2"/>
              </a:rPr>
              <a:t>Good for discoveries </a:t>
            </a:r>
            <a:r>
              <a:rPr lang="en-US" altLang="en-US" sz="1400" dirty="0"/>
              <a:t>at the frontier of new physics</a:t>
            </a:r>
          </a:p>
          <a:p>
            <a:pPr marL="176213" indent="-176213"/>
            <a:endParaRPr lang="en-US" altLang="en-US" sz="1600" dirty="0"/>
          </a:p>
          <a:p>
            <a:endParaRPr lang="en-GB" sz="2800" dirty="0"/>
          </a:p>
        </p:txBody>
      </p:sp>
      <p:grpSp>
        <p:nvGrpSpPr>
          <p:cNvPr id="12" name="Group 13"/>
          <p:cNvGrpSpPr>
            <a:grpSpLocks/>
          </p:cNvGrpSpPr>
          <p:nvPr/>
        </p:nvGrpSpPr>
        <p:grpSpPr bwMode="auto">
          <a:xfrm>
            <a:off x="347634" y="2560975"/>
            <a:ext cx="2830513" cy="923925"/>
            <a:chOff x="478" y="700"/>
            <a:chExt cx="1646" cy="582"/>
          </a:xfrm>
        </p:grpSpPr>
        <p:sp>
          <p:nvSpPr>
            <p:cNvPr id="13" name="AutoShape 14"/>
            <p:cNvSpPr>
              <a:spLocks noChangeArrowheads="1"/>
            </p:cNvSpPr>
            <p:nvPr/>
          </p:nvSpPr>
          <p:spPr bwMode="auto">
            <a:xfrm>
              <a:off x="478" y="951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6C6C6C"/>
                </a:gs>
              </a:gsLst>
              <a:lin ang="0" scaled="1"/>
            </a:gradFill>
            <a:ln w="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14" name="Oval 15"/>
            <p:cNvSpPr>
              <a:spLocks noChangeArrowheads="1"/>
            </p:cNvSpPr>
            <p:nvPr/>
          </p:nvSpPr>
          <p:spPr bwMode="auto">
            <a:xfrm>
              <a:off x="747" y="937"/>
              <a:ext cx="225" cy="225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GB"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5" name="Oval 16"/>
            <p:cNvSpPr>
              <a:spLocks noChangeArrowheads="1"/>
            </p:cNvSpPr>
            <p:nvPr/>
          </p:nvSpPr>
          <p:spPr bwMode="auto">
            <a:xfrm>
              <a:off x="880" y="1035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16" name="Oval 17"/>
            <p:cNvSpPr>
              <a:spLocks noChangeArrowheads="1"/>
            </p:cNvSpPr>
            <p:nvPr/>
          </p:nvSpPr>
          <p:spPr bwMode="auto">
            <a:xfrm>
              <a:off x="797" y="1078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17" name="Oval 18"/>
            <p:cNvSpPr>
              <a:spLocks noChangeArrowheads="1"/>
            </p:cNvSpPr>
            <p:nvPr/>
          </p:nvSpPr>
          <p:spPr bwMode="auto">
            <a:xfrm>
              <a:off x="820" y="969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76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18" name="Oval 19"/>
            <p:cNvSpPr>
              <a:spLocks noChangeArrowheads="1"/>
            </p:cNvSpPr>
            <p:nvPr/>
          </p:nvSpPr>
          <p:spPr bwMode="auto">
            <a:xfrm>
              <a:off x="1609" y="909"/>
              <a:ext cx="225" cy="225"/>
            </a:xfrm>
            <a:prstGeom prst="ellipse">
              <a:avLst/>
            </a:prstGeom>
            <a:gradFill rotWithShape="1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eaLnBrk="0" hangingPunct="0">
                <a:defRPr/>
              </a:pPr>
              <a:endParaRPr lang="en-GB">
                <a:latin typeface="Arial" charset="0"/>
                <a:ea typeface="ＭＳ Ｐゴシック" pitchFamily="1" charset="-128"/>
              </a:endParaRPr>
            </a:p>
          </p:txBody>
        </p:sp>
        <p:sp>
          <p:nvSpPr>
            <p:cNvPr id="19" name="Oval 20"/>
            <p:cNvSpPr>
              <a:spLocks noChangeArrowheads="1"/>
            </p:cNvSpPr>
            <p:nvPr/>
          </p:nvSpPr>
          <p:spPr bwMode="auto">
            <a:xfrm>
              <a:off x="1681" y="942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66FF"/>
                </a:gs>
                <a:gs pos="100000">
                  <a:srgbClr val="002F76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0" name="Oval 21"/>
            <p:cNvSpPr>
              <a:spLocks noChangeArrowheads="1"/>
            </p:cNvSpPr>
            <p:nvPr/>
          </p:nvSpPr>
          <p:spPr bwMode="auto">
            <a:xfrm>
              <a:off x="1653" y="1039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7600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1" name="Oval 22"/>
            <p:cNvSpPr>
              <a:spLocks noChangeArrowheads="1"/>
            </p:cNvSpPr>
            <p:nvPr/>
          </p:nvSpPr>
          <p:spPr bwMode="auto">
            <a:xfrm>
              <a:off x="1751" y="100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FF00"/>
                </a:gs>
                <a:gs pos="100000">
                  <a:srgbClr val="0076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2" name="Line 23"/>
            <p:cNvSpPr>
              <a:spLocks noChangeShapeType="1"/>
            </p:cNvSpPr>
            <p:nvPr/>
          </p:nvSpPr>
          <p:spPr bwMode="auto">
            <a:xfrm>
              <a:off x="876" y="997"/>
              <a:ext cx="291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3" name="Line 24"/>
            <p:cNvSpPr>
              <a:spLocks noChangeShapeType="1"/>
            </p:cNvSpPr>
            <p:nvPr/>
          </p:nvSpPr>
          <p:spPr bwMode="auto">
            <a:xfrm flipH="1">
              <a:off x="1314" y="1067"/>
              <a:ext cx="339" cy="0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4" name="AutoShape 25"/>
            <p:cNvSpPr>
              <a:spLocks noChangeArrowheads="1"/>
            </p:cNvSpPr>
            <p:nvPr/>
          </p:nvSpPr>
          <p:spPr bwMode="auto">
            <a:xfrm flipH="1">
              <a:off x="1908" y="930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EAEAEA"/>
                </a:gs>
                <a:gs pos="100000">
                  <a:srgbClr val="6C6C6C"/>
                </a:gs>
              </a:gsLst>
              <a:lin ang="0" scaled="1"/>
            </a:gradFill>
            <a:ln w="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5" name="Line 26"/>
            <p:cNvSpPr>
              <a:spLocks noChangeShapeType="1"/>
            </p:cNvSpPr>
            <p:nvPr/>
          </p:nvSpPr>
          <p:spPr bwMode="auto">
            <a:xfrm>
              <a:off x="936" y="1067"/>
              <a:ext cx="37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Line 27"/>
            <p:cNvSpPr>
              <a:spLocks noChangeShapeType="1"/>
            </p:cNvSpPr>
            <p:nvPr/>
          </p:nvSpPr>
          <p:spPr bwMode="auto">
            <a:xfrm>
              <a:off x="853" y="1110"/>
              <a:ext cx="295" cy="0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7" name="Line 28"/>
            <p:cNvSpPr>
              <a:spLocks noChangeShapeType="1"/>
            </p:cNvSpPr>
            <p:nvPr/>
          </p:nvSpPr>
          <p:spPr bwMode="auto">
            <a:xfrm>
              <a:off x="1416" y="969"/>
              <a:ext cx="26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8" name="Line 29"/>
            <p:cNvSpPr>
              <a:spLocks noChangeShapeType="1"/>
            </p:cNvSpPr>
            <p:nvPr/>
          </p:nvSpPr>
          <p:spPr bwMode="auto">
            <a:xfrm>
              <a:off x="1455" y="1025"/>
              <a:ext cx="296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9" name="Line 30"/>
            <p:cNvSpPr>
              <a:spLocks noChangeShapeType="1"/>
            </p:cNvSpPr>
            <p:nvPr/>
          </p:nvSpPr>
          <p:spPr bwMode="auto">
            <a:xfrm>
              <a:off x="1077" y="829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0" name="Line 31"/>
            <p:cNvSpPr>
              <a:spLocks noChangeShapeType="1"/>
            </p:cNvSpPr>
            <p:nvPr/>
          </p:nvSpPr>
          <p:spPr bwMode="auto">
            <a:xfrm>
              <a:off x="1077" y="700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" name="Line 32"/>
            <p:cNvSpPr>
              <a:spLocks noChangeShapeType="1"/>
            </p:cNvSpPr>
            <p:nvPr/>
          </p:nvSpPr>
          <p:spPr bwMode="auto">
            <a:xfrm>
              <a:off x="1230" y="784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2" name="Line 33"/>
            <p:cNvSpPr>
              <a:spLocks noChangeShapeType="1"/>
            </p:cNvSpPr>
            <p:nvPr/>
          </p:nvSpPr>
          <p:spPr bwMode="auto">
            <a:xfrm flipH="1">
              <a:off x="1230" y="1067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3" name="Line 34"/>
            <p:cNvSpPr>
              <a:spLocks noChangeShapeType="1"/>
            </p:cNvSpPr>
            <p:nvPr/>
          </p:nvSpPr>
          <p:spPr bwMode="auto">
            <a:xfrm>
              <a:off x="1314" y="1078"/>
              <a:ext cx="102" cy="20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4" name="Line 35"/>
            <p:cNvSpPr>
              <a:spLocks noChangeShapeType="1"/>
            </p:cNvSpPr>
            <p:nvPr/>
          </p:nvSpPr>
          <p:spPr bwMode="auto">
            <a:xfrm>
              <a:off x="1314" y="1067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5" name="Rectangle 36"/>
            <p:cNvSpPr>
              <a:spLocks noChangeArrowheads="1"/>
            </p:cNvSpPr>
            <p:nvPr/>
          </p:nvSpPr>
          <p:spPr bwMode="auto">
            <a:xfrm>
              <a:off x="708" y="747"/>
              <a:ext cx="17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 dirty="0">
                  <a:solidFill>
                    <a:srgbClr val="000000"/>
                  </a:solidFill>
                  <a:latin typeface="Comic Sans MS" pitchFamily="66" charset="0"/>
                  <a:ea typeface="ＭＳ Ｐゴシック" pitchFamily="34" charset="-128"/>
                </a:rPr>
                <a:t>p</a:t>
              </a:r>
            </a:p>
          </p:txBody>
        </p:sp>
        <p:sp>
          <p:nvSpPr>
            <p:cNvPr id="36" name="Rectangle 37"/>
            <p:cNvSpPr>
              <a:spLocks noChangeArrowheads="1"/>
            </p:cNvSpPr>
            <p:nvPr/>
          </p:nvSpPr>
          <p:spPr bwMode="auto">
            <a:xfrm>
              <a:off x="1750" y="738"/>
              <a:ext cx="170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 dirty="0">
                  <a:solidFill>
                    <a:srgbClr val="000000"/>
                  </a:solidFill>
                  <a:latin typeface="Comic Sans MS" pitchFamily="66" charset="0"/>
                  <a:ea typeface="ＭＳ Ｐゴシック" pitchFamily="34" charset="-128"/>
                </a:rPr>
                <a:t>p</a:t>
              </a:r>
            </a:p>
          </p:txBody>
        </p:sp>
      </p:grpSp>
      <p:pic>
        <p:nvPicPr>
          <p:cNvPr id="4100" name="Picture 4" descr="The 2018 heavy-ion collision run has started | CMS Experime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79" y="3420977"/>
            <a:ext cx="3185048" cy="1634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5390587" y="4640447"/>
            <a:ext cx="112562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LEP II </a:t>
            </a:r>
            <a:r>
              <a:rPr lang="en-US" sz="1100" dirty="0" err="1"/>
              <a:t>e+e</a:t>
            </a:r>
            <a:r>
              <a:rPr lang="en-US" sz="1100" dirty="0"/>
              <a:t>- </a:t>
            </a:r>
            <a:br>
              <a:rPr lang="en-US" sz="1100" dirty="0"/>
            </a:br>
            <a:r>
              <a:rPr lang="en-US" sz="1100" dirty="0"/>
              <a:t>collision, DELPHI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3563888" y="3435846"/>
            <a:ext cx="9749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LHC </a:t>
            </a:r>
            <a:r>
              <a:rPr lang="en-US" sz="1100" dirty="0" err="1"/>
              <a:t>Pb-Pb</a:t>
            </a:r>
            <a:r>
              <a:rPr lang="en-US" sz="1100" dirty="0"/>
              <a:t/>
            </a:r>
            <a:br>
              <a:rPr lang="en-US" sz="1100" dirty="0"/>
            </a:br>
            <a:r>
              <a:rPr lang="en-US" sz="1100" dirty="0"/>
              <a:t>collision, CMS</a:t>
            </a:r>
          </a:p>
        </p:txBody>
      </p:sp>
      <p:sp>
        <p:nvSpPr>
          <p:cNvPr id="56" name="Content Placeholder 3"/>
          <p:cNvSpPr txBox="1">
            <a:spLocks/>
          </p:cNvSpPr>
          <p:nvPr/>
        </p:nvSpPr>
        <p:spPr>
          <a:xfrm>
            <a:off x="4860032" y="555526"/>
            <a:ext cx="4386841" cy="157351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en-US" sz="1800" dirty="0"/>
              <a:t>Leptons (electrons, positrons, maybe </a:t>
            </a:r>
            <a:r>
              <a:rPr lang="en-US" altLang="en-US" sz="1800" dirty="0" err="1"/>
              <a:t>muons</a:t>
            </a:r>
            <a:r>
              <a:rPr lang="en-US" altLang="en-US" sz="1800" dirty="0"/>
              <a:t>)</a:t>
            </a:r>
          </a:p>
          <a:p>
            <a:pPr marL="176213" indent="-176213"/>
            <a:r>
              <a:rPr lang="en-US" altLang="en-US" sz="1400" dirty="0"/>
              <a:t>Elementary particles colliding - very well defined </a:t>
            </a:r>
            <a:r>
              <a:rPr lang="en-US" altLang="en-US" sz="1400" dirty="0" err="1"/>
              <a:t>centre</a:t>
            </a:r>
            <a:r>
              <a:rPr lang="en-US" altLang="en-US" sz="1400" dirty="0"/>
              <a:t>-of-mass  energy</a:t>
            </a:r>
          </a:p>
          <a:p>
            <a:pPr marL="176213" indent="-176213"/>
            <a:r>
              <a:rPr lang="en-US" altLang="en-US" sz="1400" dirty="0"/>
              <a:t>Low background</a:t>
            </a:r>
          </a:p>
          <a:p>
            <a:pPr marL="176213" indent="-176213"/>
            <a:r>
              <a:rPr lang="en-US" altLang="en-US" sz="1400" dirty="0"/>
              <a:t>Good for high-precision measurements</a:t>
            </a:r>
          </a:p>
          <a:p>
            <a:pPr marL="176213" indent="-176213"/>
            <a:r>
              <a:rPr lang="en-US" altLang="en-US" sz="1400" dirty="0"/>
              <a:t>Higher energy loss from synchrotron radiation influences accelerator design </a:t>
            </a:r>
            <a:r>
              <a:rPr lang="en-US" altLang="en-US" sz="1400" dirty="0">
                <a:sym typeface="Wingdings" pitchFamily="2" charset="2"/>
              </a:rPr>
              <a:t> see next slides</a:t>
            </a:r>
            <a:endParaRPr lang="en-US" altLang="en-US" sz="1400" dirty="0"/>
          </a:p>
          <a:p>
            <a:pPr marL="176213" indent="-176213"/>
            <a:endParaRPr lang="en-US" altLang="en-US" sz="1400" dirty="0"/>
          </a:p>
        </p:txBody>
      </p:sp>
      <p:grpSp>
        <p:nvGrpSpPr>
          <p:cNvPr id="57" name="Group 38"/>
          <p:cNvGrpSpPr>
            <a:grpSpLocks/>
          </p:cNvGrpSpPr>
          <p:nvPr/>
        </p:nvGrpSpPr>
        <p:grpSpPr bwMode="auto">
          <a:xfrm>
            <a:off x="5929386" y="2295897"/>
            <a:ext cx="2459038" cy="923925"/>
            <a:chOff x="476" y="1661"/>
            <a:chExt cx="1430" cy="582"/>
          </a:xfrm>
        </p:grpSpPr>
        <p:sp>
          <p:nvSpPr>
            <p:cNvPr id="58" name="Line 39"/>
            <p:cNvSpPr>
              <a:spLocks noChangeShapeType="1"/>
            </p:cNvSpPr>
            <p:nvPr/>
          </p:nvSpPr>
          <p:spPr bwMode="auto">
            <a:xfrm>
              <a:off x="967" y="1661"/>
              <a:ext cx="237" cy="367"/>
            </a:xfrm>
            <a:prstGeom prst="line">
              <a:avLst/>
            </a:prstGeom>
            <a:noFill/>
            <a:ln w="0">
              <a:solidFill>
                <a:srgbClr val="99CC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59" name="AutoShape 40"/>
            <p:cNvSpPr>
              <a:spLocks noChangeArrowheads="1"/>
            </p:cNvSpPr>
            <p:nvPr/>
          </p:nvSpPr>
          <p:spPr bwMode="auto">
            <a:xfrm>
              <a:off x="476" y="1945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33CCCC"/>
                </a:gs>
                <a:gs pos="100000">
                  <a:srgbClr val="185E5E"/>
                </a:gs>
              </a:gsLst>
              <a:lin ang="0" scaled="1"/>
            </a:gradFill>
            <a:ln w="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60" name="Oval 41"/>
            <p:cNvSpPr>
              <a:spLocks noChangeArrowheads="1"/>
            </p:cNvSpPr>
            <p:nvPr/>
          </p:nvSpPr>
          <p:spPr bwMode="auto">
            <a:xfrm>
              <a:off x="770" y="1996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009999"/>
                </a:gs>
                <a:gs pos="100000">
                  <a:srgbClr val="004747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61" name="Oval 42"/>
            <p:cNvSpPr>
              <a:spLocks noChangeArrowheads="1"/>
            </p:cNvSpPr>
            <p:nvPr/>
          </p:nvSpPr>
          <p:spPr bwMode="auto">
            <a:xfrm>
              <a:off x="1543" y="2000"/>
              <a:ext cx="56" cy="56"/>
            </a:xfrm>
            <a:prstGeom prst="ellipse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762F00"/>
                </a:gs>
              </a:gsLst>
              <a:path path="shape">
                <a:fillToRect l="50000" t="50000" r="50000" b="50000"/>
              </a:path>
            </a:gra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62" name="Line 43"/>
            <p:cNvSpPr>
              <a:spLocks noChangeShapeType="1"/>
            </p:cNvSpPr>
            <p:nvPr/>
          </p:nvSpPr>
          <p:spPr bwMode="auto">
            <a:xfrm flipH="1">
              <a:off x="1204" y="2028"/>
              <a:ext cx="339" cy="0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" name="AutoShape 44"/>
            <p:cNvSpPr>
              <a:spLocks noChangeArrowheads="1"/>
            </p:cNvSpPr>
            <p:nvPr/>
          </p:nvSpPr>
          <p:spPr bwMode="auto">
            <a:xfrm flipH="1">
              <a:off x="1690" y="1945"/>
              <a:ext cx="216" cy="165"/>
            </a:xfrm>
            <a:prstGeom prst="rightArrow">
              <a:avLst>
                <a:gd name="adj1" fmla="val 50000"/>
                <a:gd name="adj2" fmla="val 32727"/>
              </a:avLst>
            </a:prstGeom>
            <a:gradFill rotWithShape="1">
              <a:gsLst>
                <a:gs pos="0">
                  <a:srgbClr val="762F00"/>
                </a:gs>
                <a:gs pos="100000">
                  <a:srgbClr val="FF6600"/>
                </a:gs>
              </a:gsLst>
              <a:lin ang="0" scaled="1"/>
            </a:gradFill>
            <a:ln w="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endParaRPr lang="en-GB" altLang="en-US"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64" name="Line 45"/>
            <p:cNvSpPr>
              <a:spLocks noChangeShapeType="1"/>
            </p:cNvSpPr>
            <p:nvPr/>
          </p:nvSpPr>
          <p:spPr bwMode="auto">
            <a:xfrm>
              <a:off x="826" y="2028"/>
              <a:ext cx="378" cy="0"/>
            </a:xfrm>
            <a:prstGeom prst="line">
              <a:avLst/>
            </a:prstGeom>
            <a:noFill/>
            <a:ln w="0">
              <a:solidFill>
                <a:srgbClr val="009999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5" name="Line 46"/>
            <p:cNvSpPr>
              <a:spLocks noChangeShapeType="1"/>
            </p:cNvSpPr>
            <p:nvPr/>
          </p:nvSpPr>
          <p:spPr bwMode="auto">
            <a:xfrm>
              <a:off x="967" y="1790"/>
              <a:ext cx="237" cy="238"/>
            </a:xfrm>
            <a:prstGeom prst="line">
              <a:avLst/>
            </a:prstGeom>
            <a:noFill/>
            <a:ln w="0">
              <a:solidFill>
                <a:srgbClr val="FF66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6" name="Line 47"/>
            <p:cNvSpPr>
              <a:spLocks noChangeShapeType="1"/>
            </p:cNvSpPr>
            <p:nvPr/>
          </p:nvSpPr>
          <p:spPr bwMode="auto">
            <a:xfrm>
              <a:off x="1120" y="1745"/>
              <a:ext cx="84" cy="283"/>
            </a:xfrm>
            <a:prstGeom prst="line">
              <a:avLst/>
            </a:prstGeom>
            <a:noFill/>
            <a:ln w="0">
              <a:solidFill>
                <a:srgbClr val="00FF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7" name="Line 48"/>
            <p:cNvSpPr>
              <a:spLocks noChangeShapeType="1"/>
            </p:cNvSpPr>
            <p:nvPr/>
          </p:nvSpPr>
          <p:spPr bwMode="auto">
            <a:xfrm flipH="1">
              <a:off x="1120" y="2028"/>
              <a:ext cx="84" cy="137"/>
            </a:xfrm>
            <a:prstGeom prst="line">
              <a:avLst/>
            </a:prstGeom>
            <a:noFill/>
            <a:ln w="0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8" name="Line 49"/>
            <p:cNvSpPr>
              <a:spLocks noChangeShapeType="1"/>
            </p:cNvSpPr>
            <p:nvPr/>
          </p:nvSpPr>
          <p:spPr bwMode="auto">
            <a:xfrm>
              <a:off x="1204" y="2039"/>
              <a:ext cx="102" cy="204"/>
            </a:xfrm>
            <a:prstGeom prst="line">
              <a:avLst/>
            </a:prstGeom>
            <a:noFill/>
            <a:ln w="0">
              <a:solidFill>
                <a:srgbClr val="FF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9" name="Line 50"/>
            <p:cNvSpPr>
              <a:spLocks noChangeShapeType="1"/>
            </p:cNvSpPr>
            <p:nvPr/>
          </p:nvSpPr>
          <p:spPr bwMode="auto">
            <a:xfrm>
              <a:off x="1204" y="2028"/>
              <a:ext cx="102" cy="95"/>
            </a:xfrm>
            <a:prstGeom prst="line">
              <a:avLst/>
            </a:prstGeom>
            <a:noFill/>
            <a:ln w="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70" name="Rectangle 51"/>
            <p:cNvSpPr>
              <a:spLocks noChangeArrowheads="1"/>
            </p:cNvSpPr>
            <p:nvPr/>
          </p:nvSpPr>
          <p:spPr bwMode="auto">
            <a:xfrm>
              <a:off x="703" y="1797"/>
              <a:ext cx="247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 dirty="0">
                  <a:solidFill>
                    <a:srgbClr val="000000"/>
                  </a:solidFill>
                  <a:latin typeface="Comic Sans MS" pitchFamily="66" charset="0"/>
                  <a:ea typeface="ＭＳ Ｐゴシック" pitchFamily="34" charset="-128"/>
                </a:rPr>
                <a:t>e+</a:t>
              </a:r>
            </a:p>
          </p:txBody>
        </p:sp>
        <p:sp>
          <p:nvSpPr>
            <p:cNvPr id="71" name="Rectangle 52"/>
            <p:cNvSpPr>
              <a:spLocks noChangeArrowheads="1"/>
            </p:cNvSpPr>
            <p:nvPr/>
          </p:nvSpPr>
          <p:spPr bwMode="auto">
            <a:xfrm>
              <a:off x="1470" y="1812"/>
              <a:ext cx="247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algn="ctr"/>
              <a:r>
                <a:rPr lang="en-US" altLang="en-US" sz="1600" dirty="0">
                  <a:solidFill>
                    <a:srgbClr val="000000"/>
                  </a:solidFill>
                  <a:latin typeface="Comic Sans MS" pitchFamily="66" charset="0"/>
                  <a:ea typeface="ＭＳ Ｐゴシック" pitchFamily="34" charset="-128"/>
                </a:rPr>
                <a:t>e-</a:t>
              </a:r>
            </a:p>
          </p:txBody>
        </p:sp>
      </p:grpSp>
      <p:pic>
        <p:nvPicPr>
          <p:cNvPr id="72" name="Picture 2" descr="DELPHI: Two-jet event - CERN Document Serv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857" y="3249949"/>
            <a:ext cx="1802344" cy="1785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8170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2" grpId="0"/>
      <p:bldP spid="55" grpId="0"/>
      <p:bldP spid="56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4114800" cy="396708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Losses from the beam are inevitable, and could cause magnet quenches or even damage</a:t>
            </a:r>
          </a:p>
          <a:p>
            <a:endParaRPr lang="en-US" dirty="0"/>
          </a:p>
          <a:p>
            <a:r>
              <a:rPr lang="en-US" dirty="0"/>
              <a:t>With higher intensity in the HL-LHC, need to enforce machine protection</a:t>
            </a:r>
          </a:p>
          <a:p>
            <a:endParaRPr lang="en-US" dirty="0"/>
          </a:p>
          <a:p>
            <a:r>
              <a:rPr lang="en-US" dirty="0"/>
              <a:t>New collimators to be installed to better protect the machine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70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Collimation and machine protection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66" t="32254" r="39046" b="31810"/>
          <a:stretch/>
        </p:blipFill>
        <p:spPr>
          <a:xfrm>
            <a:off x="5180932" y="1458531"/>
            <a:ext cx="3096344" cy="135435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04048" y="627534"/>
            <a:ext cx="34501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680 MJ =</a:t>
            </a:r>
          </a:p>
          <a:p>
            <a:r>
              <a:rPr lang="en-US" sz="1600" dirty="0"/>
              <a:t>Total energy in one HL-LHC beam = </a:t>
            </a:r>
          </a:p>
          <a:p>
            <a:r>
              <a:rPr lang="en-US" sz="1600" dirty="0"/>
              <a:t>kinetic energy of TGV train at 215 km/h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807" y="2931790"/>
            <a:ext cx="2683688" cy="1879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66805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627534"/>
            <a:ext cx="3744416" cy="43924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loss </a:t>
            </a:r>
            <a:r>
              <a:rPr lang="en-US" dirty="0"/>
              <a:t>of even a tiny fraction of the beam </a:t>
            </a:r>
            <a:r>
              <a:rPr lang="en-US" dirty="0">
                <a:solidFill>
                  <a:srgbClr val="FF0000"/>
                </a:solidFill>
              </a:rPr>
              <a:t>could cause</a:t>
            </a:r>
            <a:r>
              <a:rPr lang="en-US" dirty="0"/>
              <a:t> a magnet </a:t>
            </a:r>
            <a:r>
              <a:rPr lang="en-US" dirty="0">
                <a:solidFill>
                  <a:srgbClr val="FF0000"/>
                </a:solidFill>
              </a:rPr>
              <a:t>quench or </a:t>
            </a:r>
            <a:r>
              <a:rPr lang="en-US" dirty="0"/>
              <a:t>even </a:t>
            </a:r>
            <a:r>
              <a:rPr lang="en-US" dirty="0">
                <a:solidFill>
                  <a:srgbClr val="FF0000"/>
                </a:solidFill>
              </a:rPr>
              <a:t>damage</a:t>
            </a:r>
          </a:p>
          <a:p>
            <a:endParaRPr lang="en-US" dirty="0"/>
          </a:p>
          <a:p>
            <a:r>
              <a:rPr lang="en-US" dirty="0"/>
              <a:t>To safely intercept any losses and protect the machine: use </a:t>
            </a:r>
            <a:r>
              <a:rPr lang="en-US" dirty="0">
                <a:solidFill>
                  <a:srgbClr val="0000FF"/>
                </a:solidFill>
              </a:rPr>
              <a:t>collimation system</a:t>
            </a:r>
            <a:endParaRPr lang="en-US" dirty="0"/>
          </a:p>
          <a:p>
            <a:pPr lvl="1"/>
            <a:r>
              <a:rPr lang="en-US" dirty="0"/>
              <a:t>Should be the smallest aperture limitation in the ring</a:t>
            </a:r>
          </a:p>
          <a:p>
            <a:endParaRPr lang="en-US" dirty="0"/>
          </a:p>
          <a:p>
            <a:r>
              <a:rPr lang="en-US" dirty="0"/>
              <a:t>500 kW of continuous losses from collisions, downstream of experiments</a:t>
            </a:r>
          </a:p>
          <a:p>
            <a:pPr lvl="1"/>
            <a:endParaRPr lang="en-US" dirty="0"/>
          </a:p>
          <a:p>
            <a:r>
              <a:rPr lang="en-US" dirty="0"/>
              <a:t>Design requirement: </a:t>
            </a:r>
            <a:r>
              <a:rPr lang="en-US" dirty="0">
                <a:solidFill>
                  <a:srgbClr val="FF0000"/>
                </a:solidFill>
              </a:rPr>
              <a:t>must safely handle beam loss power of 11.6 MW </a:t>
            </a:r>
          </a:p>
          <a:p>
            <a:pPr lvl="1"/>
            <a:r>
              <a:rPr lang="en-US" dirty="0"/>
              <a:t>For beam lifetime of 12-minute during ~10 s from instabilities, operational mistakes, orbit jitters…. </a:t>
            </a:r>
          </a:p>
          <a:p>
            <a:pPr lvl="1"/>
            <a:r>
              <a:rPr lang="en-US" dirty="0"/>
              <a:t>Collimators must digest these losses without breaking, while protecting the superconducting magnets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71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collimation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4006" y="797972"/>
            <a:ext cx="4124458" cy="1955406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5096038" y="536362"/>
            <a:ext cx="367242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Deploying multi-stage collimation system inspired by LHC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7983014" y="2614878"/>
            <a:ext cx="7973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P. Hermes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91186" y="2979698"/>
            <a:ext cx="468052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Beam lifetime: </a:t>
            </a:r>
            <a:br>
              <a:rPr lang="en-US" sz="1100" dirty="0"/>
            </a:br>
            <a:r>
              <a:rPr lang="en-US" sz="1100" dirty="0"/>
              <a:t>usually defined as time needed for reduction of intensity by factor 1/e</a:t>
            </a:r>
            <a:br>
              <a:rPr lang="en-US" sz="1100" dirty="0"/>
            </a:br>
            <a:r>
              <a:rPr lang="en-US" sz="1100" dirty="0"/>
              <a:t>assuming losses proportional to intensity (often true, but not always)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3507854"/>
            <a:ext cx="1587301" cy="1092063"/>
          </a:xfrm>
          <a:prstGeom prst="rect">
            <a:avLst/>
          </a:prstGeom>
        </p:spPr>
      </p:pic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84081569"/>
              </p:ext>
            </p:extLst>
          </p:nvPr>
        </p:nvGraphicFramePr>
        <p:xfrm>
          <a:off x="4219575" y="3724275"/>
          <a:ext cx="3013075" cy="590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9" name="Equation" r:id="rId5" imgW="1942920" imgH="393480" progId="Equation.3">
                  <p:embed/>
                </p:oleObj>
              </mc:Choice>
              <mc:Fallback>
                <p:oleObj name="Equation" r:id="rId5" imgW="194292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9575" y="3724275"/>
                        <a:ext cx="3013075" cy="590550"/>
                      </a:xfrm>
                      <a:prstGeom prst="rect">
                        <a:avLst/>
                      </a:prstGeom>
                      <a:noFill/>
                      <a:ln w="222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4283968" y="4384473"/>
            <a:ext cx="46805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Beam lifetime:</a:t>
            </a:r>
          </a:p>
        </p:txBody>
      </p:sp>
    </p:spTree>
    <p:extLst>
      <p:ext uri="{BB962C8B-B14F-4D97-AF65-F5344CB8AC3E}">
        <p14:creationId xmlns:p14="http://schemas.microsoft.com/office/powerpoint/2010/main" val="2665780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7" grpId="0"/>
      <p:bldP spid="8" grpId="0"/>
      <p:bldP spid="9" grpId="0"/>
      <p:bldP spid="12" grpId="0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555526"/>
            <a:ext cx="5698976" cy="1944216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Overall layout and placement </a:t>
            </a:r>
            <a:r>
              <a:rPr lang="en-US" dirty="0" err="1"/>
              <a:t>optimisation</a:t>
            </a:r>
            <a:r>
              <a:rPr lang="en-US" dirty="0"/>
              <a:t> process: Many options being studied</a:t>
            </a:r>
          </a:p>
          <a:p>
            <a:endParaRPr lang="en-US" dirty="0"/>
          </a:p>
          <a:p>
            <a:r>
              <a:rPr lang="en-US" dirty="0"/>
              <a:t>Current baseline position based on:</a:t>
            </a:r>
          </a:p>
          <a:p>
            <a:pPr lvl="1"/>
            <a:r>
              <a:rPr lang="en-US" dirty="0"/>
              <a:t>lowest risk for construction, fastest and cheapest construction </a:t>
            </a:r>
          </a:p>
          <a:p>
            <a:pPr lvl="1"/>
            <a:r>
              <a:rPr lang="en-US" dirty="0"/>
              <a:t>feasible positions for large span caverns (most challenging structures)</a:t>
            </a:r>
          </a:p>
          <a:p>
            <a:pPr lvl="1"/>
            <a:r>
              <a:rPr lang="en-US" dirty="0"/>
              <a:t>Total length is 97.75 km, 83 km for arcs</a:t>
            </a:r>
          </a:p>
          <a:p>
            <a:pPr lvl="1"/>
            <a:r>
              <a:rPr lang="en-US" dirty="0"/>
              <a:t>12 surface sites with few ha area each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72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working hypothesis on FCC placement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xmlns="" id="{641E9410-0A2A-204B-829B-5DE168ECE0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6" b="-453"/>
          <a:stretch/>
        </p:blipFill>
        <p:spPr>
          <a:xfrm>
            <a:off x="467544" y="2859782"/>
            <a:ext cx="4758519" cy="1486038"/>
          </a:xfrm>
          <a:prstGeom prst="rect">
            <a:avLst/>
          </a:prstGeom>
        </p:spPr>
      </p:pic>
      <p:pic>
        <p:nvPicPr>
          <p:cNvPr id="7" name="Picture 1" descr="image003">
            <a:extLst>
              <a:ext uri="{FF2B5EF4-FFF2-40B4-BE49-F238E27FC236}">
                <a16:creationId xmlns:a16="http://schemas.microsoft.com/office/drawing/2014/main" xmlns="" id="{381F36CE-993C-E448-97A9-D5131D9133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30" r="253" b="3522"/>
          <a:stretch/>
        </p:blipFill>
        <p:spPr bwMode="auto">
          <a:xfrm>
            <a:off x="5580112" y="1406912"/>
            <a:ext cx="3429562" cy="296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5353889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73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hh</a:t>
            </a:r>
            <a:r>
              <a:rPr lang="en-US" dirty="0"/>
              <a:t> parameter comparison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xmlns="" id="{AD90E4C2-1CCF-3C44-A451-885CA5DC98F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4405447"/>
              </p:ext>
            </p:extLst>
          </p:nvPr>
        </p:nvGraphicFramePr>
        <p:xfrm>
          <a:off x="107504" y="555526"/>
          <a:ext cx="7505884" cy="3897190"/>
        </p:xfrm>
        <a:graphic>
          <a:graphicData uri="http://schemas.openxmlformats.org/drawingml/2006/table">
            <a:tbl>
              <a:tblPr firstRow="1" bandRow="1"/>
              <a:tblGrid>
                <a:gridCol w="31794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070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59146">
                  <a:extLst>
                    <a:ext uri="{9D8B030D-6E8A-4147-A177-3AD203B41FA5}">
                      <a16:colId xmlns:a16="http://schemas.microsoft.com/office/drawing/2014/main" xmlns="" val="2863035795"/>
                    </a:ext>
                  </a:extLst>
                </a:gridCol>
                <a:gridCol w="1530719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025844">
                  <a:extLst>
                    <a:ext uri="{9D8B030D-6E8A-4147-A177-3AD203B41FA5}">
                      <a16:colId xmlns:a16="http://schemas.microsoft.com/office/drawing/2014/main" xmlns="" val="2362098517"/>
                    </a:ext>
                  </a:extLst>
                </a:gridCol>
              </a:tblGrid>
              <a:tr h="340922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FCC-</a:t>
                      </a:r>
                      <a:r>
                        <a:rPr lang="en-GB" sz="1200" b="1" dirty="0" err="1">
                          <a:solidFill>
                            <a:schemeClr val="bg1"/>
                          </a:solidFill>
                        </a:rPr>
                        <a:t>hh</a:t>
                      </a:r>
                      <a:endParaRPr lang="en-GB" sz="12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1200" b="1" dirty="0">
                          <a:solidFill>
                            <a:schemeClr val="bg1"/>
                          </a:solidFill>
                        </a:rPr>
                        <a:t>HL-LHC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de-AT" sz="1200" b="1" dirty="0">
                          <a:solidFill>
                            <a:schemeClr val="bg1"/>
                          </a:solidFill>
                        </a:rPr>
                        <a:t>LHC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131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collision energy </a:t>
                      </a:r>
                      <a:r>
                        <a:rPr kumimoji="0" lang="en-GB" sz="12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cms</a:t>
                      </a:r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GB" sz="12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TeV</a:t>
                      </a:r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GB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131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dipole field [T]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0F0F0"/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16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8.33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693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circumference</a:t>
                      </a:r>
                      <a:r>
                        <a:rPr kumimoji="0" lang="de-AT" sz="12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[km]</a:t>
                      </a:r>
                      <a:endParaRPr kumimoji="0" lang="en-GB" sz="12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97.75</a:t>
                      </a:r>
                      <a:endParaRPr kumimoji="0" lang="en-GB" sz="12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26.7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6937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[A]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0.58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131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2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200" b="1" kern="120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 </a:t>
                      </a:r>
                      <a:endParaRPr kumimoji="0" lang="en-GB" sz="12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1.15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131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bunch spacing  [ns]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25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1311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200" b="1" kern="1200" dirty="0" err="1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synchr</a:t>
                      </a:r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. rad. power / ring [kW]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2400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kumimoji="0"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7.3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3.6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99242539"/>
                  </a:ext>
                </a:extLst>
              </a:tr>
              <a:tr h="2413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SR</a:t>
                      </a:r>
                      <a:r>
                        <a:rPr kumimoji="0" lang="en-GB" sz="12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power / length [W/m/ap.]</a:t>
                      </a:r>
                      <a:endParaRPr kumimoji="0" lang="en-GB" sz="12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28.4</a:t>
                      </a:r>
                      <a:endParaRPr kumimoji="0" lang="en-GB" sz="12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0.33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0.17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44200603"/>
                  </a:ext>
                </a:extLst>
              </a:tr>
              <a:tr h="2413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 emit. damping time [h]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0.54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12.9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12.9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13994486"/>
                  </a:ext>
                </a:extLst>
              </a:tr>
              <a:tr h="2413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beta*</a:t>
                      </a:r>
                      <a:r>
                        <a:rPr kumimoji="0" lang="de-AT" sz="12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2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1.1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r>
                        <a:rPr kumimoji="0" lang="de-AT" sz="12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(min.)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0.55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39530520"/>
                  </a:ext>
                </a:extLst>
              </a:tr>
              <a:tr h="2413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normalized emittance</a:t>
                      </a:r>
                      <a:r>
                        <a:rPr kumimoji="0" lang="en-US" sz="12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[</a:t>
                      </a:r>
                      <a:r>
                        <a:rPr kumimoji="0" lang="en-US" sz="1200" b="1" kern="1200" baseline="0" dirty="0">
                          <a:solidFill>
                            <a:schemeClr val="dk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m</a:t>
                      </a:r>
                      <a:r>
                        <a:rPr kumimoji="0" lang="en-US" sz="1200" b="1" kern="1200" baseline="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m]</a:t>
                      </a:r>
                      <a:endParaRPr kumimoji="0" lang="en-GB" sz="12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2.2 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prstClr val="black"/>
                      </a:solidFill>
                      <a:prstDash val="soli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2.5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3.75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74920261"/>
                  </a:ext>
                </a:extLst>
              </a:tr>
              <a:tr h="2413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US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peak luminosity [10</a:t>
                      </a:r>
                      <a:r>
                        <a:rPr kumimoji="0" lang="en-US" sz="12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2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200" b="1" kern="1200" baseline="300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200" b="1" kern="1200" dirty="0">
                        <a:solidFill>
                          <a:schemeClr val="dk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  <a:endParaRPr kumimoji="0" lang="en-GB" sz="12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>
                          <a:solidFill>
                            <a:srgbClr val="FF0000"/>
                          </a:solidFill>
                        </a:rPr>
                        <a:t>30</a:t>
                      </a:r>
                      <a:endParaRPr kumimoji="0" lang="en-GB" sz="12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black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 (lev.)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59560122"/>
                  </a:ext>
                </a:extLst>
              </a:tr>
              <a:tr h="2413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events/bunch crossing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170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1000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132 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27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131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200" b="1" kern="1200" dirty="0">
                          <a:solidFill>
                            <a:schemeClr val="dk1"/>
                          </a:solidFill>
                          <a:latin typeface="Arial"/>
                          <a:ea typeface="+mn-ea"/>
                          <a:cs typeface="+mn-cs"/>
                        </a:rPr>
                        <a:t>stored energy/beam [GJ]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0.7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0.36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rgbClr val="0C377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A26B2D"/>
                      </a:solidFill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107504" y="915566"/>
            <a:ext cx="7488832" cy="72008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7504" y="2715766"/>
            <a:ext cx="7488832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07504" y="4187425"/>
            <a:ext cx="748883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5464" y="843558"/>
            <a:ext cx="1443040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07504" y="3683369"/>
            <a:ext cx="7488832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028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555526"/>
            <a:ext cx="8229600" cy="1944216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For HL-LHC: </a:t>
            </a:r>
          </a:p>
          <a:p>
            <a:pPr lvl="1"/>
            <a:r>
              <a:rPr lang="en-US" dirty="0"/>
              <a:t>Three full-scale Nb3Sn </a:t>
            </a:r>
            <a:r>
              <a:rPr lang="en-US" dirty="0" err="1"/>
              <a:t>quadrupoles</a:t>
            </a:r>
            <a:r>
              <a:rPr lang="en-US" dirty="0"/>
              <a:t> for HL-LHC built and successfully tested (US)</a:t>
            </a:r>
          </a:p>
          <a:p>
            <a:pPr lvl="1"/>
            <a:r>
              <a:rPr lang="en-US" dirty="0"/>
              <a:t>Four 11T Nb3Sn dipoles initially scheduled for installation in LS2 (2019-2022) postponed due to performance issues</a:t>
            </a:r>
          </a:p>
          <a:p>
            <a:r>
              <a:rPr lang="en-US" dirty="0"/>
              <a:t>Small demonstrator for 14.5 T Nb3Sn dipole at </a:t>
            </a:r>
            <a:r>
              <a:rPr lang="en-US" dirty="0" err="1"/>
              <a:t>Fermilab</a:t>
            </a:r>
            <a:r>
              <a:rPr lang="en-US" dirty="0"/>
              <a:t>, but still a long way to go for operational magnets and industrial production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74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 to 16 T magnets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F76BF5D2-0B1C-034C-A020-2F4E91C9C59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29"/>
          <a:stretch/>
        </p:blipFill>
        <p:spPr>
          <a:xfrm>
            <a:off x="102496" y="3077858"/>
            <a:ext cx="2362923" cy="158363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982DCB14-959B-5440-88EC-5315F702321F}"/>
              </a:ext>
            </a:extLst>
          </p:cNvPr>
          <p:cNvSpPr txBox="1"/>
          <p:nvPr/>
        </p:nvSpPr>
        <p:spPr>
          <a:xfrm>
            <a:off x="7698383" y="3253970"/>
            <a:ext cx="1382876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defRPr/>
            </a:pPr>
            <a:r>
              <a:rPr lang="en-US" sz="1350" b="1" dirty="0">
                <a:solidFill>
                  <a:srgbClr val="0C377B"/>
                </a:solidFill>
                <a:latin typeface="Arial"/>
              </a:rPr>
              <a:t>FNAL demonstrator </a:t>
            </a:r>
          </a:p>
          <a:p>
            <a:pPr algn="ctr" defTabSz="342900">
              <a:defRPr/>
            </a:pPr>
            <a:r>
              <a:rPr lang="en-US" sz="1350" b="1" dirty="0">
                <a:solidFill>
                  <a:srgbClr val="0C377B"/>
                </a:solidFill>
                <a:latin typeface="Arial"/>
              </a:rPr>
              <a:t>14.5 T Nb</a:t>
            </a:r>
            <a:r>
              <a:rPr lang="en-US" sz="1350" b="1" baseline="-25000" dirty="0">
                <a:solidFill>
                  <a:srgbClr val="0C377B"/>
                </a:solidFill>
                <a:latin typeface="Arial"/>
              </a:rPr>
              <a:t>3</a:t>
            </a:r>
            <a:r>
              <a:rPr lang="en-US" sz="1350" b="1" dirty="0">
                <a:solidFill>
                  <a:srgbClr val="0C377B"/>
                </a:solidFill>
                <a:latin typeface="Arial"/>
              </a:rPr>
              <a:t>Sn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EA87683-12A6-DB4E-8961-383A8349F119}"/>
              </a:ext>
            </a:extLst>
          </p:cNvPr>
          <p:cNvSpPr txBox="1"/>
          <p:nvPr/>
        </p:nvSpPr>
        <p:spPr>
          <a:xfrm>
            <a:off x="35497" y="2499742"/>
            <a:ext cx="2250862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342900">
              <a:defRPr/>
            </a:pPr>
            <a:r>
              <a:rPr lang="en-US" sz="1350" b="1" dirty="0">
                <a:solidFill>
                  <a:srgbClr val="0C377B"/>
                </a:solidFill>
                <a:latin typeface="Arial"/>
              </a:rPr>
              <a:t>from </a:t>
            </a:r>
          </a:p>
          <a:p>
            <a:pPr algn="ctr" defTabSz="342900">
              <a:defRPr/>
            </a:pPr>
            <a:r>
              <a:rPr lang="en-US" sz="1350" b="1" dirty="0">
                <a:solidFill>
                  <a:srgbClr val="0C377B"/>
                </a:solidFill>
                <a:latin typeface="Arial"/>
              </a:rPr>
              <a:t>LHC technology </a:t>
            </a:r>
          </a:p>
          <a:p>
            <a:pPr algn="ctr" defTabSz="342900">
              <a:defRPr/>
            </a:pPr>
            <a:r>
              <a:rPr lang="en-US" sz="1350" b="1" dirty="0">
                <a:solidFill>
                  <a:srgbClr val="0C377B"/>
                </a:solidFill>
                <a:latin typeface="Arial"/>
              </a:rPr>
              <a:t>8.3 T Nb-</a:t>
            </a:r>
            <a:r>
              <a:rPr lang="en-US" sz="1350" b="1" dirty="0" err="1">
                <a:solidFill>
                  <a:srgbClr val="0C377B"/>
                </a:solidFill>
                <a:latin typeface="Arial"/>
              </a:rPr>
              <a:t>Ti</a:t>
            </a:r>
            <a:endParaRPr lang="en-US" sz="135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06DF429-4B77-E44F-8CA3-FAEFC44D9DBF}"/>
              </a:ext>
            </a:extLst>
          </p:cNvPr>
          <p:cNvSpPr txBox="1"/>
          <p:nvPr/>
        </p:nvSpPr>
        <p:spPr>
          <a:xfrm>
            <a:off x="3197499" y="2696809"/>
            <a:ext cx="184858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342900">
              <a:defRPr/>
            </a:pPr>
            <a:r>
              <a:rPr lang="en-US" sz="1350" b="1" dirty="0">
                <a:solidFill>
                  <a:srgbClr val="0C377B"/>
                </a:solidFill>
                <a:latin typeface="Arial"/>
              </a:rPr>
              <a:t>via </a:t>
            </a:r>
          </a:p>
          <a:p>
            <a:pPr algn="ctr" defTabSz="342900">
              <a:defRPr/>
            </a:pPr>
            <a:r>
              <a:rPr lang="en-US" sz="1350" b="1" dirty="0">
                <a:solidFill>
                  <a:srgbClr val="0C377B"/>
                </a:solidFill>
                <a:latin typeface="Arial"/>
              </a:rPr>
              <a:t>HL-LHC technology </a:t>
            </a:r>
          </a:p>
          <a:p>
            <a:pPr algn="ctr" defTabSz="342900">
              <a:defRPr/>
            </a:pPr>
            <a:r>
              <a:rPr lang="en-US" sz="1350" b="1" dirty="0">
                <a:solidFill>
                  <a:srgbClr val="0C377B"/>
                </a:solidFill>
                <a:latin typeface="Arial"/>
              </a:rPr>
              <a:t>11</a:t>
            </a:r>
            <a:r>
              <a:rPr lang="en-US" sz="1500" b="1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1500" b="1" dirty="0">
                <a:solidFill>
                  <a:srgbClr val="0C377B"/>
                </a:solidFill>
                <a:latin typeface="Calibri" panose="020F0502020204030204"/>
              </a:rPr>
              <a:t>T Nb</a:t>
            </a:r>
            <a:r>
              <a:rPr lang="en-US" sz="1500" b="1" baseline="-25000" dirty="0">
                <a:solidFill>
                  <a:srgbClr val="0C377B"/>
                </a:solidFill>
                <a:latin typeface="Calibri" panose="020F0502020204030204"/>
              </a:rPr>
              <a:t>3</a:t>
            </a:r>
            <a:r>
              <a:rPr lang="en-US" sz="1500" b="1" dirty="0">
                <a:solidFill>
                  <a:srgbClr val="0C377B"/>
                </a:solidFill>
                <a:latin typeface="Calibri" panose="020F0502020204030204"/>
              </a:rPr>
              <a:t>Sn</a:t>
            </a:r>
            <a:endParaRPr lang="en-US" sz="1500" dirty="0">
              <a:solidFill>
                <a:srgbClr val="0C377B"/>
              </a:solidFill>
              <a:latin typeface="Arial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xmlns="" id="{432AF74B-4CE9-5C4B-A3CB-1032871B4959}"/>
              </a:ext>
            </a:extLst>
          </p:cNvPr>
          <p:cNvCxnSpPr/>
          <p:nvPr/>
        </p:nvCxnSpPr>
        <p:spPr>
          <a:xfrm>
            <a:off x="2303748" y="3940313"/>
            <a:ext cx="622942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xmlns="" id="{674D3372-B9D8-F644-A64A-50EAF857E972}"/>
              </a:ext>
            </a:extLst>
          </p:cNvPr>
          <p:cNvCxnSpPr/>
          <p:nvPr/>
        </p:nvCxnSpPr>
        <p:spPr>
          <a:xfrm>
            <a:off x="4975173" y="3940313"/>
            <a:ext cx="622942" cy="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E5661DA5-F103-4E46-9775-69AA5CE5C04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451" y="3215323"/>
            <a:ext cx="1992681" cy="149451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xmlns="" id="{7DB3D2FC-8400-0B4B-8908-969AA2F1AE9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3117" y="3215323"/>
            <a:ext cx="1992681" cy="1494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3877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496" y="627534"/>
            <a:ext cx="4114800" cy="39670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Use </a:t>
            </a:r>
            <a:r>
              <a:rPr lang="en-US" dirty="0">
                <a:solidFill>
                  <a:srgbClr val="0000FF"/>
                </a:solidFill>
              </a:rPr>
              <a:t>carbon-based materials for highest robustness</a:t>
            </a:r>
            <a:r>
              <a:rPr lang="en-US" dirty="0"/>
              <a:t>, with hardware design based on LHC but developed further</a:t>
            </a:r>
          </a:p>
          <a:p>
            <a:endParaRPr lang="en-US" dirty="0"/>
          </a:p>
          <a:p>
            <a:r>
              <a:rPr lang="en-US" dirty="0"/>
              <a:t>Very important to study material response to the high loads</a:t>
            </a:r>
          </a:p>
          <a:p>
            <a:endParaRPr lang="en-US" dirty="0"/>
          </a:p>
          <a:p>
            <a:r>
              <a:rPr lang="en-US" dirty="0"/>
              <a:t>Typically </a:t>
            </a:r>
            <a:r>
              <a:rPr lang="en-US" dirty="0">
                <a:solidFill>
                  <a:srgbClr val="0000FF"/>
                </a:solidFill>
              </a:rPr>
              <a:t>3-stage simulations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Generation of impact coordinates of lost particles</a:t>
            </a:r>
          </a:p>
          <a:p>
            <a:pPr lvl="1"/>
            <a:r>
              <a:rPr lang="en-US" dirty="0"/>
              <a:t>Energy deposition studies</a:t>
            </a:r>
          </a:p>
          <a:p>
            <a:pPr lvl="1"/>
            <a:r>
              <a:rPr lang="en-US" dirty="0"/>
              <a:t>Thermo-mechanical study using e.g. ANSYS of dynamic material response</a:t>
            </a:r>
          </a:p>
          <a:p>
            <a:pPr lvl="2"/>
            <a:r>
              <a:rPr lang="en-US" dirty="0"/>
              <a:t>Study peak temperatures, deformations, melting, detachment of material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Very challenging engineering task to design these collimators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75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Robustness studies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5" y="2484481"/>
            <a:ext cx="4320480" cy="2659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699542"/>
            <a:ext cx="4355976" cy="1402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6004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51520" y="627534"/>
            <a:ext cx="4320480" cy="4320480"/>
          </a:xfrm>
        </p:spPr>
        <p:txBody>
          <a:bodyPr>
            <a:normAutofit fontScale="55000" lnSpcReduction="20000"/>
          </a:bodyPr>
          <a:lstStyle/>
          <a:p>
            <a:r>
              <a:rPr lang="sv-SE" dirty="0"/>
              <a:t>Electrons inside vacuum chamber accelerated by field from passing bunch</a:t>
            </a:r>
          </a:p>
          <a:p>
            <a:endParaRPr lang="sv-SE" dirty="0"/>
          </a:p>
          <a:p>
            <a:r>
              <a:rPr lang="sv-SE" dirty="0"/>
              <a:t>Electrons hit inside of vacuum chamber, releasing more electrons, in turn accelerated =&gt; ever increasing cascasde of electrons</a:t>
            </a:r>
          </a:p>
          <a:p>
            <a:endParaRPr lang="sv-SE" dirty="0"/>
          </a:p>
          <a:p>
            <a:r>
              <a:rPr lang="sv-SE" dirty="0"/>
              <a:t>Causes heating, potential beam instabilities, worse vacuum... </a:t>
            </a:r>
          </a:p>
          <a:p>
            <a:endParaRPr lang="sv-SE" dirty="0"/>
          </a:p>
          <a:p>
            <a:r>
              <a:rPr lang="sv-SE" dirty="0"/>
              <a:t>Big challenge for LHC, even more for FCC-hh</a:t>
            </a:r>
          </a:p>
          <a:p>
            <a:endParaRPr lang="sv-SE" dirty="0"/>
          </a:p>
          <a:p>
            <a:r>
              <a:rPr lang="sv-SE" dirty="0"/>
              <a:t>Mitigations: </a:t>
            </a:r>
          </a:p>
          <a:p>
            <a:pPr lvl="1"/>
            <a:r>
              <a:rPr lang="en-US" dirty="0"/>
              <a:t>Beam screen design, surface treatment, coatings</a:t>
            </a:r>
          </a:p>
          <a:p>
            <a:pPr lvl="1"/>
            <a:r>
              <a:rPr lang="en-US" dirty="0"/>
              <a:t>If nothing else helps: increase spacing between bunches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76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 cloud effects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939"/>
          <a:stretch/>
        </p:blipFill>
        <p:spPr bwMode="auto">
          <a:xfrm>
            <a:off x="4583112" y="483518"/>
            <a:ext cx="4560888" cy="1355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7" name="Group 6"/>
          <p:cNvGrpSpPr/>
          <p:nvPr/>
        </p:nvGrpSpPr>
        <p:grpSpPr>
          <a:xfrm>
            <a:off x="7206809" y="2055046"/>
            <a:ext cx="1678499" cy="948752"/>
            <a:chOff x="1336435" y="3815191"/>
            <a:chExt cx="2909272" cy="2306582"/>
          </a:xfrm>
        </p:grpSpPr>
        <p:pic>
          <p:nvPicPr>
            <p:cNvPr id="8" name="Picture 8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6435" y="3893366"/>
              <a:ext cx="2909272" cy="222840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9" name="Rectangle 8"/>
            <p:cNvSpPr/>
            <p:nvPr/>
          </p:nvSpPr>
          <p:spPr>
            <a:xfrm>
              <a:off x="2490346" y="3815191"/>
              <a:ext cx="850752" cy="89791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chemeClr val="bg1"/>
                  </a:solidFill>
                  <a:latin typeface="Calibri" panose="020F0502020204030204" pitchFamily="34" charset="0"/>
                </a:rPr>
                <a:t>a-C</a:t>
              </a:r>
              <a:endParaRPr lang="en-GB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148064" y="2067694"/>
            <a:ext cx="1795874" cy="942781"/>
            <a:chOff x="7351627" y="1706944"/>
            <a:chExt cx="2971209" cy="232342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51627" y="1801957"/>
              <a:ext cx="2971209" cy="2228407"/>
            </a:xfrm>
            <a:prstGeom prst="rect">
              <a:avLst/>
            </a:prstGeom>
          </p:spPr>
        </p:pic>
        <p:sp>
          <p:nvSpPr>
            <p:cNvPr id="12" name="Rectangle 11"/>
            <p:cNvSpPr/>
            <p:nvPr/>
          </p:nvSpPr>
          <p:spPr>
            <a:xfrm>
              <a:off x="7982079" y="1706944"/>
              <a:ext cx="1541696" cy="9101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latin typeface="Calibri" panose="020F0502020204030204" pitchFamily="34" charset="0"/>
                </a:rPr>
                <a:t>LESS</a:t>
              </a:r>
            </a:p>
          </p:txBody>
        </p:sp>
      </p:grp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5191" y="3075806"/>
            <a:ext cx="2485241" cy="1737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976977" y="1338322"/>
            <a:ext cx="8755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G. </a:t>
            </a:r>
            <a:r>
              <a:rPr lang="en-US" sz="1200" i="1" dirty="0" err="1"/>
              <a:t>Iadarola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770203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77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baseline parameters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942977"/>
              </p:ext>
            </p:extLst>
          </p:nvPr>
        </p:nvGraphicFramePr>
        <p:xfrm>
          <a:off x="251520" y="1203598"/>
          <a:ext cx="8856984" cy="3836057"/>
        </p:xfrm>
        <a:graphic>
          <a:graphicData uri="http://schemas.openxmlformats.org/drawingml/2006/table">
            <a:tbl>
              <a:tblPr firstRow="1" bandRow="1"/>
              <a:tblGrid>
                <a:gridCol w="36267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7489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9367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3530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26371">
                  <a:extLst>
                    <a:ext uri="{9D8B030D-6E8A-4147-A177-3AD203B41FA5}">
                      <a16:colId xmlns:a16="http://schemas.microsoft.com/office/drawing/2014/main" xmlns="" val="818795718"/>
                    </a:ext>
                  </a:extLst>
                </a:gridCol>
              </a:tblGrid>
              <a:tr h="315617"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200" b="1" dirty="0">
                          <a:solidFill>
                            <a:schemeClr val="bg1"/>
                          </a:solidFill>
                        </a:rPr>
                        <a:t>parameter</a:t>
                      </a:r>
                    </a:p>
                  </a:txBody>
                  <a:tcPr marL="68580" marR="68580" marT="34290" marB="34290" anchor="ctr">
                    <a:lnL w="12700" cmpd="sng">
                      <a:solidFill>
                        <a:srgbClr val="A26B2D"/>
                      </a:solidFill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Z</a:t>
                      </a:r>
                    </a:p>
                  </a:txBody>
                  <a:tcPr marL="68580" marR="68580" marT="34290" marB="34290" anchor="ctr">
                    <a:lnL>
                      <a:noFill/>
                    </a:lnL>
                    <a:lnR>
                      <a:noFill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WW</a:t>
                      </a:r>
                    </a:p>
                  </a:txBody>
                  <a:tcPr marL="68580" marR="68580" marT="34290" marB="3429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400" b="1" dirty="0">
                          <a:solidFill>
                            <a:schemeClr val="bg1"/>
                          </a:solidFill>
                        </a:rPr>
                        <a:t>H</a:t>
                      </a:r>
                      <a:r>
                        <a:rPr lang="de-AT" sz="1400" b="1" baseline="0" dirty="0">
                          <a:solidFill>
                            <a:schemeClr val="bg1"/>
                          </a:solidFill>
                        </a:rPr>
                        <a:t> (ZH)</a:t>
                      </a:r>
                      <a:endParaRPr lang="de-AT" sz="1400" b="1" dirty="0">
                        <a:solidFill>
                          <a:schemeClr val="bg1"/>
                        </a:solidFill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AT" sz="1400" b="1" dirty="0">
                          <a:solidFill>
                            <a:schemeClr val="bg1"/>
                          </a:solidFill>
                        </a:rPr>
                        <a:t>ttbar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566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1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energy [GeV]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mpd="sng">
                      <a:solidFill>
                        <a:srgbClr val="A26B2D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marL="0" algn="ctr" rtl="0" eaLnBrk="1" latinLnBrk="0" hangingPunct="1"/>
                      <a:r>
                        <a:rPr kumimoji="0" lang="en-US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45</a:t>
                      </a:r>
                      <a:endParaRPr kumimoji="0" lang="en-GB" sz="12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A26B2D"/>
                      </a:solidFill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80</a:t>
                      </a:r>
                      <a:endParaRPr kumimoji="0" lang="en-GB" sz="12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120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182.5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9379">
                <a:tc>
                  <a:txBody>
                    <a:bodyPr/>
                    <a:lstStyle/>
                    <a:p>
                      <a:r>
                        <a:rPr kumimoji="0" lang="en-GB" sz="11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current [mA]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1390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147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29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5.4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379">
                <a:tc>
                  <a:txBody>
                    <a:bodyPr/>
                    <a:lstStyle/>
                    <a:p>
                      <a:r>
                        <a:rPr kumimoji="0" lang="en-US" sz="11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no. bunches/beam</a:t>
                      </a:r>
                      <a:endParaRPr kumimoji="0" lang="en-GB" sz="11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16640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2000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393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48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62529601"/>
                  </a:ext>
                </a:extLst>
              </a:tr>
              <a:tr h="245663"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kumimoji="0" lang="en-GB" sz="11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intensity  [10</a:t>
                      </a:r>
                      <a:r>
                        <a:rPr kumimoji="0" lang="en-GB" sz="11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11</a:t>
                      </a:r>
                      <a:r>
                        <a:rPr kumimoji="0" lang="en-GB" sz="11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rtl="0" eaLnBrk="1" latinLnBrk="0" hangingPunct="1">
                        <a:defRPr kumimoji="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2.3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5663">
                <a:tc>
                  <a:txBody>
                    <a:bodyPr/>
                    <a:lstStyle/>
                    <a:p>
                      <a:r>
                        <a:rPr kumimoji="0" lang="en-GB" sz="11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Synchrotron radiation</a:t>
                      </a:r>
                      <a:r>
                        <a:rPr kumimoji="0" lang="en-GB" sz="11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e</a:t>
                      </a:r>
                      <a:r>
                        <a:rPr kumimoji="0" lang="en-GB" sz="11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nergy loss / turn [GeV]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0.036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0.34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1.72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9.21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5663">
                <a:tc>
                  <a:txBody>
                    <a:bodyPr/>
                    <a:lstStyle/>
                    <a:p>
                      <a:r>
                        <a:rPr kumimoji="0" lang="en-US" sz="11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total RF voltage [GV]</a:t>
                      </a:r>
                      <a:endParaRPr kumimoji="0" lang="en-GB" sz="11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0.1</a:t>
                      </a:r>
                      <a:endParaRPr kumimoji="0" lang="en-GB" sz="12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0.44</a:t>
                      </a:r>
                      <a:endParaRPr kumimoji="0" lang="en-GB" sz="12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2.0</a:t>
                      </a:r>
                      <a:endParaRPr kumimoji="0" lang="en-GB" sz="12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10.9</a:t>
                      </a:r>
                      <a:endParaRPr kumimoji="0" lang="en-GB" sz="12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944200603"/>
                  </a:ext>
                </a:extLst>
              </a:tr>
              <a:tr h="245663">
                <a:tc>
                  <a:txBody>
                    <a:bodyPr/>
                    <a:lstStyle/>
                    <a:p>
                      <a:r>
                        <a:rPr kumimoji="0" lang="en-GB" sz="11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long.</a:t>
                      </a:r>
                      <a:r>
                        <a:rPr kumimoji="0" lang="en-GB" sz="1100" b="1" kern="1200" baseline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en-GB" sz="1100" b="1" kern="12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damping time [turns]</a:t>
                      </a: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1281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235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70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20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03873614"/>
                  </a:ext>
                </a:extLst>
              </a:tr>
              <a:tr h="2456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1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horizontal beta*</a:t>
                      </a:r>
                      <a:r>
                        <a:rPr kumimoji="0" lang="de-AT" sz="11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1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[m]</a:t>
                      </a:r>
                      <a:endParaRPr kumimoji="0" lang="en-GB" sz="11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0.15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</a:t>
                      </a: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0.3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13994486"/>
                  </a:ext>
                </a:extLst>
              </a:tr>
              <a:tr h="2456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vertical</a:t>
                      </a:r>
                      <a:r>
                        <a:rPr kumimoji="0" lang="en-US" sz="11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beta* [mm]</a:t>
                      </a:r>
                      <a:endParaRPr kumimoji="0" lang="en-GB" sz="11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0.8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1.6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39530520"/>
                  </a:ext>
                </a:extLst>
              </a:tr>
              <a:tr h="2456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kern="1200" dirty="0" err="1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horiz</a:t>
                      </a:r>
                      <a:r>
                        <a:rPr kumimoji="0" lang="en-US" sz="11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. geometric emittance</a:t>
                      </a:r>
                      <a:r>
                        <a:rPr kumimoji="0" lang="en-US" sz="11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[nm]</a:t>
                      </a:r>
                      <a:endParaRPr kumimoji="0" lang="en-GB" sz="11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0.27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0.28</a:t>
                      </a: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0.63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1.46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63858396"/>
                  </a:ext>
                </a:extLst>
              </a:tr>
              <a:tr h="2456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vert. geom. emittance [pm]</a:t>
                      </a:r>
                      <a:endParaRPr kumimoji="0" lang="en-GB" sz="11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1.0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1.7</a:t>
                      </a: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1.3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2.9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574920261"/>
                  </a:ext>
                </a:extLst>
              </a:tr>
              <a:tr h="24566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bunch length with SR / BS [mm]</a:t>
                      </a:r>
                      <a:endParaRPr kumimoji="0" lang="en-GB" sz="11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3.5 / 12.1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de-AT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3.0 / 6.0</a:t>
                      </a: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3.3 / 5.3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2.0 / 2.</a:t>
                      </a:r>
                      <a:r>
                        <a:rPr kumimoji="0" lang="en-GB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366397388"/>
                  </a:ext>
                </a:extLst>
              </a:tr>
              <a:tr h="245663">
                <a:tc>
                  <a:txBody>
                    <a:bodyPr/>
                    <a:lstStyle/>
                    <a:p>
                      <a:r>
                        <a:rPr kumimoji="0" lang="en-US" sz="11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luminosity per IP [10</a:t>
                      </a:r>
                      <a:r>
                        <a:rPr kumimoji="0" lang="en-US" sz="11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34</a:t>
                      </a:r>
                      <a:r>
                        <a:rPr kumimoji="0" lang="en-US" sz="11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cm</a:t>
                      </a:r>
                      <a:r>
                        <a:rPr kumimoji="0" lang="en-US" sz="11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-2</a:t>
                      </a:r>
                      <a:r>
                        <a:rPr kumimoji="0" lang="en-US" sz="11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s</a:t>
                      </a:r>
                      <a:r>
                        <a:rPr kumimoji="0" lang="en-US" sz="1100" b="1" kern="1200" baseline="300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-1</a:t>
                      </a:r>
                      <a:r>
                        <a:rPr kumimoji="0" lang="en-US" sz="11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]</a:t>
                      </a:r>
                      <a:endParaRPr kumimoji="0" lang="en-GB" sz="11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230</a:t>
                      </a:r>
                      <a:endParaRPr kumimoji="0" lang="en-GB" sz="12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28</a:t>
                      </a:r>
                      <a:endParaRPr kumimoji="0" lang="en-GB" sz="12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8.5</a:t>
                      </a:r>
                      <a:endParaRPr kumimoji="0" lang="en-GB" sz="1200" b="1" kern="1200" dirty="0">
                        <a:solidFill>
                          <a:srgbClr val="FF0000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1.5</a:t>
                      </a:r>
                      <a:r>
                        <a:rPr kumimoji="0" lang="en-GB" sz="1200" b="1" kern="1200" dirty="0">
                          <a:solidFill>
                            <a:srgbClr val="FF0000"/>
                          </a:solidFill>
                          <a:latin typeface="Arial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94538425"/>
                  </a:ext>
                </a:extLst>
              </a:tr>
              <a:tr h="245663">
                <a:tc>
                  <a:txBody>
                    <a:bodyPr/>
                    <a:lstStyle/>
                    <a:p>
                      <a:r>
                        <a:rPr kumimoji="0" lang="en-US" sz="11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 lifetime rad. </a:t>
                      </a:r>
                      <a:r>
                        <a:rPr kumimoji="0" lang="en-US" sz="1100" b="1" kern="1200" dirty="0" err="1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Bhabha</a:t>
                      </a:r>
                      <a:r>
                        <a:rPr kumimoji="0" lang="en-US" sz="11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/ </a:t>
                      </a:r>
                      <a:r>
                        <a:rPr kumimoji="0" lang="en-US" sz="1100" b="1" kern="1200" dirty="0" err="1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Beamstrahlung</a:t>
                      </a:r>
                      <a:r>
                        <a:rPr kumimoji="0" lang="en-US" sz="11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 [min]</a:t>
                      </a:r>
                      <a:endParaRPr kumimoji="0" lang="en-GB" sz="11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mpd="sng">
                      <a:solidFill>
                        <a:srgbClr val="A26B2D"/>
                      </a:solidFill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68 / &gt;200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baseline="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49 / &gt;1000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38 / 18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>
                          <a:solidFill>
                            <a:schemeClr val="tx1"/>
                          </a:solidFill>
                          <a:latin typeface="Arial"/>
                          <a:ea typeface="+mn-ea"/>
                          <a:cs typeface="+mn-cs"/>
                        </a:rPr>
                        <a:t>40 / 18</a:t>
                      </a:r>
                      <a:endParaRPr kumimoji="0" lang="en-GB" sz="1200" b="1" kern="1200" dirty="0">
                        <a:solidFill>
                          <a:schemeClr val="tx1"/>
                        </a:solidFill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26B2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A26B2D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4062015532"/>
                  </a:ext>
                </a:extLst>
              </a:tr>
            </a:tbl>
          </a:graphicData>
        </a:graphic>
      </p:graphicFrame>
      <p:pic>
        <p:nvPicPr>
          <p:cNvPr id="7" name="Picture 2" descr="Z boson | The Particle Zo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603781"/>
            <a:ext cx="576064" cy="564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cdn.shopify.com/s/files/1/1708/0909/products/HiggsBoson_1024x1024.jpg?v=149007303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27532"/>
            <a:ext cx="649096" cy="502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s://cdn.shopify.com/s/files/1/1708/0909/products/W_boson_front_1024x1024.jpg?v=149007379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29455"/>
            <a:ext cx="648072" cy="60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https://cdn.shopify.com/s/files/1/1708/0909/products/top_quark_1024x1024.jpg?v=149007368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29455"/>
            <a:ext cx="542680" cy="6001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51520" y="878549"/>
            <a:ext cx="22735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F. Zimmermann. M. </a:t>
            </a:r>
            <a:r>
              <a:rPr lang="en-US" sz="1400" i="1" dirty="0" err="1"/>
              <a:t>Benedikt</a:t>
            </a:r>
            <a:endParaRPr lang="en-US" sz="1400" i="1" dirty="0"/>
          </a:p>
        </p:txBody>
      </p:sp>
      <p:sp>
        <p:nvSpPr>
          <p:cNvPr id="11" name="Rectangle 10"/>
          <p:cNvSpPr/>
          <p:nvPr/>
        </p:nvSpPr>
        <p:spPr>
          <a:xfrm>
            <a:off x="217612" y="3795886"/>
            <a:ext cx="8855968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17612" y="4515966"/>
            <a:ext cx="8926388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203324" y="1491630"/>
            <a:ext cx="8926388" cy="2880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547386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3538736" cy="3967088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Need absorbers to intercept radiated photons (present design: ~6 m spacing)</a:t>
            </a:r>
          </a:p>
          <a:p>
            <a:pPr lvl="1"/>
            <a:r>
              <a:rPr lang="en-GB" dirty="0">
                <a:solidFill>
                  <a:prstClr val="black"/>
                </a:solidFill>
              </a:rPr>
              <a:t>”winglets” in the plane of the orbit to capture photons</a:t>
            </a:r>
          </a:p>
          <a:p>
            <a:pPr lvl="1"/>
            <a:endParaRPr lang="en-US" dirty="0"/>
          </a:p>
          <a:p>
            <a:r>
              <a:rPr lang="en-US" dirty="0"/>
              <a:t>Continuous impact of photons can cause heating, outgassing and bad vacuum </a:t>
            </a:r>
          </a:p>
          <a:p>
            <a:pPr lvl="1"/>
            <a:endParaRPr lang="en-US" dirty="0"/>
          </a:p>
          <a:p>
            <a:r>
              <a:rPr lang="en-US" dirty="0"/>
              <a:t>Challenging beam screen design </a:t>
            </a:r>
          </a:p>
          <a:p>
            <a:pPr lvl="1"/>
            <a:r>
              <a:rPr lang="en-US" dirty="0"/>
              <a:t>Use NEG (Non Evaporable Getter) pumps next to photon absorbers – pump away emitted gas molecules</a:t>
            </a:r>
          </a:p>
          <a:p>
            <a:pPr lvl="1"/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78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vacuum and </a:t>
            </a:r>
            <a:r>
              <a:rPr lang="en-US" dirty="0" err="1"/>
              <a:t>beamscreen</a:t>
            </a:r>
            <a:endParaRPr lang="en-US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55526"/>
            <a:ext cx="4970512" cy="2147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3E254258-B185-4FEE-9F3F-0D99D34086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499742"/>
            <a:ext cx="3514172" cy="22193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868738" y="2787774"/>
            <a:ext cx="10237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R. </a:t>
            </a:r>
            <a:r>
              <a:rPr lang="en-US" sz="1400" i="1" dirty="0" err="1"/>
              <a:t>Kersevan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71456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6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627534"/>
            <a:ext cx="3970784" cy="4176464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Even with a 2-3% momentum acceptance, resulting </a:t>
            </a:r>
            <a:r>
              <a:rPr lang="en-US" dirty="0" err="1"/>
              <a:t>beamstrahlung</a:t>
            </a:r>
            <a:r>
              <a:rPr lang="en-US" dirty="0"/>
              <a:t> losses give ~18 minute beam lifetime at highest energy</a:t>
            </a:r>
          </a:p>
          <a:p>
            <a:pPr lvl="1"/>
            <a:r>
              <a:rPr lang="en-US" dirty="0"/>
              <a:t>Remember: Beam lifetime is time needed for reduction of intensity by factor 1/e</a:t>
            </a:r>
          </a:p>
          <a:p>
            <a:pPr lvl="1"/>
            <a:r>
              <a:rPr lang="en-US" dirty="0"/>
              <a:t>In addition, losses from </a:t>
            </a:r>
            <a:r>
              <a:rPr lang="en-US" dirty="0" err="1"/>
              <a:t>radiative</a:t>
            </a:r>
            <a:r>
              <a:rPr lang="en-US" dirty="0"/>
              <a:t> </a:t>
            </a:r>
            <a:r>
              <a:rPr lang="en-US" dirty="0" err="1"/>
              <a:t>Bhaba</a:t>
            </a:r>
            <a:r>
              <a:rPr lang="en-US" dirty="0"/>
              <a:t> scattering</a:t>
            </a:r>
          </a:p>
          <a:p>
            <a:pPr lvl="1"/>
            <a:endParaRPr lang="en-US" dirty="0"/>
          </a:p>
          <a:p>
            <a:r>
              <a:rPr lang="en-US" kern="0" dirty="0">
                <a:solidFill>
                  <a:srgbClr val="0000FF"/>
                </a:solidFill>
                <a:cs typeface="Calibri" pitchFamily="34" charset="0"/>
              </a:rPr>
              <a:t>Very short beam lifetime =&gt; use “top-up injection” </a:t>
            </a:r>
          </a:p>
          <a:p>
            <a:pPr lvl="1"/>
            <a:r>
              <a:rPr lang="en-US" kern="0" dirty="0">
                <a:cs typeface="Calibri" pitchFamily="34" charset="0"/>
              </a:rPr>
              <a:t>Inject beams at collision energy, while colliding</a:t>
            </a:r>
          </a:p>
          <a:p>
            <a:pPr lvl="2"/>
            <a:r>
              <a:rPr lang="en-US" kern="0" dirty="0">
                <a:cs typeface="Calibri" pitchFamily="34" charset="0"/>
              </a:rPr>
              <a:t>Compare hadron machines: inject at low energy, then accelerate to top energy, then put beams in collision</a:t>
            </a:r>
          </a:p>
          <a:p>
            <a:pPr lvl="1"/>
            <a:r>
              <a:rPr lang="en-US" kern="0" dirty="0">
                <a:cs typeface="Calibri" pitchFamily="34" charset="0"/>
              </a:rPr>
              <a:t>Requires a booster ring – to be built in the same tunnel</a:t>
            </a:r>
          </a:p>
          <a:p>
            <a:pPr lvl="1"/>
            <a:endParaRPr lang="en-US" kern="0" dirty="0">
              <a:cs typeface="Calibri" pitchFamily="34" charset="0"/>
            </a:endParaRPr>
          </a:p>
          <a:p>
            <a:r>
              <a:rPr lang="en-US" kern="0" dirty="0">
                <a:cs typeface="Calibri" pitchFamily="34" charset="0"/>
              </a:rPr>
              <a:t>Injector chain: source, LINAC(s), positron target, damping ring, pre-booster, booster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79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Top-up injection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9EBBDBF9-AAF0-3141-BD0A-849CFD9730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080" y="2355726"/>
            <a:ext cx="3096344" cy="2502808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5788" y="643832"/>
            <a:ext cx="4238212" cy="1711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6241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496" y="555525"/>
            <a:ext cx="4392488" cy="4559753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Classical electrodynamics: </a:t>
            </a:r>
            <a:r>
              <a:rPr lang="en-US" dirty="0">
                <a:solidFill>
                  <a:srgbClr val="0000FF"/>
                </a:solidFill>
              </a:rPr>
              <a:t>an accelerating charge radiates</a:t>
            </a:r>
          </a:p>
          <a:p>
            <a:pPr lvl="1"/>
            <a:r>
              <a:rPr lang="en-US" dirty="0"/>
              <a:t>Radiation carries off energy, which is taken away from the kinetic energy</a:t>
            </a:r>
          </a:p>
          <a:p>
            <a:pPr lvl="1"/>
            <a:r>
              <a:rPr lang="en-US" dirty="0">
                <a:solidFill>
                  <a:srgbClr val="0000FF"/>
                </a:solidFill>
              </a:rPr>
              <a:t>Radiated energy needs to be replenished </a:t>
            </a:r>
            <a:r>
              <a:rPr lang="en-US" dirty="0"/>
              <a:t>by accelerating RF cavities =&gt;</a:t>
            </a:r>
            <a:r>
              <a:rPr lang="en-US" dirty="0">
                <a:sym typeface="Wingdings" pitchFamily="2" charset="2"/>
              </a:rPr>
              <a:t> could lead to very high power consumption</a:t>
            </a:r>
            <a:endParaRPr lang="en-US" dirty="0"/>
          </a:p>
          <a:p>
            <a:pPr lvl="1"/>
            <a:r>
              <a:rPr lang="en-US" dirty="0">
                <a:solidFill>
                  <a:srgbClr val="0000FF"/>
                </a:solidFill>
              </a:rPr>
              <a:t>Radiated photons impact on vacuum chamber </a:t>
            </a:r>
            <a:r>
              <a:rPr lang="en-US" dirty="0"/>
              <a:t>=&gt;</a:t>
            </a:r>
            <a:r>
              <a:rPr lang="en-US" dirty="0">
                <a:sym typeface="Wingdings" pitchFamily="2" charset="2"/>
              </a:rPr>
              <a:t> causes heating, maybe even damage for high power loads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Radiation in </a:t>
            </a:r>
            <a:r>
              <a:rPr lang="en-US" i="1" dirty="0"/>
              <a:t>longitudinal acceleration </a:t>
            </a:r>
            <a:r>
              <a:rPr lang="en-US" dirty="0"/>
              <a:t>negligible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Radiation loss for </a:t>
            </a:r>
            <a:r>
              <a:rPr lang="en-US" i="1" dirty="0">
                <a:solidFill>
                  <a:srgbClr val="FF0000"/>
                </a:solidFill>
              </a:rPr>
              <a:t>transverse acceleration </a:t>
            </a:r>
            <a:r>
              <a:rPr lang="en-US" dirty="0">
                <a:solidFill>
                  <a:srgbClr val="FF0000"/>
                </a:solidFill>
              </a:rPr>
              <a:t>(bending) can be large</a:t>
            </a:r>
            <a:r>
              <a:rPr lang="en-US" dirty="0"/>
              <a:t>: depends on particle mass, energy, and bending radius:</a:t>
            </a:r>
          </a:p>
          <a:p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Much stronger effect for leptons!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Emittance (beam size) shrinks when radiation carries off transverse momentum, replenished only longitudinally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Synchrotron radiation</a:t>
            </a:r>
          </a:p>
        </p:txBody>
      </p:sp>
      <p:sp>
        <p:nvSpPr>
          <p:cNvPr id="7" name="Right Brace 6"/>
          <p:cNvSpPr/>
          <p:nvPr/>
        </p:nvSpPr>
        <p:spPr>
          <a:xfrm>
            <a:off x="4644008" y="1275606"/>
            <a:ext cx="504056" cy="1153890"/>
          </a:xfrm>
          <a:prstGeom prst="rightBrac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5400000">
            <a:off x="4312610" y="1727584"/>
            <a:ext cx="21116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Imposes limitations on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collider design</a:t>
            </a:r>
          </a:p>
        </p:txBody>
      </p:sp>
      <p:pic>
        <p:nvPicPr>
          <p:cNvPr id="8196" name="Picture 4" descr="Synchrotron Radiatio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9920" y="700715"/>
            <a:ext cx="2130519" cy="2231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777882"/>
              </p:ext>
            </p:extLst>
          </p:nvPr>
        </p:nvGraphicFramePr>
        <p:xfrm>
          <a:off x="7020272" y="4078436"/>
          <a:ext cx="1417637" cy="630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tion" r:id="rId5" imgW="914040" imgH="420480" progId="Equation.3">
                  <p:embed/>
                </p:oleObj>
              </mc:Choice>
              <mc:Fallback>
                <p:oleObj name="Equation" r:id="rId5" imgW="914040" imgH="42048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0272" y="4078436"/>
                        <a:ext cx="1417637" cy="630238"/>
                      </a:xfrm>
                      <a:prstGeom prst="rect">
                        <a:avLst/>
                      </a:prstGeom>
                      <a:noFill/>
                      <a:ln w="22225">
                        <a:solidFill>
                          <a:srgbClr val="FF0000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6343404" y="3500125"/>
            <a:ext cx="505803" cy="144016"/>
            <a:chOff x="4874103" y="3147814"/>
            <a:chExt cx="505803" cy="144016"/>
          </a:xfrm>
        </p:grpSpPr>
        <p:sp>
          <p:nvSpPr>
            <p:cNvPr id="15" name="Oval 14"/>
            <p:cNvSpPr/>
            <p:nvPr/>
          </p:nvSpPr>
          <p:spPr>
            <a:xfrm>
              <a:off x="4874103" y="3147814"/>
              <a:ext cx="144016" cy="144016"/>
            </a:xfrm>
            <a:prstGeom prst="ellipse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4947858" y="3227550"/>
              <a:ext cx="432048" cy="1"/>
            </a:xfrm>
            <a:prstGeom prst="straightConnector1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Oval 17"/>
          <p:cNvSpPr/>
          <p:nvPr/>
        </p:nvSpPr>
        <p:spPr>
          <a:xfrm>
            <a:off x="6304516" y="4083918"/>
            <a:ext cx="144016" cy="144016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6378271" y="4163654"/>
            <a:ext cx="432048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ight Arrow 19"/>
          <p:cNvSpPr/>
          <p:nvPr/>
        </p:nvSpPr>
        <p:spPr>
          <a:xfrm>
            <a:off x="5644384" y="3291830"/>
            <a:ext cx="576064" cy="57606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force</a:t>
            </a:r>
          </a:p>
        </p:txBody>
      </p:sp>
      <p:sp>
        <p:nvSpPr>
          <p:cNvPr id="21" name="Right Arrow 20"/>
          <p:cNvSpPr/>
          <p:nvPr/>
        </p:nvSpPr>
        <p:spPr>
          <a:xfrm rot="16200000">
            <a:off x="6084168" y="4255985"/>
            <a:ext cx="576064" cy="576064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/>
              <a:t>force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745731" y="3352083"/>
            <a:ext cx="9509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1"/>
                </a:solidFill>
              </a:rPr>
              <a:t>Longitudinal </a:t>
            </a:r>
          </a:p>
          <a:p>
            <a:r>
              <a:rPr lang="en-US" sz="1100" dirty="0">
                <a:solidFill>
                  <a:schemeClr val="accent1"/>
                </a:solidFill>
              </a:rPr>
              <a:t>acceleration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4776407" y="4001866"/>
            <a:ext cx="8867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Transverse</a:t>
            </a:r>
          </a:p>
          <a:p>
            <a:r>
              <a:rPr lang="en-US" sz="1100" dirty="0">
                <a:solidFill>
                  <a:srgbClr val="FF0000"/>
                </a:solidFill>
              </a:rPr>
              <a:t>acceleration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6409845" y="3583530"/>
            <a:ext cx="826451" cy="1"/>
          </a:xfrm>
          <a:prstGeom prst="line">
            <a:avLst/>
          </a:prstGeom>
          <a:ln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3867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 animBg="1"/>
      <p:bldP spid="8" grpId="0"/>
      <p:bldP spid="18" grpId="0" animBg="1"/>
      <p:bldP spid="20" grpId="0" animBg="1"/>
      <p:bldP spid="21" grpId="0" animBg="1"/>
      <p:bldP spid="22" grpId="0"/>
      <p:bldP spid="23" grpId="0"/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80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3693" y="1528124"/>
            <a:ext cx="3652622" cy="2626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2562228"/>
              </p:ext>
            </p:extLst>
          </p:nvPr>
        </p:nvGraphicFramePr>
        <p:xfrm>
          <a:off x="6372200" y="1619280"/>
          <a:ext cx="1728192" cy="35139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3" name="Equation" r:id="rId4" imgW="698500" imgH="177800" progId="Equation.3">
                  <p:embed/>
                </p:oleObj>
              </mc:Choice>
              <mc:Fallback>
                <p:oleObj name="Equation" r:id="rId4" imgW="698500" imgH="177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72200" y="1619280"/>
                        <a:ext cx="1728192" cy="35139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863947" y="1274748"/>
            <a:ext cx="29618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Higgs cross section: </a:t>
            </a:r>
          </a:p>
        </p:txBody>
      </p:sp>
    </p:spTree>
    <p:extLst>
      <p:ext uri="{BB962C8B-B14F-4D97-AF65-F5344CB8AC3E}">
        <p14:creationId xmlns:p14="http://schemas.microsoft.com/office/powerpoint/2010/main" val="12727934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table with numbers and symbols&#10;&#10;Description automatically generated">
            <a:extLst>
              <a:ext uri="{FF2B5EF4-FFF2-40B4-BE49-F238E27FC236}">
                <a16:creationId xmlns:a16="http://schemas.microsoft.com/office/drawing/2014/main" xmlns="" id="{ADE753C6-1681-5816-72C3-82D03830C90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-45" t="5783" r="-299" b="547"/>
          <a:stretch/>
        </p:blipFill>
        <p:spPr>
          <a:xfrm>
            <a:off x="-312" y="472755"/>
            <a:ext cx="3999106" cy="4632300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0A1E248E-46B4-2053-95FC-4E209F04F0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1704D65-8805-692B-2A65-9C88566C1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81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266818E2-3913-F6AB-C136-F8D13CA72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Calibri"/>
              </a:rPr>
              <a:t>CEPC parameter table</a:t>
            </a:r>
            <a:endParaRPr lang="en-US"/>
          </a:p>
        </p:txBody>
      </p:sp>
      <p:pic>
        <p:nvPicPr>
          <p:cNvPr id="9" name="Picture 8" descr="A table with numbers and text&#10;&#10;Description automatically generated">
            <a:extLst>
              <a:ext uri="{FF2B5EF4-FFF2-40B4-BE49-F238E27FC236}">
                <a16:creationId xmlns:a16="http://schemas.microsoft.com/office/drawing/2014/main" xmlns="" id="{76FAF8A3-0F2E-A175-4C00-8FFE558DE8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2648" y="621506"/>
            <a:ext cx="5162550" cy="1495425"/>
          </a:xfrm>
          <a:prstGeom prst="rect">
            <a:avLst/>
          </a:prstGeom>
        </p:spPr>
      </p:pic>
      <p:sp>
        <p:nvSpPr>
          <p:cNvPr id="10" name="TextBox 7">
            <a:extLst>
              <a:ext uri="{FF2B5EF4-FFF2-40B4-BE49-F238E27FC236}">
                <a16:creationId xmlns:a16="http://schemas.microsoft.com/office/drawing/2014/main" xmlns="" id="{A94DD628-9637-BD4C-8564-5ADA7BC52CC7}"/>
              </a:ext>
            </a:extLst>
          </p:cNvPr>
          <p:cNvSpPr txBox="1"/>
          <p:nvPr/>
        </p:nvSpPr>
        <p:spPr>
          <a:xfrm>
            <a:off x="4569619" y="3039666"/>
            <a:ext cx="2677715" cy="646331"/>
          </a:xfrm>
          <a:prstGeom prst="rect">
            <a:avLst/>
          </a:prstGeom>
          <a:noFill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More details </a:t>
            </a:r>
            <a:r>
              <a:rPr lang="en-US" dirty="0">
                <a:hlinkClick r:id="rId4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technical design report </a:t>
            </a:r>
            <a:r>
              <a:rPr lang="en-US" dirty="0"/>
              <a:t>, 2023</a:t>
            </a:r>
          </a:p>
        </p:txBody>
      </p:sp>
      <p:pic>
        <p:nvPicPr>
          <p:cNvPr id="11" name="Picture 10" descr="A green cover with white text&#10;&#10;Description automatically generated">
            <a:extLst>
              <a:ext uri="{FF2B5EF4-FFF2-40B4-BE49-F238E27FC236}">
                <a16:creationId xmlns:a16="http://schemas.microsoft.com/office/drawing/2014/main" xmlns="" id="{83EBC964-8034-5DCB-2254-1BC5958C05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17594" y="2374106"/>
            <a:ext cx="1381125" cy="1990725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74068055-A2B9-0CB3-444A-4A864462D172}"/>
              </a:ext>
            </a:extLst>
          </p:cNvPr>
          <p:cNvSpPr/>
          <p:nvPr/>
        </p:nvSpPr>
        <p:spPr>
          <a:xfrm>
            <a:off x="8293051" y="1371665"/>
            <a:ext cx="851099" cy="6863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xmlns="" id="{65735666-B665-15C7-382B-F7060027538F}"/>
              </a:ext>
            </a:extLst>
          </p:cNvPr>
          <p:cNvSpPr/>
          <p:nvPr/>
        </p:nvSpPr>
        <p:spPr>
          <a:xfrm>
            <a:off x="6923832" y="1371665"/>
            <a:ext cx="565350" cy="6922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22054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82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Coffee break – some fruit? </a:t>
            </a:r>
          </a:p>
        </p:txBody>
      </p:sp>
      <p:pic>
        <p:nvPicPr>
          <p:cNvPr id="82946" name="Picture 2" descr="Fruit Colli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99" y="547514"/>
            <a:ext cx="3267075" cy="453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228184" y="4310975"/>
            <a:ext cx="22230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Source: </a:t>
            </a:r>
            <a:r>
              <a:rPr lang="en-US" sz="1200" dirty="0">
                <a:hlinkClick r:id="rId3"/>
              </a:rPr>
              <a:t>https://xkcd.com/1949/</a:t>
            </a:r>
            <a:r>
              <a:rPr lang="en-US" sz="1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89971839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83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(2)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1938264"/>
              </p:ext>
            </p:extLst>
          </p:nvPr>
        </p:nvGraphicFramePr>
        <p:xfrm>
          <a:off x="255399" y="696856"/>
          <a:ext cx="8575615" cy="417915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08834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38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4171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19265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1556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43110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203242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290521">
                <a:tc>
                  <a:txBody>
                    <a:bodyPr/>
                    <a:lstStyle/>
                    <a:p>
                      <a:r>
                        <a:rPr lang="en-US" sz="1200" dirty="0"/>
                        <a:t>Project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Type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Energy [</a:t>
                      </a:r>
                      <a:r>
                        <a:rPr lang="en-US" sz="1200" dirty="0" err="1"/>
                        <a:t>TeV</a:t>
                      </a:r>
                      <a:r>
                        <a:rPr lang="en-US" sz="1200" dirty="0"/>
                        <a:t>]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Int. </a:t>
                      </a:r>
                      <a:r>
                        <a:rPr lang="en-US" sz="1200" dirty="0" err="1"/>
                        <a:t>Lumi</a:t>
                      </a:r>
                      <a:r>
                        <a:rPr lang="en-US" sz="1200" dirty="0"/>
                        <a:t>. [ab</a:t>
                      </a:r>
                      <a:r>
                        <a:rPr lang="en-US" sz="1200" baseline="30000" dirty="0"/>
                        <a:t>-1</a:t>
                      </a:r>
                      <a:r>
                        <a:rPr lang="en-US" sz="1200" dirty="0"/>
                        <a:t>]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Oper</a:t>
                      </a:r>
                      <a:r>
                        <a:rPr lang="en-US" sz="1200" dirty="0"/>
                        <a:t>. Time [</a:t>
                      </a:r>
                      <a:r>
                        <a:rPr lang="en-US" sz="1200" dirty="0" err="1"/>
                        <a:t>y</a:t>
                      </a:r>
                      <a:r>
                        <a:rPr lang="en-US" sz="1200" dirty="0"/>
                        <a:t>]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Power [MW]</a:t>
                      </a: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Cost</a:t>
                      </a:r>
                    </a:p>
                  </a:txBody>
                  <a:tcPr marT="34290" marB="3429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2939">
                <a:tc>
                  <a:txBody>
                    <a:bodyPr/>
                    <a:lstStyle/>
                    <a:p>
                      <a:r>
                        <a:rPr lang="en-US" sz="1200" dirty="0"/>
                        <a:t>ILC</a:t>
                      </a:r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ee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0.25</a:t>
                      </a:r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</a:t>
                      </a:r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11</a:t>
                      </a:r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129</a:t>
                      </a:r>
                      <a:r>
                        <a:rPr lang="en-US" sz="1200" baseline="0" dirty="0"/>
                        <a:t> (</a:t>
                      </a:r>
                      <a:r>
                        <a:rPr lang="en-US" sz="1200" baseline="0" dirty="0" err="1"/>
                        <a:t>upgr</a:t>
                      </a:r>
                      <a:r>
                        <a:rPr lang="en-US" sz="1200" baseline="0" dirty="0"/>
                        <a:t>. 150-200)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4.8-5.3 GILCU</a:t>
                      </a:r>
                      <a:r>
                        <a:rPr lang="en-US" sz="1200" baseline="30000" dirty="0"/>
                        <a:t>1</a:t>
                      </a:r>
                      <a:r>
                        <a:rPr lang="en-US" sz="1200" dirty="0"/>
                        <a:t> + upgrade</a:t>
                      </a:r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0.5</a:t>
                      </a:r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4</a:t>
                      </a:r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</a:t>
                      </a:r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163 (204)</a:t>
                      </a:r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7.8 GILCU</a:t>
                      </a:r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1.0</a:t>
                      </a:r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200" dirty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300</a:t>
                      </a:r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?</a:t>
                      </a:r>
                    </a:p>
                  </a:txBody>
                  <a:tcPr marT="34290" marB="34290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/>
                        <a:t>CLIC</a:t>
                      </a:r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ee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0.38</a:t>
                      </a:r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</a:t>
                      </a:r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</a:t>
                      </a:r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168</a:t>
                      </a:r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5.9 GCHF</a:t>
                      </a:r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1.5</a:t>
                      </a:r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2.5</a:t>
                      </a:r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</a:t>
                      </a:r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(370)</a:t>
                      </a:r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+5.1 GCHF</a:t>
                      </a:r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</a:t>
                      </a:r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5</a:t>
                      </a:r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8</a:t>
                      </a:r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(590)</a:t>
                      </a:r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+7.3 GCHF</a:t>
                      </a:r>
                    </a:p>
                  </a:txBody>
                  <a:tcPr marT="34290" marB="34290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/>
                        <a:t>CEPC</a:t>
                      </a:r>
                    </a:p>
                  </a:txBody>
                  <a:tcPr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ee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0.091+0.16</a:t>
                      </a:r>
                    </a:p>
                  </a:txBody>
                  <a:tcPr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16+2.6</a:t>
                      </a:r>
                    </a:p>
                  </a:txBody>
                  <a:tcPr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149</a:t>
                      </a:r>
                    </a:p>
                  </a:txBody>
                  <a:tcPr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200" dirty="0"/>
                        <a:t>5 G$</a:t>
                      </a:r>
                    </a:p>
                  </a:txBody>
                  <a:tcPr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0.24</a:t>
                      </a:r>
                    </a:p>
                  </a:txBody>
                  <a:tcPr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5.6</a:t>
                      </a:r>
                    </a:p>
                  </a:txBody>
                  <a:tcPr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</a:t>
                      </a:r>
                    </a:p>
                  </a:txBody>
                  <a:tcPr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266</a:t>
                      </a:r>
                    </a:p>
                  </a:txBody>
                  <a:tcPr marT="34290" marB="34290"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/>
                        <a:t>FCC-</a:t>
                      </a:r>
                      <a:r>
                        <a:rPr lang="en-US" sz="1200" dirty="0" err="1"/>
                        <a:t>ee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ee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0.091+0.16</a:t>
                      </a:r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150+10</a:t>
                      </a:r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4+1</a:t>
                      </a:r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259</a:t>
                      </a:r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200" dirty="0"/>
                        <a:t>10.5</a:t>
                      </a:r>
                      <a:r>
                        <a:rPr lang="en-US" sz="1200" baseline="0" dirty="0"/>
                        <a:t> GCHF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0.24</a:t>
                      </a:r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</a:t>
                      </a:r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</a:t>
                      </a:r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282</a:t>
                      </a:r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600" dirty="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endParaRPr lang="en-US" sz="120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0.365 (+0.35)</a:t>
                      </a:r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1.5 (+0.2)</a:t>
                      </a:r>
                      <a:r>
                        <a:rPr lang="en-US" sz="1200" baseline="0" dirty="0"/>
                        <a:t> 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4 (+1)</a:t>
                      </a:r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340</a:t>
                      </a:r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+1.1 GCHF</a:t>
                      </a:r>
                    </a:p>
                  </a:txBody>
                  <a:tcPr marT="34290" marB="3429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 err="1"/>
                        <a:t>LHeC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ep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60 / 7000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1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12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(+100)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1.75 GCHF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/>
                        <a:t>FCC-</a:t>
                      </a:r>
                      <a:r>
                        <a:rPr lang="en-US" sz="1200" dirty="0" err="1"/>
                        <a:t>hh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pp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100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30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25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580 (550)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aseline="0" dirty="0"/>
                        <a:t>17 GCHF (+7 GCHF)</a:t>
                      </a:r>
                      <a:endParaRPr lang="en-US" sz="1200" dirty="0"/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en-US" sz="1200" dirty="0"/>
                        <a:t>HE-LHC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pp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27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20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20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7.2 GCHF</a:t>
                      </a:r>
                    </a:p>
                  </a:txBody>
                  <a:tcPr marT="34290" marB="34290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51520" y="4803998"/>
            <a:ext cx="13943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/>
              <a:t>D. Schulte, 2019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477116" y="4803998"/>
            <a:ext cx="31111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aseline="30000" dirty="0"/>
              <a:t>1</a:t>
            </a:r>
            <a:r>
              <a:rPr lang="en-US" sz="1400" dirty="0"/>
              <a:t>United States dollar as in January 2012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771800" y="402218"/>
            <a:ext cx="41198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/>
              <a:t>From 2019 – with reservation for updates</a:t>
            </a:r>
          </a:p>
        </p:txBody>
      </p:sp>
    </p:spTree>
    <p:extLst>
      <p:ext uri="{BB962C8B-B14F-4D97-AF65-F5344CB8AC3E}">
        <p14:creationId xmlns:p14="http://schemas.microsoft.com/office/powerpoint/2010/main" val="2097485378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496" y="627534"/>
            <a:ext cx="2664296" cy="4320480"/>
          </a:xfrm>
        </p:spPr>
        <p:txBody>
          <a:bodyPr>
            <a:normAutofit fontScale="77500" lnSpcReduction="20000"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Concept: 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beam generation 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pre-acceleration 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damping rings 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booster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linac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b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main </a:t>
            </a:r>
            <a:r>
              <a:rPr lang="en-US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linacs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collisions</a:t>
            </a: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CLIC aims at gradients of 100 MV/m, 20 times higher than the LHC</a:t>
            </a:r>
          </a:p>
          <a:p>
            <a:pPr lvl="1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Compare 30 MV/m at ILC</a:t>
            </a:r>
          </a:p>
          <a:p>
            <a:pPr lvl="1"/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Different acceleration concept in main LINAC from ILC : </a:t>
            </a:r>
          </a:p>
          <a:p>
            <a:pPr lvl="1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drive-beam acceleration, with RF power taken from another e- beam</a:t>
            </a:r>
          </a:p>
          <a:p>
            <a:pPr lvl="1"/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84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 layout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264" y="843558"/>
            <a:ext cx="6392665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63100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79512" y="627534"/>
            <a:ext cx="2952328" cy="3967088"/>
          </a:xfrm>
        </p:spPr>
        <p:txBody>
          <a:bodyPr>
            <a:normAutofit fontScale="70000" lnSpcReduction="20000"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The high-current drive beam is decelerated in special power extraction structures (PETS)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Generated EM field can be transferred in RF waveguides to the other beam =&gt; power is used to accelerate the main beam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85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Two-beam acceleration scheme</a:t>
            </a: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649772"/>
            <a:ext cx="3728993" cy="31624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chemeClr val="tx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5" y="4012778"/>
            <a:ext cx="3728993" cy="6392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342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692894"/>
            <a:ext cx="3240360" cy="396708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Need beam dump to safely extract and dispose of beam in case of any failure, or the remaining beam a the end of luminosity production</a:t>
            </a:r>
          </a:p>
          <a:p>
            <a:pPr lvl="1"/>
            <a:r>
              <a:rPr lang="en-US" dirty="0"/>
              <a:t>Extract beam in separate dump channel using very fast dipole magnets</a:t>
            </a:r>
          </a:p>
          <a:p>
            <a:endParaRPr lang="en-US" dirty="0"/>
          </a:p>
          <a:p>
            <a:r>
              <a:rPr lang="en-US" dirty="0"/>
              <a:t>Need to dispose of 8.3 GJ!</a:t>
            </a:r>
          </a:p>
          <a:p>
            <a:pPr lvl="1"/>
            <a:r>
              <a:rPr lang="en-US" dirty="0"/>
              <a:t>Enough to drill 300m long hole in copper</a:t>
            </a:r>
          </a:p>
          <a:p>
            <a:pPr lvl="1"/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dump</a:t>
            </a:r>
          </a:p>
        </p:txBody>
      </p:sp>
      <p:pic>
        <p:nvPicPr>
          <p:cNvPr id="6" name="Content Placeholder 6" descr="T3-4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009" b="-9009"/>
          <a:stretch>
            <a:fillRect/>
          </a:stretch>
        </p:blipFill>
        <p:spPr>
          <a:xfrm>
            <a:off x="5004048" y="3088761"/>
            <a:ext cx="3225257" cy="1834977"/>
          </a:xfrm>
          <a:prstGeom prst="rect">
            <a:avLst/>
          </a:prstGeom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483" y="771550"/>
            <a:ext cx="4680385" cy="2042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7909453" y="2366759"/>
            <a:ext cx="9110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FCC-</a:t>
            </a:r>
            <a:r>
              <a:rPr lang="en-US" sz="1200" i="1" dirty="0" err="1"/>
              <a:t>hh</a:t>
            </a:r>
            <a:r>
              <a:rPr lang="en-US" sz="1200" i="1" dirty="0"/>
              <a:t> CDR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E501D684-8600-4EA5-BA2E-13EA9C1A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F62C1843-6F33-2622-BF2C-D02BAB166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86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0818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1" grpId="0"/>
    </p:bld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55576" y="1022499"/>
            <a:ext cx="3178696" cy="3068679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Solution: as for LHC, distribute (“paint”) beam transversely, but over much larger surface than in LHC</a:t>
            </a:r>
          </a:p>
          <a:p>
            <a:pPr lvl="1"/>
            <a:r>
              <a:rPr lang="en-US" dirty="0"/>
              <a:t>Beam-dump made of low-density graphite sheets, should not exceed 1500 </a:t>
            </a:r>
            <a:r>
              <a:rPr lang="en-US" dirty="0" err="1"/>
              <a:t>deg</a:t>
            </a:r>
            <a:r>
              <a:rPr lang="en-US" dirty="0"/>
              <a:t> C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87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dump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50995" y="3581730"/>
            <a:ext cx="15007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LHC pattern (same scale)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5766" t="20973" r="10551" b="29085"/>
          <a:stretch/>
        </p:blipFill>
        <p:spPr>
          <a:xfrm>
            <a:off x="5270769" y="843558"/>
            <a:ext cx="2778127" cy="262996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5220072" y="3499540"/>
            <a:ext cx="2838093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2007_nominalTDE_XY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6736" y="3548048"/>
            <a:ext cx="1409810" cy="9665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83400" y="3263709"/>
            <a:ext cx="7000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1m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372200" y="566559"/>
            <a:ext cx="16892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i="1" dirty="0"/>
              <a:t>D. Schulte, W. </a:t>
            </a:r>
            <a:r>
              <a:rPr lang="en-US" sz="1200" i="1" dirty="0" err="1"/>
              <a:t>Bartmann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3750189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2" grpId="0"/>
    </p:bld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627534"/>
            <a:ext cx="2746648" cy="3967088"/>
          </a:xfrm>
        </p:spPr>
        <p:txBody>
          <a:bodyPr>
            <a:normAutofit fontScale="925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To avoid large transverse offsets due to over-bending: “Tapering scheme”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dirty="0">
              <a:sym typeface="Wingdings" pitchFamily="2" charset="2"/>
            </a:endParaRP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itchFamily="2" charset="2"/>
              </a:rPr>
              <a:t>Vary magnetic strengths along the ring, so that we always match the beam energy</a:t>
            </a:r>
          </a:p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88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Tapering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788024" y="604065"/>
            <a:ext cx="3528392" cy="2111701"/>
            <a:chOff x="4642155" y="662862"/>
            <a:chExt cx="3528392" cy="2111701"/>
          </a:xfrm>
        </p:grpSpPr>
        <p:pic>
          <p:nvPicPr>
            <p:cNvPr id="11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8024" y="662862"/>
              <a:ext cx="3367231" cy="9838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2" name="Picture 10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88024" y="1618542"/>
              <a:ext cx="3382523" cy="98729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4793205" y="1358647"/>
              <a:ext cx="274120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>
                  <a:solidFill>
                    <a:schemeClr val="bg1"/>
                  </a:solidFill>
                </a:rPr>
                <a:t>No tapering (note: positive energy offset)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793205" y="2366759"/>
              <a:ext cx="33071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>
                  <a:solidFill>
                    <a:schemeClr val="bg1"/>
                  </a:solidFill>
                </a:rPr>
                <a:t>Tapering: adjusting magnetic field to beam energy</a:t>
              </a: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4642155" y="2512953"/>
              <a:ext cx="3528392" cy="2616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050" i="1" dirty="0"/>
                <a:t> B. </a:t>
              </a:r>
              <a:r>
                <a:rPr lang="en-US" sz="1050" i="1" dirty="0" err="1"/>
                <a:t>Härer</a:t>
              </a:r>
              <a:r>
                <a:rPr lang="en-US" sz="1050" i="1" dirty="0"/>
                <a:t>, A. </a:t>
              </a:r>
              <a:r>
                <a:rPr lang="en-US" sz="1050" i="1" dirty="0" err="1"/>
                <a:t>Doblhammer</a:t>
              </a:r>
              <a:r>
                <a:rPr lang="en-US" sz="1050" i="1" dirty="0"/>
                <a:t>, and B.J. </a:t>
              </a:r>
              <a:r>
                <a:rPr lang="en-US" sz="1050" i="1" dirty="0" err="1"/>
                <a:t>Holzer</a:t>
              </a:r>
              <a:r>
                <a:rPr lang="en-US" sz="1050" i="1" dirty="0"/>
                <a:t>, IPAC16, THPOR003</a:t>
              </a: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21466828-276D-2144-BC1C-29522FA08D6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03"/>
          <a:stretch/>
        </p:blipFill>
        <p:spPr>
          <a:xfrm>
            <a:off x="5684318" y="2847860"/>
            <a:ext cx="2488082" cy="2172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0612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07504" y="555526"/>
            <a:ext cx="3888432" cy="4392488"/>
          </a:xfrm>
        </p:spPr>
        <p:txBody>
          <a:bodyPr>
            <a:normAutofit fontScale="550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Particles radiate </a:t>
            </a:r>
            <a:r>
              <a:rPr lang="en-US" dirty="0"/>
              <a:t>not only in magnets, but also </a:t>
            </a:r>
            <a:r>
              <a:rPr lang="en-US" dirty="0">
                <a:solidFill>
                  <a:srgbClr val="FF0000"/>
                </a:solidFill>
              </a:rPr>
              <a:t>due to electromagnetic field of opposing beam: “</a:t>
            </a:r>
            <a:r>
              <a:rPr lang="en-US" dirty="0" err="1">
                <a:solidFill>
                  <a:srgbClr val="FF0000"/>
                </a:solidFill>
              </a:rPr>
              <a:t>beamstrahlung</a:t>
            </a:r>
            <a:r>
              <a:rPr lang="en-US" dirty="0">
                <a:solidFill>
                  <a:srgbClr val="FF0000"/>
                </a:solidFill>
              </a:rPr>
              <a:t>”</a:t>
            </a:r>
          </a:p>
          <a:p>
            <a:pPr lvl="1"/>
            <a:endParaRPr lang="en-US" dirty="0"/>
          </a:p>
          <a:p>
            <a:r>
              <a:rPr lang="en-US" dirty="0"/>
              <a:t>FCC-</a:t>
            </a:r>
            <a:r>
              <a:rPr lang="en-US" dirty="0" err="1"/>
              <a:t>ee</a:t>
            </a:r>
            <a:r>
              <a:rPr lang="en-US" dirty="0"/>
              <a:t> will be the first collider where </a:t>
            </a:r>
            <a:r>
              <a:rPr lang="en-US" dirty="0" err="1"/>
              <a:t>beamstrahlung</a:t>
            </a:r>
            <a:r>
              <a:rPr lang="en-US" dirty="0"/>
              <a:t> plays a significant role in beam dynamics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Collider must have sufficiently large momentum acceptance </a:t>
            </a:r>
            <a:r>
              <a:rPr lang="en-US" dirty="0"/>
              <a:t>to hold a particle that loses its energy in a single photon emission due to </a:t>
            </a:r>
            <a:r>
              <a:rPr lang="en-US" dirty="0" err="1"/>
              <a:t>beamstrahlung</a:t>
            </a:r>
            <a:r>
              <a:rPr lang="en-US" dirty="0"/>
              <a:t>. </a:t>
            </a:r>
          </a:p>
          <a:p>
            <a:pPr lvl="2"/>
            <a:r>
              <a:rPr lang="en-US" dirty="0"/>
              <a:t>A particle with 2% momentum deviation must still stay within the </a:t>
            </a:r>
            <a:r>
              <a:rPr lang="en-US" dirty="0" err="1"/>
              <a:t>beampipe</a:t>
            </a:r>
            <a:r>
              <a:rPr lang="en-US" dirty="0"/>
              <a:t> without touching it</a:t>
            </a:r>
          </a:p>
          <a:p>
            <a:pPr lvl="1"/>
            <a:endParaRPr lang="en-US" dirty="0"/>
          </a:p>
          <a:p>
            <a:r>
              <a:rPr lang="en-US" dirty="0">
                <a:solidFill>
                  <a:srgbClr val="FF0000"/>
                </a:solidFill>
              </a:rPr>
              <a:t>Power of radiated photons reaches 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almost 400 kW!</a:t>
            </a:r>
          </a:p>
          <a:p>
            <a:pPr lvl="1"/>
            <a:r>
              <a:rPr lang="en-US" dirty="0"/>
              <a:t>Photons hit downstream vacuum chamber in localized spot – engineering challenge to dispose of heat without material damage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89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Beamstrahlung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995936" y="699542"/>
            <a:ext cx="5112568" cy="1152128"/>
            <a:chOff x="1043608" y="627534"/>
            <a:chExt cx="7632848" cy="1667792"/>
          </a:xfrm>
        </p:grpSpPr>
        <p:pic>
          <p:nvPicPr>
            <p:cNvPr id="29698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43608" y="627534"/>
              <a:ext cx="7632848" cy="159267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8172400" y="1707654"/>
              <a:ext cx="504056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 rot="4745154">
              <a:off x="8288914" y="1924521"/>
              <a:ext cx="597594" cy="1440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`</a:t>
              </a:r>
            </a:p>
          </p:txBody>
        </p:sp>
      </p:grp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6546" y="2139702"/>
            <a:ext cx="3672408" cy="2448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8348874" y="4371950"/>
            <a:ext cx="83163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/>
              <a:t>A. </a:t>
            </a:r>
            <a:r>
              <a:rPr lang="en-US" sz="1200" i="1" dirty="0" err="1"/>
              <a:t>Ciarma</a:t>
            </a:r>
            <a:r>
              <a:rPr lang="en-US" sz="1200" i="1" dirty="0"/>
              <a:t> </a:t>
            </a:r>
          </a:p>
        </p:txBody>
      </p:sp>
      <p:pic>
        <p:nvPicPr>
          <p:cNvPr id="12" name="Picture 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458754" y="2964916"/>
            <a:ext cx="2331687" cy="6812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0384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4221286"/>
            <a:ext cx="8229600" cy="65472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FF0000"/>
                </a:solidFill>
              </a:rPr>
              <a:t>To achieve the highest possible </a:t>
            </a:r>
            <a:r>
              <a:rPr lang="en-US" dirty="0" err="1">
                <a:solidFill>
                  <a:srgbClr val="FF0000"/>
                </a:solidFill>
              </a:rPr>
              <a:t>centre</a:t>
            </a:r>
            <a:r>
              <a:rPr lang="en-US" dirty="0">
                <a:solidFill>
                  <a:srgbClr val="FF0000"/>
                </a:solidFill>
              </a:rPr>
              <a:t>-of-mass energy, need a collider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Collider </a:t>
            </a:r>
            <a:r>
              <a:rPr lang="en-US" dirty="0" err="1"/>
              <a:t>vs</a:t>
            </a:r>
            <a:r>
              <a:rPr lang="en-US" dirty="0"/>
              <a:t> fixed target experiments</a:t>
            </a:r>
          </a:p>
        </p:txBody>
      </p:sp>
      <p:sp>
        <p:nvSpPr>
          <p:cNvPr id="6" name="Text Placeholder 6"/>
          <p:cNvSpPr txBox="1">
            <a:spLocks/>
          </p:cNvSpPr>
          <p:nvPr/>
        </p:nvSpPr>
        <p:spPr>
          <a:xfrm>
            <a:off x="817239" y="555526"/>
            <a:ext cx="4040188" cy="47982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0099"/>
                </a:solidFill>
              </a:rPr>
              <a:t>Fixed Target</a:t>
            </a:r>
          </a:p>
        </p:txBody>
      </p:sp>
      <p:sp>
        <p:nvSpPr>
          <p:cNvPr id="7" name="Text Placeholder 8"/>
          <p:cNvSpPr txBox="1">
            <a:spLocks/>
          </p:cNvSpPr>
          <p:nvPr/>
        </p:nvSpPr>
        <p:spPr>
          <a:xfrm>
            <a:off x="5066729" y="483518"/>
            <a:ext cx="4041775" cy="47982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000099"/>
                </a:solidFill>
              </a:rPr>
              <a:t>Collider</a:t>
            </a:r>
          </a:p>
        </p:txBody>
      </p:sp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1879" y="1160563"/>
            <a:ext cx="2470907" cy="2947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81460"/>
            <a:ext cx="3042863" cy="27584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E7E99E95-EF27-6D47-B007-FBD2ED6792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2499742"/>
            <a:ext cx="2105415" cy="1217925"/>
          </a:xfrm>
          <a:prstGeom prst="rect">
            <a:avLst/>
          </a:prstGeom>
          <a:solidFill>
            <a:srgbClr val="C6D9F2"/>
          </a:solidFill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C9D9CCC0-9905-204C-B2D1-B60B9C1C5A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4288" y="2323966"/>
            <a:ext cx="1876259" cy="1255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6033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6" grpId="0"/>
      <p:bldP spid="7" grpId="0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BDEB24F4-5305-4EE5-C3AC-B79A97A5D3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R. Bruce, </a:t>
            </a:r>
            <a:r>
              <a:rPr lang="en-US" dirty="0" smtClean="0"/>
              <a:t>2025.03.24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D69514C5-B1FF-E64F-78C3-8C9EAAC00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8291BA-05D0-43F0-B4B0-79AA4A408B04}" type="slidenum">
              <a:rPr lang="en-US" smtClean="0"/>
              <a:t>90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xmlns="" id="{EA6F3315-BFE4-DD6C-FCA2-8E0FB371B0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Calibri"/>
                <a:cs typeface="Calibri"/>
              </a:rPr>
              <a:t>Later design</a:t>
            </a:r>
            <a:endParaRPr lang="en-US" dirty="0"/>
          </a:p>
        </p:txBody>
      </p:sp>
      <p:pic>
        <p:nvPicPr>
          <p:cNvPr id="6" name="Picture 5" descr="Diagram of a diagram of a injector&#10;&#10;Description automatically generated">
            <a:extLst>
              <a:ext uri="{FF2B5EF4-FFF2-40B4-BE49-F238E27FC236}">
                <a16:creationId xmlns:a16="http://schemas.microsoft.com/office/drawing/2014/main" xmlns="" id="{CE6EB21C-234C-5971-92BB-D869E60C72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4333" y="1232012"/>
            <a:ext cx="6996448" cy="3532702"/>
          </a:xfrm>
          <a:prstGeom prst="rect">
            <a:avLst/>
          </a:prstGeom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xmlns="" id="{B521B8E8-7F60-BD9B-69F1-C74FEC2E725D}"/>
              </a:ext>
            </a:extLst>
          </p:cNvPr>
          <p:cNvSpPr>
            <a:spLocks noGrp="1"/>
          </p:cNvSpPr>
          <p:nvPr/>
        </p:nvSpPr>
        <p:spPr>
          <a:xfrm>
            <a:off x="515516" y="1044856"/>
            <a:ext cx="6034155" cy="129272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Muon collider design studies ongoing in international collaboration</a:t>
            </a:r>
          </a:p>
          <a:p>
            <a:r>
              <a:rPr lang="en-US" dirty="0"/>
              <a:t>A lot of advancement lately, </a:t>
            </a:r>
            <a:br>
              <a:rPr lang="en-US" dirty="0"/>
            </a:br>
            <a:r>
              <a:rPr lang="en-US" dirty="0"/>
              <a:t>many challenges remain</a:t>
            </a:r>
          </a:p>
          <a:p>
            <a:pPr lvl="1"/>
            <a:endParaRPr lang="en-US" dirty="0">
              <a:ea typeface="Calibri"/>
              <a:cs typeface="Calibri"/>
            </a:endParaRPr>
          </a:p>
          <a:p>
            <a:pPr lvl="1"/>
            <a:endParaRPr lang="en-US"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03754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29722</TotalTime>
  <Words>6710</Words>
  <Application>Microsoft Office PowerPoint</Application>
  <PresentationFormat>On-screen Show (16:9)</PresentationFormat>
  <Paragraphs>1458</Paragraphs>
  <Slides>90</Slides>
  <Notes>10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90</vt:i4>
      </vt:variant>
    </vt:vector>
  </HeadingPairs>
  <TitlesOfParts>
    <vt:vector size="92" baseType="lpstr">
      <vt:lpstr>Office Theme</vt:lpstr>
      <vt:lpstr>Equation</vt:lpstr>
      <vt:lpstr>Future accelerators</vt:lpstr>
      <vt:lpstr>Outline</vt:lpstr>
      <vt:lpstr>Particle colliders</vt:lpstr>
      <vt:lpstr>LHC timeline</vt:lpstr>
      <vt:lpstr>PowerPoint Presentation</vt:lpstr>
      <vt:lpstr>Considerations for new colliders</vt:lpstr>
      <vt:lpstr>Leptons vs hadrons</vt:lpstr>
      <vt:lpstr>Synchrotron radiation</vt:lpstr>
      <vt:lpstr>Collider vs fixed target experiments</vt:lpstr>
      <vt:lpstr>Circular vs linear collider</vt:lpstr>
      <vt:lpstr>Increasing beam energy</vt:lpstr>
      <vt:lpstr>Increasing luminosity</vt:lpstr>
      <vt:lpstr>European strategy for particle physics</vt:lpstr>
      <vt:lpstr>Some recommendations in European strategy</vt:lpstr>
      <vt:lpstr>Future high-energy colliders studied at CERN</vt:lpstr>
      <vt:lpstr>Initiatives in the rest of the world</vt:lpstr>
      <vt:lpstr>PowerPoint Presentation</vt:lpstr>
      <vt:lpstr>ILC basics</vt:lpstr>
      <vt:lpstr>ILC layout and concept</vt:lpstr>
      <vt:lpstr>Further documentation</vt:lpstr>
      <vt:lpstr>PowerPoint Presentation</vt:lpstr>
      <vt:lpstr>CLIC basics</vt:lpstr>
      <vt:lpstr>Luminosity comparison</vt:lpstr>
      <vt:lpstr>CLIC Test Facility (CTF3)</vt:lpstr>
      <vt:lpstr>CLIC power consumption</vt:lpstr>
      <vt:lpstr>CLIC reference documents</vt:lpstr>
      <vt:lpstr>PowerPoint Presentation</vt:lpstr>
      <vt:lpstr>Reminder: LHC</vt:lpstr>
      <vt:lpstr>HL-LHC</vt:lpstr>
      <vt:lpstr>Compensation of geometric reduction factor</vt:lpstr>
      <vt:lpstr>Crab cavities</vt:lpstr>
      <vt:lpstr>PowerPoint Presentation</vt:lpstr>
      <vt:lpstr>FCC-hh general goals</vt:lpstr>
      <vt:lpstr>FCC-hh layout</vt:lpstr>
      <vt:lpstr>FCC-hh magnets</vt:lpstr>
      <vt:lpstr>Research program on 16T Nb3Sn magnets</vt:lpstr>
      <vt:lpstr>Next challenge: FCC-hh machine protection</vt:lpstr>
      <vt:lpstr>Synchrotron radiation in FCC-hh</vt:lpstr>
      <vt:lpstr>PowerPoint Presentation</vt:lpstr>
      <vt:lpstr>FCC-ee</vt:lpstr>
      <vt:lpstr>Luminosity comparison</vt:lpstr>
      <vt:lpstr>FCC-ee layout</vt:lpstr>
      <vt:lpstr>Synchrotron radiation in FCC-ee</vt:lpstr>
      <vt:lpstr>FCC-ee power consumption</vt:lpstr>
      <vt:lpstr>Overall FCC timeline</vt:lpstr>
      <vt:lpstr>FCC design report</vt:lpstr>
      <vt:lpstr>PowerPoint Presentation</vt:lpstr>
      <vt:lpstr>CEPC (Circular Electron Positron Collider)</vt:lpstr>
      <vt:lpstr>SppC (Super proton-proton Collider)</vt:lpstr>
      <vt:lpstr>PowerPoint Presentation</vt:lpstr>
      <vt:lpstr>Muon collider study</vt:lpstr>
      <vt:lpstr>Muon collider – schematic design</vt:lpstr>
      <vt:lpstr>Summary</vt:lpstr>
      <vt:lpstr>Future colliders? </vt:lpstr>
      <vt:lpstr>Backup</vt:lpstr>
      <vt:lpstr>Some limitations on intensity and beam size</vt:lpstr>
      <vt:lpstr>Radiated power</vt:lpstr>
      <vt:lpstr>Radiation damping</vt:lpstr>
      <vt:lpstr>Geometric reduction factor</vt:lpstr>
      <vt:lpstr>ILC main parameters</vt:lpstr>
      <vt:lpstr>CLIC parameters</vt:lpstr>
      <vt:lpstr>Flat beams in lepton colliders</vt:lpstr>
      <vt:lpstr>CLIC cavities</vt:lpstr>
      <vt:lpstr>ILC Cavities</vt:lpstr>
      <vt:lpstr>CLIC Staged Scenario</vt:lpstr>
      <vt:lpstr>Drive beam acceleration</vt:lpstr>
      <vt:lpstr>LHC layout</vt:lpstr>
      <vt:lpstr>LHC main parameters</vt:lpstr>
      <vt:lpstr>Luminosity leveling</vt:lpstr>
      <vt:lpstr>Collimation and machine protection</vt:lpstr>
      <vt:lpstr>FCC-hh collimation</vt:lpstr>
      <vt:lpstr>Current working hypothesis on FCC placement</vt:lpstr>
      <vt:lpstr>FCC-hh parameter comparison</vt:lpstr>
      <vt:lpstr>Road to 16 T magnets</vt:lpstr>
      <vt:lpstr>Robustness studies</vt:lpstr>
      <vt:lpstr>Electron cloud effects</vt:lpstr>
      <vt:lpstr>FCC-ee baseline parameters</vt:lpstr>
      <vt:lpstr>FCC-ee vacuum and beamscreen</vt:lpstr>
      <vt:lpstr>Top-up injection</vt:lpstr>
      <vt:lpstr>PowerPoint Presentation</vt:lpstr>
      <vt:lpstr>CEPC parameter table</vt:lpstr>
      <vt:lpstr>Coffee break – some fruit? </vt:lpstr>
      <vt:lpstr>Summary (2)</vt:lpstr>
      <vt:lpstr>CLIC layout</vt:lpstr>
      <vt:lpstr>Two-beam acceleration scheme</vt:lpstr>
      <vt:lpstr>Beam dump</vt:lpstr>
      <vt:lpstr>Beam dump</vt:lpstr>
      <vt:lpstr>Tapering</vt:lpstr>
      <vt:lpstr>Beamstrahlung</vt:lpstr>
      <vt:lpstr>Later design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Heavy-ion operation in LHC Run 3 and HL-LHC</dc:title>
  <dc:creator>Roderik Bruce</dc:creator>
  <cp:lastModifiedBy>Roderik</cp:lastModifiedBy>
  <cp:revision>764</cp:revision>
  <dcterms:created xsi:type="dcterms:W3CDTF">2020-12-01T12:30:43Z</dcterms:created>
  <dcterms:modified xsi:type="dcterms:W3CDTF">2025-03-21T13:24:29Z</dcterms:modified>
</cp:coreProperties>
</file>