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9" r:id="rId4"/>
    <p:sldId id="258" r:id="rId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73"/>
  </p:normalViewPr>
  <p:slideViewPr>
    <p:cSldViewPr snapToGrid="0">
      <p:cViewPr varScale="1">
        <p:scale>
          <a:sx n="104" d="100"/>
          <a:sy n="104" d="100"/>
        </p:scale>
        <p:origin x="232" y="4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BB5F64-FEF8-734C-865C-76DF94689778}" type="datetimeFigureOut">
              <a:rPr kumimoji="1" lang="ja-JP" altLang="en-US" smtClean="0"/>
              <a:t>2025/3/26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1E7813-2C67-BC44-BED3-B0F2F522EC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73926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C0A678F-AA18-5970-CA93-B732894AAC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0986CE4C-233D-77AF-C32E-84A20036BD6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F75401A-2BE7-E872-523C-F1DDC84C86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3A25D-38AF-CF46-BFC2-0FE06CF218AB}" type="datetime1">
              <a:rPr kumimoji="1" lang="ja-JP" altLang="en-US" smtClean="0"/>
              <a:t>2025/3/26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47998D9-0D55-2CA9-E6CF-EC6A3A5201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324AC95-8B76-FEFB-53DD-60A25FBD31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93EA9-B583-4B45-9BD5-597D6B6F56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89283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86C3D11-8A12-F0D9-EF7B-D1DAA53411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5195694-8665-E82D-A7DC-056CDE6F69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E1554DD-2D76-B343-4926-A59930EDAD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DFA46-7E4D-4D42-981F-BDC26CC7CFF6}" type="datetime1">
              <a:rPr kumimoji="1" lang="ja-JP" altLang="en-US" smtClean="0"/>
              <a:t>2025/3/26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32B794C-B34E-3DD5-CF5A-72ACB6B66A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FAE4419-A32A-C278-A63D-3F93C9E65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93EA9-B583-4B45-9BD5-597D6B6F56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1313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73635EFF-1BB9-F173-90EB-74EF47AD410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6D33A767-495B-3C09-8F07-C6F236A7F4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4510EF4-139F-D153-B880-55AA0E5795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08ACF-814C-3742-AC3C-0CE61A4487F7}" type="datetime1">
              <a:rPr kumimoji="1" lang="ja-JP" altLang="en-US" smtClean="0"/>
              <a:t>2025/3/26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0AAD097-FC37-160B-A0CC-B0000F8B62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739C119-E7C3-2D1E-1975-3385FD4F2A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93EA9-B583-4B45-9BD5-597D6B6F56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28640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54E9390-B336-1BE3-D80D-7ECE715B37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C19A14B-68BD-C5B2-0A78-02806B7100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B6D4E82-7395-5550-3FBF-9D64EDBB1C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B95EF-C2EC-1640-9C02-08045C0A3B40}" type="datetime1">
              <a:rPr kumimoji="1" lang="ja-JP" altLang="en-US" smtClean="0"/>
              <a:t>2025/3/26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A25CFEC-E829-EC5D-FFF6-A1AD09AA41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4071C06-BB8E-C799-60CB-AFFD5F8BD6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93EA9-B583-4B45-9BD5-597D6B6F56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5993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FEA1D66-759D-71EA-1243-93B9580AAA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83D4095-B6D0-420E-1BCC-6B88326A86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AA2B5EB-6691-134D-7D41-772500AF16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9891D-E188-7748-A878-FE4C8A5937D7}" type="datetime1">
              <a:rPr kumimoji="1" lang="ja-JP" altLang="en-US" smtClean="0"/>
              <a:t>2025/3/26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FB48560-1A75-96DC-8ED0-FA39DF13BE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F4B9246-F00F-4DAF-2A20-6DEF128987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93EA9-B583-4B45-9BD5-597D6B6F56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86317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97ABC98-C8AB-AFB5-97FC-092FD6348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FBF2298-AF7D-FBD5-1268-51551BCD381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34F342D-B3D6-944A-768C-2DA26E1CF7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933A517-2C58-5FF4-BFB4-9DD54243E4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2AD44-54F5-0042-B79F-237242D99620}" type="datetime1">
              <a:rPr kumimoji="1" lang="ja-JP" altLang="en-US" smtClean="0"/>
              <a:t>2025/3/26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9C4B165-08BE-BECB-109E-52979F3535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0F325AD-FBB4-591A-016B-2D4367A6E5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93EA9-B583-4B45-9BD5-597D6B6F56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04034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17C6131-3DE0-75A8-ECD7-E50804D47D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6E56B47-BB31-1693-AE53-F9479C5559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B031CD8A-A5E8-76E1-E170-99C1307B1A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DD3F8BD8-2B33-E113-F3A8-D41F853CB7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99C34B80-926A-EA7A-E1F5-F7EBADD185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E08345B6-A95E-0369-B2FC-8D4D84033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FC7A1-0973-CC4F-8E05-F027B19CC323}" type="datetime1">
              <a:rPr kumimoji="1" lang="ja-JP" altLang="en-US" smtClean="0"/>
              <a:t>2025/3/26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5EE15C14-514C-6B11-D4A2-74C1F34AD8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24F4C412-709F-B610-0F16-8FD36C7B3E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93EA9-B583-4B45-9BD5-597D6B6F56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72716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F0C6AE4-E8B8-6B0F-FB36-7178C89B99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99DC655D-5309-3E31-665B-423C159D7F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E834E-6E28-B84F-A836-E08F946469FB}" type="datetime1">
              <a:rPr kumimoji="1" lang="ja-JP" altLang="en-US" smtClean="0"/>
              <a:t>2025/3/26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5CB894F0-22BF-01DC-DF41-383EDD72F4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DECB2C5-EA9E-FA93-4E77-55AFAFA832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93EA9-B583-4B45-9BD5-597D6B6F56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57267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F8AD4855-4674-4836-2306-8E8C637974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7DB6E-8D30-B845-A01E-0F4C917243FE}" type="datetime1">
              <a:rPr kumimoji="1" lang="ja-JP" altLang="en-US" smtClean="0"/>
              <a:t>2025/3/26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5FD715C7-11CE-50A4-A884-5E469A3487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367B5415-D25F-0882-FB84-C7C78B0B5A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93EA9-B583-4B45-9BD5-597D6B6F56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04909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23EE0E0-BA73-01F0-EEF3-A97B77D9D7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638A8E4-0E60-E253-E9EE-2EFFBA0513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DA57B26-DDD5-7ACB-A3EE-AFB290C104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2AB9F2F-BAF9-C41C-D1BE-7123802982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3CFA2-5A88-7C4B-9A06-BB2E89998D13}" type="datetime1">
              <a:rPr kumimoji="1" lang="ja-JP" altLang="en-US" smtClean="0"/>
              <a:t>2025/3/26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4CDDB73-6AB4-C6BB-D775-048BB37D35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9289839-434A-B524-85D0-13A52868B1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93EA9-B583-4B45-9BD5-597D6B6F56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51873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95DAB44-082B-6657-C7FB-BBA635D138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611B3D38-0C07-3FAC-342B-57E031C1921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4BE2F99-CDB3-D23B-E28E-CFBA029F75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B346433-D525-AC45-6D7E-432AFCD3EA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D818E-6849-1E4D-A368-00C2CA7CF081}" type="datetime1">
              <a:rPr kumimoji="1" lang="ja-JP" altLang="en-US" smtClean="0"/>
              <a:t>2025/3/26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A681332-16B5-B625-7E92-6CF13991F6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5936295-4ED7-4CB8-23B5-AE262D60DA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93EA9-B583-4B45-9BD5-597D6B6F56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57263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93CA1420-9058-06EB-F290-5E1C4FEE1D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D240D72-B46B-B701-9B45-FEB71E1332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621D5FD-8897-208C-E021-DFCCE721564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E0AA813-2283-D249-80B7-535871BB1FAD}" type="datetime1">
              <a:rPr kumimoji="1" lang="ja-JP" altLang="en-US" smtClean="0"/>
              <a:t>2025/3/26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7FE844F-B5E1-D725-4AA2-C4AA594FCB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7D43DDE-BB8F-EB3B-EBA8-7344A9DC9FD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2D93EA9-B583-4B45-9BD5-597D6B6F56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1035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A66C601-611D-FF8B-876F-B4164F77E6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88541" y="1122363"/>
            <a:ext cx="10169610" cy="2387600"/>
          </a:xfrm>
        </p:spPr>
        <p:txBody>
          <a:bodyPr/>
          <a:lstStyle/>
          <a:p>
            <a:r>
              <a:rPr kumimoji="1" lang="en-US" altLang="ja-JP" dirty="0"/>
              <a:t>Inputs for today’s discussion</a:t>
            </a:r>
            <a:endParaRPr kumimoji="1" lang="ja-JP" altLang="en-US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5062AB6A-BE44-257A-5B2A-295E2543335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en-US" altLang="ja-JP" dirty="0"/>
          </a:p>
          <a:p>
            <a:r>
              <a:rPr lang="en-US" altLang="ja-JP" dirty="0"/>
              <a:t>Zhen / Hide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14105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B75E274-19B4-9C8D-8560-8E45767236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Schedule</a:t>
            </a:r>
            <a:endParaRPr kumimoji="1" lang="ja-JP" altLang="en-US"/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F1308E4B-5B35-B080-4401-5004DCCC99A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74637423"/>
              </p:ext>
            </p:extLst>
          </p:nvPr>
        </p:nvGraphicFramePr>
        <p:xfrm>
          <a:off x="838200" y="1664984"/>
          <a:ext cx="1051558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6299">
                  <a:extLst>
                    <a:ext uri="{9D8B030D-6E8A-4147-A177-3AD203B41FA5}">
                      <a16:colId xmlns:a16="http://schemas.microsoft.com/office/drawing/2014/main" val="2751360661"/>
                    </a:ext>
                  </a:extLst>
                </a:gridCol>
                <a:gridCol w="876299">
                  <a:extLst>
                    <a:ext uri="{9D8B030D-6E8A-4147-A177-3AD203B41FA5}">
                      <a16:colId xmlns:a16="http://schemas.microsoft.com/office/drawing/2014/main" val="2540947494"/>
                    </a:ext>
                  </a:extLst>
                </a:gridCol>
                <a:gridCol w="876299">
                  <a:extLst>
                    <a:ext uri="{9D8B030D-6E8A-4147-A177-3AD203B41FA5}">
                      <a16:colId xmlns:a16="http://schemas.microsoft.com/office/drawing/2014/main" val="3246728561"/>
                    </a:ext>
                  </a:extLst>
                </a:gridCol>
                <a:gridCol w="876299">
                  <a:extLst>
                    <a:ext uri="{9D8B030D-6E8A-4147-A177-3AD203B41FA5}">
                      <a16:colId xmlns:a16="http://schemas.microsoft.com/office/drawing/2014/main" val="1414687276"/>
                    </a:ext>
                  </a:extLst>
                </a:gridCol>
                <a:gridCol w="876299">
                  <a:extLst>
                    <a:ext uri="{9D8B030D-6E8A-4147-A177-3AD203B41FA5}">
                      <a16:colId xmlns:a16="http://schemas.microsoft.com/office/drawing/2014/main" val="1650054445"/>
                    </a:ext>
                  </a:extLst>
                </a:gridCol>
                <a:gridCol w="876299">
                  <a:extLst>
                    <a:ext uri="{9D8B030D-6E8A-4147-A177-3AD203B41FA5}">
                      <a16:colId xmlns:a16="http://schemas.microsoft.com/office/drawing/2014/main" val="4167277775"/>
                    </a:ext>
                  </a:extLst>
                </a:gridCol>
                <a:gridCol w="876299">
                  <a:extLst>
                    <a:ext uri="{9D8B030D-6E8A-4147-A177-3AD203B41FA5}">
                      <a16:colId xmlns:a16="http://schemas.microsoft.com/office/drawing/2014/main" val="310603152"/>
                    </a:ext>
                  </a:extLst>
                </a:gridCol>
                <a:gridCol w="876299">
                  <a:extLst>
                    <a:ext uri="{9D8B030D-6E8A-4147-A177-3AD203B41FA5}">
                      <a16:colId xmlns:a16="http://schemas.microsoft.com/office/drawing/2014/main" val="720445386"/>
                    </a:ext>
                  </a:extLst>
                </a:gridCol>
                <a:gridCol w="876299">
                  <a:extLst>
                    <a:ext uri="{9D8B030D-6E8A-4147-A177-3AD203B41FA5}">
                      <a16:colId xmlns:a16="http://schemas.microsoft.com/office/drawing/2014/main" val="662668074"/>
                    </a:ext>
                  </a:extLst>
                </a:gridCol>
                <a:gridCol w="876299">
                  <a:extLst>
                    <a:ext uri="{9D8B030D-6E8A-4147-A177-3AD203B41FA5}">
                      <a16:colId xmlns:a16="http://schemas.microsoft.com/office/drawing/2014/main" val="3650008090"/>
                    </a:ext>
                  </a:extLst>
                </a:gridCol>
                <a:gridCol w="876299">
                  <a:extLst>
                    <a:ext uri="{9D8B030D-6E8A-4147-A177-3AD203B41FA5}">
                      <a16:colId xmlns:a16="http://schemas.microsoft.com/office/drawing/2014/main" val="1562530617"/>
                    </a:ext>
                  </a:extLst>
                </a:gridCol>
                <a:gridCol w="876299">
                  <a:extLst>
                    <a:ext uri="{9D8B030D-6E8A-4147-A177-3AD203B41FA5}">
                      <a16:colId xmlns:a16="http://schemas.microsoft.com/office/drawing/2014/main" val="994856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3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4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5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6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7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8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9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10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11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12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1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2</a:t>
                      </a:r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9162980"/>
                  </a:ext>
                </a:extLst>
              </a:tr>
            </a:tbl>
          </a:graphicData>
        </a:graphic>
      </p:graphicFrame>
      <p:cxnSp>
        <p:nvCxnSpPr>
          <p:cNvPr id="6" name="直線矢印コネクタ 5">
            <a:extLst>
              <a:ext uri="{FF2B5EF4-FFF2-40B4-BE49-F238E27FC236}">
                <a16:creationId xmlns:a16="http://schemas.microsoft.com/office/drawing/2014/main" id="{97824314-E8DE-0EC0-A1B9-55A6896B8507}"/>
              </a:ext>
            </a:extLst>
          </p:cNvPr>
          <p:cNvCxnSpPr/>
          <p:nvPr/>
        </p:nvCxnSpPr>
        <p:spPr>
          <a:xfrm>
            <a:off x="1717288" y="3597524"/>
            <a:ext cx="2620536" cy="0"/>
          </a:xfrm>
          <a:prstGeom prst="straightConnector1">
            <a:avLst/>
          </a:prstGeom>
          <a:ln w="635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A65A8BB3-574D-BF43-5B79-BF2EAA20764C}"/>
              </a:ext>
            </a:extLst>
          </p:cNvPr>
          <p:cNvCxnSpPr>
            <a:cxnSpLocks/>
          </p:cNvCxnSpPr>
          <p:nvPr/>
        </p:nvCxnSpPr>
        <p:spPr>
          <a:xfrm>
            <a:off x="4337824" y="4059195"/>
            <a:ext cx="1758176" cy="0"/>
          </a:xfrm>
          <a:prstGeom prst="straightConnector1">
            <a:avLst/>
          </a:prstGeom>
          <a:ln w="635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直線矢印コネクタ 8">
            <a:extLst>
              <a:ext uri="{FF2B5EF4-FFF2-40B4-BE49-F238E27FC236}">
                <a16:creationId xmlns:a16="http://schemas.microsoft.com/office/drawing/2014/main" id="{9DEBF856-3ECB-9AE2-F48F-00F2886B0B53}"/>
              </a:ext>
            </a:extLst>
          </p:cNvPr>
          <p:cNvCxnSpPr>
            <a:cxnSpLocks/>
          </p:cNvCxnSpPr>
          <p:nvPr/>
        </p:nvCxnSpPr>
        <p:spPr>
          <a:xfrm>
            <a:off x="6096000" y="4450141"/>
            <a:ext cx="3185531" cy="0"/>
          </a:xfrm>
          <a:prstGeom prst="straightConnector1">
            <a:avLst/>
          </a:prstGeom>
          <a:ln w="635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直線矢印コネクタ 10">
            <a:extLst>
              <a:ext uri="{FF2B5EF4-FFF2-40B4-BE49-F238E27FC236}">
                <a16:creationId xmlns:a16="http://schemas.microsoft.com/office/drawing/2014/main" id="{5AAE677D-F5D1-8C02-4900-56D9AE05ABA1}"/>
              </a:ext>
            </a:extLst>
          </p:cNvPr>
          <p:cNvCxnSpPr>
            <a:cxnSpLocks/>
          </p:cNvCxnSpPr>
          <p:nvPr/>
        </p:nvCxnSpPr>
        <p:spPr>
          <a:xfrm>
            <a:off x="921834" y="3226821"/>
            <a:ext cx="795454" cy="0"/>
          </a:xfrm>
          <a:prstGeom prst="straightConnector1">
            <a:avLst/>
          </a:prstGeom>
          <a:ln w="635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>
            <a:extLst>
              <a:ext uri="{FF2B5EF4-FFF2-40B4-BE49-F238E27FC236}">
                <a16:creationId xmlns:a16="http://schemas.microsoft.com/office/drawing/2014/main" id="{CBCE0543-8D99-B339-D7BA-93F22D2E495C}"/>
              </a:ext>
            </a:extLst>
          </p:cNvPr>
          <p:cNvCxnSpPr>
            <a:cxnSpLocks/>
          </p:cNvCxnSpPr>
          <p:nvPr/>
        </p:nvCxnSpPr>
        <p:spPr>
          <a:xfrm>
            <a:off x="9281531" y="4808487"/>
            <a:ext cx="843776" cy="0"/>
          </a:xfrm>
          <a:prstGeom prst="straightConnector1">
            <a:avLst/>
          </a:prstGeom>
          <a:ln w="635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E227E405-966B-B421-FADD-63E8029804D8}"/>
              </a:ext>
            </a:extLst>
          </p:cNvPr>
          <p:cNvSpPr txBox="1"/>
          <p:nvPr/>
        </p:nvSpPr>
        <p:spPr>
          <a:xfrm>
            <a:off x="630066" y="2671453"/>
            <a:ext cx="1346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Discussion</a:t>
            </a:r>
            <a:endParaRPr kumimoji="1" lang="ja-JP" altLang="en-US"/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0C8C5173-453E-D180-802A-0EDA26C87DDD}"/>
              </a:ext>
            </a:extLst>
          </p:cNvPr>
          <p:cNvSpPr txBox="1"/>
          <p:nvPr/>
        </p:nvSpPr>
        <p:spPr>
          <a:xfrm>
            <a:off x="2236531" y="2885148"/>
            <a:ext cx="18774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/>
              <a:t>Commissioning </a:t>
            </a:r>
          </a:p>
          <a:p>
            <a:pPr algn="ctr"/>
            <a:r>
              <a:rPr kumimoji="1" lang="en-US" altLang="ja-JP" dirty="0"/>
              <a:t>in USTC </a:t>
            </a:r>
            <a:endParaRPr kumimoji="1" lang="ja-JP" altLang="en-US"/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DDB5283E-88A9-D19C-1EED-985DF8DD5836}"/>
              </a:ext>
            </a:extLst>
          </p:cNvPr>
          <p:cNvSpPr txBox="1"/>
          <p:nvPr/>
        </p:nvSpPr>
        <p:spPr>
          <a:xfrm>
            <a:off x="5695100" y="2805881"/>
            <a:ext cx="2694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/>
              <a:t>Funding to be secured</a:t>
            </a:r>
            <a:endParaRPr kumimoji="1" lang="ja-JP" altLang="en-US" b="1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721BBE1C-ED8D-482F-732D-99813087B72C}"/>
              </a:ext>
            </a:extLst>
          </p:cNvPr>
          <p:cNvSpPr txBox="1"/>
          <p:nvPr/>
        </p:nvSpPr>
        <p:spPr>
          <a:xfrm>
            <a:off x="6809211" y="3688377"/>
            <a:ext cx="18774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/>
              <a:t>Commissioning </a:t>
            </a:r>
          </a:p>
          <a:p>
            <a:pPr algn="ctr"/>
            <a:r>
              <a:rPr kumimoji="1" lang="en-US" altLang="ja-JP" dirty="0"/>
              <a:t>in CERN</a:t>
            </a:r>
            <a:endParaRPr kumimoji="1" lang="ja-JP" altLang="en-US"/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9AA3CDE2-B378-51EF-5F43-36B73A5F3BF2}"/>
              </a:ext>
            </a:extLst>
          </p:cNvPr>
          <p:cNvSpPr txBox="1"/>
          <p:nvPr/>
        </p:nvSpPr>
        <p:spPr>
          <a:xfrm>
            <a:off x="9017980" y="5031933"/>
            <a:ext cx="13708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/>
              <a:t>Installation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68ACA563-EE83-71A1-F234-3A2515D752D8}"/>
              </a:ext>
            </a:extLst>
          </p:cNvPr>
          <p:cNvSpPr txBox="1"/>
          <p:nvPr/>
        </p:nvSpPr>
        <p:spPr>
          <a:xfrm>
            <a:off x="6809059" y="5509950"/>
            <a:ext cx="6098058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sz="2400" b="1" dirty="0"/>
              <a:t>Only 4 weeks at max available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dirty="0"/>
              <a:t>2 weeks in December and 2 weeks in January</a:t>
            </a:r>
            <a:endParaRPr kumimoji="1" lang="ja-JP" altLang="en-US"/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756A321D-C265-93FB-B0CC-F98B373ED9DF}"/>
              </a:ext>
            </a:extLst>
          </p:cNvPr>
          <p:cNvSpPr txBox="1"/>
          <p:nvPr/>
        </p:nvSpPr>
        <p:spPr>
          <a:xfrm>
            <a:off x="7582898" y="6461073"/>
            <a:ext cx="339726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dirty="0"/>
              <a:t>See next page in more detail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AE377F83-5B10-D334-45F0-D5F01233A9FF}"/>
              </a:ext>
            </a:extLst>
          </p:cNvPr>
          <p:cNvSpPr txBox="1"/>
          <p:nvPr/>
        </p:nvSpPr>
        <p:spPr>
          <a:xfrm>
            <a:off x="491696" y="4398426"/>
            <a:ext cx="5957080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/>
              <a:t>Need: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/>
              <a:t>Build </a:t>
            </a:r>
            <a:r>
              <a:rPr kumimoji="1" lang="en-US" altLang="ja-JP" dirty="0"/>
              <a:t>Veto Counter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/>
              <a:t>Add mechanical support to align the AHCAL on axis</a:t>
            </a:r>
            <a:endParaRPr kumimoji="1" lang="en-US" altLang="ja-JP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dirty="0"/>
              <a:t>Update trigger logic including LHC clock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dirty="0"/>
              <a:t>Establish install/assembly procedure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/>
              <a:t>Consider operation model (DAQ/DCS)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dirty="0" err="1"/>
              <a:t>etc</a:t>
            </a:r>
            <a:endParaRPr kumimoji="1" lang="ja-JP" altLang="en-US"/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5A12A495-CE3B-2D8C-7A94-D4CE5B1B17AB}"/>
              </a:ext>
            </a:extLst>
          </p:cNvPr>
          <p:cNvSpPr txBox="1"/>
          <p:nvPr/>
        </p:nvSpPr>
        <p:spPr>
          <a:xfrm>
            <a:off x="1881702" y="6488668"/>
            <a:ext cx="24561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More in the next talk</a:t>
            </a:r>
            <a:r>
              <a:rPr kumimoji="1" lang="en-US" altLang="ja-JP" dirty="0"/>
              <a:t> </a:t>
            </a:r>
            <a:endParaRPr kumimoji="1" lang="ja-JP" altLang="en-US"/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A344A820-BCEA-B0A2-40DB-71DA4A53B3F9}"/>
              </a:ext>
            </a:extLst>
          </p:cNvPr>
          <p:cNvSpPr txBox="1"/>
          <p:nvPr/>
        </p:nvSpPr>
        <p:spPr>
          <a:xfrm>
            <a:off x="4658906" y="3620979"/>
            <a:ext cx="11160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Shipping</a:t>
            </a:r>
            <a:endParaRPr kumimoji="1" lang="ja-JP" altLang="en-US"/>
          </a:p>
        </p:txBody>
      </p:sp>
      <p:sp>
        <p:nvSpPr>
          <p:cNvPr id="33" name="右矢印 32">
            <a:extLst>
              <a:ext uri="{FF2B5EF4-FFF2-40B4-BE49-F238E27FC236}">
                <a16:creationId xmlns:a16="http://schemas.microsoft.com/office/drawing/2014/main" id="{6AE16A40-F8DF-A261-F866-28301EE0FF42}"/>
              </a:ext>
            </a:extLst>
          </p:cNvPr>
          <p:cNvSpPr/>
          <p:nvPr/>
        </p:nvSpPr>
        <p:spPr>
          <a:xfrm rot="7722478">
            <a:off x="5342974" y="3273660"/>
            <a:ext cx="409449" cy="268016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右矢印 33">
            <a:extLst>
              <a:ext uri="{FF2B5EF4-FFF2-40B4-BE49-F238E27FC236}">
                <a16:creationId xmlns:a16="http://schemas.microsoft.com/office/drawing/2014/main" id="{12ACBC6A-9886-5845-F5CE-9B7A28BA9FBD}"/>
              </a:ext>
            </a:extLst>
          </p:cNvPr>
          <p:cNvSpPr/>
          <p:nvPr/>
        </p:nvSpPr>
        <p:spPr>
          <a:xfrm rot="19861224">
            <a:off x="8633115" y="5244471"/>
            <a:ext cx="409449" cy="268016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右矢印 36">
            <a:extLst>
              <a:ext uri="{FF2B5EF4-FFF2-40B4-BE49-F238E27FC236}">
                <a16:creationId xmlns:a16="http://schemas.microsoft.com/office/drawing/2014/main" id="{A64E0743-3481-679D-88F3-4CF944FA443F}"/>
              </a:ext>
            </a:extLst>
          </p:cNvPr>
          <p:cNvSpPr/>
          <p:nvPr/>
        </p:nvSpPr>
        <p:spPr>
          <a:xfrm rot="7722478">
            <a:off x="3456568" y="2526773"/>
            <a:ext cx="409449" cy="268016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FB18027F-FA49-3A65-FFD6-3C45696BFC05}"/>
              </a:ext>
            </a:extLst>
          </p:cNvPr>
          <p:cNvSpPr txBox="1"/>
          <p:nvPr/>
        </p:nvSpPr>
        <p:spPr>
          <a:xfrm>
            <a:off x="3747304" y="2134417"/>
            <a:ext cx="23791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/>
              <a:t>To be started ASAP</a:t>
            </a:r>
            <a:endParaRPr kumimoji="1" lang="ja-JP" altLang="en-US" b="1"/>
          </a:p>
        </p:txBody>
      </p:sp>
    </p:spTree>
    <p:extLst>
      <p:ext uri="{BB962C8B-B14F-4D97-AF65-F5344CB8AC3E}">
        <p14:creationId xmlns:p14="http://schemas.microsoft.com/office/powerpoint/2010/main" val="28600556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A83403E-6FCE-6CD9-BBD7-554AD1589E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FB870FA-0254-AC75-210A-D41D140942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4" name="図 3" descr="グラフィカル ユーザー インターフェイス, テーブル&#10;&#10;自動的に生成された説明">
            <a:extLst>
              <a:ext uri="{FF2B5EF4-FFF2-40B4-BE49-F238E27FC236}">
                <a16:creationId xmlns:a16="http://schemas.microsoft.com/office/drawing/2014/main" id="{0915FB7B-E2FE-90EC-2ACF-E21BA51DFA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1"/>
            <a:ext cx="12225965" cy="6858000"/>
          </a:xfrm>
          <a:prstGeom prst="rect">
            <a:avLst/>
          </a:prstGeom>
        </p:spPr>
      </p:pic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C8F3BA41-FEC0-3520-66E5-006F328E01DA}"/>
              </a:ext>
            </a:extLst>
          </p:cNvPr>
          <p:cNvSpPr/>
          <p:nvPr/>
        </p:nvSpPr>
        <p:spPr>
          <a:xfrm>
            <a:off x="1902940" y="976184"/>
            <a:ext cx="1099751" cy="3768811"/>
          </a:xfrm>
          <a:prstGeom prst="rect">
            <a:avLst/>
          </a:prstGeom>
          <a:noFill/>
          <a:ln w="698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53996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CA41F5C-B717-D0A3-BAFD-19E3940175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1" dirty="0"/>
              <a:t>N</a:t>
            </a:r>
            <a:r>
              <a:rPr kumimoji="1" lang="en-US" altLang="ja-JP" sz="4400" b="1" dirty="0"/>
              <a:t>eed precise dimension of AHCAL</a:t>
            </a:r>
            <a:endParaRPr kumimoji="1" lang="ja-JP" altLang="en-US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AE8F29DA-F9DD-D323-E5D8-59A805B35A9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3066" r="22809"/>
          <a:stretch/>
        </p:blipFill>
        <p:spPr>
          <a:xfrm>
            <a:off x="3376570" y="2361433"/>
            <a:ext cx="3770151" cy="3304709"/>
          </a:xfrm>
          <a:prstGeom prst="rect">
            <a:avLst/>
          </a:prstGeom>
        </p:spPr>
      </p:pic>
      <p:cxnSp>
        <p:nvCxnSpPr>
          <p:cNvPr id="10" name="直線矢印コネクタ 9">
            <a:extLst>
              <a:ext uri="{FF2B5EF4-FFF2-40B4-BE49-F238E27FC236}">
                <a16:creationId xmlns:a16="http://schemas.microsoft.com/office/drawing/2014/main" id="{41FCB3D9-CC79-4B53-530A-ADF0AE77A220}"/>
              </a:ext>
            </a:extLst>
          </p:cNvPr>
          <p:cNvCxnSpPr>
            <a:cxnSpLocks/>
          </p:cNvCxnSpPr>
          <p:nvPr/>
        </p:nvCxnSpPr>
        <p:spPr>
          <a:xfrm>
            <a:off x="5860280" y="3559673"/>
            <a:ext cx="494270" cy="564121"/>
          </a:xfrm>
          <a:prstGeom prst="straightConnector1">
            <a:avLst/>
          </a:prstGeom>
          <a:ln w="6032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円弧 11">
            <a:extLst>
              <a:ext uri="{FF2B5EF4-FFF2-40B4-BE49-F238E27FC236}">
                <a16:creationId xmlns:a16="http://schemas.microsoft.com/office/drawing/2014/main" id="{6D84B305-AD2E-A32A-E557-BC4C8657C440}"/>
              </a:ext>
            </a:extLst>
          </p:cNvPr>
          <p:cNvSpPr/>
          <p:nvPr/>
        </p:nvSpPr>
        <p:spPr>
          <a:xfrm>
            <a:off x="4236687" y="4082125"/>
            <a:ext cx="2818448" cy="1767016"/>
          </a:xfrm>
          <a:prstGeom prst="arc">
            <a:avLst>
              <a:gd name="adj1" fmla="val 11830357"/>
              <a:gd name="adj2" fmla="val 20290334"/>
            </a:avLst>
          </a:prstGeom>
          <a:ln w="76200">
            <a:solidFill>
              <a:srgbClr val="FF0000"/>
            </a:solidFill>
            <a:head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582FDAB2-0239-F048-2E1D-BC364F9792C8}"/>
              </a:ext>
            </a:extLst>
          </p:cNvPr>
          <p:cNvSpPr txBox="1"/>
          <p:nvPr/>
        </p:nvSpPr>
        <p:spPr>
          <a:xfrm>
            <a:off x="4828459" y="4984140"/>
            <a:ext cx="2318263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Weight 2 ton at max</a:t>
            </a:r>
            <a:endParaRPr kumimoji="1" lang="ja-JP" altLang="en-US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6D5E25D3-1CA5-833D-9565-2CBBE37BB01C}"/>
              </a:ext>
            </a:extLst>
          </p:cNvPr>
          <p:cNvSpPr txBox="1"/>
          <p:nvPr/>
        </p:nvSpPr>
        <p:spPr>
          <a:xfrm>
            <a:off x="1676324" y="6396335"/>
            <a:ext cx="9674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/>
              <a:t>CERN Transportation team needs precise dimension of AHCAL </a:t>
            </a:r>
            <a:endParaRPr kumimoji="1" lang="ja-JP" altLang="en-US" sz="2400" b="1"/>
          </a:p>
        </p:txBody>
      </p:sp>
      <p:pic>
        <p:nvPicPr>
          <p:cNvPr id="20" name="図 19">
            <a:extLst>
              <a:ext uri="{FF2B5EF4-FFF2-40B4-BE49-F238E27FC236}">
                <a16:creationId xmlns:a16="http://schemas.microsoft.com/office/drawing/2014/main" id="{AAC8B766-D625-FF6F-9253-F823D7DF8F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077" y="2361433"/>
            <a:ext cx="2521829" cy="3301304"/>
          </a:xfrm>
          <a:prstGeom prst="rect">
            <a:avLst/>
          </a:prstGeom>
        </p:spPr>
      </p:pic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249B23E1-ABB8-4A9C-B37D-02B6D807BC8C}"/>
              </a:ext>
            </a:extLst>
          </p:cNvPr>
          <p:cNvSpPr txBox="1"/>
          <p:nvPr/>
        </p:nvSpPr>
        <p:spPr>
          <a:xfrm>
            <a:off x="-78245" y="5761644"/>
            <a:ext cx="3265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/>
              <a:t>How much height is needed?</a:t>
            </a:r>
            <a:endParaRPr kumimoji="1" lang="ja-JP" altLang="en-US"/>
          </a:p>
        </p:txBody>
      </p:sp>
      <p:pic>
        <p:nvPicPr>
          <p:cNvPr id="24" name="図 23">
            <a:extLst>
              <a:ext uri="{FF2B5EF4-FFF2-40B4-BE49-F238E27FC236}">
                <a16:creationId xmlns:a16="http://schemas.microsoft.com/office/drawing/2014/main" id="{111503F1-C92F-9EAE-D984-DEF61AD58E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84702" y="2384178"/>
            <a:ext cx="4127006" cy="3360675"/>
          </a:xfrm>
          <a:prstGeom prst="rect">
            <a:avLst/>
          </a:prstGeom>
        </p:spPr>
      </p:pic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7CB4AC4A-D044-3A8A-EBA3-571D853FF997}"/>
              </a:ext>
            </a:extLst>
          </p:cNvPr>
          <p:cNvSpPr txBox="1"/>
          <p:nvPr/>
        </p:nvSpPr>
        <p:spPr>
          <a:xfrm>
            <a:off x="6042425" y="2861391"/>
            <a:ext cx="1521570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/>
              <a:t>Width 1.1 m </a:t>
            </a:r>
          </a:p>
          <a:p>
            <a:pPr algn="ctr"/>
            <a:r>
              <a:rPr kumimoji="1" lang="en-US" altLang="ja-JP" dirty="0"/>
              <a:t>at max</a:t>
            </a:r>
            <a:endParaRPr kumimoji="1" lang="ja-JP" altLang="en-US"/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8FE88614-B3E1-878E-5D32-7979DC0D4020}"/>
              </a:ext>
            </a:extLst>
          </p:cNvPr>
          <p:cNvSpPr txBox="1"/>
          <p:nvPr/>
        </p:nvSpPr>
        <p:spPr>
          <a:xfrm>
            <a:off x="8211208" y="5849141"/>
            <a:ext cx="3425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Happy if the width is 1023 mm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1D9813C2-D46B-FD27-FD12-E3D929D9A6D7}"/>
              </a:ext>
            </a:extLst>
          </p:cNvPr>
          <p:cNvSpPr txBox="1"/>
          <p:nvPr/>
        </p:nvSpPr>
        <p:spPr>
          <a:xfrm>
            <a:off x="3095028" y="633688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ja-JP" altLang="en-US"/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D3C9A810-85A4-F92E-6894-D0790A19D7AB}"/>
              </a:ext>
            </a:extLst>
          </p:cNvPr>
          <p:cNvSpPr txBox="1"/>
          <p:nvPr/>
        </p:nvSpPr>
        <p:spPr>
          <a:xfrm>
            <a:off x="849615" y="1552148"/>
            <a:ext cx="105156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b="1" dirty="0"/>
              <a:t>Jamie discussed with CERN transpiration team. </a:t>
            </a:r>
          </a:p>
          <a:p>
            <a:r>
              <a:rPr lang="en-US" altLang="ja-JP" b="1" dirty="0"/>
              <a:t>The width should be less than 1.1 m to go along with the LHC. 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6938648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155</Words>
  <Application>Microsoft Macintosh PowerPoint</Application>
  <PresentationFormat>ワイド画面</PresentationFormat>
  <Paragraphs>45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游ゴシック</vt:lpstr>
      <vt:lpstr>游ゴシック Light</vt:lpstr>
      <vt:lpstr>Arial</vt:lpstr>
      <vt:lpstr>Office テーマ</vt:lpstr>
      <vt:lpstr>Inputs for today’s discussion</vt:lpstr>
      <vt:lpstr>Schedule</vt:lpstr>
      <vt:lpstr>PowerPoint プレゼンテーション</vt:lpstr>
      <vt:lpstr>Need precise dimension of AHCAL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OTONO HIDETOSHI</dc:creator>
  <cp:lastModifiedBy>OTONO HIDETOSHI</cp:lastModifiedBy>
  <cp:revision>4</cp:revision>
  <dcterms:created xsi:type="dcterms:W3CDTF">2025-03-26T02:38:29Z</dcterms:created>
  <dcterms:modified xsi:type="dcterms:W3CDTF">2025-03-26T03:47:04Z</dcterms:modified>
</cp:coreProperties>
</file>