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9"/>
  </p:notesMasterIdLst>
  <p:sldIdLst>
    <p:sldId id="256" r:id="rId2"/>
    <p:sldId id="806" r:id="rId3"/>
    <p:sldId id="817" r:id="rId4"/>
    <p:sldId id="819" r:id="rId5"/>
    <p:sldId id="820" r:id="rId6"/>
    <p:sldId id="814" r:id="rId7"/>
    <p:sldId id="815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0000"/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93"/>
    <p:restoredTop sz="72305"/>
  </p:normalViewPr>
  <p:slideViewPr>
    <p:cSldViewPr snapToGrid="0">
      <p:cViewPr varScale="1">
        <p:scale>
          <a:sx n="91" d="100"/>
          <a:sy n="91" d="100"/>
        </p:scale>
        <p:origin x="2040" y="192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30067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67925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37236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6407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218795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New baseline performance updates &amp; DA</a:t>
            </a:r>
            <a:b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endParaRPr sz="3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7" y="81972"/>
            <a:ext cx="11376026" cy="1065744"/>
          </a:xfrm>
        </p:spPr>
        <p:txBody>
          <a:bodyPr/>
          <a:lstStyle/>
          <a:p>
            <a:r>
              <a:rPr lang="en-CH" dirty="0"/>
              <a:t>Round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983477"/>
              </p:ext>
            </p:extLst>
          </p:nvPr>
        </p:nvGraphicFramePr>
        <p:xfrm>
          <a:off x="871077" y="614844"/>
          <a:ext cx="10449846" cy="5310234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6436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3177540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1300947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3708720808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</a:tblGrid>
              <a:tr h="10348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Old baseline 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2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1200" b="1" baseline="-25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baseline 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2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1200" b="1" baseline="-25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 in Run 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1200" b="1" baseline="-25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 from 2031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1200" b="1" baseline="-25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 gradual increase starting from Run 4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263171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2030 </a:t>
                      </a:r>
                    </a:p>
                    <a:p>
                      <a:pPr algn="ctr" fontAlgn="b"/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 cm, CC OFF, 1.8e11 ppb, 175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(25 cm, CC ON, 2.2e11 ppb, 195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249.4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=140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263.6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=160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263171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 cm, CC ON, 2.2e11 ppb, 250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=170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283.6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263171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Run4 +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  <a:tr h="263171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2792.1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93541"/>
                  </a:ext>
                </a:extLst>
              </a:tr>
              <a:tr h="709085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W.r.t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baseline % (absolute)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-9.2% (-229.5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+3.7% (+92.6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+1.3% (+33.3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07784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F4B572A-4C4F-0F31-EF56-CD821E96BC90}"/>
              </a:ext>
            </a:extLst>
          </p:cNvPr>
          <p:cNvSpPr txBox="1"/>
          <p:nvPr/>
        </p:nvSpPr>
        <p:spPr>
          <a:xfrm>
            <a:off x="297180" y="5836257"/>
            <a:ext cx="10736914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Standard beams, 110 mb losses, 0.04 </a:t>
            </a:r>
            <a:r>
              <a:rPr kumimoji="0" lang="el-GR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μ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m/h emittance growth, + CC noise when applicable, </a:t>
            </a:r>
            <a:r>
              <a:rPr kumimoji="0" lang="en-US" sz="1600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LHCb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at 2e33 Hz/cm</a:t>
            </a:r>
            <a:r>
              <a:rPr kumimoji="0" lang="en-US" sz="16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5146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7" y="81972"/>
            <a:ext cx="11376026" cy="1065744"/>
          </a:xfrm>
        </p:spPr>
        <p:txBody>
          <a:bodyPr/>
          <a:lstStyle/>
          <a:p>
            <a:r>
              <a:rPr lang="en-CH" dirty="0"/>
              <a:t>Flat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0490"/>
              </p:ext>
            </p:extLst>
          </p:nvPr>
        </p:nvGraphicFramePr>
        <p:xfrm>
          <a:off x="871077" y="614844"/>
          <a:ext cx="10449846" cy="5310234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6436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3177540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1300947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3708720808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1741641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</a:tblGrid>
              <a:tr h="10348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263171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2030 </a:t>
                      </a:r>
                    </a:p>
                    <a:p>
                      <a:pPr algn="ctr" fontAlgn="b"/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(18/60cm, CC OFF, 1.8e11 ppb, 175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(14/40cm, CC ON, 2.2e11 ppb, 195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(CC ON, 2.2e11 ppb, 215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(CC ON, 2.2e11 ppb, 215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263171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(CC ON, 2.2e11 ppb, 250 </a:t>
                      </a:r>
                      <a:r>
                        <a:rPr lang="el-G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324.0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274.6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263171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263171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Run4 +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2616.1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  <a:tr h="263171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3136.1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93541"/>
                  </a:ext>
                </a:extLst>
              </a:tr>
              <a:tr h="709085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W.r.t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baseline % (absolute)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+4.6% (114.5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+4.2% (+105.8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+3.5% (+88.6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+2.2% (+55.4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07784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F4B572A-4C4F-0F31-EF56-CD821E96BC90}"/>
              </a:ext>
            </a:extLst>
          </p:cNvPr>
          <p:cNvSpPr txBox="1"/>
          <p:nvPr/>
        </p:nvSpPr>
        <p:spPr>
          <a:xfrm>
            <a:off x="297180" y="5836257"/>
            <a:ext cx="10736914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Standard beams, 110 mb losses, 0.04 </a:t>
            </a:r>
            <a:r>
              <a:rPr kumimoji="0" lang="el-GR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μ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m/h emittance growth, + CC noise when applicable, </a:t>
            </a:r>
            <a:r>
              <a:rPr kumimoji="0" lang="en-US" sz="1600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LHCb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at 2e33 Hz/cm</a:t>
            </a:r>
            <a:r>
              <a:rPr kumimoji="0" lang="en-US" sz="16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05837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7" y="81972"/>
            <a:ext cx="11376026" cy="1065744"/>
          </a:xfrm>
        </p:spPr>
        <p:txBody>
          <a:bodyPr/>
          <a:lstStyle/>
          <a:p>
            <a:r>
              <a:rPr lang="en-CH" dirty="0"/>
              <a:t>Impact of LHCb upgrade on ATLAS/CMS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/>
        </p:nvGraphicFramePr>
        <p:xfrm>
          <a:off x="871077" y="614844"/>
          <a:ext cx="10763759" cy="546013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688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2806334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1851660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1817370">
                  <a:extLst>
                    <a:ext uri="{9D8B030D-6E8A-4147-A177-3AD203B41FA5}">
                      <a16:colId xmlns:a16="http://schemas.microsoft.com/office/drawing/2014/main" val="3708720808"/>
                    </a:ext>
                  </a:extLst>
                </a:gridCol>
                <a:gridCol w="1725576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1793960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</a:tblGrid>
              <a:tr h="10340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1.5/1.5 m, losses 110 mb Run4 &amp;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0.5/1.5 m, losses 110 mb Run4 &amp;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1.5/1.5 m, losses 110 mb Run4, 130 mb in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0.5/1.5 m, losses 110 mb Run4, 130 mb in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40073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2030 </a:t>
                      </a:r>
                    </a:p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 cm, CC OFF, 1.8e11 ppb, 175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(25 cm, CC ON, 2.2e11 ppb, 195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212.0 (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CH" sz="1200" b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=132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40073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 cm, CC ON, 2.2e11 ppb, 250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304.6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274096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Run4 +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  <a:tr h="274096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2993.5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93541"/>
                  </a:ext>
                </a:extLst>
              </a:tr>
              <a:tr h="708506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W.r.t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baseline % (absolute)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-0.9% (-28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-1.1% (-33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-3.8% (-115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-4% (-121 fb</a:t>
                      </a:r>
                      <a:r>
                        <a:rPr lang="en-CH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07784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F4B572A-4C4F-0F31-EF56-CD821E96BC90}"/>
              </a:ext>
            </a:extLst>
          </p:cNvPr>
          <p:cNvSpPr txBox="1"/>
          <p:nvPr/>
        </p:nvSpPr>
        <p:spPr>
          <a:xfrm>
            <a:off x="297180" y="5927697"/>
            <a:ext cx="8545609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Standard beams, 110 mb losses, 0.04 </a:t>
            </a:r>
            <a:r>
              <a:rPr kumimoji="0" lang="el-GR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μ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m/h emittance growth, + CC noise when applicable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826480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37" y="81972"/>
            <a:ext cx="11376026" cy="1065744"/>
          </a:xfrm>
        </p:spPr>
        <p:txBody>
          <a:bodyPr/>
          <a:lstStyle/>
          <a:p>
            <a:r>
              <a:rPr lang="en-CH" dirty="0"/>
              <a:t>LHCb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368773"/>
              </p:ext>
            </p:extLst>
          </p:nvPr>
        </p:nvGraphicFramePr>
        <p:xfrm>
          <a:off x="122237" y="1147716"/>
          <a:ext cx="11376026" cy="4477309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93323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295793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1065788">
                  <a:extLst>
                    <a:ext uri="{9D8B030D-6E8A-4147-A177-3AD203B41FA5}">
                      <a16:colId xmlns:a16="http://schemas.microsoft.com/office/drawing/2014/main" val="3087208995"/>
                    </a:ext>
                  </a:extLst>
                </a:gridCol>
                <a:gridCol w="1846391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1638824">
                  <a:extLst>
                    <a:ext uri="{9D8B030D-6E8A-4147-A177-3AD203B41FA5}">
                      <a16:colId xmlns:a16="http://schemas.microsoft.com/office/drawing/2014/main" val="3708720808"/>
                    </a:ext>
                  </a:extLst>
                </a:gridCol>
                <a:gridCol w="155604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1617714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</a:tblGrid>
              <a:tr h="10340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baseline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1.5/1.5 m, losses 110 mb Run4 &amp;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0.5/1.5 m, losses 110 mb Run4 &amp;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1.5/1.5 m, losses 110 mb Run4, 130 mb in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1e34 Hz/cm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Run5 with 0.5/1.5 m, losses 110 mb Run4, 130 mb in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40073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2030 </a:t>
                      </a:r>
                    </a:p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 cm, CC OFF, 1.8e11 ppb, 175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(25 cm, CC ON, 2.2e11 ppb, 195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40073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cm, CC ON, 2.2e11 ppb, 215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40073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 cm, CC ON, 2.2e11 ppb, 250 </a:t>
                      </a:r>
                      <a:r>
                        <a:rPr lang="el-GR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262956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274096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Run4 + Run5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F4B572A-4C4F-0F31-EF56-CD821E96BC90}"/>
              </a:ext>
            </a:extLst>
          </p:cNvPr>
          <p:cNvSpPr txBox="1"/>
          <p:nvPr/>
        </p:nvSpPr>
        <p:spPr>
          <a:xfrm>
            <a:off x="122237" y="5879941"/>
            <a:ext cx="8603317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I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ntegrated lumi for LHCb computed at t</a:t>
            </a:r>
            <a:r>
              <a:rPr kumimoji="0" lang="en-CH" sz="1600" b="0" i="0" u="none" strike="noStrike" cap="none" spc="0" normalizeH="0" baseline="-2500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opt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 based on IP1/5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Standard beams, 110 mb losses, 0.04 </a:t>
            </a:r>
            <a:r>
              <a:rPr kumimoji="0" lang="el-GR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μ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m/h emittance growth, + CC noise when applicable </a:t>
            </a:r>
            <a:endParaRPr kumimoji="0" lang="en-CH" sz="16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3374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055627-23C6-8518-F2FB-B702D6ABF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" y="69362"/>
            <a:ext cx="5006340" cy="502920"/>
          </a:xfrm>
        </p:spPr>
        <p:txBody>
          <a:bodyPr/>
          <a:lstStyle/>
          <a:p>
            <a:r>
              <a:rPr lang="en-CH" dirty="0"/>
              <a:t>Round optics EOL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2F8ED-2BAD-9F63-16D3-429866624B3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911EC-54B2-047B-DA60-FFE6ADDA5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810" y="3554308"/>
            <a:ext cx="384000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8271E5-66ED-9540-3FE3-136D06A6F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6010" y="3554308"/>
            <a:ext cx="3840000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F33D75-4867-2C11-4DFE-FF86FEA1B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810" y="766592"/>
            <a:ext cx="3840000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8BE605-77CA-D0FA-E862-3B990588EE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6010" y="766592"/>
            <a:ext cx="3840000" cy="28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C6AE65-85B0-D885-C5B8-28B1D6B6ABC7}"/>
              </a:ext>
            </a:extLst>
          </p:cNvPr>
          <p:cNvSpPr txBox="1"/>
          <p:nvPr/>
        </p:nvSpPr>
        <p:spPr>
          <a:xfrm>
            <a:off x="814389" y="2206592"/>
            <a:ext cx="96821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PU = 132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7B7034-FF71-E4CA-3139-80E845BA55F7}"/>
              </a:ext>
            </a:extLst>
          </p:cNvPr>
          <p:cNvSpPr txBox="1"/>
          <p:nvPr/>
        </p:nvSpPr>
        <p:spPr>
          <a:xfrm>
            <a:off x="814389" y="4855808"/>
            <a:ext cx="96821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PU = 170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F86545-4BEE-060B-1A04-6201F8B5A3DE}"/>
              </a:ext>
            </a:extLst>
          </p:cNvPr>
          <p:cNvSpPr txBox="1"/>
          <p:nvPr/>
        </p:nvSpPr>
        <p:spPr>
          <a:xfrm>
            <a:off x="3938589" y="530938"/>
            <a:ext cx="107080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xing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= 250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5BD257-EB6B-79DC-675B-655C967FD626}"/>
              </a:ext>
            </a:extLst>
          </p:cNvPr>
          <p:cNvSpPr txBox="1"/>
          <p:nvPr/>
        </p:nvSpPr>
        <p:spPr>
          <a:xfrm>
            <a:off x="7560607" y="503145"/>
            <a:ext cx="107080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xing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= 220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70AEB2-4779-5B24-5DB4-A5DF2BD195C7}"/>
              </a:ext>
            </a:extLst>
          </p:cNvPr>
          <p:cNvSpPr txBox="1"/>
          <p:nvPr/>
        </p:nvSpPr>
        <p:spPr>
          <a:xfrm>
            <a:off x="10016010" y="3941519"/>
            <a:ext cx="1501800" cy="1107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Round 15 cm, cannot reduce lower than 250 with PU=170 </a:t>
            </a:r>
          </a:p>
        </p:txBody>
      </p:sp>
    </p:spTree>
    <p:extLst>
      <p:ext uri="{BB962C8B-B14F-4D97-AF65-F5344CB8AC3E}">
        <p14:creationId xmlns:p14="http://schemas.microsoft.com/office/powerpoint/2010/main" val="57371477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055627-23C6-8518-F2FB-B702D6ABF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" y="69362"/>
            <a:ext cx="5006340" cy="502920"/>
          </a:xfrm>
        </p:spPr>
        <p:txBody>
          <a:bodyPr/>
          <a:lstStyle/>
          <a:p>
            <a:r>
              <a:rPr lang="en-CH" dirty="0"/>
              <a:t>Flat optics EOL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2F8ED-2BAD-9F63-16D3-429866624B3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911EC-54B2-047B-DA60-FFE6ADDA5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810" y="3554308"/>
            <a:ext cx="3840000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F33D75-4867-2C11-4DFE-FF86FEA1B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810" y="766592"/>
            <a:ext cx="3840000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8BE605-77CA-D0FA-E862-3B990588E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6010" y="766592"/>
            <a:ext cx="3840000" cy="288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1500A0-05DB-B680-9804-4933FE604356}"/>
              </a:ext>
            </a:extLst>
          </p:cNvPr>
          <p:cNvSpPr txBox="1"/>
          <p:nvPr/>
        </p:nvSpPr>
        <p:spPr>
          <a:xfrm>
            <a:off x="471489" y="2206592"/>
            <a:ext cx="96821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PU = 170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CB1593-0BDB-C982-4D37-BC75A946C695}"/>
              </a:ext>
            </a:extLst>
          </p:cNvPr>
          <p:cNvSpPr txBox="1"/>
          <p:nvPr/>
        </p:nvSpPr>
        <p:spPr>
          <a:xfrm>
            <a:off x="10190799" y="2061820"/>
            <a:ext cx="107080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xing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= 250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D374D2-6B79-D1CD-3BD6-753C6FEEEA29}"/>
              </a:ext>
            </a:extLst>
          </p:cNvPr>
          <p:cNvSpPr txBox="1"/>
          <p:nvPr/>
        </p:nvSpPr>
        <p:spPr>
          <a:xfrm>
            <a:off x="955596" y="4717309"/>
            <a:ext cx="107080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xing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= 220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2176B7-948E-A91D-EFF2-1E067C47D677}"/>
              </a:ext>
            </a:extLst>
          </p:cNvPr>
          <p:cNvSpPr txBox="1"/>
          <p:nvPr/>
        </p:nvSpPr>
        <p:spPr>
          <a:xfrm>
            <a:off x="4017449" y="529041"/>
            <a:ext cx="38472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H/V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E0C404-E60A-1833-EF79-13A943AE816F}"/>
              </a:ext>
            </a:extLst>
          </p:cNvPr>
          <p:cNvSpPr txBox="1"/>
          <p:nvPr/>
        </p:nvSpPr>
        <p:spPr>
          <a:xfrm>
            <a:off x="7932028" y="529040"/>
            <a:ext cx="38472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V/H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A0AB3C-D431-8606-6722-FD6037021758}"/>
              </a:ext>
            </a:extLst>
          </p:cNvPr>
          <p:cNvSpPr txBox="1"/>
          <p:nvPr/>
        </p:nvSpPr>
        <p:spPr>
          <a:xfrm>
            <a:off x="6566300" y="4024813"/>
            <a:ext cx="4863699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 difference in terms of DA between H/V and V/H.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More comfortable DA with flat, possibility to increase octupoles if needed on top of gain in luminosity performance.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/>
              <a:t>Crossing angle can be reduced to ~230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47076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29361</TotalTime>
  <Words>1204</Words>
  <Application>Microsoft Macintosh PowerPoint</Application>
  <PresentationFormat>Widescreen</PresentationFormat>
  <Paragraphs>346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Office Theme</vt:lpstr>
      <vt:lpstr>New baseline performance updates &amp; DA </vt:lpstr>
      <vt:lpstr>Round optics</vt:lpstr>
      <vt:lpstr>Flat optics</vt:lpstr>
      <vt:lpstr>Impact of LHCb upgrade on ATLAS/CMS</vt:lpstr>
      <vt:lpstr>LHCb integrated luminosity</vt:lpstr>
      <vt:lpstr>Round optics EOL</vt:lpstr>
      <vt:lpstr>Flat optics EOL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334</cp:revision>
  <dcterms:modified xsi:type="dcterms:W3CDTF">2025-04-04T07:20:19Z</dcterms:modified>
</cp:coreProperties>
</file>