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6" r:id="rId6"/>
    <p:sldId id="264" r:id="rId7"/>
    <p:sldId id="265" r:id="rId8"/>
    <p:sldId id="267" r:id="rId9"/>
  </p:sldIdLst>
  <p:sldSz cx="12192000" cy="6858000"/>
  <p:notesSz cx="6858000" cy="9144000"/>
  <p:defaultTextStyle>
    <a:defPPr>
      <a:defRPr lang="LID4096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5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FF9F2B-9979-4808-9C72-2A7F54D3FC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2DCBE9-8ED1-4E8C-81D7-18C4741AD9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9F97EC-8799-466F-AF5B-BA370867A4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E289E-2364-44D2-BF8B-5F4E36ADFB71}" type="datetimeFigureOut">
              <a:rPr lang="LID4096" smtClean="0"/>
              <a:t>05/30/2025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BB17FC-9592-4067-AE22-906EBC672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781A11-0730-4EDE-B5AE-C9737925B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49985-0BA9-4816-9F3F-16CB50092DD2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221738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1DD6D-D8B5-4C5C-8361-CCD0D73C62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BD1EB8-F1B8-4BEB-8ACC-23E82BCCB2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4D41DE-2B29-4808-B673-D11180BF7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E289E-2364-44D2-BF8B-5F4E36ADFB71}" type="datetimeFigureOut">
              <a:rPr lang="LID4096" smtClean="0"/>
              <a:t>05/30/2025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F81626-4A21-4A84-80E4-1D55A52135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AC7184-32B5-4FC3-A302-1242F3052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49985-0BA9-4816-9F3F-16CB50092DD2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176781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33EA172-FE9A-4867-8863-FB3D04E9284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2D7278-8E41-411D-A642-CD7D8BCE17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8F3DA3-2A37-4230-97E7-EDEEB73FFF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E289E-2364-44D2-BF8B-5F4E36ADFB71}" type="datetimeFigureOut">
              <a:rPr lang="LID4096" smtClean="0"/>
              <a:t>05/30/2025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FE5714-4A71-4F90-A6DD-89731BB05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301C72-4A48-4F57-B66F-B688EEBD1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49985-0BA9-4816-9F3F-16CB50092DD2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65772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D0C865-6726-4A94-8D63-AD989526F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98B89F-5333-4F32-819A-2C127F0A62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42174B-8E0A-4B8C-9779-11B7396A97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E289E-2364-44D2-BF8B-5F4E36ADFB71}" type="datetimeFigureOut">
              <a:rPr lang="LID4096" smtClean="0"/>
              <a:t>05/30/2025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870879-009B-4511-BB26-15593161C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416644-28FF-4A97-93ED-607A7634EA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49985-0BA9-4816-9F3F-16CB50092DD2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163624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D712CB-822B-48B3-9FF3-8E4697454D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072D5E-1C2C-4817-BA15-B4045815D7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337766-B569-49B5-B0C4-D7A551358A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E289E-2364-44D2-BF8B-5F4E36ADFB71}" type="datetimeFigureOut">
              <a:rPr lang="LID4096" smtClean="0"/>
              <a:t>05/30/2025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7E0B52-4520-445D-8DD2-D7A97FB61E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884859-6EA5-44BD-855B-0A99404DC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49985-0BA9-4816-9F3F-16CB50092DD2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43898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228FEA-59C9-4207-B71C-B4F49AC21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3BDF1D-948A-4478-B70E-68ACABD627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1B9EB0-F11F-42BA-81E4-9B258546DE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4455FF-C099-4694-B3CD-C060B5C8CA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E289E-2364-44D2-BF8B-5F4E36ADFB71}" type="datetimeFigureOut">
              <a:rPr lang="LID4096" smtClean="0"/>
              <a:t>05/30/2025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EB04C3-0E40-4AE0-8000-8B989519C9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BD61FE-0E38-4BE9-BC37-9727D2987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49985-0BA9-4816-9F3F-16CB50092DD2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571363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B976BB-871B-4377-AFEB-821096C9BD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2828CA-652B-4476-8C3D-27E9D8F430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E357FF-3345-46DD-A99C-833826E641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66606B-6368-4EF8-BC31-D8CE9D1170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5C456D-B0B0-4477-B2D8-3871548C17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D5D07B7-CD6D-4141-8A7F-03E4A16434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E289E-2364-44D2-BF8B-5F4E36ADFB71}" type="datetimeFigureOut">
              <a:rPr lang="LID4096" smtClean="0"/>
              <a:t>05/30/2025</a:t>
            </a:fld>
            <a:endParaRPr lang="LID4096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7E6E201-A582-46FE-84CA-191E52842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1B935DF-4C6D-44A6-A1C1-061EA8FEA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49985-0BA9-4816-9F3F-16CB50092DD2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282652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59C780-6970-4794-88A0-258677A733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33477A3-546C-4DEF-80BF-FA273D1B5B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E289E-2364-44D2-BF8B-5F4E36ADFB71}" type="datetimeFigureOut">
              <a:rPr lang="LID4096" smtClean="0"/>
              <a:t>05/30/2025</a:t>
            </a:fld>
            <a:endParaRPr lang="LID4096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46F368-B7CE-4160-B155-D7642166F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E17D36-C4C6-4E07-80F4-A0A66C385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49985-0BA9-4816-9F3F-16CB50092DD2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679479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06E1D1B-2FD5-46FF-9C16-4B32C457F0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E289E-2364-44D2-BF8B-5F4E36ADFB71}" type="datetimeFigureOut">
              <a:rPr lang="LID4096" smtClean="0"/>
              <a:t>05/30/2025</a:t>
            </a:fld>
            <a:endParaRPr lang="LID4096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715B02A-8BCF-4482-A322-32FCB41D2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858DC5-A15A-4376-82F7-B6AB6207A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49985-0BA9-4816-9F3F-16CB50092DD2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026888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8F6EE9-8516-4EAB-909F-CCB31E8726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90FF56-B1A9-4376-A5D2-DD3A149BF5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95160A-F7C7-44AE-983F-1A17FE959D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9008F0-7F94-491C-A47C-F68FE913A8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E289E-2364-44D2-BF8B-5F4E36ADFB71}" type="datetimeFigureOut">
              <a:rPr lang="LID4096" smtClean="0"/>
              <a:t>05/30/2025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598C2F-37C7-409E-95F6-CDD926B12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C34A76-34F0-4024-8B64-B6A3952A4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49985-0BA9-4816-9F3F-16CB50092DD2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70246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32957-6E5C-4033-963E-2439970A03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AA5F186-DED7-47D3-AB6E-F2E01213FD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ID4096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8A73CA-8CA6-4DED-A2BB-D9FAE6E7EE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F33087-20B3-49DF-AAC0-B988013D6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E289E-2364-44D2-BF8B-5F4E36ADFB71}" type="datetimeFigureOut">
              <a:rPr lang="LID4096" smtClean="0"/>
              <a:t>05/30/2025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47BD4C-0746-4DA0-9959-672222535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1B33C8-ACDF-469D-BF0B-CBDA49753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49985-0BA9-4816-9F3F-16CB50092DD2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696611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C9B5D9F-A710-46F4-AA4C-7ABA901B45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852F16-1B71-46C9-9A50-B328E38131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D5DDFE-D98D-4E0D-9DBC-D6F7F9C636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0E289E-2364-44D2-BF8B-5F4E36ADFB71}" type="datetimeFigureOut">
              <a:rPr lang="LID4096" smtClean="0"/>
              <a:t>05/30/2025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A1838B-0125-4F4C-8F30-0508984AF9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78A7C4-B4EC-4814-B7F6-4F63710CBA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649985-0BA9-4816-9F3F-16CB50092DD2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966465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ID4096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34429F-B63C-436D-A7D0-287E862B5B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" y="2011363"/>
            <a:ext cx="11582400" cy="2387600"/>
          </a:xfrm>
        </p:spPr>
        <p:txBody>
          <a:bodyPr>
            <a:normAutofit/>
          </a:bodyPr>
          <a:lstStyle/>
          <a:p>
            <a:r>
              <a:rPr lang="en-US" dirty="0"/>
              <a:t>A GEANT4-based Monte Carlo model for MCPs </a:t>
            </a:r>
            <a:endParaRPr lang="LID4096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59CCC2-3BEE-488D-B215-CB761294CA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697834"/>
            <a:ext cx="9144000" cy="559965"/>
          </a:xfrm>
        </p:spPr>
        <p:txBody>
          <a:bodyPr/>
          <a:lstStyle/>
          <a:p>
            <a:r>
              <a:rPr lang="en-US" dirty="0"/>
              <a:t>Georgios Konstantinou, Sara El </a:t>
            </a:r>
            <a:r>
              <a:rPr lang="en-US" dirty="0" err="1"/>
              <a:t>Akel</a:t>
            </a:r>
            <a:r>
              <a:rPr lang="en-US" dirty="0"/>
              <a:t>, Nicolas Wyrsch</a:t>
            </a:r>
            <a:endParaRPr lang="LID4096" dirty="0"/>
          </a:p>
        </p:txBody>
      </p:sp>
      <p:pic>
        <p:nvPicPr>
          <p:cNvPr id="4" name="Picture 3" descr="C:\Users\safrey\Desktop\fun1.png">
            <a:extLst>
              <a:ext uri="{FF2B5EF4-FFF2-40B4-BE49-F238E27FC236}">
                <a16:creationId xmlns:a16="http://schemas.microsoft.com/office/drawing/2014/main" id="{88BC453B-8C51-4655-9381-4DF7630EBEA1}"/>
              </a:ext>
            </a:extLst>
          </p:cNvPr>
          <p:cNvPicPr/>
          <p:nvPr/>
        </p:nvPicPr>
        <p:blipFill rotWithShape="1">
          <a:blip r:embed="rId2" cstate="print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92" t="8549" r="827" b="-1196"/>
          <a:stretch/>
        </p:blipFill>
        <p:spPr bwMode="auto">
          <a:xfrm>
            <a:off x="3437240" y="195399"/>
            <a:ext cx="5317520" cy="61211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B28021B-8200-4A93-870C-6D8FB46170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45536"/>
            <a:ext cx="2379484" cy="10985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05984E3-029D-48D6-B193-2E385D719A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462" y="4474289"/>
            <a:ext cx="2031538" cy="1142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4467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C28B97-D3F4-4F1A-8435-DA86BA822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Existing models: COMSOL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24B172-59B9-411E-B903-6FF74E6EF1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8356600" cy="4351338"/>
          </a:xfrm>
        </p:spPr>
        <p:txBody>
          <a:bodyPr/>
          <a:lstStyle/>
          <a:p>
            <a:r>
              <a:rPr lang="en-US" dirty="0"/>
              <a:t>Main tool for simulations since ~10 years</a:t>
            </a:r>
          </a:p>
          <a:p>
            <a:r>
              <a:rPr lang="en-US" dirty="0"/>
              <a:t>Agreement with measurement</a:t>
            </a:r>
          </a:p>
          <a:p>
            <a:r>
              <a:rPr lang="en-US" dirty="0"/>
              <a:t>Manual model development</a:t>
            </a:r>
          </a:p>
          <a:p>
            <a:r>
              <a:rPr lang="en-US" dirty="0"/>
              <a:t>Limited geometry/architecture</a:t>
            </a:r>
          </a:p>
          <a:p>
            <a:r>
              <a:rPr lang="en-US" dirty="0"/>
              <a:t>Invoking </a:t>
            </a:r>
            <a:r>
              <a:rPr lang="en-US" dirty="0" err="1"/>
              <a:t>Matlab</a:t>
            </a:r>
            <a:r>
              <a:rPr lang="en-US" dirty="0"/>
              <a:t> for complex physical processes</a:t>
            </a:r>
          </a:p>
          <a:p>
            <a:r>
              <a:rPr lang="en-US" dirty="0"/>
              <a:t>Problems with seeding</a:t>
            </a:r>
          </a:p>
          <a:p>
            <a:r>
              <a:rPr lang="en-US" dirty="0"/>
              <a:t>Not open-source, licensed, expensive (including </a:t>
            </a:r>
            <a:r>
              <a:rPr lang="en-US" dirty="0" err="1"/>
              <a:t>Matlab</a:t>
            </a:r>
            <a:r>
              <a:rPr lang="en-US" dirty="0"/>
              <a:t>)</a:t>
            </a:r>
          </a:p>
          <a:p>
            <a:endParaRPr lang="LID4096" dirty="0"/>
          </a:p>
        </p:txBody>
      </p:sp>
      <p:pic>
        <p:nvPicPr>
          <p:cNvPr id="4" name="Google Shape;57;p13">
            <a:extLst>
              <a:ext uri="{FF2B5EF4-FFF2-40B4-BE49-F238E27FC236}">
                <a16:creationId xmlns:a16="http://schemas.microsoft.com/office/drawing/2014/main" id="{BDA4A7D0-5EAC-4F5D-BE54-C8585A94675B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r="46876"/>
          <a:stretch/>
        </p:blipFill>
        <p:spPr>
          <a:xfrm>
            <a:off x="8985913" y="570167"/>
            <a:ext cx="3321757" cy="625303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Multiplication Sign 4">
            <a:extLst>
              <a:ext uri="{FF2B5EF4-FFF2-40B4-BE49-F238E27FC236}">
                <a16:creationId xmlns:a16="http://schemas.microsoft.com/office/drawing/2014/main" id="{0D2788D1-E4BF-421C-A010-F26E3B8D8735}"/>
              </a:ext>
            </a:extLst>
          </p:cNvPr>
          <p:cNvSpPr/>
          <p:nvPr/>
        </p:nvSpPr>
        <p:spPr>
          <a:xfrm>
            <a:off x="7947357" y="3835400"/>
            <a:ext cx="508000" cy="5080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" name="Multiplication Sign 5">
            <a:extLst>
              <a:ext uri="{FF2B5EF4-FFF2-40B4-BE49-F238E27FC236}">
                <a16:creationId xmlns:a16="http://schemas.microsoft.com/office/drawing/2014/main" id="{435233D4-1D87-4698-BFE6-94F8D61F172C}"/>
              </a:ext>
            </a:extLst>
          </p:cNvPr>
          <p:cNvSpPr/>
          <p:nvPr/>
        </p:nvSpPr>
        <p:spPr>
          <a:xfrm>
            <a:off x="5974643" y="3327400"/>
            <a:ext cx="508000" cy="5080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" name="Multiplication Sign 6">
            <a:extLst>
              <a:ext uri="{FF2B5EF4-FFF2-40B4-BE49-F238E27FC236}">
                <a16:creationId xmlns:a16="http://schemas.microsoft.com/office/drawing/2014/main" id="{BBD7C0F4-9F63-4E0C-8B2D-2C1D1F324639}"/>
              </a:ext>
            </a:extLst>
          </p:cNvPr>
          <p:cNvSpPr/>
          <p:nvPr/>
        </p:nvSpPr>
        <p:spPr>
          <a:xfrm>
            <a:off x="5974643" y="2794985"/>
            <a:ext cx="508000" cy="5080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8" name="Multiplication Sign 7">
            <a:extLst>
              <a:ext uri="{FF2B5EF4-FFF2-40B4-BE49-F238E27FC236}">
                <a16:creationId xmlns:a16="http://schemas.microsoft.com/office/drawing/2014/main" id="{DA0E14AB-5B4E-4D9D-A902-514AD27012B8}"/>
              </a:ext>
            </a:extLst>
          </p:cNvPr>
          <p:cNvSpPr/>
          <p:nvPr/>
        </p:nvSpPr>
        <p:spPr>
          <a:xfrm>
            <a:off x="2469443" y="5302505"/>
            <a:ext cx="508000" cy="5080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9" name="Multiplication Sign 8">
            <a:extLst>
              <a:ext uri="{FF2B5EF4-FFF2-40B4-BE49-F238E27FC236}">
                <a16:creationId xmlns:a16="http://schemas.microsoft.com/office/drawing/2014/main" id="{F24B810C-AC56-4CDF-B326-6F4ECF2132CA}"/>
              </a:ext>
            </a:extLst>
          </p:cNvPr>
          <p:cNvSpPr/>
          <p:nvPr/>
        </p:nvSpPr>
        <p:spPr>
          <a:xfrm>
            <a:off x="4531057" y="4343400"/>
            <a:ext cx="508000" cy="5080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65D713B-E13F-4EB4-BB0B-EAB27276A48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EDEDED"/>
              </a:clrFrom>
              <a:clrTo>
                <a:srgbClr val="EDED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1273" y="1690688"/>
            <a:ext cx="573005" cy="50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E8A5501-7ADA-4D11-9FF4-0B4C887E3F7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EDEDED"/>
              </a:clrFrom>
              <a:clrTo>
                <a:srgbClr val="EDED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4840" y="2262570"/>
            <a:ext cx="573005" cy="5080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E9C4FFC-AD8B-46B9-9628-071E32CC0397}"/>
              </a:ext>
            </a:extLst>
          </p:cNvPr>
          <p:cNvSpPr txBox="1"/>
          <p:nvPr/>
        </p:nvSpPr>
        <p:spPr>
          <a:xfrm>
            <a:off x="22217" y="5902702"/>
            <a:ext cx="988053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/>
              <a:t>Löffler</a:t>
            </a:r>
            <a:r>
              <a:rPr lang="en-US" dirty="0"/>
              <a:t>, J., </a:t>
            </a:r>
            <a:r>
              <a:rPr lang="en-US" dirty="0" err="1"/>
              <a:t>Thomet</a:t>
            </a:r>
            <a:r>
              <a:rPr lang="en-US" dirty="0"/>
              <a:t>, J., Frey, S., </a:t>
            </a:r>
            <a:r>
              <a:rPr lang="en-US" dirty="0" err="1"/>
              <a:t>Ballif</a:t>
            </a:r>
            <a:r>
              <a:rPr lang="en-US" dirty="0"/>
              <a:t>, C., &amp; Wyrsch, N. (2022). Single photon detection with amorphous silicon-based microchannel plates: A Monte Carlo model. </a:t>
            </a:r>
            <a:r>
              <a:rPr lang="en-US" i="1" dirty="0"/>
              <a:t>Nuclear Instruments and Methods in Physics Research Section A: Accelerators, Spectrometers, Detectors and Associated Equipment</a:t>
            </a:r>
            <a:r>
              <a:rPr lang="en-US" dirty="0"/>
              <a:t>, </a:t>
            </a:r>
            <a:r>
              <a:rPr lang="en-US" i="1" dirty="0"/>
              <a:t>1032</a:t>
            </a:r>
            <a:r>
              <a:rPr lang="en-US" dirty="0"/>
              <a:t>, 166589.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CE93A00-A952-467D-ACC3-3A8E3C344D7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1456" y="-93133"/>
            <a:ext cx="2664181" cy="1998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785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4BA261-EF74-44FB-90C0-0589067B0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Existing models: </a:t>
            </a:r>
            <a:r>
              <a:rPr lang="en-US" dirty="0" err="1"/>
              <a:t>SimIon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CA24C1-F1B8-4AA6-9D2F-2C6C04A505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8140700" cy="4351338"/>
          </a:xfrm>
        </p:spPr>
        <p:txBody>
          <a:bodyPr/>
          <a:lstStyle/>
          <a:p>
            <a:r>
              <a:rPr lang="en-US" dirty="0"/>
              <a:t>Slight underperformance compared to measurement, model needs some work more</a:t>
            </a:r>
          </a:p>
          <a:p>
            <a:r>
              <a:rPr lang="en-US" dirty="0"/>
              <a:t>Computational limitation in geometrical area</a:t>
            </a:r>
          </a:p>
          <a:p>
            <a:r>
              <a:rPr lang="en-US" dirty="0"/>
              <a:t>Development not in house</a:t>
            </a:r>
          </a:p>
          <a:p>
            <a:r>
              <a:rPr lang="en-US" dirty="0"/>
              <a:t>Not open source</a:t>
            </a:r>
          </a:p>
          <a:p>
            <a:r>
              <a:rPr lang="en-US" dirty="0"/>
              <a:t>No community</a:t>
            </a:r>
          </a:p>
          <a:p>
            <a:endParaRPr lang="en-US" dirty="0"/>
          </a:p>
          <a:p>
            <a:endParaRPr lang="LID4096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C2334B7-45CB-4BF7-A2F1-D8F85EF7EA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042853" y="2189037"/>
            <a:ext cx="5848199" cy="2127652"/>
          </a:xfrm>
          <a:prstGeom prst="rect">
            <a:avLst/>
          </a:prstGeom>
        </p:spPr>
      </p:pic>
      <p:sp>
        <p:nvSpPr>
          <p:cNvPr id="6" name="Multiplication Sign 5">
            <a:extLst>
              <a:ext uri="{FF2B5EF4-FFF2-40B4-BE49-F238E27FC236}">
                <a16:creationId xmlns:a16="http://schemas.microsoft.com/office/drawing/2014/main" id="{022D05C8-4DFE-4B0A-B869-AE78B8C312FB}"/>
              </a:ext>
            </a:extLst>
          </p:cNvPr>
          <p:cNvSpPr/>
          <p:nvPr/>
        </p:nvSpPr>
        <p:spPr>
          <a:xfrm>
            <a:off x="4938164" y="3202063"/>
            <a:ext cx="508000" cy="5080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" name="Multiplication Sign 6">
            <a:extLst>
              <a:ext uri="{FF2B5EF4-FFF2-40B4-BE49-F238E27FC236}">
                <a16:creationId xmlns:a16="http://schemas.microsoft.com/office/drawing/2014/main" id="{F08D40FB-E5C1-43A6-BD5D-8F6FA51BE119}"/>
              </a:ext>
            </a:extLst>
          </p:cNvPr>
          <p:cNvSpPr/>
          <p:nvPr/>
        </p:nvSpPr>
        <p:spPr>
          <a:xfrm>
            <a:off x="7696200" y="2718785"/>
            <a:ext cx="508000" cy="5080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8" name="Multiplication Sign 7">
            <a:extLst>
              <a:ext uri="{FF2B5EF4-FFF2-40B4-BE49-F238E27FC236}">
                <a16:creationId xmlns:a16="http://schemas.microsoft.com/office/drawing/2014/main" id="{B91EAA86-0972-49C8-B74D-A343D26E2D42}"/>
              </a:ext>
            </a:extLst>
          </p:cNvPr>
          <p:cNvSpPr/>
          <p:nvPr/>
        </p:nvSpPr>
        <p:spPr>
          <a:xfrm>
            <a:off x="5588000" y="2210785"/>
            <a:ext cx="508000" cy="5080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9" name="Multiplication Sign 8">
            <a:extLst>
              <a:ext uri="{FF2B5EF4-FFF2-40B4-BE49-F238E27FC236}">
                <a16:creationId xmlns:a16="http://schemas.microsoft.com/office/drawing/2014/main" id="{B3C62D59-14CA-4CC7-A78A-4C1EEA4F86FF}"/>
              </a:ext>
            </a:extLst>
          </p:cNvPr>
          <p:cNvSpPr/>
          <p:nvPr/>
        </p:nvSpPr>
        <p:spPr>
          <a:xfrm>
            <a:off x="3547514" y="3731419"/>
            <a:ext cx="508000" cy="5080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0" name="Multiplication Sign 9">
            <a:extLst>
              <a:ext uri="{FF2B5EF4-FFF2-40B4-BE49-F238E27FC236}">
                <a16:creationId xmlns:a16="http://schemas.microsoft.com/office/drawing/2014/main" id="{69C72828-A8F8-40AF-9BD3-CDFAD355C95B}"/>
              </a:ext>
            </a:extLst>
          </p:cNvPr>
          <p:cNvSpPr/>
          <p:nvPr/>
        </p:nvSpPr>
        <p:spPr>
          <a:xfrm>
            <a:off x="3420514" y="4201319"/>
            <a:ext cx="508000" cy="5080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311D4D8-898A-4279-9E9D-9E59B8AD31EA}"/>
              </a:ext>
            </a:extLst>
          </p:cNvPr>
          <p:cNvSpPr txBox="1"/>
          <p:nvPr/>
        </p:nvSpPr>
        <p:spPr>
          <a:xfrm>
            <a:off x="626514" y="5733546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ID4096" dirty="0"/>
              <a:t>https://simion.com/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98148F1-85DF-4ECF-A6E2-2ABB99D4BB9E}"/>
              </a:ext>
            </a:extLst>
          </p:cNvPr>
          <p:cNvSpPr txBox="1"/>
          <p:nvPr/>
        </p:nvSpPr>
        <p:spPr>
          <a:xfrm>
            <a:off x="626514" y="596054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ID4096" dirty="0"/>
              <a:t>https://en.wikipedia.org/wiki/SIMION</a:t>
            </a:r>
          </a:p>
        </p:txBody>
      </p:sp>
    </p:spTree>
    <p:extLst>
      <p:ext uri="{BB962C8B-B14F-4D97-AF65-F5344CB8AC3E}">
        <p14:creationId xmlns:p14="http://schemas.microsoft.com/office/powerpoint/2010/main" val="2648922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68DC97-E1AE-4C81-A255-C8FB52B71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Development of an open-source MCP model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25F742-5DBC-4469-842D-166693DDDF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GEANT4 as the community favorite</a:t>
            </a:r>
          </a:p>
          <a:p>
            <a:r>
              <a:rPr lang="en-US" dirty="0"/>
              <a:t>Significant flexibility in modeling</a:t>
            </a:r>
          </a:p>
          <a:p>
            <a:r>
              <a:rPr lang="en-US" dirty="0"/>
              <a:t>Geometry flexibility</a:t>
            </a:r>
          </a:p>
          <a:p>
            <a:r>
              <a:rPr lang="en-US" dirty="0"/>
              <a:t>Field model</a:t>
            </a:r>
          </a:p>
          <a:p>
            <a:r>
              <a:rPr lang="en-US" dirty="0"/>
              <a:t>Electron model</a:t>
            </a:r>
          </a:p>
          <a:p>
            <a:r>
              <a:rPr lang="en-US" dirty="0"/>
              <a:t>Silicon (or base material model)</a:t>
            </a:r>
          </a:p>
          <a:p>
            <a:r>
              <a:rPr lang="en-US" dirty="0"/>
              <a:t>Electron-Silicon interactions</a:t>
            </a:r>
          </a:p>
          <a:p>
            <a:endParaRPr lang="LID4096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E74AB86-BC35-4DF7-9A84-29863CA2C1E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EDEDED"/>
              </a:clrFrom>
              <a:clrTo>
                <a:srgbClr val="EDED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9573" y="1690688"/>
            <a:ext cx="573005" cy="50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67552BB-48F1-4A1B-B4C1-3051178599B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EDEDED"/>
              </a:clrFrom>
              <a:clrTo>
                <a:srgbClr val="EDED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4673" y="2198688"/>
            <a:ext cx="573005" cy="50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D07E4AB-A4E4-41F3-BB63-DD9A864CE5F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EDEDED"/>
              </a:clrFrom>
              <a:clrTo>
                <a:srgbClr val="EDED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4737" y="2706688"/>
            <a:ext cx="573005" cy="50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EF3F874-41F2-4792-ADF2-6973F169423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EDEDED"/>
              </a:clrFrom>
              <a:clrTo>
                <a:srgbClr val="EDED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9431" y="3214688"/>
            <a:ext cx="573005" cy="508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80E117F-D129-4819-929C-9AB086C979B2}"/>
              </a:ext>
            </a:extLst>
          </p:cNvPr>
          <p:cNvSpPr txBox="1"/>
          <p:nvPr/>
        </p:nvSpPr>
        <p:spPr>
          <a:xfrm>
            <a:off x="5813617" y="4211588"/>
            <a:ext cx="44595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rgbClr val="FFC000"/>
                </a:solidFill>
              </a:rPr>
              <a:t>?</a:t>
            </a:r>
            <a:endParaRPr lang="LID4096" sz="4400" dirty="0">
              <a:solidFill>
                <a:srgbClr val="FFC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FC17D34-C787-4C38-B20E-511BBE0D64EB}"/>
              </a:ext>
            </a:extLst>
          </p:cNvPr>
          <p:cNvSpPr txBox="1"/>
          <p:nvPr/>
        </p:nvSpPr>
        <p:spPr>
          <a:xfrm>
            <a:off x="5117742" y="4731245"/>
            <a:ext cx="44595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rgbClr val="FFC000"/>
                </a:solidFill>
              </a:rPr>
              <a:t>?</a:t>
            </a:r>
            <a:endParaRPr lang="LID4096" sz="4400" dirty="0">
              <a:solidFill>
                <a:srgbClr val="FFC000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FCC73FC-3BAE-4DF1-9A66-8FF3890758D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EDEDED"/>
              </a:clrFrom>
              <a:clrTo>
                <a:srgbClr val="EDED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5777" y="3722688"/>
            <a:ext cx="573005" cy="5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6988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4BE43A01-B9FC-4673-8406-F2FF0FB33F1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282268" y="507602"/>
            <a:ext cx="5909731" cy="4068064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4F88709-E813-4DD0-B9EF-006CF7AF28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model possibilities</a:t>
            </a:r>
            <a:endParaRPr lang="LID4096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09AFD3-E07D-451B-9EA6-8F440B22748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Scattering/backscattering (full)</a:t>
            </a:r>
          </a:p>
          <a:p>
            <a:pPr lvl="1"/>
            <a:r>
              <a:rPr lang="en-US" dirty="0"/>
              <a:t>G4 low energy</a:t>
            </a:r>
          </a:p>
          <a:p>
            <a:pPr lvl="1"/>
            <a:r>
              <a:rPr lang="en-US" dirty="0" err="1"/>
              <a:t>Onera</a:t>
            </a:r>
            <a:r>
              <a:rPr lang="en-US" dirty="0"/>
              <a:t>-CEA microelectronics</a:t>
            </a:r>
          </a:p>
          <a:p>
            <a:pPr lvl="2"/>
            <a:r>
              <a:rPr lang="en-US" dirty="0"/>
              <a:t>Optimization for stopping power</a:t>
            </a:r>
          </a:p>
          <a:p>
            <a:pPr lvl="2"/>
            <a:r>
              <a:rPr lang="en-US" dirty="0"/>
              <a:t>Work function</a:t>
            </a:r>
          </a:p>
          <a:p>
            <a:pPr lvl="2"/>
            <a:r>
              <a:rPr lang="en-US" dirty="0"/>
              <a:t>Phonon interactions (when needed)</a:t>
            </a:r>
            <a:endParaRPr lang="LID4096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F1579DB-1C8E-48FF-97E4-C5AB8F09B8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9354" y="4131733"/>
            <a:ext cx="3271627" cy="26162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E675429-49BE-4D15-8DFA-550F122339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4131731"/>
            <a:ext cx="3253104" cy="261620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B01F126-C8E8-4ACD-B407-FD9A73401124}"/>
              </a:ext>
            </a:extLst>
          </p:cNvPr>
          <p:cNvSpPr txBox="1"/>
          <p:nvPr/>
        </p:nvSpPr>
        <p:spPr>
          <a:xfrm>
            <a:off x="0" y="3602597"/>
            <a:ext cx="18153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Courtesy </a:t>
            </a:r>
            <a:r>
              <a:rPr lang="en-US" sz="1400" dirty="0" err="1"/>
              <a:t>Henso</a:t>
            </a:r>
            <a:r>
              <a:rPr lang="en-US" sz="1400" dirty="0"/>
              <a:t> Abreu</a:t>
            </a:r>
            <a:endParaRPr lang="LID4096" sz="140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61E2262-F1ED-4FAC-BEFE-D59101FAC846}"/>
              </a:ext>
            </a:extLst>
          </p:cNvPr>
          <p:cNvGrpSpPr/>
          <p:nvPr/>
        </p:nvGrpSpPr>
        <p:grpSpPr>
          <a:xfrm>
            <a:off x="8509000" y="4575666"/>
            <a:ext cx="3701196" cy="2197664"/>
            <a:chOff x="8509000" y="4575666"/>
            <a:chExt cx="3701196" cy="2197664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4A09BB6B-560A-4F47-8060-90CB3B5CB8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710"/>
            <a:stretch/>
          </p:blipFill>
          <p:spPr>
            <a:xfrm>
              <a:off x="9167086" y="4575666"/>
              <a:ext cx="3043110" cy="2197663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8137435-D62E-43DD-B3CE-52D8FE471992}"/>
                </a:ext>
              </a:extLst>
            </p:cNvPr>
            <p:cNvSpPr txBox="1"/>
            <p:nvPr/>
          </p:nvSpPr>
          <p:spPr>
            <a:xfrm rot="16200000">
              <a:off x="7816335" y="5352528"/>
              <a:ext cx="219526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Our own COMSOL model</a:t>
              </a:r>
              <a:endParaRPr lang="LID4096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1A6A0F1-A543-4AFD-BAC5-F7768EC76F41}"/>
                </a:ext>
              </a:extLst>
            </p:cNvPr>
            <p:cNvSpPr/>
            <p:nvPr/>
          </p:nvSpPr>
          <p:spPr>
            <a:xfrm>
              <a:off x="8509000" y="4578062"/>
              <a:ext cx="3488267" cy="219526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</p:grpSp>
    </p:spTree>
    <p:extLst>
      <p:ext uri="{BB962C8B-B14F-4D97-AF65-F5344CB8AC3E}">
        <p14:creationId xmlns:p14="http://schemas.microsoft.com/office/powerpoint/2010/main" val="10600892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F88709-E813-4DD0-B9EF-006CF7AF28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model possibilities</a:t>
            </a:r>
            <a:endParaRPr lang="LID4096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09AFD3-E07D-451B-9EA6-8F440B22748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Scattering/backscattering (full)</a:t>
            </a:r>
          </a:p>
          <a:p>
            <a:pPr lvl="1"/>
            <a:r>
              <a:rPr lang="en-US" dirty="0"/>
              <a:t>G4 low energy</a:t>
            </a:r>
          </a:p>
          <a:p>
            <a:pPr lvl="1"/>
            <a:r>
              <a:rPr lang="en-US" dirty="0" err="1"/>
              <a:t>Onera</a:t>
            </a:r>
            <a:r>
              <a:rPr lang="en-US" dirty="0"/>
              <a:t>-CEA microelectronics</a:t>
            </a:r>
          </a:p>
          <a:p>
            <a:pPr lvl="2"/>
            <a:r>
              <a:rPr lang="en-US" dirty="0"/>
              <a:t>Optimization for stopping power</a:t>
            </a:r>
          </a:p>
          <a:p>
            <a:pPr lvl="2"/>
            <a:r>
              <a:rPr lang="en-US" dirty="0"/>
              <a:t>Work function</a:t>
            </a:r>
          </a:p>
          <a:p>
            <a:pPr lvl="2"/>
            <a:r>
              <a:rPr lang="en-US" dirty="0"/>
              <a:t>Phonon interactions (when needed)</a:t>
            </a:r>
            <a:endParaRPr lang="LID4096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F3DA2A1-309C-4B47-BB13-48743C233C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825625"/>
            <a:ext cx="5875867" cy="4351338"/>
          </a:xfrm>
        </p:spPr>
        <p:txBody>
          <a:bodyPr>
            <a:normAutofit/>
          </a:bodyPr>
          <a:lstStyle/>
          <a:p>
            <a:r>
              <a:rPr lang="en-US" dirty="0"/>
              <a:t>Stochastic</a:t>
            </a:r>
          </a:p>
          <a:p>
            <a:pPr lvl="1"/>
            <a:r>
              <a:rPr lang="en-US" dirty="0"/>
              <a:t>Cuts and Precision Controls (Production cut, Energy cut, Max step size)</a:t>
            </a:r>
          </a:p>
          <a:p>
            <a:pPr lvl="1"/>
            <a:r>
              <a:rPr lang="en-US" dirty="0"/>
              <a:t>Secondary Electron Yield (SEY) Table (for various primary angles)</a:t>
            </a:r>
          </a:p>
          <a:p>
            <a:pPr lvl="1"/>
            <a:r>
              <a:rPr lang="en-US" dirty="0"/>
              <a:t>Energy Distribution of Secondaries</a:t>
            </a:r>
          </a:p>
          <a:p>
            <a:pPr lvl="1"/>
            <a:r>
              <a:rPr lang="en-US" dirty="0"/>
              <a:t>Angular Distribution of Secondaries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F1579DB-1C8E-48FF-97E4-C5AB8F09B8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9354" y="4131733"/>
            <a:ext cx="3271627" cy="26162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E675429-49BE-4D15-8DFA-550F122339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4131731"/>
            <a:ext cx="3253104" cy="261620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B01F126-C8E8-4ACD-B407-FD9A73401124}"/>
              </a:ext>
            </a:extLst>
          </p:cNvPr>
          <p:cNvSpPr txBox="1"/>
          <p:nvPr/>
        </p:nvSpPr>
        <p:spPr>
          <a:xfrm>
            <a:off x="0" y="3602597"/>
            <a:ext cx="18153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Courtesy </a:t>
            </a:r>
            <a:r>
              <a:rPr lang="en-US" sz="1400" dirty="0" err="1"/>
              <a:t>Henso</a:t>
            </a:r>
            <a:r>
              <a:rPr lang="en-US" sz="1400" dirty="0"/>
              <a:t> Abreu</a:t>
            </a:r>
            <a:endParaRPr lang="LID4096" sz="1400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DCF07DF-8733-41C1-BAA2-3A8ABE80B4C0}"/>
              </a:ext>
            </a:extLst>
          </p:cNvPr>
          <p:cNvGrpSpPr/>
          <p:nvPr/>
        </p:nvGrpSpPr>
        <p:grpSpPr>
          <a:xfrm>
            <a:off x="8509000" y="4490996"/>
            <a:ext cx="3701196" cy="2282334"/>
            <a:chOff x="8509000" y="4490996"/>
            <a:chExt cx="3701196" cy="2282334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998524C5-9E85-4B6B-B5F5-66650239197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67086" y="4490996"/>
              <a:ext cx="3043110" cy="2282333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2AE91AD-2BA9-4712-9E0B-9898FC2627E1}"/>
                </a:ext>
              </a:extLst>
            </p:cNvPr>
            <p:cNvSpPr txBox="1"/>
            <p:nvPr/>
          </p:nvSpPr>
          <p:spPr>
            <a:xfrm rot="16200000">
              <a:off x="7816335" y="5352528"/>
              <a:ext cx="219526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Our own COMSOL model</a:t>
              </a:r>
              <a:endParaRPr lang="LID4096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543BD67-94D8-4D80-915D-3D8873E49EB6}"/>
                </a:ext>
              </a:extLst>
            </p:cNvPr>
            <p:cNvSpPr/>
            <p:nvPr/>
          </p:nvSpPr>
          <p:spPr>
            <a:xfrm>
              <a:off x="8509000" y="4578062"/>
              <a:ext cx="3488267" cy="219526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</p:grpSp>
    </p:spTree>
    <p:extLst>
      <p:ext uri="{BB962C8B-B14F-4D97-AF65-F5344CB8AC3E}">
        <p14:creationId xmlns:p14="http://schemas.microsoft.com/office/powerpoint/2010/main" val="37213160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279B8E83-AA9A-4DE4-A88D-A580D43D38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9466" y="2675466"/>
            <a:ext cx="4182533" cy="4182533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B31F0F15-177B-4749-8D1D-47A0007517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Hybrid approach</a:t>
            </a:r>
            <a:endParaRPr lang="LID4096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3D15744-9797-4D3C-B901-924F52CE51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Could the full model be too heavy to simulate multi-electron events/ expanded geometries? </a:t>
            </a:r>
          </a:p>
          <a:p>
            <a:r>
              <a:rPr lang="en-US" dirty="0"/>
              <a:t>Use full model to calculate necessary input for stochastic model</a:t>
            </a:r>
          </a:p>
          <a:p>
            <a:r>
              <a:rPr lang="en-US" dirty="0"/>
              <a:t>Create a database/library with necessary model parameters</a:t>
            </a:r>
          </a:p>
          <a:p>
            <a:r>
              <a:rPr lang="en-US" dirty="0"/>
              <a:t>Use stochastic model for expansive simulations</a:t>
            </a:r>
          </a:p>
        </p:txBody>
      </p:sp>
    </p:spTree>
    <p:extLst>
      <p:ext uri="{BB962C8B-B14F-4D97-AF65-F5344CB8AC3E}">
        <p14:creationId xmlns:p14="http://schemas.microsoft.com/office/powerpoint/2010/main" val="41119633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A05118-2A5B-4043-8C82-75DA38795C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Collaboration structure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7E5D7C-38B9-4826-A239-4EB87C4776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At the moment, we are in regular contact with in2p3 (Lyon) and exchanged preliminary code</a:t>
            </a:r>
          </a:p>
          <a:p>
            <a:r>
              <a:rPr lang="en-US" dirty="0"/>
              <a:t>We have significant computational resources to use for this project (EPFL cluster)</a:t>
            </a:r>
          </a:p>
          <a:p>
            <a:r>
              <a:rPr lang="en-US" dirty="0"/>
              <a:t>We could use the common https://gitlab.cern.ch/drd4 or an openly accessible </a:t>
            </a:r>
            <a:r>
              <a:rPr lang="en-US" dirty="0" err="1"/>
              <a:t>github</a:t>
            </a:r>
            <a:r>
              <a:rPr lang="en-US" dirty="0"/>
              <a:t> for the project</a:t>
            </a:r>
          </a:p>
          <a:p>
            <a:r>
              <a:rPr lang="en-US" dirty="0"/>
              <a:t>There are at least 2 more groups that have shown interest </a:t>
            </a:r>
          </a:p>
          <a:p>
            <a:r>
              <a:rPr lang="en-US" dirty="0"/>
              <a:t>We will be happy to have interested colleagues participate in this effort with experience, ideas or resources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28229088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426</Words>
  <Application>Microsoft Office PowerPoint</Application>
  <PresentationFormat>Widescreen</PresentationFormat>
  <Paragraphs>63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A GEANT4-based Monte Carlo model for MCPs </vt:lpstr>
      <vt:lpstr>Existing models: COMSOL</vt:lpstr>
      <vt:lpstr>Existing models: SimIon</vt:lpstr>
      <vt:lpstr>Development of an open-source MCP model</vt:lpstr>
      <vt:lpstr>Two model possibilities</vt:lpstr>
      <vt:lpstr>Two model possibilities</vt:lpstr>
      <vt:lpstr>Hybrid approach</vt:lpstr>
      <vt:lpstr>Collaboration structure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GEANT4-based Monte Carlo model for amorphous Silicon-based MCPs</dc:title>
  <dc:creator>Georgios Konstantinou</dc:creator>
  <cp:lastModifiedBy>Georgios Konstantinou</cp:lastModifiedBy>
  <cp:revision>15</cp:revision>
  <dcterms:created xsi:type="dcterms:W3CDTF">2025-04-07T12:19:00Z</dcterms:created>
  <dcterms:modified xsi:type="dcterms:W3CDTF">2025-05-30T11:48:42Z</dcterms:modified>
</cp:coreProperties>
</file>