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305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307" r:id="rId12"/>
    <p:sldId id="298" r:id="rId13"/>
    <p:sldId id="303" r:id="rId14"/>
    <p:sldId id="299" r:id="rId15"/>
    <p:sldId id="300" r:id="rId16"/>
    <p:sldId id="306" r:id="rId17"/>
    <p:sldId id="302" r:id="rId18"/>
    <p:sldId id="297" r:id="rId19"/>
    <p:sldId id="304" r:id="rId20"/>
    <p:sldId id="301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E32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114" d="100"/>
          <a:sy n="114" d="100"/>
        </p:scale>
        <p:origin x="102" y="3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Bestmann BE-GM-ASG | Spatial Analyzer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P. Bestmann BE-GM-ASG | Spatial Analyzer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kinematics.com/spatialanalyzer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610233"/>
            <a:ext cx="11376025" cy="803787"/>
          </a:xfrm>
        </p:spPr>
        <p:txBody>
          <a:bodyPr/>
          <a:lstStyle/>
          <a:p>
            <a:r>
              <a:rPr lang="fr-CH" dirty="0"/>
              <a:t>Spatial Analyzer</a:t>
            </a:r>
            <a:br>
              <a:rPr lang="fr-CH" dirty="0"/>
            </a:br>
            <a:r>
              <a:rPr lang="en-GB" sz="2400" dirty="0"/>
              <a:t>getting started</a:t>
            </a:r>
            <a:endParaRPr lang="en-US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847" y="5700252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P. Bestmann</a:t>
            </a:r>
          </a:p>
          <a:p>
            <a:pPr algn="l"/>
            <a:r>
              <a:rPr lang="en-US" sz="1800" dirty="0"/>
              <a:t>27/03/2025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34B5A1-5743-1779-7167-68CB031C8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Instrument &gt; </a:t>
            </a:r>
            <a:r>
              <a:rPr lang="de-CH" dirty="0" err="1"/>
              <a:t>add</a:t>
            </a:r>
            <a:r>
              <a:rPr lang="de-CH" dirty="0"/>
              <a:t> (</a:t>
            </a:r>
            <a:r>
              <a:rPr lang="de-CH" dirty="0" err="1"/>
              <a:t>Alt+i</a:t>
            </a:r>
            <a:r>
              <a:rPr lang="de-CH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Run interface </a:t>
            </a:r>
            <a:r>
              <a:rPr lang="de-CH" dirty="0" err="1"/>
              <a:t>module</a:t>
            </a:r>
            <a:r>
              <a:rPr lang="de-CH" dirty="0"/>
              <a:t> (&amp; connect)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Runs </a:t>
            </a:r>
            <a:r>
              <a:rPr lang="de-CH" dirty="0" err="1"/>
              <a:t>the</a:t>
            </a:r>
            <a:r>
              <a:rPr lang="de-CH" dirty="0"/>
              <a:t> interface </a:t>
            </a:r>
            <a:r>
              <a:rPr lang="de-CH" dirty="0" err="1"/>
              <a:t>module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b="1" u="sng" dirty="0"/>
              <a:t>last</a:t>
            </a:r>
            <a:r>
              <a:rPr lang="de-CH" dirty="0"/>
              <a:t> IP </a:t>
            </a:r>
            <a:r>
              <a:rPr lang="de-CH" dirty="0" err="1"/>
              <a:t>settings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Instrument </a:t>
            </a:r>
            <a:r>
              <a:rPr lang="de-CH" dirty="0" err="1"/>
              <a:t>window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Interfaces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Docking </a:t>
            </a:r>
            <a:r>
              <a:rPr lang="de-CH" dirty="0" err="1"/>
              <a:t>window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8F6AE-DCD6-9AE8-B327-754B634A9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Add </a:t>
            </a:r>
            <a:r>
              <a:rPr lang="de-CH" dirty="0" err="1"/>
              <a:t>instrument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DDA0C-BDB1-4BCC-E976-73CFE0319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22E3A-8229-CBE9-C7A9-8D71CE341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5173B-759E-A56B-4833-21FD20B42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F24384-8284-500B-76CE-63A06E7CA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3539" y="1124744"/>
            <a:ext cx="240272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193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14A59-13BE-1EDF-B225-E4B5572D4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8740E1-4B01-14FD-75D3-CC34F937C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Run </a:t>
            </a:r>
            <a:r>
              <a:rPr lang="de-CH" dirty="0" err="1"/>
              <a:t>without</a:t>
            </a:r>
            <a:r>
              <a:rPr lang="de-CH" dirty="0"/>
              <a:t> Hardware </a:t>
            </a:r>
            <a:r>
              <a:rPr lang="de-CH" dirty="0" err="1"/>
              <a:t>is</a:t>
            </a:r>
            <a:r>
              <a:rPr lang="de-CH" dirty="0"/>
              <a:t> NOT a </a:t>
            </a:r>
            <a:r>
              <a:rPr lang="de-CH" dirty="0" err="1"/>
              <a:t>simulation</a:t>
            </a:r>
            <a:r>
              <a:rPr lang="de-CH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run</a:t>
            </a:r>
            <a:r>
              <a:rPr lang="de-CH" dirty="0"/>
              <a:t> a virtual </a:t>
            </a:r>
            <a:r>
              <a:rPr lang="de-CH" dirty="0" err="1"/>
              <a:t>instrument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just not </a:t>
            </a:r>
            <a:r>
              <a:rPr lang="de-CH" dirty="0" err="1"/>
              <a:t>connecting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Untick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«connect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Tarcker</a:t>
            </a:r>
            <a:r>
              <a:rPr lang="de-CH" dirty="0"/>
              <a:t> </a:t>
            </a:r>
            <a:r>
              <a:rPr lang="de-CH" dirty="0" err="1"/>
              <a:t>option</a:t>
            </a:r>
            <a:r>
              <a:rPr lang="de-CH" dirty="0"/>
              <a:t>» and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run</a:t>
            </a:r>
            <a:r>
              <a:rPr lang="de-CH" dirty="0"/>
              <a:t> in </a:t>
            </a:r>
            <a:r>
              <a:rPr lang="de-CH" dirty="0" err="1"/>
              <a:t>simulation</a:t>
            </a:r>
            <a:r>
              <a:rPr lang="de-CH" dirty="0"/>
              <a:t> </a:t>
            </a:r>
            <a:r>
              <a:rPr lang="de-CH" dirty="0" err="1"/>
              <a:t>mode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make</a:t>
            </a:r>
            <a:r>
              <a:rPr lang="de-CH" dirty="0"/>
              <a:t> </a:t>
            </a:r>
            <a:r>
              <a:rPr lang="de-CH" dirty="0" err="1"/>
              <a:t>measurements</a:t>
            </a:r>
            <a:r>
              <a:rPr lang="de-CH" dirty="0"/>
              <a:t> of </a:t>
            </a:r>
            <a:r>
              <a:rPr lang="de-CH" dirty="0" err="1"/>
              <a:t>existing</a:t>
            </a:r>
            <a:r>
              <a:rPr lang="de-CH" dirty="0"/>
              <a:t> </a:t>
            </a:r>
            <a:r>
              <a:rPr lang="de-CH" dirty="0" err="1"/>
              <a:t>known</a:t>
            </a:r>
            <a:r>
              <a:rPr lang="de-CH" dirty="0"/>
              <a:t> </a:t>
            </a:r>
            <a:r>
              <a:rPr lang="de-CH" dirty="0" err="1"/>
              <a:t>points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As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was a real </a:t>
            </a:r>
            <a:r>
              <a:rPr lang="de-CH" dirty="0" err="1"/>
              <a:t>instrument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Tracker Pilot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your</a:t>
            </a:r>
            <a:r>
              <a:rPr lang="de-CH" dirty="0"/>
              <a:t> Hardware interface </a:t>
            </a:r>
            <a:r>
              <a:rPr lang="de-CH" dirty="0" err="1"/>
              <a:t>software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face</a:t>
            </a:r>
            <a:r>
              <a:rPr lang="de-CH" dirty="0"/>
              <a:t> </a:t>
            </a:r>
            <a:r>
              <a:rPr lang="de-CH" dirty="0" err="1"/>
              <a:t>checks</a:t>
            </a:r>
            <a:r>
              <a:rPr lang="de-CH" dirty="0"/>
              <a:t>, </a:t>
            </a:r>
            <a:r>
              <a:rPr lang="de-CH" dirty="0" err="1"/>
              <a:t>calibrations</a:t>
            </a:r>
            <a:r>
              <a:rPr lang="de-CH" dirty="0"/>
              <a:t>, </a:t>
            </a:r>
            <a:r>
              <a:rPr lang="de-CH" dirty="0" err="1"/>
              <a:t>reflectors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reflectors</a:t>
            </a:r>
            <a:r>
              <a:rPr lang="de-CH" dirty="0"/>
              <a:t> and </a:t>
            </a:r>
            <a:r>
              <a:rPr lang="de-CH" dirty="0" err="1"/>
              <a:t>compensations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stored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controller</a:t>
            </a:r>
            <a:r>
              <a:rPr lang="de-CH" dirty="0"/>
              <a:t>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There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a web interface at </a:t>
            </a:r>
            <a:r>
              <a:rPr lang="de-CH" dirty="0" err="1"/>
              <a:t>the</a:t>
            </a:r>
            <a:r>
              <a:rPr lang="de-CH" dirty="0"/>
              <a:t> IP </a:t>
            </a:r>
            <a:r>
              <a:rPr lang="de-CH" dirty="0" err="1"/>
              <a:t>adress</a:t>
            </a:r>
            <a:r>
              <a:rPr lang="de-CH" dirty="0"/>
              <a:t> of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controller</a:t>
            </a:r>
            <a:r>
              <a:rPr lang="de-CH" dirty="0"/>
              <a:t>…..</a:t>
            </a:r>
          </a:p>
          <a:p>
            <a:pPr lvl="1" indent="0">
              <a:buNone/>
            </a:pPr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3277DB-6CF7-2F1E-B2F2-ABE9A3F7F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Virtual </a:t>
            </a:r>
            <a:r>
              <a:rPr lang="de-CH" dirty="0" err="1"/>
              <a:t>instruments</a:t>
            </a:r>
            <a:r>
              <a:rPr lang="de-CH" dirty="0"/>
              <a:t> &amp; </a:t>
            </a:r>
            <a:r>
              <a:rPr lang="de-CH" dirty="0" err="1"/>
              <a:t>tracker</a:t>
            </a:r>
            <a:r>
              <a:rPr lang="de-CH" dirty="0"/>
              <a:t> </a:t>
            </a:r>
            <a:r>
              <a:rPr lang="de-CH" dirty="0" err="1"/>
              <a:t>pilot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EC360-E9A2-DD66-C62E-7C087F026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913BB-90F8-F3FB-78A1-B58B0CC81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8426B-32CB-F573-B668-37A4B2CF5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F929BF-2ECA-2985-05B9-17AB27296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6632" y="1187017"/>
            <a:ext cx="326707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095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09977C-AE56-D864-B323-C161E33A2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Measurement </a:t>
            </a:r>
            <a:r>
              <a:rPr lang="de-CH" dirty="0" err="1"/>
              <a:t>Profiles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Measurement Time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Front/Back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Send </a:t>
            </a:r>
            <a:r>
              <a:rPr lang="de-CH" dirty="0" err="1"/>
              <a:t>points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SA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Spatial</a:t>
            </a:r>
            <a:r>
              <a:rPr lang="de-CH" dirty="0"/>
              <a:t> Scans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Stable</a:t>
            </a:r>
            <a:r>
              <a:rPr lang="de-CH" dirty="0"/>
              <a:t> </a:t>
            </a:r>
            <a:r>
              <a:rPr lang="de-CH" dirty="0" err="1"/>
              <a:t>points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Geometry</a:t>
            </a:r>
            <a:r>
              <a:rPr lang="de-CH" dirty="0"/>
              <a:t> </a:t>
            </a:r>
            <a:r>
              <a:rPr lang="de-CH" dirty="0" err="1"/>
              <a:t>triggers</a:t>
            </a:r>
            <a:endParaRPr lang="de-CH" dirty="0"/>
          </a:p>
          <a:p>
            <a:endParaRPr lang="de-CH" dirty="0"/>
          </a:p>
          <a:p>
            <a:r>
              <a:rPr lang="de-CH" dirty="0"/>
              <a:t>Devices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Weather</a:t>
            </a:r>
            <a:r>
              <a:rPr lang="de-CH" dirty="0"/>
              <a:t>, Level, </a:t>
            </a:r>
            <a:r>
              <a:rPr lang="de-CH" dirty="0" err="1"/>
              <a:t>Temperature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Levelling</a:t>
            </a:r>
            <a:r>
              <a:rPr lang="de-CH" dirty="0"/>
              <a:t> &amp; Gravity Frame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CF1D4F-78C7-7380-A3FE-84E17DC8D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Instrument </a:t>
            </a:r>
            <a:r>
              <a:rPr lang="de-CH" dirty="0" err="1"/>
              <a:t>window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8242A-4463-C853-D6C9-640F1233F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589E4-8941-760E-7310-064A841FE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9A129-DF0A-DEF6-A412-C224A24A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AECC05-B346-B76F-5E49-BEBDB364D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3216" y="528907"/>
            <a:ext cx="2345584" cy="52395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583563-BB40-F6DC-095D-00665EF0A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6650" y="1592263"/>
            <a:ext cx="1718712" cy="4010329"/>
          </a:xfrm>
          <a:prstGeom prst="rect">
            <a:avLst/>
          </a:prstGeom>
        </p:spPr>
      </p:pic>
      <p:sp>
        <p:nvSpPr>
          <p:cNvPr id="11" name="Callout: Line with Border and Accent Bar 10">
            <a:extLst>
              <a:ext uri="{FF2B5EF4-FFF2-40B4-BE49-F238E27FC236}">
                <a16:creationId xmlns:a16="http://schemas.microsoft.com/office/drawing/2014/main" id="{D0BB810A-1D35-D52C-C93C-1847C3428386}"/>
              </a:ext>
            </a:extLst>
          </p:cNvPr>
          <p:cNvSpPr/>
          <p:nvPr/>
        </p:nvSpPr>
        <p:spPr>
          <a:xfrm>
            <a:off x="10359957" y="906464"/>
            <a:ext cx="340469" cy="348944"/>
          </a:xfrm>
          <a:prstGeom prst="accentBorderCallout1">
            <a:avLst>
              <a:gd name="adj1" fmla="val 18750"/>
              <a:gd name="adj2" fmla="val -8333"/>
              <a:gd name="adj3" fmla="val 197488"/>
              <a:gd name="adj4" fmla="val -384330"/>
            </a:avLst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B1C9F2-F2C4-B4E4-6EAD-AF2227A15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4635" y="1592263"/>
            <a:ext cx="1718712" cy="399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260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F9D7BB-1FBC-4663-59FA-94C3322FF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Setting Collection + Group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Setting </a:t>
            </a:r>
            <a:r>
              <a:rPr lang="de-CH" dirty="0" err="1"/>
              <a:t>profile</a:t>
            </a:r>
            <a:r>
              <a:rPr lang="de-CH" dirty="0"/>
              <a:t> and </a:t>
            </a:r>
            <a:r>
              <a:rPr lang="de-CH" dirty="0" err="1"/>
              <a:t>offsets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Measuring</a:t>
            </a:r>
            <a:r>
              <a:rPr lang="de-CH" dirty="0"/>
              <a:t> </a:t>
            </a:r>
            <a:r>
              <a:rPr lang="de-CH" dirty="0" err="1"/>
              <a:t>points</a:t>
            </a:r>
            <a:r>
              <a:rPr lang="de-CH" dirty="0"/>
              <a:t> / </a:t>
            </a:r>
            <a:r>
              <a:rPr lang="de-CH" dirty="0" err="1"/>
              <a:t>replacing</a:t>
            </a:r>
            <a:r>
              <a:rPr lang="de-CH" dirty="0"/>
              <a:t> </a:t>
            </a:r>
            <a:r>
              <a:rPr lang="de-CH" dirty="0" err="1"/>
              <a:t>points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Attaching </a:t>
            </a:r>
            <a:r>
              <a:rPr lang="de-CH" dirty="0" err="1"/>
              <a:t>points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Geometry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Multiple </a:t>
            </a:r>
            <a:r>
              <a:rPr lang="de-CH" dirty="0" err="1"/>
              <a:t>stations</a:t>
            </a:r>
            <a:r>
              <a:rPr lang="de-CH" dirty="0"/>
              <a:t> and </a:t>
            </a:r>
            <a:r>
              <a:rPr lang="de-CH" dirty="0" err="1"/>
              <a:t>common</a:t>
            </a:r>
            <a:r>
              <a:rPr lang="de-CH" dirty="0"/>
              <a:t> Network </a:t>
            </a:r>
            <a:r>
              <a:rPr lang="de-CH" dirty="0" err="1"/>
              <a:t>points</a:t>
            </a:r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A05288-CE94-C29F-C1C4-BC33E88B5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First </a:t>
            </a:r>
            <a:r>
              <a:rPr lang="de-CH" dirty="0" err="1"/>
              <a:t>measurement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8BFBD-C8F3-52D1-A241-BC25EE110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2DFED-C63E-1016-B8A0-5A30D11BD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16C86-F865-FF41-F7AD-CCC37E23C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84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C6BD5C-6C9C-90D9-A6FE-2F8C2446D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check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instrument</a:t>
            </a:r>
            <a:r>
              <a:rPr lang="de-CH" dirty="0"/>
              <a:t>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face</a:t>
            </a:r>
            <a:r>
              <a:rPr lang="de-CH" dirty="0"/>
              <a:t> check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Other </a:t>
            </a:r>
            <a:r>
              <a:rPr lang="de-CH" dirty="0" err="1"/>
              <a:t>controls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check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measurements</a:t>
            </a:r>
            <a:r>
              <a:rPr lang="de-CH" dirty="0"/>
              <a:t>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RMS </a:t>
            </a:r>
            <a:r>
              <a:rPr lang="de-CH" dirty="0" err="1"/>
              <a:t>window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Opening / </a:t>
            </a:r>
            <a:r>
              <a:rPr lang="de-CH" dirty="0" err="1"/>
              <a:t>closing</a:t>
            </a:r>
            <a:r>
              <a:rPr lang="de-CH" dirty="0"/>
              <a:t> </a:t>
            </a:r>
            <a:r>
              <a:rPr lang="de-CH" dirty="0" err="1"/>
              <a:t>controls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Drift </a:t>
            </a:r>
            <a:r>
              <a:rPr lang="de-CH" dirty="0" err="1"/>
              <a:t>checks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Networks &amp; </a:t>
            </a:r>
            <a:r>
              <a:rPr lang="de-CH" dirty="0" err="1"/>
              <a:t>adjustments</a:t>
            </a:r>
            <a:endParaRPr lang="de-CH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607231-A1BD-58B6-5746-102463000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Instrument </a:t>
            </a:r>
            <a:r>
              <a:rPr lang="de-CH" dirty="0" err="1"/>
              <a:t>checks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33B15-0BC4-F3E2-ED08-5E4B55F6B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F3352-0274-3AAA-78A6-5E610240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19465-DEBB-9374-DCEC-C6D52755F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186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335BA8-FBB3-5791-4B65-E2B459FA8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Simple </a:t>
            </a:r>
            <a:r>
              <a:rPr lang="de-CH" dirty="0" err="1"/>
              <a:t>constructions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Cleaning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, </a:t>
            </a:r>
            <a:r>
              <a:rPr lang="de-CH" dirty="0" err="1"/>
              <a:t>setting</a:t>
            </a:r>
            <a:r>
              <a:rPr lang="de-CH" dirty="0"/>
              <a:t> </a:t>
            </a:r>
            <a:r>
              <a:rPr lang="de-CH" dirty="0" err="1"/>
              <a:t>reflector</a:t>
            </a:r>
            <a:r>
              <a:rPr lang="de-CH" dirty="0"/>
              <a:t> </a:t>
            </a:r>
            <a:r>
              <a:rPr lang="de-CH" dirty="0" err="1"/>
              <a:t>offsets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Planes, Lines, </a:t>
            </a:r>
            <a:r>
              <a:rPr lang="de-CH" dirty="0" err="1"/>
              <a:t>Circles</a:t>
            </a:r>
            <a:r>
              <a:rPr lang="de-CH" dirty="0"/>
              <a:t>, Centers…..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They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major</a:t>
            </a:r>
            <a:r>
              <a:rPr lang="de-CH" dirty="0"/>
              <a:t> </a:t>
            </a:r>
            <a:r>
              <a:rPr lang="de-CH" dirty="0" err="1"/>
              <a:t>drawback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being</a:t>
            </a:r>
            <a:r>
              <a:rPr lang="de-CH" dirty="0"/>
              <a:t> </a:t>
            </a:r>
            <a:r>
              <a:rPr lang="de-CH" dirty="0" err="1"/>
              <a:t>static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Geometry</a:t>
            </a:r>
            <a:r>
              <a:rPr lang="de-CH" dirty="0"/>
              <a:t> </a:t>
            </a:r>
            <a:r>
              <a:rPr lang="de-CH" dirty="0" err="1"/>
              <a:t>relationships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Planes, Lines, </a:t>
            </a:r>
            <a:r>
              <a:rPr lang="de-CH" dirty="0" err="1"/>
              <a:t>Circles</a:t>
            </a:r>
            <a:r>
              <a:rPr lang="de-CH" dirty="0"/>
              <a:t>….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Combined</a:t>
            </a:r>
            <a:r>
              <a:rPr lang="de-CH" dirty="0"/>
              <a:t> </a:t>
            </a:r>
            <a:r>
              <a:rPr lang="de-CH" dirty="0" err="1"/>
              <a:t>relationships</a:t>
            </a:r>
            <a:r>
              <a:rPr lang="de-CH" dirty="0"/>
              <a:t> / </a:t>
            </a:r>
            <a:r>
              <a:rPr lang="de-CH" dirty="0" err="1"/>
              <a:t>projections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Group-Group </a:t>
            </a:r>
            <a:r>
              <a:rPr lang="de-CH" dirty="0" err="1"/>
              <a:t>Relationships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Minimize</a:t>
            </a:r>
            <a:r>
              <a:rPr lang="de-CH" dirty="0"/>
              <a:t> </a:t>
            </a:r>
            <a:r>
              <a:rPr lang="de-CH" dirty="0" err="1"/>
              <a:t>relationships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Displaying</a:t>
            </a:r>
            <a:r>
              <a:rPr lang="de-CH" dirty="0"/>
              <a:t> </a:t>
            </a:r>
            <a:r>
              <a:rPr lang="de-CH" dirty="0" err="1"/>
              <a:t>residuals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Cardinal Points</a:t>
            </a:r>
          </a:p>
          <a:p>
            <a:pPr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BB413F-E6F6-7131-420B-DBB771C96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Constructions</a:t>
            </a:r>
            <a:r>
              <a:rPr lang="de-CH" dirty="0"/>
              <a:t> &amp; </a:t>
            </a:r>
            <a:r>
              <a:rPr lang="de-CH" dirty="0" err="1"/>
              <a:t>Relationships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B473E-94A7-651F-A3FF-63F75E7E0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213A1-D68C-37BE-DA94-5CA8AE0B7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791AE-8D39-2B15-F1CB-5E3FC241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591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62A430-0E12-B54B-3681-98856A36C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Frames / </a:t>
            </a:r>
            <a:r>
              <a:rPr lang="de-CH" dirty="0" err="1"/>
              <a:t>Coordinate</a:t>
            </a:r>
            <a:r>
              <a:rPr lang="de-CH" dirty="0"/>
              <a:t> </a:t>
            </a:r>
            <a:r>
              <a:rPr lang="de-CH" dirty="0" err="1"/>
              <a:t>systems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Definitions</a:t>
            </a:r>
            <a:r>
              <a:rPr lang="de-CH" dirty="0"/>
              <a:t> &amp; </a:t>
            </a:r>
            <a:r>
              <a:rPr lang="de-CH" dirty="0" err="1"/>
              <a:t>priorities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Transforming</a:t>
            </a:r>
            <a:r>
              <a:rPr lang="de-CH" dirty="0"/>
              <a:t> &amp; Working in </a:t>
            </a:r>
            <a:r>
              <a:rPr lang="de-CH" dirty="0" err="1"/>
              <a:t>Object</a:t>
            </a:r>
            <a:r>
              <a:rPr lang="de-CH" dirty="0"/>
              <a:t> Frame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Best Fit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Moving </a:t>
            </a:r>
            <a:r>
              <a:rPr lang="de-CH" dirty="0" err="1"/>
              <a:t>instrument</a:t>
            </a:r>
            <a:r>
              <a:rPr lang="de-CH" dirty="0"/>
              <a:t> &amp; Objects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Creating</a:t>
            </a:r>
            <a:r>
              <a:rPr lang="de-CH" dirty="0"/>
              <a:t> </a:t>
            </a:r>
            <a:r>
              <a:rPr lang="de-CH" dirty="0" err="1"/>
              <a:t>theoretical</a:t>
            </a:r>
            <a:r>
              <a:rPr lang="de-CH" dirty="0"/>
              <a:t> </a:t>
            </a:r>
            <a:r>
              <a:rPr lang="de-CH" dirty="0" err="1"/>
              <a:t>geometry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Importing</a:t>
            </a:r>
            <a:r>
              <a:rPr lang="de-CH" dirty="0"/>
              <a:t> </a:t>
            </a:r>
            <a:r>
              <a:rPr lang="de-CH" dirty="0" err="1"/>
              <a:t>coordinates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Watch </a:t>
            </a:r>
            <a:r>
              <a:rPr lang="de-CH" dirty="0" err="1"/>
              <a:t>window</a:t>
            </a:r>
            <a:r>
              <a:rPr lang="de-CH" dirty="0"/>
              <a:t> &amp; Point at </a:t>
            </a:r>
            <a:r>
              <a:rPr lang="de-CH" dirty="0" err="1"/>
              <a:t>target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Measured</a:t>
            </a:r>
            <a:r>
              <a:rPr lang="de-CH" dirty="0"/>
              <a:t> </a:t>
            </a:r>
            <a:r>
              <a:rPr lang="de-CH" dirty="0" err="1"/>
              <a:t>point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Closest</a:t>
            </a:r>
            <a:r>
              <a:rPr lang="de-CH" dirty="0"/>
              <a:t> </a:t>
            </a:r>
            <a:r>
              <a:rPr lang="de-CH" dirty="0" err="1"/>
              <a:t>point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Instrument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C2468F-141D-C6E0-5691-664D43282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Alignment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62BDD-9C00-02BC-FDC2-E8B3DA94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9859D-26F3-DF29-61BE-379D399C4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E5E92-CD8B-BF9E-2601-290FB9998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26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6E614A-82AD-D720-A7C4-9EE17DCEE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22611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Best </a:t>
            </a:r>
            <a:r>
              <a:rPr lang="de-CH" dirty="0" err="1"/>
              <a:t>fits</a:t>
            </a:r>
            <a:r>
              <a:rPr lang="de-CH" dirty="0"/>
              <a:t>, Bundle and USMN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Difference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a Best fit, Bundle </a:t>
            </a:r>
            <a:r>
              <a:rPr lang="de-CH" dirty="0" err="1"/>
              <a:t>adjustment</a:t>
            </a:r>
            <a:r>
              <a:rPr lang="de-CH" dirty="0"/>
              <a:t> and USMN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When</a:t>
            </a:r>
            <a:r>
              <a:rPr lang="de-CH" dirty="0"/>
              <a:t> do I </a:t>
            </a:r>
            <a:r>
              <a:rPr lang="de-CH" dirty="0" err="1"/>
              <a:t>use</a:t>
            </a:r>
            <a:r>
              <a:rPr lang="de-CH" dirty="0"/>
              <a:t> Best </a:t>
            </a:r>
            <a:r>
              <a:rPr lang="de-CH" dirty="0" err="1"/>
              <a:t>fits</a:t>
            </a:r>
            <a:r>
              <a:rPr lang="de-CH" dirty="0"/>
              <a:t>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going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move</a:t>
            </a:r>
            <a:r>
              <a:rPr lang="de-CH" dirty="0"/>
              <a:t>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move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instrument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not?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Moving </a:t>
            </a:r>
            <a:r>
              <a:rPr lang="de-CH" dirty="0" err="1"/>
              <a:t>corresponding</a:t>
            </a:r>
            <a:r>
              <a:rPr lang="de-CH" dirty="0"/>
              <a:t> </a:t>
            </a:r>
            <a:r>
              <a:rPr lang="de-CH" dirty="0" err="1"/>
              <a:t>group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, </a:t>
            </a:r>
            <a:r>
              <a:rPr lang="de-CH" dirty="0" err="1"/>
              <a:t>moving</a:t>
            </a:r>
            <a:r>
              <a:rPr lang="de-CH" dirty="0"/>
              <a:t> </a:t>
            </a:r>
            <a:r>
              <a:rPr lang="de-CH" dirty="0" err="1"/>
              <a:t>objects</a:t>
            </a:r>
            <a:r>
              <a:rPr lang="de-CH" dirty="0"/>
              <a:t>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Why</a:t>
            </a:r>
            <a:r>
              <a:rPr lang="de-CH" dirty="0"/>
              <a:t> </a:t>
            </a:r>
            <a:r>
              <a:rPr lang="de-CH" dirty="0" err="1"/>
              <a:t>does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USMN </a:t>
            </a:r>
            <a:r>
              <a:rPr lang="de-CH" dirty="0" err="1"/>
              <a:t>composite</a:t>
            </a:r>
            <a:r>
              <a:rPr lang="de-CH" dirty="0"/>
              <a:t> </a:t>
            </a:r>
            <a:r>
              <a:rPr lang="de-CH" dirty="0" err="1"/>
              <a:t>group</a:t>
            </a:r>
            <a:r>
              <a:rPr lang="de-CH" dirty="0"/>
              <a:t> not follow?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my</a:t>
            </a:r>
            <a:r>
              <a:rPr lang="de-CH" dirty="0"/>
              <a:t> final </a:t>
            </a:r>
            <a:r>
              <a:rPr lang="de-CH" dirty="0" err="1"/>
              <a:t>results</a:t>
            </a:r>
            <a:r>
              <a:rPr lang="de-CH" dirty="0"/>
              <a:t> and </a:t>
            </a: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I </a:t>
            </a:r>
            <a:r>
              <a:rPr lang="de-CH" dirty="0" err="1"/>
              <a:t>evaluate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precision</a:t>
            </a:r>
            <a:r>
              <a:rPr lang="de-CH" dirty="0"/>
              <a:t>?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133732-6CBF-028F-881E-C90D8613E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Bundle </a:t>
            </a:r>
            <a:r>
              <a:rPr lang="de-CH" dirty="0" err="1"/>
              <a:t>adjustment</a:t>
            </a:r>
            <a:r>
              <a:rPr lang="de-CH" dirty="0"/>
              <a:t> /USMN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5C0CB-3615-0AE1-BB8D-3DAB2AD0C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FD9A2-2A77-144E-A2A3-2F91E9FD9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0705A-897D-7952-60AD-20A9DB97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649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6E614A-82AD-D720-A7C4-9EE17DCEE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22611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Best </a:t>
            </a:r>
            <a:r>
              <a:rPr lang="de-CH" dirty="0" err="1"/>
              <a:t>fits</a:t>
            </a:r>
            <a:r>
              <a:rPr lang="de-CH" dirty="0"/>
              <a:t>, Bundle and USMN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Difference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a Best fit, Bundle </a:t>
            </a:r>
            <a:r>
              <a:rPr lang="de-CH" dirty="0" err="1"/>
              <a:t>adjustment</a:t>
            </a:r>
            <a:r>
              <a:rPr lang="de-CH" dirty="0"/>
              <a:t> and USMN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133732-6CBF-028F-881E-C90D8613E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Best Fit, Bundle &amp; USMN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5C0CB-3615-0AE1-BB8D-3DAB2AD0C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FD9A2-2A77-144E-A2A3-2F91E9FD9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0705A-897D-7952-60AD-20A9DB97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C37717E-A10C-EA13-5DFE-6A743E5186D7}"/>
              </a:ext>
            </a:extLst>
          </p:cNvPr>
          <p:cNvGrpSpPr/>
          <p:nvPr/>
        </p:nvGrpSpPr>
        <p:grpSpPr>
          <a:xfrm>
            <a:off x="6283257" y="3004119"/>
            <a:ext cx="2534056" cy="1286762"/>
            <a:chOff x="4625502" y="3104745"/>
            <a:chExt cx="2534056" cy="1286762"/>
          </a:xfrm>
        </p:grpSpPr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7351A8E4-4575-7980-65B7-D20BA2E0AB19}"/>
                </a:ext>
              </a:extLst>
            </p:cNvPr>
            <p:cNvSpPr/>
            <p:nvPr/>
          </p:nvSpPr>
          <p:spPr>
            <a:xfrm>
              <a:off x="4625502" y="3513633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Star: 5 Points 7">
              <a:extLst>
                <a:ext uri="{FF2B5EF4-FFF2-40B4-BE49-F238E27FC236}">
                  <a16:creationId xmlns:a16="http://schemas.microsoft.com/office/drawing/2014/main" id="{2EE4916C-8404-7623-664E-3C85E81C847B}"/>
                </a:ext>
              </a:extLst>
            </p:cNvPr>
            <p:cNvSpPr/>
            <p:nvPr/>
          </p:nvSpPr>
          <p:spPr>
            <a:xfrm>
              <a:off x="5376153" y="3104745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364A1389-CE07-660D-E647-F77D69621D00}"/>
                </a:ext>
              </a:extLst>
            </p:cNvPr>
            <p:cNvSpPr/>
            <p:nvPr/>
          </p:nvSpPr>
          <p:spPr>
            <a:xfrm>
              <a:off x="6935822" y="3649820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Star: 5 Points 9">
              <a:extLst>
                <a:ext uri="{FF2B5EF4-FFF2-40B4-BE49-F238E27FC236}">
                  <a16:creationId xmlns:a16="http://schemas.microsoft.com/office/drawing/2014/main" id="{BFEC5DAA-96B3-7AB2-C509-F5B30A161F84}"/>
                </a:ext>
              </a:extLst>
            </p:cNvPr>
            <p:cNvSpPr/>
            <p:nvPr/>
          </p:nvSpPr>
          <p:spPr>
            <a:xfrm>
              <a:off x="5488021" y="4172635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C304D3-4921-2053-630A-80DDC1242F4A}"/>
              </a:ext>
            </a:extLst>
          </p:cNvPr>
          <p:cNvGrpSpPr/>
          <p:nvPr/>
        </p:nvGrpSpPr>
        <p:grpSpPr>
          <a:xfrm rot="19498728">
            <a:off x="2200149" y="3015248"/>
            <a:ext cx="2534056" cy="1286762"/>
            <a:chOff x="4625502" y="3104745"/>
            <a:chExt cx="2534056" cy="1286762"/>
          </a:xfrm>
        </p:grpSpPr>
        <p:sp>
          <p:nvSpPr>
            <p:cNvPr id="13" name="Star: 5 Points 12">
              <a:extLst>
                <a:ext uri="{FF2B5EF4-FFF2-40B4-BE49-F238E27FC236}">
                  <a16:creationId xmlns:a16="http://schemas.microsoft.com/office/drawing/2014/main" id="{C7F0DD54-961D-8466-E922-5ECEB6CD9308}"/>
                </a:ext>
              </a:extLst>
            </p:cNvPr>
            <p:cNvSpPr/>
            <p:nvPr/>
          </p:nvSpPr>
          <p:spPr>
            <a:xfrm>
              <a:off x="4625502" y="3513633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24112C18-166E-75A8-F1B8-92FB66F623C0}"/>
                </a:ext>
              </a:extLst>
            </p:cNvPr>
            <p:cNvSpPr/>
            <p:nvPr/>
          </p:nvSpPr>
          <p:spPr>
            <a:xfrm>
              <a:off x="5376153" y="3104745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B4125291-FF69-F32F-18CE-D30045EEC7B7}"/>
                </a:ext>
              </a:extLst>
            </p:cNvPr>
            <p:cNvSpPr/>
            <p:nvPr/>
          </p:nvSpPr>
          <p:spPr>
            <a:xfrm>
              <a:off x="6935822" y="3649820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7899399B-1BBD-E1CB-0C7B-638C394D0D96}"/>
                </a:ext>
              </a:extLst>
            </p:cNvPr>
            <p:cNvSpPr/>
            <p:nvPr/>
          </p:nvSpPr>
          <p:spPr>
            <a:xfrm>
              <a:off x="5488021" y="4172635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E6DF16-52DC-5B5F-E91F-66CE4E494E33}"/>
              </a:ext>
            </a:extLst>
          </p:cNvPr>
          <p:cNvSpPr txBox="1"/>
          <p:nvPr/>
        </p:nvSpPr>
        <p:spPr>
          <a:xfrm>
            <a:off x="2004053" y="2331014"/>
            <a:ext cx="29623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dirty="0"/>
              <a:t>Measurement </a:t>
            </a:r>
            <a:r>
              <a:rPr lang="de-CH" dirty="0" err="1"/>
              <a:t>from</a:t>
            </a:r>
            <a:r>
              <a:rPr lang="de-CH" dirty="0"/>
              <a:t> last </a:t>
            </a:r>
            <a:r>
              <a:rPr lang="de-CH" dirty="0" err="1"/>
              <a:t>week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ACD4B3-DFE8-F88F-0900-D341AB3F820A}"/>
              </a:ext>
            </a:extLst>
          </p:cNvPr>
          <p:cNvSpPr txBox="1"/>
          <p:nvPr/>
        </p:nvSpPr>
        <p:spPr>
          <a:xfrm>
            <a:off x="6111023" y="2338860"/>
            <a:ext cx="25648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dirty="0"/>
              <a:t>Measurement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today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125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6E614A-82AD-D720-A7C4-9EE17DCEE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22611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Best </a:t>
            </a:r>
            <a:r>
              <a:rPr lang="de-CH" dirty="0" err="1"/>
              <a:t>fits</a:t>
            </a:r>
            <a:r>
              <a:rPr lang="de-CH" dirty="0"/>
              <a:t>, Bundle and USMN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Difference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a Best fit, Bundle </a:t>
            </a:r>
            <a:r>
              <a:rPr lang="de-CH" dirty="0" err="1"/>
              <a:t>adjustment</a:t>
            </a:r>
            <a:r>
              <a:rPr lang="de-CH" dirty="0"/>
              <a:t> and USMN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minimize</a:t>
            </a:r>
            <a:r>
              <a:rPr lang="de-CH" dirty="0"/>
              <a:t> </a:t>
            </a:r>
            <a:r>
              <a:rPr lang="de-CH" dirty="0" err="1"/>
              <a:t>residuals</a:t>
            </a:r>
            <a:r>
              <a:rPr lang="de-CH" dirty="0"/>
              <a:t>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Minimizing</a:t>
            </a:r>
            <a:r>
              <a:rPr lang="de-CH" dirty="0"/>
              <a:t> </a:t>
            </a:r>
            <a:r>
              <a:rPr lang="de-CH" dirty="0" err="1"/>
              <a:t>coordinate</a:t>
            </a:r>
            <a:r>
              <a:rPr lang="de-CH" dirty="0"/>
              <a:t> </a:t>
            </a:r>
            <a:r>
              <a:rPr lang="de-CH" dirty="0" err="1"/>
              <a:t>differences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observations</a:t>
            </a:r>
            <a:r>
              <a:rPr lang="de-CH" dirty="0"/>
              <a:t>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133732-6CBF-028F-881E-C90D8613E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Best Fit, Bundle &amp; USMN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5C0CB-3615-0AE1-BB8D-3DAB2AD0C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FD9A2-2A77-144E-A2A3-2F91E9FD9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0705A-897D-7952-60AD-20A9DB97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C37717E-A10C-EA13-5DFE-6A743E5186D7}"/>
              </a:ext>
            </a:extLst>
          </p:cNvPr>
          <p:cNvGrpSpPr/>
          <p:nvPr/>
        </p:nvGrpSpPr>
        <p:grpSpPr>
          <a:xfrm>
            <a:off x="6283257" y="3004119"/>
            <a:ext cx="2534056" cy="1286762"/>
            <a:chOff x="4625502" y="3104745"/>
            <a:chExt cx="2534056" cy="1286762"/>
          </a:xfrm>
        </p:grpSpPr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7351A8E4-4575-7980-65B7-D20BA2E0AB19}"/>
                </a:ext>
              </a:extLst>
            </p:cNvPr>
            <p:cNvSpPr/>
            <p:nvPr/>
          </p:nvSpPr>
          <p:spPr>
            <a:xfrm>
              <a:off x="4625502" y="3513633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Star: 5 Points 7">
              <a:extLst>
                <a:ext uri="{FF2B5EF4-FFF2-40B4-BE49-F238E27FC236}">
                  <a16:creationId xmlns:a16="http://schemas.microsoft.com/office/drawing/2014/main" id="{2EE4916C-8404-7623-664E-3C85E81C847B}"/>
                </a:ext>
              </a:extLst>
            </p:cNvPr>
            <p:cNvSpPr/>
            <p:nvPr/>
          </p:nvSpPr>
          <p:spPr>
            <a:xfrm>
              <a:off x="5376153" y="3104745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364A1389-CE07-660D-E647-F77D69621D00}"/>
                </a:ext>
              </a:extLst>
            </p:cNvPr>
            <p:cNvSpPr/>
            <p:nvPr/>
          </p:nvSpPr>
          <p:spPr>
            <a:xfrm>
              <a:off x="6935822" y="3649820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Star: 5 Points 9">
              <a:extLst>
                <a:ext uri="{FF2B5EF4-FFF2-40B4-BE49-F238E27FC236}">
                  <a16:creationId xmlns:a16="http://schemas.microsoft.com/office/drawing/2014/main" id="{BFEC5DAA-96B3-7AB2-C509-F5B30A161F84}"/>
                </a:ext>
              </a:extLst>
            </p:cNvPr>
            <p:cNvSpPr/>
            <p:nvPr/>
          </p:nvSpPr>
          <p:spPr>
            <a:xfrm>
              <a:off x="5488021" y="4172635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C304D3-4921-2053-630A-80DDC1242F4A}"/>
              </a:ext>
            </a:extLst>
          </p:cNvPr>
          <p:cNvGrpSpPr/>
          <p:nvPr/>
        </p:nvGrpSpPr>
        <p:grpSpPr>
          <a:xfrm>
            <a:off x="6278344" y="3113555"/>
            <a:ext cx="2534056" cy="1278017"/>
            <a:chOff x="4625502" y="3104745"/>
            <a:chExt cx="2534056" cy="1278017"/>
          </a:xfrm>
        </p:grpSpPr>
        <p:sp>
          <p:nvSpPr>
            <p:cNvPr id="13" name="Star: 5 Points 12">
              <a:extLst>
                <a:ext uri="{FF2B5EF4-FFF2-40B4-BE49-F238E27FC236}">
                  <a16:creationId xmlns:a16="http://schemas.microsoft.com/office/drawing/2014/main" id="{C7F0DD54-961D-8466-E922-5ECEB6CD9308}"/>
                </a:ext>
              </a:extLst>
            </p:cNvPr>
            <p:cNvSpPr/>
            <p:nvPr/>
          </p:nvSpPr>
          <p:spPr>
            <a:xfrm>
              <a:off x="4625502" y="3513633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24112C18-166E-75A8-F1B8-92FB66F623C0}"/>
                </a:ext>
              </a:extLst>
            </p:cNvPr>
            <p:cNvSpPr/>
            <p:nvPr/>
          </p:nvSpPr>
          <p:spPr>
            <a:xfrm>
              <a:off x="5269198" y="3104745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B4125291-FF69-F32F-18CE-D30045EEC7B7}"/>
                </a:ext>
              </a:extLst>
            </p:cNvPr>
            <p:cNvSpPr/>
            <p:nvPr/>
          </p:nvSpPr>
          <p:spPr>
            <a:xfrm>
              <a:off x="6935822" y="3649820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7899399B-1BBD-E1CB-0C7B-638C394D0D96}"/>
                </a:ext>
              </a:extLst>
            </p:cNvPr>
            <p:cNvSpPr/>
            <p:nvPr/>
          </p:nvSpPr>
          <p:spPr>
            <a:xfrm>
              <a:off x="5599889" y="4163890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E9568CF-97D7-712F-9B5B-DD7284BBEAA8}"/>
              </a:ext>
            </a:extLst>
          </p:cNvPr>
          <p:cNvGrpSpPr/>
          <p:nvPr/>
        </p:nvGrpSpPr>
        <p:grpSpPr>
          <a:xfrm>
            <a:off x="1725206" y="3058213"/>
            <a:ext cx="2534056" cy="1286762"/>
            <a:chOff x="4625502" y="3104745"/>
            <a:chExt cx="2534056" cy="1286762"/>
          </a:xfrm>
        </p:grpSpPr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540CC7C-B268-09BF-E0A3-6FB951E20BFB}"/>
                </a:ext>
              </a:extLst>
            </p:cNvPr>
            <p:cNvSpPr/>
            <p:nvPr/>
          </p:nvSpPr>
          <p:spPr>
            <a:xfrm>
              <a:off x="4625502" y="3513633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Star: 5 Points 18">
              <a:extLst>
                <a:ext uri="{FF2B5EF4-FFF2-40B4-BE49-F238E27FC236}">
                  <a16:creationId xmlns:a16="http://schemas.microsoft.com/office/drawing/2014/main" id="{83E6D431-1567-1BE0-3A4E-2EB30A6E21F9}"/>
                </a:ext>
              </a:extLst>
            </p:cNvPr>
            <p:cNvSpPr/>
            <p:nvPr/>
          </p:nvSpPr>
          <p:spPr>
            <a:xfrm>
              <a:off x="5376153" y="3104745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Star: 5 Points 19">
              <a:extLst>
                <a:ext uri="{FF2B5EF4-FFF2-40B4-BE49-F238E27FC236}">
                  <a16:creationId xmlns:a16="http://schemas.microsoft.com/office/drawing/2014/main" id="{C1EA2AFB-6B1B-DF62-A559-2BAB6429BAC5}"/>
                </a:ext>
              </a:extLst>
            </p:cNvPr>
            <p:cNvSpPr/>
            <p:nvPr/>
          </p:nvSpPr>
          <p:spPr>
            <a:xfrm>
              <a:off x="6935822" y="3649820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Star: 5 Points 20">
              <a:extLst>
                <a:ext uri="{FF2B5EF4-FFF2-40B4-BE49-F238E27FC236}">
                  <a16:creationId xmlns:a16="http://schemas.microsoft.com/office/drawing/2014/main" id="{516A709C-89B5-36B5-AE67-18BF1F03FB6D}"/>
                </a:ext>
              </a:extLst>
            </p:cNvPr>
            <p:cNvSpPr/>
            <p:nvPr/>
          </p:nvSpPr>
          <p:spPr>
            <a:xfrm>
              <a:off x="5488021" y="4172635"/>
              <a:ext cx="223736" cy="21887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2783F06-A9DC-FD88-177C-5D3727BAA1E4}"/>
              </a:ext>
            </a:extLst>
          </p:cNvPr>
          <p:cNvGrpSpPr/>
          <p:nvPr/>
        </p:nvGrpSpPr>
        <p:grpSpPr>
          <a:xfrm>
            <a:off x="1739867" y="3069343"/>
            <a:ext cx="2534056" cy="1286762"/>
            <a:chOff x="4625502" y="3104745"/>
            <a:chExt cx="2534056" cy="1286762"/>
          </a:xfrm>
        </p:grpSpPr>
        <p:sp>
          <p:nvSpPr>
            <p:cNvPr id="23" name="Star: 5 Points 22">
              <a:extLst>
                <a:ext uri="{FF2B5EF4-FFF2-40B4-BE49-F238E27FC236}">
                  <a16:creationId xmlns:a16="http://schemas.microsoft.com/office/drawing/2014/main" id="{3FDE3B23-62EC-7B7F-AFBB-C061BBA8725D}"/>
                </a:ext>
              </a:extLst>
            </p:cNvPr>
            <p:cNvSpPr/>
            <p:nvPr/>
          </p:nvSpPr>
          <p:spPr>
            <a:xfrm>
              <a:off x="4625502" y="3513633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Star: 5 Points 23">
              <a:extLst>
                <a:ext uri="{FF2B5EF4-FFF2-40B4-BE49-F238E27FC236}">
                  <a16:creationId xmlns:a16="http://schemas.microsoft.com/office/drawing/2014/main" id="{DDB69381-11AB-8967-286E-1FDA679507BA}"/>
                </a:ext>
              </a:extLst>
            </p:cNvPr>
            <p:cNvSpPr/>
            <p:nvPr/>
          </p:nvSpPr>
          <p:spPr>
            <a:xfrm>
              <a:off x="5376153" y="3104745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Star: 5 Points 24">
              <a:extLst>
                <a:ext uri="{FF2B5EF4-FFF2-40B4-BE49-F238E27FC236}">
                  <a16:creationId xmlns:a16="http://schemas.microsoft.com/office/drawing/2014/main" id="{709187A0-BABB-F132-D2B1-9F893C9BEA8F}"/>
                </a:ext>
              </a:extLst>
            </p:cNvPr>
            <p:cNvSpPr/>
            <p:nvPr/>
          </p:nvSpPr>
          <p:spPr>
            <a:xfrm>
              <a:off x="6935822" y="3649820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Star: 5 Points 25">
              <a:extLst>
                <a:ext uri="{FF2B5EF4-FFF2-40B4-BE49-F238E27FC236}">
                  <a16:creationId xmlns:a16="http://schemas.microsoft.com/office/drawing/2014/main" id="{CBB1F3E8-CAD6-B9BF-054B-52CDA3AA39AE}"/>
                </a:ext>
              </a:extLst>
            </p:cNvPr>
            <p:cNvSpPr/>
            <p:nvPr/>
          </p:nvSpPr>
          <p:spPr>
            <a:xfrm>
              <a:off x="5488021" y="4172635"/>
              <a:ext cx="223736" cy="218872"/>
            </a:xfrm>
            <a:prstGeom prst="star5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BFE835C5-8611-6555-3F34-F9E175B99582}"/>
              </a:ext>
            </a:extLst>
          </p:cNvPr>
          <p:cNvSpPr txBox="1"/>
          <p:nvPr/>
        </p:nvSpPr>
        <p:spPr>
          <a:xfrm>
            <a:off x="1948942" y="2422187"/>
            <a:ext cx="142346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dirty="0" err="1"/>
              <a:t>Perfect</a:t>
            </a:r>
            <a:r>
              <a:rPr lang="de-CH" dirty="0"/>
              <a:t> match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0732CA-3973-5C5D-A1B4-3ADDCF68C63A}"/>
              </a:ext>
            </a:extLst>
          </p:cNvPr>
          <p:cNvSpPr txBox="1"/>
          <p:nvPr/>
        </p:nvSpPr>
        <p:spPr>
          <a:xfrm>
            <a:off x="6657778" y="2348874"/>
            <a:ext cx="20903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dirty="0" err="1"/>
              <a:t>Remaining</a:t>
            </a:r>
            <a:r>
              <a:rPr lang="de-CH" dirty="0"/>
              <a:t> </a:t>
            </a:r>
            <a:r>
              <a:rPr lang="de-CH" dirty="0" err="1"/>
              <a:t>residuals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320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FDE491-43A2-DE81-9459-62F248181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3200" dirty="0">
                <a:solidFill>
                  <a:srgbClr val="7030A0"/>
                </a:solidFill>
              </a:rPr>
              <a:t>2 Day </a:t>
            </a:r>
            <a:r>
              <a:rPr lang="de-CH" sz="3200" dirty="0" err="1">
                <a:solidFill>
                  <a:srgbClr val="7030A0"/>
                </a:solidFill>
              </a:rPr>
              <a:t>training</a:t>
            </a:r>
            <a:r>
              <a:rPr lang="de-CH" sz="3200" dirty="0">
                <a:solidFill>
                  <a:srgbClr val="7030A0"/>
                </a:solidFill>
              </a:rPr>
              <a:t> on SA &amp; AT930/960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Day 1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Very </a:t>
            </a:r>
            <a:r>
              <a:rPr lang="de-CH" dirty="0" err="1"/>
              <a:t>short</a:t>
            </a:r>
            <a:r>
              <a:rPr lang="de-CH" dirty="0"/>
              <a:t> </a:t>
            </a:r>
            <a:r>
              <a:rPr lang="de-CH" dirty="0" err="1"/>
              <a:t>introduction</a:t>
            </a:r>
            <a:r>
              <a:rPr lang="de-CH" dirty="0"/>
              <a:t> and </a:t>
            </a:r>
            <a:r>
              <a:rPr lang="de-CH" dirty="0" err="1"/>
              <a:t>overview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training</a:t>
            </a:r>
            <a:r>
              <a:rPr lang="de-CH" dirty="0"/>
              <a:t>, Software &amp; Instrument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absolutely</a:t>
            </a:r>
            <a:r>
              <a:rPr lang="de-CH" dirty="0"/>
              <a:t> </a:t>
            </a:r>
            <a:r>
              <a:rPr lang="de-CH" dirty="0" err="1"/>
              <a:t>need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know</a:t>
            </a:r>
            <a:r>
              <a:rPr lang="de-CH" dirty="0"/>
              <a:t> </a:t>
            </a:r>
            <a:r>
              <a:rPr lang="de-CH" dirty="0" err="1"/>
              <a:t>before</a:t>
            </a:r>
            <a:r>
              <a:rPr lang="de-CH" dirty="0"/>
              <a:t> </a:t>
            </a:r>
            <a:r>
              <a:rPr lang="de-CH" dirty="0" err="1"/>
              <a:t>starting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Practical</a:t>
            </a:r>
            <a:r>
              <a:rPr lang="de-CH" dirty="0"/>
              <a:t> </a:t>
            </a:r>
            <a:r>
              <a:rPr lang="de-CH" dirty="0" err="1"/>
              <a:t>examples</a:t>
            </a:r>
            <a:r>
              <a:rPr lang="de-CH" dirty="0"/>
              <a:t> &amp; </a:t>
            </a:r>
            <a:r>
              <a:rPr lang="de-CH" dirty="0" err="1"/>
              <a:t>explanations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job</a:t>
            </a:r>
            <a:r>
              <a:rPr lang="de-CH" dirty="0"/>
              <a:t> </a:t>
            </a:r>
            <a:r>
              <a:rPr lang="de-CH" dirty="0" err="1"/>
              <a:t>following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skeleton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Q&amp;A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Day 2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Q&amp;A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Setting </a:t>
            </a:r>
            <a:r>
              <a:rPr lang="de-CH" dirty="0" err="1"/>
              <a:t>up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equipment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Full</a:t>
            </a:r>
            <a:r>
              <a:rPr lang="de-CH" dirty="0"/>
              <a:t> </a:t>
            </a:r>
            <a:r>
              <a:rPr lang="de-CH" dirty="0" err="1"/>
              <a:t>day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practical</a:t>
            </a:r>
            <a:r>
              <a:rPr lang="de-CH" dirty="0"/>
              <a:t> </a:t>
            </a:r>
            <a:r>
              <a:rPr lang="de-CH" dirty="0" err="1"/>
              <a:t>examples</a:t>
            </a:r>
            <a:r>
              <a:rPr lang="de-CH" dirty="0"/>
              <a:t> </a:t>
            </a:r>
            <a:r>
              <a:rPr lang="de-CH" dirty="0" err="1"/>
              <a:t>based</a:t>
            </a:r>
            <a:r>
              <a:rPr lang="de-CH" dirty="0"/>
              <a:t> on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applications</a:t>
            </a:r>
            <a:r>
              <a:rPr lang="de-CH" dirty="0"/>
              <a:t> and Instruments (2 Groups)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01945F-0B1B-A183-4DB4-E4B39FC5C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A0A9A-1EE9-186B-6612-7272CC57C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D013E-C881-23F8-A22D-358047A92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5F6B5-B901-0A2D-BBC7-0F9CF5C20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72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0AF14C-D852-55DA-E055-493CD0E2C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Report Template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Reporting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Callouts</a:t>
            </a:r>
            <a:r>
              <a:rPr lang="de-CH" dirty="0"/>
              <a:t> &amp; </a:t>
            </a:r>
            <a:r>
              <a:rPr lang="de-CH" dirty="0" err="1"/>
              <a:t>Viewpoints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Events (</a:t>
            </a:r>
            <a:r>
              <a:rPr lang="de-CH" dirty="0" err="1"/>
              <a:t>static</a:t>
            </a:r>
            <a:r>
              <a:rPr lang="de-CH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Multiple </a:t>
            </a:r>
            <a:r>
              <a:rPr lang="de-CH" dirty="0" err="1"/>
              <a:t>frames</a:t>
            </a:r>
            <a:r>
              <a:rPr lang="de-CH" dirty="0"/>
              <a:t> in </a:t>
            </a:r>
            <a:r>
              <a:rPr lang="de-CH" dirty="0" err="1"/>
              <a:t>one</a:t>
            </a:r>
            <a:r>
              <a:rPr lang="de-CH" dirty="0"/>
              <a:t>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Automatic</a:t>
            </a:r>
            <a:r>
              <a:rPr lang="de-CH" dirty="0"/>
              <a:t> </a:t>
            </a:r>
            <a:r>
              <a:rPr lang="de-CH" dirty="0" err="1"/>
              <a:t>updates</a:t>
            </a:r>
            <a:r>
              <a:rPr lang="de-CH" dirty="0"/>
              <a:t> &amp; </a:t>
            </a:r>
            <a:r>
              <a:rPr lang="de-CH" dirty="0" err="1"/>
              <a:t>locking</a:t>
            </a:r>
            <a:r>
              <a:rPr lang="de-CH" dirty="0"/>
              <a:t> </a:t>
            </a:r>
            <a:r>
              <a:rPr lang="de-CH" dirty="0" err="1"/>
              <a:t>objects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81484C-8A9F-D056-3F3B-9D6EF1E27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Reports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CCC78-AB0E-7124-C095-6FE38976B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617B9-FB22-3530-106C-404577F0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2570A-F590-C087-562D-758BD9EF1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755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AD235D-5741-51B4-025E-E31C32C77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Getting</a:t>
            </a:r>
            <a:r>
              <a:rPr lang="de-CH" dirty="0"/>
              <a:t> </a:t>
            </a:r>
            <a:r>
              <a:rPr lang="de-CH" dirty="0" err="1"/>
              <a:t>started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Installation, </a:t>
            </a:r>
            <a:r>
              <a:rPr lang="de-CH" dirty="0" err="1"/>
              <a:t>Licences</a:t>
            </a:r>
            <a:r>
              <a:rPr lang="de-CH" dirty="0"/>
              <a:t>, Licence Files, Drivers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Programm </a:t>
            </a:r>
            <a:r>
              <a:rPr lang="de-CH" dirty="0" err="1"/>
              <a:t>overview</a:t>
            </a:r>
            <a:r>
              <a:rPr lang="de-CH" dirty="0"/>
              <a:t>, </a:t>
            </a:r>
            <a:r>
              <a:rPr lang="de-CH" dirty="0" err="1"/>
              <a:t>units</a:t>
            </a:r>
            <a:r>
              <a:rPr lang="de-CH" dirty="0"/>
              <a:t>, </a:t>
            </a:r>
            <a:r>
              <a:rPr lang="de-CH" dirty="0" err="1"/>
              <a:t>templates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Instruments, </a:t>
            </a:r>
            <a:r>
              <a:rPr lang="de-CH" dirty="0" err="1"/>
              <a:t>connections</a:t>
            </a:r>
            <a:r>
              <a:rPr lang="de-CH" dirty="0"/>
              <a:t>, </a:t>
            </a:r>
            <a:r>
              <a:rPr lang="de-CH" dirty="0" err="1"/>
              <a:t>instrument</a:t>
            </a:r>
            <a:r>
              <a:rPr lang="de-CH" dirty="0"/>
              <a:t> </a:t>
            </a:r>
            <a:r>
              <a:rPr lang="de-CH" dirty="0" err="1"/>
              <a:t>window</a:t>
            </a:r>
            <a:r>
              <a:rPr lang="de-CH" dirty="0"/>
              <a:t>, </a:t>
            </a:r>
            <a:r>
              <a:rPr lang="de-CH" dirty="0" err="1"/>
              <a:t>simulation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Organisation </a:t>
            </a:r>
            <a:r>
              <a:rPr lang="de-CH" dirty="0" err="1"/>
              <a:t>of</a:t>
            </a:r>
            <a:r>
              <a:rPr lang="de-CH" dirty="0"/>
              <a:t> a Job in Folder, </a:t>
            </a:r>
            <a:r>
              <a:rPr lang="de-CH" dirty="0" err="1"/>
              <a:t>collections</a:t>
            </a:r>
            <a:r>
              <a:rPr lang="de-CH" dirty="0"/>
              <a:t>, </a:t>
            </a:r>
            <a:r>
              <a:rPr lang="de-CH" dirty="0" err="1"/>
              <a:t>groups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A </a:t>
            </a:r>
            <a:r>
              <a:rPr lang="de-CH" dirty="0" err="1"/>
              <a:t>first</a:t>
            </a:r>
            <a:r>
              <a:rPr lang="de-CH" dirty="0"/>
              <a:t> </a:t>
            </a:r>
            <a:r>
              <a:rPr lang="de-CH" dirty="0" err="1"/>
              <a:t>measurement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Preparations</a:t>
            </a:r>
            <a:r>
              <a:rPr lang="de-CH" dirty="0"/>
              <a:t>, </a:t>
            </a:r>
            <a:r>
              <a:rPr lang="de-CH" dirty="0" err="1"/>
              <a:t>mesurement</a:t>
            </a:r>
            <a:r>
              <a:rPr lang="de-CH" dirty="0"/>
              <a:t> </a:t>
            </a:r>
            <a:r>
              <a:rPr lang="de-CH" dirty="0" err="1"/>
              <a:t>profiles</a:t>
            </a:r>
            <a:r>
              <a:rPr lang="de-CH" dirty="0"/>
              <a:t> and </a:t>
            </a:r>
            <a:r>
              <a:rPr lang="de-CH" dirty="0" err="1"/>
              <a:t>reflectors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Multiple </a:t>
            </a:r>
            <a:r>
              <a:rPr lang="de-CH" dirty="0" err="1"/>
              <a:t>stations</a:t>
            </a:r>
            <a:r>
              <a:rPr lang="de-CH" dirty="0"/>
              <a:t> &amp; Network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Gravity link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Multiple </a:t>
            </a:r>
            <a:r>
              <a:rPr lang="de-CH" dirty="0" err="1"/>
              <a:t>station</a:t>
            </a:r>
            <a:r>
              <a:rPr lang="de-CH" dirty="0"/>
              <a:t> </a:t>
            </a:r>
            <a:r>
              <a:rPr lang="de-CH" dirty="0" err="1"/>
              <a:t>measurements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link </a:t>
            </a:r>
            <a:r>
              <a:rPr lang="de-CH" dirty="0" err="1"/>
              <a:t>them</a:t>
            </a:r>
            <a:endParaRPr lang="de-CH" dirty="0"/>
          </a:p>
          <a:p>
            <a:pPr marL="990900" lvl="2" indent="-342900"/>
            <a:r>
              <a:rPr lang="de-CH" dirty="0"/>
              <a:t>Network Layout</a:t>
            </a:r>
          </a:p>
          <a:p>
            <a:pPr marL="990900" lvl="2" indent="-342900"/>
            <a:r>
              <a:rPr lang="de-CH" dirty="0"/>
              <a:t>Best fit, Bundle </a:t>
            </a:r>
            <a:r>
              <a:rPr lang="de-CH" dirty="0" err="1"/>
              <a:t>adjustment</a:t>
            </a:r>
            <a:r>
              <a:rPr lang="de-CH" dirty="0"/>
              <a:t>, USMN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30A5FF-A83E-C165-9C5B-FC92F2DB6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A318D-5668-72EA-B0D0-BC3001A5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8CD16-88AC-58A7-9741-E7BA7C319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A13CB-E6BE-61C5-6F28-0F64E7671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3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BB3900-2A23-D1BB-D2D7-C51821D6E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Instrument </a:t>
            </a:r>
            <a:r>
              <a:rPr lang="de-CH" dirty="0" err="1"/>
              <a:t>controls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Tracker Pilot</a:t>
            </a:r>
          </a:p>
          <a:p>
            <a:pPr marL="666900" lvl="1" indent="-342900"/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face</a:t>
            </a:r>
            <a:r>
              <a:rPr lang="de-CH" dirty="0"/>
              <a:t> check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Measurement </a:t>
            </a:r>
            <a:r>
              <a:rPr lang="de-CH" dirty="0" err="1"/>
              <a:t>controls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Closing </a:t>
            </a:r>
            <a:r>
              <a:rPr lang="de-CH" dirty="0" err="1"/>
              <a:t>controls</a:t>
            </a:r>
            <a:r>
              <a:rPr lang="de-CH" dirty="0"/>
              <a:t>, Drift </a:t>
            </a:r>
            <a:r>
              <a:rPr lang="de-CH" dirty="0" err="1"/>
              <a:t>checks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RMS </a:t>
            </a:r>
            <a:r>
              <a:rPr lang="de-CH" dirty="0" err="1"/>
              <a:t>window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Relationships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Dynamic </a:t>
            </a:r>
            <a:r>
              <a:rPr lang="de-CH" dirty="0" err="1"/>
              <a:t>constructions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Geometrical</a:t>
            </a:r>
            <a:r>
              <a:rPr lang="de-CH" dirty="0"/>
              <a:t> </a:t>
            </a:r>
            <a:r>
              <a:rPr lang="de-CH" dirty="0" err="1"/>
              <a:t>relationshsips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Reports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Simple </a:t>
            </a:r>
            <a:r>
              <a:rPr lang="de-CH" dirty="0" err="1"/>
              <a:t>reports</a:t>
            </a:r>
            <a:r>
              <a:rPr lang="de-CH" dirty="0"/>
              <a:t> and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export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342900" indent="-342900"/>
            <a:endParaRPr lang="de-CH" dirty="0"/>
          </a:p>
          <a:p>
            <a:pPr marL="342900" indent="-34290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7F9BDB-BB9D-2FCA-E7A7-57EB78C64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1A913-563D-13D5-53B9-ED5A8C755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61BDE-8A4E-18D4-8EA6-E2A8C2BD6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FA9C8-65E4-C856-2904-EDDF601A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766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BB3900-2A23-D1BB-D2D7-C51821D6E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Details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Measurement </a:t>
            </a:r>
            <a:r>
              <a:rPr lang="de-CH" dirty="0" err="1"/>
              <a:t>profiles</a:t>
            </a:r>
            <a:r>
              <a:rPr lang="de-CH" dirty="0"/>
              <a:t> (</a:t>
            </a:r>
            <a:r>
              <a:rPr lang="de-CH" dirty="0" err="1"/>
              <a:t>always</a:t>
            </a:r>
            <a:r>
              <a:rPr lang="de-CH" dirty="0"/>
              <a:t> send </a:t>
            </a:r>
            <a:r>
              <a:rPr lang="de-CH" dirty="0" err="1"/>
              <a:t>points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SA!)</a:t>
            </a:r>
          </a:p>
          <a:p>
            <a:pPr marL="666900" lvl="1" indent="-342900"/>
            <a:r>
              <a:rPr lang="de-CH" dirty="0" err="1"/>
              <a:t>Reflector</a:t>
            </a:r>
            <a:r>
              <a:rPr lang="de-CH" dirty="0"/>
              <a:t> </a:t>
            </a:r>
            <a:r>
              <a:rPr lang="de-CH" dirty="0" err="1"/>
              <a:t>choices</a:t>
            </a:r>
            <a:r>
              <a:rPr lang="de-CH" dirty="0"/>
              <a:t> and </a:t>
            </a:r>
            <a:r>
              <a:rPr lang="de-CH" dirty="0" err="1"/>
              <a:t>differences</a:t>
            </a:r>
            <a:endParaRPr lang="de-CH" dirty="0"/>
          </a:p>
          <a:p>
            <a:pPr marL="666900" lvl="1" indent="-342900"/>
            <a:r>
              <a:rPr lang="de-CH" dirty="0" err="1"/>
              <a:t>Reflector</a:t>
            </a:r>
            <a:r>
              <a:rPr lang="de-CH" dirty="0"/>
              <a:t> </a:t>
            </a:r>
            <a:r>
              <a:rPr lang="de-CH" dirty="0" err="1"/>
              <a:t>offsets</a:t>
            </a:r>
            <a:endParaRPr lang="de-CH" dirty="0"/>
          </a:p>
          <a:p>
            <a:pPr marL="666900" lvl="1" indent="-342900"/>
            <a:r>
              <a:rPr lang="de-CH" dirty="0" err="1"/>
              <a:t>Considerations</a:t>
            </a:r>
            <a:r>
              <a:rPr lang="de-CH" dirty="0"/>
              <a:t> for Point </a:t>
            </a:r>
            <a:r>
              <a:rPr lang="de-CH" dirty="0" err="1"/>
              <a:t>names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Constructions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Frames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Construct</a:t>
            </a:r>
            <a:r>
              <a:rPr lang="de-CH" dirty="0"/>
              <a:t> </a:t>
            </a:r>
            <a:r>
              <a:rPr lang="de-CH" dirty="0" err="1"/>
              <a:t>point</a:t>
            </a:r>
            <a:r>
              <a:rPr lang="de-CH" dirty="0"/>
              <a:t>/</a:t>
            </a:r>
            <a:r>
              <a:rPr lang="de-CH" dirty="0" err="1"/>
              <a:t>line</a:t>
            </a:r>
            <a:r>
              <a:rPr lang="de-CH" dirty="0"/>
              <a:t>/plane/</a:t>
            </a:r>
            <a:r>
              <a:rPr lang="de-CH" dirty="0" err="1"/>
              <a:t>circle</a:t>
            </a:r>
            <a:r>
              <a:rPr lang="de-CH" dirty="0"/>
              <a:t>/</a:t>
            </a:r>
            <a:r>
              <a:rPr lang="de-CH" dirty="0" err="1"/>
              <a:t>cylinder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Projections</a:t>
            </a:r>
            <a:r>
              <a:rPr lang="de-CH" dirty="0"/>
              <a:t> &amp; </a:t>
            </a:r>
            <a:r>
              <a:rPr lang="de-CH" dirty="0" err="1"/>
              <a:t>Bisects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Geometry</a:t>
            </a:r>
            <a:r>
              <a:rPr lang="de-CH" dirty="0"/>
              <a:t> </a:t>
            </a:r>
            <a:r>
              <a:rPr lang="de-CH" dirty="0" err="1"/>
              <a:t>fits</a:t>
            </a:r>
            <a:r>
              <a:rPr lang="de-CH" dirty="0"/>
              <a:t> &amp; </a:t>
            </a:r>
            <a:r>
              <a:rPr lang="de-CH" dirty="0" err="1"/>
              <a:t>relations</a:t>
            </a:r>
            <a:r>
              <a:rPr lang="de-CH" dirty="0"/>
              <a:t>, </a:t>
            </a:r>
            <a:r>
              <a:rPr lang="de-CH" dirty="0" err="1"/>
              <a:t>Reflector</a:t>
            </a:r>
            <a:r>
              <a:rPr lang="de-CH" dirty="0"/>
              <a:t> </a:t>
            </a:r>
            <a:r>
              <a:rPr lang="de-CH" dirty="0" err="1"/>
              <a:t>offsets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Alignments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Theoretical</a:t>
            </a:r>
            <a:r>
              <a:rPr lang="de-CH" dirty="0"/>
              <a:t> </a:t>
            </a:r>
            <a:r>
              <a:rPr lang="de-CH" dirty="0" err="1"/>
              <a:t>points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Watch </a:t>
            </a:r>
            <a:r>
              <a:rPr lang="de-CH" dirty="0" err="1"/>
              <a:t>windows</a:t>
            </a:r>
            <a:r>
              <a:rPr lang="de-CH" dirty="0"/>
              <a:t> &amp; </a:t>
            </a:r>
            <a:r>
              <a:rPr lang="de-CH" dirty="0" err="1"/>
              <a:t>point</a:t>
            </a:r>
            <a:r>
              <a:rPr lang="de-CH" dirty="0"/>
              <a:t> at </a:t>
            </a:r>
            <a:r>
              <a:rPr lang="de-CH" dirty="0" err="1"/>
              <a:t>target</a:t>
            </a:r>
            <a:endParaRPr lang="de-CH" dirty="0"/>
          </a:p>
          <a:p>
            <a:pPr marL="342900" indent="-342900"/>
            <a:endParaRPr lang="de-CH" dirty="0"/>
          </a:p>
          <a:p>
            <a:pPr marL="342900" indent="-34290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7F9BDB-BB9D-2FCA-E7A7-57EB78C64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1A913-563D-13D5-53B9-ED5A8C755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61BDE-8A4E-18D4-8EA6-E2A8C2BD6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FA9C8-65E4-C856-2904-EDDF601A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241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6B3F7F-FC85-95F5-F93B-036A204D2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6608"/>
            <a:ext cx="11017663" cy="4418158"/>
          </a:xfrm>
        </p:spPr>
        <p:txBody>
          <a:bodyPr/>
          <a:lstStyle/>
          <a:p>
            <a:r>
              <a:rPr lang="en-GB" b="0" dirty="0"/>
              <a:t>Download Spatial Analyzer from kinematics.com</a:t>
            </a:r>
            <a:endParaRPr lang="en-GB" b="0" dirty="0">
              <a:hlinkClick r:id="rId2"/>
            </a:endParaRPr>
          </a:p>
          <a:p>
            <a:r>
              <a:rPr lang="en-GB" dirty="0" err="1">
                <a:hlinkClick r:id="rId2"/>
              </a:rPr>
              <a:t>SpatialAnalyzer</a:t>
            </a:r>
            <a:r>
              <a:rPr lang="en-GB" dirty="0">
                <a:hlinkClick r:id="rId2"/>
              </a:rPr>
              <a:t> | </a:t>
            </a:r>
            <a:r>
              <a:rPr lang="en-GB" dirty="0" err="1">
                <a:hlinkClick r:id="rId2"/>
              </a:rPr>
              <a:t>SpatialAnalyzer</a:t>
            </a:r>
            <a:r>
              <a:rPr lang="en-GB" dirty="0">
                <a:hlinkClick r:id="rId2"/>
              </a:rPr>
              <a:t> (kinematics.com)</a:t>
            </a:r>
            <a:endParaRPr lang="en-GB" dirty="0"/>
          </a:p>
          <a:p>
            <a:r>
              <a:rPr lang="en-GB" b="0" dirty="0"/>
              <a:t>The download is free, without licence, the use is limited to the viewer functionality</a:t>
            </a:r>
          </a:p>
          <a:p>
            <a:r>
              <a:rPr lang="en-GB" b="0" dirty="0"/>
              <a:t>Licences are linked to a Hardware Key </a:t>
            </a:r>
            <a:r>
              <a:rPr lang="en-GB" u="sng" dirty="0"/>
              <a:t>and</a:t>
            </a:r>
            <a:r>
              <a:rPr lang="en-GB" b="0" dirty="0"/>
              <a:t> a licence file</a:t>
            </a:r>
          </a:p>
          <a:p>
            <a:r>
              <a:rPr lang="en-GB" b="0" dirty="0"/>
              <a:t>Sometimes problems with the sentinel driver installation occur….</a:t>
            </a:r>
          </a:p>
          <a:p>
            <a:r>
              <a:rPr lang="en-GB" b="0" dirty="0"/>
              <a:t>The program versions are not downwards compatible</a:t>
            </a:r>
          </a:p>
          <a:p>
            <a:r>
              <a:rPr lang="en-GB" b="0" dirty="0"/>
              <a:t>Certain commands cannot be undone, if you are not sure, make a copy!</a:t>
            </a:r>
          </a:p>
          <a:p>
            <a:r>
              <a:rPr lang="en-GB" b="0" dirty="0"/>
              <a:t>Consider that SA is not saving your data for you, do it!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FCCC1A-B545-6D27-47EE-0DCD0317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Getting</a:t>
            </a:r>
            <a:r>
              <a:rPr lang="de-CH" dirty="0"/>
              <a:t> </a:t>
            </a:r>
            <a:r>
              <a:rPr lang="de-CH" dirty="0" err="1"/>
              <a:t>started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BE8C6-2BCF-5151-C04D-48A21EE1E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BA8AC-FEEE-3629-8AB7-4FDA138B8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187BF-63BA-CE3F-2C53-1A150E34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B14ABB40-F1AA-5866-88EA-EF4C9D6E4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23" y="3826192"/>
            <a:ext cx="470538" cy="42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See the source image">
            <a:extLst>
              <a:ext uri="{FF2B5EF4-FFF2-40B4-BE49-F238E27FC236}">
                <a16:creationId xmlns:a16="http://schemas.microsoft.com/office/drawing/2014/main" id="{22AA7FA5-5B17-42B4-E924-80C499272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166" y="4402429"/>
            <a:ext cx="470538" cy="42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296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59B6B8-2CA1-7CFF-8BE1-932D7690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SA </a:t>
            </a:r>
            <a:r>
              <a:rPr lang="de-CH" dirty="0" err="1"/>
              <a:t>programm</a:t>
            </a:r>
            <a:r>
              <a:rPr lang="de-CH" dirty="0"/>
              <a:t> </a:t>
            </a:r>
            <a:r>
              <a:rPr lang="de-CH" dirty="0" err="1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5E235-2DCD-504D-4A16-D23DB21D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12ED5-7F02-856B-C763-5C928B37C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E1D69-0561-EF11-DE83-978653A0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10853E-C838-3DCB-89AD-446CA30C0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897" y="1314200"/>
            <a:ext cx="7634461" cy="46085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79F09FD-F4A5-FCF4-691E-8E2CD9BE1494}"/>
              </a:ext>
            </a:extLst>
          </p:cNvPr>
          <p:cNvSpPr txBox="1"/>
          <p:nvPr/>
        </p:nvSpPr>
        <p:spPr>
          <a:xfrm>
            <a:off x="2003897" y="1590476"/>
            <a:ext cx="1011677" cy="4187754"/>
          </a:xfrm>
          <a:prstGeom prst="rect">
            <a:avLst/>
          </a:prstGeom>
          <a:solidFill>
            <a:srgbClr val="FF0000">
              <a:alpha val="46000"/>
            </a:srgbClr>
          </a:solidFill>
        </p:spPr>
        <p:txBody>
          <a:bodyPr vert="vert270" wrap="square" lIns="0" tIns="0" rIns="0" bIns="0" rtlCol="0" anchor="ctr" anchorCtr="1">
            <a:noAutofit/>
          </a:bodyPr>
          <a:lstStyle/>
          <a:p>
            <a:pPr algn="l"/>
            <a:r>
              <a:rPr lang="de-CH" dirty="0" err="1"/>
              <a:t>Tree</a:t>
            </a:r>
            <a:r>
              <a:rPr lang="de-CH" dirty="0"/>
              <a:t> Bar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94C2FC-D58A-68BE-3B66-7CBD9C7CE0CB}"/>
              </a:ext>
            </a:extLst>
          </p:cNvPr>
          <p:cNvSpPr txBox="1"/>
          <p:nvPr/>
        </p:nvSpPr>
        <p:spPr>
          <a:xfrm>
            <a:off x="3015574" y="4837889"/>
            <a:ext cx="6622784" cy="940341"/>
          </a:xfrm>
          <a:prstGeom prst="rect">
            <a:avLst/>
          </a:prstGeom>
          <a:solidFill>
            <a:srgbClr val="FF0000">
              <a:alpha val="46000"/>
            </a:srgbClr>
          </a:solidFill>
        </p:spPr>
        <p:txBody>
          <a:bodyPr vert="horz" wrap="square" lIns="0" tIns="0" rIns="0" bIns="0" rtlCol="0" anchor="ctr" anchorCtr="1">
            <a:noAutofit/>
          </a:bodyPr>
          <a:lstStyle/>
          <a:p>
            <a:pPr algn="l"/>
            <a:r>
              <a:rPr lang="de-CH" dirty="0"/>
              <a:t>Report Bar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18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5C323-9091-6DC7-0D3B-E4B80E34F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42067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The </a:t>
            </a:r>
            <a:r>
              <a:rPr lang="de-CH" dirty="0" err="1"/>
              <a:t>tree</a:t>
            </a:r>
            <a:r>
              <a:rPr lang="de-CH" dirty="0"/>
              <a:t> bar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structure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job</a:t>
            </a:r>
            <a:r>
              <a:rPr lang="de-CH" dirty="0"/>
              <a:t>, </a:t>
            </a:r>
            <a:r>
              <a:rPr lang="de-CH" dirty="0" err="1"/>
              <a:t>keep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clean!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Basic </a:t>
            </a:r>
            <a:r>
              <a:rPr lang="de-CH" dirty="0" err="1"/>
              <a:t>structure</a:t>
            </a:r>
            <a:r>
              <a:rPr lang="de-CH" dirty="0"/>
              <a:t>: Collection, Instruments, Point Groups, Features, Frames, Events….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Use </a:t>
            </a:r>
            <a:r>
              <a:rPr lang="de-CH" dirty="0" err="1"/>
              <a:t>structuring</a:t>
            </a:r>
            <a:r>
              <a:rPr lang="de-CH" dirty="0"/>
              <a:t> </a:t>
            </a:r>
            <a:r>
              <a:rPr lang="de-CH" dirty="0" err="1"/>
              <a:t>elements</a:t>
            </a:r>
            <a:r>
              <a:rPr lang="de-CH" dirty="0"/>
              <a:t> like Folders, Collections and Groups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A </a:t>
            </a:r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practice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one</a:t>
            </a:r>
            <a:r>
              <a:rPr lang="de-CH" dirty="0"/>
              <a:t> Collection per Instrument Station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And </a:t>
            </a:r>
            <a:r>
              <a:rPr lang="de-CH" dirty="0" err="1"/>
              <a:t>one</a:t>
            </a:r>
            <a:r>
              <a:rPr lang="de-CH" dirty="0"/>
              <a:t> </a:t>
            </a:r>
            <a:r>
              <a:rPr lang="de-CH" dirty="0" err="1"/>
              <a:t>group</a:t>
            </a:r>
            <a:r>
              <a:rPr lang="de-CH" dirty="0"/>
              <a:t> per feature (Plane, </a:t>
            </a:r>
            <a:r>
              <a:rPr lang="de-CH" dirty="0" err="1"/>
              <a:t>Cylinder</a:t>
            </a:r>
            <a:r>
              <a:rPr lang="de-CH" dirty="0"/>
              <a:t>, Circle)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Folders </a:t>
            </a:r>
            <a:r>
              <a:rPr lang="de-CH" dirty="0" err="1"/>
              <a:t>are</a:t>
            </a:r>
            <a:r>
              <a:rPr lang="de-CH" dirty="0"/>
              <a:t> nice for different </a:t>
            </a:r>
            <a:r>
              <a:rPr lang="de-CH" dirty="0" err="1"/>
              <a:t>epoches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workpieces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easily</a:t>
            </a:r>
            <a:r>
              <a:rPr lang="de-CH" dirty="0"/>
              <a:t> </a:t>
            </a:r>
            <a:r>
              <a:rPr lang="de-CH" dirty="0" err="1"/>
              <a:t>join</a:t>
            </a:r>
            <a:r>
              <a:rPr lang="de-CH" dirty="0"/>
              <a:t> </a:t>
            </a:r>
            <a:r>
              <a:rPr lang="de-CH" dirty="0" err="1"/>
              <a:t>points</a:t>
            </a:r>
            <a:r>
              <a:rPr lang="de-CH" dirty="0"/>
              <a:t>, but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harder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separate at a </a:t>
            </a:r>
            <a:r>
              <a:rPr lang="de-CH" dirty="0" err="1"/>
              <a:t>later</a:t>
            </a:r>
            <a:r>
              <a:rPr lang="de-CH" dirty="0"/>
              <a:t> </a:t>
            </a:r>
            <a:r>
              <a:rPr lang="de-CH" dirty="0" err="1"/>
              <a:t>stage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A </a:t>
            </a:r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practice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go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fine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Be explicit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your</a:t>
            </a:r>
            <a:r>
              <a:rPr lang="de-CH" dirty="0"/>
              <a:t> Group AND </a:t>
            </a:r>
            <a:r>
              <a:rPr lang="de-CH" dirty="0" err="1"/>
              <a:t>Pointnames</a:t>
            </a:r>
            <a:r>
              <a:rPr lang="de-CH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Common </a:t>
            </a:r>
            <a:r>
              <a:rPr lang="de-CH" dirty="0" err="1"/>
              <a:t>Pointnames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important</a:t>
            </a:r>
            <a:r>
              <a:rPr lang="de-CH" dirty="0"/>
              <a:t> for </a:t>
            </a:r>
            <a:r>
              <a:rPr lang="de-CH" dirty="0" err="1"/>
              <a:t>fitting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Name </a:t>
            </a:r>
            <a:r>
              <a:rPr lang="de-CH" dirty="0" err="1"/>
              <a:t>Flanges</a:t>
            </a:r>
            <a:r>
              <a:rPr lang="de-CH" dirty="0"/>
              <a:t>, </a:t>
            </a:r>
            <a:r>
              <a:rPr lang="de-CH" dirty="0" err="1"/>
              <a:t>Circles</a:t>
            </a:r>
            <a:r>
              <a:rPr lang="de-CH" dirty="0"/>
              <a:t> and Planes </a:t>
            </a:r>
            <a:r>
              <a:rPr lang="de-CH" dirty="0" err="1"/>
              <a:t>accordingly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3146FE-9F66-37B4-106E-A23619469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SA </a:t>
            </a:r>
            <a:r>
              <a:rPr lang="de-CH" dirty="0" err="1"/>
              <a:t>Tree</a:t>
            </a:r>
            <a:r>
              <a:rPr lang="de-CH" dirty="0"/>
              <a:t> bar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0D90E-7F93-AA6A-B1CC-E9A86BF7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CAF83-02AF-071C-F606-C08B4BC94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F2B51-2AF6-9940-599F-A1F7A1D93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916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A3A682-613A-07A3-9ED1-8B2E50DA7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favourite</a:t>
            </a:r>
            <a:r>
              <a:rPr lang="de-CH" dirty="0"/>
              <a:t> </a:t>
            </a:r>
            <a:r>
              <a:rPr lang="de-CH" dirty="0" err="1"/>
              <a:t>button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F2!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Allows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select</a:t>
            </a:r>
            <a:r>
              <a:rPr lang="de-CH" dirty="0"/>
              <a:t> </a:t>
            </a:r>
            <a:r>
              <a:rPr lang="de-CH" dirty="0" err="1"/>
              <a:t>features</a:t>
            </a:r>
            <a:r>
              <a:rPr lang="de-CH" dirty="0"/>
              <a:t> </a:t>
            </a:r>
            <a:r>
              <a:rPr lang="de-CH" dirty="0" err="1"/>
              <a:t>depending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context</a:t>
            </a:r>
            <a:endParaRPr lang="de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Confirm</a:t>
            </a:r>
            <a:r>
              <a:rPr lang="de-CH" dirty="0"/>
              <a:t>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choices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enter</a:t>
            </a:r>
            <a:r>
              <a:rPr lang="de-CH" dirty="0"/>
              <a:t>, </a:t>
            </a:r>
            <a:r>
              <a:rPr lang="de-CH" dirty="0" err="1"/>
              <a:t>always</a:t>
            </a:r>
            <a:r>
              <a:rPr lang="de-CH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Import/Export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ASCII: </a:t>
            </a:r>
            <a:r>
              <a:rPr lang="de-CH" dirty="0" err="1"/>
              <a:t>Predefined</a:t>
            </a:r>
            <a:r>
              <a:rPr lang="de-CH" dirty="0"/>
              <a:t> Formats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 err="1"/>
              <a:t>Limitations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User Options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Display &amp; Units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Instruments and </a:t>
            </a:r>
            <a:r>
              <a:rPr lang="de-CH" dirty="0" err="1"/>
              <a:t>interfaces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Group Manager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DEE75E-8C67-C158-1CB7-D5CFA54CA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Important</a:t>
            </a:r>
            <a:r>
              <a:rPr lang="de-CH" dirty="0"/>
              <a:t> </a:t>
            </a:r>
            <a:r>
              <a:rPr lang="de-CH" dirty="0" err="1"/>
              <a:t>commands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EF9D5-960A-7B34-7C22-99B8F95EF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7B110-32E9-169F-709B-45CE406B6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BE-GM-ASG | Spatial Analyzer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C6A2C-AA32-24EC-24D4-5DF1F26D8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385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35522</TotalTime>
  <Words>1096</Words>
  <Application>Microsoft Office PowerPoint</Application>
  <PresentationFormat>Widescreen</PresentationFormat>
  <Paragraphs>250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Spatial Analyzer getting started</vt:lpstr>
      <vt:lpstr>Overview</vt:lpstr>
      <vt:lpstr>Contents</vt:lpstr>
      <vt:lpstr>Contents</vt:lpstr>
      <vt:lpstr>Contents</vt:lpstr>
      <vt:lpstr>Getting started</vt:lpstr>
      <vt:lpstr>SA programm overview</vt:lpstr>
      <vt:lpstr>SA Tree bar</vt:lpstr>
      <vt:lpstr>Important commands</vt:lpstr>
      <vt:lpstr>Add instrument</vt:lpstr>
      <vt:lpstr>Virtual instruments &amp; tracker pilot</vt:lpstr>
      <vt:lpstr>Instrument window</vt:lpstr>
      <vt:lpstr>First measurement</vt:lpstr>
      <vt:lpstr>Instrument checks</vt:lpstr>
      <vt:lpstr>Constructions &amp; Relationships</vt:lpstr>
      <vt:lpstr>Alignment</vt:lpstr>
      <vt:lpstr>Bundle adjustment /USMN</vt:lpstr>
      <vt:lpstr>Best Fit, Bundle &amp; USMN</vt:lpstr>
      <vt:lpstr>Best Fit, Bundle &amp; USMN</vt:lpstr>
      <vt:lpstr>Reports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Patrick Bestmann</cp:lastModifiedBy>
  <cp:revision>316</cp:revision>
  <dcterms:created xsi:type="dcterms:W3CDTF">2021-01-15T14:19:07Z</dcterms:created>
  <dcterms:modified xsi:type="dcterms:W3CDTF">2025-03-24T12:47:24Z</dcterms:modified>
</cp:coreProperties>
</file>