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BE9"/>
          </a:solidFill>
        </a:fill>
      </a:tcStyle>
    </a:wholeTbl>
    <a:band2H>
      <a:tcTxStyle/>
      <a:tcStyle>
        <a:tcBdr/>
        <a:fill>
          <a:solidFill>
            <a:srgbClr val="E7EEF4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E9D4"/>
          </a:solidFill>
        </a:fill>
      </a:tcStyle>
    </a:wholeTbl>
    <a:band2H>
      <a:tcTxStyle/>
      <a:tcStyle>
        <a:tcBdr/>
        <a:fill>
          <a:solidFill>
            <a:srgbClr val="F0F4EB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F3F1"/>
          </a:solidFill>
        </a:fill>
      </a:tcStyle>
    </a:wholeTbl>
    <a:band2H>
      <a:tcTxStyle/>
      <a:tcStyle>
        <a:tcBdr/>
        <a:fill>
          <a:solidFill>
            <a:srgbClr val="E6F9F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63" d="100"/>
          <a:sy n="63" d="100"/>
        </p:scale>
        <p:origin x="48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 Light"/>
      </a:defRPr>
    </a:lvl1pPr>
    <a:lvl2pPr indent="228600" latinLnBrk="0">
      <a:defRPr sz="1200">
        <a:latin typeface="+mn-lt"/>
        <a:ea typeface="+mn-ea"/>
        <a:cs typeface="+mn-cs"/>
        <a:sym typeface="Calibri Light"/>
      </a:defRPr>
    </a:lvl2pPr>
    <a:lvl3pPr indent="457200" latinLnBrk="0">
      <a:defRPr sz="1200">
        <a:latin typeface="+mn-lt"/>
        <a:ea typeface="+mn-ea"/>
        <a:cs typeface="+mn-cs"/>
        <a:sym typeface="Calibri Light"/>
      </a:defRPr>
    </a:lvl3pPr>
    <a:lvl4pPr indent="685800" latinLnBrk="0">
      <a:defRPr sz="1200">
        <a:latin typeface="+mn-lt"/>
        <a:ea typeface="+mn-ea"/>
        <a:cs typeface="+mn-cs"/>
        <a:sym typeface="Calibri Light"/>
      </a:defRPr>
    </a:lvl4pPr>
    <a:lvl5pPr indent="914400" latinLnBrk="0">
      <a:defRPr sz="1200">
        <a:latin typeface="+mn-lt"/>
        <a:ea typeface="+mn-ea"/>
        <a:cs typeface="+mn-cs"/>
        <a:sym typeface="Calibri Light"/>
      </a:defRPr>
    </a:lvl5pPr>
    <a:lvl6pPr indent="1143000" latinLnBrk="0">
      <a:defRPr sz="1200">
        <a:latin typeface="+mn-lt"/>
        <a:ea typeface="+mn-ea"/>
        <a:cs typeface="+mn-cs"/>
        <a:sym typeface="Calibri Light"/>
      </a:defRPr>
    </a:lvl6pPr>
    <a:lvl7pPr indent="1371600" latinLnBrk="0">
      <a:defRPr sz="1200">
        <a:latin typeface="+mn-lt"/>
        <a:ea typeface="+mn-ea"/>
        <a:cs typeface="+mn-cs"/>
        <a:sym typeface="Calibri Light"/>
      </a:defRPr>
    </a:lvl7pPr>
    <a:lvl8pPr indent="1600200" latinLnBrk="0">
      <a:defRPr sz="1200">
        <a:latin typeface="+mn-lt"/>
        <a:ea typeface="+mn-ea"/>
        <a:cs typeface="+mn-cs"/>
        <a:sym typeface="Calibri Light"/>
      </a:defRPr>
    </a:lvl8pPr>
    <a:lvl9pPr indent="1828800" latinLnBrk="0">
      <a:defRPr sz="1200">
        <a:latin typeface="+mn-lt"/>
        <a:ea typeface="+mn-ea"/>
        <a:cs typeface="+mn-cs"/>
        <a:sym typeface="Calibri Light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9"/>
          <p:cNvSpPr>
            <a:spLocks noGrp="1"/>
          </p:cNvSpPr>
          <p:nvPr>
            <p:ph type="pic" sz="half" idx="21"/>
          </p:nvPr>
        </p:nvSpPr>
        <p:spPr>
          <a:xfrm>
            <a:off x="0" y="1220787"/>
            <a:ext cx="6808789" cy="438943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icture Placeholder 7"/>
          <p:cNvSpPr>
            <a:spLocks noGrp="1"/>
          </p:cNvSpPr>
          <p:nvPr>
            <p:ph type="pic" sz="half" idx="21"/>
          </p:nvPr>
        </p:nvSpPr>
        <p:spPr>
          <a:xfrm>
            <a:off x="6782493" y="720079"/>
            <a:ext cx="4738746" cy="613792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icture Placeholder 6"/>
          <p:cNvSpPr>
            <a:spLocks noGrp="1"/>
          </p:cNvSpPr>
          <p:nvPr>
            <p:ph type="pic" idx="2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860425" y="2355850"/>
            <a:ext cx="5414963" cy="2794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icture Placeholder 6"/>
          <p:cNvSpPr>
            <a:spLocks noGrp="1"/>
          </p:cNvSpPr>
          <p:nvPr>
            <p:ph type="pic" sz="half" idx="21"/>
          </p:nvPr>
        </p:nvSpPr>
        <p:spPr>
          <a:xfrm>
            <a:off x="6269037" y="1831975"/>
            <a:ext cx="5948363" cy="37179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46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icture Placeholder 8"/>
          <p:cNvSpPr>
            <a:spLocks noGrp="1"/>
          </p:cNvSpPr>
          <p:nvPr>
            <p:ph type="pic" sz="half" idx="21"/>
          </p:nvPr>
        </p:nvSpPr>
        <p:spPr>
          <a:xfrm>
            <a:off x="909674" y="2008897"/>
            <a:ext cx="10335516" cy="248146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6_Custom Layou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icture Placeholder 8"/>
          <p:cNvSpPr>
            <a:spLocks noGrp="1"/>
          </p:cNvSpPr>
          <p:nvPr>
            <p:ph type="pic" sz="half" idx="21"/>
          </p:nvPr>
        </p:nvSpPr>
        <p:spPr>
          <a:xfrm>
            <a:off x="909674" y="2008897"/>
            <a:ext cx="10335516" cy="248146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1415480" y="1772817"/>
            <a:ext cx="1944988" cy="194498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Picture Placeholder 6"/>
          <p:cNvSpPr>
            <a:spLocks noGrp="1"/>
          </p:cNvSpPr>
          <p:nvPr>
            <p:ph type="pic" sz="quarter" idx="22"/>
          </p:nvPr>
        </p:nvSpPr>
        <p:spPr>
          <a:xfrm>
            <a:off x="3518892" y="3870202"/>
            <a:ext cx="1944987" cy="194498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icture Placeholder 6"/>
          <p:cNvSpPr>
            <a:spLocks noGrp="1"/>
          </p:cNvSpPr>
          <p:nvPr>
            <p:ph type="pic" idx="21"/>
          </p:nvPr>
        </p:nvSpPr>
        <p:spPr>
          <a:xfrm>
            <a:off x="793263" y="796204"/>
            <a:ext cx="10618213" cy="526559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icture Placeholder 6"/>
          <p:cNvSpPr>
            <a:spLocks noGrp="1"/>
          </p:cNvSpPr>
          <p:nvPr>
            <p:ph type="pic" sz="quarter" idx="21"/>
          </p:nvPr>
        </p:nvSpPr>
        <p:spPr>
          <a:xfrm>
            <a:off x="1585912" y="1785936"/>
            <a:ext cx="2228851" cy="222885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8_Custom Layout 0"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/>
            </a:pPr>
            <a:endParaRPr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 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6.png"/><Relationship Id="rId26" Type="http://schemas.openxmlformats.org/officeDocument/2006/relationships/image" Target="../media/image24.jpe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5.png"/><Relationship Id="rId25" Type="http://schemas.openxmlformats.org/officeDocument/2006/relationships/image" Target="../media/image23.jpeg"/><Relationship Id="rId2" Type="http://schemas.openxmlformats.org/officeDocument/2006/relationships/image" Target="../media/image1.png"/><Relationship Id="rId16" Type="http://schemas.openxmlformats.org/officeDocument/2006/relationships/hyperlink" Target="mailto:massimo.caccia@uninsubria.it" TargetMode="External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2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9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0.png"/><Relationship Id="rId27" Type="http://schemas.openxmlformats.org/officeDocument/2006/relationships/image" Target="../media/image2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0.png"/><Relationship Id="rId7" Type="http://schemas.openxmlformats.org/officeDocument/2006/relationships/image" Target="../media/image5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0.png"/><Relationship Id="rId7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5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17" descr="Picture 17"/>
          <p:cNvPicPr>
            <a:picLocks noChangeAspect="1"/>
          </p:cNvPicPr>
          <p:nvPr/>
        </p:nvPicPr>
        <p:blipFill>
          <a:blip r:embed="rId2"/>
          <a:srcRect l="7407" r="7406"/>
          <a:stretch>
            <a:fillRect/>
          </a:stretch>
        </p:blipFill>
        <p:spPr>
          <a:xfrm>
            <a:off x="54864" y="-1"/>
            <a:ext cx="12192001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n 9" descr="Imagen 9"/>
          <p:cNvPicPr>
            <a:picLocks noChangeAspect="1"/>
          </p:cNvPicPr>
          <p:nvPr/>
        </p:nvPicPr>
        <p:blipFill>
          <a:blip r:embed="rId3">
            <a:alphaModFix amt="60000"/>
          </a:blip>
          <a:srcRect l="28964" t="12750" b="4792"/>
          <a:stretch>
            <a:fillRect/>
          </a:stretch>
        </p:blipFill>
        <p:spPr>
          <a:xfrm>
            <a:off x="0" y="0"/>
            <a:ext cx="6205011" cy="68580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7" name="Group 1"/>
          <p:cNvGrpSpPr/>
          <p:nvPr/>
        </p:nvGrpSpPr>
        <p:grpSpPr>
          <a:xfrm>
            <a:off x="1957690" y="5954021"/>
            <a:ext cx="8386348" cy="905069"/>
            <a:chOff x="0" y="0"/>
            <a:chExt cx="8386346" cy="905068"/>
          </a:xfrm>
        </p:grpSpPr>
        <p:pic>
          <p:nvPicPr>
            <p:cNvPr id="208" name="Imagen 8" descr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0"/>
              <a:ext cx="988731" cy="9050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9" name="Imagen 10" descr="Imagen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76013" y="222081"/>
              <a:ext cx="475522" cy="4831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0" name="Imagen 12" descr="Imagen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57652" y="312723"/>
              <a:ext cx="708863" cy="3111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1" name="Imagen 14" descr="Imagen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60480" y="281192"/>
              <a:ext cx="833227" cy="3550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2" name="Imagen 16" descr="Imagen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47319" y="294642"/>
              <a:ext cx="726278" cy="2983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3" name="Imagen 20" descr="Imagen 2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42868" y="157558"/>
              <a:ext cx="384907" cy="5011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4" name="Imagen 22" descr="Imagen 2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64189" y="120680"/>
              <a:ext cx="548661" cy="5486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" name="Imagen 28" descr="Imagen 2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029716" y="162858"/>
              <a:ext cx="502891" cy="5028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6" name="Imagen 30" descr="Imagen 3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910134" y="222080"/>
              <a:ext cx="476213" cy="4154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18" name="7 CuadroTexto"/>
          <p:cNvSpPr txBox="1"/>
          <p:nvPr/>
        </p:nvSpPr>
        <p:spPr>
          <a:xfrm>
            <a:off x="143064" y="415104"/>
            <a:ext cx="8386348" cy="2205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10000"/>
              </a:lnSpc>
              <a:defRPr sz="3600">
                <a:solidFill>
                  <a:srgbClr val="FFFFFF"/>
                </a:solidFill>
                <a:latin typeface="Rockwell"/>
                <a:ea typeface="Rockwell"/>
                <a:cs typeface="Rockwell"/>
                <a:sym typeface="Rockwell"/>
              </a:defRPr>
            </a:pPr>
            <a:endParaRPr/>
          </a:p>
          <a:p>
            <a:pPr algn="ctr">
              <a:lnSpc>
                <a:spcPct val="110000"/>
              </a:lnSpc>
              <a:defRPr sz="24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algn="ctr">
              <a:lnSpc>
                <a:spcPct val="110000"/>
              </a:lnSpc>
              <a:defRPr sz="24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In-silico quantum generation of random bit streams</a:t>
            </a:r>
          </a:p>
          <a:p>
            <a:pPr algn="ctr">
              <a:lnSpc>
                <a:spcPct val="110000"/>
              </a:lnSpc>
              <a:defRPr sz="24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</p:txBody>
      </p:sp>
      <p:pic>
        <p:nvPicPr>
          <p:cNvPr id="219" name="Picture 25" descr="Picture 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01897" y="362025"/>
            <a:ext cx="1994676" cy="1987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icture 3" descr="Picture 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728" y="6022883"/>
            <a:ext cx="1261982" cy="487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RP_LogoIdea_bianco.png" descr="RP_LogoIdea_bianco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4203" y="2317182"/>
            <a:ext cx="3145613" cy="1302285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Massimo Caccia…"/>
          <p:cNvSpPr txBox="1"/>
          <p:nvPr/>
        </p:nvSpPr>
        <p:spPr>
          <a:xfrm>
            <a:off x="169031" y="3896826"/>
            <a:ext cx="3194610" cy="815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1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Massimo Caccia</a:t>
            </a:r>
          </a:p>
          <a:p>
            <a:pPr algn="ctr">
              <a:defRPr sz="1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Università dell’Insubria</a:t>
            </a:r>
          </a:p>
          <a:p>
            <a:pPr algn="ctr">
              <a:defRPr sz="1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u="sng">
                <a:solidFill>
                  <a:srgbClr val="0080FF"/>
                </a:solidFill>
                <a:uFill>
                  <a:solidFill>
                    <a:srgbClr val="0080FF"/>
                  </a:solidFill>
                </a:uFill>
                <a:hlinkClick r:id="rId16"/>
              </a:rPr>
              <a:t>massimo.caccia@uninsubria.it</a:t>
            </a:r>
          </a:p>
        </p:txBody>
      </p:sp>
      <p:grpSp>
        <p:nvGrpSpPr>
          <p:cNvPr id="251" name="Group"/>
          <p:cNvGrpSpPr/>
          <p:nvPr/>
        </p:nvGrpSpPr>
        <p:grpSpPr>
          <a:xfrm>
            <a:off x="3801411" y="2733682"/>
            <a:ext cx="8591807" cy="3721507"/>
            <a:chOff x="0" y="0"/>
            <a:chExt cx="8591806" cy="3721505"/>
          </a:xfrm>
        </p:grpSpPr>
        <p:pic>
          <p:nvPicPr>
            <p:cNvPr id="223" name="InsubriaTrasparente.png" descr="InsubriaTrasparente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>
            <a:xfrm>
              <a:off x="0" y="471180"/>
              <a:ext cx="650407" cy="6504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4" name="Logo AGH.png" descr="Logo AGH.png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69846" y="552559"/>
              <a:ext cx="487723" cy="4877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5" name="Screenshot 2021-09-12 at 20.22.02.png" descr="Screenshot 2021-09-12 at 20.22.02.png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715675" y="626010"/>
              <a:ext cx="650479" cy="340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6" name="Kudelski_Group_CMYK_a.pdf" descr="Kudelski_Group_CMYK_a.pdf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527039" y="626010"/>
              <a:ext cx="941791" cy="340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7" name="Screenshot 2021-09-12 at 20.11.25.png" descr="Screenshot 2021-09-12 at 20.11.25.png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676822" y="481344"/>
              <a:ext cx="650479" cy="630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8" name="Screenshot 2021-09-12 at 20.12.16.png" descr="Screenshot 2021-09-12 at 20.12.16.png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4343598" y="552559"/>
              <a:ext cx="926125" cy="4877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29" name="Screenshot 2022-02-04 at 13.00.58.png" descr="Screenshot 2022-02-04 at 13.00.58.png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6113507" y="692434"/>
              <a:ext cx="1492654" cy="3899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0" name="Screenshot 2021-09-12 at 20.11.08.png" descr="Screenshot 2021-09-12 at 20.11.08.png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5511910" y="686848"/>
              <a:ext cx="359410" cy="3408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1" name="RP_LogoIdea_bianco.png" descr="RP_LogoIdea_bianco.pn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50014" y="719631"/>
              <a:ext cx="941792" cy="3899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2" name="Università dell’Insubria"/>
            <p:cNvSpPr txBox="1"/>
            <p:nvPr/>
          </p:nvSpPr>
          <p:spPr>
            <a:xfrm rot="16200000">
              <a:off x="-762250" y="2080703"/>
              <a:ext cx="2174978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Università dell’Insubria </a:t>
              </a:r>
            </a:p>
          </p:txBody>
        </p:sp>
        <p:sp>
          <p:nvSpPr>
            <p:cNvPr id="233" name="AGH- Uni. Science &amp; Technology"/>
            <p:cNvSpPr txBox="1"/>
            <p:nvPr/>
          </p:nvSpPr>
          <p:spPr>
            <a:xfrm rot="16200000">
              <a:off x="-120982" y="2227470"/>
              <a:ext cx="246798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rPr dirty="0"/>
                <a:t>AGH- Un</a:t>
              </a:r>
              <a:r>
                <a:rPr lang="it-IT" dirty="0" err="1"/>
                <a:t>iversity</a:t>
              </a:r>
              <a:r>
                <a:rPr lang="it-IT" dirty="0"/>
                <a:t> of </a:t>
              </a:r>
              <a:r>
                <a:rPr lang="it-IT" dirty="0" err="1"/>
                <a:t>Krakow</a:t>
              </a:r>
              <a:endParaRPr dirty="0"/>
            </a:p>
          </p:txBody>
        </p:sp>
        <p:sp>
          <p:nvSpPr>
            <p:cNvPr id="234" name="Fondazione Bruno Kessler"/>
            <p:cNvSpPr txBox="1"/>
            <p:nvPr/>
          </p:nvSpPr>
          <p:spPr>
            <a:xfrm rot="16200000">
              <a:off x="802740" y="2231388"/>
              <a:ext cx="2476348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Fondazione Bruno Kessler </a:t>
              </a:r>
            </a:p>
          </p:txBody>
        </p:sp>
        <p:sp>
          <p:nvSpPr>
            <p:cNvPr id="235" name="NAGRAVISION s.a."/>
            <p:cNvSpPr txBox="1"/>
            <p:nvPr/>
          </p:nvSpPr>
          <p:spPr>
            <a:xfrm rot="16200000">
              <a:off x="2120161" y="1870987"/>
              <a:ext cx="1755547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NAGRAVISION s.a. </a:t>
              </a:r>
            </a:p>
          </p:txBody>
        </p:sp>
        <p:sp>
          <p:nvSpPr>
            <p:cNvPr id="236" name="E4 - computer engineering"/>
            <p:cNvSpPr txBox="1"/>
            <p:nvPr/>
          </p:nvSpPr>
          <p:spPr>
            <a:xfrm rot="16200000">
              <a:off x="2680711" y="2277349"/>
              <a:ext cx="2568271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E4 - computer engineering </a:t>
              </a:r>
            </a:p>
          </p:txBody>
        </p:sp>
        <p:sp>
          <p:nvSpPr>
            <p:cNvPr id="237" name="SECO s.p.a."/>
            <p:cNvSpPr txBox="1"/>
            <p:nvPr/>
          </p:nvSpPr>
          <p:spPr>
            <a:xfrm rot="16200000">
              <a:off x="4125133" y="1555126"/>
              <a:ext cx="1123824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SECO s.p.a. </a:t>
              </a:r>
            </a:p>
          </p:txBody>
        </p:sp>
        <p:sp>
          <p:nvSpPr>
            <p:cNvPr id="238" name="WEEROC"/>
            <p:cNvSpPr txBox="1"/>
            <p:nvPr/>
          </p:nvSpPr>
          <p:spPr>
            <a:xfrm rot="16200000">
              <a:off x="5197089" y="1487740"/>
              <a:ext cx="989052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WEEROC </a:t>
              </a:r>
            </a:p>
          </p:txBody>
        </p:sp>
        <p:sp>
          <p:nvSpPr>
            <p:cNvPr id="239" name="IMASENIC"/>
            <p:cNvSpPr txBox="1"/>
            <p:nvPr/>
          </p:nvSpPr>
          <p:spPr>
            <a:xfrm rot="16200000">
              <a:off x="6392937" y="1521255"/>
              <a:ext cx="1056082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IMASENIC </a:t>
              </a:r>
            </a:p>
          </p:txBody>
        </p:sp>
        <p:sp>
          <p:nvSpPr>
            <p:cNvPr id="240" name="Random Power s.r.l."/>
            <p:cNvSpPr txBox="1"/>
            <p:nvPr/>
          </p:nvSpPr>
          <p:spPr>
            <a:xfrm rot="16200000">
              <a:off x="7176199" y="1967355"/>
              <a:ext cx="1948282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  <a:latin typeface="Montserrat Regular"/>
                  <a:ea typeface="Montserrat Regular"/>
                  <a:cs typeface="Montserrat Regular"/>
                  <a:sym typeface="Montserrat Regular"/>
                </a:defRPr>
              </a:lvl1pPr>
            </a:lstStyle>
            <a:p>
              <a:r>
                <a:t>Random Power s.r.l.  </a:t>
              </a:r>
            </a:p>
          </p:txBody>
        </p:sp>
        <p:grpSp>
          <p:nvGrpSpPr>
            <p:cNvPr id="250" name="Group"/>
            <p:cNvGrpSpPr/>
            <p:nvPr/>
          </p:nvGrpSpPr>
          <p:grpSpPr>
            <a:xfrm>
              <a:off x="2248" y="0"/>
              <a:ext cx="8441653" cy="389902"/>
              <a:chOff x="0" y="0"/>
              <a:chExt cx="8441651" cy="389901"/>
            </a:xfrm>
          </p:grpSpPr>
          <p:pic>
            <p:nvPicPr>
              <p:cNvPr id="241" name="27099.jpg" descr="27099.jpg"/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366376" y="24540"/>
                <a:ext cx="64598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2" name="27098.jpg" descr="27098.jpg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715675" y="24540"/>
                <a:ext cx="64598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3" name="27098.jpg" descr="27098.jpg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0" y="24540"/>
                <a:ext cx="64598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4" name="27098.jpg" descr="27098.jpg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639607" y="24540"/>
                <a:ext cx="64598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5" name="27098.jpg" descr="27098.jpg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481421" y="24540"/>
                <a:ext cx="64598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6" name="27098.jpg" descr="27098.jpg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7795670" y="24540"/>
                <a:ext cx="645982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7" name="18168.jpg" descr="18168.jpg"/>
              <p:cNvPicPr>
                <a:picLocks noChangeAspect="1"/>
              </p:cNvPicPr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6400753" y="0"/>
                <a:ext cx="738730" cy="3899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8" name="Screenshot 2023-06-02 at 15.35.29.png" descr="Screenshot 2023-06-02 at 15.35.29.png"/>
              <p:cNvPicPr>
                <a:picLocks noChangeAspect="1"/>
              </p:cNvPicPr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640813" y="24540"/>
                <a:ext cx="647221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9" name="Screenshot 2023-06-02 at 15.35.59.png" descr="Screenshot 2023-06-02 at 15.35.59.png"/>
              <p:cNvPicPr>
                <a:picLocks noChangeAspect="1"/>
              </p:cNvPicPr>
              <p:nvPr/>
            </p:nvPicPr>
            <p:blipFill>
              <a:blip r:embed="rId29"/>
              <a:stretch>
                <a:fillRect/>
              </a:stretch>
            </p:blipFill>
            <p:spPr>
              <a:xfrm rot="10800000">
                <a:off x="838752" y="24540"/>
                <a:ext cx="684152" cy="3408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252" name="TextBox 4"/>
          <p:cNvSpPr txBox="1"/>
          <p:nvPr/>
        </p:nvSpPr>
        <p:spPr>
          <a:xfrm>
            <a:off x="188912" y="281000"/>
            <a:ext cx="6024353" cy="650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ATTRACT Phase 2 Final Review</a:t>
            </a:r>
          </a:p>
          <a:p>
            <a:pPr>
              <a:defRPr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CERN, May 20-21, 2025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8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86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87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89" name="7 CuadroTexto"/>
          <p:cNvSpPr txBox="1"/>
          <p:nvPr/>
        </p:nvSpPr>
        <p:spPr>
          <a:xfrm>
            <a:off x="342116" y="745350"/>
            <a:ext cx="10258562" cy="1031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0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Commercialization actions foreseen after ATTRACT (or maybe beforehand…)</a:t>
            </a:r>
          </a:p>
        </p:txBody>
      </p:sp>
      <p:sp>
        <p:nvSpPr>
          <p:cNvPr id="390" name="Closing of a 2 340 000 EUR seed investment…"/>
          <p:cNvSpPr txBox="1"/>
          <p:nvPr/>
        </p:nvSpPr>
        <p:spPr>
          <a:xfrm>
            <a:off x="332889" y="1975003"/>
            <a:ext cx="10754158" cy="4325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Wingdings" pitchFamily="2" charset="2"/>
              <a:buChar char="Ø"/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Closing of a 2 340 000 EUR seed investment</a:t>
            </a:r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marL="342900" indent="-342900">
              <a:buSzPct val="100000"/>
              <a:buFont typeface="Wingdings" pitchFamily="2" charset="2"/>
              <a:buChar char="Ø"/>
              <a:defRPr sz="2100" b="1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 Proceed with the FIPS-140-3 certification (step 1 (Cryptographic Algorithm Validation Program, CAVP) taken already; next in line: Entropy Source Validation (ESV)</a:t>
            </a:r>
          </a:p>
        </p:txBody>
      </p:sp>
      <p:pic>
        <p:nvPicPr>
          <p:cNvPr id="391" name="Screenshot 2025-05-14 at 21.30.01.png" descr="Screenshot 2025-05-14 at 21.30.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7097" y="2445240"/>
            <a:ext cx="4592453" cy="117671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2" name="Screenshot 2025-05-14 at 21.30.22.png" descr="Screenshot 2025-05-14 at 21.30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9765" y="1840913"/>
            <a:ext cx="2982692" cy="1358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Screenshot 2025-05-14 at 21.32.35.png" descr="Screenshot 2025-05-14 at 21.32.3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0457" y="3872474"/>
            <a:ext cx="2711933" cy="1235329"/>
          </a:xfrm>
          <a:prstGeom prst="rect">
            <a:avLst/>
          </a:prstGeom>
          <a:ln w="12700">
            <a:miter lim="400000"/>
          </a:ln>
        </p:spPr>
      </p:pic>
      <p:pic>
        <p:nvPicPr>
          <p:cNvPr id="394" name="Screenshot 2025-05-14 at 21.36.00.png" descr="Screenshot 2025-05-14 at 21.36.00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8747" y="3503204"/>
            <a:ext cx="2171487" cy="983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95" name="Screenshot 2025-05-14 at 21.35.52.png" descr="Screenshot 2025-05-14 at 21.35.52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6591" y="3872474"/>
            <a:ext cx="2416357" cy="12353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Picture 17" descr="Picture 17"/>
          <p:cNvPicPr>
            <a:picLocks noChangeAspect="1"/>
          </p:cNvPicPr>
          <p:nvPr/>
        </p:nvPicPr>
        <p:blipFill>
          <a:blip r:embed="rId2"/>
          <a:srcRect l="7407" r="7407"/>
          <a:stretch>
            <a:fillRect/>
          </a:stretch>
        </p:blipFill>
        <p:spPr>
          <a:xfrm>
            <a:off x="-1" y="0"/>
            <a:ext cx="12192002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Imagen 9" descr="Imagen 9"/>
          <p:cNvPicPr>
            <a:picLocks noChangeAspect="1"/>
          </p:cNvPicPr>
          <p:nvPr/>
        </p:nvPicPr>
        <p:blipFill>
          <a:blip r:embed="rId3">
            <a:alphaModFix amt="60000"/>
          </a:blip>
          <a:srcRect l="28964" t="12750" b="4792"/>
          <a:stretch>
            <a:fillRect/>
          </a:stretch>
        </p:blipFill>
        <p:spPr>
          <a:xfrm>
            <a:off x="-1" y="0"/>
            <a:ext cx="6205012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Picture 25" descr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1897" y="362025"/>
            <a:ext cx="1994676" cy="1987983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7 CuadroTexto"/>
          <p:cNvSpPr txBox="1"/>
          <p:nvPr/>
        </p:nvSpPr>
        <p:spPr>
          <a:xfrm>
            <a:off x="3206436" y="2977071"/>
            <a:ext cx="6113571" cy="713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0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Thanks and Questions</a:t>
            </a:r>
          </a:p>
        </p:txBody>
      </p:sp>
      <p:pic>
        <p:nvPicPr>
          <p:cNvPr id="401" name="Imagen 18" descr="Imagen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447" y="146304"/>
            <a:ext cx="1263602" cy="489504"/>
          </a:xfrm>
          <a:prstGeom prst="rect">
            <a:avLst/>
          </a:prstGeom>
          <a:ln w="12700">
            <a:miter lim="400000"/>
          </a:ln>
        </p:spPr>
      </p:pic>
      <p:sp>
        <p:nvSpPr>
          <p:cNvPr id="402" name="Rectangle 1"/>
          <p:cNvSpPr txBox="1"/>
          <p:nvPr/>
        </p:nvSpPr>
        <p:spPr>
          <a:xfrm>
            <a:off x="2506980" y="4125505"/>
            <a:ext cx="8069579" cy="92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403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280" y="327307"/>
            <a:ext cx="3033460" cy="2022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BItRain.png" descr="BItRain.png"/>
          <p:cNvPicPr>
            <a:picLocks noChangeAspect="1"/>
          </p:cNvPicPr>
          <p:nvPr/>
        </p:nvPicPr>
        <p:blipFill>
          <a:blip r:embed="rId2"/>
          <a:srcRect t="52594"/>
          <a:stretch>
            <a:fillRect/>
          </a:stretch>
        </p:blipFill>
        <p:spPr>
          <a:xfrm>
            <a:off x="-180428" y="75731"/>
            <a:ext cx="12192067" cy="38376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5" name="Imagen 20" descr="Imagen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8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256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257" name="Imagen 12" descr="Imagen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9" name="Technology-wise: Develop a (hardware) platform for producing random bit streams:…"/>
          <p:cNvSpPr txBox="1"/>
          <p:nvPr/>
        </p:nvSpPr>
        <p:spPr>
          <a:xfrm>
            <a:off x="435367" y="1749094"/>
            <a:ext cx="9928422" cy="4278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>
              <a:buSzPct val="100000"/>
              <a:buAutoNum type="arabicPeriod"/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Technology-wise: Develop a (hardware) platform for producing random bit streams: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Embody advanced functionalities in the single generator board resulting by the ATTRACT Phase 1</a:t>
            </a:r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Develop a multi generator board</a:t>
            </a:r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Embed the Random Power principle in an ASIC</a:t>
            </a:r>
          </a:p>
          <a:p>
            <a:pPr>
              <a:defRPr sz="1700">
                <a:solidFill>
                  <a:srgbClr val="FF93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28600" indent="-228600">
              <a:buSzPct val="100000"/>
              <a:buAutoNum type="arabicPeriod" startAt="2"/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Exploitation-wise: </a:t>
            </a:r>
            <a:r>
              <a:rPr dirty="0" err="1"/>
              <a:t>maximise</a:t>
            </a:r>
            <a:r>
              <a:rPr dirty="0"/>
              <a:t> usability</a:t>
            </a:r>
          </a:p>
          <a:p>
            <a:pPr marL="228600" indent="-228600">
              <a:buSzPct val="100000"/>
              <a:buAutoNum type="arabicPeriod" startAt="2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Deploy a Randomness Farm</a:t>
            </a:r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Design a procedure for the fast &amp; controlled re-filling of the Linux Entropy Pool </a:t>
            </a:r>
          </a:p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Embody the Random Power stream in the NumPy library</a:t>
            </a:r>
          </a:p>
          <a:p>
            <a:pPr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dirty="0"/>
          </a:p>
          <a:p>
            <a:pPr marL="228600" indent="-228600">
              <a:buSzPct val="100000"/>
              <a:buAutoNum type="arabicPeriod" startAt="3"/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Revise the Business plan</a:t>
            </a:r>
          </a:p>
          <a:p>
            <a:pPr marL="228600" indent="-228600">
              <a:buSzPct val="100000"/>
              <a:buAutoNum type="arabicPeriod" startAt="3"/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dirty="0"/>
          </a:p>
          <a:p>
            <a:pPr marL="228600" indent="-228600">
              <a:buSzPct val="100000"/>
              <a:buAutoNum type="arabicPeriod" startAt="5"/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 Disseminate the activities</a:t>
            </a:r>
          </a:p>
        </p:txBody>
      </p:sp>
      <p:sp>
        <p:nvSpPr>
          <p:cNvPr id="260" name="7 CuadroTexto"/>
          <p:cNvSpPr txBox="1"/>
          <p:nvPr/>
        </p:nvSpPr>
        <p:spPr>
          <a:xfrm>
            <a:off x="367516" y="859650"/>
            <a:ext cx="10258561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Reminder of the initial project objectives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67" y="110622"/>
            <a:ext cx="1275444" cy="49409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5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263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264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71" name="Group"/>
          <p:cNvGrpSpPr/>
          <p:nvPr/>
        </p:nvGrpSpPr>
        <p:grpSpPr>
          <a:xfrm>
            <a:off x="3561624" y="1999349"/>
            <a:ext cx="2515637" cy="3902268"/>
            <a:chOff x="0" y="0"/>
            <a:chExt cx="2515635" cy="3902266"/>
          </a:xfrm>
        </p:grpSpPr>
        <p:pic>
          <p:nvPicPr>
            <p:cNvPr id="266" name="NewBoard.jpg" descr="NewBoard.jpg"/>
            <p:cNvPicPr>
              <a:picLocks noChangeAspect="1"/>
            </p:cNvPicPr>
            <p:nvPr/>
          </p:nvPicPr>
          <p:blipFill>
            <a:blip r:embed="rId4"/>
            <a:srcRect l="15671" t="11643" r="15671" b="29263"/>
            <a:stretch>
              <a:fillRect/>
            </a:stretch>
          </p:blipFill>
          <p:spPr>
            <a:xfrm>
              <a:off x="0" y="0"/>
              <a:ext cx="2515636" cy="38491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7" name="3.5 cm"/>
            <p:cNvSpPr txBox="1"/>
            <p:nvPr/>
          </p:nvSpPr>
          <p:spPr>
            <a:xfrm>
              <a:off x="873839" y="3610206"/>
              <a:ext cx="768113" cy="2920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lvl1pPr>
            </a:lstStyle>
            <a:p>
              <a:r>
                <a:t>3.5 cm</a:t>
              </a:r>
            </a:p>
          </p:txBody>
        </p:sp>
        <p:sp>
          <p:nvSpPr>
            <p:cNvPr id="268" name="8 cm"/>
            <p:cNvSpPr txBox="1"/>
            <p:nvPr/>
          </p:nvSpPr>
          <p:spPr>
            <a:xfrm rot="16200000">
              <a:off x="2044142" y="2120660"/>
              <a:ext cx="584657" cy="2920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lvl1pPr>
            </a:lstStyle>
            <a:p>
              <a:r>
                <a:t>8 cm</a:t>
              </a:r>
            </a:p>
          </p:txBody>
        </p:sp>
        <p:sp>
          <p:nvSpPr>
            <p:cNvPr id="269" name="Line"/>
            <p:cNvSpPr/>
            <p:nvPr/>
          </p:nvSpPr>
          <p:spPr>
            <a:xfrm flipV="1">
              <a:off x="2151603" y="235750"/>
              <a:ext cx="1" cy="337779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0" name="Line"/>
            <p:cNvSpPr/>
            <p:nvPr/>
          </p:nvSpPr>
          <p:spPr>
            <a:xfrm>
              <a:off x="535943" y="3510430"/>
              <a:ext cx="1443905" cy="1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72" name="Line"/>
          <p:cNvSpPr/>
          <p:nvPr/>
        </p:nvSpPr>
        <p:spPr>
          <a:xfrm flipV="1">
            <a:off x="6346962" y="1590956"/>
            <a:ext cx="1" cy="5062278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73" name="The starting point (ATTRACT Phase 1):"/>
          <p:cNvSpPr txBox="1"/>
          <p:nvPr/>
        </p:nvSpPr>
        <p:spPr>
          <a:xfrm>
            <a:off x="-178272" y="1388069"/>
            <a:ext cx="5133776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The starting point (ATTRACT Phase 1):</a:t>
            </a:r>
          </a:p>
        </p:txBody>
      </p:sp>
      <p:sp>
        <p:nvSpPr>
          <p:cNvPr id="274" name="Advanced features &amp; Developments:"/>
          <p:cNvSpPr txBox="1"/>
          <p:nvPr/>
        </p:nvSpPr>
        <p:spPr>
          <a:xfrm>
            <a:off x="6378933" y="1388069"/>
            <a:ext cx="5011947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marL="742950" lvl="1" indent="-285750">
              <a:buClr>
                <a:srgbClr val="000000"/>
              </a:buClr>
              <a:buSzPct val="100000"/>
              <a:buFont typeface="Wingdings" pitchFamily="2" charset="2"/>
              <a:buChar char="Ø"/>
              <a:defRPr sz="1700"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Advanced features &amp; Developments:</a:t>
            </a:r>
          </a:p>
        </p:txBody>
      </p:sp>
      <p:sp>
        <p:nvSpPr>
          <p:cNvPr id="275" name="Single generator O(100 kbps)"/>
          <p:cNvSpPr txBox="1"/>
          <p:nvPr/>
        </p:nvSpPr>
        <p:spPr>
          <a:xfrm>
            <a:off x="164987" y="5021130"/>
            <a:ext cx="3920285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1828433">
              <a:lnSpc>
                <a:spcPct val="120000"/>
              </a:lnSpc>
              <a:defRPr sz="1600">
                <a:solidFill>
                  <a:srgbClr val="5E5E5E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>
                <a:solidFill>
                  <a:srgbClr val="FF9300"/>
                </a:solidFill>
              </a:rPr>
              <a:t>Single generator</a:t>
            </a:r>
            <a:r>
              <a:t> O(100 kbps)</a:t>
            </a:r>
          </a:p>
        </p:txBody>
      </p:sp>
      <p:sp>
        <p:nvSpPr>
          <p:cNvPr id="276" name="Amplification &amp; discrimination"/>
          <p:cNvSpPr txBox="1"/>
          <p:nvPr/>
        </p:nvSpPr>
        <p:spPr>
          <a:xfrm>
            <a:off x="164987" y="4312320"/>
            <a:ext cx="3920285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600">
                <a:solidFill>
                  <a:srgbClr val="FF93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>
              <a:defRPr>
                <a:solidFill>
                  <a:srgbClr val="5E5E5E"/>
                </a:solidFill>
              </a:defRPr>
            </a:pPr>
            <a:r>
              <a:rPr>
                <a:solidFill>
                  <a:srgbClr val="FF9300"/>
                </a:solidFill>
              </a:rPr>
              <a:t>Amplification &amp; discrimination</a:t>
            </a:r>
          </a:p>
        </p:txBody>
      </p:sp>
      <p:sp>
        <p:nvSpPr>
          <p:cNvPr id="277" name="FPGA (Spartan-7) with proprietary TDC"/>
          <p:cNvSpPr txBox="1"/>
          <p:nvPr/>
        </p:nvSpPr>
        <p:spPr>
          <a:xfrm>
            <a:off x="164987" y="3504549"/>
            <a:ext cx="336701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600">
                <a:solidFill>
                  <a:srgbClr val="FF93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>
              <a:defRPr>
                <a:solidFill>
                  <a:srgbClr val="5E5E5E"/>
                </a:solidFill>
              </a:defRPr>
            </a:pPr>
            <a:r>
              <a:rPr>
                <a:solidFill>
                  <a:srgbClr val="FF9300"/>
                </a:solidFill>
              </a:rPr>
              <a:t>FPGA (Spartan-7) with proprietary TDC</a:t>
            </a:r>
          </a:p>
        </p:txBody>
      </p:sp>
      <p:sp>
        <p:nvSpPr>
          <p:cNvPr id="278" name="FTDI chip for USB routing"/>
          <p:cNvSpPr txBox="1"/>
          <p:nvPr/>
        </p:nvSpPr>
        <p:spPr>
          <a:xfrm>
            <a:off x="164987" y="2744422"/>
            <a:ext cx="3920285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600">
                <a:solidFill>
                  <a:srgbClr val="FF93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>
              <a:defRPr>
                <a:solidFill>
                  <a:srgbClr val="5E5E5E"/>
                </a:solidFill>
              </a:defRPr>
            </a:pPr>
            <a:r>
              <a:rPr>
                <a:solidFill>
                  <a:srgbClr val="FF9300"/>
                </a:solidFill>
              </a:rPr>
              <a:t>FTDI chip for USB routing</a:t>
            </a:r>
          </a:p>
        </p:txBody>
      </p:sp>
      <p:sp>
        <p:nvSpPr>
          <p:cNvPr id="279" name="Bits-on-pin upon request"/>
          <p:cNvSpPr txBox="1"/>
          <p:nvPr/>
        </p:nvSpPr>
        <p:spPr>
          <a:xfrm>
            <a:off x="164987" y="2245281"/>
            <a:ext cx="3920285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600">
                <a:solidFill>
                  <a:srgbClr val="FF930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>
              <a:defRPr>
                <a:solidFill>
                  <a:srgbClr val="5E5E5E"/>
                </a:solidFill>
              </a:defRPr>
            </a:pPr>
            <a:r>
              <a:rPr>
                <a:solidFill>
                  <a:srgbClr val="FF9300"/>
                </a:solidFill>
              </a:rPr>
              <a:t>Bits-on-pin upon request</a:t>
            </a:r>
          </a:p>
        </p:txBody>
      </p:sp>
      <p:grpSp>
        <p:nvGrpSpPr>
          <p:cNvPr id="282" name="Group"/>
          <p:cNvGrpSpPr/>
          <p:nvPr/>
        </p:nvGrpSpPr>
        <p:grpSpPr>
          <a:xfrm>
            <a:off x="3033308" y="2391311"/>
            <a:ext cx="1247638" cy="1"/>
            <a:chOff x="0" y="0"/>
            <a:chExt cx="1247637" cy="0"/>
          </a:xfrm>
        </p:grpSpPr>
        <p:sp>
          <p:nvSpPr>
            <p:cNvPr id="280" name="Line"/>
            <p:cNvSpPr/>
            <p:nvPr/>
          </p:nvSpPr>
          <p:spPr>
            <a:xfrm>
              <a:off x="558770" y="0"/>
              <a:ext cx="688868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1" name="Line"/>
            <p:cNvSpPr/>
            <p:nvPr/>
          </p:nvSpPr>
          <p:spPr>
            <a:xfrm>
              <a:off x="0" y="0"/>
              <a:ext cx="538025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83" name="Line"/>
          <p:cNvSpPr/>
          <p:nvPr/>
        </p:nvSpPr>
        <p:spPr>
          <a:xfrm>
            <a:off x="3603543" y="2805382"/>
            <a:ext cx="1247639" cy="1"/>
          </a:xfrm>
          <a:prstGeom prst="line">
            <a:avLst/>
          </a:prstGeom>
          <a:ln w="25400">
            <a:solidFill>
              <a:srgbClr val="FFFFFF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84" name="Line"/>
          <p:cNvSpPr/>
          <p:nvPr/>
        </p:nvSpPr>
        <p:spPr>
          <a:xfrm>
            <a:off x="3033308" y="2806700"/>
            <a:ext cx="538026" cy="0"/>
          </a:xfrm>
          <a:prstGeom prst="line">
            <a:avLst/>
          </a:prstGeom>
          <a:ln w="254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87" name="Group"/>
          <p:cNvGrpSpPr/>
          <p:nvPr/>
        </p:nvGrpSpPr>
        <p:grpSpPr>
          <a:xfrm>
            <a:off x="3033308" y="3725431"/>
            <a:ext cx="1247638" cy="1"/>
            <a:chOff x="0" y="0"/>
            <a:chExt cx="1247637" cy="0"/>
          </a:xfrm>
        </p:grpSpPr>
        <p:sp>
          <p:nvSpPr>
            <p:cNvPr id="285" name="Line"/>
            <p:cNvSpPr/>
            <p:nvPr/>
          </p:nvSpPr>
          <p:spPr>
            <a:xfrm>
              <a:off x="558770" y="0"/>
              <a:ext cx="688868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6" name="Line"/>
            <p:cNvSpPr/>
            <p:nvPr/>
          </p:nvSpPr>
          <p:spPr>
            <a:xfrm>
              <a:off x="0" y="0"/>
              <a:ext cx="538025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90" name="Group"/>
          <p:cNvGrpSpPr/>
          <p:nvPr/>
        </p:nvGrpSpPr>
        <p:grpSpPr>
          <a:xfrm>
            <a:off x="3033308" y="4634652"/>
            <a:ext cx="1247638" cy="1"/>
            <a:chOff x="0" y="0"/>
            <a:chExt cx="1247637" cy="0"/>
          </a:xfrm>
        </p:grpSpPr>
        <p:sp>
          <p:nvSpPr>
            <p:cNvPr id="288" name="Line"/>
            <p:cNvSpPr/>
            <p:nvPr/>
          </p:nvSpPr>
          <p:spPr>
            <a:xfrm>
              <a:off x="558770" y="0"/>
              <a:ext cx="688868" cy="0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9" name="Line"/>
            <p:cNvSpPr/>
            <p:nvPr/>
          </p:nvSpPr>
          <p:spPr>
            <a:xfrm>
              <a:off x="0" y="0"/>
              <a:ext cx="538025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91" name="Line"/>
          <p:cNvSpPr/>
          <p:nvPr/>
        </p:nvSpPr>
        <p:spPr>
          <a:xfrm>
            <a:off x="3592079" y="5369290"/>
            <a:ext cx="996099" cy="1"/>
          </a:xfrm>
          <a:prstGeom prst="line">
            <a:avLst/>
          </a:prstGeom>
          <a:ln w="25400">
            <a:solidFill>
              <a:srgbClr val="FFFFFF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2" name="Line"/>
          <p:cNvSpPr/>
          <p:nvPr/>
        </p:nvSpPr>
        <p:spPr>
          <a:xfrm>
            <a:off x="3033308" y="5369290"/>
            <a:ext cx="538026" cy="1"/>
          </a:xfrm>
          <a:prstGeom prst="line">
            <a:avLst/>
          </a:prstGeom>
          <a:ln w="254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93" name="statistical tests based on NIST MONOBIT &amp; RUNS implemented in sw &amp; fw…"/>
          <p:cNvSpPr txBox="1"/>
          <p:nvPr/>
        </p:nvSpPr>
        <p:spPr>
          <a:xfrm>
            <a:off x="6616664" y="1703234"/>
            <a:ext cx="5514035" cy="4917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>
              <a:buSzPct val="100000"/>
              <a:buAutoNum type="arabicPeriod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statistical tests based on NIST MONOBIT &amp; RUNS implemented in sw &amp; fw</a:t>
            </a:r>
          </a:p>
          <a:p>
            <a:pPr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marL="228600" indent="-228600">
              <a:buSzPct val="100000"/>
              <a:buAutoNum type="arabicPeriod" startAt="2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SHA256 NIST “vetted” function fw implemented</a:t>
            </a:r>
          </a:p>
          <a:p>
            <a:pPr marL="228600" indent="-228600">
              <a:buSzPct val="100000"/>
              <a:buAutoNum type="arabicPeriod" startAt="2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marL="228600" indent="-228600">
              <a:buSzPct val="100000"/>
              <a:buAutoNum type="arabicPeriod" startAt="3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“proto-farm” based on 10 boards commissioned and 1.5Tb data recorded</a:t>
            </a:r>
          </a:p>
          <a:p>
            <a:pPr marL="228600" indent="-228600">
              <a:buSzPct val="100000"/>
              <a:buAutoNum type="arabicPeriod" startAt="3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marL="228600" indent="-228600">
              <a:buSzPct val="100000"/>
              <a:buAutoNum type="arabicPeriod" startAt="4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bit stream qualified with the NIST test suite + TESTU01 by Pierre l’Ecuyer (with customised libraries)</a:t>
            </a:r>
          </a:p>
          <a:p>
            <a:pPr marL="228600" indent="-228600">
              <a:buSzPct val="100000"/>
              <a:buAutoNum type="arabicPeriod" startAt="4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marL="228600" indent="-228600">
              <a:buSzPct val="100000"/>
              <a:buAutoNum type="arabicPeriod" startAt="5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Interfaced to Numpy at input bit level, providing the possibility to generate rnd number according to any probability distribution function</a:t>
            </a:r>
          </a:p>
          <a:p>
            <a:pPr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/>
          </a:p>
          <a:p>
            <a:pPr marL="228600" indent="-228600">
              <a:buSzPct val="100000"/>
              <a:buAutoNum type="arabicPeriod" startAt="6"/>
              <a:defRPr sz="15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First “daemon” to refill the LINUX entropy pool tested - </a:t>
            </a:r>
            <a:r>
              <a:rPr>
                <a:solidFill>
                  <a:srgbClr val="FF2600"/>
                </a:solidFill>
              </a:rPr>
              <a:t>dropped after the latest kernel release [useless]</a:t>
            </a:r>
          </a:p>
        </p:txBody>
      </p:sp>
      <p:sp>
        <p:nvSpPr>
          <p:cNvPr id="294" name="MONOBIT: asymmetries between 0 &amp; 1 in a string"/>
          <p:cNvSpPr txBox="1"/>
          <p:nvPr/>
        </p:nvSpPr>
        <p:spPr>
          <a:xfrm>
            <a:off x="6993270" y="2294338"/>
            <a:ext cx="5108347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i="1">
                <a:solidFill>
                  <a:schemeClr val="accent1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MONOBIT: asymmetries between 0 &amp; 1 in a string</a:t>
            </a:r>
          </a:p>
        </p:txBody>
      </p:sp>
      <p:sp>
        <p:nvSpPr>
          <p:cNvPr id="295" name="RUNS: statistics of the no. bit flips in a string"/>
          <p:cNvSpPr txBox="1"/>
          <p:nvPr/>
        </p:nvSpPr>
        <p:spPr>
          <a:xfrm>
            <a:off x="6993270" y="2627706"/>
            <a:ext cx="4585513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i="1">
                <a:solidFill>
                  <a:schemeClr val="accent1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RUNS: statistics of the no. bit flips in a string</a:t>
            </a:r>
          </a:p>
        </p:txBody>
      </p:sp>
      <p:sp>
        <p:nvSpPr>
          <p:cNvPr id="296" name="7 CuadroTexto"/>
          <p:cNvSpPr txBox="1"/>
          <p:nvPr/>
        </p:nvSpPr>
        <p:spPr>
          <a:xfrm>
            <a:off x="329417" y="636790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Final Results achieved (1/4): </a:t>
            </a:r>
            <a:r>
              <a:rPr sz="2800">
                <a:solidFill>
                  <a:schemeClr val="accent1"/>
                </a:solidFill>
              </a:rPr>
              <a:t>the single generator board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67" y="110622"/>
            <a:ext cx="1275444" cy="49409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1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299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00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2" name="7 CuadroTexto"/>
          <p:cNvSpPr txBox="1"/>
          <p:nvPr/>
        </p:nvSpPr>
        <p:spPr>
          <a:xfrm>
            <a:off x="329417" y="658113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t>Final Results achieved (2/4):</a:t>
            </a:r>
            <a:r>
              <a:rPr sz="2700"/>
              <a:t> </a:t>
            </a:r>
            <a:r>
              <a:rPr sz="2800">
                <a:solidFill>
                  <a:schemeClr val="accent1"/>
                </a:solidFill>
              </a:rPr>
              <a:t>the 64x generator board</a:t>
            </a:r>
          </a:p>
        </p:txBody>
      </p:sp>
      <p:pic>
        <p:nvPicPr>
          <p:cNvPr id="303" name="64xLayout_01.png" descr="64xLayout_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831245" y="2888655"/>
            <a:ext cx="4556727" cy="22457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64xPic.png" descr="64xPic.png"/>
          <p:cNvPicPr>
            <a:picLocks noChangeAspect="1"/>
          </p:cNvPicPr>
          <p:nvPr/>
        </p:nvPicPr>
        <p:blipFill>
          <a:blip r:embed="rId5"/>
          <a:srcRect l="15090" r="1224" b="4528"/>
          <a:stretch>
            <a:fillRect/>
          </a:stretch>
        </p:blipFill>
        <p:spPr>
          <a:xfrm>
            <a:off x="3173050" y="1769308"/>
            <a:ext cx="2236421" cy="4535847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64 FPGA TDC inside with 30 ps granularity"/>
          <p:cNvSpPr txBox="1"/>
          <p:nvPr/>
        </p:nvSpPr>
        <p:spPr>
          <a:xfrm>
            <a:off x="3632211" y="4000500"/>
            <a:ext cx="1523650" cy="739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200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64 FPGA TDC inside with 30 ps granularity</a:t>
            </a:r>
          </a:p>
        </p:txBody>
      </p:sp>
      <p:sp>
        <p:nvSpPr>
          <p:cNvPr id="306" name="Line"/>
          <p:cNvSpPr/>
          <p:nvPr/>
        </p:nvSpPr>
        <p:spPr>
          <a:xfrm flipV="1">
            <a:off x="3017496" y="1808180"/>
            <a:ext cx="1" cy="4556727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07" name="31 cm"/>
          <p:cNvSpPr txBox="1"/>
          <p:nvPr/>
        </p:nvSpPr>
        <p:spPr>
          <a:xfrm rot="16200000">
            <a:off x="2428018" y="3913823"/>
            <a:ext cx="711036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1828433">
              <a:lnSpc>
                <a:spcPct val="120000"/>
              </a:lnSpc>
              <a:defRPr sz="1700">
                <a:solidFill>
                  <a:srgbClr val="5E5E5E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31 cm</a:t>
            </a:r>
          </a:p>
        </p:txBody>
      </p:sp>
      <p:sp>
        <p:nvSpPr>
          <p:cNvPr id="308" name="11 cm"/>
          <p:cNvSpPr txBox="1"/>
          <p:nvPr/>
        </p:nvSpPr>
        <p:spPr>
          <a:xfrm>
            <a:off x="3839752" y="6503993"/>
            <a:ext cx="667208" cy="345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1828433">
              <a:lnSpc>
                <a:spcPct val="120000"/>
              </a:lnSpc>
              <a:defRPr sz="1700">
                <a:solidFill>
                  <a:srgbClr val="5E5E5E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11 cm</a:t>
            </a:r>
          </a:p>
        </p:txBody>
      </p:sp>
      <p:sp>
        <p:nvSpPr>
          <p:cNvPr id="309" name="Line"/>
          <p:cNvSpPr/>
          <p:nvPr/>
        </p:nvSpPr>
        <p:spPr>
          <a:xfrm>
            <a:off x="3197446" y="6443980"/>
            <a:ext cx="218773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310" name="Screenshot 2024-01-18 at 00.36.27.png" descr="Screenshot 2024-01-18 at 00.36.27.png"/>
          <p:cNvPicPr>
            <a:picLocks noChangeAspect="1"/>
          </p:cNvPicPr>
          <p:nvPr/>
        </p:nvPicPr>
        <p:blipFill>
          <a:blip r:embed="rId6"/>
          <a:srcRect r="64222"/>
          <a:stretch>
            <a:fillRect/>
          </a:stretch>
        </p:blipFill>
        <p:spPr>
          <a:xfrm>
            <a:off x="5964062" y="1653883"/>
            <a:ext cx="1915844" cy="4833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Screenshot 2024-01-18 at 00.42.28.png" descr="Screenshot 2024-01-18 at 00.42.28.png"/>
          <p:cNvPicPr>
            <a:picLocks noChangeAspect="1"/>
          </p:cNvPicPr>
          <p:nvPr/>
        </p:nvPicPr>
        <p:blipFill>
          <a:blip r:embed="rId7"/>
          <a:srcRect b="17647"/>
          <a:stretch>
            <a:fillRect/>
          </a:stretch>
        </p:blipFill>
        <p:spPr>
          <a:xfrm>
            <a:off x="7950045" y="1691217"/>
            <a:ext cx="3539820" cy="3628029"/>
          </a:xfrm>
          <a:prstGeom prst="rect">
            <a:avLst/>
          </a:prstGeom>
          <a:ln w="12700">
            <a:miter lim="400000"/>
          </a:ln>
        </p:spPr>
      </p:pic>
      <p:sp>
        <p:nvSpPr>
          <p:cNvPr id="312" name="Rectangle"/>
          <p:cNvSpPr/>
          <p:nvPr/>
        </p:nvSpPr>
        <p:spPr>
          <a:xfrm>
            <a:off x="8120968" y="3201917"/>
            <a:ext cx="664068" cy="142748"/>
          </a:xfrm>
          <a:prstGeom prst="rect">
            <a:avLst/>
          </a:prstGeom>
          <a:solidFill>
            <a:srgbClr val="56C1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56C1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13" name="20W"/>
          <p:cNvSpPr txBox="1"/>
          <p:nvPr/>
        </p:nvSpPr>
        <p:spPr>
          <a:xfrm>
            <a:off x="8198413" y="3135630"/>
            <a:ext cx="127544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 defTabSz="1828433">
              <a:lnSpc>
                <a:spcPct val="120000"/>
              </a:lnSpc>
              <a:defRPr sz="1200"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20W</a:t>
            </a:r>
          </a:p>
        </p:txBody>
      </p:sp>
      <p:sp>
        <p:nvSpPr>
          <p:cNvPr id="314" name="v1.0 delivered in July 2023, qualified…"/>
          <p:cNvSpPr txBox="1"/>
          <p:nvPr/>
        </p:nvSpPr>
        <p:spPr>
          <a:xfrm>
            <a:off x="7932729" y="5301727"/>
            <a:ext cx="4160266" cy="1026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 defTabSz="1828433">
              <a:lnSpc>
                <a:spcPct val="120000"/>
              </a:lnSpc>
              <a:buSzPct val="80000"/>
              <a:buBlip>
                <a:blip r:embed="rId8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 v1.0 delivered in July 2023, qualified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8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 v2.0, product grade, delivered in September 2024, being qualified [8 pieces]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8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 software architecture under development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9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17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18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20" name="7 CuadroTexto"/>
          <p:cNvSpPr txBox="1"/>
          <p:nvPr/>
        </p:nvSpPr>
        <p:spPr>
          <a:xfrm>
            <a:off x="367517" y="681850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Final Results achieved (3/4): the RaP! ASIC</a:t>
            </a:r>
          </a:p>
        </p:txBody>
      </p:sp>
      <p:grpSp>
        <p:nvGrpSpPr>
          <p:cNvPr id="323" name="Group"/>
          <p:cNvGrpSpPr/>
          <p:nvPr/>
        </p:nvGrpSpPr>
        <p:grpSpPr>
          <a:xfrm>
            <a:off x="1303407" y="952852"/>
            <a:ext cx="9948192" cy="4952296"/>
            <a:chOff x="0" y="0"/>
            <a:chExt cx="9948191" cy="4952294"/>
          </a:xfrm>
        </p:grpSpPr>
        <p:pic>
          <p:nvPicPr>
            <p:cNvPr id="321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284384"/>
              <a:ext cx="9522785" cy="46679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2" name="Rounded Rectangle"/>
            <p:cNvSpPr/>
            <p:nvPr/>
          </p:nvSpPr>
          <p:spPr>
            <a:xfrm>
              <a:off x="8414880" y="0"/>
              <a:ext cx="1533312" cy="140881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  <p:sp>
        <p:nvSpPr>
          <p:cNvPr id="324" name="32x"/>
          <p:cNvSpPr txBox="1"/>
          <p:nvPr/>
        </p:nvSpPr>
        <p:spPr>
          <a:xfrm>
            <a:off x="6251948" y="1357456"/>
            <a:ext cx="431525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32x</a:t>
            </a:r>
          </a:p>
        </p:txBody>
      </p:sp>
      <p:sp>
        <p:nvSpPr>
          <p:cNvPr id="325" name="12 wafers in 4 implantation dose profiles delivered in June 2024…"/>
          <p:cNvSpPr txBox="1"/>
          <p:nvPr/>
        </p:nvSpPr>
        <p:spPr>
          <a:xfrm>
            <a:off x="147628" y="4935967"/>
            <a:ext cx="3872147" cy="20015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 defTabSz="1828433">
              <a:lnSpc>
                <a:spcPct val="120000"/>
              </a:lnSpc>
              <a:buSzPct val="80000"/>
              <a:buBlip>
                <a:blip r:embed="rId5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12 wafers in 4 implantation dose profiles delivered in June 2024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5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Qualification close to completion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5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Packaging (QFN100) on the way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5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CAVP (Cryptographic Algorithm Validation Program completed)</a:t>
            </a:r>
          </a:p>
          <a:p>
            <a:pPr marL="228600" indent="-228600" defTabSz="1828433">
              <a:lnSpc>
                <a:spcPct val="120000"/>
              </a:lnSpc>
              <a:buSzPct val="80000"/>
              <a:buBlip>
                <a:blip r:embed="rId5"/>
              </a:buBlip>
              <a:defRPr sz="1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6 more wafers on the way</a:t>
            </a:r>
          </a:p>
        </p:txBody>
      </p:sp>
      <p:sp>
        <p:nvSpPr>
          <p:cNvPr id="326" name="Key generation at 3 levels, starting by a Silicon embedded primary key and a Key Derivation Function"/>
          <p:cNvSpPr txBox="1"/>
          <p:nvPr/>
        </p:nvSpPr>
        <p:spPr>
          <a:xfrm>
            <a:off x="361026" y="1541872"/>
            <a:ext cx="4571242" cy="911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500">
                <a:solidFill>
                  <a:srgbClr val="1DB1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Key generation at 3 levels, starting by a Silicon embedded primary key and a Key Derivation Function</a:t>
            </a:r>
          </a:p>
        </p:txBody>
      </p:sp>
      <p:sp>
        <p:nvSpPr>
          <p:cNvPr id="327" name="Access though a “crypto-officer” password"/>
          <p:cNvSpPr txBox="1"/>
          <p:nvPr/>
        </p:nvSpPr>
        <p:spPr>
          <a:xfrm>
            <a:off x="8507584" y="2108199"/>
            <a:ext cx="2782309" cy="622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500">
                <a:solidFill>
                  <a:srgbClr val="1DB1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Access though a “crypto-officer” password</a:t>
            </a:r>
          </a:p>
        </p:txBody>
      </p:sp>
      <p:sp>
        <p:nvSpPr>
          <p:cNvPr id="328" name="AES-256 encryption and authentication of the bit stream"/>
          <p:cNvSpPr txBox="1"/>
          <p:nvPr/>
        </p:nvSpPr>
        <p:spPr>
          <a:xfrm>
            <a:off x="8534686" y="5534137"/>
            <a:ext cx="3387997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1500">
                <a:solidFill>
                  <a:srgbClr val="1DB1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AES-256 encryption and authentication of the bit stream</a:t>
            </a:r>
          </a:p>
        </p:txBody>
      </p:sp>
      <p:sp>
        <p:nvSpPr>
          <p:cNvPr id="329" name="FIPS-140-3 compliant by design (possibly the ONLY existing one!)"/>
          <p:cNvSpPr txBox="1"/>
          <p:nvPr/>
        </p:nvSpPr>
        <p:spPr>
          <a:xfrm>
            <a:off x="3453943" y="6361256"/>
            <a:ext cx="8217841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marL="228599" indent="-228599" defTabSz="1828433">
              <a:lnSpc>
                <a:spcPct val="120000"/>
              </a:lnSpc>
              <a:buSzPct val="100000"/>
              <a:buChar char="✴"/>
              <a:defRPr>
                <a:solidFill>
                  <a:srgbClr val="009193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dirty="0"/>
              <a:t> FIPS-140-3 compliant by design (possibly the ONLY existing one!)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pull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4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32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33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5" name="7 CuadroTexto"/>
          <p:cNvSpPr txBox="1"/>
          <p:nvPr/>
        </p:nvSpPr>
        <p:spPr>
          <a:xfrm>
            <a:off x="380982" y="808292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dirty="0"/>
              <a:t>Final Results achieved (4/4)</a:t>
            </a:r>
          </a:p>
        </p:txBody>
      </p:sp>
      <p:pic>
        <p:nvPicPr>
          <p:cNvPr id="336" name="Image" descr="Image"/>
          <p:cNvPicPr>
            <a:picLocks noChangeAspect="1"/>
          </p:cNvPicPr>
          <p:nvPr/>
        </p:nvPicPr>
        <p:blipFill>
          <a:blip r:embed="rId4"/>
          <a:srcRect l="12870"/>
          <a:stretch>
            <a:fillRect/>
          </a:stretch>
        </p:blipFill>
        <p:spPr>
          <a:xfrm>
            <a:off x="511108" y="1769485"/>
            <a:ext cx="3747775" cy="2887230"/>
          </a:xfrm>
          <a:prstGeom prst="rect">
            <a:avLst/>
          </a:prstGeom>
          <a:ln w="12700">
            <a:miter lim="400000"/>
          </a:ln>
        </p:spPr>
      </p:pic>
      <p:sp>
        <p:nvSpPr>
          <p:cNvPr id="337" name="Updated 3 year business plan finalised and submitted to investors"/>
          <p:cNvSpPr txBox="1"/>
          <p:nvPr/>
        </p:nvSpPr>
        <p:spPr>
          <a:xfrm>
            <a:off x="380982" y="5205556"/>
            <a:ext cx="4007943" cy="853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700">
                <a:solidFill>
                  <a:srgbClr val="0096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Updated 3 year business plan finalised and submitted to investors</a:t>
            </a:r>
          </a:p>
        </p:txBody>
      </p:sp>
      <p:sp>
        <p:nvSpPr>
          <p:cNvPr id="338" name="Line"/>
          <p:cNvSpPr/>
          <p:nvPr/>
        </p:nvSpPr>
        <p:spPr>
          <a:xfrm flipV="1">
            <a:off x="4622799" y="1687886"/>
            <a:ext cx="1" cy="4568436"/>
          </a:xfrm>
          <a:prstGeom prst="line">
            <a:avLst/>
          </a:prstGeom>
          <a:ln w="12700">
            <a:solidFill>
              <a:schemeClr val="accent1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39" name="Dissemination actions:…"/>
          <p:cNvSpPr txBox="1"/>
          <p:nvPr/>
        </p:nvSpPr>
        <p:spPr>
          <a:xfrm>
            <a:off x="4986800" y="1476305"/>
            <a:ext cx="6931967" cy="1988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lnSpc>
                <a:spcPct val="110000"/>
              </a:lnSpc>
              <a:defRPr sz="1700">
                <a:solidFill>
                  <a:schemeClr val="accent1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Dissemination actions: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project presented at O(15) conferences and workshops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and 3 PhD schools (Barcelona, CERN, Gran </a:t>
            </a:r>
            <a:r>
              <a:rPr dirty="0" err="1"/>
              <a:t>Sasso</a:t>
            </a:r>
            <a:r>
              <a:rPr dirty="0"/>
              <a:t>)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and in a few seminars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posts on LinkedIn with a valuable number of views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award at the Falling Wall worldwide competition (2022)</a:t>
            </a:r>
          </a:p>
          <a:p>
            <a:pPr marL="285750" indent="-285750">
              <a:lnSpc>
                <a:spcPct val="110000"/>
              </a:lnSpc>
              <a:buSzPct val="100000"/>
              <a:buFont typeface="Wingdings" pitchFamily="2" charset="2"/>
              <a:buChar char="Ø"/>
              <a:defRPr sz="1600"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1 best paper award</a:t>
            </a:r>
          </a:p>
        </p:txBody>
      </p:sp>
      <p:pic>
        <p:nvPicPr>
          <p:cNvPr id="340" name="22_Global_Call_Signatures_Winner_Red_1200x300.png" descr="22_Global_Call_Signatures_Winner_Red_1200x3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9050" y="5952320"/>
            <a:ext cx="2583451" cy="645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Screenshot 2025-04-13 at 23.12.23.png" descr="Screenshot 2025-04-13 at 23.12.2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8720" y="3593963"/>
            <a:ext cx="3042575" cy="3048137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089_award_certificate.png" descr="089_award_certificat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5764" y="3293791"/>
            <a:ext cx="3433089" cy="24262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4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7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45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46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48" name="7 CuadroTexto"/>
          <p:cNvSpPr txBox="1"/>
          <p:nvPr/>
        </p:nvSpPr>
        <p:spPr>
          <a:xfrm>
            <a:off x="265917" y="910313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Final tests undertaken (1/2): </a:t>
            </a:r>
          </a:p>
        </p:txBody>
      </p:sp>
      <p:sp>
        <p:nvSpPr>
          <p:cNvPr id="349" name="randomness qualification through the NIST and TESTU01 suites (1236 tests every 40 Gb):"/>
          <p:cNvSpPr txBox="1"/>
          <p:nvPr/>
        </p:nvSpPr>
        <p:spPr>
          <a:xfrm>
            <a:off x="257548" y="1636856"/>
            <a:ext cx="5691536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randomness qualification through the NIST and TESTU01 suites (1236 tests every 40 Gb):</a:t>
            </a:r>
          </a:p>
        </p:txBody>
      </p:sp>
      <p:pic>
        <p:nvPicPr>
          <p:cNvPr id="350" name="Screenshot 2020-04-10 at 10.31.16.png" descr="Screenshot 2020-04-10 at 10.31.1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2588" y="174378"/>
            <a:ext cx="4376283" cy="2592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351" name="Screenshot 2020-04-10 at 10.31.36.png" descr="Screenshot 2020-04-10 at 10.31.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588" y="3052976"/>
            <a:ext cx="4376283" cy="3813895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series of tests on non-overlapping templates"/>
          <p:cNvSpPr txBox="1"/>
          <p:nvPr/>
        </p:nvSpPr>
        <p:spPr>
          <a:xfrm>
            <a:off x="6741856" y="2720737"/>
            <a:ext cx="7641071" cy="96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>
            <a:lvl1pPr defTabSz="1828433">
              <a:lnSpc>
                <a:spcPct val="120000"/>
              </a:lnSpc>
              <a:defRPr sz="1700">
                <a:solidFill>
                  <a:srgbClr val="00A2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series of tests on non-overlapping templates</a:t>
            </a:r>
          </a:p>
        </p:txBody>
      </p:sp>
      <p:sp>
        <p:nvSpPr>
          <p:cNvPr id="353" name="Line"/>
          <p:cNvSpPr/>
          <p:nvPr/>
        </p:nvSpPr>
        <p:spPr>
          <a:xfrm>
            <a:off x="11440955" y="1108336"/>
            <a:ext cx="1" cy="161070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4" name="Line"/>
          <p:cNvSpPr/>
          <p:nvPr/>
        </p:nvSpPr>
        <p:spPr>
          <a:xfrm flipV="1">
            <a:off x="11440955" y="3134701"/>
            <a:ext cx="1" cy="161070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algn="ctr"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55" name="A proto-randomness farm based on 10 boards have been collecting about 1.5 Tb, qualified through the NIST and TESTU01 suites…"/>
          <p:cNvSpPr txBox="1"/>
          <p:nvPr/>
        </p:nvSpPr>
        <p:spPr>
          <a:xfrm>
            <a:off x="349821" y="3081533"/>
            <a:ext cx="5252517" cy="278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defTabSz="1828433">
              <a:lnSpc>
                <a:spcPct val="120000"/>
              </a:lnSpc>
              <a:defRPr sz="1700">
                <a:solidFill>
                  <a:srgbClr val="5E5E5E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>
                <a:solidFill>
                  <a:srgbClr val="00A2FF"/>
                </a:solidFill>
              </a:rPr>
              <a:t>A proto-randomness farm based on 10 boards have been collecting about 1.5 Tb, qualified through the NIST and TESTU01 suites</a:t>
            </a:r>
          </a:p>
          <a:p>
            <a:pPr defTabSz="1828433">
              <a:lnSpc>
                <a:spcPct val="120000"/>
              </a:lnSpc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>
              <a:solidFill>
                <a:srgbClr val="00A2FF"/>
              </a:solidFill>
            </a:endParaRPr>
          </a:p>
          <a:p>
            <a:pPr defTabSz="1828433">
              <a:lnSpc>
                <a:spcPct val="120000"/>
              </a:lnSpc>
              <a:defRPr sz="17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t>Results show that the stream looks extremely “white”, essentially with no failures on the raw data beside what can be statistically expected.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0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58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59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61" name="7 CuadroTexto"/>
          <p:cNvSpPr txBox="1"/>
          <p:nvPr/>
        </p:nvSpPr>
        <p:spPr>
          <a:xfrm>
            <a:off x="405617" y="808850"/>
            <a:ext cx="11180214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Final tests undertaken (2/2):</a:t>
            </a:r>
          </a:p>
        </p:txBody>
      </p:sp>
      <p:sp>
        <p:nvSpPr>
          <p:cNvPr id="362" name="measurement of the raw entropy (keep in mind we generate streams of 4 bits)"/>
          <p:cNvSpPr txBox="1"/>
          <p:nvPr/>
        </p:nvSpPr>
        <p:spPr>
          <a:xfrm>
            <a:off x="477921" y="1561716"/>
            <a:ext cx="11035606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0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t>measurement of the raw entropy (keep in mind we generate streams of 4 bits)</a:t>
            </a:r>
          </a:p>
        </p:txBody>
      </p:sp>
      <p:pic>
        <p:nvPicPr>
          <p:cNvPr id="363" name="MinEntropy_46847.pdf" descr="MinEntropy_46847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11" y="2124082"/>
            <a:ext cx="4777216" cy="35613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4" name="MinEntropy_46855.pdf" descr="MinEntropy_46855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7292" y="2055402"/>
            <a:ext cx="4961474" cy="3698690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To our knowledge, the best results worldwide as of today"/>
          <p:cNvSpPr txBox="1"/>
          <p:nvPr/>
        </p:nvSpPr>
        <p:spPr>
          <a:xfrm>
            <a:off x="596900" y="6003937"/>
            <a:ext cx="10797649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defTabSz="1828433">
              <a:lnSpc>
                <a:spcPct val="120000"/>
              </a:lnSpc>
              <a:defRPr sz="2300">
                <a:solidFill>
                  <a:srgbClr val="FF93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t>To our knowledge, the best results worldwide as of today</a:t>
            </a:r>
          </a:p>
        </p:txBody>
      </p:sp>
      <p:pic>
        <p:nvPicPr>
          <p:cNvPr id="366" name="Screenshot 2025-05-15 at 10.35.39.png" descr="Screenshot 2025-05-15 at 10.35.3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7519" y="5669805"/>
            <a:ext cx="1565255" cy="11153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Imagen 20" descr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19"/>
            <a:ext cx="1275443" cy="49409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1" name="Group 2"/>
          <p:cNvGrpSpPr/>
          <p:nvPr/>
        </p:nvGrpSpPr>
        <p:grpSpPr>
          <a:xfrm>
            <a:off x="11005132" y="139979"/>
            <a:ext cx="871647" cy="687262"/>
            <a:chOff x="0" y="0"/>
            <a:chExt cx="871646" cy="687261"/>
          </a:xfrm>
        </p:grpSpPr>
        <p:sp>
          <p:nvSpPr>
            <p:cNvPr id="369" name="Elipse 17"/>
            <p:cNvSpPr/>
            <p:nvPr/>
          </p:nvSpPr>
          <p:spPr>
            <a:xfrm>
              <a:off x="0" y="-1"/>
              <a:ext cx="210949" cy="209271"/>
            </a:xfrm>
            <a:prstGeom prst="ellipse">
              <a:avLst/>
            </a:prstGeom>
            <a:noFill/>
            <a:ln w="12700" cap="flat">
              <a:solidFill>
                <a:srgbClr val="491F9C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Rockwell"/>
                  <a:ea typeface="Rockwell"/>
                  <a:cs typeface="Rockwell"/>
                  <a:sym typeface="Rockwell"/>
                </a:defRPr>
              </a:pPr>
              <a:endParaRPr/>
            </a:p>
          </p:txBody>
        </p:sp>
        <p:pic>
          <p:nvPicPr>
            <p:cNvPr id="370" name="Imagen 12" descr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881" y="43495"/>
              <a:ext cx="643766" cy="6437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72" name="7 CuadroTexto"/>
          <p:cNvSpPr txBox="1"/>
          <p:nvPr/>
        </p:nvSpPr>
        <p:spPr>
          <a:xfrm>
            <a:off x="405616" y="796150"/>
            <a:ext cx="11546678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>
                <a:solidFill>
                  <a:srgbClr val="231F20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r>
              <a:rPr dirty="0"/>
              <a:t>Commercialization actions taken during ATTRACT</a:t>
            </a:r>
          </a:p>
        </p:txBody>
      </p:sp>
      <p:sp>
        <p:nvSpPr>
          <p:cNvPr id="373" name="participation to selected trade fairs:"/>
          <p:cNvSpPr txBox="1"/>
          <p:nvPr/>
        </p:nvSpPr>
        <p:spPr>
          <a:xfrm>
            <a:off x="143248" y="1611901"/>
            <a:ext cx="4817365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marL="228600" indent="-228600">
              <a:buSzPct val="100000"/>
              <a:buChar char="✴"/>
              <a:defRPr sz="20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>
              <a:buFont typeface="Wingdings" pitchFamily="2" charset="2"/>
              <a:buChar char="Ø"/>
            </a:pPr>
            <a:r>
              <a:rPr dirty="0"/>
              <a:t>participation to selected trade fairs:</a:t>
            </a:r>
          </a:p>
        </p:txBody>
      </p:sp>
      <p:pic>
        <p:nvPicPr>
          <p:cNvPr id="374" name="Screenshot 2024-04-14 at 23.15.10.png" descr="Screenshot 2024-04-14 at 23.15.10.png"/>
          <p:cNvPicPr>
            <a:picLocks noChangeAspect="1"/>
          </p:cNvPicPr>
          <p:nvPr/>
        </p:nvPicPr>
        <p:blipFill>
          <a:blip r:embed="rId4"/>
          <a:srcRect l="7290"/>
          <a:stretch>
            <a:fillRect/>
          </a:stretch>
        </p:blipFill>
        <p:spPr>
          <a:xfrm>
            <a:off x="7096165" y="1407810"/>
            <a:ext cx="4508323" cy="1234530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2024"/>
          <p:cNvSpPr txBox="1"/>
          <p:nvPr/>
        </p:nvSpPr>
        <p:spPr>
          <a:xfrm>
            <a:off x="10785848" y="2114871"/>
            <a:ext cx="56759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2024</a:t>
            </a:r>
          </a:p>
        </p:txBody>
      </p:sp>
      <p:pic>
        <p:nvPicPr>
          <p:cNvPr id="376" name="Screenshot 2025-05-14 at 21.16.12.png" descr="Screenshot 2025-05-14 at 21.16.1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450" y="2033062"/>
            <a:ext cx="5143500" cy="91440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2025"/>
          <p:cNvSpPr txBox="1"/>
          <p:nvPr/>
        </p:nvSpPr>
        <p:spPr>
          <a:xfrm>
            <a:off x="1222748" y="2849532"/>
            <a:ext cx="56759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2025</a:t>
            </a:r>
          </a:p>
        </p:txBody>
      </p:sp>
      <p:pic>
        <p:nvPicPr>
          <p:cNvPr id="378" name="Screenshot 2025-05-14 at 21.18.33.png" descr="Screenshot 2025-05-14 at 21.18.3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1946" y="2812587"/>
            <a:ext cx="6290348" cy="687262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2024 &amp; 2025"/>
          <p:cNvSpPr txBox="1"/>
          <p:nvPr/>
        </p:nvSpPr>
        <p:spPr>
          <a:xfrm>
            <a:off x="10702937" y="3669947"/>
            <a:ext cx="1287548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2024 &amp; 2025</a:t>
            </a:r>
          </a:p>
        </p:txBody>
      </p:sp>
      <p:sp>
        <p:nvSpPr>
          <p:cNvPr id="380" name="market analysis completed…"/>
          <p:cNvSpPr txBox="1"/>
          <p:nvPr/>
        </p:nvSpPr>
        <p:spPr>
          <a:xfrm>
            <a:off x="168648" y="3223059"/>
            <a:ext cx="8985791" cy="3493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market analysis completed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go-to market strategy </a:t>
            </a:r>
            <a:r>
              <a:rPr dirty="0" err="1"/>
              <a:t>finalised</a:t>
            </a: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FF26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patent granted in Europe, US, Japan, China (still pending in South Korea)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SOLD 3 SINGLE GENERATOR BOARD TO A NATIONAL SECURITY AGENCY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 established contacts with a number of potential co-developers and customers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dirty="0"/>
              <a:t>selected for 2 national grants for innovation development (300 </a:t>
            </a:r>
            <a:r>
              <a:rPr dirty="0" err="1"/>
              <a:t>kEUR</a:t>
            </a:r>
            <a:r>
              <a:rPr dirty="0"/>
              <a:t>)</a:t>
            </a:r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0096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dirty="0"/>
          </a:p>
          <a:p>
            <a:pPr marL="285750" indent="-285750">
              <a:buSzPct val="100000"/>
              <a:buFont typeface="Wingdings" pitchFamily="2" charset="2"/>
              <a:buChar char="Ø"/>
              <a:defRPr sz="1700">
                <a:solidFill>
                  <a:srgbClr val="FF2600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dirty="0"/>
              <a:t>started the procedure for a seed investment</a:t>
            </a:r>
          </a:p>
        </p:txBody>
      </p:sp>
      <p:grpSp>
        <p:nvGrpSpPr>
          <p:cNvPr id="383" name="Group"/>
          <p:cNvGrpSpPr/>
          <p:nvPr/>
        </p:nvGrpSpPr>
        <p:grpSpPr>
          <a:xfrm>
            <a:off x="9172347" y="4079187"/>
            <a:ext cx="2940325" cy="2044753"/>
            <a:chOff x="0" y="0"/>
            <a:chExt cx="2940323" cy="2044752"/>
          </a:xfrm>
        </p:grpSpPr>
        <p:pic>
          <p:nvPicPr>
            <p:cNvPr id="381" name="Screenshot 2025-05-15 at 10.43.26.png" descr="Screenshot 2025-05-15 at 10.43.26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2940324" cy="17381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2" name="Rectangle"/>
            <p:cNvSpPr/>
            <p:nvPr/>
          </p:nvSpPr>
          <p:spPr>
            <a:xfrm>
              <a:off x="809852" y="1661212"/>
              <a:ext cx="1862684" cy="38354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 Light"/>
        <a:ea typeface="Calibri Light"/>
        <a:cs typeface="Calibri Light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 Light"/>
        <a:ea typeface="Calibri Light"/>
        <a:cs typeface="Calibri Light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791</Words>
  <Application>Microsoft Office PowerPoint</Application>
  <PresentationFormat>Widescreen</PresentationFormat>
  <Paragraphs>129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Saamiya Adow</dc:creator>
  <cp:lastModifiedBy>Saamiya Adow</cp:lastModifiedBy>
  <cp:revision>2</cp:revision>
  <dcterms:modified xsi:type="dcterms:W3CDTF">2025-05-17T07:50:32Z</dcterms:modified>
</cp:coreProperties>
</file>