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  <p:sldMasterId id="2147483899" r:id="rId5"/>
    <p:sldMasterId id="2147483919" r:id="rId6"/>
  </p:sldMasterIdLst>
  <p:notesMasterIdLst>
    <p:notesMasterId r:id="rId17"/>
  </p:notesMasterIdLst>
  <p:handoutMasterIdLst>
    <p:handoutMasterId r:id="rId18"/>
  </p:handoutMasterIdLst>
  <p:sldIdLst>
    <p:sldId id="421" r:id="rId7"/>
    <p:sldId id="413" r:id="rId8"/>
    <p:sldId id="407" r:id="rId9"/>
    <p:sldId id="425" r:id="rId10"/>
    <p:sldId id="431" r:id="rId11"/>
    <p:sldId id="427" r:id="rId12"/>
    <p:sldId id="428" r:id="rId13"/>
    <p:sldId id="429" r:id="rId14"/>
    <p:sldId id="430" r:id="rId15"/>
    <p:sldId id="39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8C5"/>
    <a:srgbClr val="231F20"/>
    <a:srgbClr val="7DBC9C"/>
    <a:srgbClr val="3580D9"/>
    <a:srgbClr val="491F9C"/>
    <a:srgbClr val="9E005D"/>
    <a:srgbClr val="696969"/>
    <a:srgbClr val="140355"/>
    <a:srgbClr val="D97001"/>
    <a:srgbClr val="125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0475B7-E062-40DB-B903-6B5B583CC5B0}" v="60" dt="2025-05-14T10:17:26.5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6766" autoAdjust="0"/>
  </p:normalViewPr>
  <p:slideViewPr>
    <p:cSldViewPr snapToGrid="0" snapToObjects="1">
      <p:cViewPr varScale="1">
        <p:scale>
          <a:sx n="74" d="100"/>
          <a:sy n="74" d="100"/>
        </p:scale>
        <p:origin x="78" y="954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036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16/05/2025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6CE78-7CF3-4F4A-A1C6-EFA79E11CA62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1251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5769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6CE78-7CF3-4F4A-A1C6-EFA79E11CA62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521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EDE8E-D499-D910-D87E-6CCA5AC57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625FD91-2256-99F5-4483-18567DB236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88F2634-7D61-ECEE-315E-71D56F97E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57BAF6-84CE-ECD5-D110-A09500C443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8026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55E6D-7E05-3EE7-8983-6298D4190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5B3CBF9-D70A-9D62-E7FC-A763B7B3D4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F1F6A68-6838-A162-46EF-2AFCFB06C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1D8E5D-18E3-FF7F-4552-B50C75A193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B6CE78-7CF3-4F4A-A1C6-EFA79E11CA62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12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BE14B-07C6-8943-7973-72900D751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42C8B83-1D4C-6494-FBD6-064C0F7F37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28CD4F5-8448-ABB6-25E1-7D94E17D23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45D0B94-3C52-44DC-4715-845E5D7D7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0267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975D33-77A5-655A-9520-FA357FFDB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665D4BF-96E4-7495-2971-B23549DE9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57104E2-C44E-7382-38CF-DC1B2824D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4FAFB7-FEB4-BC31-4D5D-EE2CC22B10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7725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FE137-082E-9F3B-6DD3-47244AB73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429F778-6698-C945-92C6-CDF5437928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74B8C3A-CBCD-86BA-D463-FA072A0B8F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929256-7082-E913-FA73-727264EFA2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1517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14736-5B2D-2DFF-C345-7EDFC7112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4ED4CC1-4F2E-3DBB-B199-50E5E2D48A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F8F8AE8-61C8-D3A2-A018-BFE6D78AB5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68AC0A6-33B2-EB22-8820-05FDE55256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409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-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6960" y="2390504"/>
            <a:ext cx="9144000" cy="2023382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6960" y="4790758"/>
            <a:ext cx="9144000" cy="52292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55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en inhoudsblok -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83339"/>
            <a:ext cx="7332617" cy="960401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332617" cy="43513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4EF5FA8-87C4-8B49-503F-E88207B45A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56809" y="6058432"/>
            <a:ext cx="1174069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176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inhoudsblokken -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7408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2908" y="1825625"/>
            <a:ext cx="4410891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2784C6B-9A65-8A79-B393-A6F437586D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56809" y="6058432"/>
            <a:ext cx="1174069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1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 -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2E7CF24-ECEF-EACE-4FFF-E9B5FD2552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56809" y="6058432"/>
            <a:ext cx="1174069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39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 - L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>
            <a:extLst>
              <a:ext uri="{FF2B5EF4-FFF2-40B4-BE49-F238E27FC236}">
                <a16:creationId xmlns:a16="http://schemas.microsoft.com/office/drawing/2014/main" id="{2F83E1A7-BE4B-970B-761C-A3855BACB1E6}"/>
              </a:ext>
            </a:extLst>
          </p:cNvPr>
          <p:cNvSpPr/>
          <p:nvPr userDrawn="1"/>
        </p:nvSpPr>
        <p:spPr>
          <a:xfrm>
            <a:off x="6398366" y="2887864"/>
            <a:ext cx="6197288" cy="619728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CCD2D6B-3A23-8C63-00B0-165098CE75E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3200" y="1305140"/>
            <a:ext cx="5057030" cy="2195144"/>
          </a:xfrm>
        </p:spPr>
        <p:txBody>
          <a:bodyPr anchor="t" anchorCtr="0">
            <a:normAutofit/>
          </a:bodyPr>
          <a:lstStyle>
            <a:lvl1pPr algn="l">
              <a:defRPr sz="4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nl-NL" noProof="0"/>
              <a:t>Verander titel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0D82B318-3AE7-F105-88B8-05048A5576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13307" y="5161935"/>
            <a:ext cx="5057030" cy="851376"/>
          </a:xfrm>
        </p:spPr>
        <p:txBody>
          <a:bodyPr>
            <a:normAutofit/>
          </a:bodyPr>
          <a:lstStyle>
            <a:lvl1pPr marL="0" indent="0" algn="r">
              <a:buNone/>
              <a:defRPr sz="18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nl-NL" noProof="0"/>
              <a:t>Voeg titel of presentator naam toe</a:t>
            </a:r>
          </a:p>
        </p:txBody>
      </p:sp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C9E9BB0C-D213-A2B4-505D-9A863AC677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0594" y="6250065"/>
            <a:ext cx="4242748" cy="262053"/>
          </a:xfrm>
        </p:spPr>
        <p:txBody>
          <a:bodyPr>
            <a:normAutofit/>
          </a:bodyPr>
          <a:lstStyle>
            <a:lvl1pPr marL="0" indent="0" algn="r"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0"/>
              <a:t>0882020400    |    </a:t>
            </a:r>
            <a:r>
              <a:rPr lang="nl-NL" noProof="0" err="1"/>
              <a:t>info@ignite-group.nl</a:t>
            </a:r>
            <a:endParaRPr lang="nl-NL" noProof="0"/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6C3FA53F-13E4-4FB7-4735-B632B3A141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71868" y="6250065"/>
            <a:ext cx="1327940" cy="262053"/>
          </a:xfrm>
        </p:spPr>
        <p:txBody>
          <a:bodyPr>
            <a:normAutofit/>
          </a:bodyPr>
          <a:lstStyle>
            <a:lvl1pPr marL="0" indent="0" algn="r"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noProof="0" err="1"/>
              <a:t>ignite-group.com</a:t>
            </a:r>
            <a:endParaRPr lang="nl-NL" noProof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8BE9725-2486-2D54-5C04-85F31874C9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12621" y="6280985"/>
            <a:ext cx="10033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885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57959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06901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76157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09694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247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92905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861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005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953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0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10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285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4622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7603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96066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8575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9440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7 CuadroTexto"/>
          <p:cNvSpPr txBox="1"/>
          <p:nvPr userDrawn="1"/>
        </p:nvSpPr>
        <p:spPr>
          <a:xfrm>
            <a:off x="983432" y="620689"/>
            <a:ext cx="2931968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Roboto Light"/>
                <a:cs typeface="Roboto Light"/>
              </a:rPr>
              <a:t>Multipurpose Business Slides</a:t>
            </a:r>
          </a:p>
        </p:txBody>
      </p:sp>
    </p:spTree>
    <p:extLst>
      <p:ext uri="{BB962C8B-B14F-4D97-AF65-F5344CB8AC3E}">
        <p14:creationId xmlns:p14="http://schemas.microsoft.com/office/powerpoint/2010/main" val="128333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874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9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213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848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89915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A5E10-E342-407F-A379-0A76012083BB}" type="datetimeFigureOut">
              <a:rPr lang="en-US" smtClean="0"/>
              <a:t>5/16/2025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851E1-1E1B-4DB9-8F3F-C88C9C3BF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704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2_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93569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006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BF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3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16/05/2025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530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  <p:sldLayoutId id="2147483935" r:id="rId16"/>
    <p:sldLayoutId id="2147483936" r:id="rId17"/>
    <p:sldLayoutId id="2147483937" r:id="rId18"/>
    <p:sldLayoutId id="2147483938" r:id="rId19"/>
    <p:sldLayoutId id="2147483939" r:id="rId20"/>
    <p:sldLayoutId id="2147483940" r:id="rId21"/>
    <p:sldLayoutId id="2147483941" r:id="rId22"/>
    <p:sldLayoutId id="2147483942" r:id="rId23"/>
    <p:sldLayoutId id="2147483943" r:id="rId24"/>
    <p:sldLayoutId id="2147483944" r:id="rId25"/>
    <p:sldLayoutId id="2147483945" r:id="rId26"/>
    <p:sldLayoutId id="2147483946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emf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4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gi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3201089" y="2350008"/>
            <a:ext cx="6734120" cy="43284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H3D-VISIOnAIR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Head-worn 3D-Visualation of the Invisible for Surgical Intra-Operative Augmented Reality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Jaap Heukelom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I-Med Technology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Quest Medical Imaging (Olympus)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Maastricht University Medical Centre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Amsterdam University Medical Centre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University of Twente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73707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ATTRACT Phase 2 Final Review</a:t>
            </a:r>
            <a:b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</a:b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CERN, May 20-21, 2025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245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2399451" y="3045496"/>
            <a:ext cx="71523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Thanks and Questions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334496" y="1724920"/>
            <a:ext cx="7836490" cy="276723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GB" sz="1600" b="1" dirty="0">
                <a:solidFill>
                  <a:srgbClr val="000000"/>
                </a:solidFill>
                <a:latin typeface="Rockwell"/>
                <a:ea typeface="Roboto Light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Rockwell"/>
                <a:ea typeface="Roboto Light"/>
              </a:rPr>
              <a:t>Contactless 2D spectral dataset of human nerve and adipose tissues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Ongoing data acquisition in OR for duration of the project 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GB" sz="1600" b="1" dirty="0">
                <a:solidFill>
                  <a:srgbClr val="000000"/>
                </a:solidFill>
                <a:latin typeface="Rockwell"/>
                <a:ea typeface="Roboto Light"/>
              </a:rPr>
              <a:t>Off-line classification of nerve and adipose tissue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Rockwell"/>
                <a:ea typeface="Roboto Light"/>
              </a:rPr>
              <a:t>Identification of wavelength bands that represent nerve and adipose</a:t>
            </a:r>
            <a:br>
              <a:rPr lang="en-GB" sz="14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GB" sz="1400" dirty="0">
                <a:solidFill>
                  <a:srgbClr val="000000"/>
                </a:solidFill>
                <a:latin typeface="Rockwell"/>
                <a:ea typeface="Roboto Light"/>
              </a:rPr>
              <a:t> tissue, using annotated spectral datasets and machine learning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000000"/>
                </a:solidFill>
                <a:latin typeface="Rockwell"/>
                <a:ea typeface="Roboto Light"/>
              </a:rPr>
              <a:t>Integrated hardware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Integration of i-Med and Quest components to create 3D headset with</a:t>
            </a:r>
            <a:b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 5-channel prism allowing real-time overlay of spectral information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000000"/>
                </a:solidFill>
                <a:latin typeface="Rockwell"/>
                <a:ea typeface="Roboto Light"/>
              </a:rPr>
              <a:t>Embedded software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Software for real-time displaying target tissue recognition, within maximum </a:t>
            </a:r>
            <a:b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delay of 30 </a:t>
            </a:r>
            <a:r>
              <a:rPr lang="en-US" sz="1400" dirty="0" err="1">
                <a:solidFill>
                  <a:srgbClr val="000000"/>
                </a:solidFill>
                <a:latin typeface="Rockwell"/>
                <a:ea typeface="Roboto Light"/>
              </a:rPr>
              <a:t>ms</a:t>
            </a: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, at 60times per second/per pixel (3D).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000000"/>
                </a:solidFill>
                <a:latin typeface="Rockwell"/>
                <a:ea typeface="Roboto Light"/>
              </a:rPr>
              <a:t>Demonstrator TRL 6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Real-time synchronized high resolution </a:t>
            </a:r>
            <a:r>
              <a:rPr lang="en-US" sz="1400" dirty="0" err="1">
                <a:solidFill>
                  <a:srgbClr val="000000"/>
                </a:solidFill>
                <a:latin typeface="Rockwell"/>
                <a:ea typeface="Roboto Light"/>
              </a:rPr>
              <a:t>spectral+RGB</a:t>
            </a: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 image augmented reality overlays in a head worn 3D display. </a:t>
            </a:r>
            <a:b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Ready for investment in industrialization.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sz="1600" b="1" dirty="0">
                <a:solidFill>
                  <a:srgbClr val="000000"/>
                </a:solidFill>
                <a:latin typeface="Rockwell"/>
                <a:ea typeface="Roboto Light"/>
              </a:rPr>
              <a:t>Clinical feasibility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/>
              </a:rPr>
              <a:t>Reminder of the initial project objectives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5C2DB4-4D50-D081-5F7C-B711A82F62F9}"/>
              </a:ext>
            </a:extLst>
          </p:cNvPr>
          <p:cNvGrpSpPr/>
          <p:nvPr/>
        </p:nvGrpSpPr>
        <p:grpSpPr>
          <a:xfrm>
            <a:off x="99588" y="5794217"/>
            <a:ext cx="11889191" cy="1196593"/>
            <a:chOff x="177098" y="5595254"/>
            <a:chExt cx="11811681" cy="1314080"/>
          </a:xfrm>
        </p:grpSpPr>
        <p:pic>
          <p:nvPicPr>
            <p:cNvPr id="14" name="Picture 13" descr="A close-up of blue text&#10;&#10;Description automatically generated with low confidence">
              <a:extLst>
                <a:ext uri="{FF2B5EF4-FFF2-40B4-BE49-F238E27FC236}">
                  <a16:creationId xmlns:a16="http://schemas.microsoft.com/office/drawing/2014/main" id="{1C7AE3C3-481C-354F-C51A-A7B5DD073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98" y="5821371"/>
              <a:ext cx="2611749" cy="929968"/>
            </a:xfrm>
            <a:prstGeom prst="rect">
              <a:avLst/>
            </a:prstGeom>
          </p:spPr>
        </p:pic>
        <p:pic>
          <p:nvPicPr>
            <p:cNvPr id="5" name="Afbeelding 4" descr="Afbeelding met verkeer, licht, klok&#10;&#10;Automatisch gegenereerde beschrijving">
              <a:extLst>
                <a:ext uri="{FF2B5EF4-FFF2-40B4-BE49-F238E27FC236}">
                  <a16:creationId xmlns:a16="http://schemas.microsoft.com/office/drawing/2014/main" id="{0CF85ADE-7210-4C41-BE5C-A69EF012C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3479" y="5996487"/>
              <a:ext cx="1765300" cy="609600"/>
            </a:xfrm>
            <a:prstGeom prst="rect">
              <a:avLst/>
            </a:prstGeom>
          </p:spPr>
        </p:pic>
        <p:pic>
          <p:nvPicPr>
            <p:cNvPr id="8" name="Picture 1">
              <a:extLst>
                <a:ext uri="{FF2B5EF4-FFF2-40B4-BE49-F238E27FC236}">
                  <a16:creationId xmlns:a16="http://schemas.microsoft.com/office/drawing/2014/main" id="{642B1771-518C-9E4F-1FA5-89085DD8A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41556" y="5952167"/>
              <a:ext cx="2844800" cy="531490"/>
            </a:xfrm>
            <a:prstGeom prst="rect">
              <a:avLst/>
            </a:prstGeom>
          </p:spPr>
        </p:pic>
        <p:pic>
          <p:nvPicPr>
            <p:cNvPr id="9" name="Picture 6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8F0A81FE-E520-7B03-C396-8D75427D6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5970" y="5595254"/>
              <a:ext cx="2335450" cy="1314080"/>
            </a:xfrm>
            <a:prstGeom prst="rect">
              <a:avLst/>
            </a:prstGeom>
          </p:spPr>
        </p:pic>
        <p:pic>
          <p:nvPicPr>
            <p:cNvPr id="11" name="Picture 8" descr="A picture containing screen, dark, night sky&#10;&#10;Description automatically generated">
              <a:extLst>
                <a:ext uri="{FF2B5EF4-FFF2-40B4-BE49-F238E27FC236}">
                  <a16:creationId xmlns:a16="http://schemas.microsoft.com/office/drawing/2014/main" id="{B0FBF5F7-9E39-51A5-F49C-C31A230B8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07956" y="5704328"/>
              <a:ext cx="2133600" cy="1066800"/>
            </a:xfrm>
            <a:prstGeom prst="rect">
              <a:avLst/>
            </a:prstGeom>
          </p:spPr>
        </p:pic>
      </p:grpSp>
      <p:pic>
        <p:nvPicPr>
          <p:cNvPr id="2" name="Afbeelding 1">
            <a:extLst>
              <a:ext uri="{FF2B5EF4-FFF2-40B4-BE49-F238E27FC236}">
                <a16:creationId xmlns:a16="http://schemas.microsoft.com/office/drawing/2014/main" id="{C7FFC4B5-0910-78B8-8B6D-7CEAD1B28E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1662" y="1252015"/>
            <a:ext cx="2723932" cy="2767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7D691B-8A8B-7BD4-0C8A-E6666073B1B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44739"/>
          <a:stretch/>
        </p:blipFill>
        <p:spPr>
          <a:xfrm>
            <a:off x="8311662" y="4061746"/>
            <a:ext cx="3079111" cy="193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4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334500" y="1735659"/>
            <a:ext cx="6335932" cy="4498689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Contactless 2D spectral dataset of human nerve 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</a:b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and adipose tissues: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Roboto Light" panose="02000000000000000000" pitchFamily="2" charset="0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Many pilot tests (10+) to optimize lightning, lens focus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and minimization of artefacts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55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Roboto Light" panose="02000000000000000000" pitchFamily="2" charset="0"/>
                <a:cs typeface="+mn-cs"/>
              </a:rPr>
              <a:t> Contactless 2D spectral datasets of human nerve and adipose tissues recorded in-vivo (human)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Roboto Light" panose="02000000000000000000" pitchFamily="2" charset="0"/>
                <a:cs typeface="+mn-cs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Roboto Light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Roboto Light" panose="02000000000000000000" pitchFamily="2" charset="0"/>
                <a:cs typeface="+mn-cs"/>
              </a:rPr>
              <a:t>Off-line classification of nerve and adipose tissue: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Tissue tags are placed on camera during procedure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Surgeons provide expert annotation after procedure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Roboto Light" panose="02000000000000000000" pitchFamily="2" charset="0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Tissue spectra are extracted from images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Roboto Light" panose="02000000000000000000" pitchFamily="2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Roboto Light" panose="02000000000000000000" pitchFamily="2" charset="0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Final Results achieved (1)</a:t>
            </a:r>
          </a:p>
        </p:txBody>
      </p:sp>
      <p:pic>
        <p:nvPicPr>
          <p:cNvPr id="23" name="Afbeelding 3">
            <a:extLst>
              <a:ext uri="{FF2B5EF4-FFF2-40B4-BE49-F238E27FC236}">
                <a16:creationId xmlns:a16="http://schemas.microsoft.com/office/drawing/2014/main" id="{2101EFA9-54BB-802B-6E11-2EDAB1729D4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4245" y="1240937"/>
            <a:ext cx="2344617" cy="1940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F980B2-070B-AB3E-8AA7-994D99BCC953}"/>
              </a:ext>
            </a:extLst>
          </p:cNvPr>
          <p:cNvSpPr txBox="1"/>
          <p:nvPr/>
        </p:nvSpPr>
        <p:spPr>
          <a:xfrm>
            <a:off x="6334654" y="3280499"/>
            <a:ext cx="4433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1st test: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porcine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recordings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, light tests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089B17-3F8C-1D1B-A591-9F1CEAC96A5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7445" y="1240936"/>
            <a:ext cx="2620342" cy="19405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5A8616-5D5F-3779-2130-70CF9D70BC29}"/>
              </a:ext>
            </a:extLst>
          </p:cNvPr>
          <p:cNvSpPr txBox="1"/>
          <p:nvPr/>
        </p:nvSpPr>
        <p:spPr>
          <a:xfrm>
            <a:off x="9081913" y="3269720"/>
            <a:ext cx="3513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Tissue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Carpal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 Tunnel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Syndrom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50DC6E-C562-DBD1-FF35-6A08887F48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7666" y="3818662"/>
            <a:ext cx="3229963" cy="25038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0C72A0-46C5-B493-0B3B-DEEA41D486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55337" y="4497663"/>
            <a:ext cx="2366779" cy="157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78494-838E-D080-F59A-18AE48D4A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52A3B4F2-7D10-4FBF-75DC-64E4D840D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AF156CE-86F1-0FCF-B5E4-44EA5C0E947B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C59759E-E4C2-68F6-45C8-E8625A558057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D5A57DC3-CE81-918D-60B4-691B37779121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673E7D8-D04A-B6DC-56A3-AE1AE888C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8857409-8658-DFDE-7F9C-8BC99DC145F3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(2)</a:t>
            </a:r>
          </a:p>
          <a:p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D2807F-2508-AFB9-FE96-38E82DCC8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122" y="2087763"/>
            <a:ext cx="2658375" cy="1511221"/>
          </a:xfrm>
          <a:prstGeom prst="rect">
            <a:avLst/>
          </a:prstGeom>
        </p:spPr>
      </p:pic>
      <p:sp>
        <p:nvSpPr>
          <p:cNvPr id="7" name="7 CuadroTexto">
            <a:extLst>
              <a:ext uri="{FF2B5EF4-FFF2-40B4-BE49-F238E27FC236}">
                <a16:creationId xmlns:a16="http://schemas.microsoft.com/office/drawing/2014/main" id="{D4492DEB-DD01-5D19-24F1-AA37122539C1}"/>
              </a:ext>
            </a:extLst>
          </p:cNvPr>
          <p:cNvSpPr txBox="1"/>
          <p:nvPr/>
        </p:nvSpPr>
        <p:spPr>
          <a:xfrm>
            <a:off x="334497" y="1735659"/>
            <a:ext cx="7121380" cy="25928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Optimal filter combination for the detection 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</a:b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of the nerve and adipose tissue (5 bands)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Offline classification model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Demonstrator TRL 6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</a:b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Hardware integration for head worn display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LED Array,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HAREVA NIR LED synthesizer, Aalto University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C20682-5230-34ED-5EBE-523949154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6355" y="4386584"/>
            <a:ext cx="2670351" cy="22150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D126B3-998B-2830-B2C8-5F172CD3FF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6422" y="1533325"/>
            <a:ext cx="3565206" cy="25928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C75B3E-61CD-BEC0-1750-926127E3CA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50699" y="4386584"/>
            <a:ext cx="2872423" cy="22150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273587E-5579-8E32-52B5-2B67AD3FD3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8015" y="4386584"/>
            <a:ext cx="2539452" cy="221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65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6EC71-E43C-32A3-58E3-1E43EB10C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5BB6646-B45F-06DE-9982-E2342CE72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ABE4BBA-A030-18B2-72FA-A89E7870209A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 panose="02060603020205020403" pitchFamily="18" charset="0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8C85A5C-2E65-1D45-6262-C05A8DDA1DEB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FEBBB02F-ACD5-3CE0-BEAF-C7AB82708FD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72A04AE-3DF4-9EEE-7F36-BFC0EBBF7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31B6F67E-06AE-041B-2532-53A27BF38DAC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Rockwell" panose="02060603020205020403" pitchFamily="18" charset="0"/>
                <a:ea typeface="+mn-ea"/>
                <a:cs typeface="+mn-cs"/>
              </a:rPr>
              <a:t>Final Results achieved (3)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1BA32EC-A153-E63F-B37F-0D1D50DD8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09705"/>
              </p:ext>
            </p:extLst>
          </p:nvPr>
        </p:nvGraphicFramePr>
        <p:xfrm>
          <a:off x="410262" y="1704886"/>
          <a:ext cx="510879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393">
                  <a:extLst>
                    <a:ext uri="{9D8B030D-6E8A-4147-A177-3AD203B41FA5}">
                      <a16:colId xmlns:a16="http://schemas.microsoft.com/office/drawing/2014/main" val="4266544109"/>
                    </a:ext>
                  </a:extLst>
                </a:gridCol>
                <a:gridCol w="2007753">
                  <a:extLst>
                    <a:ext uri="{9D8B030D-6E8A-4147-A177-3AD203B41FA5}">
                      <a16:colId xmlns:a16="http://schemas.microsoft.com/office/drawing/2014/main" val="2150650861"/>
                    </a:ext>
                  </a:extLst>
                </a:gridCol>
                <a:gridCol w="2637650">
                  <a:extLst>
                    <a:ext uri="{9D8B030D-6E8A-4147-A177-3AD203B41FA5}">
                      <a16:colId xmlns:a16="http://schemas.microsoft.com/office/drawing/2014/main" val="2797179694"/>
                    </a:ext>
                  </a:extLst>
                </a:gridCol>
              </a:tblGrid>
              <a:tr h="269021">
                <a:tc>
                  <a:txBody>
                    <a:bodyPr/>
                    <a:lstStyle/>
                    <a:p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Objective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Rockwell" panose="02060603020205020403" pitchFamily="18" charset="0"/>
                        </a:rPr>
                        <a:t>Deliverable(s)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326033"/>
                  </a:ext>
                </a:extLst>
              </a:tr>
              <a:tr h="5838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Rockwell" panose="02060603020205020403" pitchFamily="18" charset="0"/>
                          <a:ea typeface="Roboto Ligh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Rockwell" panose="02060603020205020403" pitchFamily="18" charset="0"/>
                          <a:ea typeface="Roboto Light"/>
                        </a:rPr>
                        <a:t>Contactless 2D spectral dataset of human nerve and adipose tissues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Dataset 62 images </a:t>
                      </a:r>
                    </a:p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55 sufficient quality and annotated by expert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649503"/>
                  </a:ext>
                </a:extLst>
              </a:tr>
              <a:tr h="62707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Off-line classification of nerve and adipose tissue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Selection 5 filters:</a:t>
                      </a:r>
                    </a:p>
                    <a:p>
                      <a:endParaRPr lang="en-GB" sz="12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175563"/>
                  </a:ext>
                </a:extLst>
              </a:tr>
              <a:tr h="5344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Integrated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CAD design, 3D printed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01700"/>
                  </a:ext>
                </a:extLst>
              </a:tr>
              <a:tr h="5344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(Embedded)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latin typeface="Rockwell" panose="02060603020205020403" pitchFamily="18" charset="0"/>
                        </a:rPr>
                        <a:t>Intensive flow model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984845"/>
                  </a:ext>
                </a:extLst>
              </a:tr>
              <a:tr h="36181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Demonstrator TRL 6</a:t>
                      </a:r>
                    </a:p>
                    <a:p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latin typeface="Rockwell" panose="02060603020205020403" pitchFamily="18" charset="0"/>
                        </a:rPr>
                        <a:t>Assembled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and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tested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, new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designed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prisms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663601"/>
                  </a:ext>
                </a:extLst>
              </a:tr>
              <a:tr h="53444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Clinical feasibility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Clinal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 test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with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patients</a:t>
                      </a:r>
                      <a:br>
                        <a:rPr lang="nl-NL" sz="1600" dirty="0">
                          <a:latin typeface="Rockwell" panose="02060603020205020403" pitchFamily="18" charset="0"/>
                        </a:rPr>
                      </a:br>
                      <a:r>
                        <a:rPr lang="nl-NL" sz="1600" dirty="0">
                          <a:latin typeface="Rockwell" panose="02060603020205020403" pitchFamily="18" charset="0"/>
                        </a:rPr>
                        <a:t>No METC </a:t>
                      </a:r>
                      <a:r>
                        <a:rPr lang="nl-NL" sz="1600" dirty="0" err="1">
                          <a:latin typeface="Rockwell" panose="02060603020205020403" pitchFamily="18" charset="0"/>
                        </a:rPr>
                        <a:t>allowance</a:t>
                      </a:r>
                      <a:r>
                        <a:rPr lang="nl-NL" sz="1600" dirty="0">
                          <a:latin typeface="Rockwell" panose="02060603020205020403" pitchFamily="18" charset="0"/>
                        </a:rPr>
                        <a:t> in time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50019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ACDF8A23-362E-83B6-24C9-73E7779B4F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59239" b="17969"/>
          <a:stretch/>
        </p:blipFill>
        <p:spPr>
          <a:xfrm>
            <a:off x="6401740" y="3750669"/>
            <a:ext cx="2179552" cy="2467226"/>
          </a:xfrm>
          <a:prstGeom prst="rect">
            <a:avLst/>
          </a:prstGeom>
        </p:spPr>
      </p:pic>
      <p:pic>
        <p:nvPicPr>
          <p:cNvPr id="41" name="Picture 40" descr="A red and green check mark&#10;&#10;Description automatically generated">
            <a:extLst>
              <a:ext uri="{FF2B5EF4-FFF2-40B4-BE49-F238E27FC236}">
                <a16:creationId xmlns:a16="http://schemas.microsoft.com/office/drawing/2014/main" id="{5BB585E6-5E35-AA17-47D1-D927A750FF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78"/>
          <a:stretch/>
        </p:blipFill>
        <p:spPr>
          <a:xfrm>
            <a:off x="406995" y="2265153"/>
            <a:ext cx="566862" cy="649226"/>
          </a:xfrm>
          <a:prstGeom prst="rect">
            <a:avLst/>
          </a:prstGeom>
        </p:spPr>
      </p:pic>
      <p:pic>
        <p:nvPicPr>
          <p:cNvPr id="43" name="Picture 42" descr="A red and green check mark&#10;&#10;Description automatically generated">
            <a:extLst>
              <a:ext uri="{FF2B5EF4-FFF2-40B4-BE49-F238E27FC236}">
                <a16:creationId xmlns:a16="http://schemas.microsoft.com/office/drawing/2014/main" id="{A0454853-569D-FD58-8C6A-56F480A14E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78"/>
          <a:stretch/>
        </p:blipFill>
        <p:spPr>
          <a:xfrm>
            <a:off x="406995" y="3269947"/>
            <a:ext cx="566862" cy="649226"/>
          </a:xfrm>
          <a:prstGeom prst="rect">
            <a:avLst/>
          </a:prstGeom>
        </p:spPr>
      </p:pic>
      <p:pic>
        <p:nvPicPr>
          <p:cNvPr id="44" name="Picture 43" descr="A red and green check mark&#10;&#10;Description automatically generated">
            <a:extLst>
              <a:ext uri="{FF2B5EF4-FFF2-40B4-BE49-F238E27FC236}">
                <a16:creationId xmlns:a16="http://schemas.microsoft.com/office/drawing/2014/main" id="{DC1F077A-87D2-F3D3-DD16-C0B1E5458B1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78"/>
          <a:stretch/>
        </p:blipFill>
        <p:spPr>
          <a:xfrm>
            <a:off x="448847" y="5226310"/>
            <a:ext cx="566862" cy="649226"/>
          </a:xfrm>
          <a:prstGeom prst="rect">
            <a:avLst/>
          </a:prstGeom>
        </p:spPr>
      </p:pic>
      <p:pic>
        <p:nvPicPr>
          <p:cNvPr id="45" name="Picture 44" descr="A red and green check mark&#10;&#10;Description automatically generated">
            <a:extLst>
              <a:ext uri="{FF2B5EF4-FFF2-40B4-BE49-F238E27FC236}">
                <a16:creationId xmlns:a16="http://schemas.microsoft.com/office/drawing/2014/main" id="{D21891C1-7FFB-438A-6512-FFB559D6E41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865"/>
          <a:stretch/>
        </p:blipFill>
        <p:spPr>
          <a:xfrm>
            <a:off x="486104" y="5814242"/>
            <a:ext cx="503466" cy="649226"/>
          </a:xfrm>
          <a:prstGeom prst="rect">
            <a:avLst/>
          </a:prstGeom>
        </p:spPr>
      </p:pic>
      <p:pic>
        <p:nvPicPr>
          <p:cNvPr id="46" name="Picture 45" descr="A red and green check mark&#10;&#10;Description automatically generated">
            <a:extLst>
              <a:ext uri="{FF2B5EF4-FFF2-40B4-BE49-F238E27FC236}">
                <a16:creationId xmlns:a16="http://schemas.microsoft.com/office/drawing/2014/main" id="{38768797-346D-70F2-7D3B-E98F621D25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78"/>
          <a:stretch/>
        </p:blipFill>
        <p:spPr>
          <a:xfrm>
            <a:off x="433950" y="4075117"/>
            <a:ext cx="566862" cy="649226"/>
          </a:xfrm>
          <a:prstGeom prst="rect">
            <a:avLst/>
          </a:prstGeom>
        </p:spPr>
      </p:pic>
      <p:pic>
        <p:nvPicPr>
          <p:cNvPr id="5" name="Picture 4" descr="A red and green check mark&#10;&#10;Description automatically generated">
            <a:extLst>
              <a:ext uri="{FF2B5EF4-FFF2-40B4-BE49-F238E27FC236}">
                <a16:creationId xmlns:a16="http://schemas.microsoft.com/office/drawing/2014/main" id="{73579808-9B43-6254-C4F4-B0239DA0A16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678"/>
          <a:stretch/>
        </p:blipFill>
        <p:spPr>
          <a:xfrm>
            <a:off x="453767" y="4626158"/>
            <a:ext cx="566862" cy="6492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D49CD3-C674-82A4-59C1-9C8B3ABFF6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8906" y="3832569"/>
            <a:ext cx="2441432" cy="23883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31FD1E-A18E-ECC6-C0FC-7F9AF81EEF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1740" y="1704887"/>
            <a:ext cx="5098598" cy="174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58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4EB4A-8010-DEC7-E56D-B8A67F6AF2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252243-60EF-3699-13D7-6F03AAB5A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E781F33-F801-1BEA-DF7C-06136AC4033F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ACC3DB-E1DD-9764-D05E-68A059996197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867CF119-FC12-3C12-90EF-CE89D309D92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A2AEE41B-F9F3-163A-2CFB-7BB5CE20F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BF1A4F47-52FA-BF35-76CA-683224949912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(1)</a:t>
            </a:r>
          </a:p>
          <a:p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9F15E3-39BA-3C4F-1D1E-63B3D940C5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8474" y="2308720"/>
            <a:ext cx="6443700" cy="3173157"/>
          </a:xfrm>
          <a:prstGeom prst="rect">
            <a:avLst/>
          </a:prstGeom>
        </p:spPr>
      </p:pic>
      <p:sp>
        <p:nvSpPr>
          <p:cNvPr id="5" name="7 CuadroTexto">
            <a:extLst>
              <a:ext uri="{FF2B5EF4-FFF2-40B4-BE49-F238E27FC236}">
                <a16:creationId xmlns:a16="http://schemas.microsoft.com/office/drawing/2014/main" id="{EC07C838-F558-2CDF-3BF8-03B0D3BF04D1}"/>
              </a:ext>
            </a:extLst>
          </p:cNvPr>
          <p:cNvSpPr txBox="1"/>
          <p:nvPr/>
        </p:nvSpPr>
        <p:spPr>
          <a:xfrm>
            <a:off x="334497" y="1599918"/>
            <a:ext cx="6206980" cy="222878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000000"/>
                </a:solidFill>
                <a:latin typeface="Rockwell"/>
                <a:ea typeface="Roboto Light"/>
              </a:rPr>
              <a:t>System testing with the Team</a:t>
            </a:r>
          </a:p>
        </p:txBody>
      </p:sp>
    </p:spTree>
    <p:extLst>
      <p:ext uri="{BB962C8B-B14F-4D97-AF65-F5344CB8AC3E}">
        <p14:creationId xmlns:p14="http://schemas.microsoft.com/office/powerpoint/2010/main" val="1941373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B6667-6873-8DFA-1677-539AFE3BE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762895D-21A0-BC71-11CA-C39D67585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8725E98-75CA-8FD3-2060-1AEAE4E3C7BD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C24EAE0-5EF7-0F33-3DBF-D25506EED19E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AC56CC03-0FEA-807D-3653-7057C2405E1F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6CB3EF0-88F9-3902-2267-77672322D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B1D6822-2007-2B32-08CE-F1C6026CA575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(2)</a:t>
            </a:r>
          </a:p>
          <a:p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EAAE8A1C-709B-C8A5-F23A-5C1FE7A56D6D}"/>
              </a:ext>
            </a:extLst>
          </p:cNvPr>
          <p:cNvSpPr txBox="1"/>
          <p:nvPr/>
        </p:nvSpPr>
        <p:spPr>
          <a:xfrm>
            <a:off x="515938" y="1654636"/>
            <a:ext cx="10863262" cy="3384724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Computer simulation </a:t>
            </a:r>
            <a:r>
              <a:rPr lang="fr-FR" dirty="0" err="1">
                <a:solidFill>
                  <a:srgbClr val="231F20"/>
                </a:solidFill>
                <a:latin typeface="Rockwell" panose="02060603020205020403" pitchFamily="18" charset="0"/>
              </a:rPr>
              <a:t>done</a:t>
            </a: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 on the 55 </a:t>
            </a:r>
            <a:r>
              <a:rPr lang="fr-FR" dirty="0" err="1">
                <a:solidFill>
                  <a:srgbClr val="231F20"/>
                </a:solidFill>
                <a:latin typeface="Rockwell" panose="02060603020205020403" pitchFamily="18" charset="0"/>
              </a:rPr>
              <a:t>datasets</a:t>
            </a: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 </a:t>
            </a:r>
            <a:r>
              <a:rPr lang="fr-FR" dirty="0" err="1">
                <a:solidFill>
                  <a:srgbClr val="231F20"/>
                </a:solidFill>
                <a:latin typeface="Rockwell" panose="02060603020205020403" pitchFamily="18" charset="0"/>
              </a:rPr>
              <a:t>applying</a:t>
            </a: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 the 5 </a:t>
            </a:r>
            <a:r>
              <a:rPr lang="fr-FR" dirty="0" err="1">
                <a:solidFill>
                  <a:srgbClr val="231F20"/>
                </a:solidFill>
                <a:latin typeface="Rockwell" panose="02060603020205020403" pitchFamily="18" charset="0"/>
              </a:rPr>
              <a:t>selected</a:t>
            </a: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 bands, and the classification model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Confusion Matrix for rating: </a:t>
            </a:r>
            <a:b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</a:br>
            <a:r>
              <a:rPr lang="fr-FR" sz="1400" dirty="0" err="1">
                <a:solidFill>
                  <a:srgbClr val="231F20"/>
                </a:solidFill>
                <a:latin typeface="Rockwell" panose="02060603020205020403" pitchFamily="18" charset="0"/>
              </a:rPr>
              <a:t>True</a:t>
            </a:r>
            <a:r>
              <a:rPr lang="fr-FR" sz="1400" dirty="0">
                <a:solidFill>
                  <a:srgbClr val="231F20"/>
                </a:solidFill>
                <a:latin typeface="Rockwell" panose="02060603020205020403" pitchFamily="18" charset="0"/>
              </a:rPr>
              <a:t> Positives (TP), False Positives (FP), False </a:t>
            </a:r>
            <a:r>
              <a:rPr lang="fr-FR" sz="1400" dirty="0" err="1">
                <a:solidFill>
                  <a:srgbClr val="231F20"/>
                </a:solidFill>
                <a:latin typeface="Rockwell" panose="02060603020205020403" pitchFamily="18" charset="0"/>
              </a:rPr>
              <a:t>Negatives</a:t>
            </a:r>
            <a:r>
              <a:rPr lang="fr-FR" sz="1400" dirty="0">
                <a:solidFill>
                  <a:srgbClr val="231F20"/>
                </a:solidFill>
                <a:latin typeface="Rockwell" panose="02060603020205020403" pitchFamily="18" charset="0"/>
              </a:rPr>
              <a:t> (FN), </a:t>
            </a:r>
            <a:r>
              <a:rPr lang="fr-FR" sz="1400" dirty="0" err="1">
                <a:solidFill>
                  <a:srgbClr val="231F20"/>
                </a:solidFill>
                <a:latin typeface="Rockwell" panose="02060603020205020403" pitchFamily="18" charset="0"/>
              </a:rPr>
              <a:t>True</a:t>
            </a:r>
            <a:r>
              <a:rPr lang="fr-FR" sz="1400" dirty="0">
                <a:solidFill>
                  <a:srgbClr val="231F20"/>
                </a:solidFill>
                <a:latin typeface="Rockwell" panose="02060603020205020403" pitchFamily="18" charset="0"/>
              </a:rPr>
              <a:t> </a:t>
            </a:r>
            <a:r>
              <a:rPr lang="fr-FR" sz="1400" dirty="0" err="1">
                <a:solidFill>
                  <a:srgbClr val="231F20"/>
                </a:solidFill>
                <a:latin typeface="Rockwell" panose="02060603020205020403" pitchFamily="18" charset="0"/>
              </a:rPr>
              <a:t>Negatives</a:t>
            </a:r>
            <a:r>
              <a:rPr lang="fr-FR" sz="1400" dirty="0">
                <a:solidFill>
                  <a:srgbClr val="231F20"/>
                </a:solidFill>
                <a:latin typeface="Rockwell" panose="02060603020205020403" pitchFamily="18" charset="0"/>
              </a:rPr>
              <a:t> (TN)</a:t>
            </a:r>
            <a:endParaRPr lang="fr-FR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31F20"/>
                </a:solidFill>
                <a:latin typeface="Rockwell" panose="02060603020205020403" pitchFamily="18" charset="0"/>
              </a:rPr>
              <a:t>F1 score: 0.494 = </a:t>
            </a:r>
            <a:r>
              <a:rPr lang="en-US" dirty="0">
                <a:solidFill>
                  <a:srgbClr val="231F20"/>
                </a:solidFill>
                <a:latin typeface="Rockwell" panose="02060603020205020403" pitchFamily="18" charset="0"/>
              </a:rPr>
              <a:t>harmonic mean of precision and recall</a:t>
            </a:r>
            <a:br>
              <a:rPr lang="en-US" dirty="0">
                <a:solidFill>
                  <a:srgbClr val="231F20"/>
                </a:solidFill>
                <a:latin typeface="Rockwell" panose="02060603020205020403" pitchFamily="18" charset="0"/>
              </a:rPr>
            </a:br>
            <a:r>
              <a:rPr lang="en-US" dirty="0">
                <a:solidFill>
                  <a:srgbClr val="231F20"/>
                </a:solidFill>
                <a:latin typeface="Rockwell" panose="02060603020205020403" pitchFamily="18" charset="0"/>
              </a:rPr>
              <a:t>Okay for a TRL Demonstrator</a:t>
            </a:r>
            <a:endParaRPr lang="fr-FR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247DA0-20E7-422B-2FDA-F706D85FE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219" y="3245871"/>
            <a:ext cx="8724938" cy="348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20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49F664-5617-13E7-5699-7F8FB75CA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EF9AEC12-B489-FFF5-A709-12149DD19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D2AB6BC-1390-0D2E-81A2-F90D5F3F3E6C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E3A7D6-98E4-6E62-A906-5BEA4D8EF3D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344B9E3C-1D2A-6565-F685-46B27151AA71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F03D83F4-B80E-957F-ED7A-5BAC3A435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07812664-56D5-C70E-1322-C9B3726B50BC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during ATTRACT</a:t>
            </a:r>
          </a:p>
        </p:txBody>
      </p:sp>
      <p:sp>
        <p:nvSpPr>
          <p:cNvPr id="2" name="7 CuadroTexto">
            <a:extLst>
              <a:ext uri="{FF2B5EF4-FFF2-40B4-BE49-F238E27FC236}">
                <a16:creationId xmlns:a16="http://schemas.microsoft.com/office/drawing/2014/main" id="{AE5C93FE-9B68-9329-B7C8-40825F0E477E}"/>
              </a:ext>
            </a:extLst>
          </p:cNvPr>
          <p:cNvSpPr txBox="1"/>
          <p:nvPr/>
        </p:nvSpPr>
        <p:spPr>
          <a:xfrm>
            <a:off x="334495" y="1640113"/>
            <a:ext cx="8739167" cy="39265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Meetings with Medical OEMs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Olympus, </a:t>
            </a:r>
            <a:r>
              <a:rPr lang="en-US" sz="1600" dirty="0" err="1">
                <a:solidFill>
                  <a:srgbClr val="000000"/>
                </a:solidFill>
                <a:latin typeface="Rockwell"/>
                <a:ea typeface="Roboto Light"/>
              </a:rPr>
              <a:t>Bbraun</a:t>
            </a: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, Zeiss, </a:t>
            </a:r>
            <a:r>
              <a:rPr lang="en-US" sz="1600" dirty="0" err="1">
                <a:solidFill>
                  <a:srgbClr val="000000"/>
                </a:solidFill>
                <a:latin typeface="Rockwell"/>
                <a:ea typeface="Roboto Light"/>
              </a:rPr>
              <a:t>Lumileds</a:t>
            </a:r>
            <a:endParaRPr lang="en-US" sz="1600" dirty="0">
              <a:solidFill>
                <a:srgbClr val="000000"/>
              </a:solidFill>
              <a:latin typeface="Rockwell"/>
              <a:ea typeface="Roboto Light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Conference presentations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Presentation H3DVisionair at NVEC conference April 11</a:t>
            </a:r>
            <a:r>
              <a:rPr lang="en-US" sz="1600" baseline="30000" dirty="0">
                <a:solidFill>
                  <a:srgbClr val="000000"/>
                </a:solidFill>
                <a:latin typeface="Rockwell"/>
                <a:ea typeface="Roboto Light"/>
              </a:rPr>
              <a:t>th</a:t>
            </a: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 2023, </a:t>
            </a:r>
            <a:b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Amsterdam, NL (150 participants)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EAES Conference, Maastricht, June 12</a:t>
            </a:r>
            <a:r>
              <a:rPr lang="en-US" sz="1600" baseline="30000" dirty="0">
                <a:solidFill>
                  <a:srgbClr val="000000"/>
                </a:solidFill>
                <a:latin typeface="Rockwell"/>
                <a:ea typeface="Roboto Light"/>
              </a:rPr>
              <a:t>th</a:t>
            </a: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 2024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invited speaker @ European Association </a:t>
            </a:r>
            <a:b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Endoscopic Surgery June 20-23 2023 Rome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Invited speaker @ European summit on Laser </a:t>
            </a:r>
            <a:b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600" dirty="0">
                <a:solidFill>
                  <a:srgbClr val="000000"/>
                </a:solidFill>
                <a:latin typeface="Rockwell"/>
                <a:ea typeface="Roboto Light"/>
              </a:rPr>
              <a:t>Optics and Photonics Technology, Sept. Barcelona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Rockwell"/>
                <a:ea typeface="Roboto Light"/>
              </a:rPr>
              <a:t>Article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Article Life:2023; 13(2):357</a:t>
            </a:r>
            <a:b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600" i="1" dirty="0">
                <a:solidFill>
                  <a:srgbClr val="000000"/>
                </a:solidFill>
                <a:latin typeface="Rockwell"/>
                <a:ea typeface="Roboto Light"/>
              </a:rPr>
              <a:t>“Near-Infrared Spectral Similarity between Ex Vivo Porcine and In Vivo Human Tissue” </a:t>
            </a:r>
            <a:endParaRPr lang="en-US" i="1" dirty="0">
              <a:solidFill>
                <a:srgbClr val="000000"/>
              </a:solidFill>
              <a:latin typeface="Rockwell"/>
              <a:ea typeface="Roboto Light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Rockwell"/>
              <a:ea typeface="Roboto Light"/>
            </a:endParaRP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  <a:p>
            <a:pPr lvl="1">
              <a:spcAft>
                <a:spcPts val="1200"/>
              </a:spcAft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1353C0-49F9-64DC-78F5-273379529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1572" y="1640113"/>
            <a:ext cx="3054579" cy="25289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2EE204-7C76-E1D0-408B-E6623E905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8980" y="4260044"/>
            <a:ext cx="1359526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6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17DA0-41B7-D91C-19A4-748364762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4CA29177-9648-0906-B769-44576C5FA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542C062-FE5B-C05D-E056-9EB100186EF3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B42FB48-B007-8A1F-2FEA-AED5731C599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3CA7BBFA-270D-7C23-B026-537D0836290D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03951FF-A1E0-5F79-AFA3-C2CFDA93A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E47E64C2-DD1A-4DC4-D38A-67831E275C31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foreseen after ATTRACT</a:t>
            </a:r>
          </a:p>
          <a:p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9B00079E-507A-0464-DF19-9F817A2F688D}"/>
              </a:ext>
            </a:extLst>
          </p:cNvPr>
          <p:cNvSpPr txBox="1"/>
          <p:nvPr/>
        </p:nvSpPr>
        <p:spPr>
          <a:xfrm>
            <a:off x="515938" y="1807406"/>
            <a:ext cx="10863262" cy="3231953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7" name="7 CuadroTexto">
            <a:extLst>
              <a:ext uri="{FF2B5EF4-FFF2-40B4-BE49-F238E27FC236}">
                <a16:creationId xmlns:a16="http://schemas.microsoft.com/office/drawing/2014/main" id="{F429A26F-D936-6A5D-4A25-D28802793F2C}"/>
              </a:ext>
            </a:extLst>
          </p:cNvPr>
          <p:cNvSpPr txBox="1"/>
          <p:nvPr/>
        </p:nvSpPr>
        <p:spPr>
          <a:xfrm>
            <a:off x="334496" y="1735659"/>
            <a:ext cx="7543411" cy="39265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000000"/>
                </a:solidFill>
                <a:latin typeface="Rockwell"/>
                <a:ea typeface="Roboto Light"/>
              </a:rPr>
              <a:t>Meetings with Medical OEMs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Ongoing contact with Olympus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New contacts: Carl Storz, 3Shape Dental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Grant funding ITEA, HSI</a:t>
            </a:r>
            <a:b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</a:b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ckwell"/>
                <a:ea typeface="Roboto Light"/>
                <a:cs typeface="+mn-cs"/>
              </a:rPr>
              <a:t>VISIONAIR From TRL 6 to TRL 9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Approved EU-ITEA 4 </a:t>
            </a:r>
            <a:b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Approval Dutch Ministry Economic Affairs: pending</a:t>
            </a:r>
            <a:b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2026 =&gt; 2028</a:t>
            </a:r>
            <a:b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  <a:t>NL Consortium:</a:t>
            </a:r>
            <a:br>
              <a:rPr lang="en-US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Amsterdam UMC, Leiden UMC, Maastricht UMC, </a:t>
            </a:r>
            <a:r>
              <a:rPr lang="en-US" sz="1400" dirty="0" err="1">
                <a:solidFill>
                  <a:srgbClr val="000000"/>
                </a:solidFill>
                <a:latin typeface="Rockwell"/>
                <a:ea typeface="Roboto Light"/>
              </a:rPr>
              <a:t>Semlab</a:t>
            </a:r>
            <a:b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</a:br>
            <a:r>
              <a:rPr lang="en-US" sz="1400" dirty="0">
                <a:solidFill>
                  <a:srgbClr val="000000"/>
                </a:solidFill>
                <a:latin typeface="Rockwell"/>
                <a:ea typeface="Roboto Light"/>
              </a:rPr>
              <a:t>Quest imaging (Olympus), i-Med Technology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Rockwell"/>
              <a:ea typeface="Roboto Ligh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b="1" dirty="0">
              <a:solidFill>
                <a:srgbClr val="000000"/>
              </a:solidFill>
              <a:latin typeface="Rockwell"/>
              <a:ea typeface="Roboto Ligh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ckwell"/>
              <a:ea typeface="Roboto Light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0AF4B4-BDE8-7448-27CE-FAF6654AEA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8998" y="2756039"/>
            <a:ext cx="3760202" cy="8464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871D69-4C0C-E5F5-B812-18E16A76B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5231" y="3698952"/>
            <a:ext cx="3179902" cy="302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6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tandaard - Licht">
  <a:themeElements>
    <a:clrScheme name="Ignite Group">
      <a:dk1>
        <a:srgbClr val="1E063C"/>
      </a:dk1>
      <a:lt1>
        <a:srgbClr val="FFFFFF"/>
      </a:lt1>
      <a:dk2>
        <a:srgbClr val="1E063C"/>
      </a:dk2>
      <a:lt2>
        <a:srgbClr val="0AEBBF"/>
      </a:lt2>
      <a:accent1>
        <a:srgbClr val="753BBD"/>
      </a:accent1>
      <a:accent2>
        <a:srgbClr val="00B5E3"/>
      </a:accent2>
      <a:accent3>
        <a:srgbClr val="F5364D"/>
      </a:accent3>
      <a:accent4>
        <a:srgbClr val="FFDB00"/>
      </a:accent4>
      <a:accent5>
        <a:srgbClr val="0AEBBF"/>
      </a:accent5>
      <a:accent6>
        <a:srgbClr val="008578"/>
      </a:accent6>
      <a:hlink>
        <a:srgbClr val="6BE7C1"/>
      </a:hlink>
      <a:folHlink>
        <a:srgbClr val="6BE7C1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40409 IgniteGroup - Algemene bedrijfspresentatie template" id="{9D2D0C76-3A30-4B06-84A2-E6B28800C5DB}" vid="{ECDE227A-9653-411A-B2C0-334A04BFE182}"/>
    </a:ext>
  </a:extLst>
</a:theme>
</file>

<file path=ppt/theme/theme3.xml><?xml version="1.0" encoding="utf-8"?>
<a:theme xmlns:a="http://schemas.openxmlformats.org/drawingml/2006/main" name="2_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0de544e-8c21-4f7d-9355-e033352b94d9" xsi:nil="true"/>
    <lcf76f155ced4ddcb4097134ff3c332f xmlns="4a27b841-29a3-40ca-87c3-b0ddbd7e64dd">
      <Terms xmlns="http://schemas.microsoft.com/office/infopath/2007/PartnerControls"/>
    </lcf76f155ced4ddcb4097134ff3c332f>
    <SharedWithUsers xmlns="b0de544e-8c21-4f7d-9355-e033352b94d9">
      <UserInfo>
        <DisplayName>Buurke, Jaap (UT-EEMCS)</DisplayName>
        <AccountId>34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0F119D86E35342B496871FF988C09D" ma:contentTypeVersion="17" ma:contentTypeDescription="Create a new document." ma:contentTypeScope="" ma:versionID="5bf50991ecb4c9262446614198e6fede">
  <xsd:schema xmlns:xsd="http://www.w3.org/2001/XMLSchema" xmlns:xs="http://www.w3.org/2001/XMLSchema" xmlns:p="http://schemas.microsoft.com/office/2006/metadata/properties" xmlns:ns2="4a27b841-29a3-40ca-87c3-b0ddbd7e64dd" xmlns:ns3="b0de544e-8c21-4f7d-9355-e033352b94d9" targetNamespace="http://schemas.microsoft.com/office/2006/metadata/properties" ma:root="true" ma:fieldsID="34934786908c950aa6cf169bd97e420b" ns2:_="" ns3:_="">
    <xsd:import namespace="4a27b841-29a3-40ca-87c3-b0ddbd7e64dd"/>
    <xsd:import namespace="b0de544e-8c21-4f7d-9355-e033352b94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27b841-29a3-40ca-87c3-b0ddbd7e64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eaf58ba8-1e8d-4aec-a6f5-993f6032dc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de544e-8c21-4f7d-9355-e033352b94d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08bacb4-d955-412b-9a9a-4a4500396747}" ma:internalName="TaxCatchAll" ma:showField="CatchAllData" ma:web="b0de544e-8c21-4f7d-9355-e033352b94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6E6CC1-D70C-4522-A09F-9205589D44CC}">
  <ds:schemaRefs>
    <ds:schemaRef ds:uri="http://schemas.microsoft.com/office/2006/metadata/properties"/>
    <ds:schemaRef ds:uri="4a27b841-29a3-40ca-87c3-b0ddbd7e64dd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0de544e-8c21-4f7d-9355-e033352b94d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2FFA062-CDD4-48FB-9C95-20F3BA572C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27b841-29a3-40ca-87c3-b0ddbd7e64dd"/>
    <ds:schemaRef ds:uri="b0de544e-8c21-4f7d-9355-e033352b94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4367</TotalTime>
  <Words>680</Words>
  <Application>Microsoft Office PowerPoint</Application>
  <PresentationFormat>Widescreen</PresentationFormat>
  <Paragraphs>98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Roboto Light</vt:lpstr>
      <vt:lpstr>Rockwell</vt:lpstr>
      <vt:lpstr>Trebuchet MS</vt:lpstr>
      <vt:lpstr>Office Theme</vt:lpstr>
      <vt:lpstr>1_Standaard - Licht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Jaap Heukelom</cp:lastModifiedBy>
  <cp:revision>983</cp:revision>
  <cp:lastPrinted>2021-04-21T08:30:07Z</cp:lastPrinted>
  <dcterms:created xsi:type="dcterms:W3CDTF">2015-10-30T09:48:02Z</dcterms:created>
  <dcterms:modified xsi:type="dcterms:W3CDTF">2025-05-16T08:57:27Z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0x010100C40F119D86E35342B496871FF988C09D</vt:lpwstr>
  </property>
  <property fmtid="{D5CDD505-2E9C-101B-9397-08002B2CF9AE}" pid="3" name="MediaServiceImageTags">
    <vt:lpwstr/>
  </property>
</Properties>
</file>