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4"/>
  </p:sldMasterIdLst>
  <p:notesMasterIdLst>
    <p:notesMasterId r:id="rId15"/>
  </p:notesMasterIdLst>
  <p:handoutMasterIdLst>
    <p:handoutMasterId r:id="rId16"/>
  </p:handoutMasterIdLst>
  <p:sldIdLst>
    <p:sldId id="363" r:id="rId5"/>
    <p:sldId id="3505" r:id="rId6"/>
    <p:sldId id="414" r:id="rId7"/>
    <p:sldId id="416" r:id="rId8"/>
    <p:sldId id="424" r:id="rId9"/>
    <p:sldId id="418" r:id="rId10"/>
    <p:sldId id="420" r:id="rId11"/>
    <p:sldId id="3504" r:id="rId12"/>
    <p:sldId id="419" r:id="rId13"/>
    <p:sldId id="39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orient="horz" pos="300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4929" userDrawn="1">
          <p15:clr>
            <a:srgbClr val="A4A3A4"/>
          </p15:clr>
        </p15:guide>
        <p15:guide id="8" pos="2751" userDrawn="1">
          <p15:clr>
            <a:srgbClr val="A4A3A4"/>
          </p15:clr>
        </p15:guide>
        <p15:guide id="9" pos="2502" userDrawn="1">
          <p15:clr>
            <a:srgbClr val="A4A3A4"/>
          </p15:clr>
        </p15:guide>
        <p15:guide id="10" pos="5178" userDrawn="1">
          <p15:clr>
            <a:srgbClr val="A4A3A4"/>
          </p15:clr>
        </p15:guide>
        <p15:guide id="11" orient="horz" pos="1253" userDrawn="1">
          <p15:clr>
            <a:srgbClr val="A4A3A4"/>
          </p15:clr>
        </p15:guide>
        <p15:guide id="12" orient="horz" pos="2047" userDrawn="1">
          <p15:clr>
            <a:srgbClr val="A4A3A4"/>
          </p15:clr>
        </p15:guide>
        <p15:guide id="1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a Helmer" initials="DH" lastIdx="0" clrIdx="0">
    <p:extLst>
      <p:ext uri="{19B8F6BF-5375-455C-9EA6-DF929625EA0E}">
        <p15:presenceInfo xmlns:p15="http://schemas.microsoft.com/office/powerpoint/2012/main" userId="S-1-5-21-4062405260-92778030-2396452212-11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3B"/>
    <a:srgbClr val="3333CC"/>
    <a:srgbClr val="FFFFFF"/>
    <a:srgbClr val="2593C1"/>
    <a:srgbClr val="5C98C5"/>
    <a:srgbClr val="231F20"/>
    <a:srgbClr val="7DBC9C"/>
    <a:srgbClr val="3580D9"/>
    <a:srgbClr val="491F9C"/>
    <a:srgbClr val="9E00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54D9BB-6651-0E43-9425-1D87C847B30D}" v="1" dt="2025-05-20T13:53:44.1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3" d="100"/>
          <a:sy n="63" d="100"/>
        </p:scale>
        <p:origin x="84" y="714"/>
      </p:cViewPr>
      <p:guideLst>
        <p:guide orient="horz" pos="2160"/>
        <p:guide pos="3840"/>
        <p:guide pos="325"/>
        <p:guide pos="7355"/>
        <p:guide orient="horz" pos="300"/>
        <p:guide orient="horz" pos="4020"/>
        <p:guide pos="4929"/>
        <p:guide pos="2751"/>
        <p:guide pos="2502"/>
        <p:guide pos="5178"/>
        <p:guide orient="horz" pos="1253"/>
        <p:guide orient="horz" pos="2047"/>
        <p:guide orient="horz" pos="22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4E98C2D-945F-C64F-BFAA-7C2056038C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7CC5D1-A834-D345-90EB-23C05B4A6C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289B-25F2-994B-9B88-C4AEF74EED10}" type="datetimeFigureOut">
              <a:rPr lang="es-ES" smtClean="0"/>
              <a:t>21/05/2025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6593A5-C435-254F-80B2-FF0729496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135861-92D2-534C-B4A1-0AF6C94F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36588-6029-3345-8994-D9513646290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BBF96-91BA-BA4B-908C-5D3183D7DC87}" type="datetimeFigureOut">
              <a:rPr lang="es-ES"/>
              <a:t>21/05/2025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6CE78-7CF3-4F4A-A1C6-EFA79E11CA62}" type="slidenum">
              <a:r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704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088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600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244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8BBBD-55D5-8323-317A-764919FBE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74D6CAC-98BE-3736-F34F-6AC4749A78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1A9B426-C6A0-9A57-B7A4-F01124B589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4B7254-D2CF-CC3A-0ABD-9A283B5A3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267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98D65-28E8-05FF-8710-D04532CF0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4000A09-19A7-F6D4-7F9F-679F0EE73C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3C6C91B-BAD7-B218-17F4-0D75970D89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F3FDA9D-F7CF-A3CD-F21A-1AB4D8404C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692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289E4-C93A-AAC5-A093-121729672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B0ECD72-424B-070E-F45B-3653EE2607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922E42-808A-4333-19CF-A83BB69F36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965A932-43CE-65E6-659B-C5019D354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8836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B6767-A734-15CB-64A8-AB5765E80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75C2F0B-794F-8F68-494B-E30315F2C7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D218CE6-4B30-2C7D-E5C1-4BD7D1EF53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706458-9BD9-5D5E-07F2-1073C8AB21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757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25F44D-F4E4-1943-A60E-FF843316CCC8}" type="slidenum">
              <a:rPr lang="es-ES" altLang="en-US" smtClean="0"/>
              <a:pPr>
                <a:defRPr/>
              </a:pPr>
              <a:t>8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909249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9E5CF-50E9-C92B-02E1-85A14090D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FD9FF0-7988-D0CB-1271-BBCF7B257E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AB31306-E080-EB3D-CFE7-18F40D240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1F331F-3A4E-B805-73F3-1CD08D92D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711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1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6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21.5.2025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8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2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37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03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21.5.2025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726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5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59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15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CD1FF15-0F24-4E38-994E-5A4D63733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7AAC-92EC-4F3B-9A27-2094B451CC7A}" type="datetime1">
              <a:rPr lang="es-ES" smtClean="0"/>
              <a:t>21/05/2025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AD2983A-62A2-4219-96DE-D35985EAA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E4D8996-7307-45B8-90AB-BE9A472D2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7B91-D996-4FEA-8746-3711DD75398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70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/>
    </mc:Choice>
    <mc:Fallback xmlns="">
      <p:transition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7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919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378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515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07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9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5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21/05/2025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912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98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97" r:id="rId9"/>
    <p:sldLayoutId id="2147483896" r:id="rId10"/>
    <p:sldLayoutId id="2147483895" r:id="rId11"/>
    <p:sldLayoutId id="2147483894" r:id="rId12"/>
    <p:sldLayoutId id="2147483893" r:id="rId13"/>
    <p:sldLayoutId id="2147483892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678" r:id="rId20"/>
    <p:sldLayoutId id="2147483666" r:id="rId21"/>
    <p:sldLayoutId id="2147483660" r:id="rId22"/>
    <p:sldLayoutId id="2147483683" r:id="rId23"/>
    <p:sldLayoutId id="2147483899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slideLayout" Target="../slideLayouts/slideLayout19.xml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video" Target="../media/media1.mp4"/><Relationship Id="rId16" Type="http://schemas.openxmlformats.org/officeDocument/2006/relationships/image" Target="../media/image31.png"/><Relationship Id="rId20" Type="http://schemas.openxmlformats.org/officeDocument/2006/relationships/image" Target="../media/image35.svg"/><Relationship Id="rId1" Type="http://schemas.microsoft.com/office/2007/relationships/media" Target="../media/media1.mp4"/><Relationship Id="rId6" Type="http://schemas.openxmlformats.org/officeDocument/2006/relationships/image" Target="../media/image15.png"/><Relationship Id="rId11" Type="http://schemas.openxmlformats.org/officeDocument/2006/relationships/image" Target="../media/image26.png"/><Relationship Id="rId5" Type="http://schemas.openxmlformats.org/officeDocument/2006/relationships/image" Target="../media/image14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24.svg"/><Relationship Id="rId14" Type="http://schemas.openxmlformats.org/officeDocument/2006/relationships/image" Target="../media/image29.png"/><Relationship Id="rId22" Type="http://schemas.openxmlformats.org/officeDocument/2006/relationships/image" Target="../media/image37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1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15.png"/><Relationship Id="rId9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26" Type="http://schemas.openxmlformats.org/officeDocument/2006/relationships/image" Target="../media/image66.png"/><Relationship Id="rId3" Type="http://schemas.openxmlformats.org/officeDocument/2006/relationships/image" Target="../media/image14.png"/><Relationship Id="rId21" Type="http://schemas.openxmlformats.org/officeDocument/2006/relationships/image" Target="../media/image61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5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6.emf"/><Relationship Id="rId11" Type="http://schemas.openxmlformats.org/officeDocument/2006/relationships/image" Target="../media/image51.png"/><Relationship Id="rId24" Type="http://schemas.openxmlformats.org/officeDocument/2006/relationships/image" Target="../media/image64.png"/><Relationship Id="rId5" Type="http://schemas.openxmlformats.org/officeDocument/2006/relationships/image" Target="../media/image45.emf"/><Relationship Id="rId15" Type="http://schemas.openxmlformats.org/officeDocument/2006/relationships/image" Target="../media/image55.png"/><Relationship Id="rId23" Type="http://schemas.openxmlformats.org/officeDocument/2006/relationships/image" Target="../media/image63.png"/><Relationship Id="rId10" Type="http://schemas.openxmlformats.org/officeDocument/2006/relationships/image" Target="../media/image50.png"/><Relationship Id="rId19" Type="http://schemas.openxmlformats.org/officeDocument/2006/relationships/image" Target="../media/image59.png"/><Relationship Id="rId4" Type="http://schemas.openxmlformats.org/officeDocument/2006/relationships/image" Target="../media/image15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Relationship Id="rId22" Type="http://schemas.openxmlformats.org/officeDocument/2006/relationships/image" Target="../media/image62.png"/><Relationship Id="rId27" Type="http://schemas.openxmlformats.org/officeDocument/2006/relationships/image" Target="../media/image6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tiff"/><Relationship Id="rId13" Type="http://schemas.openxmlformats.org/officeDocument/2006/relationships/image" Target="../media/image75.png"/><Relationship Id="rId18" Type="http://schemas.openxmlformats.org/officeDocument/2006/relationships/image" Target="../media/image78.png"/><Relationship Id="rId3" Type="http://schemas.openxmlformats.org/officeDocument/2006/relationships/image" Target="../media/image14.png"/><Relationship Id="rId21" Type="http://schemas.openxmlformats.org/officeDocument/2006/relationships/image" Target="../media/image81.png"/><Relationship Id="rId7" Type="http://schemas.openxmlformats.org/officeDocument/2006/relationships/image" Target="../media/image70.png"/><Relationship Id="rId12" Type="http://schemas.microsoft.com/office/2007/relationships/hdphoto" Target="../media/hdphoto1.wdp"/><Relationship Id="rId17" Type="http://schemas.openxmlformats.org/officeDocument/2006/relationships/image" Target="../media/image77.png"/><Relationship Id="rId2" Type="http://schemas.openxmlformats.org/officeDocument/2006/relationships/notesSlide" Target="../notesSlides/notesSlide7.xml"/><Relationship Id="rId16" Type="http://schemas.microsoft.com/office/2007/relationships/hdphoto" Target="../media/hdphoto3.wdp"/><Relationship Id="rId20" Type="http://schemas.openxmlformats.org/officeDocument/2006/relationships/image" Target="../media/image8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5" Type="http://schemas.openxmlformats.org/officeDocument/2006/relationships/image" Target="../media/image76.png"/><Relationship Id="rId10" Type="http://schemas.openxmlformats.org/officeDocument/2006/relationships/image" Target="../media/image73.tiff"/><Relationship Id="rId19" Type="http://schemas.openxmlformats.org/officeDocument/2006/relationships/image" Target="../media/image79.png"/><Relationship Id="rId4" Type="http://schemas.openxmlformats.org/officeDocument/2006/relationships/image" Target="../media/image15.png"/><Relationship Id="rId9" Type="http://schemas.openxmlformats.org/officeDocument/2006/relationships/image" Target="../media/image72.tiff"/><Relationship Id="rId14" Type="http://schemas.microsoft.com/office/2007/relationships/hdphoto" Target="../media/hdphoto2.wdp"/><Relationship Id="rId22" Type="http://schemas.openxmlformats.org/officeDocument/2006/relationships/image" Target="../media/image8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13" Type="http://schemas.openxmlformats.org/officeDocument/2006/relationships/image" Target="../media/image89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85.jpeg"/><Relationship Id="rId12" Type="http://schemas.openxmlformats.org/officeDocument/2006/relationships/image" Target="../media/image88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84.png"/><Relationship Id="rId11" Type="http://schemas.openxmlformats.org/officeDocument/2006/relationships/image" Target="../media/image87.png"/><Relationship Id="rId5" Type="http://schemas.openxmlformats.org/officeDocument/2006/relationships/image" Target="../media/image83.png"/><Relationship Id="rId10" Type="http://schemas.openxmlformats.org/officeDocument/2006/relationships/image" Target="../media/image15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4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microsoft.com/office/2007/relationships/hdphoto" Target="../media/hdphoto4.wdp"/><Relationship Id="rId11" Type="http://schemas.microsoft.com/office/2007/relationships/hdphoto" Target="../media/hdphoto6.wdp"/><Relationship Id="rId5" Type="http://schemas.openxmlformats.org/officeDocument/2006/relationships/image" Target="../media/image90.png"/><Relationship Id="rId10" Type="http://schemas.openxmlformats.org/officeDocument/2006/relationships/image" Target="../media/image92.png"/><Relationship Id="rId4" Type="http://schemas.openxmlformats.org/officeDocument/2006/relationships/image" Target="../media/image15.png"/><Relationship Id="rId9" Type="http://schemas.openxmlformats.org/officeDocument/2006/relationships/image" Target="../media/image8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-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3FF8AB-D76C-6D4E-B24C-67930D24503F}"/>
              </a:ext>
            </a:extLst>
          </p:cNvPr>
          <p:cNvGrpSpPr/>
          <p:nvPr/>
        </p:nvGrpSpPr>
        <p:grpSpPr>
          <a:xfrm>
            <a:off x="1957691" y="5954021"/>
            <a:ext cx="8386346" cy="905068"/>
            <a:chOff x="190725" y="5618696"/>
            <a:chExt cx="11483367" cy="123930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D06E59-A71B-1A43-A36E-CE4C127C3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725" y="5618696"/>
              <a:ext cx="1353861" cy="123930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32A0DCB-D0D5-A448-91E3-67E369E67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1033" y="5922791"/>
              <a:ext cx="651127" cy="66154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D8E8D7-7E7B-2848-9826-3C1CDD97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8255" y="6046906"/>
              <a:ext cx="970640" cy="426043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16CCA24-2D64-0240-B9C1-3BC017F4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18349" y="6003731"/>
              <a:ext cx="1140931" cy="48615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8CEA1B7-3A9D-4F40-B2FD-6B924B631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6550" y="6022148"/>
              <a:ext cx="994487" cy="40849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0B6FB75-2B51-5B4E-B3F3-C541DF1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06678" y="5834440"/>
              <a:ext cx="527050" cy="686286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C02743EB-C58A-3246-999F-B40F3EFD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94379" y="5783943"/>
              <a:ext cx="751276" cy="751276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ACA6B82-C5F5-4044-9011-D2FCED03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816468" y="5841697"/>
              <a:ext cx="688604" cy="688604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8A9A18A-3E32-7B48-9FC0-7CEFC677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022018" y="5922790"/>
              <a:ext cx="652074" cy="568907"/>
            </a:xfrm>
            <a:prstGeom prst="rect">
              <a:avLst/>
            </a:prstGeom>
          </p:spPr>
        </p:pic>
      </p:grpSp>
      <p:sp>
        <p:nvSpPr>
          <p:cNvPr id="7" name="7 CuadroTexto">
            <a:extLst>
              <a:ext uri="{FF2B5EF4-FFF2-40B4-BE49-F238E27FC236}">
                <a16:creationId xmlns:a16="http://schemas.microsoft.com/office/drawing/2014/main" id="{7610D9AA-6383-9540-B9AB-C1C3C576BB93}"/>
              </a:ext>
            </a:extLst>
          </p:cNvPr>
          <p:cNvSpPr txBox="1"/>
          <p:nvPr/>
        </p:nvSpPr>
        <p:spPr>
          <a:xfrm>
            <a:off x="3201089" y="2350008"/>
            <a:ext cx="6734120" cy="263565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GB" sz="3600">
                <a:solidFill>
                  <a:schemeClr val="bg1"/>
                </a:solidFill>
                <a:latin typeface="Rockwell" panose="02060603020205020403" pitchFamily="18" charset="0"/>
              </a:rPr>
              <a:t>HYLIGHT</a:t>
            </a:r>
          </a:p>
          <a:p>
            <a:pPr algn="ctr">
              <a:lnSpc>
                <a:spcPct val="110000"/>
              </a:lnSpc>
            </a:pPr>
            <a:r>
              <a:rPr lang="en-US" sz="1200">
                <a:solidFill>
                  <a:schemeClr val="bg1"/>
                </a:solidFill>
                <a:latin typeface="Rockwell" panose="02060603020205020403" pitchFamily="18" charset="0"/>
              </a:rPr>
              <a:t>Prototyping a light-sheet microscope for the diagnostic of embryo implantation based on hyperspectral phasor analysis</a:t>
            </a:r>
          </a:p>
          <a:p>
            <a:pPr algn="ctr">
              <a:lnSpc>
                <a:spcPct val="110000"/>
              </a:lnSpc>
            </a:pPr>
            <a:endParaRPr lang="en-US" sz="240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sz="2400">
                <a:solidFill>
                  <a:schemeClr val="bg1"/>
                </a:solidFill>
                <a:latin typeface="Rockwell" panose="02060603020205020403" pitchFamily="18" charset="0"/>
              </a:rPr>
              <a:t>Samuel Ojosnegros</a:t>
            </a:r>
          </a:p>
          <a:p>
            <a:pPr algn="ctr">
              <a:lnSpc>
                <a:spcPct val="110000"/>
              </a:lnSpc>
            </a:pPr>
            <a:r>
              <a:rPr lang="en-GB" sz="2000">
                <a:solidFill>
                  <a:schemeClr val="bg1"/>
                </a:solidFill>
                <a:latin typeface="Rockwell" panose="02060603020205020403" pitchFamily="18" charset="0"/>
              </a:rPr>
              <a:t>Institute for Bioengineering of Catalonia (IBEC)</a:t>
            </a:r>
            <a:endParaRPr lang="en-GB" sz="240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endParaRPr lang="en-GB" sz="240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728" y="6022883"/>
            <a:ext cx="1261981" cy="487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196ED3-8B39-B27B-3C73-023B4E6A9405}"/>
              </a:ext>
            </a:extLst>
          </p:cNvPr>
          <p:cNvSpPr txBox="1"/>
          <p:nvPr/>
        </p:nvSpPr>
        <p:spPr>
          <a:xfrm>
            <a:off x="143193" y="281001"/>
            <a:ext cx="6115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  <a:latin typeface="Rockwell" panose="02060603020205020403" pitchFamily="18" charset="0"/>
              </a:rPr>
              <a:t>ATTRACT Phase 2 Final Review</a:t>
            </a:r>
          </a:p>
          <a:p>
            <a:r>
              <a:rPr lang="en-GB">
                <a:solidFill>
                  <a:schemeClr val="bg1"/>
                </a:solidFill>
                <a:latin typeface="Rockwell" panose="02060603020205020403" pitchFamily="18" charset="0"/>
              </a:rPr>
              <a:t>CERN, May 20-21, 2025</a:t>
            </a:r>
          </a:p>
        </p:txBody>
      </p:sp>
    </p:spTree>
    <p:extLst>
      <p:ext uri="{BB962C8B-B14F-4D97-AF65-F5344CB8AC3E}">
        <p14:creationId xmlns:p14="http://schemas.microsoft.com/office/powerpoint/2010/main" val="3622484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id="{360CBDC3-E52E-104E-9380-519822235D27}"/>
              </a:ext>
            </a:extLst>
          </p:cNvPr>
          <p:cNvSpPr txBox="1"/>
          <p:nvPr/>
        </p:nvSpPr>
        <p:spPr>
          <a:xfrm>
            <a:off x="3160717" y="2977072"/>
            <a:ext cx="62050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>
                <a:solidFill>
                  <a:schemeClr val="bg1"/>
                </a:solidFill>
                <a:latin typeface="Rockwell" panose="02060603020205020403" pitchFamily="18" charset="0"/>
              </a:rPr>
              <a:t>Thank and Questions</a:t>
            </a:r>
          </a:p>
        </p:txBody>
      </p:sp>
      <p:pic>
        <p:nvPicPr>
          <p:cNvPr id="22" name="Imagen 18">
            <a:extLst>
              <a:ext uri="{FF2B5EF4-FFF2-40B4-BE49-F238E27FC236}">
                <a16:creationId xmlns:a16="http://schemas.microsoft.com/office/drawing/2014/main" id="{F5BCF27A-74FB-3E49-9E8F-EFC489894E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48" y="146304"/>
            <a:ext cx="1263600" cy="489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04160" y="4112806"/>
            <a:ext cx="81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Rockwell" panose="02060603020205020403" pitchFamily="18" charset="0"/>
              </a:rPr>
              <a:t>This project has received funding from the European Union’s Horizon 2020 research and innovation programme under grant agreement No. 101004462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8280" y="327307"/>
            <a:ext cx="3033459" cy="202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52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Reminder of the initial project objectives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1E3C49-F251-F274-BCD8-14B374F70996}"/>
              </a:ext>
            </a:extLst>
          </p:cNvPr>
          <p:cNvSpPr txBox="1"/>
          <p:nvPr/>
        </p:nvSpPr>
        <p:spPr>
          <a:xfrm>
            <a:off x="537077" y="1711364"/>
            <a:ext cx="11017819" cy="3338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US" dirty="0"/>
          </a:p>
          <a:p>
            <a:pPr algn="just"/>
            <a:r>
              <a:rPr lang="en-US" dirty="0"/>
              <a:t>The overarching goal was that to develop a </a:t>
            </a:r>
            <a:r>
              <a:rPr lang="en-US" b="1" dirty="0"/>
              <a:t>clinical diagnostic tool </a:t>
            </a:r>
            <a:r>
              <a:rPr lang="en-US" dirty="0"/>
              <a:t>enabling embryologists to select competent embryos in an unbiased way through the following steps:</a:t>
            </a:r>
          </a:p>
          <a:p>
            <a:pPr algn="just"/>
            <a:endParaRPr lang="en-US" dirty="0"/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Develop a high-throughput protocol for safe, robust, and reproducible HS imaging of embryos on PoC device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Develop an AI-based software to evaluate the implantation capacity of embryos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Prototyping: design the minimal light sheet system specification to carry out HS imaging of embryos</a:t>
            </a:r>
            <a:endParaRPr lang="es-ES" dirty="0"/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Validate the performance of the prototype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14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(1)</a:t>
            </a:r>
            <a:endParaRPr lang="en-GB" sz="320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7 CuadroTexto">
            <a:extLst>
              <a:ext uri="{FF2B5EF4-FFF2-40B4-BE49-F238E27FC236}">
                <a16:creationId xmlns:a16="http://schemas.microsoft.com/office/drawing/2014/main" id="{346DF3E0-AEBB-18D0-17CA-7891A13EA6E9}"/>
              </a:ext>
            </a:extLst>
          </p:cNvPr>
          <p:cNvSpPr txBox="1"/>
          <p:nvPr/>
        </p:nvSpPr>
        <p:spPr>
          <a:xfrm>
            <a:off x="7077676" y="1718928"/>
            <a:ext cx="4602548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b="1" dirty="0">
                <a:solidFill>
                  <a:srgbClr val="231F20"/>
                </a:solidFill>
              </a:rPr>
              <a:t>METAPHOR: </a:t>
            </a:r>
            <a:r>
              <a:rPr lang="es-ES" sz="1400" b="1" dirty="0" err="1">
                <a:solidFill>
                  <a:srgbClr val="231F20"/>
                </a:solidFill>
              </a:rPr>
              <a:t>Metabolic</a:t>
            </a:r>
            <a:r>
              <a:rPr lang="es-ES" sz="1400" b="1" dirty="0">
                <a:solidFill>
                  <a:srgbClr val="231F20"/>
                </a:solidFill>
              </a:rPr>
              <a:t> </a:t>
            </a:r>
            <a:r>
              <a:rPr lang="es-ES" sz="1400" b="1" dirty="0" err="1">
                <a:solidFill>
                  <a:srgbClr val="231F20"/>
                </a:solidFill>
              </a:rPr>
              <a:t>Evaluation</a:t>
            </a:r>
            <a:r>
              <a:rPr lang="es-ES" sz="1400" b="1" dirty="0">
                <a:solidFill>
                  <a:srgbClr val="231F20"/>
                </a:solidFill>
              </a:rPr>
              <a:t> </a:t>
            </a:r>
            <a:r>
              <a:rPr lang="es-ES" sz="1400" b="1" dirty="0" err="1">
                <a:solidFill>
                  <a:srgbClr val="231F20"/>
                </a:solidFill>
              </a:rPr>
              <a:t>through</a:t>
            </a:r>
            <a:r>
              <a:rPr lang="es-ES" sz="1400" b="1" dirty="0">
                <a:solidFill>
                  <a:srgbClr val="231F20"/>
                </a:solidFill>
              </a:rPr>
              <a:t> </a:t>
            </a:r>
            <a:r>
              <a:rPr lang="es-ES" sz="1400" b="1" dirty="0" err="1">
                <a:solidFill>
                  <a:srgbClr val="231F20"/>
                </a:solidFill>
              </a:rPr>
              <a:t>Phasor-based</a:t>
            </a:r>
            <a:r>
              <a:rPr lang="es-ES" sz="1400" b="1" dirty="0">
                <a:solidFill>
                  <a:srgbClr val="231F20"/>
                </a:solidFill>
              </a:rPr>
              <a:t> </a:t>
            </a:r>
            <a:r>
              <a:rPr lang="es-ES" sz="1400" b="1" dirty="0" err="1">
                <a:solidFill>
                  <a:srgbClr val="231F20"/>
                </a:solidFill>
              </a:rPr>
              <a:t>Hyperspectral</a:t>
            </a:r>
            <a:r>
              <a:rPr lang="es-ES" sz="1400" b="1" dirty="0">
                <a:solidFill>
                  <a:srgbClr val="231F20"/>
                </a:solidFill>
              </a:rPr>
              <a:t> </a:t>
            </a:r>
            <a:r>
              <a:rPr lang="es-ES" sz="1400" b="1" dirty="0" err="1">
                <a:solidFill>
                  <a:srgbClr val="231F20"/>
                </a:solidFill>
              </a:rPr>
              <a:t>Imaging</a:t>
            </a:r>
            <a:r>
              <a:rPr lang="es-ES" sz="1400" b="1" dirty="0">
                <a:solidFill>
                  <a:srgbClr val="231F20"/>
                </a:solidFill>
              </a:rPr>
              <a:t> and </a:t>
            </a:r>
            <a:r>
              <a:rPr lang="es-ES" sz="1400" b="1" dirty="0" err="1">
                <a:solidFill>
                  <a:srgbClr val="231F20"/>
                </a:solidFill>
              </a:rPr>
              <a:t>Organelle</a:t>
            </a:r>
            <a:r>
              <a:rPr lang="es-ES" sz="1400" b="1" dirty="0">
                <a:solidFill>
                  <a:srgbClr val="231F20"/>
                </a:solidFill>
              </a:rPr>
              <a:t> </a:t>
            </a:r>
            <a:r>
              <a:rPr lang="es-ES" sz="1400" b="1" dirty="0" err="1">
                <a:solidFill>
                  <a:srgbClr val="231F20"/>
                </a:solidFill>
              </a:rPr>
              <a:t>Recognition</a:t>
            </a:r>
            <a:endParaRPr lang="en-GB" sz="1400" b="1" dirty="0">
              <a:solidFill>
                <a:srgbClr val="231F20"/>
              </a:solidFill>
            </a:endParaRPr>
          </a:p>
        </p:txBody>
      </p:sp>
      <p:pic>
        <p:nvPicPr>
          <p:cNvPr id="8" name="Picture 7" descr="A 3d model of a machine&#10;&#10;AI-generated content may be incorrect.">
            <a:extLst>
              <a:ext uri="{FF2B5EF4-FFF2-40B4-BE49-F238E27FC236}">
                <a16:creationId xmlns:a16="http://schemas.microsoft.com/office/drawing/2014/main" id="{8BF634B6-4E24-94DE-CBC3-951CE61B03C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7144"/>
          <a:stretch/>
        </p:blipFill>
        <p:spPr>
          <a:xfrm>
            <a:off x="0" y="1459995"/>
            <a:ext cx="3404103" cy="31154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7 CuadroTexto">
            <a:extLst>
              <a:ext uri="{FF2B5EF4-FFF2-40B4-BE49-F238E27FC236}">
                <a16:creationId xmlns:a16="http://schemas.microsoft.com/office/drawing/2014/main" id="{A8C06A08-2042-2279-B718-EEF5752EADC9}"/>
              </a:ext>
            </a:extLst>
          </p:cNvPr>
          <p:cNvSpPr txBox="1"/>
          <p:nvPr/>
        </p:nvSpPr>
        <p:spPr>
          <a:xfrm>
            <a:off x="8344545" y="5766840"/>
            <a:ext cx="3889123" cy="26363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dirty="0">
                <a:solidFill>
                  <a:srgbClr val="231F20"/>
                </a:solidFill>
              </a:rPr>
              <a:t> METAPHOR software GUI</a:t>
            </a:r>
            <a:endParaRPr lang="en-GB" sz="1600" dirty="0">
              <a:solidFill>
                <a:srgbClr val="231F20"/>
              </a:solidFill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CA2C785-DCEA-C32D-13ED-DCEA97B89A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313" y="2378219"/>
            <a:ext cx="4521275" cy="29106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5" name="Imagen 44" descr="Una persona en frente de un grupo de personas en una oficina&#10;&#10;Descripción generada automáticamente con confianza media">
            <a:extLst>
              <a:ext uri="{FF2B5EF4-FFF2-40B4-BE49-F238E27FC236}">
                <a16:creationId xmlns:a16="http://schemas.microsoft.com/office/drawing/2014/main" id="{8CF1FE03-EC37-27D4-1912-6A94F1FFB2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7" y="1811534"/>
            <a:ext cx="3246491" cy="2434868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A5F52BDA-7F6D-867C-F55E-36E1E1779361}"/>
              </a:ext>
            </a:extLst>
          </p:cNvPr>
          <p:cNvSpPr txBox="1"/>
          <p:nvPr/>
        </p:nvSpPr>
        <p:spPr>
          <a:xfrm>
            <a:off x="184290" y="1454925"/>
            <a:ext cx="270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can we go from here?</a:t>
            </a:r>
          </a:p>
        </p:txBody>
      </p:sp>
      <p:grpSp>
        <p:nvGrpSpPr>
          <p:cNvPr id="51" name="Grupo 50">
            <a:extLst>
              <a:ext uri="{FF2B5EF4-FFF2-40B4-BE49-F238E27FC236}">
                <a16:creationId xmlns:a16="http://schemas.microsoft.com/office/drawing/2014/main" id="{AA13847E-EADA-8753-1507-FBC18934C98A}"/>
              </a:ext>
            </a:extLst>
          </p:cNvPr>
          <p:cNvGrpSpPr/>
          <p:nvPr/>
        </p:nvGrpSpPr>
        <p:grpSpPr>
          <a:xfrm>
            <a:off x="2449139" y="3838436"/>
            <a:ext cx="8661467" cy="2845868"/>
            <a:chOff x="2535084" y="3935041"/>
            <a:chExt cx="8661467" cy="2845868"/>
          </a:xfrm>
        </p:grpSpPr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843014EC-D780-AFA3-D5C9-CF411DA47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35084" y="4346039"/>
              <a:ext cx="4987716" cy="2434869"/>
            </a:xfrm>
            <a:prstGeom prst="rect">
              <a:avLst/>
            </a:prstGeom>
          </p:spPr>
        </p:pic>
        <p:sp>
          <p:nvSpPr>
            <p:cNvPr id="46" name="Flecha: a la derecha 45">
              <a:extLst>
                <a:ext uri="{FF2B5EF4-FFF2-40B4-BE49-F238E27FC236}">
                  <a16:creationId xmlns:a16="http://schemas.microsoft.com/office/drawing/2014/main" id="{91A32F28-EEA6-F0D6-B088-6FE107044478}"/>
                </a:ext>
              </a:extLst>
            </p:cNvPr>
            <p:cNvSpPr/>
            <p:nvPr/>
          </p:nvSpPr>
          <p:spPr>
            <a:xfrm rot="1627786">
              <a:off x="3051028" y="3935041"/>
              <a:ext cx="1367073" cy="317649"/>
            </a:xfrm>
            <a:prstGeom prst="right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uadroTexto 47">
              <a:extLst>
                <a:ext uri="{FF2B5EF4-FFF2-40B4-BE49-F238E27FC236}">
                  <a16:creationId xmlns:a16="http://schemas.microsoft.com/office/drawing/2014/main" id="{CDBEC4CC-99CA-1580-5D29-BA9B2FF4EC98}"/>
                </a:ext>
              </a:extLst>
            </p:cNvPr>
            <p:cNvSpPr txBox="1"/>
            <p:nvPr/>
          </p:nvSpPr>
          <p:spPr>
            <a:xfrm>
              <a:off x="4179200" y="3935785"/>
              <a:ext cx="988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 here?</a:t>
              </a:r>
            </a:p>
          </p:txBody>
        </p:sp>
        <p:pic>
          <p:nvPicPr>
            <p:cNvPr id="49" name="Imagen 48" descr="Imagen que contiene Calendario&#10;&#10;Descripción generada automáticamente">
              <a:extLst>
                <a:ext uri="{FF2B5EF4-FFF2-40B4-BE49-F238E27FC236}">
                  <a16:creationId xmlns:a16="http://schemas.microsoft.com/office/drawing/2014/main" id="{BA55618A-C2BE-0564-F81E-96AFA3230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4025" y="4346039"/>
              <a:ext cx="3442526" cy="2434870"/>
            </a:xfrm>
            <a:prstGeom prst="rect">
              <a:avLst/>
            </a:prstGeom>
          </p:spPr>
        </p:pic>
        <p:sp>
          <p:nvSpPr>
            <p:cNvPr id="50" name="Flecha: a la derecha 49">
              <a:extLst>
                <a:ext uri="{FF2B5EF4-FFF2-40B4-BE49-F238E27FC236}">
                  <a16:creationId xmlns:a16="http://schemas.microsoft.com/office/drawing/2014/main" id="{223BAC75-03D5-261B-C732-EEED9315E926}"/>
                </a:ext>
              </a:extLst>
            </p:cNvPr>
            <p:cNvSpPr/>
            <p:nvPr/>
          </p:nvSpPr>
          <p:spPr>
            <a:xfrm>
              <a:off x="7194845" y="5754534"/>
              <a:ext cx="706664" cy="317649"/>
            </a:xfrm>
            <a:prstGeom prst="right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99187B2C-ECF5-3877-BD80-51F52A79CAE4}"/>
              </a:ext>
            </a:extLst>
          </p:cNvPr>
          <p:cNvGrpSpPr/>
          <p:nvPr/>
        </p:nvGrpSpPr>
        <p:grpSpPr>
          <a:xfrm>
            <a:off x="3518093" y="3491556"/>
            <a:ext cx="3700079" cy="3263774"/>
            <a:chOff x="3404104" y="3594226"/>
            <a:chExt cx="3700079" cy="3263774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EADDD700-96AB-5348-7994-7B7952DD34A8}"/>
                </a:ext>
              </a:extLst>
            </p:cNvPr>
            <p:cNvGrpSpPr/>
            <p:nvPr/>
          </p:nvGrpSpPr>
          <p:grpSpPr>
            <a:xfrm>
              <a:off x="3404104" y="3594226"/>
              <a:ext cx="3480901" cy="3263774"/>
              <a:chOff x="3404104" y="3594226"/>
              <a:chExt cx="3480901" cy="3263774"/>
            </a:xfrm>
          </p:grpSpPr>
          <p:pic>
            <p:nvPicPr>
              <p:cNvPr id="6" name="Picture 5" descr="A black and red glass box&#10;&#10;AI-generated content may be incorrect.">
                <a:extLst>
                  <a:ext uri="{FF2B5EF4-FFF2-40B4-BE49-F238E27FC236}">
                    <a16:creationId xmlns:a16="http://schemas.microsoft.com/office/drawing/2014/main" id="{8E268F41-5026-E794-2BF1-AD27266B9C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097" t="-124" r="20756" b="124"/>
              <a:stretch/>
            </p:blipFill>
            <p:spPr>
              <a:xfrm>
                <a:off x="3404104" y="3594226"/>
                <a:ext cx="3480901" cy="326377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cxnSp>
            <p:nvCxnSpPr>
              <p:cNvPr id="53" name="Conector recto 52">
                <a:extLst>
                  <a:ext uri="{FF2B5EF4-FFF2-40B4-BE49-F238E27FC236}">
                    <a16:creationId xmlns:a16="http://schemas.microsoft.com/office/drawing/2014/main" id="{61905687-B770-1EA7-7B21-599185C3C5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4564" y="6607815"/>
                <a:ext cx="1875699" cy="151482"/>
              </a:xfrm>
              <a:prstGeom prst="line">
                <a:avLst/>
              </a:prstGeom>
              <a:ln>
                <a:solidFill>
                  <a:srgbClr val="002E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CuadroTexto 54">
                <a:extLst>
                  <a:ext uri="{FF2B5EF4-FFF2-40B4-BE49-F238E27FC236}">
                    <a16:creationId xmlns:a16="http://schemas.microsoft.com/office/drawing/2014/main" id="{F46C6AAD-6967-D612-508B-793D95444C2C}"/>
                  </a:ext>
                </a:extLst>
              </p:cNvPr>
              <p:cNvSpPr txBox="1"/>
              <p:nvPr/>
            </p:nvSpPr>
            <p:spPr>
              <a:xfrm rot="226530">
                <a:off x="4362754" y="6469315"/>
                <a:ext cx="53091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2">
                        <a:lumMod val="25000"/>
                      </a:schemeClr>
                    </a:solidFill>
                  </a:rPr>
                  <a:t>60cm</a:t>
                </a:r>
              </a:p>
            </p:txBody>
          </p:sp>
          <p:cxnSp>
            <p:nvCxnSpPr>
              <p:cNvPr id="56" name="Conector recto 55">
                <a:extLst>
                  <a:ext uri="{FF2B5EF4-FFF2-40B4-BE49-F238E27FC236}">
                    <a16:creationId xmlns:a16="http://schemas.microsoft.com/office/drawing/2014/main" id="{CD373247-75A0-56D7-8A37-201EB81130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68781" y="5836124"/>
                <a:ext cx="1016610" cy="812146"/>
              </a:xfrm>
              <a:prstGeom prst="line">
                <a:avLst/>
              </a:prstGeom>
              <a:ln>
                <a:solidFill>
                  <a:srgbClr val="002E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1EF93673-F142-C9AB-6ADF-B7664A95D4CE}"/>
                  </a:ext>
                </a:extLst>
              </p:cNvPr>
              <p:cNvSpPr txBox="1"/>
              <p:nvPr/>
            </p:nvSpPr>
            <p:spPr>
              <a:xfrm rot="19232267">
                <a:off x="5727608" y="6063199"/>
                <a:ext cx="86023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2">
                        <a:lumMod val="25000"/>
                      </a:schemeClr>
                    </a:solidFill>
                  </a:rPr>
                  <a:t>60cm</a:t>
                </a:r>
              </a:p>
            </p:txBody>
          </p:sp>
          <p:cxnSp>
            <p:nvCxnSpPr>
              <p:cNvPr id="11" name="Conector recto 10">
                <a:extLst>
                  <a:ext uri="{FF2B5EF4-FFF2-40B4-BE49-F238E27FC236}">
                    <a16:creationId xmlns:a16="http://schemas.microsoft.com/office/drawing/2014/main" id="{FE5896F0-17F5-39C1-4C17-68B43C0E50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60369" y="4346039"/>
                <a:ext cx="156539" cy="1420801"/>
              </a:xfrm>
              <a:prstGeom prst="line">
                <a:avLst/>
              </a:prstGeom>
              <a:ln>
                <a:solidFill>
                  <a:srgbClr val="002E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3B33B236-63E6-B7AA-4A42-EF7EB6E4B9A8}"/>
                </a:ext>
              </a:extLst>
            </p:cNvPr>
            <p:cNvSpPr txBox="1"/>
            <p:nvPr/>
          </p:nvSpPr>
          <p:spPr>
            <a:xfrm>
              <a:off x="6243944" y="4093865"/>
              <a:ext cx="860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</a:rPr>
                <a:t>43cm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345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A6C683-8192-1B67-B42E-F47CB9AAC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C5620BA-69E6-4EFE-D837-2887EFC7E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71B6A87-193C-1F44-7001-5A74C3A76D2C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CF0E2C-9D33-D5CD-E244-065C1FD968E1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B134E3E3-332E-5841-9419-3036691B35B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7C03EF1-F273-AA6A-0B4F-00F839CE3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055C55BB-B766-2538-2849-AD3534CF4FE9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(2)</a:t>
            </a:r>
            <a:endParaRPr lang="en-GB" sz="320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7 CuadroTexto">
            <a:extLst>
              <a:ext uri="{FF2B5EF4-FFF2-40B4-BE49-F238E27FC236}">
                <a16:creationId xmlns:a16="http://schemas.microsoft.com/office/drawing/2014/main" id="{4AF9335B-2F9D-5E0B-A8AE-C89487A3DB1D}"/>
              </a:ext>
            </a:extLst>
          </p:cNvPr>
          <p:cNvSpPr txBox="1"/>
          <p:nvPr/>
        </p:nvSpPr>
        <p:spPr>
          <a:xfrm>
            <a:off x="383458" y="1598988"/>
            <a:ext cx="9455867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err="1">
                <a:solidFill>
                  <a:srgbClr val="231F20"/>
                </a:solidFill>
              </a:rPr>
              <a:t>Metabolic</a:t>
            </a:r>
            <a:r>
              <a:rPr lang="es-ES" sz="2000">
                <a:solidFill>
                  <a:srgbClr val="231F20"/>
                </a:solidFill>
              </a:rPr>
              <a:t> </a:t>
            </a:r>
            <a:r>
              <a:rPr lang="es-ES" sz="2000" err="1">
                <a:solidFill>
                  <a:srgbClr val="231F20"/>
                </a:solidFill>
              </a:rPr>
              <a:t>imaging</a:t>
            </a:r>
            <a:r>
              <a:rPr lang="es-ES" sz="2000">
                <a:solidFill>
                  <a:srgbClr val="231F20"/>
                </a:solidFill>
              </a:rPr>
              <a:t> </a:t>
            </a:r>
            <a:r>
              <a:rPr lang="es-ES" sz="2000" err="1">
                <a:solidFill>
                  <a:srgbClr val="231F20"/>
                </a:solidFill>
              </a:rPr>
              <a:t>of</a:t>
            </a:r>
            <a:r>
              <a:rPr lang="es-ES" sz="2000">
                <a:solidFill>
                  <a:srgbClr val="231F20"/>
                </a:solidFill>
              </a:rPr>
              <a:t> mouse </a:t>
            </a:r>
            <a:r>
              <a:rPr lang="es-ES" sz="2000" err="1">
                <a:solidFill>
                  <a:srgbClr val="231F20"/>
                </a:solidFill>
              </a:rPr>
              <a:t>oocytes</a:t>
            </a:r>
            <a:r>
              <a:rPr lang="es-ES" sz="2000">
                <a:solidFill>
                  <a:srgbClr val="231F20"/>
                </a:solidFill>
              </a:rPr>
              <a:t> and </a:t>
            </a:r>
            <a:r>
              <a:rPr lang="es-ES" sz="2000" err="1">
                <a:solidFill>
                  <a:srgbClr val="231F20"/>
                </a:solidFill>
              </a:rPr>
              <a:t>embryos</a:t>
            </a:r>
            <a:r>
              <a:rPr lang="es-ES" sz="2000">
                <a:solidFill>
                  <a:srgbClr val="231F20"/>
                </a:solidFill>
              </a:rPr>
              <a:t> </a:t>
            </a:r>
            <a:r>
              <a:rPr lang="es-ES" sz="2000" err="1">
                <a:solidFill>
                  <a:srgbClr val="231F20"/>
                </a:solidFill>
              </a:rPr>
              <a:t>using</a:t>
            </a:r>
            <a:r>
              <a:rPr lang="es-ES" sz="2000">
                <a:solidFill>
                  <a:srgbClr val="231F20"/>
                </a:solidFill>
              </a:rPr>
              <a:t> </a:t>
            </a:r>
            <a:r>
              <a:rPr lang="es-ES" sz="2000" err="1">
                <a:solidFill>
                  <a:srgbClr val="231F20"/>
                </a:solidFill>
              </a:rPr>
              <a:t>the</a:t>
            </a:r>
            <a:r>
              <a:rPr lang="es-ES" sz="2000">
                <a:solidFill>
                  <a:srgbClr val="231F20"/>
                </a:solidFill>
              </a:rPr>
              <a:t> METAPHOR pipeline </a:t>
            </a:r>
            <a:endParaRPr lang="en-GB" sz="2000">
              <a:solidFill>
                <a:srgbClr val="231F20"/>
              </a:solidFill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E03B8007-3A8F-AB19-702F-4D680FA5526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7" r="7201"/>
          <a:stretch/>
        </p:blipFill>
        <p:spPr bwMode="auto">
          <a:xfrm>
            <a:off x="90302" y="4135547"/>
            <a:ext cx="1896627" cy="1680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phic 14">
            <a:extLst>
              <a:ext uri="{FF2B5EF4-FFF2-40B4-BE49-F238E27FC236}">
                <a16:creationId xmlns:a16="http://schemas.microsoft.com/office/drawing/2014/main" id="{6457576A-E1A6-514C-A987-CC24B156E3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8947" y="2538735"/>
            <a:ext cx="1912370" cy="120698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AA9FB52-0913-8199-7F6D-187BE3688986}"/>
              </a:ext>
            </a:extLst>
          </p:cNvPr>
          <p:cNvGrpSpPr/>
          <p:nvPr/>
        </p:nvGrpSpPr>
        <p:grpSpPr>
          <a:xfrm>
            <a:off x="6916079" y="3214590"/>
            <a:ext cx="3198391" cy="3159199"/>
            <a:chOff x="5273115" y="1845848"/>
            <a:chExt cx="8495435" cy="8391335"/>
          </a:xfrm>
        </p:grpSpPr>
        <p:pic>
          <p:nvPicPr>
            <p:cNvPr id="12" name="Picture 1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AFB36F24-52EC-97CF-0F02-7A7098F06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115" y="7483185"/>
              <a:ext cx="2743200" cy="2743200"/>
            </a:xfrm>
            <a:prstGeom prst="rect">
              <a:avLst/>
            </a:prstGeom>
          </p:spPr>
        </p:pic>
        <p:pic>
          <p:nvPicPr>
            <p:cNvPr id="14" name="Picture 13" descr="A picture containing cup, indoor, tableware&#10;&#10;Description automatically generated">
              <a:extLst>
                <a:ext uri="{FF2B5EF4-FFF2-40B4-BE49-F238E27FC236}">
                  <a16:creationId xmlns:a16="http://schemas.microsoft.com/office/drawing/2014/main" id="{0F65052E-0485-2E71-43D9-FCCF8F937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115" y="1845848"/>
              <a:ext cx="2743200" cy="2743200"/>
            </a:xfrm>
            <a:prstGeom prst="rect">
              <a:avLst/>
            </a:prstGeom>
          </p:spPr>
        </p:pic>
        <p:pic>
          <p:nvPicPr>
            <p:cNvPr id="15" name="Picture 14" descr="A close-up of a petri dish&#10;&#10;Description automatically generated with medium confidence">
              <a:extLst>
                <a:ext uri="{FF2B5EF4-FFF2-40B4-BE49-F238E27FC236}">
                  <a16:creationId xmlns:a16="http://schemas.microsoft.com/office/drawing/2014/main" id="{EEDD22D5-B909-6187-1CD0-9322B73CE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115" y="4664517"/>
              <a:ext cx="2743200" cy="2743200"/>
            </a:xfrm>
            <a:prstGeom prst="rect">
              <a:avLst/>
            </a:prstGeom>
          </p:spPr>
        </p:pic>
        <p:pic>
          <p:nvPicPr>
            <p:cNvPr id="16" name="Picture 15" descr="A picture containing dark, light, outdoor object, worm&#10;&#10;Description automatically generated">
              <a:extLst>
                <a:ext uri="{FF2B5EF4-FFF2-40B4-BE49-F238E27FC236}">
                  <a16:creationId xmlns:a16="http://schemas.microsoft.com/office/drawing/2014/main" id="{B3FE7949-265D-98FF-C991-548EB1955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5706" y="7493983"/>
              <a:ext cx="2743200" cy="2743200"/>
            </a:xfrm>
            <a:prstGeom prst="rect">
              <a:avLst/>
            </a:prstGeom>
          </p:spPr>
        </p:pic>
        <p:pic>
          <p:nvPicPr>
            <p:cNvPr id="17" name="Picture 16" descr="A picture containing dark, light, green&#10;&#10;Description automatically generated">
              <a:extLst>
                <a:ext uri="{FF2B5EF4-FFF2-40B4-BE49-F238E27FC236}">
                  <a16:creationId xmlns:a16="http://schemas.microsoft.com/office/drawing/2014/main" id="{FEAA4DD7-DDC4-1633-23A3-86A6CF067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5706" y="4656931"/>
              <a:ext cx="2743200" cy="2743200"/>
            </a:xfrm>
            <a:prstGeom prst="rect">
              <a:avLst/>
            </a:prstGeom>
          </p:spPr>
        </p:pic>
        <p:pic>
          <p:nvPicPr>
            <p:cNvPr id="19" name="Picture 18" descr="A picture containing light, dark, outdoor object&#10;&#10;Description automatically generated">
              <a:extLst>
                <a:ext uri="{FF2B5EF4-FFF2-40B4-BE49-F238E27FC236}">
                  <a16:creationId xmlns:a16="http://schemas.microsoft.com/office/drawing/2014/main" id="{3DE5B103-C81A-39A3-EEBC-85459BA7A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232" y="1845848"/>
              <a:ext cx="2743200" cy="2743200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439CADE-7FE3-B611-2F8A-BD60480B6079}"/>
                </a:ext>
              </a:extLst>
            </p:cNvPr>
            <p:cNvGrpSpPr/>
            <p:nvPr/>
          </p:nvGrpSpPr>
          <p:grpSpPr>
            <a:xfrm>
              <a:off x="11025350" y="7493983"/>
              <a:ext cx="2743200" cy="2743200"/>
              <a:chOff x="11003372" y="7493983"/>
              <a:chExt cx="2743200" cy="274320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F21B167-D5C8-11EB-8663-4378072E70CE}"/>
                  </a:ext>
                </a:extLst>
              </p:cNvPr>
              <p:cNvSpPr/>
              <p:nvPr/>
            </p:nvSpPr>
            <p:spPr>
              <a:xfrm>
                <a:off x="11003372" y="7493983"/>
                <a:ext cx="2743200" cy="2743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30" name="Picture 29" descr="A picture containing plant&#10;&#10;Description automatically generated">
                <a:extLst>
                  <a:ext uri="{FF2B5EF4-FFF2-40B4-BE49-F238E27FC236}">
                    <a16:creationId xmlns:a16="http://schemas.microsoft.com/office/drawing/2014/main" id="{6BADA205-A34E-8C49-8BC2-ADFBB4FFEC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59001" y="7769419"/>
                <a:ext cx="2284796" cy="2284796"/>
              </a:xfrm>
              <a:prstGeom prst="rect">
                <a:avLst/>
              </a:prstGeom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4E4DCB-25FD-8B75-B84D-698E4017BEA6}"/>
                </a:ext>
              </a:extLst>
            </p:cNvPr>
            <p:cNvGrpSpPr/>
            <p:nvPr/>
          </p:nvGrpSpPr>
          <p:grpSpPr>
            <a:xfrm>
              <a:off x="11025350" y="1845848"/>
              <a:ext cx="2743200" cy="2743200"/>
              <a:chOff x="11061425" y="1487154"/>
              <a:chExt cx="2743200" cy="274320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69CE27B-1B13-0F8E-1EC8-13DDA57EAF2A}"/>
                  </a:ext>
                </a:extLst>
              </p:cNvPr>
              <p:cNvSpPr/>
              <p:nvPr/>
            </p:nvSpPr>
            <p:spPr>
              <a:xfrm>
                <a:off x="11061425" y="1487154"/>
                <a:ext cx="2743200" cy="2743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8" name="Picture 27" descr="A picture containing light, dark&#10;&#10;Description automatically generated">
                <a:extLst>
                  <a:ext uri="{FF2B5EF4-FFF2-40B4-BE49-F238E27FC236}">
                    <a16:creationId xmlns:a16="http://schemas.microsoft.com/office/drawing/2014/main" id="{0E6D46D3-83E5-F71F-3CE8-5FDBE797E3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45986" y="1607280"/>
                <a:ext cx="2618218" cy="2618218"/>
              </a:xfrm>
              <a:prstGeom prst="rect">
                <a:avLst/>
              </a:prstGeom>
            </p:spPr>
          </p:pic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8630B4-D160-8E3C-57CD-7D21C5FCDAE5}"/>
                </a:ext>
              </a:extLst>
            </p:cNvPr>
            <p:cNvGrpSpPr/>
            <p:nvPr/>
          </p:nvGrpSpPr>
          <p:grpSpPr>
            <a:xfrm>
              <a:off x="11025350" y="4656931"/>
              <a:ext cx="2743200" cy="2743200"/>
              <a:chOff x="11041262" y="4690898"/>
              <a:chExt cx="2743200" cy="274320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172E6AA-D8BC-10BB-A8D1-2D3425F0CAB5}"/>
                  </a:ext>
                </a:extLst>
              </p:cNvPr>
              <p:cNvSpPr/>
              <p:nvPr/>
            </p:nvSpPr>
            <p:spPr>
              <a:xfrm>
                <a:off x="11041262" y="4690898"/>
                <a:ext cx="2743200" cy="2743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6" name="Picture 25" descr="A blue and green planet&#10;&#10;Description automatically generated with low confidence">
                <a:extLst>
                  <a:ext uri="{FF2B5EF4-FFF2-40B4-BE49-F238E27FC236}">
                    <a16:creationId xmlns:a16="http://schemas.microsoft.com/office/drawing/2014/main" id="{419EA38A-721D-2B5A-3243-1D7A810D5B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91274" y="4721927"/>
                <a:ext cx="2643176" cy="2643176"/>
              </a:xfrm>
              <a:prstGeom prst="rect">
                <a:avLst/>
              </a:prstGeom>
            </p:spPr>
          </p:pic>
        </p:grpSp>
      </p:grpSp>
      <p:sp>
        <p:nvSpPr>
          <p:cNvPr id="31" name="CuadroTexto 22">
            <a:extLst>
              <a:ext uri="{FF2B5EF4-FFF2-40B4-BE49-F238E27FC236}">
                <a16:creationId xmlns:a16="http://schemas.microsoft.com/office/drawing/2014/main" id="{479CC061-1034-8A49-A31E-726515AD6E0E}"/>
              </a:ext>
            </a:extLst>
          </p:cNvPr>
          <p:cNvSpPr txBox="1"/>
          <p:nvPr/>
        </p:nvSpPr>
        <p:spPr>
          <a:xfrm flipH="1">
            <a:off x="277719" y="2243651"/>
            <a:ext cx="2052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Spectral</a:t>
            </a: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Hystogram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CuadroTexto 25">
            <a:extLst>
              <a:ext uri="{FF2B5EF4-FFF2-40B4-BE49-F238E27FC236}">
                <a16:creationId xmlns:a16="http://schemas.microsoft.com/office/drawing/2014/main" id="{62465D7C-22B5-9A74-C837-2D9814AF857D}"/>
              </a:ext>
            </a:extLst>
          </p:cNvPr>
          <p:cNvSpPr txBox="1"/>
          <p:nvPr/>
        </p:nvSpPr>
        <p:spPr>
          <a:xfrm flipH="1">
            <a:off x="178425" y="3886918"/>
            <a:ext cx="1912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err="1">
                <a:latin typeface="Calibri" panose="020F0502020204030204"/>
              </a:rPr>
              <a:t>Embryo</a:t>
            </a:r>
            <a:r>
              <a:rPr lang="es-ES" sz="1400">
                <a:latin typeface="Calibri" panose="020F0502020204030204"/>
              </a:rPr>
              <a:t> </a:t>
            </a:r>
            <a:r>
              <a:rPr lang="es-ES" sz="1400" err="1">
                <a:latin typeface="Calibri" panose="020F0502020204030204"/>
              </a:rPr>
              <a:t>Classification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3" name="Grupo 26">
            <a:extLst>
              <a:ext uri="{FF2B5EF4-FFF2-40B4-BE49-F238E27FC236}">
                <a16:creationId xmlns:a16="http://schemas.microsoft.com/office/drawing/2014/main" id="{C839F272-81C3-B69B-D231-3C230A509408}"/>
              </a:ext>
            </a:extLst>
          </p:cNvPr>
          <p:cNvGrpSpPr/>
          <p:nvPr/>
        </p:nvGrpSpPr>
        <p:grpSpPr>
          <a:xfrm>
            <a:off x="571970" y="6056290"/>
            <a:ext cx="2539046" cy="704029"/>
            <a:chOff x="8844301" y="1276804"/>
            <a:chExt cx="2539046" cy="704029"/>
          </a:xfrm>
        </p:grpSpPr>
        <p:sp>
          <p:nvSpPr>
            <p:cNvPr id="34" name="CuadroTexto 22">
              <a:extLst>
                <a:ext uri="{FF2B5EF4-FFF2-40B4-BE49-F238E27FC236}">
                  <a16:creationId xmlns:a16="http://schemas.microsoft.com/office/drawing/2014/main" id="{6B432A22-22D6-A911-38E1-FF78B9DF5124}"/>
                </a:ext>
              </a:extLst>
            </p:cNvPr>
            <p:cNvSpPr txBox="1"/>
            <p:nvPr/>
          </p:nvSpPr>
          <p:spPr>
            <a:xfrm>
              <a:off x="8844301" y="1276804"/>
              <a:ext cx="209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HS-PHASOR-AI</a:t>
              </a:r>
            </a:p>
          </p:txBody>
        </p:sp>
        <p:sp>
          <p:nvSpPr>
            <p:cNvPr id="35" name="CuadroTexto 22">
              <a:extLst>
                <a:ext uri="{FF2B5EF4-FFF2-40B4-BE49-F238E27FC236}">
                  <a16:creationId xmlns:a16="http://schemas.microsoft.com/office/drawing/2014/main" id="{8F63FCDA-A8B0-FE40-D84D-0FD27B1C9907}"/>
                </a:ext>
              </a:extLst>
            </p:cNvPr>
            <p:cNvSpPr txBox="1"/>
            <p:nvPr/>
          </p:nvSpPr>
          <p:spPr>
            <a:xfrm>
              <a:off x="8844301" y="1490319"/>
              <a:ext cx="25390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>
                  <a:ln>
                    <a:noFill/>
                  </a:ln>
                  <a:solidFill>
                    <a:srgbClr val="B25A5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HUMAN GRADERS HS</a:t>
              </a:r>
            </a:p>
          </p:txBody>
        </p:sp>
        <p:sp>
          <p:nvSpPr>
            <p:cNvPr id="36" name="CuadroTexto 22">
              <a:extLst>
                <a:ext uri="{FF2B5EF4-FFF2-40B4-BE49-F238E27FC236}">
                  <a16:creationId xmlns:a16="http://schemas.microsoft.com/office/drawing/2014/main" id="{3C002538-0C4D-7105-A775-5152AFC15620}"/>
                </a:ext>
              </a:extLst>
            </p:cNvPr>
            <p:cNvSpPr txBox="1"/>
            <p:nvPr/>
          </p:nvSpPr>
          <p:spPr>
            <a:xfrm>
              <a:off x="8844301" y="1703834"/>
              <a:ext cx="25390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HUMAN GRADERS BF</a:t>
              </a:r>
            </a:p>
          </p:txBody>
        </p:sp>
      </p:grpSp>
      <p:sp>
        <p:nvSpPr>
          <p:cNvPr id="37" name="CuadroTexto 22">
            <a:extLst>
              <a:ext uri="{FF2B5EF4-FFF2-40B4-BE49-F238E27FC236}">
                <a16:creationId xmlns:a16="http://schemas.microsoft.com/office/drawing/2014/main" id="{C47FFF5F-82D6-F71B-CF23-2D45F0D11B86}"/>
              </a:ext>
            </a:extLst>
          </p:cNvPr>
          <p:cNvSpPr txBox="1"/>
          <p:nvPr/>
        </p:nvSpPr>
        <p:spPr>
          <a:xfrm flipH="1">
            <a:off x="2547815" y="2217209"/>
            <a:ext cx="3113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MOUSE EMBRYOS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6E091C5C-BDAB-A4DA-6D1D-DFDED2B2258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357123" y="4463562"/>
            <a:ext cx="1832214" cy="171430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30AD20C5-4C61-8198-3476-D8F78BF27C5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246771" y="2696665"/>
            <a:ext cx="1857472" cy="1267373"/>
          </a:xfrm>
          <a:prstGeom prst="rect">
            <a:avLst/>
          </a:prstGeom>
        </p:spPr>
      </p:pic>
      <p:sp>
        <p:nvSpPr>
          <p:cNvPr id="40" name="CuadroTexto 22">
            <a:extLst>
              <a:ext uri="{FF2B5EF4-FFF2-40B4-BE49-F238E27FC236}">
                <a16:creationId xmlns:a16="http://schemas.microsoft.com/office/drawing/2014/main" id="{53F1E4A0-1043-BB50-279F-8EF87DC7FF36}"/>
              </a:ext>
            </a:extLst>
          </p:cNvPr>
          <p:cNvSpPr txBox="1"/>
          <p:nvPr/>
        </p:nvSpPr>
        <p:spPr>
          <a:xfrm flipH="1">
            <a:off x="10246771" y="2319843"/>
            <a:ext cx="2052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Spectral</a:t>
            </a: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Hystogram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878C514-F934-4542-179F-01DFC987B0EC}"/>
              </a:ext>
            </a:extLst>
          </p:cNvPr>
          <p:cNvCxnSpPr>
            <a:cxnSpLocks/>
          </p:cNvCxnSpPr>
          <p:nvPr/>
        </p:nvCxnSpPr>
        <p:spPr>
          <a:xfrm flipH="1">
            <a:off x="6090172" y="2031248"/>
            <a:ext cx="24840" cy="47290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22">
            <a:extLst>
              <a:ext uri="{FF2B5EF4-FFF2-40B4-BE49-F238E27FC236}">
                <a16:creationId xmlns:a16="http://schemas.microsoft.com/office/drawing/2014/main" id="{1FC933F6-7417-BEAE-FFED-F1AD786114E2}"/>
              </a:ext>
            </a:extLst>
          </p:cNvPr>
          <p:cNvSpPr txBox="1"/>
          <p:nvPr/>
        </p:nvSpPr>
        <p:spPr>
          <a:xfrm flipH="1">
            <a:off x="6655380" y="2247312"/>
            <a:ext cx="3113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MOUSE OOCYTES</a:t>
            </a:r>
          </a:p>
        </p:txBody>
      </p:sp>
      <p:sp>
        <p:nvSpPr>
          <p:cNvPr id="46" name="TextBox 38">
            <a:extLst>
              <a:ext uri="{FF2B5EF4-FFF2-40B4-BE49-F238E27FC236}">
                <a16:creationId xmlns:a16="http://schemas.microsoft.com/office/drawing/2014/main" id="{321B5265-2640-F539-2000-916072387092}"/>
              </a:ext>
            </a:extLst>
          </p:cNvPr>
          <p:cNvSpPr txBox="1"/>
          <p:nvPr/>
        </p:nvSpPr>
        <p:spPr>
          <a:xfrm>
            <a:off x="9099792" y="2931909"/>
            <a:ext cx="927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3D view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7" name="TextBox 38">
            <a:extLst>
              <a:ext uri="{FF2B5EF4-FFF2-40B4-BE49-F238E27FC236}">
                <a16:creationId xmlns:a16="http://schemas.microsoft.com/office/drawing/2014/main" id="{655142B5-C60E-4A57-4B56-5A5208F8CBEC}"/>
              </a:ext>
            </a:extLst>
          </p:cNvPr>
          <p:cNvSpPr txBox="1"/>
          <p:nvPr/>
        </p:nvSpPr>
        <p:spPr>
          <a:xfrm>
            <a:off x="8120811" y="2759531"/>
            <a:ext cx="772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Z slide view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8" name="TextBox 38">
            <a:extLst>
              <a:ext uri="{FF2B5EF4-FFF2-40B4-BE49-F238E27FC236}">
                <a16:creationId xmlns:a16="http://schemas.microsoft.com/office/drawing/2014/main" id="{E947B256-52A3-8B25-A053-787826CF965D}"/>
              </a:ext>
            </a:extLst>
          </p:cNvPr>
          <p:cNvSpPr txBox="1"/>
          <p:nvPr/>
        </p:nvSpPr>
        <p:spPr>
          <a:xfrm>
            <a:off x="6973280" y="2765562"/>
            <a:ext cx="992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Brightfield image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9" name="TextBox 243">
            <a:extLst>
              <a:ext uri="{FF2B5EF4-FFF2-40B4-BE49-F238E27FC236}">
                <a16:creationId xmlns:a16="http://schemas.microsoft.com/office/drawing/2014/main" id="{3F326EA6-92FB-CAAA-ABAC-1F4D44F9E794}"/>
              </a:ext>
            </a:extLst>
          </p:cNvPr>
          <p:cNvSpPr txBox="1">
            <a:spLocks/>
          </p:cNvSpPr>
          <p:nvPr/>
        </p:nvSpPr>
        <p:spPr>
          <a:xfrm>
            <a:off x="5905281" y="3559656"/>
            <a:ext cx="1257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Young mice oocytes</a:t>
            </a:r>
          </a:p>
        </p:txBody>
      </p:sp>
      <p:sp>
        <p:nvSpPr>
          <p:cNvPr id="50" name="TextBox 244">
            <a:extLst>
              <a:ext uri="{FF2B5EF4-FFF2-40B4-BE49-F238E27FC236}">
                <a16:creationId xmlns:a16="http://schemas.microsoft.com/office/drawing/2014/main" id="{BCF0E9CB-3820-D93F-100B-08B39B16B342}"/>
              </a:ext>
            </a:extLst>
          </p:cNvPr>
          <p:cNvSpPr txBox="1">
            <a:spLocks/>
          </p:cNvSpPr>
          <p:nvPr/>
        </p:nvSpPr>
        <p:spPr>
          <a:xfrm>
            <a:off x="6033830" y="4620838"/>
            <a:ext cx="1000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Old mice oocytes</a:t>
            </a:r>
          </a:p>
        </p:txBody>
      </p:sp>
      <p:sp>
        <p:nvSpPr>
          <p:cNvPr id="51" name="TextBox 248">
            <a:extLst>
              <a:ext uri="{FF2B5EF4-FFF2-40B4-BE49-F238E27FC236}">
                <a16:creationId xmlns:a16="http://schemas.microsoft.com/office/drawing/2014/main" id="{29AF0C7E-D419-A645-493D-0AA9401D974C}"/>
              </a:ext>
            </a:extLst>
          </p:cNvPr>
          <p:cNvSpPr txBox="1">
            <a:spLocks/>
          </p:cNvSpPr>
          <p:nvPr/>
        </p:nvSpPr>
        <p:spPr>
          <a:xfrm>
            <a:off x="6063223" y="5531531"/>
            <a:ext cx="942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In-vitro aged oocytes</a:t>
            </a:r>
          </a:p>
        </p:txBody>
      </p:sp>
      <p:sp>
        <p:nvSpPr>
          <p:cNvPr id="53" name="CuadroTexto 22">
            <a:extLst>
              <a:ext uri="{FF2B5EF4-FFF2-40B4-BE49-F238E27FC236}">
                <a16:creationId xmlns:a16="http://schemas.microsoft.com/office/drawing/2014/main" id="{A5A4585F-387E-E5F3-CC66-61B01BD3EBAE}"/>
              </a:ext>
            </a:extLst>
          </p:cNvPr>
          <p:cNvSpPr txBox="1"/>
          <p:nvPr/>
        </p:nvSpPr>
        <p:spPr>
          <a:xfrm flipH="1">
            <a:off x="10338067" y="4152930"/>
            <a:ext cx="2052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err="1">
                <a:latin typeface="Calibri" panose="020F0502020204030204"/>
              </a:rPr>
              <a:t>CoM</a:t>
            </a:r>
            <a:r>
              <a:rPr lang="es-ES" sz="1400">
                <a:latin typeface="Calibri" panose="020F0502020204030204"/>
              </a:rPr>
              <a:t> </a:t>
            </a:r>
            <a:r>
              <a:rPr lang="es-ES" sz="1400" err="1">
                <a:latin typeface="Calibri" panose="020F0502020204030204"/>
              </a:rPr>
              <a:t>distribution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4" name="Blastos 3D">
            <a:hlinkClick r:id="" action="ppaction://media"/>
            <a:extLst>
              <a:ext uri="{FF2B5EF4-FFF2-40B4-BE49-F238E27FC236}">
                <a16:creationId xmlns:a16="http://schemas.microsoft.com/office/drawing/2014/main" id="{AAFCCBC0-D738-B57D-D824-34352052BB6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23"/>
          <a:srcRect l="7654" r="17191"/>
          <a:stretch/>
        </p:blipFill>
        <p:spPr>
          <a:xfrm>
            <a:off x="2359776" y="2792178"/>
            <a:ext cx="3616035" cy="270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8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67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85BA9EF-C513-EB52-DA47-F2DF3CE21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5737881C-3E52-AF2F-17F0-5D9A8B352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816448E-B9B0-B310-A6BD-017716A08300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AF0A4A-F12F-0097-243B-141300473D17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5486E5A-A068-4C3D-1403-D733BE1D90E1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6D62B25C-4214-C9B0-AB8E-FA3934936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82E8D04E-F876-1750-39CF-7B7D08EEFC77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(3)</a:t>
            </a:r>
            <a:endParaRPr lang="en-GB" sz="320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6" name="CuadroTexto 29">
            <a:extLst>
              <a:ext uri="{FF2B5EF4-FFF2-40B4-BE49-F238E27FC236}">
                <a16:creationId xmlns:a16="http://schemas.microsoft.com/office/drawing/2014/main" id="{FC2CBDD8-DCE8-B249-B7D2-49FCADC6AF40}"/>
              </a:ext>
            </a:extLst>
          </p:cNvPr>
          <p:cNvSpPr txBox="1"/>
          <p:nvPr/>
        </p:nvSpPr>
        <p:spPr>
          <a:xfrm>
            <a:off x="1751752" y="5298230"/>
            <a:ext cx="20573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/>
              <a:t>RANKING:</a:t>
            </a:r>
          </a:p>
          <a:p>
            <a:pPr algn="ctr"/>
            <a:r>
              <a:rPr lang="es-ES" sz="1600" err="1"/>
              <a:t>Simplified</a:t>
            </a:r>
            <a:r>
              <a:rPr lang="es-ES" sz="1600"/>
              <a:t> </a:t>
            </a:r>
            <a:r>
              <a:rPr lang="es-ES" sz="1600" err="1"/>
              <a:t>guideline</a:t>
            </a:r>
            <a:r>
              <a:rPr lang="es-ES" sz="1600"/>
              <a:t>: </a:t>
            </a:r>
          </a:p>
          <a:p>
            <a:pPr algn="ctr"/>
            <a:r>
              <a:rPr lang="es-ES" sz="1600">
                <a:solidFill>
                  <a:srgbClr val="0099CC"/>
                </a:solidFill>
              </a:rPr>
              <a:t>blue=</a:t>
            </a:r>
            <a:r>
              <a:rPr lang="es-ES" sz="1600" err="1">
                <a:solidFill>
                  <a:srgbClr val="0099CC"/>
                </a:solidFill>
              </a:rPr>
              <a:t>good</a:t>
            </a:r>
            <a:r>
              <a:rPr lang="es-ES" sz="1600">
                <a:solidFill>
                  <a:schemeClr val="bg1"/>
                </a:solidFill>
              </a:rPr>
              <a:t>  </a:t>
            </a:r>
            <a:r>
              <a:rPr lang="es-ES" sz="1600" err="1">
                <a:solidFill>
                  <a:srgbClr val="00B050"/>
                </a:solidFill>
              </a:rPr>
              <a:t>green</a:t>
            </a:r>
            <a:r>
              <a:rPr lang="es-ES" sz="1600">
                <a:solidFill>
                  <a:srgbClr val="00B050"/>
                </a:solidFill>
              </a:rPr>
              <a:t>=</a:t>
            </a:r>
            <a:r>
              <a:rPr lang="es-ES" sz="1600" err="1">
                <a:solidFill>
                  <a:srgbClr val="00B050"/>
                </a:solidFill>
              </a:rPr>
              <a:t>bad</a:t>
            </a:r>
            <a:r>
              <a:rPr lang="es-ES" sz="1600">
                <a:solidFill>
                  <a:srgbClr val="00B050"/>
                </a:solidFill>
              </a:rPr>
              <a:t> </a:t>
            </a:r>
            <a:r>
              <a:rPr lang="es-ES" sz="1600">
                <a:solidFill>
                  <a:srgbClr val="FF0000"/>
                </a:solidFill>
              </a:rPr>
              <a:t>red=</a:t>
            </a:r>
            <a:r>
              <a:rPr lang="es-ES" sz="1600" err="1">
                <a:solidFill>
                  <a:srgbClr val="FF0000"/>
                </a:solidFill>
              </a:rPr>
              <a:t>very</a:t>
            </a:r>
            <a:r>
              <a:rPr lang="es-ES" sz="1600">
                <a:solidFill>
                  <a:srgbClr val="FF0000"/>
                </a:solidFill>
              </a:rPr>
              <a:t> </a:t>
            </a:r>
            <a:r>
              <a:rPr lang="es-ES" sz="1600" err="1">
                <a:solidFill>
                  <a:srgbClr val="FF0000"/>
                </a:solidFill>
              </a:rPr>
              <a:t>bad</a:t>
            </a:r>
            <a:endParaRPr lang="es-ES" sz="1600">
              <a:solidFill>
                <a:srgbClr val="FF0000"/>
              </a:solidFill>
            </a:endParaRPr>
          </a:p>
        </p:txBody>
      </p:sp>
      <p:sp>
        <p:nvSpPr>
          <p:cNvPr id="41" name="CuadroTexto 7">
            <a:extLst>
              <a:ext uri="{FF2B5EF4-FFF2-40B4-BE49-F238E27FC236}">
                <a16:creationId xmlns:a16="http://schemas.microsoft.com/office/drawing/2014/main" id="{5482FF40-20C6-47C9-9925-962083CB0F33}"/>
              </a:ext>
            </a:extLst>
          </p:cNvPr>
          <p:cNvSpPr txBox="1"/>
          <p:nvPr/>
        </p:nvSpPr>
        <p:spPr>
          <a:xfrm>
            <a:off x="334497" y="2084796"/>
            <a:ext cx="41803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Metabolic imaging of embryos provide a superior level of information about embryo quality than just morphology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A51D704-3C2C-6548-6FDC-E8D46AA04F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6724088" y="-27101"/>
            <a:ext cx="3243223" cy="6516475"/>
          </a:xfrm>
          <a:prstGeom prst="rect">
            <a:avLst/>
          </a:prstGeom>
        </p:spPr>
      </p:pic>
      <p:pic>
        <p:nvPicPr>
          <p:cNvPr id="4" name="Picture 3" descr="A close up of a coin&#10;&#10;Description automatically generated with low confidence">
            <a:extLst>
              <a:ext uri="{FF2B5EF4-FFF2-40B4-BE49-F238E27FC236}">
                <a16:creationId xmlns:a16="http://schemas.microsoft.com/office/drawing/2014/main" id="{805FBFFF-108A-CACE-5B32-FF8DB9EA249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3" t="24020" r="41031" b="29313"/>
          <a:stretch/>
        </p:blipFill>
        <p:spPr>
          <a:xfrm>
            <a:off x="6735297" y="4887560"/>
            <a:ext cx="1594866" cy="1594866"/>
          </a:xfrm>
          <a:prstGeom prst="rect">
            <a:avLst/>
          </a:prstGeom>
        </p:spPr>
      </p:pic>
      <p:pic>
        <p:nvPicPr>
          <p:cNvPr id="5" name="Picture 4" descr="A drop of water on a surface&#10;&#10;Description automatically generated with medium confidence">
            <a:extLst>
              <a:ext uri="{FF2B5EF4-FFF2-40B4-BE49-F238E27FC236}">
                <a16:creationId xmlns:a16="http://schemas.microsoft.com/office/drawing/2014/main" id="{1B53BD5A-EAEE-319C-752E-4269BA65019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8" t="20986" r="27516" b="32347"/>
          <a:stretch/>
        </p:blipFill>
        <p:spPr>
          <a:xfrm rot="5400000">
            <a:off x="8372184" y="4887560"/>
            <a:ext cx="1594866" cy="1594866"/>
          </a:xfrm>
          <a:prstGeom prst="rect">
            <a:avLst/>
          </a:prstGeom>
        </p:spPr>
      </p:pic>
      <p:pic>
        <p:nvPicPr>
          <p:cNvPr id="6" name="Picture 5" descr="A picture containing nature, dewdrop&#10;&#10;Description automatically generated">
            <a:extLst>
              <a:ext uri="{FF2B5EF4-FFF2-40B4-BE49-F238E27FC236}">
                <a16:creationId xmlns:a16="http://schemas.microsoft.com/office/drawing/2014/main" id="{3C315D52-7754-F3FC-9160-2007F3AB3A6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26539" r="35486" b="26794"/>
          <a:stretch/>
        </p:blipFill>
        <p:spPr>
          <a:xfrm rot="10800000">
            <a:off x="10009071" y="4887560"/>
            <a:ext cx="1594865" cy="15948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AEA904-740F-1E40-9741-14E22CF2B67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0413" t="9335" r="14468" b="7538"/>
          <a:stretch/>
        </p:blipFill>
        <p:spPr>
          <a:xfrm rot="10800000">
            <a:off x="5087462" y="4887560"/>
            <a:ext cx="1605814" cy="160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0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6288706-63F1-5E4F-FFE8-AF1C505B3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58248C7-496B-C44B-CB91-7A1F817E0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DE4418A-0A27-ED64-81CB-22E53D35D088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53D7F4-41C6-EA72-9E60-74A821F3E21C}"/>
              </a:ext>
            </a:extLst>
          </p:cNvPr>
          <p:cNvGrpSpPr/>
          <p:nvPr/>
        </p:nvGrpSpPr>
        <p:grpSpPr>
          <a:xfrm>
            <a:off x="11170328" y="21351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C00DB3E0-1593-B314-0ADD-E987E9B0FC42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704ADDC-08E1-CBDA-513B-248A3762B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81562843-FDBD-B049-AA56-2C07C69589F6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(1)</a:t>
            </a:r>
            <a:endParaRPr lang="en-GB" sz="320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CuadroTexto 7">
            <a:extLst>
              <a:ext uri="{FF2B5EF4-FFF2-40B4-BE49-F238E27FC236}">
                <a16:creationId xmlns:a16="http://schemas.microsoft.com/office/drawing/2014/main" id="{2AE9CE7B-1BB6-FD6E-27F5-FCD43B4C3B5E}"/>
              </a:ext>
            </a:extLst>
          </p:cNvPr>
          <p:cNvSpPr txBox="1"/>
          <p:nvPr/>
        </p:nvSpPr>
        <p:spPr>
          <a:xfrm>
            <a:off x="339903" y="1454580"/>
            <a:ext cx="759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Two-photon light-sheet HS </a:t>
            </a:r>
            <a:r>
              <a:rPr lang="en-US" sz="2000">
                <a:latin typeface="Calibri" panose="020F0502020204030204"/>
              </a:rPr>
              <a:t>p</a:t>
            </a:r>
            <a:r>
              <a:rPr kumimoji="0" lang="en-US" sz="20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rototype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imaging</a:t>
            </a:r>
          </a:p>
        </p:txBody>
      </p:sp>
      <p:sp>
        <p:nvSpPr>
          <p:cNvPr id="11" name="CuadroTexto 7">
            <a:extLst>
              <a:ext uri="{FF2B5EF4-FFF2-40B4-BE49-F238E27FC236}">
                <a16:creationId xmlns:a16="http://schemas.microsoft.com/office/drawing/2014/main" id="{BD76AC95-D10B-B8FD-D053-CD32D820461B}"/>
              </a:ext>
            </a:extLst>
          </p:cNvPr>
          <p:cNvSpPr txBox="1"/>
          <p:nvPr/>
        </p:nvSpPr>
        <p:spPr>
          <a:xfrm>
            <a:off x="2477483" y="1828259"/>
            <a:ext cx="157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Metabolites</a:t>
            </a:r>
          </a:p>
        </p:txBody>
      </p:sp>
      <p:pic>
        <p:nvPicPr>
          <p:cNvPr id="37" name="Imagen 5">
            <a:extLst>
              <a:ext uri="{FF2B5EF4-FFF2-40B4-BE49-F238E27FC236}">
                <a16:creationId xmlns:a16="http://schemas.microsoft.com/office/drawing/2014/main" id="{819F3838-C559-4AE4-A9F0-7641A11532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266" y="3822119"/>
            <a:ext cx="2546772" cy="2531983"/>
          </a:xfrm>
          <a:prstGeom prst="rect">
            <a:avLst/>
          </a:prstGeom>
        </p:spPr>
      </p:pic>
      <p:pic>
        <p:nvPicPr>
          <p:cNvPr id="40" name="Imagen 8">
            <a:extLst>
              <a:ext uri="{FF2B5EF4-FFF2-40B4-BE49-F238E27FC236}">
                <a16:creationId xmlns:a16="http://schemas.microsoft.com/office/drawing/2014/main" id="{6E61EC2D-5F4E-FBA8-F83C-6E10E4D9F613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935471" y="3822119"/>
            <a:ext cx="2900193" cy="2531983"/>
          </a:xfrm>
          <a:prstGeom prst="rect">
            <a:avLst/>
          </a:prstGeom>
        </p:spPr>
      </p:pic>
      <p:sp>
        <p:nvSpPr>
          <p:cNvPr id="41" name="CuadroTexto 7">
            <a:extLst>
              <a:ext uri="{FF2B5EF4-FFF2-40B4-BE49-F238E27FC236}">
                <a16:creationId xmlns:a16="http://schemas.microsoft.com/office/drawing/2014/main" id="{A3407093-56AF-7C87-2487-D6A9CD445041}"/>
              </a:ext>
            </a:extLst>
          </p:cNvPr>
          <p:cNvSpPr txBox="1"/>
          <p:nvPr/>
        </p:nvSpPr>
        <p:spPr>
          <a:xfrm>
            <a:off x="8354046" y="942383"/>
            <a:ext cx="2507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Mouse embryo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CFF67BE-A6E3-F93D-1EE6-FB0C0DE7AA05}"/>
              </a:ext>
            </a:extLst>
          </p:cNvPr>
          <p:cNvSpPr txBox="1"/>
          <p:nvPr/>
        </p:nvSpPr>
        <p:spPr>
          <a:xfrm>
            <a:off x="7340067" y="1320626"/>
            <a:ext cx="1501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prstClr val="black"/>
                </a:solidFill>
                <a:latin typeface="Calibri" panose="020F0502020204030204"/>
              </a:rPr>
              <a:t>Confocal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AC2463-2B6C-54E2-72C7-D25F9613E6C2}"/>
              </a:ext>
            </a:extLst>
          </p:cNvPr>
          <p:cNvSpPr txBox="1"/>
          <p:nvPr/>
        </p:nvSpPr>
        <p:spPr>
          <a:xfrm>
            <a:off x="9760708" y="1337984"/>
            <a:ext cx="1612183" cy="528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Prototype</a:t>
            </a:r>
          </a:p>
        </p:txBody>
      </p:sp>
      <p:sp>
        <p:nvSpPr>
          <p:cNvPr id="44" name="CuadroTexto 24">
            <a:extLst>
              <a:ext uri="{FF2B5EF4-FFF2-40B4-BE49-F238E27FC236}">
                <a16:creationId xmlns:a16="http://schemas.microsoft.com/office/drawing/2014/main" id="{B94EF0C2-B341-2792-53C9-48ED117F737A}"/>
              </a:ext>
            </a:extLst>
          </p:cNvPr>
          <p:cNvSpPr txBox="1"/>
          <p:nvPr/>
        </p:nvSpPr>
        <p:spPr>
          <a:xfrm>
            <a:off x="6727990" y="1658187"/>
            <a:ext cx="9632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32-Channels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CuadroTexto 24">
            <a:extLst>
              <a:ext uri="{FF2B5EF4-FFF2-40B4-BE49-F238E27FC236}">
                <a16:creationId xmlns:a16="http://schemas.microsoft.com/office/drawing/2014/main" id="{3778D005-3CB2-5ABE-2A5C-64C1D82A4F6D}"/>
              </a:ext>
            </a:extLst>
          </p:cNvPr>
          <p:cNvSpPr txBox="1"/>
          <p:nvPr/>
        </p:nvSpPr>
        <p:spPr>
          <a:xfrm>
            <a:off x="8139078" y="1649470"/>
            <a:ext cx="9596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4-Channels</a:t>
            </a: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6" name="Picture 45" descr="A blue square with a yellow dot in the center&#10;&#10;Description automatically generated">
            <a:extLst>
              <a:ext uri="{FF2B5EF4-FFF2-40B4-BE49-F238E27FC236}">
                <a16:creationId xmlns:a16="http://schemas.microsoft.com/office/drawing/2014/main" id="{85DE7C68-176D-CE6A-BF29-B35A89DAC7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446" y="1902091"/>
            <a:ext cx="1014800" cy="931392"/>
          </a:xfrm>
          <a:prstGeom prst="rect">
            <a:avLst/>
          </a:prstGeom>
        </p:spPr>
      </p:pic>
      <p:pic>
        <p:nvPicPr>
          <p:cNvPr id="47" name="Picture 46" descr="A graph with a line&#10;&#10;Description automatically generated">
            <a:extLst>
              <a:ext uri="{FF2B5EF4-FFF2-40B4-BE49-F238E27FC236}">
                <a16:creationId xmlns:a16="http://schemas.microsoft.com/office/drawing/2014/main" id="{89AA6ECE-9EF8-461E-BD13-69C84338F4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815" y="2824715"/>
            <a:ext cx="1384062" cy="931392"/>
          </a:xfrm>
          <a:prstGeom prst="rect">
            <a:avLst/>
          </a:prstGeom>
        </p:spPr>
      </p:pic>
      <p:pic>
        <p:nvPicPr>
          <p:cNvPr id="48" name="Picture 47" descr="A graph with a line&#10;&#10;Description automatically generated">
            <a:extLst>
              <a:ext uri="{FF2B5EF4-FFF2-40B4-BE49-F238E27FC236}">
                <a16:creationId xmlns:a16="http://schemas.microsoft.com/office/drawing/2014/main" id="{71DA98E8-9867-F1D0-A482-F5F8711C9E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266" y="2795187"/>
            <a:ext cx="1419886" cy="931392"/>
          </a:xfrm>
          <a:prstGeom prst="rect">
            <a:avLst/>
          </a:prstGeom>
        </p:spPr>
      </p:pic>
      <p:pic>
        <p:nvPicPr>
          <p:cNvPr id="49" name="Picture 48" descr="A blue square with a yellow dot in the center&#10;&#10;Description automatically generated">
            <a:extLst>
              <a:ext uri="{FF2B5EF4-FFF2-40B4-BE49-F238E27FC236}">
                <a16:creationId xmlns:a16="http://schemas.microsoft.com/office/drawing/2014/main" id="{14FDF9FC-9542-BB6B-C6F4-C61604A9F26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885" y="1902091"/>
            <a:ext cx="1014800" cy="931392"/>
          </a:xfrm>
          <a:prstGeom prst="rect">
            <a:avLst/>
          </a:prstGeom>
        </p:spPr>
      </p:pic>
      <p:pic>
        <p:nvPicPr>
          <p:cNvPr id="50" name="Picture 49" descr="A blue square with a red dot in the center&#10;&#10;Description automatically generated">
            <a:extLst>
              <a:ext uri="{FF2B5EF4-FFF2-40B4-BE49-F238E27FC236}">
                <a16:creationId xmlns:a16="http://schemas.microsoft.com/office/drawing/2014/main" id="{CD6417D0-BCBA-48D0-FEC8-4149D826D43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081" y="1902091"/>
            <a:ext cx="1014800" cy="931392"/>
          </a:xfrm>
          <a:prstGeom prst="rect">
            <a:avLst/>
          </a:prstGeom>
        </p:spPr>
      </p:pic>
      <p:pic>
        <p:nvPicPr>
          <p:cNvPr id="51" name="Picture 50" descr="A graph with a line&#10;&#10;Description automatically generated">
            <a:extLst>
              <a:ext uri="{FF2B5EF4-FFF2-40B4-BE49-F238E27FC236}">
                <a16:creationId xmlns:a16="http://schemas.microsoft.com/office/drawing/2014/main" id="{05CC06A8-1807-E2EF-6F03-922A951EAC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863" y="2795187"/>
            <a:ext cx="1384062" cy="931392"/>
          </a:xfrm>
          <a:prstGeom prst="rect">
            <a:avLst/>
          </a:prstGeom>
        </p:spPr>
      </p:pic>
      <p:grpSp>
        <p:nvGrpSpPr>
          <p:cNvPr id="8" name="Group 44">
            <a:extLst>
              <a:ext uri="{FF2B5EF4-FFF2-40B4-BE49-F238E27FC236}">
                <a16:creationId xmlns:a16="http://schemas.microsoft.com/office/drawing/2014/main" id="{039E900A-2D56-3DA3-2681-6FF15A3059EF}"/>
              </a:ext>
            </a:extLst>
          </p:cNvPr>
          <p:cNvGrpSpPr/>
          <p:nvPr/>
        </p:nvGrpSpPr>
        <p:grpSpPr>
          <a:xfrm>
            <a:off x="298505" y="2824715"/>
            <a:ext cx="5494789" cy="3655664"/>
            <a:chOff x="2410582" y="1625022"/>
            <a:chExt cx="7870847" cy="5236448"/>
          </a:xfrm>
        </p:grpSpPr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7DAAD016-0499-AA35-A40E-3884B5552058}"/>
                </a:ext>
              </a:extLst>
            </p:cNvPr>
            <p:cNvSpPr/>
            <p:nvPr/>
          </p:nvSpPr>
          <p:spPr>
            <a:xfrm>
              <a:off x="2410583" y="1661479"/>
              <a:ext cx="7870846" cy="519999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14" name="Group 26">
              <a:extLst>
                <a:ext uri="{FF2B5EF4-FFF2-40B4-BE49-F238E27FC236}">
                  <a16:creationId xmlns:a16="http://schemas.microsoft.com/office/drawing/2014/main" id="{E6418DDD-7E78-96A0-5ED8-F3A4B0D7A539}"/>
                </a:ext>
              </a:extLst>
            </p:cNvPr>
            <p:cNvGrpSpPr/>
            <p:nvPr/>
          </p:nvGrpSpPr>
          <p:grpSpPr>
            <a:xfrm>
              <a:off x="2791367" y="1625022"/>
              <a:ext cx="7490062" cy="5232978"/>
              <a:chOff x="2453270" y="52469"/>
              <a:chExt cx="9738730" cy="6804024"/>
            </a:xfrm>
          </p:grpSpPr>
          <p:pic>
            <p:nvPicPr>
              <p:cNvPr id="25" name="Picture 2" descr="A graph with a line&#10;&#10;Description automatically generated">
                <a:extLst>
                  <a:ext uri="{FF2B5EF4-FFF2-40B4-BE49-F238E27FC236}">
                    <a16:creationId xmlns:a16="http://schemas.microsoft.com/office/drawing/2014/main" id="{77B29DA5-9E8E-CA27-E1AE-96EDD1B489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1172" y="2861610"/>
                <a:ext cx="2717622" cy="1828800"/>
              </a:xfrm>
              <a:prstGeom prst="rect">
                <a:avLst/>
              </a:prstGeom>
            </p:spPr>
          </p:pic>
          <p:pic>
            <p:nvPicPr>
              <p:cNvPr id="26" name="Picture 5" descr="A graph with a blue line&#10;&#10;Description automatically generated">
                <a:extLst>
                  <a:ext uri="{FF2B5EF4-FFF2-40B4-BE49-F238E27FC236}">
                    <a16:creationId xmlns:a16="http://schemas.microsoft.com/office/drawing/2014/main" id="{8A926E72-51E4-3F23-C418-F329B9994A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1369" y="5027693"/>
                <a:ext cx="2717622" cy="1828800"/>
              </a:xfrm>
              <a:prstGeom prst="rect">
                <a:avLst/>
              </a:prstGeom>
            </p:spPr>
          </p:pic>
          <p:sp>
            <p:nvSpPr>
              <p:cNvPr id="27" name="TextBox 6">
                <a:extLst>
                  <a:ext uri="{FF2B5EF4-FFF2-40B4-BE49-F238E27FC236}">
                    <a16:creationId xmlns:a16="http://schemas.microsoft.com/office/drawing/2014/main" id="{5123DF4D-14E2-9C47-11CD-9B662CEFE31C}"/>
                  </a:ext>
                </a:extLst>
              </p:cNvPr>
              <p:cNvSpPr txBox="1"/>
              <p:nvPr/>
            </p:nvSpPr>
            <p:spPr>
              <a:xfrm>
                <a:off x="3669694" y="52469"/>
                <a:ext cx="3837005" cy="630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Virtual 4-channels</a:t>
                </a:r>
              </a:p>
            </p:txBody>
          </p:sp>
          <p:sp>
            <p:nvSpPr>
              <p:cNvPr id="28" name="TextBox 8">
                <a:extLst>
                  <a:ext uri="{FF2B5EF4-FFF2-40B4-BE49-F238E27FC236}">
                    <a16:creationId xmlns:a16="http://schemas.microsoft.com/office/drawing/2014/main" id="{03C5EAF7-F536-E0E0-06C7-56C10322D8B9}"/>
                  </a:ext>
                </a:extLst>
              </p:cNvPr>
              <p:cNvSpPr txBox="1"/>
              <p:nvPr/>
            </p:nvSpPr>
            <p:spPr>
              <a:xfrm>
                <a:off x="9204933" y="61923"/>
                <a:ext cx="2193053" cy="630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latin typeface="Verdana" panose="020B0604030504040204" pitchFamily="34" charset="0"/>
                    <a:ea typeface="Verdana" panose="020B0604030504040204" pitchFamily="34" charset="0"/>
                  </a:rPr>
                  <a:t>Prototype</a:t>
                </a:r>
              </a:p>
            </p:txBody>
          </p:sp>
          <p:pic>
            <p:nvPicPr>
              <p:cNvPr id="35" name="Picture 10" descr="A blue square with white lines and dots&#10;&#10;Description automatically generated">
                <a:extLst>
                  <a:ext uri="{FF2B5EF4-FFF2-40B4-BE49-F238E27FC236}">
                    <a16:creationId xmlns:a16="http://schemas.microsoft.com/office/drawing/2014/main" id="{8C52CB21-0CEC-0E1A-E3AC-7FB757FB6C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38991" y="2861610"/>
                <a:ext cx="1992573" cy="1828800"/>
              </a:xfrm>
              <a:prstGeom prst="rect">
                <a:avLst/>
              </a:prstGeom>
            </p:spPr>
          </p:pic>
          <p:grpSp>
            <p:nvGrpSpPr>
              <p:cNvPr id="36" name="Group 12">
                <a:extLst>
                  <a:ext uri="{FF2B5EF4-FFF2-40B4-BE49-F238E27FC236}">
                    <a16:creationId xmlns:a16="http://schemas.microsoft.com/office/drawing/2014/main" id="{D3E9B4E6-9B51-150D-87E8-01B5B243A9FB}"/>
                  </a:ext>
                </a:extLst>
              </p:cNvPr>
              <p:cNvGrpSpPr/>
              <p:nvPr/>
            </p:nvGrpSpPr>
            <p:grpSpPr>
              <a:xfrm>
                <a:off x="2453270" y="744380"/>
                <a:ext cx="4778294" cy="1828800"/>
                <a:chOff x="1845677" y="951471"/>
                <a:chExt cx="4778294" cy="1828800"/>
              </a:xfrm>
            </p:grpSpPr>
            <p:pic>
              <p:nvPicPr>
                <p:cNvPr id="57" name="Picture 14" descr="A graph with a line&#10;&#10;Description automatically generated">
                  <a:extLst>
                    <a:ext uri="{FF2B5EF4-FFF2-40B4-BE49-F238E27FC236}">
                      <a16:creationId xmlns:a16="http://schemas.microsoft.com/office/drawing/2014/main" id="{543D8FF7-CCDD-2B4B-B05E-8446E3EF87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45677" y="951471"/>
                  <a:ext cx="2717622" cy="1828800"/>
                </a:xfrm>
                <a:prstGeom prst="rect">
                  <a:avLst/>
                </a:prstGeom>
              </p:spPr>
            </p:pic>
            <p:pic>
              <p:nvPicPr>
                <p:cNvPr id="58" name="Picture 15" descr="A blue square with white lines and a yellow star&#10;&#10;Description automatically generated">
                  <a:extLst>
                    <a:ext uri="{FF2B5EF4-FFF2-40B4-BE49-F238E27FC236}">
                      <a16:creationId xmlns:a16="http://schemas.microsoft.com/office/drawing/2014/main" id="{FB653EFD-E2F1-FA3E-EC55-F9383E109B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31398" y="951471"/>
                  <a:ext cx="1992573" cy="1828800"/>
                </a:xfrm>
                <a:prstGeom prst="rect">
                  <a:avLst/>
                </a:prstGeom>
              </p:spPr>
            </p:pic>
          </p:grpSp>
          <p:pic>
            <p:nvPicPr>
              <p:cNvPr id="38" name="Picture 16" descr="A blue square with white lines&#10;&#10;Description automatically generated">
                <a:extLst>
                  <a:ext uri="{FF2B5EF4-FFF2-40B4-BE49-F238E27FC236}">
                    <a16:creationId xmlns:a16="http://schemas.microsoft.com/office/drawing/2014/main" id="{4D8606A9-A62D-70ED-7B14-9C025D4C7F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38991" y="4973965"/>
                <a:ext cx="1992573" cy="1828800"/>
              </a:xfrm>
              <a:prstGeom prst="rect">
                <a:avLst/>
              </a:prstGeom>
            </p:spPr>
          </p:pic>
          <p:pic>
            <p:nvPicPr>
              <p:cNvPr id="39" name="Picture 17" descr="A graph with a line&#10;&#10;Description automatically generated">
                <a:extLst>
                  <a:ext uri="{FF2B5EF4-FFF2-40B4-BE49-F238E27FC236}">
                    <a16:creationId xmlns:a16="http://schemas.microsoft.com/office/drawing/2014/main" id="{943057E4-00E1-25CC-9675-BEE3B92786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81805" y="2861610"/>
                <a:ext cx="2717622" cy="1828800"/>
              </a:xfrm>
              <a:prstGeom prst="rect">
                <a:avLst/>
              </a:prstGeom>
            </p:spPr>
          </p:pic>
          <p:pic>
            <p:nvPicPr>
              <p:cNvPr id="52" name="Picture 18" descr="A graph with a line&#10;&#10;Description automatically generated">
                <a:extLst>
                  <a:ext uri="{FF2B5EF4-FFF2-40B4-BE49-F238E27FC236}">
                    <a16:creationId xmlns:a16="http://schemas.microsoft.com/office/drawing/2014/main" id="{12EED2B1-CFA6-3B7D-1F98-8716BBB202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81805" y="739866"/>
                <a:ext cx="2717622" cy="1828800"/>
              </a:xfrm>
              <a:prstGeom prst="rect">
                <a:avLst/>
              </a:prstGeom>
            </p:spPr>
          </p:pic>
          <p:pic>
            <p:nvPicPr>
              <p:cNvPr id="53" name="Picture 19" descr="A graph with numbers and lines&#10;&#10;Description automatically generated">
                <a:extLst>
                  <a:ext uri="{FF2B5EF4-FFF2-40B4-BE49-F238E27FC236}">
                    <a16:creationId xmlns:a16="http://schemas.microsoft.com/office/drawing/2014/main" id="{D50401E3-1FC8-DF99-7ED6-A0066FFC3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81805" y="5027693"/>
                <a:ext cx="2717622" cy="1828800"/>
              </a:xfrm>
              <a:prstGeom prst="rect">
                <a:avLst/>
              </a:prstGeom>
            </p:spPr>
          </p:pic>
          <p:pic>
            <p:nvPicPr>
              <p:cNvPr id="54" name="Picture 20" descr="A blue square with white lines and a white cross&#10;&#10;Description automatically generated">
                <a:extLst>
                  <a:ext uri="{FF2B5EF4-FFF2-40B4-BE49-F238E27FC236}">
                    <a16:creationId xmlns:a16="http://schemas.microsoft.com/office/drawing/2014/main" id="{B8D2F2A5-416C-CAD8-3688-3183B817B7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9427" y="2857096"/>
                <a:ext cx="1992573" cy="1828800"/>
              </a:xfrm>
              <a:prstGeom prst="rect">
                <a:avLst/>
              </a:prstGeom>
            </p:spPr>
          </p:pic>
          <p:pic>
            <p:nvPicPr>
              <p:cNvPr id="55" name="Picture 21" descr="A blue square with white lines and a white x&#10;&#10;Description automatically generated">
                <a:extLst>
                  <a:ext uri="{FF2B5EF4-FFF2-40B4-BE49-F238E27FC236}">
                    <a16:creationId xmlns:a16="http://schemas.microsoft.com/office/drawing/2014/main" id="{F797469F-F5FC-DF65-4548-2F52E06CC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0802" y="744380"/>
                <a:ext cx="1992573" cy="1828800"/>
              </a:xfrm>
              <a:prstGeom prst="rect">
                <a:avLst/>
              </a:prstGeom>
            </p:spPr>
          </p:pic>
          <p:pic>
            <p:nvPicPr>
              <p:cNvPr id="56" name="Picture 22" descr="A blue square with white lines&#10;&#10;Description automatically generated">
                <a:extLst>
                  <a:ext uri="{FF2B5EF4-FFF2-40B4-BE49-F238E27FC236}">
                    <a16:creationId xmlns:a16="http://schemas.microsoft.com/office/drawing/2014/main" id="{C6BD7502-C47A-3F37-7599-B2B557613D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9427" y="5023179"/>
                <a:ext cx="1992573" cy="1828800"/>
              </a:xfrm>
              <a:prstGeom prst="rect">
                <a:avLst/>
              </a:prstGeom>
            </p:spPr>
          </p:pic>
        </p:grpSp>
        <p:sp>
          <p:nvSpPr>
            <p:cNvPr id="16" name="CuadroTexto 3">
              <a:extLst>
                <a:ext uri="{FF2B5EF4-FFF2-40B4-BE49-F238E27FC236}">
                  <a16:creationId xmlns:a16="http://schemas.microsoft.com/office/drawing/2014/main" id="{7738DB73-4190-7BE3-FD5C-2900A403AA32}"/>
                </a:ext>
              </a:extLst>
            </p:cNvPr>
            <p:cNvSpPr txBox="1"/>
            <p:nvPr/>
          </p:nvSpPr>
          <p:spPr>
            <a:xfrm>
              <a:off x="2410582" y="1769003"/>
              <a:ext cx="1600912" cy="4408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NADH-free</a:t>
              </a:r>
            </a:p>
          </p:txBody>
        </p:sp>
        <p:sp>
          <p:nvSpPr>
            <p:cNvPr id="17" name="CuadroTexto 56">
              <a:extLst>
                <a:ext uri="{FF2B5EF4-FFF2-40B4-BE49-F238E27FC236}">
                  <a16:creationId xmlns:a16="http://schemas.microsoft.com/office/drawing/2014/main" id="{F31CB0CC-318A-DFD7-9A1B-562A428F0FA8}"/>
                </a:ext>
              </a:extLst>
            </p:cNvPr>
            <p:cNvSpPr txBox="1"/>
            <p:nvPr/>
          </p:nvSpPr>
          <p:spPr>
            <a:xfrm>
              <a:off x="2468884" y="3384943"/>
              <a:ext cx="703265" cy="4408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FAD</a:t>
              </a:r>
            </a:p>
          </p:txBody>
        </p:sp>
        <p:sp>
          <p:nvSpPr>
            <p:cNvPr id="19" name="CuadroTexto 73">
              <a:extLst>
                <a:ext uri="{FF2B5EF4-FFF2-40B4-BE49-F238E27FC236}">
                  <a16:creationId xmlns:a16="http://schemas.microsoft.com/office/drawing/2014/main" id="{94DEF136-DD3F-F954-99A7-BB64377C0FC1}"/>
                </a:ext>
              </a:extLst>
            </p:cNvPr>
            <p:cNvSpPr txBox="1"/>
            <p:nvPr/>
          </p:nvSpPr>
          <p:spPr>
            <a:xfrm>
              <a:off x="2468884" y="5046152"/>
              <a:ext cx="1319633" cy="4408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PPIX</a:t>
              </a:r>
            </a:p>
          </p:txBody>
        </p:sp>
        <p:pic>
          <p:nvPicPr>
            <p:cNvPr id="20" name="Picture 39">
              <a:extLst>
                <a:ext uri="{FF2B5EF4-FFF2-40B4-BE49-F238E27FC236}">
                  <a16:creationId xmlns:a16="http://schemas.microsoft.com/office/drawing/2014/main" id="{BDAD613C-3CED-E515-8569-B7342018E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34578" y="3846839"/>
              <a:ext cx="1672522" cy="1070713"/>
            </a:xfrm>
            <a:prstGeom prst="rect">
              <a:avLst/>
            </a:prstGeom>
          </p:spPr>
        </p:pic>
        <p:pic>
          <p:nvPicPr>
            <p:cNvPr id="23" name="Picture 41">
              <a:extLst>
                <a:ext uri="{FF2B5EF4-FFF2-40B4-BE49-F238E27FC236}">
                  <a16:creationId xmlns:a16="http://schemas.microsoft.com/office/drawing/2014/main" id="{DECA0E37-1E62-BFC5-670F-68A75F3E2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40492" y="2238408"/>
              <a:ext cx="1600913" cy="957340"/>
            </a:xfrm>
            <a:prstGeom prst="rect">
              <a:avLst/>
            </a:prstGeom>
          </p:spPr>
        </p:pic>
        <p:pic>
          <p:nvPicPr>
            <p:cNvPr id="24" name="Picture 43">
              <a:extLst>
                <a:ext uri="{FF2B5EF4-FFF2-40B4-BE49-F238E27FC236}">
                  <a16:creationId xmlns:a16="http://schemas.microsoft.com/office/drawing/2014/main" id="{F393D77E-57BB-12CA-C6FE-C69E04FD3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06604" y="5526415"/>
              <a:ext cx="1600496" cy="10671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7634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750FBFD-B879-BA05-083A-79A36F74A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F89BCFD-2D50-F844-E41A-733869B6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2077008-4761-9C53-7429-C4184D90A02E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76B586-C628-4F72-928E-547D4B70B434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3928F79D-4632-FBF7-DA4E-3C6BEEF575F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50EA1AA-5140-7A18-86F6-708A09A00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12885EAD-B51F-35FC-7224-28D4FB930462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(2)</a:t>
            </a:r>
            <a:endParaRPr lang="en-GB" sz="320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8C49FE-DC53-75D0-DAF3-1270D4FB4728}"/>
              </a:ext>
            </a:extLst>
          </p:cNvPr>
          <p:cNvGrpSpPr/>
          <p:nvPr/>
        </p:nvGrpSpPr>
        <p:grpSpPr>
          <a:xfrm>
            <a:off x="812716" y="2767014"/>
            <a:ext cx="3132478" cy="3109209"/>
            <a:chOff x="1697619" y="2271303"/>
            <a:chExt cx="4226254" cy="4194860"/>
          </a:xfrm>
        </p:grpSpPr>
        <p:pic>
          <p:nvPicPr>
            <p:cNvPr id="2" name="Picture 1" descr="A yellow and blue circle&#10;&#10;Description automatically generated">
              <a:extLst>
                <a:ext uri="{FF2B5EF4-FFF2-40B4-BE49-F238E27FC236}">
                  <a16:creationId xmlns:a16="http://schemas.microsoft.com/office/drawing/2014/main" id="{778508F5-E36F-6F03-9A33-0A3E51211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48" t="24406" r="12657" b="12238"/>
            <a:stretch/>
          </p:blipFill>
          <p:spPr>
            <a:xfrm>
              <a:off x="4543420" y="3683755"/>
              <a:ext cx="1380453" cy="1383683"/>
            </a:xfrm>
            <a:prstGeom prst="rect">
              <a:avLst/>
            </a:prstGeom>
          </p:spPr>
        </p:pic>
        <p:pic>
          <p:nvPicPr>
            <p:cNvPr id="4" name="Picture 3" descr="A yellow circle with black background&#10;&#10;Description automatically generated">
              <a:extLst>
                <a:ext uri="{FF2B5EF4-FFF2-40B4-BE49-F238E27FC236}">
                  <a16:creationId xmlns:a16="http://schemas.microsoft.com/office/drawing/2014/main" id="{6AF7494C-22AF-7B79-E3B1-7864356E0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21" t="27265" r="21223" b="14958"/>
            <a:stretch/>
          </p:blipFill>
          <p:spPr>
            <a:xfrm>
              <a:off x="4543420" y="2271303"/>
              <a:ext cx="1380453" cy="1378555"/>
            </a:xfrm>
            <a:prstGeom prst="rect">
              <a:avLst/>
            </a:prstGeom>
          </p:spPr>
        </p:pic>
        <p:pic>
          <p:nvPicPr>
            <p:cNvPr id="5" name="Picture 4" descr="A yellow and blue circle&#10;&#10;Description automatically generated">
              <a:extLst>
                <a:ext uri="{FF2B5EF4-FFF2-40B4-BE49-F238E27FC236}">
                  <a16:creationId xmlns:a16="http://schemas.microsoft.com/office/drawing/2014/main" id="{B1F2838B-DCC1-DED2-0C14-C1C539D98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7" t="16773" r="13814" b="13125"/>
            <a:stretch/>
          </p:blipFill>
          <p:spPr>
            <a:xfrm>
              <a:off x="4539659" y="5099245"/>
              <a:ext cx="1380453" cy="1366918"/>
            </a:xfrm>
            <a:prstGeom prst="rect">
              <a:avLst/>
            </a:prstGeom>
          </p:spPr>
        </p:pic>
        <p:pic>
          <p:nvPicPr>
            <p:cNvPr id="6" name="Imatge 42" descr="Imatge que conté verd&#10;&#10;Descripció generada automàticament">
              <a:extLst>
                <a:ext uri="{FF2B5EF4-FFF2-40B4-BE49-F238E27FC236}">
                  <a16:creationId xmlns:a16="http://schemas.microsoft.com/office/drawing/2014/main" id="{2CB827D1-F387-B6E0-2986-30150AA0B3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43" t="26766" r="26842" b="26764"/>
            <a:stretch/>
          </p:blipFill>
          <p:spPr>
            <a:xfrm>
              <a:off x="1697619" y="2271303"/>
              <a:ext cx="1380455" cy="1385044"/>
            </a:xfrm>
            <a:prstGeom prst="rect">
              <a:avLst/>
            </a:prstGeom>
          </p:spPr>
        </p:pic>
        <p:pic>
          <p:nvPicPr>
            <p:cNvPr id="7" name="Imatge 52" descr="Imatge que conté cercle, verd&#10;&#10;Descripció generada automàticament">
              <a:extLst>
                <a:ext uri="{FF2B5EF4-FFF2-40B4-BE49-F238E27FC236}">
                  <a16:creationId xmlns:a16="http://schemas.microsoft.com/office/drawing/2014/main" id="{BFFF00F4-CAD2-A89E-4330-A5137FAEEA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31" t="30117" r="23827" b="22906"/>
            <a:stretch/>
          </p:blipFill>
          <p:spPr>
            <a:xfrm>
              <a:off x="1697621" y="3682700"/>
              <a:ext cx="1380454" cy="1378555"/>
            </a:xfrm>
            <a:prstGeom prst="rect">
              <a:avLst/>
            </a:prstGeom>
          </p:spPr>
        </p:pic>
        <p:pic>
          <p:nvPicPr>
            <p:cNvPr id="8" name="Imatge 62" descr="Imatge que conté Saturació cromàtica, verd, llum&#10;&#10;Descripció generada automàticament">
              <a:extLst>
                <a:ext uri="{FF2B5EF4-FFF2-40B4-BE49-F238E27FC236}">
                  <a16:creationId xmlns:a16="http://schemas.microsoft.com/office/drawing/2014/main" id="{9CD73E86-1F53-A4A7-E076-9F231CBE88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00" t="27300" r="21058" b="25723"/>
            <a:stretch/>
          </p:blipFill>
          <p:spPr>
            <a:xfrm>
              <a:off x="1697622" y="5087608"/>
              <a:ext cx="1380453" cy="1378555"/>
            </a:xfrm>
            <a:prstGeom prst="rect">
              <a:avLst/>
            </a:prstGeom>
          </p:spPr>
        </p:pic>
        <p:pic>
          <p:nvPicPr>
            <p:cNvPr id="11" name="Imatge 6" descr="Imatge que conté cercle, espai, foscor, estrella&#10;&#10;Descripció generada automàticament">
              <a:extLst>
                <a:ext uri="{FF2B5EF4-FFF2-40B4-BE49-F238E27FC236}">
                  <a16:creationId xmlns:a16="http://schemas.microsoft.com/office/drawing/2014/main" id="{95B14380-B7AD-67E5-97EF-E26E9D8BB4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8" t="4336" r="4271" b="9119"/>
            <a:stretch/>
          </p:blipFill>
          <p:spPr>
            <a:xfrm>
              <a:off x="3125464" y="5099245"/>
              <a:ext cx="1380453" cy="1366918"/>
            </a:xfrm>
            <a:prstGeom prst="rect">
              <a:avLst/>
            </a:prstGeom>
          </p:spPr>
        </p:pic>
        <p:pic>
          <p:nvPicPr>
            <p:cNvPr id="15" name="Imatge 4" descr="Imatge que conté cercle, espai, foscor, nit&#10;&#10;Descripció generada automàticament">
              <a:extLst>
                <a:ext uri="{FF2B5EF4-FFF2-40B4-BE49-F238E27FC236}">
                  <a16:creationId xmlns:a16="http://schemas.microsoft.com/office/drawing/2014/main" id="{3ED6CA21-1D8F-ED98-3562-608B08AE4A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4" t="11333" r="3825"/>
            <a:stretch/>
          </p:blipFill>
          <p:spPr>
            <a:xfrm>
              <a:off x="3120521" y="3683755"/>
              <a:ext cx="1380453" cy="1381593"/>
            </a:xfrm>
            <a:prstGeom prst="rect">
              <a:avLst/>
            </a:prstGeom>
          </p:spPr>
        </p:pic>
        <p:pic>
          <p:nvPicPr>
            <p:cNvPr id="19" name="Imatge 2" descr="Imatge que conté espai, cercle, foscor, Univers&#10;&#10;Descripció generada automàticament">
              <a:extLst>
                <a:ext uri="{FF2B5EF4-FFF2-40B4-BE49-F238E27FC236}">
                  <a16:creationId xmlns:a16="http://schemas.microsoft.com/office/drawing/2014/main" id="{D50AF88E-836F-6489-0151-EB1C9E3299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53" t="12565" r="7131" b="10272"/>
            <a:stretch/>
          </p:blipFill>
          <p:spPr>
            <a:xfrm rot="5400000">
              <a:off x="3121470" y="2270353"/>
              <a:ext cx="1378554" cy="1380454"/>
            </a:xfrm>
            <a:prstGeom prst="rect">
              <a:avLst/>
            </a:prstGeom>
          </p:spPr>
        </p:pic>
      </p:grpSp>
      <p:sp>
        <p:nvSpPr>
          <p:cNvPr id="25" name="CuadroTexto 7">
            <a:extLst>
              <a:ext uri="{FF2B5EF4-FFF2-40B4-BE49-F238E27FC236}">
                <a16:creationId xmlns:a16="http://schemas.microsoft.com/office/drawing/2014/main" id="{05BF4867-8D2C-8656-6D54-1EDB3FB8E6C3}"/>
              </a:ext>
            </a:extLst>
          </p:cNvPr>
          <p:cNvSpPr txBox="1"/>
          <p:nvPr/>
        </p:nvSpPr>
        <p:spPr>
          <a:xfrm>
            <a:off x="1055610" y="1670354"/>
            <a:ext cx="20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Human Oocytes</a:t>
            </a:r>
          </a:p>
        </p:txBody>
      </p:sp>
      <p:sp>
        <p:nvSpPr>
          <p:cNvPr id="26" name="TextBox 38">
            <a:extLst>
              <a:ext uri="{FF2B5EF4-FFF2-40B4-BE49-F238E27FC236}">
                <a16:creationId xmlns:a16="http://schemas.microsoft.com/office/drawing/2014/main" id="{6ECBE92D-0AD7-BC1D-6255-CCF7A8A88F1E}"/>
              </a:ext>
            </a:extLst>
          </p:cNvPr>
          <p:cNvSpPr txBox="1"/>
          <p:nvPr/>
        </p:nvSpPr>
        <p:spPr>
          <a:xfrm>
            <a:off x="2801835" y="2334289"/>
            <a:ext cx="125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Mitochondria segmentation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7" name="TextBox 38">
            <a:extLst>
              <a:ext uri="{FF2B5EF4-FFF2-40B4-BE49-F238E27FC236}">
                <a16:creationId xmlns:a16="http://schemas.microsoft.com/office/drawing/2014/main" id="{71809C09-4D8C-EC31-D32F-7CD03C5DF663}"/>
              </a:ext>
            </a:extLst>
          </p:cNvPr>
          <p:cNvSpPr txBox="1"/>
          <p:nvPr/>
        </p:nvSpPr>
        <p:spPr>
          <a:xfrm>
            <a:off x="2052890" y="2318103"/>
            <a:ext cx="772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HS imaging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" name="TextBox 38">
            <a:extLst>
              <a:ext uri="{FF2B5EF4-FFF2-40B4-BE49-F238E27FC236}">
                <a16:creationId xmlns:a16="http://schemas.microsoft.com/office/drawing/2014/main" id="{CFA6BCB2-AE8C-100D-3C1B-630FC9DBD769}"/>
              </a:ext>
            </a:extLst>
          </p:cNvPr>
          <p:cNvSpPr txBox="1"/>
          <p:nvPr/>
        </p:nvSpPr>
        <p:spPr>
          <a:xfrm>
            <a:off x="804568" y="2306819"/>
            <a:ext cx="1133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Mitochondria staining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" name="TextBox 243">
            <a:extLst>
              <a:ext uri="{FF2B5EF4-FFF2-40B4-BE49-F238E27FC236}">
                <a16:creationId xmlns:a16="http://schemas.microsoft.com/office/drawing/2014/main" id="{5A53D5A2-02B2-823E-9D74-CD436328B61F}"/>
              </a:ext>
            </a:extLst>
          </p:cNvPr>
          <p:cNvSpPr txBox="1">
            <a:spLocks/>
          </p:cNvSpPr>
          <p:nvPr/>
        </p:nvSpPr>
        <p:spPr>
          <a:xfrm>
            <a:off x="-193641" y="3094042"/>
            <a:ext cx="1257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/>
              <a:t>Immature</a:t>
            </a: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0" name="TextBox 244">
            <a:extLst>
              <a:ext uri="{FF2B5EF4-FFF2-40B4-BE49-F238E27FC236}">
                <a16:creationId xmlns:a16="http://schemas.microsoft.com/office/drawing/2014/main" id="{3F79DD2C-FB89-FE0F-E441-9334908EE87B}"/>
              </a:ext>
            </a:extLst>
          </p:cNvPr>
          <p:cNvSpPr txBox="1">
            <a:spLocks/>
          </p:cNvSpPr>
          <p:nvPr/>
        </p:nvSpPr>
        <p:spPr>
          <a:xfrm>
            <a:off x="21870" y="3970219"/>
            <a:ext cx="826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MII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/>
              <a:t>Matured </a:t>
            </a:r>
            <a:r>
              <a:rPr lang="en-US" sz="1200" i="1"/>
              <a:t>in vitro</a:t>
            </a:r>
            <a:endParaRPr kumimoji="0" lang="en-US" sz="1200" i="1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1" name="TextBox 248">
            <a:extLst>
              <a:ext uri="{FF2B5EF4-FFF2-40B4-BE49-F238E27FC236}">
                <a16:creationId xmlns:a16="http://schemas.microsoft.com/office/drawing/2014/main" id="{B3E9C62C-7C98-AAD0-A59F-B724B9631B62}"/>
              </a:ext>
            </a:extLst>
          </p:cNvPr>
          <p:cNvSpPr txBox="1">
            <a:spLocks/>
          </p:cNvSpPr>
          <p:nvPr/>
        </p:nvSpPr>
        <p:spPr>
          <a:xfrm>
            <a:off x="21870" y="4991997"/>
            <a:ext cx="826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MII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/>
              <a:t>Matured </a:t>
            </a:r>
            <a:r>
              <a:rPr lang="en-US" sz="1200" i="1"/>
              <a:t>in vivo</a:t>
            </a:r>
            <a:endParaRPr kumimoji="0" lang="en-US" sz="1200" i="1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2" name="CuadroTexto 2">
            <a:extLst>
              <a:ext uri="{FF2B5EF4-FFF2-40B4-BE49-F238E27FC236}">
                <a16:creationId xmlns:a16="http://schemas.microsoft.com/office/drawing/2014/main" id="{710AE48F-4209-6200-4396-60E4E58F02AA}"/>
              </a:ext>
            </a:extLst>
          </p:cNvPr>
          <p:cNvSpPr txBox="1"/>
          <p:nvPr/>
        </p:nvSpPr>
        <p:spPr>
          <a:xfrm>
            <a:off x="4050270" y="3000903"/>
            <a:ext cx="1970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Oocyte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maturation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index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33" name="Imagen 6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C9E90344-00D5-297B-0310-7F7A131C450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759" y="3324874"/>
            <a:ext cx="1680021" cy="1680021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18FE543-5B62-99D2-D4D5-C9ECD81435E0}"/>
              </a:ext>
            </a:extLst>
          </p:cNvPr>
          <p:cNvCxnSpPr>
            <a:cxnSpLocks/>
          </p:cNvCxnSpPr>
          <p:nvPr/>
        </p:nvCxnSpPr>
        <p:spPr>
          <a:xfrm flipH="1">
            <a:off x="5989925" y="2031248"/>
            <a:ext cx="24840" cy="47290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7">
            <a:extLst>
              <a:ext uri="{FF2B5EF4-FFF2-40B4-BE49-F238E27FC236}">
                <a16:creationId xmlns:a16="http://schemas.microsoft.com/office/drawing/2014/main" id="{E48C8D9B-A4E5-FB9E-D3DE-FE91D810E1C4}"/>
              </a:ext>
            </a:extLst>
          </p:cNvPr>
          <p:cNvSpPr txBox="1"/>
          <p:nvPr/>
        </p:nvSpPr>
        <p:spPr>
          <a:xfrm>
            <a:off x="6333072" y="1696133"/>
            <a:ext cx="5054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PBMC Peripheral Blood Mononuclear cells</a:t>
            </a:r>
          </a:p>
        </p:txBody>
      </p:sp>
      <p:pic>
        <p:nvPicPr>
          <p:cNvPr id="36" name="Imagen 4">
            <a:extLst>
              <a:ext uri="{FF2B5EF4-FFF2-40B4-BE49-F238E27FC236}">
                <a16:creationId xmlns:a16="http://schemas.microsoft.com/office/drawing/2014/main" id="{B2C65FCE-FBDA-60DB-85B5-0298E0F5DE7F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3112" t="2267" r="2716" b="38434"/>
          <a:stretch/>
        </p:blipFill>
        <p:spPr>
          <a:xfrm>
            <a:off x="6473410" y="2195114"/>
            <a:ext cx="2301116" cy="1143800"/>
          </a:xfrm>
          <a:prstGeom prst="rect">
            <a:avLst/>
          </a:prstGeom>
        </p:spPr>
      </p:pic>
      <p:pic>
        <p:nvPicPr>
          <p:cNvPr id="37" name="Imagen 9">
            <a:extLst>
              <a:ext uri="{FF2B5EF4-FFF2-40B4-BE49-F238E27FC236}">
                <a16:creationId xmlns:a16="http://schemas.microsoft.com/office/drawing/2014/main" id="{5303FDB1-6110-9C97-5698-C2A748E1F286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t="6762"/>
          <a:stretch/>
        </p:blipFill>
        <p:spPr>
          <a:xfrm>
            <a:off x="6306911" y="3881183"/>
            <a:ext cx="1733962" cy="1212534"/>
          </a:xfrm>
          <a:prstGeom prst="rect">
            <a:avLst/>
          </a:prstGeom>
        </p:spPr>
      </p:pic>
      <p:pic>
        <p:nvPicPr>
          <p:cNvPr id="38" name="Imagen 6">
            <a:extLst>
              <a:ext uri="{FF2B5EF4-FFF2-40B4-BE49-F238E27FC236}">
                <a16:creationId xmlns:a16="http://schemas.microsoft.com/office/drawing/2014/main" id="{DD051D59-B874-349B-BBA0-9417982AE169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t="6762" r="6388"/>
          <a:stretch/>
        </p:blipFill>
        <p:spPr>
          <a:xfrm>
            <a:off x="8092930" y="3890949"/>
            <a:ext cx="1637642" cy="119300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12C07F2-D236-BEE0-4028-9F3D468712AB}"/>
              </a:ext>
            </a:extLst>
          </p:cNvPr>
          <p:cNvSpPr txBox="1"/>
          <p:nvPr/>
        </p:nvSpPr>
        <p:spPr>
          <a:xfrm>
            <a:off x="6343102" y="3555707"/>
            <a:ext cx="1653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Healthy Donor PBMCs</a:t>
            </a:r>
          </a:p>
        </p:txBody>
      </p:sp>
      <p:sp>
        <p:nvSpPr>
          <p:cNvPr id="40" name="CuadroTexto 42">
            <a:extLst>
              <a:ext uri="{FF2B5EF4-FFF2-40B4-BE49-F238E27FC236}">
                <a16:creationId xmlns:a16="http://schemas.microsoft.com/office/drawing/2014/main" id="{5A0DCCE4-953E-7B54-172B-7AD1B252940D}"/>
              </a:ext>
            </a:extLst>
          </p:cNvPr>
          <p:cNvSpPr txBox="1"/>
          <p:nvPr/>
        </p:nvSpPr>
        <p:spPr>
          <a:xfrm>
            <a:off x="6451316" y="5248143"/>
            <a:ext cx="5612865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200" err="1"/>
              <a:t>Several</a:t>
            </a:r>
            <a:r>
              <a:rPr lang="es-ES" sz="1200"/>
              <a:t> </a:t>
            </a:r>
            <a:r>
              <a:rPr lang="es-ES" sz="1200" err="1"/>
              <a:t>immunodefficiencies</a:t>
            </a:r>
            <a:r>
              <a:rPr lang="es-ES" sz="1200"/>
              <a:t> </a:t>
            </a:r>
            <a:r>
              <a:rPr lang="es-ES" sz="1200" err="1"/>
              <a:t>have</a:t>
            </a:r>
            <a:r>
              <a:rPr lang="es-ES" sz="1200"/>
              <a:t> a </a:t>
            </a:r>
            <a:r>
              <a:rPr lang="es-ES" sz="1200" err="1"/>
              <a:t>metabolic</a:t>
            </a:r>
            <a:r>
              <a:rPr lang="es-ES" sz="1200"/>
              <a:t> </a:t>
            </a:r>
            <a:r>
              <a:rPr lang="es-ES" sz="1200" err="1"/>
              <a:t>component</a:t>
            </a:r>
            <a:endParaRPr lang="es-ES" sz="120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200" err="1"/>
              <a:t>The</a:t>
            </a:r>
            <a:r>
              <a:rPr lang="es-ES" sz="1200"/>
              <a:t> </a:t>
            </a:r>
            <a:r>
              <a:rPr lang="es-ES" sz="1200" err="1"/>
              <a:t>effect</a:t>
            </a:r>
            <a:r>
              <a:rPr lang="es-ES" sz="1200"/>
              <a:t> </a:t>
            </a:r>
            <a:r>
              <a:rPr lang="es-ES" sz="1200" err="1"/>
              <a:t>of</a:t>
            </a:r>
            <a:r>
              <a:rPr lang="es-ES" sz="1200"/>
              <a:t> </a:t>
            </a:r>
            <a:r>
              <a:rPr lang="es-ES" sz="1200" err="1"/>
              <a:t>drug</a:t>
            </a:r>
            <a:r>
              <a:rPr lang="es-ES" sz="1200"/>
              <a:t> </a:t>
            </a:r>
            <a:r>
              <a:rPr lang="es-ES" sz="1200" err="1"/>
              <a:t>treatments</a:t>
            </a:r>
            <a:r>
              <a:rPr lang="es-ES" sz="1200"/>
              <a:t> can be </a:t>
            </a:r>
            <a:r>
              <a:rPr lang="es-ES" sz="1200" err="1"/>
              <a:t>assessed</a:t>
            </a:r>
            <a:r>
              <a:rPr lang="es-ES" sz="1200"/>
              <a:t> in real time and </a:t>
            </a:r>
            <a:r>
              <a:rPr lang="es-ES" sz="1200" err="1"/>
              <a:t>live</a:t>
            </a:r>
            <a:r>
              <a:rPr lang="es-ES" sz="1200"/>
              <a:t> </a:t>
            </a:r>
            <a:r>
              <a:rPr lang="es-ES" sz="1200" err="1"/>
              <a:t>imaging</a:t>
            </a:r>
            <a:r>
              <a:rPr lang="es-ES" sz="1200"/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200"/>
              <a:t>PBMC can be </a:t>
            </a:r>
            <a:r>
              <a:rPr lang="es-ES" sz="1200" err="1"/>
              <a:t>routinely</a:t>
            </a:r>
            <a:r>
              <a:rPr lang="es-ES" sz="1200"/>
              <a:t> </a:t>
            </a:r>
            <a:r>
              <a:rPr lang="es-ES" sz="1200" err="1"/>
              <a:t>screened</a:t>
            </a:r>
            <a:r>
              <a:rPr lang="es-ES" sz="1200"/>
              <a:t> </a:t>
            </a:r>
            <a:r>
              <a:rPr lang="es-ES" sz="1200" err="1"/>
              <a:t>for</a:t>
            </a:r>
            <a:r>
              <a:rPr lang="es-ES" sz="1200"/>
              <a:t> </a:t>
            </a:r>
            <a:r>
              <a:rPr lang="es-ES" sz="1200" err="1"/>
              <a:t>shifts</a:t>
            </a:r>
            <a:r>
              <a:rPr lang="es-ES" sz="1200"/>
              <a:t> in </a:t>
            </a:r>
            <a:r>
              <a:rPr lang="es-ES" sz="1200" err="1"/>
              <a:t>metabolic</a:t>
            </a:r>
            <a:r>
              <a:rPr lang="es-ES" sz="1200"/>
              <a:t> </a:t>
            </a:r>
            <a:r>
              <a:rPr lang="es-ES" sz="1200" err="1"/>
              <a:t>profils</a:t>
            </a:r>
            <a:r>
              <a:rPr lang="es-ES" sz="1200"/>
              <a:t> </a:t>
            </a:r>
            <a:r>
              <a:rPr lang="es-ES" sz="1200" err="1"/>
              <a:t>of</a:t>
            </a:r>
            <a:r>
              <a:rPr lang="es-ES" sz="1200"/>
              <a:t> </a:t>
            </a:r>
            <a:r>
              <a:rPr lang="es-ES" sz="1200" err="1"/>
              <a:t>specific</a:t>
            </a:r>
            <a:r>
              <a:rPr lang="es-ES" sz="1200"/>
              <a:t> </a:t>
            </a:r>
            <a:r>
              <a:rPr lang="es-ES" sz="1200" err="1"/>
              <a:t>cell</a:t>
            </a:r>
            <a:r>
              <a:rPr lang="es-ES" sz="1200"/>
              <a:t> </a:t>
            </a:r>
            <a:r>
              <a:rPr lang="es-ES" sz="1200" err="1"/>
              <a:t>types</a:t>
            </a:r>
            <a:r>
              <a:rPr lang="es-ES" sz="1200"/>
              <a:t> </a:t>
            </a:r>
            <a:r>
              <a:rPr lang="es-ES" sz="1200" err="1"/>
              <a:t>or</a:t>
            </a:r>
            <a:r>
              <a:rPr lang="es-ES" sz="1200"/>
              <a:t> in </a:t>
            </a:r>
            <a:r>
              <a:rPr lang="es-ES" sz="1200" err="1"/>
              <a:t>the</a:t>
            </a:r>
            <a:r>
              <a:rPr lang="es-ES" sz="1200"/>
              <a:t> </a:t>
            </a:r>
            <a:r>
              <a:rPr lang="es-ES" sz="1200" err="1"/>
              <a:t>entire</a:t>
            </a:r>
            <a:r>
              <a:rPr lang="es-ES" sz="1200"/>
              <a:t> </a:t>
            </a:r>
            <a:r>
              <a:rPr lang="es-ES" sz="1200" err="1"/>
              <a:t>cell</a:t>
            </a:r>
            <a:r>
              <a:rPr lang="es-ES" sz="1200"/>
              <a:t> </a:t>
            </a:r>
            <a:r>
              <a:rPr lang="es-ES" sz="1200" err="1"/>
              <a:t>composition</a:t>
            </a:r>
            <a:endParaRPr lang="es-E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FEDC7D2-F581-E47A-13CF-435BA49BC9A1}"/>
              </a:ext>
            </a:extLst>
          </p:cNvPr>
          <p:cNvSpPr txBox="1"/>
          <p:nvPr/>
        </p:nvSpPr>
        <p:spPr>
          <a:xfrm>
            <a:off x="8104257" y="3506043"/>
            <a:ext cx="1653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Immunodeficiency Donor PBMCs</a:t>
            </a:r>
          </a:p>
        </p:txBody>
      </p:sp>
      <p:pic>
        <p:nvPicPr>
          <p:cNvPr id="42" name="Imagen 33">
            <a:extLst>
              <a:ext uri="{FF2B5EF4-FFF2-40B4-BE49-F238E27FC236}">
                <a16:creationId xmlns:a16="http://schemas.microsoft.com/office/drawing/2014/main" id="{12CE9863-F834-176B-15D3-133AAA114497}"/>
              </a:ext>
            </a:extLst>
          </p:cNvPr>
          <p:cNvPicPr>
            <a:picLocks noChangeAspect="1"/>
          </p:cNvPicPr>
          <p:nvPr/>
        </p:nvPicPr>
        <p:blipFill>
          <a:blip r:embed="rId21"/>
          <a:srcRect t="18814"/>
          <a:stretch/>
        </p:blipFill>
        <p:spPr>
          <a:xfrm>
            <a:off x="8978510" y="2164227"/>
            <a:ext cx="1468817" cy="1163391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DF91F8E-0353-FA22-050F-295A99C9ECD0}"/>
              </a:ext>
            </a:extLst>
          </p:cNvPr>
          <p:cNvSpPr txBox="1"/>
          <p:nvPr/>
        </p:nvSpPr>
        <p:spPr>
          <a:xfrm>
            <a:off x="10406151" y="2453816"/>
            <a:ext cx="1653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Determination of cell type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F0AEF444-8219-CF13-F83D-D8AA351A6ACB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27427" t="9775"/>
          <a:stretch/>
        </p:blipFill>
        <p:spPr>
          <a:xfrm>
            <a:off x="9976449" y="3952169"/>
            <a:ext cx="1653725" cy="113948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A49EBC24-02B1-0AC2-0314-99E1B55E0886}"/>
              </a:ext>
            </a:extLst>
          </p:cNvPr>
          <p:cNvSpPr txBox="1"/>
          <p:nvPr/>
        </p:nvSpPr>
        <p:spPr>
          <a:xfrm>
            <a:off x="10003859" y="3530383"/>
            <a:ext cx="1653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Metabolic shift after drug treatment</a:t>
            </a:r>
          </a:p>
        </p:txBody>
      </p:sp>
    </p:spTree>
    <p:extLst>
      <p:ext uri="{BB962C8B-B14F-4D97-AF65-F5344CB8AC3E}">
        <p14:creationId xmlns:p14="http://schemas.microsoft.com/office/powerpoint/2010/main" val="3878511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9D4C5-9678-8685-0A2B-63E89F8D6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9C355E9-EA7C-0CB9-23E1-0B55CF44EA2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2C3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6F347349-E14D-7B59-E5D9-42E6F37DE9AF}"/>
              </a:ext>
            </a:extLst>
          </p:cNvPr>
          <p:cNvGrpSpPr/>
          <p:nvPr/>
        </p:nvGrpSpPr>
        <p:grpSpPr>
          <a:xfrm>
            <a:off x="8258252" y="5881448"/>
            <a:ext cx="2262149" cy="579869"/>
            <a:chOff x="2246038" y="5276973"/>
            <a:chExt cx="3576346" cy="916744"/>
          </a:xfrm>
        </p:grpSpPr>
        <p:pic>
          <p:nvPicPr>
            <p:cNvPr id="10" name="Imagen 9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5831C7F8-8D41-2122-E580-FEA7BD8CE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6038" y="5452979"/>
              <a:ext cx="1498067" cy="629719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69F59D74-F5B8-474F-69E1-AC3BCA381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80000"/>
            </a:blip>
            <a:stretch>
              <a:fillRect/>
            </a:stretch>
          </p:blipFill>
          <p:spPr>
            <a:xfrm>
              <a:off x="3718510" y="5276973"/>
              <a:ext cx="1308579" cy="916744"/>
            </a:xfrm>
            <a:prstGeom prst="rect">
              <a:avLst/>
            </a:prstGeom>
          </p:spPr>
        </p:pic>
        <p:pic>
          <p:nvPicPr>
            <p:cNvPr id="20" name="Picture 26" descr="Vacantes y perfiles de empleados de M Squared | Buscar recomendaciones |  LinkedIn">
              <a:extLst>
                <a:ext uri="{FF2B5EF4-FFF2-40B4-BE49-F238E27FC236}">
                  <a16:creationId xmlns:a16="http://schemas.microsoft.com/office/drawing/2014/main" id="{55ACC5C6-AD97-4D18-056C-0BD545B430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1800" y="5423072"/>
              <a:ext cx="680584" cy="680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E7C308B9-3498-0C4C-7A6C-706A3DCD89B2}"/>
              </a:ext>
            </a:extLst>
          </p:cNvPr>
          <p:cNvSpPr txBox="1"/>
          <p:nvPr/>
        </p:nvSpPr>
        <p:spPr>
          <a:xfrm>
            <a:off x="7360911" y="6127549"/>
            <a:ext cx="68779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80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PARTNERS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109B9A3-5476-474E-9FAE-2E256827DF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47" y="170556"/>
            <a:ext cx="2258663" cy="54094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C44B8D1-97E1-842D-CF92-2FD5EFA04E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F731CFC-44F9-4783-08D3-B1DC580EF93F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67B281E3-BF71-8D22-A0C6-6197FB7C907E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2D14A06A-0939-B16F-B571-81630225DEE2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Rockwell" panose="02060603020205020403" pitchFamily="18" charset="0"/>
              </a:endParaRP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E0036B0C-EDA2-C155-5ED4-9BEEEB524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1" name="7 CuadroTexto">
            <a:extLst>
              <a:ext uri="{FF2B5EF4-FFF2-40B4-BE49-F238E27FC236}">
                <a16:creationId xmlns:a16="http://schemas.microsoft.com/office/drawing/2014/main" id="{FFABD79D-8832-3AF0-EF92-FD5203F7ADBE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>
                <a:solidFill>
                  <a:schemeClr val="bg1"/>
                </a:solidFill>
                <a:latin typeface="Rockwell" panose="02060603020205020403" pitchFamily="18" charset="0"/>
              </a:rPr>
              <a:t>Commercialization actions taken during ATTRACT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id="{FBCA4C64-A495-7120-782C-A20FC3DF3B2F}"/>
              </a:ext>
            </a:extLst>
          </p:cNvPr>
          <p:cNvSpPr txBox="1"/>
          <p:nvPr/>
        </p:nvSpPr>
        <p:spPr>
          <a:xfrm>
            <a:off x="120862" y="1533325"/>
            <a:ext cx="4301128" cy="3284424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bg1"/>
                </a:solidFill>
              </a:rPr>
              <a:t>Lumiris</a:t>
            </a:r>
            <a:r>
              <a:rPr lang="en-GB" sz="1600" dirty="0">
                <a:solidFill>
                  <a:schemeClr val="bg1"/>
                </a:solidFill>
              </a:rPr>
              <a:t> Spectral Solutions SL was established in December 2023.</a:t>
            </a:r>
          </a:p>
          <a:p>
            <a:pPr algn="just"/>
            <a:endParaRPr lang="en-GB" sz="16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The company has raised €1,5 M on a seed investment round on Q4 2024.</a:t>
            </a:r>
          </a:p>
          <a:p>
            <a:pPr algn="just"/>
            <a:endParaRPr lang="en-GB" sz="16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The technology has been filed for patent protection (WO/2023/161375), has entered the national phase in several jurisdictions, and has been published in some of these countries (EU, China, India).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4" name="Lumiris Animacio V2.0">
            <a:hlinkClick r:id="" action="ppaction://media"/>
            <a:extLst>
              <a:ext uri="{FF2B5EF4-FFF2-40B4-BE49-F238E27FC236}">
                <a16:creationId xmlns:a16="http://schemas.microsoft.com/office/drawing/2014/main" id="{3A0FED52-33E3-14AC-B6A2-AF37422563A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363198" y="1947646"/>
            <a:ext cx="6737682" cy="3789947"/>
          </a:xfrm>
          <a:prstGeom prst="rect">
            <a:avLst/>
          </a:prstGeom>
        </p:spPr>
      </p:pic>
      <p:pic>
        <p:nvPicPr>
          <p:cNvPr id="15" name="Picture 7" descr="A diagram of a scientific experiment&#10;&#10;AI-generated content may be incorrect.">
            <a:extLst>
              <a:ext uri="{FF2B5EF4-FFF2-40B4-BE49-F238E27FC236}">
                <a16:creationId xmlns:a16="http://schemas.microsoft.com/office/drawing/2014/main" id="{5FC653D5-3EEF-3775-CB39-78531BEC56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4497" y="4440145"/>
            <a:ext cx="3921176" cy="22766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8325DE4-478B-45A3-6942-E2871CBE3F74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9143" t="49465" r="-1" b="1"/>
          <a:stretch/>
        </p:blipFill>
        <p:spPr>
          <a:xfrm>
            <a:off x="700821" y="527332"/>
            <a:ext cx="903753" cy="249688"/>
          </a:xfrm>
          <a:prstGeom prst="rect">
            <a:avLst/>
          </a:prstGeom>
        </p:spPr>
      </p:pic>
      <p:pic>
        <p:nvPicPr>
          <p:cNvPr id="12" name="Picture 2" descr="Dexeus Mujer | Barcelona">
            <a:extLst>
              <a:ext uri="{FF2B5EF4-FFF2-40B4-BE49-F238E27FC236}">
                <a16:creationId xmlns:a16="http://schemas.microsoft.com/office/drawing/2014/main" id="{3F624CE4-5C17-55D1-551F-E9778C659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497" y="5969770"/>
            <a:ext cx="557362" cy="55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41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355"/>
    </mc:Choice>
    <mc:Fallback xmlns="">
      <p:transition advTm="53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0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292221C-3AA2-A64C-8FD1-20CDC6613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Conector recto 140">
            <a:extLst>
              <a:ext uri="{FF2B5EF4-FFF2-40B4-BE49-F238E27FC236}">
                <a16:creationId xmlns:a16="http://schemas.microsoft.com/office/drawing/2014/main" id="{CC223B02-A595-D370-C971-9DB4367F0B10}"/>
              </a:ext>
            </a:extLst>
          </p:cNvPr>
          <p:cNvCxnSpPr>
            <a:cxnSpLocks/>
          </p:cNvCxnSpPr>
          <p:nvPr/>
        </p:nvCxnSpPr>
        <p:spPr>
          <a:xfrm>
            <a:off x="9460041" y="4731551"/>
            <a:ext cx="0" cy="32946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Imagen 20">
            <a:extLst>
              <a:ext uri="{FF2B5EF4-FFF2-40B4-BE49-F238E27FC236}">
                <a16:creationId xmlns:a16="http://schemas.microsoft.com/office/drawing/2014/main" id="{AF69F706-96B9-37AF-1534-135C14C2D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D8B6A54-009B-D183-32E7-511F52B101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E962B4-F200-FAF5-914B-E0E58B1175A2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E95B566-DDE3-E1C1-7DB4-EF21653A6A7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93CEC54-B2AA-825D-2D37-FE86290D7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A6EA4123-8949-56DF-37C6-59AFA6A861EB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foreseen after ATTRACT</a:t>
            </a:r>
          </a:p>
        </p:txBody>
      </p:sp>
      <p:sp>
        <p:nvSpPr>
          <p:cNvPr id="4" name="Rectángulo redondeado 6">
            <a:extLst>
              <a:ext uri="{FF2B5EF4-FFF2-40B4-BE49-F238E27FC236}">
                <a16:creationId xmlns:a16="http://schemas.microsoft.com/office/drawing/2014/main" id="{57636E4F-63DF-7309-31FC-E596D0147192}"/>
              </a:ext>
            </a:extLst>
          </p:cNvPr>
          <p:cNvSpPr/>
          <p:nvPr/>
        </p:nvSpPr>
        <p:spPr>
          <a:xfrm>
            <a:off x="573037" y="3899244"/>
            <a:ext cx="3049173" cy="831614"/>
          </a:xfrm>
          <a:prstGeom prst="roundRect">
            <a:avLst>
              <a:gd name="adj" fmla="val 18084"/>
            </a:avLst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External validation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and refinement phase</a:t>
            </a:r>
          </a:p>
        </p:txBody>
      </p:sp>
      <p:sp>
        <p:nvSpPr>
          <p:cNvPr id="5" name="Rectángulo redondeado 23">
            <a:extLst>
              <a:ext uri="{FF2B5EF4-FFF2-40B4-BE49-F238E27FC236}">
                <a16:creationId xmlns:a16="http://schemas.microsoft.com/office/drawing/2014/main" id="{EAD061EA-F298-F6E8-2CD6-6CA904226DB0}"/>
              </a:ext>
            </a:extLst>
          </p:cNvPr>
          <p:cNvSpPr/>
          <p:nvPr/>
        </p:nvSpPr>
        <p:spPr>
          <a:xfrm>
            <a:off x="916978" y="3592416"/>
            <a:ext cx="607421" cy="32767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lang="es-ES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redondeado 9">
            <a:extLst>
              <a:ext uri="{FF2B5EF4-FFF2-40B4-BE49-F238E27FC236}">
                <a16:creationId xmlns:a16="http://schemas.microsoft.com/office/drawing/2014/main" id="{38A00524-4A06-C4E5-F8A2-5ED3A28458BD}"/>
              </a:ext>
            </a:extLst>
          </p:cNvPr>
          <p:cNvSpPr/>
          <p:nvPr/>
        </p:nvSpPr>
        <p:spPr>
          <a:xfrm>
            <a:off x="3645359" y="3929092"/>
            <a:ext cx="6146822" cy="801766"/>
          </a:xfrm>
          <a:prstGeom prst="roundRect">
            <a:avLst>
              <a:gd name="adj" fmla="val 18084"/>
            </a:avLst>
          </a:prstGeom>
          <a:solidFill>
            <a:srgbClr val="95BA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>
                <a:solidFill>
                  <a:schemeClr val="bg1"/>
                </a:solidFill>
                <a:latin typeface="Arial" charset="0"/>
              </a:rPr>
              <a:t>Regulatory 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>
                <a:solidFill>
                  <a:schemeClr val="bg1"/>
                </a:solidFill>
                <a:latin typeface="Arial" charset="0"/>
              </a:rPr>
              <a:t>Commercialization phase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ángulo redondeado 24">
            <a:extLst>
              <a:ext uri="{FF2B5EF4-FFF2-40B4-BE49-F238E27FC236}">
                <a16:creationId xmlns:a16="http://schemas.microsoft.com/office/drawing/2014/main" id="{F3147027-2140-8BB3-E267-276ACC64AF53}"/>
              </a:ext>
            </a:extLst>
          </p:cNvPr>
          <p:cNvSpPr/>
          <p:nvPr/>
        </p:nvSpPr>
        <p:spPr>
          <a:xfrm>
            <a:off x="3349188" y="3592416"/>
            <a:ext cx="607421" cy="32767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</a:t>
            </a:r>
            <a:endParaRPr lang="es-ES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redondeado 25">
            <a:extLst>
              <a:ext uri="{FF2B5EF4-FFF2-40B4-BE49-F238E27FC236}">
                <a16:creationId xmlns:a16="http://schemas.microsoft.com/office/drawing/2014/main" id="{2488546B-D2B3-8B06-4022-39F241385765}"/>
              </a:ext>
            </a:extLst>
          </p:cNvPr>
          <p:cNvSpPr/>
          <p:nvPr/>
        </p:nvSpPr>
        <p:spPr>
          <a:xfrm>
            <a:off x="5781398" y="3592416"/>
            <a:ext cx="607421" cy="32767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</a:t>
            </a:r>
            <a:endParaRPr lang="es-ES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redondeado 26">
            <a:extLst>
              <a:ext uri="{FF2B5EF4-FFF2-40B4-BE49-F238E27FC236}">
                <a16:creationId xmlns:a16="http://schemas.microsoft.com/office/drawing/2014/main" id="{E3F06170-3BF9-16A8-A6F5-572F323435CC}"/>
              </a:ext>
            </a:extLst>
          </p:cNvPr>
          <p:cNvSpPr/>
          <p:nvPr/>
        </p:nvSpPr>
        <p:spPr>
          <a:xfrm>
            <a:off x="8213608" y="3592416"/>
            <a:ext cx="607421" cy="32767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2028</a:t>
            </a:r>
            <a:endParaRPr lang="es-ES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Welcome to Vitrolife - Vitrolife">
            <a:extLst>
              <a:ext uri="{FF2B5EF4-FFF2-40B4-BE49-F238E27FC236}">
                <a16:creationId xmlns:a16="http://schemas.microsoft.com/office/drawing/2014/main" id="{025FA851-36FD-1807-AED1-201A8AD43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604" y="4972846"/>
            <a:ext cx="834002" cy="20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ooperSurgical: Leading Women's Health ...">
            <a:extLst>
              <a:ext uri="{FF2B5EF4-FFF2-40B4-BE49-F238E27FC236}">
                <a16:creationId xmlns:a16="http://schemas.microsoft.com/office/drawing/2014/main" id="{642BE8E2-38AD-93A5-1C7D-A64763D23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contras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845" y="5247844"/>
            <a:ext cx="1173522" cy="26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redondeado 168">
            <a:extLst>
              <a:ext uri="{FF2B5EF4-FFF2-40B4-BE49-F238E27FC236}">
                <a16:creationId xmlns:a16="http://schemas.microsoft.com/office/drawing/2014/main" id="{E2B86D9C-D1F4-F451-C4AE-B041FC51401C}"/>
              </a:ext>
            </a:extLst>
          </p:cNvPr>
          <p:cNvSpPr/>
          <p:nvPr/>
        </p:nvSpPr>
        <p:spPr>
          <a:xfrm>
            <a:off x="216231" y="4953812"/>
            <a:ext cx="1936347" cy="558725"/>
          </a:xfrm>
          <a:prstGeom prst="roundRect">
            <a:avLst>
              <a:gd name="adj" fmla="val 1102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</a:t>
            </a:r>
            <a:r>
              <a:rPr lang="es-E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</a:t>
            </a:r>
            <a:endParaRPr lang="es-E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</a:t>
            </a:r>
            <a:r>
              <a:rPr lang="es-E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M2</a:t>
            </a:r>
          </a:p>
        </p:txBody>
      </p:sp>
      <p:sp>
        <p:nvSpPr>
          <p:cNvPr id="16" name="Rectángulo redondeado 170">
            <a:extLst>
              <a:ext uri="{FF2B5EF4-FFF2-40B4-BE49-F238E27FC236}">
                <a16:creationId xmlns:a16="http://schemas.microsoft.com/office/drawing/2014/main" id="{DE769258-3E13-7F67-4FC7-6F52454EC6CC}"/>
              </a:ext>
            </a:extLst>
          </p:cNvPr>
          <p:cNvSpPr/>
          <p:nvPr/>
        </p:nvSpPr>
        <p:spPr>
          <a:xfrm>
            <a:off x="4645666" y="4974402"/>
            <a:ext cx="1166139" cy="406511"/>
          </a:xfrm>
          <a:prstGeom prst="roundRect">
            <a:avLst>
              <a:gd name="adj" fmla="val 1102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Clinical protocol</a:t>
            </a:r>
          </a:p>
        </p:txBody>
      </p:sp>
      <p:sp>
        <p:nvSpPr>
          <p:cNvPr id="17" name="Rectángulo redondeado 171">
            <a:extLst>
              <a:ext uri="{FF2B5EF4-FFF2-40B4-BE49-F238E27FC236}">
                <a16:creationId xmlns:a16="http://schemas.microsoft.com/office/drawing/2014/main" id="{1806725F-3DEB-C11B-C6EE-3C3951ABEC79}"/>
              </a:ext>
            </a:extLst>
          </p:cNvPr>
          <p:cNvSpPr/>
          <p:nvPr/>
        </p:nvSpPr>
        <p:spPr>
          <a:xfrm>
            <a:off x="3622210" y="5527457"/>
            <a:ext cx="1622177" cy="592640"/>
          </a:xfrm>
          <a:prstGeom prst="roundRect">
            <a:avLst>
              <a:gd name="adj" fmla="val 1286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Clinical Prototype FROZEN DESIGN</a:t>
            </a:r>
          </a:p>
        </p:txBody>
      </p:sp>
      <p:sp>
        <p:nvSpPr>
          <p:cNvPr id="19" name="Rectángulo redondeado 166">
            <a:extLst>
              <a:ext uri="{FF2B5EF4-FFF2-40B4-BE49-F238E27FC236}">
                <a16:creationId xmlns:a16="http://schemas.microsoft.com/office/drawing/2014/main" id="{8001FB61-8D53-0879-3084-BB352977D237}"/>
              </a:ext>
            </a:extLst>
          </p:cNvPr>
          <p:cNvSpPr/>
          <p:nvPr/>
        </p:nvSpPr>
        <p:spPr>
          <a:xfrm>
            <a:off x="5438128" y="5770752"/>
            <a:ext cx="1387740" cy="671749"/>
          </a:xfrm>
          <a:prstGeom prst="roundRect">
            <a:avLst>
              <a:gd name="adj" fmla="val 1102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clinical preclinical validation</a:t>
            </a:r>
          </a:p>
        </p:txBody>
      </p:sp>
      <p:pic>
        <p:nvPicPr>
          <p:cNvPr id="20" name="Picture 2" descr="Dexeus Mujer | Barcelona">
            <a:extLst>
              <a:ext uri="{FF2B5EF4-FFF2-40B4-BE49-F238E27FC236}">
                <a16:creationId xmlns:a16="http://schemas.microsoft.com/office/drawing/2014/main" id="{FEF54AB5-FC7B-8537-459B-5952240CD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399" y="5972354"/>
            <a:ext cx="557362" cy="55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ome Page - Embryotools">
            <a:extLst>
              <a:ext uri="{FF2B5EF4-FFF2-40B4-BE49-F238E27FC236}">
                <a16:creationId xmlns:a16="http://schemas.microsoft.com/office/drawing/2014/main" id="{517BCE1F-158C-9B0C-9CB8-AFA63EC60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919" y="6513091"/>
            <a:ext cx="903082" cy="20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Conector recto 140">
            <a:extLst>
              <a:ext uri="{FF2B5EF4-FFF2-40B4-BE49-F238E27FC236}">
                <a16:creationId xmlns:a16="http://schemas.microsoft.com/office/drawing/2014/main" id="{B5084C6E-B9BA-345A-88C4-9D3CA658CCBE}"/>
              </a:ext>
            </a:extLst>
          </p:cNvPr>
          <p:cNvCxnSpPr>
            <a:cxnSpLocks/>
          </p:cNvCxnSpPr>
          <p:nvPr/>
        </p:nvCxnSpPr>
        <p:spPr>
          <a:xfrm>
            <a:off x="4491388" y="4771856"/>
            <a:ext cx="0" cy="74068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140">
            <a:extLst>
              <a:ext uri="{FF2B5EF4-FFF2-40B4-BE49-F238E27FC236}">
                <a16:creationId xmlns:a16="http://schemas.microsoft.com/office/drawing/2014/main" id="{F5AC10A1-C5A7-05A4-CE5C-6ED0949EA34E}"/>
              </a:ext>
            </a:extLst>
          </p:cNvPr>
          <p:cNvCxnSpPr>
            <a:cxnSpLocks/>
          </p:cNvCxnSpPr>
          <p:nvPr/>
        </p:nvCxnSpPr>
        <p:spPr>
          <a:xfrm>
            <a:off x="5993505" y="4903697"/>
            <a:ext cx="0" cy="86705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redondeado 10">
            <a:extLst>
              <a:ext uri="{FF2B5EF4-FFF2-40B4-BE49-F238E27FC236}">
                <a16:creationId xmlns:a16="http://schemas.microsoft.com/office/drawing/2014/main" id="{803E85DA-355C-574E-0980-92461D9EE96F}"/>
              </a:ext>
            </a:extLst>
          </p:cNvPr>
          <p:cNvSpPr/>
          <p:nvPr/>
        </p:nvSpPr>
        <p:spPr>
          <a:xfrm>
            <a:off x="9815331" y="3929090"/>
            <a:ext cx="2137324" cy="801767"/>
          </a:xfrm>
          <a:prstGeom prst="roundRect">
            <a:avLst>
              <a:gd name="adj" fmla="val 18084"/>
            </a:avLst>
          </a:prstGeom>
          <a:solidFill>
            <a:srgbClr val="001F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200" b="1">
                <a:solidFill>
                  <a:schemeClr val="bg1"/>
                </a:solidFill>
                <a:latin typeface="Arial" charset="0"/>
              </a:rPr>
              <a:t>Sales phase MARKET</a:t>
            </a:r>
            <a:endParaRPr lang="es-ES" sz="1400" b="1">
              <a:solidFill>
                <a:schemeClr val="bg1"/>
              </a:solidFill>
            </a:endParaRPr>
          </a:p>
        </p:txBody>
      </p:sp>
      <p:sp>
        <p:nvSpPr>
          <p:cNvPr id="31" name="Rectángulo redondeado 166">
            <a:extLst>
              <a:ext uri="{FF2B5EF4-FFF2-40B4-BE49-F238E27FC236}">
                <a16:creationId xmlns:a16="http://schemas.microsoft.com/office/drawing/2014/main" id="{75526596-86AB-FB5B-613D-2D96EFF9FBCE}"/>
              </a:ext>
            </a:extLst>
          </p:cNvPr>
          <p:cNvSpPr/>
          <p:nvPr/>
        </p:nvSpPr>
        <p:spPr>
          <a:xfrm>
            <a:off x="8598054" y="4976422"/>
            <a:ext cx="1387740" cy="671749"/>
          </a:xfrm>
          <a:prstGeom prst="roundRect">
            <a:avLst>
              <a:gd name="adj" fmla="val 1102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Mark obtention</a:t>
            </a:r>
          </a:p>
        </p:txBody>
      </p:sp>
      <p:cxnSp>
        <p:nvCxnSpPr>
          <p:cNvPr id="32" name="Conector recto 140">
            <a:extLst>
              <a:ext uri="{FF2B5EF4-FFF2-40B4-BE49-F238E27FC236}">
                <a16:creationId xmlns:a16="http://schemas.microsoft.com/office/drawing/2014/main" id="{2EBF9D53-BCDB-0439-D68C-D0631D06852C}"/>
              </a:ext>
            </a:extLst>
          </p:cNvPr>
          <p:cNvCxnSpPr>
            <a:cxnSpLocks/>
          </p:cNvCxnSpPr>
          <p:nvPr/>
        </p:nvCxnSpPr>
        <p:spPr>
          <a:xfrm>
            <a:off x="6882088" y="4890423"/>
            <a:ext cx="0" cy="32946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ángulo redondeado 26">
            <a:extLst>
              <a:ext uri="{FF2B5EF4-FFF2-40B4-BE49-F238E27FC236}">
                <a16:creationId xmlns:a16="http://schemas.microsoft.com/office/drawing/2014/main" id="{0B147248-5A99-C5DA-5449-3A417BA37596}"/>
              </a:ext>
            </a:extLst>
          </p:cNvPr>
          <p:cNvSpPr/>
          <p:nvPr/>
        </p:nvSpPr>
        <p:spPr>
          <a:xfrm>
            <a:off x="10645817" y="3652318"/>
            <a:ext cx="607421" cy="32767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2029</a:t>
            </a:r>
            <a:endParaRPr lang="es-ES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ángulo redondeado 166">
            <a:extLst>
              <a:ext uri="{FF2B5EF4-FFF2-40B4-BE49-F238E27FC236}">
                <a16:creationId xmlns:a16="http://schemas.microsoft.com/office/drawing/2014/main" id="{87392E88-7B63-46AF-AD22-DA077595C721}"/>
              </a:ext>
            </a:extLst>
          </p:cNvPr>
          <p:cNvSpPr/>
          <p:nvPr/>
        </p:nvSpPr>
        <p:spPr>
          <a:xfrm>
            <a:off x="6825868" y="5195121"/>
            <a:ext cx="1387740" cy="671749"/>
          </a:xfrm>
          <a:prstGeom prst="roundRect">
            <a:avLst>
              <a:gd name="adj" fmla="val 1102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clinical </a:t>
            </a:r>
            <a:r>
              <a:rPr lang="en-US" sz="110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en-US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validation</a:t>
            </a:r>
          </a:p>
        </p:txBody>
      </p:sp>
      <p:sp>
        <p:nvSpPr>
          <p:cNvPr id="38" name="7 CuadroTexto">
            <a:extLst>
              <a:ext uri="{FF2B5EF4-FFF2-40B4-BE49-F238E27FC236}">
                <a16:creationId xmlns:a16="http://schemas.microsoft.com/office/drawing/2014/main" id="{D2429995-FF05-6032-76DE-557DA9FF5578}"/>
              </a:ext>
            </a:extLst>
          </p:cNvPr>
          <p:cNvSpPr txBox="1"/>
          <p:nvPr/>
        </p:nvSpPr>
        <p:spPr>
          <a:xfrm>
            <a:off x="569517" y="1622213"/>
            <a:ext cx="11247886" cy="114415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</a:rPr>
              <a:t>Early revenue generation through selling alpha instruments into R&amp;D IVF companies (RUO device (research use only)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</a:rPr>
              <a:t>Early interest obtained from companies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</a:rPr>
              <a:t>Regulatory pathway started by negotiating with a consultant company for RUO and Medical Device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</a:rPr>
              <a:t>Started contacts with VC and industrial partners for future Series A (leading to alpha program, to be explained in person).</a:t>
            </a:r>
          </a:p>
        </p:txBody>
      </p:sp>
      <p:sp>
        <p:nvSpPr>
          <p:cNvPr id="39" name="Rectángulo redondeado 68">
            <a:extLst>
              <a:ext uri="{FF2B5EF4-FFF2-40B4-BE49-F238E27FC236}">
                <a16:creationId xmlns:a16="http://schemas.microsoft.com/office/drawing/2014/main" id="{AB1C52DB-150D-A944-A2FB-3419C69857BF}"/>
              </a:ext>
            </a:extLst>
          </p:cNvPr>
          <p:cNvSpPr/>
          <p:nvPr/>
        </p:nvSpPr>
        <p:spPr>
          <a:xfrm>
            <a:off x="4044517" y="3513913"/>
            <a:ext cx="1648971" cy="394680"/>
          </a:xfrm>
          <a:prstGeom prst="roundRect">
            <a:avLst>
              <a:gd name="adj" fmla="val 18084"/>
            </a:avLst>
          </a:prstGeom>
          <a:solidFill>
            <a:srgbClr val="00B050">
              <a:alpha val="1293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Series A (8-10M€)</a:t>
            </a:r>
          </a:p>
        </p:txBody>
      </p:sp>
      <p:cxnSp>
        <p:nvCxnSpPr>
          <p:cNvPr id="2" name="Conector recto 140">
            <a:extLst>
              <a:ext uri="{FF2B5EF4-FFF2-40B4-BE49-F238E27FC236}">
                <a16:creationId xmlns:a16="http://schemas.microsoft.com/office/drawing/2014/main" id="{FED144FA-2365-BFDE-F0F4-A2AB5CDE59A6}"/>
              </a:ext>
            </a:extLst>
          </p:cNvPr>
          <p:cNvCxnSpPr>
            <a:cxnSpLocks/>
          </p:cNvCxnSpPr>
          <p:nvPr/>
        </p:nvCxnSpPr>
        <p:spPr>
          <a:xfrm>
            <a:off x="4650704" y="4725691"/>
            <a:ext cx="0" cy="32946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140">
            <a:extLst>
              <a:ext uri="{FF2B5EF4-FFF2-40B4-BE49-F238E27FC236}">
                <a16:creationId xmlns:a16="http://schemas.microsoft.com/office/drawing/2014/main" id="{CA222CCA-AA55-2835-0139-0292D5575D9E}"/>
              </a:ext>
            </a:extLst>
          </p:cNvPr>
          <p:cNvCxnSpPr>
            <a:cxnSpLocks/>
          </p:cNvCxnSpPr>
          <p:nvPr/>
        </p:nvCxnSpPr>
        <p:spPr>
          <a:xfrm>
            <a:off x="2097438" y="4720501"/>
            <a:ext cx="0" cy="25234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140">
            <a:extLst>
              <a:ext uri="{FF2B5EF4-FFF2-40B4-BE49-F238E27FC236}">
                <a16:creationId xmlns:a16="http://schemas.microsoft.com/office/drawing/2014/main" id="{D3A972E2-C4FB-888B-E565-1D478759862B}"/>
              </a:ext>
            </a:extLst>
          </p:cNvPr>
          <p:cNvCxnSpPr>
            <a:cxnSpLocks/>
          </p:cNvCxnSpPr>
          <p:nvPr/>
        </p:nvCxnSpPr>
        <p:spPr>
          <a:xfrm>
            <a:off x="3297588" y="4730857"/>
            <a:ext cx="0" cy="74068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ángulo redondeado 171">
            <a:extLst>
              <a:ext uri="{FF2B5EF4-FFF2-40B4-BE49-F238E27FC236}">
                <a16:creationId xmlns:a16="http://schemas.microsoft.com/office/drawing/2014/main" id="{A21983F9-F83F-A40C-BDE3-D02B34F2123D}"/>
              </a:ext>
            </a:extLst>
          </p:cNvPr>
          <p:cNvSpPr/>
          <p:nvPr/>
        </p:nvSpPr>
        <p:spPr>
          <a:xfrm>
            <a:off x="1807810" y="5376399"/>
            <a:ext cx="1622177" cy="1066102"/>
          </a:xfrm>
          <a:prstGeom prst="roundRect">
            <a:avLst>
              <a:gd name="adj" fmla="val 12862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 PROGRAM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revenue generation through sales of RUO in Industry R&amp;D departments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7E8AF25F-E020-5CBC-848F-2271CDA248B4}"/>
              </a:ext>
            </a:extLst>
          </p:cNvPr>
          <p:cNvSpPr txBox="1"/>
          <p:nvPr/>
        </p:nvSpPr>
        <p:spPr>
          <a:xfrm rot="19393662">
            <a:off x="1501675" y="5210011"/>
            <a:ext cx="98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NEW!</a:t>
            </a:r>
          </a:p>
        </p:txBody>
      </p:sp>
    </p:spTree>
    <p:extLst>
      <p:ext uri="{BB962C8B-B14F-4D97-AF65-F5344CB8AC3E}">
        <p14:creationId xmlns:p14="http://schemas.microsoft.com/office/powerpoint/2010/main" val="3319453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D2FBDE9CA8B24787CA7528AEEAC11D" ma:contentTypeVersion="0" ma:contentTypeDescription="Create a new document." ma:contentTypeScope="" ma:versionID="d19e0554bf9490b9565c6189bafff02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ff03dde4259c08ff71d8d05c94e2e9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656629-383B-49FF-AB3D-7B66BB34BD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6E6CC1-D70C-4522-A09F-9205589D44CC}">
  <ds:schemaRefs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AFAD06B-3759-45A0-9934-658996F6637A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594</Words>
  <Application>Microsoft Office PowerPoint</Application>
  <PresentationFormat>Widescreen</PresentationFormat>
  <Paragraphs>123</Paragraphs>
  <Slides>10</Slides>
  <Notes>10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Rockwell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Saamiya Adow</cp:lastModifiedBy>
  <cp:revision>2</cp:revision>
  <cp:lastPrinted>2021-04-21T08:30:07Z</cp:lastPrinted>
  <dcterms:created xsi:type="dcterms:W3CDTF">2015-10-30T09:48:02Z</dcterms:created>
  <dcterms:modified xsi:type="dcterms:W3CDTF">2025-05-21T06:17:03Z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0x01010097D2FBDE9CA8B24787CA7528AEEAC11D</vt:lpwstr>
  </property>
</Properties>
</file>