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</p:sldMasterIdLst>
  <p:notesMasterIdLst>
    <p:notesMasterId r:id="rId23"/>
  </p:notesMasterIdLst>
  <p:handoutMasterIdLst>
    <p:handoutMasterId r:id="rId24"/>
  </p:handoutMasterIdLst>
  <p:sldIdLst>
    <p:sldId id="363" r:id="rId5"/>
    <p:sldId id="421" r:id="rId6"/>
    <p:sldId id="414" r:id="rId7"/>
    <p:sldId id="416" r:id="rId8"/>
    <p:sldId id="434" r:id="rId9"/>
    <p:sldId id="435" r:id="rId10"/>
    <p:sldId id="420" r:id="rId11"/>
    <p:sldId id="436" r:id="rId12"/>
    <p:sldId id="415" r:id="rId13"/>
    <p:sldId id="427" r:id="rId14"/>
    <p:sldId id="432" r:id="rId15"/>
    <p:sldId id="431" r:id="rId16"/>
    <p:sldId id="419" r:id="rId17"/>
    <p:sldId id="430" r:id="rId18"/>
    <p:sldId id="268" r:id="rId19"/>
    <p:sldId id="426" r:id="rId20"/>
    <p:sldId id="394" r:id="rId21"/>
    <p:sldId id="26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a Helmer" initials="DH" lastIdx="0" clrIdx="0">
    <p:extLst>
      <p:ext uri="{19B8F6BF-5375-455C-9EA6-DF929625EA0E}">
        <p15:presenceInfo xmlns:p15="http://schemas.microsoft.com/office/powerpoint/2012/main" userId="S-1-5-21-4062405260-92778030-2396452212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98C5"/>
    <a:srgbClr val="231F20"/>
    <a:srgbClr val="7DBC9C"/>
    <a:srgbClr val="3580D9"/>
    <a:srgbClr val="491F9C"/>
    <a:srgbClr val="9E005D"/>
    <a:srgbClr val="696969"/>
    <a:srgbClr val="140355"/>
    <a:srgbClr val="D97001"/>
    <a:srgbClr val="125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15" autoAdjust="0"/>
    <p:restoredTop sz="96766" autoAdjust="0"/>
  </p:normalViewPr>
  <p:slideViewPr>
    <p:cSldViewPr snapToGrid="0" snapToObjects="1">
      <p:cViewPr varScale="1">
        <p:scale>
          <a:sx n="69" d="100"/>
          <a:sy n="69" d="100"/>
        </p:scale>
        <p:origin x="90" y="696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52872"/>
    </p:cViewPr>
  </p:sorterViewPr>
  <p:notesViewPr>
    <p:cSldViewPr snapToGrid="0" snapToObjects="1">
      <p:cViewPr varScale="1">
        <p:scale>
          <a:sx n="170" d="100"/>
          <a:sy n="170" d="100"/>
        </p:scale>
        <p:origin x="65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Castaneda" userId="b6f8de0b-3d4f-4b48-8241-2b9dcf3bac72" providerId="ADAL" clId="{66C4D129-56E3-405E-9F9C-98D3DBE265D9}"/>
    <pc:docChg chg="delSld">
      <pc:chgData name="Mario Castaneda" userId="b6f8de0b-3d4f-4b48-8241-2b9dcf3bac72" providerId="ADAL" clId="{66C4D129-56E3-405E-9F9C-98D3DBE265D9}" dt="2025-05-20T04:23:08.645" v="0" actId="47"/>
      <pc:docMkLst>
        <pc:docMk/>
      </pc:docMkLst>
      <pc:sldChg chg="del">
        <pc:chgData name="Mario Castaneda" userId="b6f8de0b-3d4f-4b48-8241-2b9dcf3bac72" providerId="ADAL" clId="{66C4D129-56E3-405E-9F9C-98D3DBE265D9}" dt="2025-05-20T04:23:08.645" v="0" actId="47"/>
        <pc:sldMkLst>
          <pc:docMk/>
          <pc:sldMk cId="1122525020" sldId="424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20/05/2025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20/05/2025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704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14437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12684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68431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9E5CF-50E9-C92B-02E1-85A14090D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FD9FF0-7988-D0CB-1271-BBCF7B257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AB31306-E080-EB3D-CFE7-18F40D240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1F331F-3A4E-B805-73F3-1CD08D92D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71105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3832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de-DE" sz="2000" b="0" strike="noStrike" spc="-1">
                <a:latin typeface="Arial"/>
              </a:rPr>
              <a:t>Andreas: </a:t>
            </a:r>
            <a:r>
              <a:rPr lang="de-DE" sz="2000" b="0" strike="noStrike" spc="-1" err="1">
                <a:latin typeface="Arial"/>
              </a:rPr>
              <a:t>Would</a:t>
            </a:r>
            <a:r>
              <a:rPr lang="de-DE" sz="2000" b="0" strike="noStrike" spc="-1">
                <a:latin typeface="Arial"/>
              </a:rPr>
              <a:t> </a:t>
            </a:r>
            <a:r>
              <a:rPr lang="de-DE" sz="2000" b="0" strike="noStrike" spc="-1" err="1">
                <a:latin typeface="Arial"/>
              </a:rPr>
              <a:t>be</a:t>
            </a:r>
            <a:r>
              <a:rPr lang="de-DE" sz="2000" b="0" strike="noStrike" spc="-1">
                <a:latin typeface="Arial"/>
              </a:rPr>
              <a:t> nice </a:t>
            </a:r>
            <a:r>
              <a:rPr lang="de-DE" sz="2000" b="0" strike="noStrike" spc="-1" err="1">
                <a:latin typeface="Arial"/>
              </a:rPr>
              <a:t>to</a:t>
            </a:r>
            <a:r>
              <a:rPr lang="de-DE" sz="2000" b="0" strike="noStrike" spc="-1">
                <a:latin typeface="Arial"/>
              </a:rPr>
              <a:t> </a:t>
            </a:r>
            <a:r>
              <a:rPr lang="de-DE" sz="2000" b="0" strike="noStrike" spc="-1" err="1">
                <a:latin typeface="Arial"/>
              </a:rPr>
              <a:t>see</a:t>
            </a:r>
            <a:r>
              <a:rPr lang="de-DE" sz="2000" b="0" strike="noStrike" spc="-1">
                <a:latin typeface="Arial"/>
              </a:rPr>
              <a:t> </a:t>
            </a:r>
            <a:r>
              <a:rPr lang="de-DE" sz="2000" b="0" strike="noStrike" spc="-1" err="1">
                <a:latin typeface="Arial"/>
              </a:rPr>
              <a:t>some</a:t>
            </a:r>
            <a:r>
              <a:rPr lang="de-DE" sz="2000" b="0" strike="noStrike" spc="-1">
                <a:latin typeface="Arial"/>
              </a:rPr>
              <a:t> </a:t>
            </a:r>
            <a:r>
              <a:rPr lang="de-DE" sz="2000" b="0" strike="noStrike" spc="-1" err="1">
                <a:latin typeface="Arial"/>
              </a:rPr>
              <a:t>pictures</a:t>
            </a:r>
            <a:r>
              <a:rPr lang="de-DE" sz="2000" b="0" strike="noStrike" spc="-1">
                <a:latin typeface="Arial"/>
              </a:rPr>
              <a:t> </a:t>
            </a:r>
            <a:r>
              <a:rPr lang="de-DE" sz="2000" b="0" strike="noStrike" spc="-1" err="1">
                <a:latin typeface="Arial"/>
              </a:rPr>
              <a:t>here</a:t>
            </a:r>
            <a:r>
              <a:rPr lang="de-DE" sz="2000" b="0" strike="noStrike" spc="-1">
                <a:latin typeface="Arial"/>
              </a:rPr>
              <a:t>.</a:t>
            </a:r>
          </a:p>
        </p:txBody>
      </p:sp>
      <p:sp>
        <p:nvSpPr>
          <p:cNvPr id="242" name="PlaceHolder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5C798E0B-D65D-4A81-924D-A9383B1D7AF5}" type="slidenum">
              <a:rPr lang="es-ES" sz="1200" b="0" strike="noStrike" spc="-1">
                <a:solidFill>
                  <a:srgbClr val="000000"/>
                </a:solidFill>
                <a:latin typeface="Times New Roman"/>
              </a:rPr>
              <a:t>15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</p:spPr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320" cy="359928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de-DE" sz="2000" b="0" strike="noStrike" spc="-1">
              <a:latin typeface="Arial"/>
            </a:endParaRPr>
          </a:p>
        </p:txBody>
      </p:sp>
      <p:sp>
        <p:nvSpPr>
          <p:cNvPr id="239" name="PlaceHolder 3"/>
          <p:cNvSpPr/>
          <p:nvPr/>
        </p:nvSpPr>
        <p:spPr>
          <a:xfrm>
            <a:off x="3884760" y="8685360"/>
            <a:ext cx="2970720" cy="457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BE71D101-BA4F-4B85-83D0-F7FA6DAA0404}" type="slidenum">
              <a:rPr lang="es-ES" sz="1200" b="0" strike="noStrike" spc="-1">
                <a:solidFill>
                  <a:srgbClr val="000000"/>
                </a:solidFill>
                <a:latin typeface="Times New Roman"/>
              </a:rPr>
              <a:t>18</a:t>
            </a:fld>
            <a:endParaRPr lang="de-DE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70CAF-364C-8608-1190-B1985C2B5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9BC02DC-BF20-4AAB-0FED-4A48500B9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13D9CE6-4104-177C-CC54-D6B898D74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390B1-9FDB-A27A-2ECF-660FE6DADD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440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2244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8BBBD-55D5-8323-317A-764919FBE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74D6CAC-98BE-3736-F34F-6AC4749A78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1A9B426-C6A0-9A57-B7A4-F01124B589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4B7254-D2CF-CC3A-0ABD-9A283B5A3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2267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3E70D-038F-AFF8-D259-582F288E6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57DB8E-97AA-859D-A88F-2B4E55CBC4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674C0E8-FBDE-F322-2952-DD0D243F82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05BEFC1-1C22-5ECD-F93F-0CF203EDCC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63057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289E4-C93A-AAC5-A093-121729672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0ECD72-424B-070E-F45B-3653EE2607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922E42-808A-4333-19CF-A83BB69F3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965A932-43CE-65E6-659B-C5019D354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8836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B6767-A734-15CB-64A8-AB5765E80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75C2F0B-794F-8F68-494B-E30315F2C7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D218CE6-4B30-2C7D-E5C1-4BD7D1EF53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706458-9BD9-5D5E-07F2-1073C8AB21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4757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383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383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20.5.2025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20.5.2025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2815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  <p:sldLayoutId id="2147483899" r:id="rId2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0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mrs.org/meetings-events/presentation/2023_mrs_spring_meeting/3835677-202304110900" TargetMode="External"/><Relationship Id="rId5" Type="http://schemas.openxmlformats.org/officeDocument/2006/relationships/hyperlink" Target="https://doi.org/10.1117/12.2647548" TargetMode="External"/><Relationship Id="rId4" Type="http://schemas.openxmlformats.org/officeDocument/2006/relationships/hyperlink" Target="http://dx.doi.org/10.1063/5.0134451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6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0.jpg"/><Relationship Id="rId5" Type="http://schemas.openxmlformats.org/officeDocument/2006/relationships/image" Target="../media/image2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6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17.png"/><Relationship Id="rId9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png"/><Relationship Id="rId5" Type="http://schemas.openxmlformats.org/officeDocument/2006/relationships/image" Target="../media/image27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-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3201089" y="2350008"/>
            <a:ext cx="6734120" cy="243252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GB" sz="3600" dirty="0" err="1">
                <a:solidFill>
                  <a:schemeClr val="bg1"/>
                </a:solidFill>
                <a:latin typeface="Rockwell" panose="02060603020205020403" pitchFamily="18" charset="0"/>
              </a:rPr>
              <a:t>MicroQuaD</a:t>
            </a:r>
            <a:r>
              <a:rPr lang="en-GB" sz="3600" dirty="0">
                <a:solidFill>
                  <a:schemeClr val="bg1"/>
                </a:solidFill>
                <a:latin typeface="Rockwell" panose="02060603020205020403" pitchFamily="18" charset="0"/>
              </a:rPr>
              <a:t>-Material science</a:t>
            </a:r>
          </a:p>
          <a:p>
            <a:pPr algn="ctr">
              <a:lnSpc>
                <a:spcPct val="110000"/>
              </a:lnSpc>
            </a:pPr>
            <a:r>
              <a:rPr lang="en-US" sz="1200" dirty="0">
                <a:solidFill>
                  <a:schemeClr val="bg1"/>
                </a:solidFill>
                <a:latin typeface="Rockwell"/>
              </a:rPr>
              <a:t>Microscopy with Multielement Quantum Detectors</a:t>
            </a:r>
          </a:p>
          <a:p>
            <a:pPr algn="ctr">
              <a:lnSpc>
                <a:spcPct val="110000"/>
              </a:lnSpc>
            </a:pPr>
            <a:endParaRPr lang="en-US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Rockwell" panose="02060603020205020403" pitchFamily="18" charset="0"/>
              </a:rPr>
              <a:t>Mario Castaneda</a:t>
            </a:r>
          </a:p>
          <a:p>
            <a:pPr algn="ctr">
              <a:lnSpc>
                <a:spcPct val="110000"/>
              </a:lnSpc>
            </a:pPr>
            <a:r>
              <a:rPr lang="en-GB" sz="2000" dirty="0">
                <a:solidFill>
                  <a:schemeClr val="bg1"/>
                </a:solidFill>
                <a:latin typeface="Rockwell" panose="02060603020205020403" pitchFamily="18" charset="0"/>
              </a:rPr>
              <a:t>Single Quantum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196ED3-8B39-B27B-3C73-023B4E6A9405}"/>
              </a:ext>
            </a:extLst>
          </p:cNvPr>
          <p:cNvSpPr txBox="1"/>
          <p:nvPr/>
        </p:nvSpPr>
        <p:spPr>
          <a:xfrm>
            <a:off x="143193" y="281001"/>
            <a:ext cx="6115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ATTRACT Phase 2 Final Review</a:t>
            </a:r>
          </a:p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CERN, May 20-21, 2025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D965C32-C2F3-C885-6DC3-8336FCFF5CE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04557" y="4625095"/>
            <a:ext cx="1482809" cy="7831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F9AA97-6404-F785-1A2E-A0F86ED73222}"/>
              </a:ext>
            </a:extLst>
          </p:cNvPr>
          <p:cNvPicPr>
            <a:picLocks noChangeAspect="1"/>
          </p:cNvPicPr>
          <p:nvPr/>
        </p:nvPicPr>
        <p:blipFill rotWithShape="1">
          <a:blip r:embed="rId17"/>
          <a:srcRect b="19767"/>
          <a:stretch/>
        </p:blipFill>
        <p:spPr>
          <a:xfrm>
            <a:off x="6509206" y="4737679"/>
            <a:ext cx="2825676" cy="661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48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pic>
        <p:nvPicPr>
          <p:cNvPr id="1026" name="Picture 2" descr="Body type microtime 200 inverted olympus ix 73 yx 83 microtime 100 upright olympus bx 43bxfm sample stage linkaminstec incubation chamber tokai hit (only for inverted microscopes) obje">
            <a:extLst>
              <a:ext uri="{FF2B5EF4-FFF2-40B4-BE49-F238E27FC236}">
                <a16:creationId xmlns:a16="http://schemas.microsoft.com/office/drawing/2014/main" id="{80350C95-1610-32C1-52B7-971BCD1EEF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97" y="2698629"/>
            <a:ext cx="7392947" cy="415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31C73A2-DFA2-6E94-4B10-1C94650089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347" y="1639317"/>
            <a:ext cx="2546135" cy="15510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4E740A8-8BA6-5F7E-6267-7373B845746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7444" y="80269"/>
            <a:ext cx="4294383" cy="6858000"/>
          </a:xfrm>
          <a:prstGeom prst="rect">
            <a:avLst/>
          </a:prstGeom>
        </p:spPr>
      </p:pic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</a:t>
            </a:r>
            <a:r>
              <a:rPr lang="en-GB" sz="3200" dirty="0">
                <a:solidFill>
                  <a:srgbClr val="FF0000"/>
                </a:solidFill>
                <a:latin typeface="Rockwell" panose="02060603020205020403" pitchFamily="18" charset="0"/>
              </a:rPr>
              <a:t>during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 ATTRACT</a:t>
            </a:r>
          </a:p>
        </p:txBody>
      </p:sp>
    </p:spTree>
    <p:extLst>
      <p:ext uri="{BB962C8B-B14F-4D97-AF65-F5344CB8AC3E}">
        <p14:creationId xmlns:p14="http://schemas.microsoft.com/office/powerpoint/2010/main" val="1833435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361EE2-B97C-02A0-D997-9628E6AF85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5956" y="1966700"/>
            <a:ext cx="4007200" cy="4281666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</a:t>
            </a:r>
            <a:r>
              <a:rPr lang="en-GB" sz="3200" dirty="0">
                <a:solidFill>
                  <a:srgbClr val="FF0000"/>
                </a:solidFill>
                <a:latin typeface="Rockwell" panose="02060603020205020403" pitchFamily="18" charset="0"/>
              </a:rPr>
              <a:t>during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 ATTRACT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4E7B0D-CCC6-DEB3-B695-EAA26CB5E003}"/>
              </a:ext>
            </a:extLst>
          </p:cNvPr>
          <p:cNvSpPr/>
          <p:nvPr/>
        </p:nvSpPr>
        <p:spPr>
          <a:xfrm>
            <a:off x="1924443" y="4889667"/>
            <a:ext cx="1795150" cy="27709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D1140E5-DCBA-3F1A-ADC7-11D555917DE0}"/>
              </a:ext>
            </a:extLst>
          </p:cNvPr>
          <p:cNvSpPr/>
          <p:nvPr/>
        </p:nvSpPr>
        <p:spPr>
          <a:xfrm>
            <a:off x="2464231" y="2906717"/>
            <a:ext cx="1852047" cy="3091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7DF81A-7D3F-5FA6-5DC1-B8B6B742EF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2283803"/>
            <a:ext cx="4706077" cy="35106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C23BEF-AE77-59E9-92ED-916CBFB65E90}"/>
              </a:ext>
            </a:extLst>
          </p:cNvPr>
          <p:cNvSpPr txBox="1"/>
          <p:nvPr/>
        </p:nvSpPr>
        <p:spPr>
          <a:xfrm>
            <a:off x="2884579" y="6419838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https://www.singlequantum.com/solutions/imaging-line/</a:t>
            </a:r>
          </a:p>
        </p:txBody>
      </p:sp>
    </p:spTree>
    <p:extLst>
      <p:ext uri="{BB962C8B-B14F-4D97-AF65-F5344CB8AC3E}">
        <p14:creationId xmlns:p14="http://schemas.microsoft.com/office/powerpoint/2010/main" val="3040184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</a:t>
            </a:r>
            <a:r>
              <a:rPr lang="en-GB" sz="3200" dirty="0">
                <a:solidFill>
                  <a:srgbClr val="FF0000"/>
                </a:solidFill>
                <a:latin typeface="Rockwell" panose="02060603020205020403" pitchFamily="18" charset="0"/>
              </a:rPr>
              <a:t>during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 ATTRACT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B19329-7C5F-0DAB-E951-55EC68F6D7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0673" y="1533325"/>
            <a:ext cx="8562061" cy="52122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525CF9-7629-8271-A38E-6B016696829C}"/>
              </a:ext>
            </a:extLst>
          </p:cNvPr>
          <p:cNvSpPr txBox="1"/>
          <p:nvPr/>
        </p:nvSpPr>
        <p:spPr>
          <a:xfrm>
            <a:off x="2171660" y="372748"/>
            <a:ext cx="96235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https://www.picoquant.com/scientific/product-studies/microtime-100-snspds-coupling</a:t>
            </a:r>
          </a:p>
        </p:txBody>
      </p:sp>
    </p:spTree>
    <p:extLst>
      <p:ext uri="{BB962C8B-B14F-4D97-AF65-F5344CB8AC3E}">
        <p14:creationId xmlns:p14="http://schemas.microsoft.com/office/powerpoint/2010/main" val="23714653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292221C-3AA2-A64C-8FD1-20CDC6613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F69F706-96B9-37AF-1534-135C14C2D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D8B6A54-009B-D183-32E7-511F52B101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E962B4-F200-FAF5-914B-E0E58B1175A2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E95B566-DDE3-E1C1-7DB4-EF21653A6A7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93CEC54-B2AA-825D-2D37-FE86290D7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A6EA4123-8949-56DF-37C6-59AFA6A861EB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</a:t>
            </a:r>
            <a:r>
              <a:rPr lang="en-GB" sz="3200" dirty="0">
                <a:solidFill>
                  <a:srgbClr val="FF0000"/>
                </a:solidFill>
                <a:latin typeface="Rockwell" panose="02060603020205020403" pitchFamily="18" charset="0"/>
              </a:rPr>
              <a:t>during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 ATTRACT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FC8AF7-15D9-DE68-929D-9C878A16046B}"/>
              </a:ext>
            </a:extLst>
          </p:cNvPr>
          <p:cNvSpPr txBox="1"/>
          <p:nvPr/>
        </p:nvSpPr>
        <p:spPr>
          <a:xfrm>
            <a:off x="-200585" y="2264570"/>
            <a:ext cx="9149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dirty="0"/>
              <a:t>SQ Sales of ultrabroadband:</a:t>
            </a:r>
          </a:p>
          <a:p>
            <a:pPr lvl="2"/>
            <a:r>
              <a:rPr lang="en-US" b="1" dirty="0"/>
              <a:t>3 sales - </a:t>
            </a:r>
            <a:r>
              <a:rPr lang="en-US" dirty="0">
                <a:solidFill>
                  <a:srgbClr val="C00000"/>
                </a:solidFill>
              </a:rPr>
              <a:t>shortest development to market (4months to first sale!!)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51D31B-F0E3-4CE2-0211-21CA8919045A}"/>
              </a:ext>
            </a:extLst>
          </p:cNvPr>
          <p:cNvSpPr txBox="1"/>
          <p:nvPr/>
        </p:nvSpPr>
        <p:spPr>
          <a:xfrm>
            <a:off x="-200586" y="2991497"/>
            <a:ext cx="91499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dirty="0"/>
              <a:t>SQ Sales of Multielement detectors:</a:t>
            </a:r>
          </a:p>
          <a:p>
            <a:pPr lvl="2"/>
            <a:r>
              <a:rPr lang="en-US" b="1" dirty="0"/>
              <a:t>10 commercial leads for 8/16 pixels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649BAED-496A-9A21-256A-CE7F313FE132}"/>
              </a:ext>
            </a:extLst>
          </p:cNvPr>
          <p:cNvSpPr txBox="1"/>
          <p:nvPr/>
        </p:nvSpPr>
        <p:spPr>
          <a:xfrm>
            <a:off x="-262427" y="5372896"/>
            <a:ext cx="116769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1800" b="1" dirty="0">
                <a:solidFill>
                  <a:srgbClr val="C00000"/>
                </a:solidFill>
              </a:rPr>
              <a:t>Common demonstration at customer site </a:t>
            </a:r>
            <a:r>
              <a:rPr lang="en-US" sz="1800" dirty="0"/>
              <a:t>(upcoming): Bochum Univ. </a:t>
            </a:r>
            <a:r>
              <a:rPr lang="en-US" sz="1800" dirty="0" err="1"/>
              <a:t>microtime</a:t>
            </a:r>
            <a:r>
              <a:rPr lang="en-US" sz="1800" dirty="0"/>
              <a:t> 200 + UBB system for carbon nanotubes, replacing </a:t>
            </a:r>
            <a:r>
              <a:rPr lang="en-US" sz="1800" dirty="0" err="1"/>
              <a:t>PMTs.</a:t>
            </a:r>
            <a:endParaRPr lang="en-US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D532B4-1E0E-9047-901F-BDFF98AA7ED9}"/>
              </a:ext>
            </a:extLst>
          </p:cNvPr>
          <p:cNvSpPr txBox="1"/>
          <p:nvPr/>
        </p:nvSpPr>
        <p:spPr>
          <a:xfrm>
            <a:off x="694456" y="3965379"/>
            <a:ext cx="1031067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PQ strategy for TCSPCs:</a:t>
            </a:r>
            <a:r>
              <a:rPr lang="en-US" dirty="0"/>
              <a:t> scalable setup - 4 channel TCSPC </a:t>
            </a:r>
            <a:r>
              <a:rPr lang="en-US" b="1" dirty="0" err="1"/>
              <a:t>PicoHarp</a:t>
            </a:r>
            <a:r>
              <a:rPr lang="en-US" b="1" dirty="0"/>
              <a:t> 330</a:t>
            </a:r>
            <a:r>
              <a:rPr lang="en-US" dirty="0"/>
              <a:t> (now available) 8/16 channel TCSPC </a:t>
            </a:r>
            <a:r>
              <a:rPr lang="en-US" b="1" dirty="0" err="1"/>
              <a:t>HydraHarp</a:t>
            </a:r>
            <a:r>
              <a:rPr lang="en-US" b="1" dirty="0"/>
              <a:t> 500</a:t>
            </a:r>
            <a:r>
              <a:rPr lang="en-US" dirty="0"/>
              <a:t>. The concept for the </a:t>
            </a:r>
            <a:r>
              <a:rPr lang="en-US" dirty="0" err="1"/>
              <a:t>HydraHarp</a:t>
            </a:r>
            <a:r>
              <a:rPr lang="en-US" dirty="0"/>
              <a:t> 500 was extended to allow stacking of </a:t>
            </a:r>
            <a:r>
              <a:rPr lang="en-US" dirty="0" err="1"/>
              <a:t>upto</a:t>
            </a:r>
            <a:r>
              <a:rPr lang="en-US" dirty="0"/>
              <a:t> 4 16 channel units  to get even 64 channels. With this scalability of hardware and pricing we have increased our chances for commercialization in this demanding market. </a:t>
            </a:r>
          </a:p>
        </p:txBody>
      </p:sp>
    </p:spTree>
    <p:extLst>
      <p:ext uri="{BB962C8B-B14F-4D97-AF65-F5344CB8AC3E}">
        <p14:creationId xmlns:p14="http://schemas.microsoft.com/office/powerpoint/2010/main" val="3319453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Roadmap </a:t>
            </a:r>
            <a:r>
              <a:rPr lang="en-GB" sz="3200" dirty="0">
                <a:solidFill>
                  <a:srgbClr val="C00000"/>
                </a:solidFill>
                <a:latin typeface="Rockwell" panose="02060603020205020403" pitchFamily="18" charset="0"/>
              </a:rPr>
              <a:t>post-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ATTRACT</a:t>
            </a: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id="{AE035EB6-E3D7-B755-B505-3AE0A87B4727}"/>
              </a:ext>
            </a:extLst>
          </p:cNvPr>
          <p:cNvSpPr txBox="1"/>
          <p:nvPr/>
        </p:nvSpPr>
        <p:spPr>
          <a:xfrm>
            <a:off x="851066" y="2803080"/>
            <a:ext cx="10565080" cy="2829782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  <a:latin typeface="Rockwell" panose="02060603020205020403" pitchFamily="18" charset="0"/>
              </a:rPr>
              <a:t>Assessment of final results, identification of key markets/customers.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  <a:latin typeface="Rockwell" panose="02060603020205020403" pitchFamily="18" charset="0"/>
              </a:rPr>
              <a:t>Common demonstration/new paper/white paper for marketing.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  <a:latin typeface="Rockwell" panose="02060603020205020403" pitchFamily="18" charset="0"/>
              </a:rPr>
              <a:t>Common marketing plan update.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231F20"/>
                </a:solidFill>
                <a:latin typeface="Rockwell" panose="02060603020205020403" pitchFamily="18" charset="0"/>
              </a:rPr>
              <a:t>Set sales agreements in place to exploit each others markets, global presence and brand recognition.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5364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Imagen 20"/>
          <p:cNvPicPr/>
          <p:nvPr/>
        </p:nvPicPr>
        <p:blipFill>
          <a:blip r:embed="rId3"/>
          <a:stretch/>
        </p:blipFill>
        <p:spPr>
          <a:xfrm>
            <a:off x="334440" y="276480"/>
            <a:ext cx="1274400" cy="492840"/>
          </a:xfrm>
          <a:prstGeom prst="rect">
            <a:avLst/>
          </a:prstGeom>
          <a:ln w="0">
            <a:noFill/>
          </a:ln>
        </p:spPr>
      </p:pic>
      <p:sp>
        <p:nvSpPr>
          <p:cNvPr id="184" name="CuadroTexto 9"/>
          <p:cNvSpPr/>
          <p:nvPr/>
        </p:nvSpPr>
        <p:spPr>
          <a:xfrm>
            <a:off x="1986840" y="838800"/>
            <a:ext cx="18360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85" name="7 CuadroTexto"/>
          <p:cNvSpPr/>
          <p:nvPr/>
        </p:nvSpPr>
        <p:spPr>
          <a:xfrm>
            <a:off x="232207" y="1657189"/>
            <a:ext cx="11642760" cy="362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285750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spc="-1" dirty="0">
                <a:latin typeface="Rockwell"/>
                <a:ea typeface="Roboto Light"/>
              </a:rPr>
              <a:t>We already interacted with 3 teams of student projects (out of the total 5):</a:t>
            </a:r>
          </a:p>
          <a:p>
            <a:pPr marL="742950" lvl="1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1" spc="-1" dirty="0">
                <a:latin typeface="Rockwell"/>
                <a:ea typeface="Roboto Light"/>
              </a:rPr>
              <a:t>CBI-FP (SP5)</a:t>
            </a:r>
            <a:r>
              <a:rPr lang="en-US" sz="1600" spc="-1" dirty="0">
                <a:latin typeface="Rockwell"/>
                <a:ea typeface="Roboto Light"/>
              </a:rPr>
              <a:t>, Coordinator: Sonia Navarro – </a:t>
            </a:r>
            <a:r>
              <a:rPr lang="en-US" sz="1600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/>
                <a:ea typeface="Roboto Light"/>
              </a:rPr>
              <a:t>Spain</a:t>
            </a:r>
            <a:r>
              <a:rPr lang="en-US" sz="1600" spc="-1" dirty="0">
                <a:latin typeface="Rockwell"/>
                <a:ea typeface="Roboto Light"/>
              </a:rPr>
              <a:t>. SQ visited them in Barcelona.</a:t>
            </a:r>
            <a:endParaRPr lang="en-US" dirty="0"/>
          </a:p>
          <a:p>
            <a:pPr marL="742950" lvl="1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1" spc="-1" dirty="0">
                <a:latin typeface="Rockwell"/>
                <a:ea typeface="Roboto Light"/>
              </a:rPr>
              <a:t>CBI-Attract (SP9)</a:t>
            </a:r>
            <a:r>
              <a:rPr lang="en-US" sz="1600" spc="-1" dirty="0">
                <a:latin typeface="Rockwell"/>
                <a:ea typeface="Roboto Light"/>
              </a:rPr>
              <a:t>, Coordinator: Matteo Vignoli – </a:t>
            </a:r>
            <a:r>
              <a:rPr lang="en-US" sz="1600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/>
                <a:ea typeface="Roboto Light"/>
              </a:rPr>
              <a:t>Italy</a:t>
            </a:r>
            <a:r>
              <a:rPr lang="en-US" sz="1600" spc="-1" dirty="0">
                <a:latin typeface="Rockwell"/>
                <a:ea typeface="Roboto Light"/>
              </a:rPr>
              <a:t>.  The students visited </a:t>
            </a:r>
            <a:r>
              <a:rPr lang="en-US" sz="1600" spc="-1" dirty="0">
                <a:solidFill>
                  <a:srgbClr val="C00000"/>
                </a:solidFill>
                <a:latin typeface="Rockwell"/>
                <a:ea typeface="Roboto Light"/>
              </a:rPr>
              <a:t>SQ</a:t>
            </a:r>
            <a:r>
              <a:rPr lang="en-US" sz="1600" spc="-1" dirty="0">
                <a:latin typeface="Rockwell"/>
                <a:ea typeface="Roboto Light"/>
              </a:rPr>
              <a:t> and are in contact with </a:t>
            </a:r>
            <a:r>
              <a:rPr lang="en-US" sz="1600" spc="-1" dirty="0">
                <a:solidFill>
                  <a:srgbClr val="00B050"/>
                </a:solidFill>
                <a:latin typeface="Rockwell"/>
                <a:ea typeface="Roboto Light"/>
              </a:rPr>
              <a:t>PQ</a:t>
            </a:r>
            <a:r>
              <a:rPr lang="en-US" sz="1600" spc="-1" dirty="0">
                <a:latin typeface="Rockwell"/>
                <a:ea typeface="Roboto Light"/>
              </a:rPr>
              <a:t>.</a:t>
            </a:r>
            <a:endParaRPr lang="en-US" dirty="0"/>
          </a:p>
          <a:p>
            <a:pPr marL="742950" lvl="1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1" spc="-1" dirty="0">
                <a:latin typeface="Rockwell"/>
                <a:ea typeface="Roboto Light"/>
              </a:rPr>
              <a:t>ACISS (SP7)</a:t>
            </a:r>
            <a:r>
              <a:rPr lang="en-US" sz="1600" spc="-1" dirty="0">
                <a:latin typeface="Rockwell"/>
                <a:ea typeface="Roboto Light"/>
              </a:rPr>
              <a:t>, Coordinator: Sem Carree –</a:t>
            </a:r>
            <a:r>
              <a:rPr lang="en-US" sz="1600" spc="-1" dirty="0">
                <a:solidFill>
                  <a:schemeClr val="tx2">
                    <a:lumMod val="60000"/>
                    <a:lumOff val="40000"/>
                  </a:schemeClr>
                </a:solidFill>
                <a:latin typeface="Rockwell"/>
                <a:ea typeface="Roboto Light"/>
              </a:rPr>
              <a:t> Netherlands</a:t>
            </a:r>
            <a:r>
              <a:rPr lang="en-US" sz="1600" spc="-1" dirty="0">
                <a:latin typeface="Rockwell"/>
                <a:ea typeface="Roboto Light"/>
              </a:rPr>
              <a:t>. The students visited SQ.</a:t>
            </a:r>
          </a:p>
          <a:p>
            <a:pPr marL="285750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endParaRPr lang="en-US" sz="1600" b="0" strike="noStrike" spc="-1" dirty="0">
              <a:solidFill>
                <a:srgbClr val="FF0000"/>
              </a:solidFill>
              <a:latin typeface="Rockwell"/>
              <a:ea typeface="Roboto Light"/>
            </a:endParaRPr>
          </a:p>
        </p:txBody>
      </p:sp>
      <p:grpSp>
        <p:nvGrpSpPr>
          <p:cNvPr id="186" name="Group 2"/>
          <p:cNvGrpSpPr/>
          <p:nvPr/>
        </p:nvGrpSpPr>
        <p:grpSpPr>
          <a:xfrm>
            <a:off x="11005200" y="140040"/>
            <a:ext cx="870480" cy="686160"/>
            <a:chOff x="11005200" y="140040"/>
            <a:chExt cx="870480" cy="686160"/>
          </a:xfrm>
        </p:grpSpPr>
        <p:sp>
          <p:nvSpPr>
            <p:cNvPr id="187" name="Elipse 17"/>
            <p:cNvSpPr/>
            <p:nvPr/>
          </p:nvSpPr>
          <p:spPr>
            <a:xfrm>
              <a:off x="11005200" y="140040"/>
              <a:ext cx="209880" cy="208080"/>
            </a:xfrm>
            <a:prstGeom prst="ellipse">
              <a:avLst/>
            </a:prstGeom>
            <a:noFill/>
            <a:ln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pic>
          <p:nvPicPr>
            <p:cNvPr id="188" name="Imagen 12"/>
            <p:cNvPicPr/>
            <p:nvPr/>
          </p:nvPicPr>
          <p:blipFill>
            <a:blip r:embed="rId4"/>
            <a:stretch/>
          </p:blipFill>
          <p:spPr>
            <a:xfrm>
              <a:off x="11233080" y="183600"/>
              <a:ext cx="642600" cy="6426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89" name="7 CuadroTexto"/>
          <p:cNvSpPr/>
          <p:nvPr/>
        </p:nvSpPr>
        <p:spPr>
          <a:xfrm>
            <a:off x="334440" y="948600"/>
            <a:ext cx="10348920" cy="583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231F20"/>
                </a:solidFill>
                <a:latin typeface="Rockwell"/>
                <a:ea typeface="DejaVu Sans"/>
              </a:rPr>
              <a:t>Interaction with ATTRACT Academy Students</a:t>
            </a:r>
            <a:endParaRPr lang="de-DE" sz="3200" b="0" strike="noStrike" spc="-1">
              <a:latin typeface="Arial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B1B043-3E3B-1348-5C0B-C8F909547075}"/>
              </a:ext>
            </a:extLst>
          </p:cNvPr>
          <p:cNvGrpSpPr/>
          <p:nvPr/>
        </p:nvGrpSpPr>
        <p:grpSpPr>
          <a:xfrm>
            <a:off x="1540702" y="3568209"/>
            <a:ext cx="3766158" cy="3224982"/>
            <a:chOff x="549058" y="3620401"/>
            <a:chExt cx="3766158" cy="3224982"/>
          </a:xfrm>
        </p:grpSpPr>
        <p:pic>
          <p:nvPicPr>
            <p:cNvPr id="3" name="Picture 3">
              <a:extLst>
                <a:ext uri="{FF2B5EF4-FFF2-40B4-BE49-F238E27FC236}">
                  <a16:creationId xmlns:a16="http://schemas.microsoft.com/office/drawing/2014/main" id="{32D26B81-E662-1705-8FD2-4DD072ACF56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49058" y="3620401"/>
              <a:ext cx="3766158" cy="2811334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6B1B70A-8DF1-EF95-5A83-D7CED4B71CAE}"/>
                </a:ext>
              </a:extLst>
            </p:cNvPr>
            <p:cNvSpPr/>
            <p:nvPr/>
          </p:nvSpPr>
          <p:spPr>
            <a:xfrm>
              <a:off x="887261" y="6062506"/>
              <a:ext cx="3089752" cy="78287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>
                  <a:solidFill>
                    <a:srgbClr val="000000"/>
                  </a:solidFill>
                  <a:latin typeface="Rockwell"/>
                </a:rPr>
                <a:t>MicroQuaD</a:t>
              </a:r>
              <a:r>
                <a:rPr lang="en-US" sz="1600" b="1" dirty="0">
                  <a:solidFill>
                    <a:srgbClr val="000000"/>
                  </a:solidFill>
                  <a:latin typeface="Rockwell"/>
                </a:rPr>
                <a:t> + </a:t>
              </a:r>
              <a:endParaRPr lang="en-US" dirty="0">
                <a:solidFill>
                  <a:srgbClr val="FFFFFF"/>
                </a:solidFill>
                <a:latin typeface="Arial"/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Rockwell"/>
                </a:rPr>
                <a:t>CBI-Attract (SP9)</a:t>
              </a:r>
              <a:endParaRPr lang="en-US" dirty="0">
                <a:solidFill>
                  <a:srgbClr val="FFFFFF"/>
                </a:solidFill>
                <a:latin typeface="Arial"/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Rockwell"/>
                </a:rPr>
                <a:t>Meeting at </a:t>
              </a:r>
              <a:r>
                <a:rPr lang="en-US" sz="1600" b="1" dirty="0">
                  <a:solidFill>
                    <a:srgbClr val="C00000"/>
                  </a:solidFill>
                  <a:latin typeface="Rockwell"/>
                </a:rPr>
                <a:t>SQ</a:t>
              </a:r>
              <a:endParaRPr lang="en-US" sz="1600" b="1" dirty="0">
                <a:solidFill>
                  <a:srgbClr val="000000"/>
                </a:solidFill>
                <a:latin typeface="Rockwell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D8DBF97-E33B-BA92-FA76-05C43EDEB16E}"/>
              </a:ext>
            </a:extLst>
          </p:cNvPr>
          <p:cNvGrpSpPr/>
          <p:nvPr/>
        </p:nvGrpSpPr>
        <p:grpSpPr>
          <a:xfrm>
            <a:off x="6518196" y="3568209"/>
            <a:ext cx="3089752" cy="2999982"/>
            <a:chOff x="6518196" y="3568209"/>
            <a:chExt cx="3089752" cy="2999982"/>
          </a:xfrm>
        </p:grpSpPr>
        <p:pic>
          <p:nvPicPr>
            <p:cNvPr id="5" name="Picture 5" descr="A group of people posing for a photo&#10;&#10;Description automatically generated">
              <a:extLst>
                <a:ext uri="{FF2B5EF4-FFF2-40B4-BE49-F238E27FC236}">
                  <a16:creationId xmlns:a16="http://schemas.microsoft.com/office/drawing/2014/main" id="{23681E6C-ABA3-B8C4-E2F9-6B6D757596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8884"/>
            <a:stretch/>
          </p:blipFill>
          <p:spPr>
            <a:xfrm>
              <a:off x="6715621" y="3568209"/>
              <a:ext cx="2499499" cy="27432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930C6C9-5D8E-7221-84B9-356DC208D474}"/>
                </a:ext>
              </a:extLst>
            </p:cNvPr>
            <p:cNvSpPr/>
            <p:nvPr/>
          </p:nvSpPr>
          <p:spPr>
            <a:xfrm>
              <a:off x="6518196" y="5785314"/>
              <a:ext cx="3089752" cy="78287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/>
            <a:p>
              <a:pPr algn="ctr"/>
              <a:r>
                <a:rPr lang="en-US" sz="1600" b="1" dirty="0" err="1">
                  <a:solidFill>
                    <a:srgbClr val="000000"/>
                  </a:solidFill>
                  <a:latin typeface="Rockwell"/>
                </a:rPr>
                <a:t>MicroQuaD</a:t>
              </a:r>
              <a:r>
                <a:rPr lang="en-US" sz="1600" b="1" dirty="0">
                  <a:solidFill>
                    <a:srgbClr val="000000"/>
                  </a:solidFill>
                  <a:latin typeface="Rockwell"/>
                </a:rPr>
                <a:t> + </a:t>
              </a:r>
              <a:endParaRPr lang="en-US" dirty="0">
                <a:solidFill>
                  <a:srgbClr val="FFFFFF"/>
                </a:solidFill>
                <a:latin typeface="Arial"/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Rockwell"/>
                </a:rPr>
                <a:t>ACISS (SP7)</a:t>
              </a:r>
              <a:endParaRPr lang="en-US" dirty="0">
                <a:solidFill>
                  <a:srgbClr val="FFFFFF"/>
                </a:solidFill>
                <a:latin typeface="Arial"/>
              </a:endParaRPr>
            </a:p>
            <a:p>
              <a:pPr algn="ctr"/>
              <a:r>
                <a:rPr lang="en-US" sz="1600" b="1" dirty="0">
                  <a:solidFill>
                    <a:srgbClr val="000000"/>
                  </a:solidFill>
                  <a:latin typeface="Rockwell"/>
                </a:rPr>
                <a:t>Meeting at </a:t>
              </a:r>
              <a:r>
                <a:rPr lang="en-US" sz="1600" b="1" dirty="0">
                  <a:solidFill>
                    <a:srgbClr val="C00000"/>
                  </a:solidFill>
                  <a:latin typeface="Rockwell"/>
                </a:rPr>
                <a:t>SQ</a:t>
              </a:r>
              <a:endParaRPr lang="en-US" sz="1600" b="1" dirty="0">
                <a:solidFill>
                  <a:srgbClr val="000000"/>
                </a:solidFill>
                <a:latin typeface="Rockwel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r"/>
      </p:transition>
    </mc:Choice>
    <mc:Fallback xmlns="">
      <p:transition spd="slow">
        <p:pull dir="r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1-UBBD">
            <a:hlinkClick r:id="" action="ppaction://media"/>
            <a:extLst>
              <a:ext uri="{FF2B5EF4-FFF2-40B4-BE49-F238E27FC236}">
                <a16:creationId xmlns:a16="http://schemas.microsoft.com/office/drawing/2014/main" id="{A6E603B0-B460-39E0-28B0-14EC8F7DB1FF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92626" y="1667786"/>
            <a:ext cx="7924800" cy="4572000"/>
          </a:xfrm>
          <a:prstGeom prst="rect">
            <a:avLst/>
          </a:prstGeom>
        </p:spPr>
      </p:pic>
      <p:pic>
        <p:nvPicPr>
          <p:cNvPr id="5" name="Imagen 20">
            <a:extLst>
              <a:ext uri="{FF2B5EF4-FFF2-40B4-BE49-F238E27FC236}">
                <a16:creationId xmlns:a16="http://schemas.microsoft.com/office/drawing/2014/main" id="{198D0C71-0421-3EA0-83F7-BDB73DC815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251AEFD-1704-01B8-4BFC-F92B98EEC7A0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B25157FF-F5FA-5C74-F427-2811146C21E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F9DB8442-5772-A54E-0AFD-B52E62F119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D13A6551-9C58-B1C8-A6BA-018F4CC13F15}"/>
              </a:ext>
            </a:extLst>
          </p:cNvPr>
          <p:cNvSpPr txBox="1"/>
          <p:nvPr/>
        </p:nvSpPr>
        <p:spPr>
          <a:xfrm>
            <a:off x="3048663" y="962716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231F20"/>
                </a:solidFill>
                <a:latin typeface="Rockwell" panose="02060603020205020403" pitchFamily="18" charset="0"/>
              </a:rPr>
              <a:t>Broadband detector results shared from a customer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6664AC-671D-F861-3100-ABD60F40A2FC}"/>
              </a:ext>
            </a:extLst>
          </p:cNvPr>
          <p:cNvSpPr txBox="1"/>
          <p:nvPr/>
        </p:nvSpPr>
        <p:spPr>
          <a:xfrm>
            <a:off x="3826565" y="6319501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3D image of tissue from the intestine of a mouse</a:t>
            </a:r>
          </a:p>
        </p:txBody>
      </p:sp>
    </p:spTree>
    <p:extLst>
      <p:ext uri="{BB962C8B-B14F-4D97-AF65-F5344CB8AC3E}">
        <p14:creationId xmlns:p14="http://schemas.microsoft.com/office/powerpoint/2010/main" val="2912068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3160717" y="2977072"/>
            <a:ext cx="62050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bg1"/>
                </a:solidFill>
                <a:latin typeface="Rockwell" panose="02060603020205020403" pitchFamily="18" charset="0"/>
              </a:rPr>
              <a:t>Thank and Questions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4160" y="4112806"/>
            <a:ext cx="81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280" y="327307"/>
            <a:ext cx="3033459" cy="20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Imagen 20"/>
          <p:cNvPicPr/>
          <p:nvPr/>
        </p:nvPicPr>
        <p:blipFill>
          <a:blip r:embed="rId3"/>
          <a:stretch/>
        </p:blipFill>
        <p:spPr>
          <a:xfrm>
            <a:off x="334440" y="276480"/>
            <a:ext cx="1274400" cy="492840"/>
          </a:xfrm>
          <a:prstGeom prst="rect">
            <a:avLst/>
          </a:prstGeom>
          <a:ln w="0">
            <a:noFill/>
          </a:ln>
        </p:spPr>
      </p:pic>
      <p:sp>
        <p:nvSpPr>
          <p:cNvPr id="177" name="CuadroTexto 9"/>
          <p:cNvSpPr/>
          <p:nvPr/>
        </p:nvSpPr>
        <p:spPr>
          <a:xfrm>
            <a:off x="1986840" y="838800"/>
            <a:ext cx="183600" cy="368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78" name="7 CuadroTexto"/>
          <p:cNvSpPr/>
          <p:nvPr/>
        </p:nvSpPr>
        <p:spPr>
          <a:xfrm>
            <a:off x="334440" y="2132760"/>
            <a:ext cx="11642760" cy="3629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marL="63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</a:pPr>
            <a:r>
              <a:rPr lang="en-US" sz="1600" b="0" strike="noStrike" spc="-1" dirty="0">
                <a:latin typeface="Rockwell"/>
                <a:ea typeface="Roboto Light"/>
              </a:rPr>
              <a:t>The following Papers and Posters have been published:</a:t>
            </a:r>
            <a:endParaRPr lang="de-DE" sz="1600" b="0" strike="noStrike" spc="-1" dirty="0">
              <a:latin typeface="Arial"/>
            </a:endParaRPr>
          </a:p>
          <a:p>
            <a:pPr marL="285750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0" strike="noStrike" spc="-1" dirty="0">
                <a:latin typeface="Rockwell"/>
                <a:ea typeface="Roboto Light"/>
              </a:rPr>
              <a:t>Article in </a:t>
            </a:r>
            <a:r>
              <a:rPr lang="en-US" sz="1600" spc="-1" dirty="0">
                <a:latin typeface="Rockwell"/>
                <a:ea typeface="Roboto Light"/>
              </a:rPr>
              <a:t>the</a:t>
            </a:r>
            <a:r>
              <a:rPr lang="en-US" sz="1600" b="0" strike="noStrike" spc="-1" dirty="0">
                <a:latin typeface="Rockwell"/>
                <a:ea typeface="Roboto Light"/>
              </a:rPr>
              <a:t> </a:t>
            </a:r>
            <a:r>
              <a:rPr lang="en-US" sz="1600" b="1" strike="noStrike" spc="-1" dirty="0">
                <a:latin typeface="Rockwell"/>
                <a:ea typeface="Roboto Light"/>
              </a:rPr>
              <a:t>Review of scientific instruments</a:t>
            </a:r>
            <a:r>
              <a:rPr lang="en-US" sz="1600" b="0" strike="noStrike" spc="-1" dirty="0">
                <a:latin typeface="Rockwell"/>
                <a:ea typeface="Roboto Light"/>
              </a:rPr>
              <a:t>: Integration of a superconducting nanowire single-photon detector into a confocal microscope for time-resolved photoluminescence (TRPL)-mapping: Sensitivity and time resolution (</a:t>
            </a:r>
            <a:r>
              <a:rPr lang="en-US" sz="1600" b="0" u="sng" strike="noStrike" spc="-1" dirty="0">
                <a:uFillTx/>
                <a:latin typeface="Rockwell"/>
                <a:ea typeface="Roboto Ligh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http://dx.doi.org/10.1063/5.0134451</a:t>
            </a:r>
            <a:r>
              <a:rPr lang="en-US" sz="1600" b="0" strike="noStrike" spc="-1" dirty="0">
                <a:latin typeface="Rockwell"/>
                <a:ea typeface="Roboto Light"/>
              </a:rPr>
              <a:t>)</a:t>
            </a:r>
            <a:endParaRPr lang="de-DE" sz="1600" b="0" strike="noStrike" spc="-1" dirty="0">
              <a:latin typeface="Arial"/>
            </a:endParaRPr>
          </a:p>
          <a:p>
            <a:pPr marL="285750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1" strike="noStrike" spc="-1" dirty="0">
                <a:latin typeface="Rockwell"/>
                <a:ea typeface="Roboto Light"/>
              </a:rPr>
              <a:t>Poster at SPIE </a:t>
            </a:r>
            <a:r>
              <a:rPr lang="en-US" sz="1600" b="1" strike="noStrike" spc="-1" dirty="0" err="1">
                <a:latin typeface="Rockwell"/>
                <a:ea typeface="Roboto Light"/>
              </a:rPr>
              <a:t>PhotWest</a:t>
            </a:r>
            <a:r>
              <a:rPr lang="en-US" sz="1600" b="0" strike="noStrike" spc="-1" dirty="0">
                <a:latin typeface="Rockwell"/>
                <a:ea typeface="Roboto Light"/>
              </a:rPr>
              <a:t>: Integration of a superconducting nanowire detector into a confocal microscope for TRPL-mapping: sensitivity and time resolution (</a:t>
            </a:r>
            <a:r>
              <a:rPr lang="en-US" sz="1600" b="0" u="sng" strike="noStrike" spc="-1" dirty="0">
                <a:uFillTx/>
                <a:latin typeface="Rockwell"/>
                <a:ea typeface="Roboto Ligh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https://doi.org/10.1117/12.2647548</a:t>
            </a:r>
            <a:r>
              <a:rPr lang="en-US" sz="1600" b="0" strike="noStrike" spc="-1" dirty="0">
                <a:latin typeface="Rockwell"/>
                <a:ea typeface="Roboto Light"/>
              </a:rPr>
              <a:t>)</a:t>
            </a:r>
            <a:r>
              <a:rPr lang="en-US" sz="1600" spc="-1" dirty="0">
                <a:latin typeface="Rockwell"/>
                <a:ea typeface="Roboto Light"/>
              </a:rPr>
              <a:t>  </a:t>
            </a:r>
            <a:endParaRPr lang="de-DE" sz="1600" b="0" strike="noStrike" spc="-1" dirty="0">
              <a:latin typeface="Arial"/>
            </a:endParaRPr>
          </a:p>
          <a:p>
            <a:pPr marL="285750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0" strike="noStrike" spc="-1" dirty="0">
                <a:latin typeface="Rockwell"/>
                <a:ea typeface="Roboto Light"/>
              </a:rPr>
              <a:t>Poster at MRS : Time-Resolved Photoluminescence Mapping of CIGS Devices Using a Combination of a Superconducting Nanowire Detector and a Confocal Microscope</a:t>
            </a:r>
            <a:r>
              <a:rPr lang="en-US" sz="1600" spc="-1" dirty="0">
                <a:latin typeface="Rockwell"/>
                <a:ea typeface="Roboto Light"/>
              </a:rPr>
              <a:t> </a:t>
            </a:r>
            <a:r>
              <a:rPr lang="en-US" sz="1600" b="0" strike="noStrike" spc="-1" dirty="0">
                <a:latin typeface="Rockwell"/>
                <a:ea typeface="Roboto Light"/>
              </a:rPr>
              <a:t> (</a:t>
            </a:r>
            <a:r>
              <a:rPr lang="en-US" sz="1600" b="0" strike="noStrike" spc="-1" dirty="0">
                <a:latin typeface="Rockwell"/>
                <a:ea typeface="Roboto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https://www.mrs.org/meetings-events/presentation/2023_mrs_spring_meeting/3835677-202304110900</a:t>
            </a:r>
            <a:r>
              <a:rPr lang="en-US" sz="1600" b="0" strike="noStrike" spc="-1" dirty="0">
                <a:latin typeface="Rockwell"/>
                <a:ea typeface="Roboto Light"/>
              </a:rPr>
              <a:t>)</a:t>
            </a:r>
            <a:endParaRPr lang="de-DE" sz="1600" b="0" strike="noStrike" spc="-1" dirty="0">
              <a:latin typeface="Arial"/>
            </a:endParaRPr>
          </a:p>
          <a:p>
            <a:pPr marL="285750" indent="-285115">
              <a:lnSpc>
                <a:spcPct val="120000"/>
              </a:lnSpc>
              <a:spcAft>
                <a:spcPts val="1199"/>
              </a:spcAft>
              <a:buClr>
                <a:srgbClr val="FF0000"/>
              </a:buClr>
              <a:buFont typeface="Courier New"/>
              <a:buChar char="o"/>
            </a:pPr>
            <a:r>
              <a:rPr lang="en-US" sz="1600" b="0" strike="noStrike" spc="-1" dirty="0">
                <a:latin typeface="Rockwell"/>
                <a:ea typeface="Roboto Light"/>
              </a:rPr>
              <a:t>Poster at HOPV: (</a:t>
            </a:r>
            <a:r>
              <a:rPr lang="en-US" sz="1600" b="0" strike="noStrike" spc="-1" dirty="0">
                <a:latin typeface="Rockwell"/>
                <a:ea typeface="Roboto Light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https://www.mrs.org/meetings-events/presentation/2023_mrs_spring_meeting/3835677-202304110900</a:t>
            </a:r>
            <a:r>
              <a:rPr lang="en-US" sz="1600" b="0" strike="noStrike" spc="-1" dirty="0">
                <a:latin typeface="Rockwell"/>
                <a:ea typeface="Roboto Light"/>
              </a:rPr>
              <a:t>)</a:t>
            </a:r>
            <a:endParaRPr lang="de-DE" sz="1600" b="0" strike="noStrike" spc="-1" dirty="0">
              <a:latin typeface="Arial"/>
            </a:endParaRPr>
          </a:p>
        </p:txBody>
      </p:sp>
      <p:grpSp>
        <p:nvGrpSpPr>
          <p:cNvPr id="179" name="Group 2"/>
          <p:cNvGrpSpPr/>
          <p:nvPr/>
        </p:nvGrpSpPr>
        <p:grpSpPr>
          <a:xfrm>
            <a:off x="11005200" y="140040"/>
            <a:ext cx="870480" cy="686160"/>
            <a:chOff x="11005200" y="140040"/>
            <a:chExt cx="870480" cy="686160"/>
          </a:xfrm>
        </p:grpSpPr>
        <p:sp>
          <p:nvSpPr>
            <p:cNvPr id="180" name="Elipse 17"/>
            <p:cNvSpPr/>
            <p:nvPr/>
          </p:nvSpPr>
          <p:spPr>
            <a:xfrm>
              <a:off x="11005200" y="140040"/>
              <a:ext cx="209880" cy="208080"/>
            </a:xfrm>
            <a:prstGeom prst="ellipse">
              <a:avLst/>
            </a:prstGeom>
            <a:noFill/>
            <a:ln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endParaRPr lang="en-GB"/>
            </a:p>
          </p:txBody>
        </p:sp>
        <p:pic>
          <p:nvPicPr>
            <p:cNvPr id="181" name="Imagen 12"/>
            <p:cNvPicPr/>
            <p:nvPr/>
          </p:nvPicPr>
          <p:blipFill>
            <a:blip r:embed="rId7"/>
            <a:stretch/>
          </p:blipFill>
          <p:spPr>
            <a:xfrm>
              <a:off x="11233080" y="183600"/>
              <a:ext cx="642600" cy="6426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82" name="7 CuadroTexto"/>
          <p:cNvSpPr/>
          <p:nvPr/>
        </p:nvSpPr>
        <p:spPr>
          <a:xfrm>
            <a:off x="334440" y="948600"/>
            <a:ext cx="10348920" cy="583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231F20"/>
                </a:solidFill>
                <a:latin typeface="Rockwell"/>
                <a:ea typeface="DejaVu Sans"/>
              </a:rPr>
              <a:t>Dissemination and Outreach</a:t>
            </a:r>
            <a:endParaRPr lang="de-DE" sz="32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pull dir="r"/>
      </p:transition>
    </mc:Choice>
    <mc:Fallback xmlns="">
      <p:transition spd="slow">
        <p:pull dir="r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0F0512A-588B-B61C-EC68-F6973F597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94B0D84-0DFF-0CDB-17EE-12FA5EC6B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3730-1277-C6DC-B370-00B1E8AB5F11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911F8C-8442-CA8C-BF09-5FA4D04E75B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AF5039E2-7531-7E27-46E1-11DC74B6F0B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0A2AE88-0660-9CE1-C7EA-8E5CF1DCE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7C8C885E-1E89-02A0-8F5A-DDDEF0D61CE7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Reminder of the initial project objectives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3D0A61-1CD6-F97C-9E92-FA93E2CC3C78}"/>
              </a:ext>
            </a:extLst>
          </p:cNvPr>
          <p:cNvSpPr txBox="1"/>
          <p:nvPr/>
        </p:nvSpPr>
        <p:spPr>
          <a:xfrm>
            <a:off x="1059842" y="4637845"/>
            <a:ext cx="1040753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US" sz="1800" dirty="0">
                <a:solidFill>
                  <a:srgbClr val="C00000"/>
                </a:solidFill>
              </a:rPr>
              <a:t>Our project targeted: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Establish technical, industrial and market requirements for the full system.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Fabricating and Developing a new detectors for applications in Material science (SQ).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Develop multichannel Electronics from PQ.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Integration of the developed detector in PQ Microscope – Demonstrator.</a:t>
            </a:r>
            <a:endParaRPr lang="en-US" sz="18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800" dirty="0"/>
              <a:t>Exploration of new multielement detectors: 8pix - interlea</a:t>
            </a:r>
            <a:r>
              <a:rPr lang="en-US" dirty="0"/>
              <a:t>ved.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0983FF-6D9A-8AD1-9272-04C2696954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486" y="1916756"/>
            <a:ext cx="3406777" cy="19582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8649CA2-EB55-4B9C-5B04-8DE13E6AA4B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70963" y="1916756"/>
            <a:ext cx="3185295" cy="19582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71AC4F0-FF1E-2FD6-F1B6-0360858F3D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10294" y="1839269"/>
            <a:ext cx="3487126" cy="203576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Checkmark PNG, Checkmark Transparent ...">
            <a:extLst>
              <a:ext uri="{FF2B5EF4-FFF2-40B4-BE49-F238E27FC236}">
                <a16:creationId xmlns:a16="http://schemas.microsoft.com/office/drawing/2014/main" id="{F912C16D-01C1-B782-F99D-01754CBEA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085" y="4887060"/>
            <a:ext cx="321873" cy="30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heckmark PNG, Checkmark Transparent ...">
            <a:extLst>
              <a:ext uri="{FF2B5EF4-FFF2-40B4-BE49-F238E27FC236}">
                <a16:creationId xmlns:a16="http://schemas.microsoft.com/office/drawing/2014/main" id="{A987BA10-C622-D176-0B45-F9D18FFA8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8294" y="5192699"/>
            <a:ext cx="321873" cy="30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heckmark PNG, Checkmark Transparent ...">
            <a:extLst>
              <a:ext uri="{FF2B5EF4-FFF2-40B4-BE49-F238E27FC236}">
                <a16:creationId xmlns:a16="http://schemas.microsoft.com/office/drawing/2014/main" id="{903D6CEC-1269-960D-AF1D-A6F91FA2A0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037" y="5484654"/>
            <a:ext cx="321873" cy="30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heckmark PNG, Checkmark Transparent ...">
            <a:extLst>
              <a:ext uri="{FF2B5EF4-FFF2-40B4-BE49-F238E27FC236}">
                <a16:creationId xmlns:a16="http://schemas.microsoft.com/office/drawing/2014/main" id="{B5AC8E56-B01D-2102-0A2B-5A6643DBF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148" y="5756210"/>
            <a:ext cx="321873" cy="30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heckmark PNG, Checkmark Transparent ...">
            <a:extLst>
              <a:ext uri="{FF2B5EF4-FFF2-40B4-BE49-F238E27FC236}">
                <a16:creationId xmlns:a16="http://schemas.microsoft.com/office/drawing/2014/main" id="{8BEF329A-B581-BD8D-FD1B-19FD2209B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294" y="6062689"/>
            <a:ext cx="321873" cy="306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44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(1)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7CB156-0CE3-0421-B7D7-87F4EFD1C289}"/>
              </a:ext>
            </a:extLst>
          </p:cNvPr>
          <p:cNvSpPr txBox="1"/>
          <p:nvPr/>
        </p:nvSpPr>
        <p:spPr>
          <a:xfrm>
            <a:off x="695992" y="1807406"/>
            <a:ext cx="108000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Broadband (BB) system assembled and validated at SQ and </a:t>
            </a:r>
            <a:r>
              <a:rPr lang="en-US" dirty="0" err="1"/>
              <a:t>PicoQuant</a:t>
            </a:r>
            <a:r>
              <a:rPr lang="en-US" dirty="0"/>
              <a:t> (TRL 5)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Material science validation of an integrated system - </a:t>
            </a:r>
            <a:r>
              <a:rPr lang="en-US" dirty="0">
                <a:solidFill>
                  <a:srgbClr val="C00000"/>
                </a:solidFill>
              </a:rPr>
              <a:t>PAPER publication.</a:t>
            </a:r>
            <a:endParaRPr lang="en-US" dirty="0">
              <a:solidFill>
                <a:srgbClr val="FF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err="1"/>
              <a:t>UltraBroadband</a:t>
            </a:r>
            <a:r>
              <a:rPr lang="en-US" dirty="0"/>
              <a:t> (UBB) detector designed, tested and validated (TRL5)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Multichannel TCSPC (</a:t>
            </a:r>
            <a:r>
              <a:rPr lang="en-US" dirty="0" err="1">
                <a:solidFill>
                  <a:srgbClr val="C00000"/>
                </a:solidFill>
              </a:rPr>
              <a:t>PicoHarp</a:t>
            </a:r>
            <a:r>
              <a:rPr lang="en-US" dirty="0">
                <a:solidFill>
                  <a:srgbClr val="C00000"/>
                </a:solidFill>
              </a:rPr>
              <a:t> 330</a:t>
            </a:r>
            <a:r>
              <a:rPr lang="en-US" dirty="0"/>
              <a:t>) system validated (TRL5-6)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Multielement detector designed, fabricated and validated (TRL 4)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Advancements in commercialization</a:t>
            </a:r>
            <a:r>
              <a:rPr lang="en-US" dirty="0">
                <a:solidFill>
                  <a:srgbClr val="C00000"/>
                </a:solidFill>
              </a:rPr>
              <a:t>: Shortest development to market (4months to first sale!!)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A2BDE22-19D2-C72C-C07C-5711AABEC0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58" t="17616" r="5794" b="43623"/>
          <a:stretch/>
        </p:blipFill>
        <p:spPr>
          <a:xfrm>
            <a:off x="8686800" y="4063062"/>
            <a:ext cx="2846522" cy="24251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 descr="A collage of different images of a waveform&#10;&#10;AI-generated content may be incorrect.">
            <a:extLst>
              <a:ext uri="{FF2B5EF4-FFF2-40B4-BE49-F238E27FC236}">
                <a16:creationId xmlns:a16="http://schemas.microsoft.com/office/drawing/2014/main" id="{88004B29-4834-86C3-3C23-49A80372A87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493"/>
          <a:stretch/>
        </p:blipFill>
        <p:spPr>
          <a:xfrm>
            <a:off x="5098761" y="5579037"/>
            <a:ext cx="2594346" cy="11859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A gold rectangular object with holes&#10;&#10;Description automatically generated">
            <a:extLst>
              <a:ext uri="{FF2B5EF4-FFF2-40B4-BE49-F238E27FC236}">
                <a16:creationId xmlns:a16="http://schemas.microsoft.com/office/drawing/2014/main" id="{DF638560-CF9C-DB58-11FC-E698970326A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9" r="13645" b="8651"/>
          <a:stretch/>
        </p:blipFill>
        <p:spPr>
          <a:xfrm rot="5400000">
            <a:off x="2232500" y="4141870"/>
            <a:ext cx="1674600" cy="16164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B43C394-6401-FE47-BB15-44BE97B4734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63" t="7845" r="68607" b="48448"/>
          <a:stretch/>
        </p:blipFill>
        <p:spPr>
          <a:xfrm>
            <a:off x="42319" y="4253318"/>
            <a:ext cx="1859798" cy="22348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3BF1CA-DA15-5EBC-308E-B3A22B9D899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1960" r="48294"/>
          <a:stretch/>
        </p:blipFill>
        <p:spPr>
          <a:xfrm>
            <a:off x="5282940" y="3881538"/>
            <a:ext cx="2225989" cy="15624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1891DFDE-5D19-14B6-7565-CCE64D3BDBAA}"/>
              </a:ext>
            </a:extLst>
          </p:cNvPr>
          <p:cNvSpPr/>
          <p:nvPr/>
        </p:nvSpPr>
        <p:spPr>
          <a:xfrm>
            <a:off x="658678" y="4628437"/>
            <a:ext cx="175668" cy="1887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2FEBC3C-F1A7-29BD-1985-3DF8139D1746}"/>
              </a:ext>
            </a:extLst>
          </p:cNvPr>
          <p:cNvSpPr/>
          <p:nvPr/>
        </p:nvSpPr>
        <p:spPr>
          <a:xfrm>
            <a:off x="2377649" y="4306732"/>
            <a:ext cx="1233456" cy="1169504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88925F7-933D-4A55-82CD-53EAACF0DA5F}"/>
              </a:ext>
            </a:extLst>
          </p:cNvPr>
          <p:cNvCxnSpPr>
            <a:cxnSpLocks/>
            <a:endCxn id="14" idx="4"/>
          </p:cNvCxnSpPr>
          <p:nvPr/>
        </p:nvCxnSpPr>
        <p:spPr>
          <a:xfrm>
            <a:off x="695992" y="4817204"/>
            <a:ext cx="2298385" cy="65903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15FC5C3-FFB8-77F2-C5E7-37C9DA53F91F}"/>
              </a:ext>
            </a:extLst>
          </p:cNvPr>
          <p:cNvCxnSpPr>
            <a:cxnSpLocks/>
          </p:cNvCxnSpPr>
          <p:nvPr/>
        </p:nvCxnSpPr>
        <p:spPr>
          <a:xfrm flipV="1">
            <a:off x="795600" y="4306732"/>
            <a:ext cx="2192097" cy="31655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3456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A6C683-8192-1B67-B42E-F47CB9AAC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C5620BA-69E6-4EFE-D837-2887EFC7E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71B6A87-193C-1F44-7001-5A74C3A76D2C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CF0E2C-9D33-D5CD-E244-065C1FD968E1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B134E3E3-332E-5841-9419-3036691B35B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7C03EF1-F273-AA6A-0B4F-00F839CE3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055C55BB-B766-2538-2849-AD3534CF4FE9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(2) – </a:t>
            </a:r>
            <a:r>
              <a:rPr lang="en-US" sz="3200" dirty="0">
                <a:solidFill>
                  <a:schemeClr val="accent4"/>
                </a:solidFill>
                <a:latin typeface="Rockwell" panose="02060603020205020403" pitchFamily="18" charset="0"/>
              </a:rPr>
              <a:t>PERFORMANCE</a:t>
            </a:r>
            <a:endParaRPr lang="en-GB" sz="3200" dirty="0">
              <a:solidFill>
                <a:schemeClr val="accent4"/>
              </a:solidFill>
              <a:latin typeface="Rockwell" panose="02060603020205020403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4ADE5-9BC2-2122-E23C-7BCC7D32C47A}"/>
              </a:ext>
            </a:extLst>
          </p:cNvPr>
          <p:cNvSpPr txBox="1"/>
          <p:nvPr/>
        </p:nvSpPr>
        <p:spPr>
          <a:xfrm>
            <a:off x="-384279" y="1711364"/>
            <a:ext cx="1007502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Broadband (BB) detector designed, tested and validated (TRL5)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Broadband system assembled and validated at SQ and </a:t>
            </a:r>
            <a:r>
              <a:rPr lang="en-US" dirty="0" err="1"/>
              <a:t>PicoQuant</a:t>
            </a:r>
            <a:r>
              <a:rPr lang="en-US" dirty="0"/>
              <a:t> (TRL 5)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Multielement detector designed, fabricated and validated (TRL 4)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Multichannel TCSPC (</a:t>
            </a:r>
            <a:r>
              <a:rPr lang="en-US" dirty="0" err="1"/>
              <a:t>PicoHarp</a:t>
            </a:r>
            <a:r>
              <a:rPr lang="en-US" dirty="0"/>
              <a:t> 330) system validated (TRL5-6)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Material science validation of an integrated system.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1B03E4-7659-4C5A-A950-EEF7CB0E37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849" y="3669309"/>
            <a:ext cx="5989638" cy="27855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56291F-FEDA-BBF3-B908-BF8233FB72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6219" y="827240"/>
            <a:ext cx="3330376" cy="27278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0FC9F6D-C6B0-6E8E-0877-4758644171B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93684" y="3688395"/>
            <a:ext cx="4194121" cy="31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181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3AD83-F5A2-B295-DC47-CF6B4CE76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FCFF2F25-5745-8A79-393F-7E29B24D4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685D5D5-252D-7463-82AE-0A336A0EA9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62DF224-64CD-2D89-9F8D-CCA5EE906F9D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BD26804-B777-6517-1AC0-3BDDA04D1DD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87E5E1F-2EE6-BD34-1916-09344A846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D1A96F8F-DF4C-F263-B222-588A23F17B5A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(3) </a:t>
            </a:r>
            <a:r>
              <a:rPr lang="en-US" sz="3200" dirty="0">
                <a:solidFill>
                  <a:schemeClr val="accent4"/>
                </a:solidFill>
                <a:latin typeface="Rockwell" panose="02060603020205020403" pitchFamily="18" charset="0"/>
              </a:rPr>
              <a:t>- BENCHMARKING</a:t>
            </a:r>
            <a:endParaRPr lang="en-GB" sz="3200" dirty="0">
              <a:solidFill>
                <a:schemeClr val="accent4"/>
              </a:solidFill>
              <a:latin typeface="Rockwell" panose="02060603020205020403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330E19-D37F-A983-5663-40FB62CAF2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97" y="1670425"/>
            <a:ext cx="6675447" cy="47645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8B7FC0-855F-0089-F529-F9FA78BB63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5227" y="4252657"/>
            <a:ext cx="3535724" cy="270621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791771-5797-C5C5-F94F-CF6623F52A45}"/>
              </a:ext>
            </a:extLst>
          </p:cNvPr>
          <p:cNvSpPr txBox="1"/>
          <p:nvPr/>
        </p:nvSpPr>
        <p:spPr>
          <a:xfrm>
            <a:off x="8185677" y="3883325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231F20"/>
                </a:solidFill>
                <a:latin typeface="Rockwell"/>
              </a:rPr>
              <a:t>Multichannel TCSPC tested at PQ: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03F65B-C829-9F0B-856C-8356163BFD60}"/>
              </a:ext>
            </a:extLst>
          </p:cNvPr>
          <p:cNvSpPr txBox="1"/>
          <p:nvPr/>
        </p:nvSpPr>
        <p:spPr>
          <a:xfrm>
            <a:off x="8822" y="6211669"/>
            <a:ext cx="70011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From:</a:t>
            </a:r>
          </a:p>
          <a:p>
            <a:r>
              <a:rPr lang="en-US" i="1" dirty="0"/>
              <a:t>Rev Sci </a:t>
            </a:r>
            <a:r>
              <a:rPr lang="en-US" i="1" dirty="0" err="1"/>
              <a:t>Instrum</a:t>
            </a:r>
            <a:r>
              <a:rPr lang="en-US" dirty="0"/>
              <a:t> 94, 033703 (2023) </a:t>
            </a:r>
            <a:r>
              <a:rPr lang="en-US" dirty="0">
                <a:solidFill>
                  <a:schemeClr val="accent5"/>
                </a:solidFill>
              </a:rPr>
              <a:t>– our paper, result of this project</a:t>
            </a:r>
            <a:endParaRPr lang="en-NL" dirty="0">
              <a:solidFill>
                <a:schemeClr val="accent5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82FE4CC-74F6-445D-C277-8B1E560BFA07}"/>
              </a:ext>
            </a:extLst>
          </p:cNvPr>
          <p:cNvSpPr txBox="1"/>
          <p:nvPr/>
        </p:nvSpPr>
        <p:spPr>
          <a:xfrm>
            <a:off x="2757699" y="1556724"/>
            <a:ext cx="32455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5"/>
                </a:solidFill>
                <a:latin typeface="Rockwell"/>
              </a:rPr>
              <a:t>Original detectors in paper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95BB00-24C7-BECF-FC67-30734DC21CDF}"/>
              </a:ext>
            </a:extLst>
          </p:cNvPr>
          <p:cNvSpPr txBox="1"/>
          <p:nvPr/>
        </p:nvSpPr>
        <p:spPr>
          <a:xfrm>
            <a:off x="8778999" y="1466334"/>
            <a:ext cx="7160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5"/>
                </a:solidFill>
                <a:latin typeface="Rockwell"/>
              </a:rPr>
              <a:t>Ultrabroadband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58FC807-1B4A-EC87-03D6-CE313A655B3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1960" r="48294"/>
          <a:stretch/>
        </p:blipFill>
        <p:spPr>
          <a:xfrm>
            <a:off x="8306237" y="1741390"/>
            <a:ext cx="3097010" cy="217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24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88706-63F1-5E4F-FFE8-AF1C505B3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58248C7-496B-C44B-CB91-7A1F817E0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DE4418A-0A27-ED64-81CB-22E53D35D088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53D7F4-41C6-EA72-9E60-74A821F3E21C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C00DB3E0-1593-B314-0ADD-E987E9B0FC4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704ADDC-08E1-CBDA-513B-248A3762B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81562843-FDBD-B049-AA56-2C07C69589F6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(1)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4" name="Picture 3" descr="A screen shot of a graph&#10;&#10;AI-generated content may be incorrect.">
            <a:extLst>
              <a:ext uri="{FF2B5EF4-FFF2-40B4-BE49-F238E27FC236}">
                <a16:creationId xmlns:a16="http://schemas.microsoft.com/office/drawing/2014/main" id="{0ECFDFB4-2BF6-2211-0633-3BDBACD05C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07" r="8936" b="13073"/>
          <a:stretch/>
        </p:blipFill>
        <p:spPr>
          <a:xfrm>
            <a:off x="6232742" y="4471941"/>
            <a:ext cx="4538444" cy="2178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10" descr="1 ">
            <a:extLst>
              <a:ext uri="{FF2B5EF4-FFF2-40B4-BE49-F238E27FC236}">
                <a16:creationId xmlns:a16="http://schemas.microsoft.com/office/drawing/2014/main" id="{C6CA6AB0-603C-2CFF-9F02-103A14527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077" y="720186"/>
            <a:ext cx="4121765" cy="3497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0823BF1-FCB7-320E-82E8-ADA0105507F2}"/>
              </a:ext>
            </a:extLst>
          </p:cNvPr>
          <p:cNvSpPr/>
          <p:nvPr/>
        </p:nvSpPr>
        <p:spPr>
          <a:xfrm>
            <a:off x="6232742" y="1148618"/>
            <a:ext cx="616775" cy="60737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59818431-EE33-1531-B187-CC780251688F}"/>
              </a:ext>
            </a:extLst>
          </p:cNvPr>
          <p:cNvSpPr/>
          <p:nvPr/>
        </p:nvSpPr>
        <p:spPr>
          <a:xfrm rot="19698157">
            <a:off x="6655761" y="682690"/>
            <a:ext cx="1739900" cy="292535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F52D57-EB69-CACD-D41A-7FBD03359973}"/>
              </a:ext>
            </a:extLst>
          </p:cNvPr>
          <p:cNvSpPr txBox="1"/>
          <p:nvPr/>
        </p:nvSpPr>
        <p:spPr>
          <a:xfrm>
            <a:off x="8220126" y="151076"/>
            <a:ext cx="23443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&gt;100MCounts per sec.</a:t>
            </a:r>
          </a:p>
        </p:txBody>
      </p:sp>
      <p:pic>
        <p:nvPicPr>
          <p:cNvPr id="15" name="Picture 14" descr="A gold rectangular object with holes&#10;&#10;Description automatically generated">
            <a:extLst>
              <a:ext uri="{FF2B5EF4-FFF2-40B4-BE49-F238E27FC236}">
                <a16:creationId xmlns:a16="http://schemas.microsoft.com/office/drawing/2014/main" id="{CEDFBF2F-F060-B77C-D570-889D706DEBB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79" r="5014"/>
          <a:stretch/>
        </p:blipFill>
        <p:spPr>
          <a:xfrm rot="5400000">
            <a:off x="-20110" y="1907807"/>
            <a:ext cx="1878248" cy="1769570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7E258D26-0919-A18C-B22D-2E7F014E72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3"/>
          <a:stretch/>
        </p:blipFill>
        <p:spPr bwMode="auto">
          <a:xfrm>
            <a:off x="3171955" y="2062843"/>
            <a:ext cx="2285083" cy="112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0082171F-4DD6-5888-2038-7D5ED8D29037}"/>
              </a:ext>
            </a:extLst>
          </p:cNvPr>
          <p:cNvSpPr/>
          <p:nvPr/>
        </p:nvSpPr>
        <p:spPr>
          <a:xfrm>
            <a:off x="857297" y="2208262"/>
            <a:ext cx="616775" cy="6073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6326AEE-4F04-FB86-908F-659D1A5E8556}"/>
              </a:ext>
            </a:extLst>
          </p:cNvPr>
          <p:cNvSpPr/>
          <p:nvPr/>
        </p:nvSpPr>
        <p:spPr>
          <a:xfrm>
            <a:off x="3470237" y="1452305"/>
            <a:ext cx="1631744" cy="163750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DE5585-5D55-B167-7A15-C87E38AA2C49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1165685" y="1452305"/>
            <a:ext cx="3036516" cy="75595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D40545A-A037-ED50-4A48-7DDE092AFB93}"/>
              </a:ext>
            </a:extLst>
          </p:cNvPr>
          <p:cNvCxnSpPr>
            <a:cxnSpLocks/>
            <a:stCxn id="17" idx="4"/>
          </p:cNvCxnSpPr>
          <p:nvPr/>
        </p:nvCxnSpPr>
        <p:spPr>
          <a:xfrm>
            <a:off x="1165685" y="2815637"/>
            <a:ext cx="2918118" cy="27417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A collage of different images of a waveform&#10;&#10;AI-generated content may be incorrect.">
            <a:extLst>
              <a:ext uri="{FF2B5EF4-FFF2-40B4-BE49-F238E27FC236}">
                <a16:creationId xmlns:a16="http://schemas.microsoft.com/office/drawing/2014/main" id="{B24E2DCF-F079-B9B7-36C2-D3A0D47BF17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54" y="3435183"/>
            <a:ext cx="3561036" cy="35002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19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50FBFD-B879-BA05-083A-79A36F74A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F89BCFD-2D50-F844-E41A-733869B6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2077008-4761-9C53-7429-C4184D90A02E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76B586-C628-4F72-928E-547D4B70B434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3928F79D-4632-FBF7-DA4E-3C6BEEF575F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50EA1AA-5140-7A18-86F6-708A09A00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12885EAD-B51F-35FC-7224-28D4FB930462}"/>
              </a:ext>
            </a:extLst>
          </p:cNvPr>
          <p:cNvSpPr txBox="1"/>
          <p:nvPr/>
        </p:nvSpPr>
        <p:spPr>
          <a:xfrm>
            <a:off x="334497" y="94855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(2)</a:t>
            </a:r>
            <a:endParaRPr lang="en-GB" sz="3200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9BBCAD-77A8-6104-D48D-2CD52A884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9762" y="1953919"/>
            <a:ext cx="4991100" cy="40881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3390126-1DEB-C0B3-5ED8-946C106F32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438" y="1614861"/>
            <a:ext cx="6406624" cy="511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511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</a:t>
            </a:r>
            <a:r>
              <a:rPr lang="en-GB" sz="3200" dirty="0">
                <a:solidFill>
                  <a:srgbClr val="FF0000"/>
                </a:solidFill>
                <a:latin typeface="Rockwell" panose="02060603020205020403" pitchFamily="18" charset="0"/>
              </a:rPr>
              <a:t>during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 ATTRACT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B73677-CB28-46D5-9249-660865758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624" y="2610196"/>
            <a:ext cx="4433449" cy="25391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919A52-FAED-4675-5CDD-869E19C132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3835" y="1822812"/>
            <a:ext cx="5434601" cy="455859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23C9365-71EF-1266-97BF-A872E8DEC7BC}"/>
              </a:ext>
            </a:extLst>
          </p:cNvPr>
          <p:cNvSpPr/>
          <p:nvPr/>
        </p:nvSpPr>
        <p:spPr>
          <a:xfrm>
            <a:off x="3291840" y="4438996"/>
            <a:ext cx="1390996" cy="27709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4E7B0D-CCC6-DEB3-B695-EAA26CB5E003}"/>
              </a:ext>
            </a:extLst>
          </p:cNvPr>
          <p:cNvSpPr/>
          <p:nvPr/>
        </p:nvSpPr>
        <p:spPr>
          <a:xfrm>
            <a:off x="3682537" y="3762015"/>
            <a:ext cx="1465811" cy="27709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D1140E5-DCBA-3F1A-ADC7-11D555917DE0}"/>
              </a:ext>
            </a:extLst>
          </p:cNvPr>
          <p:cNvSpPr/>
          <p:nvPr/>
        </p:nvSpPr>
        <p:spPr>
          <a:xfrm>
            <a:off x="974141" y="2798620"/>
            <a:ext cx="2328783" cy="45077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EE010-64A6-1BE8-5C5F-FA98061802A7}"/>
              </a:ext>
            </a:extLst>
          </p:cNvPr>
          <p:cNvSpPr txBox="1"/>
          <p:nvPr/>
        </p:nvSpPr>
        <p:spPr>
          <a:xfrm>
            <a:off x="2652105" y="6411962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https://www.singlequantum.com/solutions/imaging-line/</a:t>
            </a:r>
          </a:p>
        </p:txBody>
      </p:sp>
    </p:spTree>
    <p:extLst>
      <p:ext uri="{BB962C8B-B14F-4D97-AF65-F5344CB8AC3E}">
        <p14:creationId xmlns:p14="http://schemas.microsoft.com/office/powerpoint/2010/main" val="1541235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</a:t>
            </a:r>
            <a:r>
              <a:rPr lang="en-GB" sz="3200" dirty="0">
                <a:solidFill>
                  <a:srgbClr val="FF0000"/>
                </a:solidFill>
                <a:latin typeface="Rockwell" panose="02060603020205020403" pitchFamily="18" charset="0"/>
              </a:rPr>
              <a:t>during</a:t>
            </a:r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 ATTRACT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B73677-CB28-46D5-9249-6608657583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5624" y="2610196"/>
            <a:ext cx="4433449" cy="25391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919A52-FAED-4675-5CDD-869E19C132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3835" y="1822812"/>
            <a:ext cx="5434601" cy="4558592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23C9365-71EF-1266-97BF-A872E8DEC7BC}"/>
              </a:ext>
            </a:extLst>
          </p:cNvPr>
          <p:cNvSpPr/>
          <p:nvPr/>
        </p:nvSpPr>
        <p:spPr>
          <a:xfrm>
            <a:off x="3291840" y="4438996"/>
            <a:ext cx="1390996" cy="27709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E4E7B0D-CCC6-DEB3-B695-EAA26CB5E003}"/>
              </a:ext>
            </a:extLst>
          </p:cNvPr>
          <p:cNvSpPr/>
          <p:nvPr/>
        </p:nvSpPr>
        <p:spPr>
          <a:xfrm>
            <a:off x="3682537" y="3762015"/>
            <a:ext cx="1465811" cy="27709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1D1140E5-DCBA-3F1A-ADC7-11D555917DE0}"/>
              </a:ext>
            </a:extLst>
          </p:cNvPr>
          <p:cNvSpPr/>
          <p:nvPr/>
        </p:nvSpPr>
        <p:spPr>
          <a:xfrm>
            <a:off x="974141" y="2798620"/>
            <a:ext cx="2328783" cy="45077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EE010-64A6-1BE8-5C5F-FA98061802A7}"/>
              </a:ext>
            </a:extLst>
          </p:cNvPr>
          <p:cNvSpPr txBox="1"/>
          <p:nvPr/>
        </p:nvSpPr>
        <p:spPr>
          <a:xfrm>
            <a:off x="2652105" y="6411962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https://www.singlequantum.com/solutions/imaging-line/</a:t>
            </a:r>
          </a:p>
        </p:txBody>
      </p:sp>
    </p:spTree>
    <p:extLst>
      <p:ext uri="{BB962C8B-B14F-4D97-AF65-F5344CB8AC3E}">
        <p14:creationId xmlns:p14="http://schemas.microsoft.com/office/powerpoint/2010/main" val="2091642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D2FBDE9CA8B24787CA7528AEEAC11D" ma:contentTypeVersion="0" ma:contentTypeDescription="Create a new document." ma:contentTypeScope="" ma:versionID="d19e0554bf9490b9565c6189bafff02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f03dde4259c08ff71d8d05c94e2e9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AFAD06B-3759-45A0-9934-658996F663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5656629-383B-49FF-AB3D-7B66BB34BD5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6E6CC1-D70C-4522-A09F-9205589D44CC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850</Words>
  <Application>Microsoft Office PowerPoint</Application>
  <PresentationFormat>Widescreen</PresentationFormat>
  <Paragraphs>101</Paragraphs>
  <Slides>18</Slides>
  <Notes>17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Calibri Light</vt:lpstr>
      <vt:lpstr>Courier New</vt:lpstr>
      <vt:lpstr>Rockwell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Saamiya Adow</cp:lastModifiedBy>
  <cp:revision>985</cp:revision>
  <cp:lastPrinted>2021-04-21T08:30:07Z</cp:lastPrinted>
  <dcterms:created xsi:type="dcterms:W3CDTF">2015-10-30T09:48:02Z</dcterms:created>
  <dcterms:modified xsi:type="dcterms:W3CDTF">2025-05-20T06:09:25Z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0x01010097D2FBDE9CA8B24787CA7528AEEAC11D</vt:lpwstr>
  </property>
</Properties>
</file>