
<file path=[Content_Types].xml><?xml version="1.0" encoding="utf-8"?>
<Types xmlns="http://schemas.openxmlformats.org/package/2006/content-types">
  <Default Extension="emf" ContentType="image/x-emf"/>
  <Default Extension="eps" ContentType="image/eps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72" r:id="rId3"/>
    <p:sldId id="300" r:id="rId4"/>
    <p:sldId id="299" r:id="rId5"/>
    <p:sldId id="268" r:id="rId6"/>
    <p:sldId id="297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6"/>
    <p:restoredTop sz="94686"/>
  </p:normalViewPr>
  <p:slideViewPr>
    <p:cSldViewPr snapToGrid="0" snapToObjects="1">
      <p:cViewPr varScale="1">
        <p:scale>
          <a:sx n="127" d="100"/>
          <a:sy n="127" d="100"/>
        </p:scale>
        <p:origin x="8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14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Fabienne Landua | </a:t>
            </a:r>
            <a:r>
              <a:rPr lang="en-US" dirty="0" err="1"/>
              <a:t>GM_Cité</a:t>
            </a:r>
            <a:r>
              <a:rPr lang="en-US" dirty="0"/>
              <a:t> des métiers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ps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67743"/>
            <a:ext cx="11376025" cy="215326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i="1" dirty="0"/>
              <a:t>Cité des métiers </a:t>
            </a:r>
            <a:r>
              <a:rPr lang="en-US" sz="3600" i="1" dirty="0"/>
              <a:t>(City of trades)</a:t>
            </a:r>
            <a:br>
              <a:rPr lang="en-US" i="1" dirty="0"/>
            </a:br>
            <a:r>
              <a:rPr lang="en-US" sz="3200" dirty="0">
                <a:solidFill>
                  <a:srgbClr val="2F2F2F"/>
                </a:solidFill>
              </a:rPr>
              <a:t>Switzerland’s largest exhibition on careers and training</a:t>
            </a:r>
            <a:br>
              <a:rPr lang="en-US" dirty="0"/>
            </a:br>
            <a:r>
              <a:rPr lang="en-GB" sz="1800" dirty="0">
                <a:solidFill>
                  <a:srgbClr val="000000"/>
                </a:solidFill>
              </a:rPr>
              <a:t>Tuesday 25  to Sunday 30 November, 2025 at </a:t>
            </a:r>
            <a:r>
              <a:rPr lang="en-GB" sz="1800" dirty="0" err="1">
                <a:solidFill>
                  <a:srgbClr val="000000"/>
                </a:solidFill>
              </a:rPr>
              <a:t>Palexpo</a:t>
            </a:r>
            <a:br>
              <a:rPr lang="en-CH" sz="1800" kern="1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GB" sz="1800" dirty="0">
                <a:solidFill>
                  <a:srgbClr val="000000"/>
                </a:solidFill>
              </a:rPr>
              <a:t>Free admission</a:t>
            </a:r>
            <a:br>
              <a:rPr lang="en-CH" sz="1800" kern="1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Fabienne Landua</a:t>
            </a:r>
          </a:p>
          <a:p>
            <a:pPr defTabSz="841247">
              <a:spcBef>
                <a:spcPts val="900"/>
              </a:spcBef>
              <a:defRPr sz="1564" b="0"/>
            </a:pPr>
            <a:r>
              <a:rPr lang="en-GB" dirty="0"/>
              <a:t>April 15,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group of kids at a science fair&#10;&#10;AI-generated content may be incorrect.">
            <a:extLst>
              <a:ext uri="{FF2B5EF4-FFF2-40B4-BE49-F238E27FC236}">
                <a16:creationId xmlns:a16="http://schemas.microsoft.com/office/drawing/2014/main" id="{0E3BE9C4-1F70-2261-AC6A-DB48700E86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843" b="10843"/>
          <a:stretch/>
        </p:blipFill>
        <p:spPr>
          <a:xfrm>
            <a:off x="20" y="3200"/>
            <a:ext cx="12191980" cy="6373323"/>
          </a:xfr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</p:spPr>
        <p:txBody>
          <a:bodyPr>
            <a:normAutofit lnSpcReduction="10000"/>
          </a:bodyPr>
          <a:lstStyle/>
          <a:p>
            <a:endParaRPr lang="en-GB" b="0" i="0" u="none" strike="noStrike" dirty="0">
              <a:effectLst/>
            </a:endParaRPr>
          </a:p>
          <a:p>
            <a:endParaRPr lang="en-GB" b="0" dirty="0"/>
          </a:p>
          <a:p>
            <a:endParaRPr lang="en-GB" b="0" i="0" u="none" strike="noStrike" dirty="0">
              <a:effectLst/>
            </a:endParaRPr>
          </a:p>
          <a:p>
            <a:endParaRPr lang="en-GB" b="0" dirty="0"/>
          </a:p>
          <a:p>
            <a:pPr>
              <a:lnSpc>
                <a:spcPct val="81000"/>
              </a:lnSpc>
              <a:defRPr b="0" i="1"/>
            </a:pPr>
            <a:r>
              <a:rPr lang="en-GB" dirty="0"/>
              <a:t>"Switzerland's largest education exhibition gave 30,000 students the opportunity to discover more than 400 professions".</a:t>
            </a:r>
          </a:p>
          <a:p>
            <a:pPr>
              <a:lnSpc>
                <a:spcPct val="81000"/>
              </a:lnSpc>
              <a:defRPr sz="1300" b="0"/>
            </a:pPr>
            <a:r>
              <a:rPr lang="en-GB" dirty="0"/>
              <a:t>Tribune de Genève photo edition 2022</a:t>
            </a:r>
          </a:p>
          <a:p>
            <a:endParaRPr lang="en-GB" b="0" i="1" dirty="0"/>
          </a:p>
          <a:p>
            <a:endParaRPr lang="en-GB" b="0" i="1" dirty="0"/>
          </a:p>
          <a:p>
            <a:endParaRPr lang="en-GB" b="0" i="1" dirty="0"/>
          </a:p>
          <a:p>
            <a:r>
              <a:rPr lang="en-GB" sz="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Image : Tribune de Genève, KEYSTONE/SALVATORE DI NOLFI</a:t>
            </a:r>
            <a:endParaRPr 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1481C10-16D0-3641-8CF9-7AFCA4FCF4FA}" type="datetime3">
              <a:rPr lang="en-US" smtClean="0"/>
              <a:pPr>
                <a:spcAft>
                  <a:spcPts val="600"/>
                </a:spcAft>
              </a:pPr>
              <a:t>14 April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Fabienne Landua | </a:t>
            </a:r>
            <a:r>
              <a:rPr lang="en-US" dirty="0" err="1"/>
              <a:t>GM_Cité</a:t>
            </a:r>
            <a:r>
              <a:rPr lang="en-US" dirty="0"/>
              <a:t> des métiers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24222-553D-6774-648D-D4C00F5E0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A3B14-B434-9FBC-0336-50EC8E7C8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74421"/>
            <a:ext cx="6787386" cy="365125"/>
          </a:xfrm>
        </p:spPr>
        <p:txBody>
          <a:bodyPr/>
          <a:lstStyle/>
          <a:p>
            <a:r>
              <a:rPr lang="en-US" dirty="0"/>
              <a:t>Fabienne Landua | </a:t>
            </a:r>
            <a:r>
              <a:rPr lang="en-US" dirty="0" err="1"/>
              <a:t>GM_Cité</a:t>
            </a:r>
            <a:r>
              <a:rPr lang="en-US" dirty="0"/>
              <a:t> des métiers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E7D20-8802-DAE0-F258-5ACDDF02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1854C6D-6C95-2BA3-0454-5175E9B46900}"/>
              </a:ext>
            </a:extLst>
          </p:cNvPr>
          <p:cNvSpPr txBox="1">
            <a:spLocks/>
          </p:cNvSpPr>
          <p:nvPr/>
        </p:nvSpPr>
        <p:spPr>
          <a:xfrm>
            <a:off x="551591" y="1465184"/>
            <a:ext cx="7076990" cy="542162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CH" sz="1800" kern="100" dirty="0">
                <a:solidFill>
                  <a:schemeClr val="tx1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1) Objecti</a:t>
            </a:r>
            <a:r>
              <a:rPr lang="en-US" sz="1800" kern="100" dirty="0" err="1">
                <a:solidFill>
                  <a:schemeClr val="tx1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ves</a:t>
            </a:r>
            <a:r>
              <a:rPr lang="en-CH" sz="1800" kern="100" dirty="0">
                <a:solidFill>
                  <a:schemeClr val="tx1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800" kern="100" dirty="0">
                <a:solidFill>
                  <a:schemeClr val="tx1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to enable young people and adults</a:t>
            </a:r>
            <a:r>
              <a:rPr lang="en-CH" sz="1800" kern="100" dirty="0">
                <a:solidFill>
                  <a:schemeClr val="tx1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CH" sz="1800" kern="100" dirty="0">
              <a:solidFill>
                <a:schemeClr val="tx1"/>
              </a:solidFill>
              <a:latin typeface="Aptos" panose="020B00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discover trades in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actions</a:t>
            </a:r>
            <a:endParaRPr lang="en-CH" b="1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exchange ideas with apprentices and professionals</a:t>
            </a:r>
            <a:endParaRPr lang="en-CH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obtain career guidance</a:t>
            </a:r>
            <a:endParaRPr lang="en-CH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fontAlgn="base">
              <a:lnSpc>
                <a:spcPct val="115000"/>
              </a:lnSpc>
              <a:spcAft>
                <a:spcPts val="800"/>
              </a:spcAft>
            </a:pPr>
            <a:r>
              <a:rPr lang="en-CH" sz="1800" kern="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figures (2022)</a:t>
            </a:r>
            <a:r>
              <a:rPr lang="en-CH" sz="1800" kern="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CH" sz="1800" kern="100" dirty="0">
              <a:solidFill>
                <a:schemeClr val="tx1"/>
              </a:solidFill>
              <a:latin typeface="Aptos" panose="020B00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H" sz="1800" b="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100 000 </a:t>
            </a:r>
            <a:r>
              <a:rPr lang="en-US" sz="1800" b="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visitors</a:t>
            </a:r>
            <a:endParaRPr lang="en-CH" sz="1800" b="0" kern="100" dirty="0">
              <a:solidFill>
                <a:srgbClr val="000000"/>
              </a:solidFill>
              <a:latin typeface="Aptos" panose="020B00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27 000 m</a:t>
            </a:r>
            <a:r>
              <a:rPr lang="en-CH" baseline="300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400 </a:t>
            </a:r>
            <a:r>
              <a:rPr lang="en-GB" dirty="0"/>
              <a:t>trades represented</a:t>
            </a:r>
            <a:endParaRPr lang="en-CH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lvl="1" indent="0">
              <a:buFont typeface="Arial" charset="0"/>
              <a:buNone/>
            </a:pPr>
            <a:r>
              <a:rPr lang="en-CH" b="1" kern="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Organisation </a:t>
            </a:r>
            <a:r>
              <a:rPr lang="en-CH" b="1" kern="100" dirty="0">
                <a:solidFill>
                  <a:schemeClr val="tx1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&gt;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tripartite comprising the Department of Public Education, Training and Youth, the Union of Geneva Employers' Associations and the Geneve Community of Trade Union Action.</a:t>
            </a:r>
            <a:endParaRPr lang="en-CH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lvl="1" indent="0">
              <a:buFont typeface="Arial" charset="0"/>
              <a:buNone/>
            </a:pPr>
            <a:endParaRPr lang="en-CH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lvl="1" indent="0">
              <a:buFont typeface="Arial" charset="0"/>
              <a:buNone/>
            </a:pPr>
            <a:endParaRPr lang="en-CH" dirty="0">
              <a:solidFill>
                <a:srgbClr val="000000"/>
              </a:solidFill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endParaRPr lang="en-US" dirty="0"/>
          </a:p>
        </p:txBody>
      </p:sp>
      <p:pic>
        <p:nvPicPr>
          <p:cNvPr id="10" name="Picture 9" descr="A group of people working on a model of teeth&#10;&#10;AI-generated content may be incorrect.">
            <a:extLst>
              <a:ext uri="{FF2B5EF4-FFF2-40B4-BE49-F238E27FC236}">
                <a16:creationId xmlns:a16="http://schemas.microsoft.com/office/drawing/2014/main" id="{3B124E30-409F-FAA8-4286-CA4766035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4556" y="844061"/>
            <a:ext cx="3689455" cy="24392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54F8B9-63DD-251B-70D2-F0DBEDD65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555" y="3418701"/>
            <a:ext cx="3689455" cy="2767092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B5A2C623-F42B-F66F-04F4-423F5BFDC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What is the </a:t>
            </a:r>
            <a:r>
              <a:rPr lang="en-US" i="1" dirty="0"/>
              <a:t>Cité des Métiers</a:t>
            </a:r>
            <a:r>
              <a:rPr lang="en-US" dirty="0"/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2ABC11-EB2E-E18A-A8BC-58A26C851A7E}"/>
              </a:ext>
            </a:extLst>
          </p:cNvPr>
          <p:cNvSpPr txBox="1"/>
          <p:nvPr/>
        </p:nvSpPr>
        <p:spPr>
          <a:xfrm>
            <a:off x="8101915" y="3283298"/>
            <a:ext cx="22650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Images : Tribune de Genève, KEYSTONE/SALVATORE DI NOLFI</a:t>
            </a:r>
            <a:endParaRPr 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CH" sz="600" dirty="0"/>
          </a:p>
        </p:txBody>
      </p:sp>
    </p:spTree>
    <p:extLst>
      <p:ext uri="{BB962C8B-B14F-4D97-AF65-F5344CB8AC3E}">
        <p14:creationId xmlns:p14="http://schemas.microsoft.com/office/powerpoint/2010/main" val="2116469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00013-A02F-F711-D47A-089655E37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9FC8A49A-0F5F-A9D3-5DA1-2009C5E87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CERN is guest of honor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A8D1D5-0415-7824-97C7-3069040DAE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CERN, </a:t>
            </a:r>
            <a:r>
              <a:rPr lang="en-US" i="1" dirty="0" err="1"/>
              <a:t>accélérateur</a:t>
            </a:r>
            <a:r>
              <a:rPr lang="en-US" i="1" dirty="0"/>
              <a:t> de </a:t>
            </a:r>
            <a:r>
              <a:rPr lang="en-US" i="1" dirty="0" err="1"/>
              <a:t>futurs</a:t>
            </a:r>
            <a:r>
              <a:rPr lang="en-US" i="1" dirty="0"/>
              <a:t> talents</a:t>
            </a:r>
          </a:p>
          <a:p>
            <a:r>
              <a:rPr lang="en-US" i="1" dirty="0"/>
              <a:t>CERN, accelerating future talent</a:t>
            </a:r>
          </a:p>
          <a:p>
            <a:endParaRPr lang="en-US" dirty="0"/>
          </a:p>
          <a:p>
            <a:pPr>
              <a:buNone/>
            </a:pPr>
            <a:r>
              <a:rPr lang="en-CH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Stand space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Palexpo : 828m</a:t>
            </a:r>
            <a:r>
              <a:rPr lang="en-CH" sz="1800" b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b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recalibr</a:t>
            </a:r>
            <a:r>
              <a:rPr lang="en-US" sz="18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ated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an exhibition on the first floor of the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Globe 350 m</a:t>
            </a:r>
            <a:r>
              <a:rPr lang="en-CH" sz="1800" b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inauguration 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around December 9</a:t>
            </a:r>
            <a:endParaRPr lang="en-CH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CH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2) Budget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&gt; MTP 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validation</a:t>
            </a:r>
            <a:endParaRPr lang="en-CH" sz="1800" b="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CH" sz="1800" b="0" dirty="0">
                <a:effectLst/>
                <a:ea typeface="Times New Roman" panose="02020603050405020304" pitchFamily="18" charset="0"/>
              </a:rPr>
              <a:t>3) </a:t>
            </a:r>
            <a:r>
              <a:rPr lang="en-US" sz="1800" b="0" dirty="0">
                <a:effectLst/>
                <a:ea typeface="Times New Roman" panose="02020603050405020304" pitchFamily="18" charset="0"/>
              </a:rPr>
              <a:t>Creation of a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dedicated </a:t>
            </a:r>
            <a:r>
              <a:rPr lang="en-CH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project &gt; </a:t>
            </a:r>
            <a:r>
              <a:rPr lang="en-CH" sz="1800" b="0" dirty="0">
                <a:solidFill>
                  <a:srgbClr val="2F2F2F"/>
                </a:solidFill>
                <a:effectLst/>
                <a:ea typeface="Times New Roman" panose="02020603050405020304" pitchFamily="18" charset="0"/>
              </a:rPr>
              <a:t>project meetings every 2 weeks since January.</a:t>
            </a:r>
          </a:p>
          <a:p>
            <a:pPr>
              <a:buNone/>
            </a:pP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4) 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reinforce educational values, a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local design school</a:t>
            </a:r>
            <a:r>
              <a:rPr lang="en-CH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800" b="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interior design section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works on our stand as part of their study project.</a:t>
            </a:r>
            <a:endParaRPr lang="en-CH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Follow up with the school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CH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81000"/>
              </a:lnSpc>
              <a:buSzPct val="100000"/>
              <a:buFont typeface="Arial"/>
              <a:buChar char="•"/>
              <a:defRPr sz="1400" b="0">
                <a:solidFill>
                  <a:srgbClr val="000000"/>
                </a:solidFill>
              </a:defRPr>
            </a:pPr>
            <a:r>
              <a:rPr lang="en-GB" sz="1400" dirty="0"/>
              <a:t>Analysis and concept 20.03.2025 </a:t>
            </a:r>
          </a:p>
          <a:p>
            <a:pPr marL="285750" indent="-285750">
              <a:lnSpc>
                <a:spcPct val="81000"/>
              </a:lnSpc>
              <a:buSzPct val="100000"/>
              <a:buFont typeface="Arial"/>
              <a:buChar char="•"/>
              <a:defRPr sz="1400" b="0">
                <a:solidFill>
                  <a:srgbClr val="000000"/>
                </a:solidFill>
              </a:defRPr>
            </a:pPr>
            <a:r>
              <a:rPr lang="en-GB" sz="1400" dirty="0"/>
              <a:t>Development 17.04.2025 </a:t>
            </a:r>
          </a:p>
          <a:p>
            <a:pPr marL="285750" indent="-285750">
              <a:lnSpc>
                <a:spcPct val="81000"/>
              </a:lnSpc>
              <a:buSzPct val="100000"/>
              <a:buFont typeface="Arial"/>
              <a:buChar char="•"/>
              <a:defRPr sz="1400" b="0">
                <a:solidFill>
                  <a:srgbClr val="000000"/>
                </a:solidFill>
              </a:defRPr>
            </a:pPr>
            <a:r>
              <a:rPr lang="en-GB" sz="1400" dirty="0"/>
              <a:t>Project 12.06.2025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14" name="Picture 13" descr="Two women jumping in the air&#10;&#10;AI-generated content may be incorrect.">
            <a:extLst>
              <a:ext uri="{FF2B5EF4-FFF2-40B4-BE49-F238E27FC236}">
                <a16:creationId xmlns:a16="http://schemas.microsoft.com/office/drawing/2014/main" id="{3248EC13-802D-EA73-BF5B-4A1667D3D6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88" r="29851" b="-1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1EAC9C-A371-4BDF-F0D0-45C240C0C8E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1481C10-16D0-3641-8CF9-7AFCA4FCF4FA}" type="datetime3">
              <a:rPr lang="en-US" smtClean="0"/>
              <a:pPr>
                <a:spcAft>
                  <a:spcPts val="600"/>
                </a:spcAft>
              </a:pPr>
              <a:t>14 April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DCB682-486F-AB3B-7946-5D78C9FE0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Fabienne Landua | </a:t>
            </a:r>
            <a:r>
              <a:rPr lang="en-US" dirty="0" err="1"/>
              <a:t>GM_Cité</a:t>
            </a:r>
            <a:r>
              <a:rPr lang="en-US" dirty="0"/>
              <a:t> des métiers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72C62E-D9C9-2C23-B1B2-0034C859A5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0A15D9-087F-2B70-C723-A016E7F79C6B}"/>
              </a:ext>
            </a:extLst>
          </p:cNvPr>
          <p:cNvSpPr txBox="1"/>
          <p:nvPr/>
        </p:nvSpPr>
        <p:spPr>
          <a:xfrm>
            <a:off x="6297828" y="6166877"/>
            <a:ext cx="148277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Image : Shutterstock, image de la </a:t>
            </a:r>
            <a:r>
              <a:rPr lang="en-GB" sz="6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semaine</a:t>
            </a:r>
            <a:r>
              <a:rPr lang="en-GB" sz="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H" sz="600" dirty="0"/>
          </a:p>
        </p:txBody>
      </p:sp>
    </p:spTree>
    <p:extLst>
      <p:ext uri="{BB962C8B-B14F-4D97-AF65-F5344CB8AC3E}">
        <p14:creationId xmlns:p14="http://schemas.microsoft.com/office/powerpoint/2010/main" val="579688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632" y="1439335"/>
            <a:ext cx="11590421" cy="4761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Exhibition and demonstrations</a:t>
            </a:r>
            <a:r>
              <a:rPr lang="en-CH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:</a:t>
            </a:r>
          </a:p>
          <a:p>
            <a:pPr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Focus on interactions with CERN people </a:t>
            </a:r>
          </a:p>
          <a:p>
            <a:pPr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For different jobs: e.g. "Which job matches with you? "dating style app</a:t>
            </a:r>
          </a:p>
          <a:p>
            <a:pPr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Screens with professionals talking about their day-to-day work</a:t>
            </a:r>
          </a:p>
          <a:p>
            <a:pPr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3 demonstration areas for workshops</a:t>
            </a:r>
          </a:p>
          <a:p>
            <a:pPr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Space for learning centre</a:t>
            </a:r>
          </a:p>
          <a:p>
            <a:pPr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Space for HR</a:t>
            </a:r>
          </a:p>
          <a:p>
            <a:pPr>
              <a:buSzTx/>
              <a:buNone/>
              <a:defRPr sz="1800">
                <a:solidFill>
                  <a:schemeClr val="accent1"/>
                </a:solidFill>
              </a:defRPr>
            </a:pPr>
            <a:r>
              <a:rPr lang="en-CH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Introduction</a:t>
            </a:r>
            <a:r>
              <a:rPr lang="en-CH" sz="1800" b="0" dirty="0">
                <a:solidFill>
                  <a:srgbClr val="16161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 b="0" dirty="0">
                <a:solidFill>
                  <a:srgbClr val="2F2F2F"/>
                </a:solidFill>
              </a:rPr>
              <a:t>to Future Colliders and promotion of Science Gateway</a:t>
            </a:r>
          </a:p>
          <a:p>
            <a:pPr>
              <a:buSzTx/>
              <a:buNone/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Lectures, guides, interactive games, interactive tunnel</a:t>
            </a:r>
          </a:p>
          <a:p>
            <a:pPr marL="0" indent="0">
              <a:buSzTx/>
              <a:buNone/>
              <a:defRPr sz="1800">
                <a:solidFill>
                  <a:schemeClr val="accent1"/>
                </a:solidFill>
              </a:defRPr>
            </a:pPr>
            <a:r>
              <a:rPr lang="en-GB" sz="1800" b="0" dirty="0">
                <a:solidFill>
                  <a:srgbClr val="161616"/>
                </a:solidFill>
              </a:rPr>
              <a:t>Storage </a:t>
            </a:r>
            <a:r>
              <a:rPr lang="en-GB" sz="1800" dirty="0"/>
              <a:t>areas</a:t>
            </a:r>
            <a:endParaRPr lang="en-GB" sz="1800" b="0" dirty="0">
              <a:solidFill>
                <a:srgbClr val="161616"/>
              </a:solidFill>
            </a:endParaRPr>
          </a:p>
          <a:p>
            <a:pPr>
              <a:buSzTx/>
              <a:buNone/>
              <a:defRPr sz="1800">
                <a:solidFill>
                  <a:schemeClr val="accent1"/>
                </a:solidFill>
              </a:defRPr>
            </a:pPr>
            <a:r>
              <a:rPr lang="en-GB" sz="1800" dirty="0"/>
              <a:t>Constraints and opportunities</a:t>
            </a:r>
          </a:p>
          <a:p>
            <a:pPr marL="0" indent="0">
              <a:buSzTx/>
              <a:buNone/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Respect for the environment, use of the modular system, reuse of supports after the event</a:t>
            </a:r>
          </a:p>
          <a:p>
            <a:pPr marL="0" indent="0">
              <a:buSzTx/>
              <a:buNone/>
              <a:defRPr sz="1800" b="0">
                <a:solidFill>
                  <a:srgbClr val="2F2F2F"/>
                </a:solidFill>
              </a:defRPr>
            </a:pPr>
            <a:r>
              <a:rPr lang="en-GB" sz="1800" dirty="0"/>
              <a:t>Accessibility, mobility, circulation, legibility</a:t>
            </a:r>
          </a:p>
          <a:p>
            <a:pPr marL="0" indent="0">
              <a:buNone/>
            </a:pPr>
            <a:endParaRPr lang="en-CH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 contents (Bilingual FR + GB)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Fabienne Landua | </a:t>
            </a:r>
            <a:r>
              <a:rPr lang="en-US" dirty="0" err="1"/>
              <a:t>GM_Cité</a:t>
            </a:r>
            <a:r>
              <a:rPr lang="en-US" dirty="0"/>
              <a:t> des métiers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DB1547A-4B79-921D-A3D3-6C1671CFCF0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3861" b="23861"/>
          <a:stretch>
            <a:fillRect/>
          </a:stretch>
        </p:blipFill>
        <p:spPr/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0EFE9-F67C-4640-87B5-3A316D200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0508" y="-18162"/>
            <a:ext cx="5401491" cy="6394685"/>
          </a:xfr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GB" dirty="0"/>
              <a:t>Organizers' communication plan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Mini-series in early July 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Official spots for parents and teachers and a special for young people 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Poster in progress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Press release at the start of the school year in September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Website with dedicated program area early September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endParaRPr lang="en-GB" dirty="0"/>
          </a:p>
          <a:p>
            <a:pPr>
              <a:lnSpc>
                <a:spcPct val="81000"/>
              </a:lnSpc>
              <a:defRPr sz="2400"/>
            </a:pPr>
            <a:r>
              <a:rPr lang="en-GB" dirty="0"/>
              <a:t>Inauguration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From the show and our stand on Tuesday November 25 between 10:00 and 12:00</a:t>
            </a:r>
          </a:p>
          <a:p>
            <a:pPr marL="457200" indent="-457200">
              <a:lnSpc>
                <a:spcPct val="81000"/>
              </a:lnSpc>
              <a:buSzPct val="100000"/>
              <a:buFont typeface="Arial"/>
              <a:buChar char="•"/>
              <a:defRPr sz="2100" b="0"/>
            </a:pPr>
            <a:r>
              <a:rPr lang="en-GB" dirty="0"/>
              <a:t>In the presence of Anne </a:t>
            </a:r>
            <a:r>
              <a:rPr lang="en-GB" dirty="0" err="1"/>
              <a:t>Hiltpold</a:t>
            </a:r>
            <a:r>
              <a:rPr lang="en-GB" dirty="0"/>
              <a:t>, State Councillor, Canton of Geneva, and Federal Councillor Guy </a:t>
            </a:r>
            <a:r>
              <a:rPr lang="en-GB" dirty="0" err="1"/>
              <a:t>Parmelin</a:t>
            </a:r>
            <a:endParaRPr lang="en-GB" dirty="0"/>
          </a:p>
          <a:p>
            <a:endParaRPr lang="en-US" sz="2100" b="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6280B-73E7-4D40-BFCF-D148E51AF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428BE-92AE-3142-82A4-57AC3E066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Fabienne Landua | </a:t>
            </a:r>
            <a:r>
              <a:rPr lang="en-US" dirty="0" err="1"/>
              <a:t>GM_Cité</a:t>
            </a:r>
            <a:r>
              <a:rPr lang="en-US" dirty="0"/>
              <a:t> des métiers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787EB-1A0C-6A41-AC3A-00F687EE1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610529-9752-F1CA-AA9D-8E2837ED6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69477" y="-18162"/>
            <a:ext cx="9592028" cy="63946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E60155-FA98-13A4-1AA4-56360D0D3BA6}"/>
              </a:ext>
            </a:extLst>
          </p:cNvPr>
          <p:cNvSpPr txBox="1"/>
          <p:nvPr/>
        </p:nvSpPr>
        <p:spPr>
          <a:xfrm>
            <a:off x="5307729" y="6175760"/>
            <a:ext cx="148277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Image : Shutterstock, image de la </a:t>
            </a:r>
            <a:r>
              <a:rPr lang="en-GB" sz="6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semaine</a:t>
            </a:r>
            <a:r>
              <a:rPr lang="en-GB" sz="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H" sz="600" dirty="0"/>
          </a:p>
        </p:txBody>
      </p:sp>
    </p:spTree>
    <p:extLst>
      <p:ext uri="{BB962C8B-B14F-4D97-AF65-F5344CB8AC3E}">
        <p14:creationId xmlns:p14="http://schemas.microsoft.com/office/powerpoint/2010/main" val="337302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4DE169-19B2-0674-00A2-B40ABF1D7058}"/>
              </a:ext>
            </a:extLst>
          </p:cNvPr>
          <p:cNvSpPr txBox="1"/>
          <p:nvPr/>
        </p:nvSpPr>
        <p:spPr>
          <a:xfrm>
            <a:off x="3174239" y="2567225"/>
            <a:ext cx="5843524" cy="17235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 b="1"/>
            </a:pPr>
            <a:r>
              <a:rPr lang="en-GB" sz="4000" dirty="0"/>
              <a:t>Save the date!</a:t>
            </a:r>
          </a:p>
          <a:p>
            <a:pPr algn="ctr">
              <a:defRPr b="1"/>
            </a:pPr>
            <a:r>
              <a:rPr lang="en-GB" sz="1800" dirty="0">
                <a:solidFill>
                  <a:srgbClr val="000000"/>
                </a:solidFill>
              </a:rPr>
              <a:t>Tuesday 25 to Sunday 30 November, 2025 at </a:t>
            </a:r>
            <a:r>
              <a:rPr lang="en-GB" sz="1800" dirty="0" err="1">
                <a:solidFill>
                  <a:srgbClr val="000000"/>
                </a:solidFill>
              </a:rPr>
              <a:t>Palexpo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</a:p>
          <a:p>
            <a:pPr algn="ctr">
              <a:defRPr b="1"/>
            </a:pPr>
            <a:endParaRPr lang="en-GB" dirty="0"/>
          </a:p>
          <a:p>
            <a:pPr algn="ctr">
              <a:defRPr b="1"/>
            </a:pPr>
            <a:r>
              <a:rPr lang="en-GB" dirty="0"/>
              <a:t>We'll need your input beforehand </a:t>
            </a:r>
          </a:p>
          <a:p>
            <a:pPr algn="ctr"/>
            <a:r>
              <a:rPr lang="en-GB" dirty="0"/>
              <a:t>and you on the CERN stand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227111-85CC-CFA3-3A2F-E40D94D21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59" y="670411"/>
            <a:ext cx="1959019" cy="128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4274</TotalTime>
  <Words>541</Words>
  <Application>Microsoft Macintosh PowerPoint</Application>
  <PresentationFormat>Widescreen</PresentationFormat>
  <Paragraphs>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Arial</vt:lpstr>
      <vt:lpstr>Calibri</vt:lpstr>
      <vt:lpstr>Symbol</vt:lpstr>
      <vt:lpstr>Times New Roman</vt:lpstr>
      <vt:lpstr>Wingdings</vt:lpstr>
      <vt:lpstr>Office Theme</vt:lpstr>
      <vt:lpstr>Cité des métiers (City of trades) Switzerland’s largest exhibition on careers and training Tuesday 25  to Sunday 30 November, 2025 at Palexpo Free admission </vt:lpstr>
      <vt:lpstr>PowerPoint Presentation</vt:lpstr>
      <vt:lpstr>What is the Cité des Métiers?</vt:lpstr>
      <vt:lpstr>CERN is guest of honor 2025</vt:lpstr>
      <vt:lpstr>Stand contents (Bilingual FR + GB)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Cité des métiers Du 25 au 30 novembre 2025 à Palexpo Entrée gratuite </dc:title>
  <dc:creator>Fabienne Landua</dc:creator>
  <cp:lastModifiedBy>Fabienne Landua</cp:lastModifiedBy>
  <cp:revision>31</cp:revision>
  <dcterms:created xsi:type="dcterms:W3CDTF">2025-04-09T10:11:28Z</dcterms:created>
  <dcterms:modified xsi:type="dcterms:W3CDTF">2025-04-14T10:07:15Z</dcterms:modified>
</cp:coreProperties>
</file>