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3"/>
  </p:notesMasterIdLst>
  <p:sldIdLst>
    <p:sldId id="1347" r:id="rId2"/>
    <p:sldId id="257" r:id="rId3"/>
    <p:sldId id="5083" r:id="rId4"/>
    <p:sldId id="5026" r:id="rId5"/>
    <p:sldId id="5086" r:id="rId6"/>
    <p:sldId id="5035" r:id="rId7"/>
    <p:sldId id="5031" r:id="rId8"/>
    <p:sldId id="5067" r:id="rId9"/>
    <p:sldId id="5045" r:id="rId10"/>
    <p:sldId id="3218" r:id="rId11"/>
    <p:sldId id="5088" r:id="rId12"/>
    <p:sldId id="5087" r:id="rId13"/>
    <p:sldId id="5089" r:id="rId14"/>
    <p:sldId id="5050" r:id="rId15"/>
    <p:sldId id="5097" r:id="rId16"/>
    <p:sldId id="5096" r:id="rId17"/>
    <p:sldId id="5090" r:id="rId18"/>
    <p:sldId id="5072" r:id="rId19"/>
    <p:sldId id="5073" r:id="rId20"/>
    <p:sldId id="5091" r:id="rId21"/>
    <p:sldId id="5074" r:id="rId22"/>
    <p:sldId id="5082" r:id="rId23"/>
    <p:sldId id="5077" r:id="rId24"/>
    <p:sldId id="5011" r:id="rId25"/>
    <p:sldId id="5093" r:id="rId26"/>
    <p:sldId id="5094" r:id="rId27"/>
    <p:sldId id="5095" r:id="rId28"/>
    <p:sldId id="5098" r:id="rId29"/>
    <p:sldId id="5099" r:id="rId30"/>
    <p:sldId id="3170" r:id="rId31"/>
    <p:sldId id="295" r:id="rId32"/>
  </p:sldIdLst>
  <p:sldSz cx="12192000" cy="6858000"/>
  <p:notesSz cx="6797675" cy="98742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44" autoAdjust="0"/>
    <p:restoredTop sz="77457" autoAdjust="0"/>
  </p:normalViewPr>
  <p:slideViewPr>
    <p:cSldViewPr snapToGrid="0">
      <p:cViewPr varScale="1">
        <p:scale>
          <a:sx n="69" d="100"/>
          <a:sy n="69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BBACA-E360-44FA-98F0-A3C5967705D8}" type="datetimeFigureOut">
              <a:rPr lang="zh-CN" altLang="en-US" smtClean="0"/>
              <a:t>2025/12/17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6F904-5CDC-4413-8548-88E8BF32C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634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587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056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30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931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626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single crystal Ge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528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015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D7DB03-3852-4126-A9EA-BDAA513B55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991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339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751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F904-5CDC-4413-8548-88E8BF32C2A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53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506D9E-EA8F-4874-82E3-E5606EC9B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925DACA-750A-4041-842F-DEA366089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1D7E7E-D33B-4C69-A832-FC8F4D575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84A80E-63A0-4264-901F-638F52578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82BCC5-10A7-4674-9F1F-155755301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20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1F0324-326A-4293-A610-36828B380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6F1C7EC-A8CC-4FE8-BF78-A483FCBD6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345C89-DF73-4A55-B519-3FCE760E9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C7A8D1-D7BB-4B92-BD59-0D6D3DE8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1D197A-9767-4D66-9C84-A449C289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1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1736682-4739-43BE-98FC-15D9D1C191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13E9FF5-3F80-45D0-BD01-FAADA16AC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067F95-8EED-40E7-98FC-CD89F8CF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3F5834-11B2-409A-A053-2507F5C2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9D7302-0274-48C3-96B1-74B1E8633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99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F2AAB5-5F90-48BB-B87E-8F2483E7D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2973A5-336C-423A-861A-2D80F55C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B9AF13-6B0D-4029-BCA8-A4BF67838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DB774D-96A9-4797-AF87-7598AF5E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CD81F0-30B0-4C72-90C4-4E19CB891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58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E8C8ED-5E2A-4FA2-B6CB-79EEF4050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22A996-C084-4774-87E3-EF0F6CE32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BFFADB-B79D-4BB3-A892-1A725ECE7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E18A48-4C97-41B6-B74E-F8A376524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6EE880-CF38-46CA-856C-BF74572D2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E95AFC-1A1F-44BF-AF65-137E0D0DD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F9A87D-E59B-4B58-9E86-FF093EEAA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024D150-E6ED-4192-A424-AD0BFA7EF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7E00649-F5C8-44FD-9064-65CC8C2A4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67CDC1-67DB-431B-80A3-BC00E64E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50B031-2946-4BEE-8E6F-6ADFB1654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18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28D798-42A1-418D-8E15-2D2B1709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301355-F4E8-4473-9208-611175DC4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CE8AA6-5829-4B14-9C83-DF408269F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97213A-29AF-43C0-AD94-103FD277E3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16E6D6F-B39B-4A64-AA76-3F13FD5D6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715E736-2B2F-468A-ABFB-09FBD9B60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D6E7BBB-08B9-477D-95E7-9FC1A4B44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747E0F5-6F2A-4C9D-B3C9-FC608E9F3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99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DC089B-56C4-4AC7-A531-A8C196D0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DB4CCB5-DDDA-49DC-9BA6-E047F05C1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BE919B1-E851-40D0-8D6B-BD8500C9C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DD4C72C-872E-45AE-8222-5CD0CC8A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9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D18F5A3-35BF-4F02-B961-A9F9953F8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C01FBA3-B93A-478B-89F8-31F9EFA8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9F1B4B5-C18D-4392-9DDF-2FCB00B60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34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61B94D-DA95-43F2-B5D6-543C75ED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20024C0-456D-4469-BE28-815A2314E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D07944E-BA64-4000-8BF9-BF27AF723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7934A5C-049C-4797-8B62-9167905D9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3F2C41-97F8-476F-A330-45142A9B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6998A96-89FF-49FB-96FB-021E8BF0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35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E43393-472C-46A4-811D-0639661E0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2757BA8-BE94-4953-B302-9F84106E76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E193120-7723-4379-8075-1AABFC8B3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65ED21-41CE-4731-B03A-F2A52A498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F1284B-264A-4FEA-A7FE-E52837793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6B3F993-52E0-4590-990B-63581F2F1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69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2A65C65-0A13-49A4-9FB4-63950F8A1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B47823-3D81-46A7-8F90-D40E3E846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5ADE73-CC6B-4B00-896C-F1B0DE1C83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2023/08/11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57BFDF-6E98-4E4F-830F-54E724D99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张志永，</a:t>
            </a:r>
            <a:r>
              <a:rPr lang="en-GB" altLang="zh-CN"/>
              <a:t>USTC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2932ADD-906C-45E4-8048-F17A63A10C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0D719-898E-46EA-B4F7-38560104D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48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3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1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3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jpeg"/><Relationship Id="rId9" Type="http://schemas.openxmlformats.org/officeDocument/2006/relationships/image" Target="../media/image6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2F9398-8AEE-4C6D-8C94-4820F3E479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460041"/>
            <a:ext cx="12191999" cy="1570273"/>
          </a:xfrm>
        </p:spPr>
        <p:txBody>
          <a:bodyPr>
            <a:noAutofit/>
          </a:bodyPr>
          <a:lstStyle/>
          <a:p>
            <a:br>
              <a:rPr lang="en-US" altLang="zh-CN" sz="6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en-US" altLang="zh-CN" sz="6600" b="1" dirty="0">
                <a:solidFill>
                  <a:schemeClr val="accent1"/>
                </a:solidFill>
              </a:rPr>
              <a:t>High Pressure (HP) TPCs with Micromegas detectors</a:t>
            </a:r>
            <a:endParaRPr lang="zh-CN" altLang="en-US" sz="6600" b="1" dirty="0">
              <a:solidFill>
                <a:schemeClr val="accent1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E54C860-6294-4581-AB0A-446302270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3657809"/>
            <a:ext cx="12192000" cy="504950"/>
          </a:xfrm>
        </p:spPr>
        <p:txBody>
          <a:bodyPr>
            <a:normAutofit lnSpcReduction="10000"/>
          </a:bodyPr>
          <a:lstStyle/>
          <a:p>
            <a:r>
              <a:rPr lang="en-US" altLang="zh-CN" sz="3200" b="1" dirty="0" err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Zhiyong</a:t>
            </a:r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Zhang</a:t>
            </a:r>
          </a:p>
          <a:p>
            <a:endParaRPr lang="en-US" altLang="zh-CN" sz="28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CBAAF1C-B9C3-4DB2-9C3E-9CD7F9705BF1}"/>
              </a:ext>
            </a:extLst>
          </p:cNvPr>
          <p:cNvSpPr txBox="1">
            <a:spLocks/>
          </p:cNvSpPr>
          <p:nvPr/>
        </p:nvSpPr>
        <p:spPr>
          <a:xfrm>
            <a:off x="0" y="5717771"/>
            <a:ext cx="12192001" cy="619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en-US" altLang="zh-CN" sz="2400" b="1" baseline="30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symposium on LTPCs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December 15</a:t>
            </a:r>
            <a:r>
              <a:rPr lang="en-US" altLang="zh-CN" sz="2400" b="1" baseline="30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-17</a:t>
            </a:r>
            <a:r>
              <a:rPr lang="en-US" altLang="zh-CN" sz="2400" b="1" baseline="30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1FF6BC7-3EE1-488C-BDD4-BCC562796CA6}"/>
              </a:ext>
            </a:extLst>
          </p:cNvPr>
          <p:cNvSpPr/>
          <p:nvPr/>
        </p:nvSpPr>
        <p:spPr>
          <a:xfrm>
            <a:off x="-1" y="31897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accent5">
                  <a:lumMod val="50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D789D29-1288-4B61-BEB8-ACAF9459C090}"/>
              </a:ext>
            </a:extLst>
          </p:cNvPr>
          <p:cNvSpPr/>
          <p:nvPr/>
        </p:nvSpPr>
        <p:spPr>
          <a:xfrm>
            <a:off x="781050" y="4339538"/>
            <a:ext cx="10763250" cy="7431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 behalf of USTC MPGD research group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altLang="zh-CN" sz="3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University of Science and Technology of China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2" descr="https://pic.rmb.bdstatic.com/bjh/3f1f2a00c2b/250806/33b3544f0d08c0ef772c2412aa94e6db.png">
            <a:extLst>
              <a:ext uri="{FF2B5EF4-FFF2-40B4-BE49-F238E27FC236}">
                <a16:creationId xmlns:a16="http://schemas.microsoft.com/office/drawing/2014/main" id="{1904ADE0-AA23-45A8-90EA-242D4507B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0"/>
            <a:ext cx="1247362" cy="138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76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1"/>
    </mc:Choice>
    <mc:Fallback xmlns="">
      <p:transition spd="slow" advTm="214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A07DF-5386-4802-E768-45EFD80F1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52D1CFF-7DBB-503A-4A4A-48072A280F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E1D3A76-375F-737E-FB02-FE9A99798A0B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E610A5E9-0DDE-4076-D2C7-8222C2697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10</a:t>
            </a:fld>
            <a:endParaRPr lang="zh-CN" altLang="en-US" sz="1600" b="1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C054018-57FD-4CF4-8C6A-3B853233077F}"/>
              </a:ext>
            </a:extLst>
          </p:cNvPr>
          <p:cNvSpPr/>
          <p:nvPr/>
        </p:nvSpPr>
        <p:spPr>
          <a:xfrm>
            <a:off x="-1" y="195383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rgbClr val="186B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High</a:t>
            </a:r>
            <a:r>
              <a:rPr lang="zh-CN" altLang="en-US" sz="3200" b="1" kern="0" dirty="0">
                <a:ln w="0">
                  <a:noFill/>
                </a:ln>
                <a:solidFill>
                  <a:srgbClr val="186B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 </a:t>
            </a:r>
            <a:r>
              <a:rPr lang="en-US" altLang="zh-CN" sz="3200" b="1" kern="0" dirty="0">
                <a:ln w="0">
                  <a:noFill/>
                </a:ln>
                <a:solidFill>
                  <a:srgbClr val="186B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gain, low IBF with DMM/TMM</a:t>
            </a:r>
            <a:endParaRPr lang="zh-CN" altLang="en-US" sz="3200" b="1" kern="0" dirty="0">
              <a:ln w="0">
                <a:noFill/>
              </a:ln>
              <a:solidFill>
                <a:srgbClr val="186BA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pic>
        <p:nvPicPr>
          <p:cNvPr id="80" name="图片 79">
            <a:extLst>
              <a:ext uri="{FF2B5EF4-FFF2-40B4-BE49-F238E27FC236}">
                <a16:creationId xmlns:a16="http://schemas.microsoft.com/office/drawing/2014/main" id="{DF99D24E-C4B9-466C-8C7D-0A6BFD692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21" y="3214169"/>
            <a:ext cx="4257348" cy="1879377"/>
          </a:xfrm>
          <a:prstGeom prst="rect">
            <a:avLst/>
          </a:prstGeom>
        </p:spPr>
      </p:pic>
      <p:pic>
        <p:nvPicPr>
          <p:cNvPr id="84" name="图片 83">
            <a:extLst>
              <a:ext uri="{FF2B5EF4-FFF2-40B4-BE49-F238E27FC236}">
                <a16:creationId xmlns:a16="http://schemas.microsoft.com/office/drawing/2014/main" id="{8BA0F968-F96C-41B8-B983-0B812DA430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0447" y="1936578"/>
            <a:ext cx="900777" cy="1117315"/>
          </a:xfrm>
          <a:prstGeom prst="rect">
            <a:avLst/>
          </a:prstGeom>
          <a:pattFill prst="pct75">
            <a:fgClr>
              <a:srgbClr val="00B0F0"/>
            </a:fgClr>
            <a:bgClr>
              <a:schemeClr val="bg1"/>
            </a:bgClr>
          </a:pattFill>
          <a:ln>
            <a:noFill/>
          </a:ln>
        </p:spPr>
      </p:pic>
      <p:sp>
        <p:nvSpPr>
          <p:cNvPr id="117" name="矩形 116">
            <a:extLst>
              <a:ext uri="{FF2B5EF4-FFF2-40B4-BE49-F238E27FC236}">
                <a16:creationId xmlns:a16="http://schemas.microsoft.com/office/drawing/2014/main" id="{D46E4F00-D1C2-47B1-AEFD-BB6D9FA26DBC}"/>
              </a:ext>
            </a:extLst>
          </p:cNvPr>
          <p:cNvSpPr/>
          <p:nvPr/>
        </p:nvSpPr>
        <p:spPr>
          <a:xfrm>
            <a:off x="2912809" y="2114186"/>
            <a:ext cx="2727047" cy="11259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8" name="矩形 117">
            <a:extLst>
              <a:ext uri="{FF2B5EF4-FFF2-40B4-BE49-F238E27FC236}">
                <a16:creationId xmlns:a16="http://schemas.microsoft.com/office/drawing/2014/main" id="{F11FCBAC-85DC-4027-A25A-7AE9F6BD2CA6}"/>
              </a:ext>
            </a:extLst>
          </p:cNvPr>
          <p:cNvSpPr/>
          <p:nvPr/>
        </p:nvSpPr>
        <p:spPr>
          <a:xfrm>
            <a:off x="409245" y="1031666"/>
            <a:ext cx="5834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DMM</a:t>
            </a:r>
            <a:r>
              <a:rPr lang="zh-CN" altLang="en-US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Double Micro-Mesh gaseous structure</a:t>
            </a:r>
            <a:endParaRPr lang="zh-CN" altLang="en-US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9" name="图片 59">
            <a:extLst>
              <a:ext uri="{FF2B5EF4-FFF2-40B4-BE49-F238E27FC236}">
                <a16:creationId xmlns:a16="http://schemas.microsoft.com/office/drawing/2014/main" id="{4FA7B1CA-1C12-4BD1-93F2-3FAE8BA65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771" y="2260918"/>
            <a:ext cx="608706" cy="7925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矩形 147">
            <a:extLst>
              <a:ext uri="{FF2B5EF4-FFF2-40B4-BE49-F238E27FC236}">
                <a16:creationId xmlns:a16="http://schemas.microsoft.com/office/drawing/2014/main" id="{643AFD23-5BA3-40C3-BFE1-F0998EF0E50C}"/>
              </a:ext>
            </a:extLst>
          </p:cNvPr>
          <p:cNvSpPr/>
          <p:nvPr/>
        </p:nvSpPr>
        <p:spPr>
          <a:xfrm>
            <a:off x="6706401" y="5453462"/>
            <a:ext cx="50921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Zhiyong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Zhang et al., NIM-A 889 (2018) 78–82</a:t>
            </a:r>
          </a:p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Binbin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Qi et al., NIM-A 976 (2020) 164282</a:t>
            </a:r>
          </a:p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Kunyu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Liang, et al., NIM-A,1070 (2025) 170033.</a:t>
            </a:r>
            <a:endParaRPr lang="zh-CN" altLang="zh-CN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9" name="图片 148">
            <a:extLst>
              <a:ext uri="{FF2B5EF4-FFF2-40B4-BE49-F238E27FC236}">
                <a16:creationId xmlns:a16="http://schemas.microsoft.com/office/drawing/2014/main" id="{8DAA70B8-6C57-4FF8-9DA2-1EF142329F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6197" y="3166102"/>
            <a:ext cx="3118543" cy="2105157"/>
          </a:xfrm>
          <a:prstGeom prst="rect">
            <a:avLst/>
          </a:prstGeom>
        </p:spPr>
      </p:pic>
      <p:sp>
        <p:nvSpPr>
          <p:cNvPr id="150" name="矩形 149">
            <a:extLst>
              <a:ext uri="{FF2B5EF4-FFF2-40B4-BE49-F238E27FC236}">
                <a16:creationId xmlns:a16="http://schemas.microsoft.com/office/drawing/2014/main" id="{D7E70F65-0E74-4A8E-9E4E-405394170DEB}"/>
              </a:ext>
            </a:extLst>
          </p:cNvPr>
          <p:cNvSpPr/>
          <p:nvPr/>
        </p:nvSpPr>
        <p:spPr>
          <a:xfrm>
            <a:off x="769874" y="5340687"/>
            <a:ext cx="58196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+mn-ea"/>
              </a:rPr>
              <a:t>DMM:</a:t>
            </a:r>
            <a:r>
              <a:rPr lang="zh-CN" altLang="en-US" sz="2000" dirty="0"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~0.03% IBF </a:t>
            </a:r>
            <a:r>
              <a:rPr lang="en-US" altLang="zh-CN" sz="2000" dirty="0">
                <a:latin typeface="+mn-ea"/>
              </a:rPr>
              <a:t>for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high rate TPC</a:t>
            </a:r>
          </a:p>
          <a:p>
            <a:r>
              <a:rPr lang="en-GB" altLang="zh-CN" sz="2000" dirty="0">
                <a:latin typeface="+mn-ea"/>
              </a:rPr>
              <a:t>TMM: </a:t>
            </a:r>
            <a:r>
              <a:rPr lang="en-GB" altLang="zh-CN" sz="20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~0.003% IBF </a:t>
            </a:r>
            <a:r>
              <a:rPr lang="en-GB" altLang="zh-CN" sz="2000" dirty="0">
                <a:latin typeface="+mn-ea"/>
              </a:rPr>
              <a:t>at gas gains exceeding 1 × 10</a:t>
            </a:r>
            <a:r>
              <a:rPr lang="en-GB" altLang="zh-CN" sz="2000" baseline="30000" dirty="0">
                <a:latin typeface="+mn-ea"/>
              </a:rPr>
              <a:t>5 </a:t>
            </a:r>
            <a:r>
              <a:rPr lang="en-GB" altLang="zh-CN" sz="2000" dirty="0">
                <a:latin typeface="+mn-ea"/>
              </a:rPr>
              <a:t>for </a:t>
            </a:r>
            <a:r>
              <a:rPr lang="en-GB" altLang="zh-CN" sz="20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visible light detection</a:t>
            </a:r>
            <a:r>
              <a:rPr lang="en-GB" altLang="zh-CN" sz="2000" dirty="0">
                <a:latin typeface="+mn-ea"/>
              </a:rPr>
              <a:t>.</a:t>
            </a:r>
            <a:endParaRPr lang="en-US" altLang="zh-CN" sz="2000" dirty="0">
              <a:latin typeface="+mn-ea"/>
            </a:endParaRPr>
          </a:p>
        </p:txBody>
      </p:sp>
      <p:sp>
        <p:nvSpPr>
          <p:cNvPr id="151" name="矩形 150">
            <a:extLst>
              <a:ext uri="{FF2B5EF4-FFF2-40B4-BE49-F238E27FC236}">
                <a16:creationId xmlns:a16="http://schemas.microsoft.com/office/drawing/2014/main" id="{514AF280-5A34-432C-8982-8A3A2314DA93}"/>
              </a:ext>
            </a:extLst>
          </p:cNvPr>
          <p:cNvSpPr/>
          <p:nvPr/>
        </p:nvSpPr>
        <p:spPr>
          <a:xfrm>
            <a:off x="6054524" y="1035206"/>
            <a:ext cx="5299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TMM</a:t>
            </a:r>
            <a:r>
              <a:rPr lang="zh-CN" altLang="en-US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Triple Micro-Mesh gaseous structure</a:t>
            </a:r>
            <a:endParaRPr lang="zh-CN" altLang="en-US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2" name="图片 151">
            <a:extLst>
              <a:ext uri="{FF2B5EF4-FFF2-40B4-BE49-F238E27FC236}">
                <a16:creationId xmlns:a16="http://schemas.microsoft.com/office/drawing/2014/main" id="{07E95DBB-6998-494F-A53B-DD222F922D83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t="8864" r="3961" b="5237"/>
          <a:stretch/>
        </p:blipFill>
        <p:spPr bwMode="auto">
          <a:xfrm>
            <a:off x="8126952" y="3252143"/>
            <a:ext cx="3295174" cy="21247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9" name="组合 78">
            <a:extLst>
              <a:ext uri="{FF2B5EF4-FFF2-40B4-BE49-F238E27FC236}">
                <a16:creationId xmlns:a16="http://schemas.microsoft.com/office/drawing/2014/main" id="{51C076BA-FEC6-4541-9E6A-90CC12EC36BC}"/>
              </a:ext>
            </a:extLst>
          </p:cNvPr>
          <p:cNvGrpSpPr/>
          <p:nvPr/>
        </p:nvGrpSpPr>
        <p:grpSpPr>
          <a:xfrm>
            <a:off x="983024" y="1758273"/>
            <a:ext cx="3389036" cy="1361986"/>
            <a:chOff x="633096" y="2700680"/>
            <a:chExt cx="4155325" cy="1457542"/>
          </a:xfrm>
        </p:grpSpPr>
        <p:grpSp>
          <p:nvGrpSpPr>
            <p:cNvPr id="155" name="组合 58">
              <a:extLst>
                <a:ext uri="{FF2B5EF4-FFF2-40B4-BE49-F238E27FC236}">
                  <a16:creationId xmlns:a16="http://schemas.microsoft.com/office/drawing/2014/main" id="{6D415C0F-3653-4F16-AEC1-A6DB8573E6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096" y="2700680"/>
              <a:ext cx="4155325" cy="1457542"/>
              <a:chOff x="2334240" y="2007292"/>
              <a:chExt cx="3977675" cy="1515865"/>
            </a:xfrm>
          </p:grpSpPr>
          <p:sp>
            <p:nvSpPr>
              <p:cNvPr id="157" name="矩形 156">
                <a:extLst>
                  <a:ext uri="{FF2B5EF4-FFF2-40B4-BE49-F238E27FC236}">
                    <a16:creationId xmlns:a16="http://schemas.microsoft.com/office/drawing/2014/main" id="{D4DE313B-289C-4997-8BED-86B6FA50C38F}"/>
                  </a:ext>
                </a:extLst>
              </p:cNvPr>
              <p:cNvSpPr/>
              <p:nvPr/>
            </p:nvSpPr>
            <p:spPr>
              <a:xfrm>
                <a:off x="2334240" y="2758082"/>
                <a:ext cx="147675" cy="615870"/>
              </a:xfrm>
              <a:prstGeom prst="rect">
                <a:avLst/>
              </a:prstGeom>
              <a:pattFill prst="pct60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14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" name="矩形 157">
                <a:extLst>
                  <a:ext uri="{FF2B5EF4-FFF2-40B4-BE49-F238E27FC236}">
                    <a16:creationId xmlns:a16="http://schemas.microsoft.com/office/drawing/2014/main" id="{DD22335C-C75B-4ED0-A26A-EE8D789582BE}"/>
                  </a:ext>
                </a:extLst>
              </p:cNvPr>
              <p:cNvSpPr/>
              <p:nvPr/>
            </p:nvSpPr>
            <p:spPr>
              <a:xfrm>
                <a:off x="6145186" y="2762843"/>
                <a:ext cx="147675" cy="615870"/>
              </a:xfrm>
              <a:prstGeom prst="rect">
                <a:avLst/>
              </a:prstGeom>
              <a:pattFill prst="pct60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14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9" name="直接连接符 158">
                <a:extLst>
                  <a:ext uri="{FF2B5EF4-FFF2-40B4-BE49-F238E27FC236}">
                    <a16:creationId xmlns:a16="http://schemas.microsoft.com/office/drawing/2014/main" id="{FAA20119-7B6C-487B-9F6C-5B722D1D565D}"/>
                  </a:ext>
                </a:extLst>
              </p:cNvPr>
              <p:cNvCxnSpPr/>
              <p:nvPr/>
            </p:nvCxnSpPr>
            <p:spPr>
              <a:xfrm>
                <a:off x="2351707" y="3167603"/>
                <a:ext cx="3960208" cy="0"/>
              </a:xfrm>
              <a:prstGeom prst="line">
                <a:avLst/>
              </a:prstGeom>
              <a:ln w="19050">
                <a:solidFill>
                  <a:schemeClr val="dk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>
                <a:extLst>
                  <a:ext uri="{FF2B5EF4-FFF2-40B4-BE49-F238E27FC236}">
                    <a16:creationId xmlns:a16="http://schemas.microsoft.com/office/drawing/2014/main" id="{80F1F3AA-C76D-4F50-9650-9692E23C4805}"/>
                  </a:ext>
                </a:extLst>
              </p:cNvPr>
              <p:cNvCxnSpPr/>
              <p:nvPr/>
            </p:nvCxnSpPr>
            <p:spPr>
              <a:xfrm>
                <a:off x="2351707" y="2805701"/>
                <a:ext cx="3960208" cy="0"/>
              </a:xfrm>
              <a:prstGeom prst="line">
                <a:avLst/>
              </a:prstGeom>
              <a:ln w="19050">
                <a:solidFill>
                  <a:schemeClr val="dk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1" name="矩形 160">
                <a:extLst>
                  <a:ext uri="{FF2B5EF4-FFF2-40B4-BE49-F238E27FC236}">
                    <a16:creationId xmlns:a16="http://schemas.microsoft.com/office/drawing/2014/main" id="{A30C477A-3B6E-4E1D-9EA4-552450858250}"/>
                  </a:ext>
                </a:extLst>
              </p:cNvPr>
              <p:cNvSpPr/>
              <p:nvPr/>
            </p:nvSpPr>
            <p:spPr>
              <a:xfrm>
                <a:off x="2334240" y="3373951"/>
                <a:ext cx="3958620" cy="149206"/>
              </a:xfrm>
              <a:prstGeom prst="rect">
                <a:avLst/>
              </a:prstGeom>
              <a:pattFill prst="pct7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1" rIns="68580" bIns="34291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14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162" name="直接箭头连接符 161">
                <a:extLst>
                  <a:ext uri="{FF2B5EF4-FFF2-40B4-BE49-F238E27FC236}">
                    <a16:creationId xmlns:a16="http://schemas.microsoft.com/office/drawing/2014/main" id="{4CDFD99B-C09D-4698-B35F-07E5D651A91B}"/>
                  </a:ext>
                </a:extLst>
              </p:cNvPr>
              <p:cNvCxnSpPr/>
              <p:nvPr/>
            </p:nvCxnSpPr>
            <p:spPr>
              <a:xfrm>
                <a:off x="5916529" y="2026340"/>
                <a:ext cx="0" cy="763488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3" name="文本框 52">
                <a:extLst>
                  <a:ext uri="{FF2B5EF4-FFF2-40B4-BE49-F238E27FC236}">
                    <a16:creationId xmlns:a16="http://schemas.microsoft.com/office/drawing/2014/main" id="{4A794D4B-864F-49F4-A0CA-07692ACEB6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11248" y="2789950"/>
                <a:ext cx="1505319" cy="342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latin typeface="微软雅黑" panose="020B0503020204020204" pitchFamily="34" charset="-122"/>
                    <a:cs typeface="Times New Roman" panose="02020603050405020304" pitchFamily="18" charset="0"/>
                  </a:rPr>
                  <a:t>    ~0.2 mm</a:t>
                </a:r>
                <a:endParaRPr lang="zh-CN" altLang="en-US" sz="14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矩形 37">
                <a:extLst>
                  <a:ext uri="{FF2B5EF4-FFF2-40B4-BE49-F238E27FC236}">
                    <a16:creationId xmlns:a16="http://schemas.microsoft.com/office/drawing/2014/main" id="{41A0EE75-9D76-4796-AFDE-84801F391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7258" y="3100353"/>
                <a:ext cx="1637552" cy="342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latin typeface="微软雅黑" panose="020B0503020204020204" pitchFamily="34" charset="-122"/>
                    <a:cs typeface="Times New Roman" panose="02020603050405020304" pitchFamily="18" charset="0"/>
                  </a:rPr>
                  <a:t> ~0.1 mm</a:t>
                </a:r>
                <a:endParaRPr lang="zh-CN" altLang="en-US" sz="1400" dirty="0"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165" name="直接箭头连接符 164">
                <a:extLst>
                  <a:ext uri="{FF2B5EF4-FFF2-40B4-BE49-F238E27FC236}">
                    <a16:creationId xmlns:a16="http://schemas.microsoft.com/office/drawing/2014/main" id="{53C60400-BC09-4A8D-A6CA-88ADA5665CAE}"/>
                  </a:ext>
                </a:extLst>
              </p:cNvPr>
              <p:cNvCxnSpPr/>
              <p:nvPr/>
            </p:nvCxnSpPr>
            <p:spPr>
              <a:xfrm>
                <a:off x="5916529" y="2805701"/>
                <a:ext cx="0" cy="380950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6" name="直接箭头连接符 165">
                <a:extLst>
                  <a:ext uri="{FF2B5EF4-FFF2-40B4-BE49-F238E27FC236}">
                    <a16:creationId xmlns:a16="http://schemas.microsoft.com/office/drawing/2014/main" id="{A60B3295-48C0-45A7-85DC-3DC8505F1D1B}"/>
                  </a:ext>
                </a:extLst>
              </p:cNvPr>
              <p:cNvCxnSpPr/>
              <p:nvPr/>
            </p:nvCxnSpPr>
            <p:spPr>
              <a:xfrm>
                <a:off x="5916529" y="3186651"/>
                <a:ext cx="0" cy="141269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67" name="组合 166">
                <a:extLst>
                  <a:ext uri="{FF2B5EF4-FFF2-40B4-BE49-F238E27FC236}">
                    <a16:creationId xmlns:a16="http://schemas.microsoft.com/office/drawing/2014/main" id="{B4305825-3ADA-4E38-98FB-C29D8C8BE9CA}"/>
                  </a:ext>
                </a:extLst>
              </p:cNvPr>
              <p:cNvGrpSpPr/>
              <p:nvPr/>
            </p:nvGrpSpPr>
            <p:grpSpPr>
              <a:xfrm>
                <a:off x="2544154" y="3331229"/>
                <a:ext cx="3526285" cy="43841"/>
                <a:chOff x="2461456" y="5132611"/>
                <a:chExt cx="4418564" cy="107128"/>
              </a:xfrm>
              <a:pattFill prst="pct90">
                <a:fgClr>
                  <a:schemeClr val="accent4"/>
                </a:fgClr>
                <a:bgClr>
                  <a:schemeClr val="bg1"/>
                </a:bgClr>
              </a:pattFill>
            </p:grpSpPr>
            <p:sp>
              <p:nvSpPr>
                <p:cNvPr id="174" name="矩形 173">
                  <a:extLst>
                    <a:ext uri="{FF2B5EF4-FFF2-40B4-BE49-F238E27FC236}">
                      <a16:creationId xmlns:a16="http://schemas.microsoft.com/office/drawing/2014/main" id="{50B52D57-C46E-4363-8AED-B68A0AD2B0AA}"/>
                    </a:ext>
                  </a:extLst>
                </p:cNvPr>
                <p:cNvSpPr/>
                <p:nvPr/>
              </p:nvSpPr>
              <p:spPr>
                <a:xfrm>
                  <a:off x="2461456" y="5132614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5" name="矩形 174">
                  <a:extLst>
                    <a:ext uri="{FF2B5EF4-FFF2-40B4-BE49-F238E27FC236}">
                      <a16:creationId xmlns:a16="http://schemas.microsoft.com/office/drawing/2014/main" id="{815B3D80-A6EE-4F7B-8926-A8364FA50235}"/>
                    </a:ext>
                  </a:extLst>
                </p:cNvPr>
                <p:cNvSpPr/>
                <p:nvPr/>
              </p:nvSpPr>
              <p:spPr>
                <a:xfrm>
                  <a:off x="3028950" y="5132613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6" name="矩形 175">
                  <a:extLst>
                    <a:ext uri="{FF2B5EF4-FFF2-40B4-BE49-F238E27FC236}">
                      <a16:creationId xmlns:a16="http://schemas.microsoft.com/office/drawing/2014/main" id="{F27C16C9-F367-4BFC-83E5-22F51B132074}"/>
                    </a:ext>
                  </a:extLst>
                </p:cNvPr>
                <p:cNvSpPr/>
                <p:nvPr/>
              </p:nvSpPr>
              <p:spPr>
                <a:xfrm>
                  <a:off x="3596444" y="5132613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7" name="矩形 176">
                  <a:extLst>
                    <a:ext uri="{FF2B5EF4-FFF2-40B4-BE49-F238E27FC236}">
                      <a16:creationId xmlns:a16="http://schemas.microsoft.com/office/drawing/2014/main" id="{6A45128E-AFD0-4DF8-B9FD-E15274B7826F}"/>
                    </a:ext>
                  </a:extLst>
                </p:cNvPr>
                <p:cNvSpPr/>
                <p:nvPr/>
              </p:nvSpPr>
              <p:spPr>
                <a:xfrm>
                  <a:off x="4163938" y="5132612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矩形 177">
                  <a:extLst>
                    <a:ext uri="{FF2B5EF4-FFF2-40B4-BE49-F238E27FC236}">
                      <a16:creationId xmlns:a16="http://schemas.microsoft.com/office/drawing/2014/main" id="{44A94554-4E44-4375-9076-FDD3EEEFE89A}"/>
                    </a:ext>
                  </a:extLst>
                </p:cNvPr>
                <p:cNvSpPr/>
                <p:nvPr/>
              </p:nvSpPr>
              <p:spPr>
                <a:xfrm>
                  <a:off x="4731432" y="5132612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9" name="矩形 178">
                  <a:extLst>
                    <a:ext uri="{FF2B5EF4-FFF2-40B4-BE49-F238E27FC236}">
                      <a16:creationId xmlns:a16="http://schemas.microsoft.com/office/drawing/2014/main" id="{5158E4DB-2A5F-41A7-B186-A4FE4BE5D254}"/>
                    </a:ext>
                  </a:extLst>
                </p:cNvPr>
                <p:cNvSpPr/>
                <p:nvPr/>
              </p:nvSpPr>
              <p:spPr>
                <a:xfrm>
                  <a:off x="5298926" y="5132611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0" name="矩形 179">
                  <a:extLst>
                    <a:ext uri="{FF2B5EF4-FFF2-40B4-BE49-F238E27FC236}">
                      <a16:creationId xmlns:a16="http://schemas.microsoft.com/office/drawing/2014/main" id="{F8E276A8-C176-449D-BAF9-E74F9B92BD36}"/>
                    </a:ext>
                  </a:extLst>
                </p:cNvPr>
                <p:cNvSpPr/>
                <p:nvPr/>
              </p:nvSpPr>
              <p:spPr>
                <a:xfrm>
                  <a:off x="5863339" y="5134590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1" name="矩形 180">
                  <a:extLst>
                    <a:ext uri="{FF2B5EF4-FFF2-40B4-BE49-F238E27FC236}">
                      <a16:creationId xmlns:a16="http://schemas.microsoft.com/office/drawing/2014/main" id="{5F734D5E-CF9A-4907-9535-D7A580C0A798}"/>
                    </a:ext>
                  </a:extLst>
                </p:cNvPr>
                <p:cNvSpPr/>
                <p:nvPr/>
              </p:nvSpPr>
              <p:spPr>
                <a:xfrm>
                  <a:off x="6430833" y="5134589"/>
                  <a:ext cx="449187" cy="105149"/>
                </a:xfrm>
                <a:prstGeom prst="rect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4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8" name="文本框 65">
                <a:extLst>
                  <a:ext uri="{FF2B5EF4-FFF2-40B4-BE49-F238E27FC236}">
                    <a16:creationId xmlns:a16="http://schemas.microsoft.com/office/drawing/2014/main" id="{7F3752C7-9F05-4C76-A55B-DEA5F65326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3609" y="2831897"/>
                <a:ext cx="1786783" cy="342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latin typeface="微软雅黑" panose="020B0503020204020204" pitchFamily="34" charset="-122"/>
                  </a:rPr>
                  <a:t>PA </a:t>
                </a:r>
                <a:endParaRPr lang="zh-CN" altLang="en-US" sz="1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69" name="文本框 66">
                <a:extLst>
                  <a:ext uri="{FF2B5EF4-FFF2-40B4-BE49-F238E27FC236}">
                    <a16:creationId xmlns:a16="http://schemas.microsoft.com/office/drawing/2014/main" id="{8B537C57-6386-49CA-A81F-1F15AF9ADF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38049" y="3103349"/>
                <a:ext cx="1933571" cy="342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latin typeface="微软雅黑" panose="020B0503020204020204" pitchFamily="34" charset="-122"/>
                  </a:rPr>
                  <a:t>SA</a:t>
                </a:r>
                <a:endParaRPr lang="zh-CN" altLang="en-US" sz="1400" dirty="0"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170" name="直接连接符 169">
                <a:extLst>
                  <a:ext uri="{FF2B5EF4-FFF2-40B4-BE49-F238E27FC236}">
                    <a16:creationId xmlns:a16="http://schemas.microsoft.com/office/drawing/2014/main" id="{3EC1ABBE-BEA0-4445-A661-3A1762875C06}"/>
                  </a:ext>
                </a:extLst>
              </p:cNvPr>
              <p:cNvCxnSpPr/>
              <p:nvPr/>
            </p:nvCxnSpPr>
            <p:spPr>
              <a:xfrm>
                <a:off x="2334240" y="2007292"/>
                <a:ext cx="396020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1" name="文本框 110">
                <a:extLst>
                  <a:ext uri="{FF2B5EF4-FFF2-40B4-BE49-F238E27FC236}">
                    <a16:creationId xmlns:a16="http://schemas.microsoft.com/office/drawing/2014/main" id="{6887CE79-0040-4742-B356-E6C9C5B996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36893" y="2058156"/>
                <a:ext cx="1933571" cy="342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latin typeface="微软雅黑" panose="020B0503020204020204" pitchFamily="34" charset="-122"/>
                  </a:rPr>
                  <a:t>Drift region </a:t>
                </a:r>
                <a:endParaRPr lang="zh-CN" altLang="en-US" sz="1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72" name="Freeform 18">
                <a:extLst>
                  <a:ext uri="{FF2B5EF4-FFF2-40B4-BE49-F238E27FC236}">
                    <a16:creationId xmlns:a16="http://schemas.microsoft.com/office/drawing/2014/main" id="{291EC68A-3EE8-489C-9A4D-49B090F1634E}"/>
                  </a:ext>
                </a:extLst>
              </p:cNvPr>
              <p:cNvSpPr/>
              <p:nvPr/>
            </p:nvSpPr>
            <p:spPr bwMode="auto">
              <a:xfrm rot="10800000">
                <a:off x="3944365" y="3177127"/>
                <a:ext cx="271530" cy="182538"/>
              </a:xfrm>
              <a:custGeom>
                <a:avLst/>
                <a:gdLst>
                  <a:gd name="T0" fmla="*/ 336 w 651"/>
                  <a:gd name="T1" fmla="*/ 1964 h 1969"/>
                  <a:gd name="T2" fmla="*/ 225 w 651"/>
                  <a:gd name="T3" fmla="*/ 1543 h 1969"/>
                  <a:gd name="T4" fmla="*/ 114 w 651"/>
                  <a:gd name="T5" fmla="*/ 1017 h 1969"/>
                  <a:gd name="T6" fmla="*/ 3 w 651"/>
                  <a:gd name="T7" fmla="*/ 275 h 1969"/>
                  <a:gd name="T8" fmla="*/ 131 w 651"/>
                  <a:gd name="T9" fmla="*/ 48 h 1969"/>
                  <a:gd name="T10" fmla="*/ 535 w 651"/>
                  <a:gd name="T11" fmla="*/ 42 h 1969"/>
                  <a:gd name="T12" fmla="*/ 646 w 651"/>
                  <a:gd name="T13" fmla="*/ 297 h 1969"/>
                  <a:gd name="T14" fmla="*/ 563 w 651"/>
                  <a:gd name="T15" fmla="*/ 989 h 1969"/>
                  <a:gd name="T16" fmla="*/ 468 w 651"/>
                  <a:gd name="T17" fmla="*/ 1554 h 1969"/>
                  <a:gd name="T18" fmla="*/ 402 w 651"/>
                  <a:gd name="T19" fmla="*/ 1969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100000">
                    <a:srgbClr val="FFFF00"/>
                  </a:gs>
                </a:gsLst>
                <a:lin ang="5400000" scaled="1"/>
              </a:gradFill>
              <a:ln w="9525" cap="flat" cmpd="sng">
                <a:solidFill>
                  <a:srgbClr val="FFFF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pPr>
                  <a:defRPr/>
                </a:pPr>
                <a:endParaRPr lang="zh-CN" altLang="en-US" sz="1400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73" name="Freeform 18">
                <a:extLst>
                  <a:ext uri="{FF2B5EF4-FFF2-40B4-BE49-F238E27FC236}">
                    <a16:creationId xmlns:a16="http://schemas.microsoft.com/office/drawing/2014/main" id="{F447F68B-DCC4-4BFB-8113-BB3C714C35CC}"/>
                  </a:ext>
                </a:extLst>
              </p:cNvPr>
              <p:cNvSpPr/>
              <p:nvPr/>
            </p:nvSpPr>
            <p:spPr bwMode="auto">
              <a:xfrm rot="10800000">
                <a:off x="4018996" y="2816811"/>
                <a:ext cx="117504" cy="347618"/>
              </a:xfrm>
              <a:custGeom>
                <a:avLst/>
                <a:gdLst>
                  <a:gd name="T0" fmla="*/ 336 w 651"/>
                  <a:gd name="T1" fmla="*/ 1964 h 1969"/>
                  <a:gd name="T2" fmla="*/ 225 w 651"/>
                  <a:gd name="T3" fmla="*/ 1543 h 1969"/>
                  <a:gd name="T4" fmla="*/ 114 w 651"/>
                  <a:gd name="T5" fmla="*/ 1017 h 1969"/>
                  <a:gd name="T6" fmla="*/ 3 w 651"/>
                  <a:gd name="T7" fmla="*/ 275 h 1969"/>
                  <a:gd name="T8" fmla="*/ 131 w 651"/>
                  <a:gd name="T9" fmla="*/ 48 h 1969"/>
                  <a:gd name="T10" fmla="*/ 535 w 651"/>
                  <a:gd name="T11" fmla="*/ 42 h 1969"/>
                  <a:gd name="T12" fmla="*/ 646 w 651"/>
                  <a:gd name="T13" fmla="*/ 297 h 1969"/>
                  <a:gd name="T14" fmla="*/ 563 w 651"/>
                  <a:gd name="T15" fmla="*/ 989 h 1969"/>
                  <a:gd name="T16" fmla="*/ 468 w 651"/>
                  <a:gd name="T17" fmla="*/ 1554 h 1969"/>
                  <a:gd name="T18" fmla="*/ 402 w 651"/>
                  <a:gd name="T19" fmla="*/ 1969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100000">
                    <a:srgbClr val="FFFF00"/>
                  </a:gs>
                </a:gsLst>
                <a:lin ang="5400000" scaled="0"/>
              </a:gradFill>
              <a:ln w="9525" cap="flat" cmpd="sng">
                <a:solidFill>
                  <a:srgbClr val="FFFF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pPr>
                  <a:defRPr/>
                </a:pPr>
                <a:endParaRPr lang="zh-CN" altLang="en-US" sz="1400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54" name="文本框 52">
              <a:extLst>
                <a:ext uri="{FF2B5EF4-FFF2-40B4-BE49-F238E27FC236}">
                  <a16:creationId xmlns:a16="http://schemas.microsoft.com/office/drawing/2014/main" id="{8856155B-8EC9-43B9-BBBB-037574C33B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8789" y="2981235"/>
              <a:ext cx="1565278" cy="329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5143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8572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2001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5430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0002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4574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29146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3718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 dirty="0">
                  <a:latin typeface="微软雅黑" panose="020B0503020204020204" pitchFamily="34" charset="-122"/>
                  <a:cs typeface="Times New Roman" panose="02020603050405020304" pitchFamily="18" charset="0"/>
                </a:rPr>
                <a:t>    ~3-5 mm</a:t>
              </a:r>
              <a:endParaRPr lang="zh-CN" altLang="en-US" sz="1400" dirty="0"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5" name="组合 214">
            <a:extLst>
              <a:ext uri="{FF2B5EF4-FFF2-40B4-BE49-F238E27FC236}">
                <a16:creationId xmlns:a16="http://schemas.microsoft.com/office/drawing/2014/main" id="{3FBCF45B-193E-4482-B0E5-B0C8BB203A10}"/>
              </a:ext>
            </a:extLst>
          </p:cNvPr>
          <p:cNvGrpSpPr/>
          <p:nvPr/>
        </p:nvGrpSpPr>
        <p:grpSpPr>
          <a:xfrm>
            <a:off x="6589496" y="1526192"/>
            <a:ext cx="3134639" cy="1552521"/>
            <a:chOff x="2613563" y="2423741"/>
            <a:chExt cx="4352427" cy="2090722"/>
          </a:xfrm>
        </p:grpSpPr>
        <p:grpSp>
          <p:nvGrpSpPr>
            <p:cNvPr id="216" name="组合 215">
              <a:extLst>
                <a:ext uri="{FF2B5EF4-FFF2-40B4-BE49-F238E27FC236}">
                  <a16:creationId xmlns:a16="http://schemas.microsoft.com/office/drawing/2014/main" id="{FE35C648-6125-4B3B-B0DC-A5B6C2769FCD}"/>
                </a:ext>
              </a:extLst>
            </p:cNvPr>
            <p:cNvGrpSpPr/>
            <p:nvPr/>
          </p:nvGrpSpPr>
          <p:grpSpPr>
            <a:xfrm>
              <a:off x="2613563" y="2423741"/>
              <a:ext cx="4352427" cy="2090722"/>
              <a:chOff x="1988747" y="1773808"/>
              <a:chExt cx="4612613" cy="2897399"/>
            </a:xfrm>
          </p:grpSpPr>
          <p:sp>
            <p:nvSpPr>
              <p:cNvPr id="219" name="矩形 218">
                <a:extLst>
                  <a:ext uri="{FF2B5EF4-FFF2-40B4-BE49-F238E27FC236}">
                    <a16:creationId xmlns:a16="http://schemas.microsoft.com/office/drawing/2014/main" id="{7A8EB178-4323-4232-ACA5-0FC77142DBFD}"/>
                  </a:ext>
                </a:extLst>
              </p:cNvPr>
              <p:cNvSpPr/>
              <p:nvPr/>
            </p:nvSpPr>
            <p:spPr bwMode="auto">
              <a:xfrm>
                <a:off x="2005904" y="3318494"/>
                <a:ext cx="156912" cy="1143832"/>
              </a:xfrm>
              <a:prstGeom prst="rect">
                <a:avLst/>
              </a:prstGeom>
              <a:pattFill prst="pct60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12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0" name="矩形 219">
                <a:extLst>
                  <a:ext uri="{FF2B5EF4-FFF2-40B4-BE49-F238E27FC236}">
                    <a16:creationId xmlns:a16="http://schemas.microsoft.com/office/drawing/2014/main" id="{962EEFB0-11B6-4113-B7BD-16DCA3C9CA93}"/>
                  </a:ext>
                </a:extLst>
              </p:cNvPr>
              <p:cNvSpPr/>
              <p:nvPr/>
            </p:nvSpPr>
            <p:spPr bwMode="auto">
              <a:xfrm>
                <a:off x="6429929" y="3318495"/>
                <a:ext cx="145359" cy="1150496"/>
              </a:xfrm>
              <a:prstGeom prst="rect">
                <a:avLst/>
              </a:prstGeom>
              <a:pattFill prst="pct60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12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21" name="直接连接符 220">
                <a:extLst>
                  <a:ext uri="{FF2B5EF4-FFF2-40B4-BE49-F238E27FC236}">
                    <a16:creationId xmlns:a16="http://schemas.microsoft.com/office/drawing/2014/main" id="{3FE67889-F1DA-473E-849A-89D2688BB751}"/>
                  </a:ext>
                </a:extLst>
              </p:cNvPr>
              <p:cNvCxnSpPr/>
              <p:nvPr/>
            </p:nvCxnSpPr>
            <p:spPr bwMode="auto">
              <a:xfrm>
                <a:off x="1993907" y="4194958"/>
                <a:ext cx="4597299" cy="0"/>
              </a:xfrm>
              <a:prstGeom prst="line">
                <a:avLst/>
              </a:prstGeom>
              <a:ln w="19050">
                <a:solidFill>
                  <a:schemeClr val="dk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2" name="直接连接符 221">
                <a:extLst>
                  <a:ext uri="{FF2B5EF4-FFF2-40B4-BE49-F238E27FC236}">
                    <a16:creationId xmlns:a16="http://schemas.microsoft.com/office/drawing/2014/main" id="{EB10DF87-FCEE-4102-A11D-249EDFD14D16}"/>
                  </a:ext>
                </a:extLst>
              </p:cNvPr>
              <p:cNvCxnSpPr/>
              <p:nvPr/>
            </p:nvCxnSpPr>
            <p:spPr bwMode="auto">
              <a:xfrm>
                <a:off x="1993907" y="3763613"/>
                <a:ext cx="4597299" cy="0"/>
              </a:xfrm>
              <a:prstGeom prst="line">
                <a:avLst/>
              </a:prstGeom>
              <a:ln w="19050">
                <a:solidFill>
                  <a:schemeClr val="dk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3" name="矩形 222">
                <a:extLst>
                  <a:ext uri="{FF2B5EF4-FFF2-40B4-BE49-F238E27FC236}">
                    <a16:creationId xmlns:a16="http://schemas.microsoft.com/office/drawing/2014/main" id="{2F84467A-0F1B-4BB1-94EC-786597CC4B90}"/>
                  </a:ext>
                </a:extLst>
              </p:cNvPr>
              <p:cNvSpPr/>
              <p:nvPr/>
            </p:nvSpPr>
            <p:spPr bwMode="auto">
              <a:xfrm>
                <a:off x="2005904" y="4462323"/>
                <a:ext cx="4595456" cy="208884"/>
              </a:xfrm>
              <a:prstGeom prst="rect">
                <a:avLst/>
              </a:prstGeom>
              <a:pattFill prst="pct7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1" rIns="68580" bIns="34291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224" name="直接箭头连接符 223">
                <a:extLst>
                  <a:ext uri="{FF2B5EF4-FFF2-40B4-BE49-F238E27FC236}">
                    <a16:creationId xmlns:a16="http://schemas.microsoft.com/office/drawing/2014/main" id="{52B78418-08A3-4026-AF2D-FE60F01390BE}"/>
                  </a:ext>
                </a:extLst>
              </p:cNvPr>
              <p:cNvCxnSpPr/>
              <p:nvPr/>
            </p:nvCxnSpPr>
            <p:spPr bwMode="auto">
              <a:xfrm>
                <a:off x="6160056" y="1773808"/>
                <a:ext cx="4431" cy="1555672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5" name="文本框 52">
                <a:extLst>
                  <a:ext uri="{FF2B5EF4-FFF2-40B4-BE49-F238E27FC236}">
                    <a16:creationId xmlns:a16="http://schemas.microsoft.com/office/drawing/2014/main" id="{786CA9C6-95FE-4989-946F-7C3DA441D5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5486" y="3742201"/>
                <a:ext cx="1720921" cy="51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微软雅黑" panose="020B0503020204020204" pitchFamily="34" charset="-122"/>
                    <a:cs typeface="Times New Roman" panose="02020603050405020304" pitchFamily="18" charset="0"/>
                  </a:rPr>
                  <a:t>    ~0.2 mm</a:t>
                </a:r>
                <a:endParaRPr lang="zh-CN" altLang="en-US" sz="12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6" name="矩形 37">
                <a:extLst>
                  <a:ext uri="{FF2B5EF4-FFF2-40B4-BE49-F238E27FC236}">
                    <a16:creationId xmlns:a16="http://schemas.microsoft.com/office/drawing/2014/main" id="{DEA1A3C1-6F83-4AE4-8F36-E6BC0767F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8438" y="4053495"/>
                <a:ext cx="1830646" cy="51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微软雅黑" panose="020B0503020204020204" pitchFamily="34" charset="-122"/>
                    <a:cs typeface="Times New Roman" panose="02020603050405020304" pitchFamily="18" charset="0"/>
                  </a:rPr>
                  <a:t> ~0.1 mm</a:t>
                </a:r>
                <a:endParaRPr lang="zh-CN" altLang="en-US" sz="1200" dirty="0"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227" name="直接箭头连接符 226">
                <a:extLst>
                  <a:ext uri="{FF2B5EF4-FFF2-40B4-BE49-F238E27FC236}">
                    <a16:creationId xmlns:a16="http://schemas.microsoft.com/office/drawing/2014/main" id="{C61E0A77-016F-48B9-A5EC-A3FB47166063}"/>
                  </a:ext>
                </a:extLst>
              </p:cNvPr>
              <p:cNvCxnSpPr/>
              <p:nvPr/>
            </p:nvCxnSpPr>
            <p:spPr bwMode="auto">
              <a:xfrm>
                <a:off x="6164487" y="3740414"/>
                <a:ext cx="0" cy="459695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8" name="直接箭头连接符 227">
                <a:extLst>
                  <a:ext uri="{FF2B5EF4-FFF2-40B4-BE49-F238E27FC236}">
                    <a16:creationId xmlns:a16="http://schemas.microsoft.com/office/drawing/2014/main" id="{F286A3C9-427F-41EA-9E6F-53F98323D1B5}"/>
                  </a:ext>
                </a:extLst>
              </p:cNvPr>
              <p:cNvCxnSpPr/>
              <p:nvPr/>
            </p:nvCxnSpPr>
            <p:spPr bwMode="auto">
              <a:xfrm>
                <a:off x="6164487" y="4200109"/>
                <a:ext cx="0" cy="197772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29" name="组合 228">
                <a:extLst>
                  <a:ext uri="{FF2B5EF4-FFF2-40B4-BE49-F238E27FC236}">
                    <a16:creationId xmlns:a16="http://schemas.microsoft.com/office/drawing/2014/main" id="{D611EDBE-4590-476D-A95F-28EDF1E72335}"/>
                  </a:ext>
                </a:extLst>
              </p:cNvPr>
              <p:cNvGrpSpPr/>
              <p:nvPr/>
            </p:nvGrpSpPr>
            <p:grpSpPr bwMode="auto">
              <a:xfrm>
                <a:off x="2249588" y="4402514"/>
                <a:ext cx="4093569" cy="61376"/>
                <a:chOff x="2461456" y="5132611"/>
                <a:chExt cx="4418564" cy="107128"/>
              </a:xfrm>
              <a:pattFill prst="pct90">
                <a:fgClr>
                  <a:schemeClr val="accent4"/>
                </a:fgClr>
                <a:bgClr>
                  <a:schemeClr val="bg1"/>
                </a:bgClr>
              </a:pattFill>
            </p:grpSpPr>
            <p:sp>
              <p:nvSpPr>
                <p:cNvPr id="240" name="矩形 239">
                  <a:extLst>
                    <a:ext uri="{FF2B5EF4-FFF2-40B4-BE49-F238E27FC236}">
                      <a16:creationId xmlns:a16="http://schemas.microsoft.com/office/drawing/2014/main" id="{552F5B13-68F6-42B8-B07C-67609C1DCFD6}"/>
                    </a:ext>
                  </a:extLst>
                </p:cNvPr>
                <p:cNvSpPr/>
                <p:nvPr/>
              </p:nvSpPr>
              <p:spPr>
                <a:xfrm>
                  <a:off x="2461456" y="5132614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1" name="矩形 240">
                  <a:extLst>
                    <a:ext uri="{FF2B5EF4-FFF2-40B4-BE49-F238E27FC236}">
                      <a16:creationId xmlns:a16="http://schemas.microsoft.com/office/drawing/2014/main" id="{C8E0FC21-AB51-4977-ACC1-A28F432AD3FA}"/>
                    </a:ext>
                  </a:extLst>
                </p:cNvPr>
                <p:cNvSpPr/>
                <p:nvPr/>
              </p:nvSpPr>
              <p:spPr>
                <a:xfrm>
                  <a:off x="3028950" y="5132613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2" name="矩形 241">
                  <a:extLst>
                    <a:ext uri="{FF2B5EF4-FFF2-40B4-BE49-F238E27FC236}">
                      <a16:creationId xmlns:a16="http://schemas.microsoft.com/office/drawing/2014/main" id="{AA18A8EA-1015-47E4-A3E8-7CC138EB7A18}"/>
                    </a:ext>
                  </a:extLst>
                </p:cNvPr>
                <p:cNvSpPr/>
                <p:nvPr/>
              </p:nvSpPr>
              <p:spPr>
                <a:xfrm>
                  <a:off x="3596444" y="5132613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3" name="矩形 242">
                  <a:extLst>
                    <a:ext uri="{FF2B5EF4-FFF2-40B4-BE49-F238E27FC236}">
                      <a16:creationId xmlns:a16="http://schemas.microsoft.com/office/drawing/2014/main" id="{DC248469-A4D3-4A2F-80AD-CA19BEC9FD7C}"/>
                    </a:ext>
                  </a:extLst>
                </p:cNvPr>
                <p:cNvSpPr/>
                <p:nvPr/>
              </p:nvSpPr>
              <p:spPr>
                <a:xfrm>
                  <a:off x="4163938" y="5132612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4" name="矩形 243">
                  <a:extLst>
                    <a:ext uri="{FF2B5EF4-FFF2-40B4-BE49-F238E27FC236}">
                      <a16:creationId xmlns:a16="http://schemas.microsoft.com/office/drawing/2014/main" id="{B3D31265-3C23-4921-B506-C8DB7B0E703C}"/>
                    </a:ext>
                  </a:extLst>
                </p:cNvPr>
                <p:cNvSpPr/>
                <p:nvPr/>
              </p:nvSpPr>
              <p:spPr>
                <a:xfrm>
                  <a:off x="4731432" y="5132612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5" name="矩形 244">
                  <a:extLst>
                    <a:ext uri="{FF2B5EF4-FFF2-40B4-BE49-F238E27FC236}">
                      <a16:creationId xmlns:a16="http://schemas.microsoft.com/office/drawing/2014/main" id="{407AC633-1768-4198-BA7C-F98CE50CE21B}"/>
                    </a:ext>
                  </a:extLst>
                </p:cNvPr>
                <p:cNvSpPr/>
                <p:nvPr/>
              </p:nvSpPr>
              <p:spPr>
                <a:xfrm>
                  <a:off x="5298926" y="5132611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6" name="矩形 245">
                  <a:extLst>
                    <a:ext uri="{FF2B5EF4-FFF2-40B4-BE49-F238E27FC236}">
                      <a16:creationId xmlns:a16="http://schemas.microsoft.com/office/drawing/2014/main" id="{43E10A46-8E09-4250-9FE0-BA5EDC85C107}"/>
                    </a:ext>
                  </a:extLst>
                </p:cNvPr>
                <p:cNvSpPr/>
                <p:nvPr/>
              </p:nvSpPr>
              <p:spPr>
                <a:xfrm>
                  <a:off x="5863339" y="5134590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7" name="矩形 246">
                  <a:extLst>
                    <a:ext uri="{FF2B5EF4-FFF2-40B4-BE49-F238E27FC236}">
                      <a16:creationId xmlns:a16="http://schemas.microsoft.com/office/drawing/2014/main" id="{35AE1726-70C0-4B06-90F2-B310A511FFD5}"/>
                    </a:ext>
                  </a:extLst>
                </p:cNvPr>
                <p:cNvSpPr/>
                <p:nvPr/>
              </p:nvSpPr>
              <p:spPr>
                <a:xfrm>
                  <a:off x="6430833" y="5134589"/>
                  <a:ext cx="449187" cy="10514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/>
                  <a:endParaRPr lang="zh-CN" altLang="en-US" sz="1200" dirty="0">
                    <a:latin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0" name="文本框 65">
                <a:extLst>
                  <a:ext uri="{FF2B5EF4-FFF2-40B4-BE49-F238E27FC236}">
                    <a16:creationId xmlns:a16="http://schemas.microsoft.com/office/drawing/2014/main" id="{70E1B008-2B96-48D2-8C58-F7E5A709D1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6152" y="3314552"/>
                <a:ext cx="2074229" cy="51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微软雅黑" panose="020B0503020204020204" pitchFamily="34" charset="-122"/>
                  </a:rPr>
                  <a:t>PA </a:t>
                </a:r>
                <a:endParaRPr lang="zh-CN" altLang="en-US" sz="12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1" name="文本框 66">
                <a:extLst>
                  <a:ext uri="{FF2B5EF4-FFF2-40B4-BE49-F238E27FC236}">
                    <a16:creationId xmlns:a16="http://schemas.microsoft.com/office/drawing/2014/main" id="{53427494-75F4-487B-9096-EAAA158FEF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37745" y="4125004"/>
                <a:ext cx="2244631" cy="32778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ctr" eaLnBrk="1" hangingPunct="1"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pPr algn="l"/>
                <a:r>
                  <a:rPr lang="en-US" altLang="zh-CN" sz="1200" dirty="0">
                    <a:solidFill>
                      <a:schemeClr val="tx1"/>
                    </a:solidFill>
                    <a:latin typeface="微软雅黑" panose="020B0503020204020204" pitchFamily="34" charset="-122"/>
                  </a:rPr>
                  <a:t>TA</a:t>
                </a:r>
                <a:endPara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232" name="直接连接符 231">
                <a:extLst>
                  <a:ext uri="{FF2B5EF4-FFF2-40B4-BE49-F238E27FC236}">
                    <a16:creationId xmlns:a16="http://schemas.microsoft.com/office/drawing/2014/main" id="{72B957ED-1549-4560-BFEF-B0197736AB07}"/>
                  </a:ext>
                </a:extLst>
              </p:cNvPr>
              <p:cNvCxnSpPr/>
              <p:nvPr/>
            </p:nvCxnSpPr>
            <p:spPr bwMode="auto">
              <a:xfrm>
                <a:off x="1988747" y="1773808"/>
                <a:ext cx="45973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3" name="文本框 110">
                <a:extLst>
                  <a:ext uri="{FF2B5EF4-FFF2-40B4-BE49-F238E27FC236}">
                    <a16:creationId xmlns:a16="http://schemas.microsoft.com/office/drawing/2014/main" id="{BDACBCEC-9381-426C-BDFA-B6E7DF081F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05905" y="2024950"/>
                <a:ext cx="2244631" cy="51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微软雅黑" panose="020B0503020204020204" pitchFamily="34" charset="-122"/>
                  </a:rPr>
                  <a:t>Drift region </a:t>
                </a:r>
                <a:endParaRPr lang="zh-CN" altLang="en-US" sz="12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4" name="Freeform 18">
                <a:extLst>
                  <a:ext uri="{FF2B5EF4-FFF2-40B4-BE49-F238E27FC236}">
                    <a16:creationId xmlns:a16="http://schemas.microsoft.com/office/drawing/2014/main" id="{1C834530-A6B6-4D08-8DFE-5BC3B4D4DA45}"/>
                  </a:ext>
                </a:extLst>
              </p:cNvPr>
              <p:cNvSpPr/>
              <p:nvPr/>
            </p:nvSpPr>
            <p:spPr bwMode="auto">
              <a:xfrm rot="10800000">
                <a:off x="3875055" y="4186776"/>
                <a:ext cx="315212" cy="255548"/>
              </a:xfrm>
              <a:custGeom>
                <a:avLst/>
                <a:gdLst>
                  <a:gd name="T0" fmla="*/ 336 w 651"/>
                  <a:gd name="T1" fmla="*/ 1964 h 1969"/>
                  <a:gd name="T2" fmla="*/ 225 w 651"/>
                  <a:gd name="T3" fmla="*/ 1543 h 1969"/>
                  <a:gd name="T4" fmla="*/ 114 w 651"/>
                  <a:gd name="T5" fmla="*/ 1017 h 1969"/>
                  <a:gd name="T6" fmla="*/ 3 w 651"/>
                  <a:gd name="T7" fmla="*/ 275 h 1969"/>
                  <a:gd name="T8" fmla="*/ 131 w 651"/>
                  <a:gd name="T9" fmla="*/ 48 h 1969"/>
                  <a:gd name="T10" fmla="*/ 535 w 651"/>
                  <a:gd name="T11" fmla="*/ 42 h 1969"/>
                  <a:gd name="T12" fmla="*/ 646 w 651"/>
                  <a:gd name="T13" fmla="*/ 297 h 1969"/>
                  <a:gd name="T14" fmla="*/ 563 w 651"/>
                  <a:gd name="T15" fmla="*/ 989 h 1969"/>
                  <a:gd name="T16" fmla="*/ 468 w 651"/>
                  <a:gd name="T17" fmla="*/ 1554 h 1969"/>
                  <a:gd name="T18" fmla="*/ 402 w 651"/>
                  <a:gd name="T19" fmla="*/ 1969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100000">
                    <a:srgbClr val="FFFF00"/>
                  </a:gs>
                </a:gsLst>
                <a:lin ang="5400000" scaled="1"/>
              </a:gradFill>
              <a:ln w="9525" cap="flat" cmpd="sng">
                <a:solidFill>
                  <a:srgbClr val="FFFF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pPr>
                  <a:defRPr/>
                </a:pPr>
                <a:endParaRPr lang="zh-CN" altLang="en-US" sz="1200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5" name="Freeform 18">
                <a:extLst>
                  <a:ext uri="{FF2B5EF4-FFF2-40B4-BE49-F238E27FC236}">
                    <a16:creationId xmlns:a16="http://schemas.microsoft.com/office/drawing/2014/main" id="{F5E5B019-7D2C-4EC5-8822-947905B0A6C3}"/>
                  </a:ext>
                </a:extLst>
              </p:cNvPr>
              <p:cNvSpPr/>
              <p:nvPr/>
            </p:nvSpPr>
            <p:spPr bwMode="auto">
              <a:xfrm rot="10800000">
                <a:off x="3973091" y="3690872"/>
                <a:ext cx="107580" cy="478125"/>
              </a:xfrm>
              <a:custGeom>
                <a:avLst/>
                <a:gdLst>
                  <a:gd name="T0" fmla="*/ 336 w 651"/>
                  <a:gd name="T1" fmla="*/ 1964 h 1969"/>
                  <a:gd name="T2" fmla="*/ 225 w 651"/>
                  <a:gd name="T3" fmla="*/ 1543 h 1969"/>
                  <a:gd name="T4" fmla="*/ 114 w 651"/>
                  <a:gd name="T5" fmla="*/ 1017 h 1969"/>
                  <a:gd name="T6" fmla="*/ 3 w 651"/>
                  <a:gd name="T7" fmla="*/ 275 h 1969"/>
                  <a:gd name="T8" fmla="*/ 131 w 651"/>
                  <a:gd name="T9" fmla="*/ 48 h 1969"/>
                  <a:gd name="T10" fmla="*/ 535 w 651"/>
                  <a:gd name="T11" fmla="*/ 42 h 1969"/>
                  <a:gd name="T12" fmla="*/ 646 w 651"/>
                  <a:gd name="T13" fmla="*/ 297 h 1969"/>
                  <a:gd name="T14" fmla="*/ 563 w 651"/>
                  <a:gd name="T15" fmla="*/ 989 h 1969"/>
                  <a:gd name="T16" fmla="*/ 468 w 651"/>
                  <a:gd name="T17" fmla="*/ 1554 h 1969"/>
                  <a:gd name="T18" fmla="*/ 402 w 651"/>
                  <a:gd name="T19" fmla="*/ 1969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100000">
                    <a:srgbClr val="FFFF00"/>
                  </a:gs>
                </a:gsLst>
                <a:lin ang="5400000" scaled="0"/>
              </a:gradFill>
              <a:ln w="9525" cap="flat" cmpd="sng">
                <a:solidFill>
                  <a:srgbClr val="FFFF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pPr>
                  <a:defRPr/>
                </a:pPr>
                <a:endParaRPr lang="zh-CN" altLang="en-US" sz="1200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6" name="文本框 52">
                <a:extLst>
                  <a:ext uri="{FF2B5EF4-FFF2-40B4-BE49-F238E27FC236}">
                    <a16:creationId xmlns:a16="http://schemas.microsoft.com/office/drawing/2014/main" id="{7CBDA1F1-9033-4E66-833A-98005D692E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3632" y="2078663"/>
                <a:ext cx="1943148" cy="57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 dirty="0">
                    <a:latin typeface="微软雅黑" panose="020B0503020204020204" pitchFamily="34" charset="-122"/>
                    <a:cs typeface="Times New Roman" panose="02020603050405020304" pitchFamily="18" charset="0"/>
                  </a:rPr>
                  <a:t>    ~1-3 mm</a:t>
                </a:r>
                <a:endParaRPr lang="zh-CN" altLang="en-US" sz="1400" dirty="0">
                  <a:latin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37" name="直接连接符 236">
                <a:extLst>
                  <a:ext uri="{FF2B5EF4-FFF2-40B4-BE49-F238E27FC236}">
                    <a16:creationId xmlns:a16="http://schemas.microsoft.com/office/drawing/2014/main" id="{DA479B9C-E61C-4CB8-B5C2-6EDC0D75706D}"/>
                  </a:ext>
                </a:extLst>
              </p:cNvPr>
              <p:cNvCxnSpPr/>
              <p:nvPr/>
            </p:nvCxnSpPr>
            <p:spPr bwMode="auto">
              <a:xfrm>
                <a:off x="1988747" y="3329481"/>
                <a:ext cx="4597299" cy="0"/>
              </a:xfrm>
              <a:prstGeom prst="line">
                <a:avLst/>
              </a:prstGeom>
              <a:ln w="19050">
                <a:solidFill>
                  <a:schemeClr val="dk1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8" name="文本框 65">
                <a:extLst>
                  <a:ext uri="{FF2B5EF4-FFF2-40B4-BE49-F238E27FC236}">
                    <a16:creationId xmlns:a16="http://schemas.microsoft.com/office/drawing/2014/main" id="{B227822C-C3E9-45F4-B8FE-DCE00691DE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9588" y="3741805"/>
                <a:ext cx="891009" cy="51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5143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8572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2001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543050" indent="-171450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0002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4574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29146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371850" indent="-17145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微软雅黑" panose="020B0503020204020204" pitchFamily="34" charset="-122"/>
                  </a:rPr>
                  <a:t>SA </a:t>
                </a:r>
                <a:endParaRPr lang="zh-CN" altLang="en-US" sz="1200" dirty="0">
                  <a:latin typeface="微软雅黑" panose="020B0503020204020204" pitchFamily="34" charset="-122"/>
                </a:endParaRPr>
              </a:p>
            </p:txBody>
          </p:sp>
          <p:cxnSp>
            <p:nvCxnSpPr>
              <p:cNvPr id="239" name="直接箭头连接符 238">
                <a:extLst>
                  <a:ext uri="{FF2B5EF4-FFF2-40B4-BE49-F238E27FC236}">
                    <a16:creationId xmlns:a16="http://schemas.microsoft.com/office/drawing/2014/main" id="{B0C175C2-9CB7-42E8-BFB0-31BCA0936B3F}"/>
                  </a:ext>
                </a:extLst>
              </p:cNvPr>
              <p:cNvCxnSpPr/>
              <p:nvPr/>
            </p:nvCxnSpPr>
            <p:spPr bwMode="auto">
              <a:xfrm flipH="1">
                <a:off x="6160056" y="3307929"/>
                <a:ext cx="0" cy="449376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7" name="文本框 52">
              <a:extLst>
                <a:ext uri="{FF2B5EF4-FFF2-40B4-BE49-F238E27FC236}">
                  <a16:creationId xmlns:a16="http://schemas.microsoft.com/office/drawing/2014/main" id="{3BD3AB7A-A935-4114-8982-69834DE768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1191" y="3574006"/>
              <a:ext cx="1641148" cy="37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5143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8572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2001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543050" indent="-1714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0002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4574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29146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371850" indent="-17145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latin typeface="微软雅黑" panose="020B0503020204020204" pitchFamily="34" charset="-122"/>
                  <a:cs typeface="Times New Roman" panose="02020603050405020304" pitchFamily="18" charset="0"/>
                </a:rPr>
                <a:t>    ~0.2 mm</a:t>
              </a:r>
              <a:endParaRPr lang="zh-CN" altLang="en-US" sz="1200" dirty="0"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8" name="Freeform 18">
              <a:extLst>
                <a:ext uri="{FF2B5EF4-FFF2-40B4-BE49-F238E27FC236}">
                  <a16:creationId xmlns:a16="http://schemas.microsoft.com/office/drawing/2014/main" id="{20C293F4-5EC7-4F04-9D67-2B0BFF46BBF6}"/>
                </a:ext>
              </a:extLst>
            </p:cNvPr>
            <p:cNvSpPr/>
            <p:nvPr/>
          </p:nvSpPr>
          <p:spPr bwMode="auto">
            <a:xfrm rot="10800000">
              <a:off x="4465696" y="3525531"/>
              <a:ext cx="128714" cy="326749"/>
            </a:xfrm>
            <a:custGeom>
              <a:avLst/>
              <a:gdLst>
                <a:gd name="T0" fmla="*/ 336 w 651"/>
                <a:gd name="T1" fmla="*/ 1964 h 1969"/>
                <a:gd name="T2" fmla="*/ 225 w 651"/>
                <a:gd name="T3" fmla="*/ 1543 h 1969"/>
                <a:gd name="T4" fmla="*/ 114 w 651"/>
                <a:gd name="T5" fmla="*/ 1017 h 1969"/>
                <a:gd name="T6" fmla="*/ 3 w 651"/>
                <a:gd name="T7" fmla="*/ 275 h 1969"/>
                <a:gd name="T8" fmla="*/ 131 w 651"/>
                <a:gd name="T9" fmla="*/ 48 h 1969"/>
                <a:gd name="T10" fmla="*/ 535 w 651"/>
                <a:gd name="T11" fmla="*/ 42 h 1969"/>
                <a:gd name="T12" fmla="*/ 646 w 651"/>
                <a:gd name="T13" fmla="*/ 297 h 1969"/>
                <a:gd name="T14" fmla="*/ 563 w 651"/>
                <a:gd name="T15" fmla="*/ 989 h 1969"/>
                <a:gd name="T16" fmla="*/ 468 w 651"/>
                <a:gd name="T17" fmla="*/ 1554 h 1969"/>
                <a:gd name="T18" fmla="*/ 402 w 651"/>
                <a:gd name="T19" fmla="*/ 1969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C00000"/>
                </a:gs>
                <a:gs pos="100000">
                  <a:srgbClr val="FFFF00"/>
                </a:gs>
              </a:gsLst>
              <a:lin ang="5400000" scaled="1"/>
            </a:gradFill>
            <a:ln w="9525" cap="flat" cmpd="sng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pPr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2607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56D07-6545-51A3-4F9A-179067349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FE32641-BA13-D9DA-C785-2206D9554F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ECC8CB57-8182-720D-8845-C1DD5E5A72ED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灯片编号占位符 62">
            <a:extLst>
              <a:ext uri="{FF2B5EF4-FFF2-40B4-BE49-F238E27FC236}">
                <a16:creationId xmlns:a16="http://schemas.microsoft.com/office/drawing/2014/main" id="{E6009A7F-54F0-7E9C-CD1A-3703F9A7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11</a:t>
            </a:fld>
            <a:endParaRPr lang="zh-CN" altLang="en-US" sz="1600" b="1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DECF3FD0-0DC3-497A-AB0C-9471FA644ADF}"/>
              </a:ext>
            </a:extLst>
          </p:cNvPr>
          <p:cNvSpPr/>
          <p:nvPr/>
        </p:nvSpPr>
        <p:spPr>
          <a:xfrm>
            <a:off x="-1" y="195383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Detector production 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2A5FB26E-7EDE-4A75-8B08-3E810575A04D}"/>
              </a:ext>
            </a:extLst>
          </p:cNvPr>
          <p:cNvGrpSpPr/>
          <p:nvPr/>
        </p:nvGrpSpPr>
        <p:grpSpPr>
          <a:xfrm>
            <a:off x="1715142" y="1156230"/>
            <a:ext cx="8502584" cy="2239637"/>
            <a:chOff x="1888765" y="2296571"/>
            <a:chExt cx="7205333" cy="1912758"/>
          </a:xfrm>
        </p:grpSpPr>
        <p:pic>
          <p:nvPicPr>
            <p:cNvPr id="15" name="图片 11">
              <a:extLst>
                <a:ext uri="{FF2B5EF4-FFF2-40B4-BE49-F238E27FC236}">
                  <a16:creationId xmlns:a16="http://schemas.microsoft.com/office/drawing/2014/main" id="{1A82E4C8-C67D-4FD7-8686-4E2721AC33E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5"/>
            <a:srcRect l="6579" r="16019"/>
            <a:stretch>
              <a:fillRect/>
            </a:stretch>
          </p:blipFill>
          <p:spPr>
            <a:xfrm>
              <a:off x="6842529" y="2311272"/>
              <a:ext cx="2251569" cy="1853254"/>
            </a:xfrm>
            <a:prstGeom prst="rect">
              <a:avLst/>
            </a:prstGeom>
          </p:spPr>
        </p:pic>
        <p:pic>
          <p:nvPicPr>
            <p:cNvPr id="16" name="图片 52">
              <a:extLst>
                <a:ext uri="{FF2B5EF4-FFF2-40B4-BE49-F238E27FC236}">
                  <a16:creationId xmlns:a16="http://schemas.microsoft.com/office/drawing/2014/main" id="{5448C17D-FCAA-42B5-89AA-8CDCE524D6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1065" y="2296571"/>
              <a:ext cx="2155045" cy="1898057"/>
            </a:xfrm>
            <a:prstGeom prst="rect">
              <a:avLst/>
            </a:prstGeom>
          </p:spPr>
        </p:pic>
        <p:pic>
          <p:nvPicPr>
            <p:cNvPr id="17" name="Picture 18">
              <a:extLst>
                <a:ext uri="{FF2B5EF4-FFF2-40B4-BE49-F238E27FC236}">
                  <a16:creationId xmlns:a16="http://schemas.microsoft.com/office/drawing/2014/main" id="{B912B775-AEF3-4D7B-A01B-76461D959B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8"/>
            <a:stretch>
              <a:fillRect/>
            </a:stretch>
          </p:blipFill>
          <p:spPr>
            <a:xfrm>
              <a:off x="1888765" y="2311272"/>
              <a:ext cx="2705879" cy="1898057"/>
            </a:xfrm>
            <a:prstGeom prst="rect">
              <a:avLst/>
            </a:prstGeom>
          </p:spPr>
        </p:pic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9E863AFF-A28F-49C4-913E-3658D7F26D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2620" y="3574556"/>
            <a:ext cx="2716047" cy="206519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7E3A025-42FD-4717-8FF7-EB0455EC9F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92" y="3574557"/>
            <a:ext cx="2797688" cy="202843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C84A5B16-0A75-4611-853E-0F4535FA0479}"/>
              </a:ext>
            </a:extLst>
          </p:cNvPr>
          <p:cNvSpPr txBox="1"/>
          <p:nvPr/>
        </p:nvSpPr>
        <p:spPr>
          <a:xfrm>
            <a:off x="5115809" y="5648464"/>
            <a:ext cx="2106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60 × 60 cm</a:t>
            </a:r>
            <a:r>
              <a:rPr lang="en-US" altLang="zh-CN" sz="2000" b="1" baseline="30000" dirty="0">
                <a:solidFill>
                  <a:srgbClr val="C00000"/>
                </a:solidFill>
                <a:latin typeface="+mn-ea"/>
              </a:rPr>
              <a:t>2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 </a:t>
            </a:r>
          </a:p>
          <a:p>
            <a:pPr algn="ctr"/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Micromegas </a:t>
            </a:r>
            <a:endParaRPr lang="zh-CN" altLang="en-US" sz="20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3116281-1A41-4028-B16E-BB0BF4BE7562}"/>
              </a:ext>
            </a:extLst>
          </p:cNvPr>
          <p:cNvSpPr txBox="1"/>
          <p:nvPr/>
        </p:nvSpPr>
        <p:spPr>
          <a:xfrm>
            <a:off x="7221918" y="5648464"/>
            <a:ext cx="3529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40 × 40 cm</a:t>
            </a:r>
            <a:r>
              <a:rPr lang="en-US" altLang="zh-CN" sz="2000" b="1" baseline="30000" dirty="0">
                <a:solidFill>
                  <a:srgbClr val="C00000"/>
                </a:solidFill>
                <a:latin typeface="+mn-ea"/>
              </a:rPr>
              <a:t>2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 </a:t>
            </a:r>
          </a:p>
          <a:p>
            <a:pPr algn="ctr"/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Double Micromegas </a:t>
            </a:r>
            <a:endParaRPr lang="zh-CN" altLang="en-US" sz="2000" b="1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C2E9344-0107-4A2F-96B4-43CDD3A09D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84613" y="3574556"/>
            <a:ext cx="2743199" cy="207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62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29617-9514-CBA4-877D-ACD4002A3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示, 工程绘图">
            <a:extLst>
              <a:ext uri="{FF2B5EF4-FFF2-40B4-BE49-F238E27FC236}">
                <a16:creationId xmlns:a16="http://schemas.microsoft.com/office/drawing/2014/main" id="{0B99B579-E53D-F25E-3954-12C13947F6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82" r="14210"/>
          <a:stretch/>
        </p:blipFill>
        <p:spPr>
          <a:xfrm>
            <a:off x="8742947" y="4163648"/>
            <a:ext cx="3449053" cy="269435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AD17EC9-63E9-8B99-305B-2491DC87B9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CFCFC35-C514-D65E-FDF2-BE09E34A554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274CB8A-2BAE-88DA-88F6-97193ACA3931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Micromegas detectors for HP operation</a:t>
            </a:r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BF129240-34C0-A182-016E-C847D506A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12</a:t>
            </a:fld>
            <a:endParaRPr lang="zh-CN" altLang="en-US" sz="1600" b="1"/>
          </a:p>
        </p:txBody>
      </p:sp>
      <p:grpSp>
        <p:nvGrpSpPr>
          <p:cNvPr id="7" name="组合 6"/>
          <p:cNvGrpSpPr/>
          <p:nvPr/>
        </p:nvGrpSpPr>
        <p:grpSpPr>
          <a:xfrm>
            <a:off x="1162537" y="3158177"/>
            <a:ext cx="6311298" cy="446940"/>
            <a:chOff x="3798696" y="1483009"/>
            <a:chExt cx="6311298" cy="446940"/>
          </a:xfrm>
        </p:grpSpPr>
        <p:sp>
          <p:nvSpPr>
            <p:cNvPr id="13" name="矩形: 圆角 15">
              <a:extLst>
                <a:ext uri="{FF2B5EF4-FFF2-40B4-BE49-F238E27FC236}">
                  <a16:creationId xmlns:a16="http://schemas.microsoft.com/office/drawing/2014/main" id="{337BD594-5736-908D-807D-EEBAEAD0178F}"/>
                </a:ext>
              </a:extLst>
            </p:cNvPr>
            <p:cNvSpPr/>
            <p:nvPr/>
          </p:nvSpPr>
          <p:spPr>
            <a:xfrm>
              <a:off x="4522595" y="1483009"/>
              <a:ext cx="5587399" cy="446940"/>
            </a:xfrm>
            <a:prstGeom prst="roundRect">
              <a:avLst>
                <a:gd name="adj" fmla="val 50000"/>
              </a:avLst>
            </a:prstGeom>
            <a:noFill/>
            <a:ln w="9525" cap="flat" cmpd="sng" algn="ctr">
              <a:noFill/>
              <a:prstDash val="solid"/>
              <a:miter lim="800000"/>
            </a:ln>
            <a:effectLst>
              <a:outerShdw blurRad="76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6" name="单圆角矩形 5"/>
            <p:cNvSpPr/>
            <p:nvPr/>
          </p:nvSpPr>
          <p:spPr>
            <a:xfrm>
              <a:off x="3798696" y="1483009"/>
              <a:ext cx="723900" cy="446940"/>
            </a:xfrm>
            <a:prstGeom prst="round1Rect">
              <a:avLst>
                <a:gd name="adj" fmla="val 32295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02</a:t>
              </a:r>
              <a:endParaRPr lang="zh-CN" altLang="en-US" sz="2400" b="1" dirty="0"/>
            </a:p>
          </p:txBody>
        </p:sp>
      </p:grpSp>
      <p:sp>
        <p:nvSpPr>
          <p:cNvPr id="17" name="矩形: 圆角 15">
            <a:extLst>
              <a:ext uri="{FF2B5EF4-FFF2-40B4-BE49-F238E27FC236}">
                <a16:creationId xmlns:a16="http://schemas.microsoft.com/office/drawing/2014/main" id="{337BD594-5736-908D-807D-EEBAEAD0178F}"/>
              </a:ext>
            </a:extLst>
          </p:cNvPr>
          <p:cNvSpPr/>
          <p:nvPr/>
        </p:nvSpPr>
        <p:spPr>
          <a:xfrm>
            <a:off x="1886435" y="3163154"/>
            <a:ext cx="7134260" cy="444542"/>
          </a:xfrm>
          <a:prstGeom prst="roundRect">
            <a:avLst>
              <a:gd name="adj" fmla="val 50000"/>
            </a:avLst>
          </a:prstGeom>
          <a:noFill/>
          <a:ln w="9525" cap="flat" cmpd="sng" algn="ctr">
            <a:noFill/>
            <a:prstDash val="solid"/>
            <a:miter lim="800000"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r>
              <a:rPr lang="en-GB" altLang="zh-CN" sz="2400" b="1" dirty="0">
                <a:solidFill>
                  <a:schemeClr val="accent1"/>
                </a:solidFill>
                <a:latin typeface="+mn-ea"/>
              </a:rPr>
              <a:t>Optimization for HP operation </a:t>
            </a:r>
            <a:r>
              <a:rPr lang="en-US" altLang="zh-CN" sz="2400" b="1" dirty="0">
                <a:solidFill>
                  <a:schemeClr val="accent1"/>
                </a:solidFill>
                <a:latin typeface="+mn-ea"/>
              </a:rPr>
              <a:t>  </a:t>
            </a:r>
            <a:endParaRPr lang="zh-CN" altLang="en-US" sz="2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6" name="矩形: 圆角 15">
            <a:extLst>
              <a:ext uri="{FF2B5EF4-FFF2-40B4-BE49-F238E27FC236}">
                <a16:creationId xmlns:a16="http://schemas.microsoft.com/office/drawing/2014/main" id="{CEF1EC25-A5D6-4971-BD5E-3F7037CC1CEE}"/>
              </a:ext>
            </a:extLst>
          </p:cNvPr>
          <p:cNvSpPr/>
          <p:nvPr/>
        </p:nvSpPr>
        <p:spPr>
          <a:xfrm>
            <a:off x="1886436" y="2408460"/>
            <a:ext cx="9080823" cy="444542"/>
          </a:xfrm>
          <a:prstGeom prst="roundRect">
            <a:avLst>
              <a:gd name="adj" fmla="val 50000"/>
            </a:avLst>
          </a:prstGeom>
          <a:noFill/>
          <a:ln w="9525" cap="flat" cmpd="sng" algn="ctr">
            <a:noFill/>
            <a:prstDash val="solid"/>
            <a:miter lim="800000"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The thermal bonding Micromegas and its performance </a:t>
            </a:r>
          </a:p>
        </p:txBody>
      </p:sp>
      <p:sp>
        <p:nvSpPr>
          <p:cNvPr id="32" name="单圆角矩形 29">
            <a:extLst>
              <a:ext uri="{FF2B5EF4-FFF2-40B4-BE49-F238E27FC236}">
                <a16:creationId xmlns:a16="http://schemas.microsoft.com/office/drawing/2014/main" id="{0085C332-B744-46C0-93D0-578B69DC12D6}"/>
              </a:ext>
            </a:extLst>
          </p:cNvPr>
          <p:cNvSpPr/>
          <p:nvPr/>
        </p:nvSpPr>
        <p:spPr>
          <a:xfrm>
            <a:off x="1162535" y="2407261"/>
            <a:ext cx="723900" cy="446940"/>
          </a:xfrm>
          <a:prstGeom prst="round1Rect">
            <a:avLst>
              <a:gd name="adj" fmla="val 3229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01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9726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917"/>
    </mc:Choice>
    <mc:Fallback xmlns="">
      <p:transition spd="slow" advTm="31491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199C5565-243C-4D46-A398-045AC4522D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8D52CED-BDDF-44FF-930C-ABEBE9F84F96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9FDCAF9-FA39-422D-8CE3-1F2CA732E5FD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3200" b="1" dirty="0">
                <a:solidFill>
                  <a:schemeClr val="accent1"/>
                </a:solidFill>
                <a:latin typeface="+mn-ea"/>
              </a:rPr>
              <a:t>Optimization for HP operation 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</a:rPr>
              <a:t>  </a:t>
            </a:r>
            <a:endParaRPr lang="zh-CN" altLang="en-US" sz="32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0" name="灯片编号占位符 17">
            <a:extLst>
              <a:ext uri="{FF2B5EF4-FFF2-40B4-BE49-F238E27FC236}">
                <a16:creationId xmlns:a16="http://schemas.microsoft.com/office/drawing/2014/main" id="{3B13F48F-4BDD-4952-8227-0E4022BE1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13</a:t>
            </a:fld>
            <a:endParaRPr lang="zh-CN" altLang="en-US" sz="1600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5E15925-4E5C-4629-B26C-B5C081A9FD67}"/>
              </a:ext>
            </a:extLst>
          </p:cNvPr>
          <p:cNvSpPr txBox="1"/>
          <p:nvPr/>
        </p:nvSpPr>
        <p:spPr>
          <a:xfrm>
            <a:off x="826428" y="2109462"/>
            <a:ext cx="834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Optimizing spacers to avoid overflow glue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A164DE7-B81F-4958-B175-3768749FF5B9}"/>
              </a:ext>
            </a:extLst>
          </p:cNvPr>
          <p:cNvSpPr/>
          <p:nvPr/>
        </p:nvSpPr>
        <p:spPr>
          <a:xfrm>
            <a:off x="906088" y="1221846"/>
            <a:ext cx="10219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+mn-ea"/>
              </a:rPr>
              <a:t>Spark occurs in local regions with abnormally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strong electric fields </a:t>
            </a:r>
            <a:r>
              <a:rPr lang="en-US" altLang="zh-CN" sz="2400" dirty="0">
                <a:latin typeface="+mn-ea"/>
              </a:rPr>
              <a:t>or high charge densities.</a:t>
            </a:r>
            <a:endParaRPr lang="zh-CN" altLang="en-US" sz="2400" dirty="0">
              <a:latin typeface="+mn-ea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D1CD246-9A4F-4907-9144-4A4A967647B7}"/>
              </a:ext>
            </a:extLst>
          </p:cNvPr>
          <p:cNvSpPr/>
          <p:nvPr/>
        </p:nvSpPr>
        <p:spPr>
          <a:xfrm>
            <a:off x="1533303" y="3890430"/>
            <a:ext cx="2119745" cy="115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F860A70A-0898-4999-8B10-34A09C5078AF}"/>
              </a:ext>
            </a:extLst>
          </p:cNvPr>
          <p:cNvSpPr/>
          <p:nvPr/>
        </p:nvSpPr>
        <p:spPr>
          <a:xfrm>
            <a:off x="2045921" y="3309072"/>
            <a:ext cx="1246909" cy="470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B838E434-006B-4E50-82F4-B144F8CA995B}"/>
              </a:ext>
            </a:extLst>
          </p:cNvPr>
          <p:cNvSpPr/>
          <p:nvPr/>
        </p:nvSpPr>
        <p:spPr>
          <a:xfrm>
            <a:off x="1900448" y="3211029"/>
            <a:ext cx="1537854" cy="8952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2E0157CE-A560-4236-8F73-2DB4F712B5B0}"/>
              </a:ext>
            </a:extLst>
          </p:cNvPr>
          <p:cNvSpPr/>
          <p:nvPr/>
        </p:nvSpPr>
        <p:spPr>
          <a:xfrm>
            <a:off x="1900448" y="3790322"/>
            <a:ext cx="1537854" cy="8952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66120CB0-FBA7-44C5-8068-A900D7939D5D}"/>
              </a:ext>
            </a:extLst>
          </p:cNvPr>
          <p:cNvCxnSpPr>
            <a:cxnSpLocks/>
          </p:cNvCxnSpPr>
          <p:nvPr/>
        </p:nvCxnSpPr>
        <p:spPr>
          <a:xfrm>
            <a:off x="1533303" y="3266449"/>
            <a:ext cx="2105890" cy="0"/>
          </a:xfrm>
          <a:prstGeom prst="line">
            <a:avLst/>
          </a:prstGeom>
          <a:ln w="28575">
            <a:prstDash val="sys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43B29432-163C-4D6E-A580-F01080C2D11F}"/>
              </a:ext>
            </a:extLst>
          </p:cNvPr>
          <p:cNvCxnSpPr>
            <a:cxnSpLocks/>
          </p:cNvCxnSpPr>
          <p:nvPr/>
        </p:nvCxnSpPr>
        <p:spPr>
          <a:xfrm>
            <a:off x="1983578" y="3300551"/>
            <a:ext cx="0" cy="53453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264EACE6-AC90-4010-A580-D63D67E1D416}"/>
              </a:ext>
            </a:extLst>
          </p:cNvPr>
          <p:cNvSpPr txBox="1"/>
          <p:nvPr/>
        </p:nvSpPr>
        <p:spPr>
          <a:xfrm>
            <a:off x="476895" y="3365691"/>
            <a:ext cx="1738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ea"/>
              </a:rPr>
              <a:t>Higher field </a:t>
            </a:r>
            <a:endParaRPr lang="zh-CN" altLang="en-US" dirty="0">
              <a:latin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7089DA63-A6BC-4320-949B-3072DE42B1B8}"/>
              </a:ext>
            </a:extLst>
          </p:cNvPr>
          <p:cNvSpPr/>
          <p:nvPr/>
        </p:nvSpPr>
        <p:spPr>
          <a:xfrm>
            <a:off x="2032066" y="4978502"/>
            <a:ext cx="1246909" cy="470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9B8A3921-FA15-4AE5-B396-8E276FCFA814}"/>
              </a:ext>
            </a:extLst>
          </p:cNvPr>
          <p:cNvSpPr/>
          <p:nvPr/>
        </p:nvSpPr>
        <p:spPr>
          <a:xfrm>
            <a:off x="2215639" y="4922454"/>
            <a:ext cx="907471" cy="5814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47C3CD8D-20EB-4983-A097-C74721EC354A}"/>
              </a:ext>
            </a:extLst>
          </p:cNvPr>
          <p:cNvCxnSpPr>
            <a:cxnSpLocks/>
          </p:cNvCxnSpPr>
          <p:nvPr/>
        </p:nvCxnSpPr>
        <p:spPr>
          <a:xfrm>
            <a:off x="1519448" y="4949736"/>
            <a:ext cx="2105890" cy="0"/>
          </a:xfrm>
          <a:prstGeom prst="line">
            <a:avLst/>
          </a:prstGeom>
          <a:ln w="28575">
            <a:prstDash val="sys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矩形: 圆角 29">
            <a:extLst>
              <a:ext uri="{FF2B5EF4-FFF2-40B4-BE49-F238E27FC236}">
                <a16:creationId xmlns:a16="http://schemas.microsoft.com/office/drawing/2014/main" id="{45273D8C-2A9D-41BB-9225-406A21F707F5}"/>
              </a:ext>
            </a:extLst>
          </p:cNvPr>
          <p:cNvSpPr/>
          <p:nvPr/>
        </p:nvSpPr>
        <p:spPr>
          <a:xfrm>
            <a:off x="2201784" y="5449167"/>
            <a:ext cx="907471" cy="5814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8E35807-CB37-4AAB-A521-8606B58FEBA5}"/>
              </a:ext>
            </a:extLst>
          </p:cNvPr>
          <p:cNvSpPr/>
          <p:nvPr/>
        </p:nvSpPr>
        <p:spPr>
          <a:xfrm>
            <a:off x="1519448" y="5476730"/>
            <a:ext cx="2119745" cy="115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1" name="箭头: 下 30">
            <a:extLst>
              <a:ext uri="{FF2B5EF4-FFF2-40B4-BE49-F238E27FC236}">
                <a16:creationId xmlns:a16="http://schemas.microsoft.com/office/drawing/2014/main" id="{D8FD2C17-2338-4A5F-B948-0E0B7FCF878B}"/>
              </a:ext>
            </a:extLst>
          </p:cNvPr>
          <p:cNvSpPr/>
          <p:nvPr/>
        </p:nvSpPr>
        <p:spPr>
          <a:xfrm>
            <a:off x="2215639" y="4168558"/>
            <a:ext cx="893616" cy="5552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0B114582-A6F2-43A4-B9DD-AB9E4125F1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9" y="2657725"/>
            <a:ext cx="4892837" cy="2275207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id="{60D5527A-0666-48AE-BA30-BA6A05BD3A7C}"/>
              </a:ext>
            </a:extLst>
          </p:cNvPr>
          <p:cNvSpPr/>
          <p:nvPr/>
        </p:nvSpPr>
        <p:spPr>
          <a:xfrm>
            <a:off x="5418367" y="5892044"/>
            <a:ext cx="2119745" cy="115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E8851D85-D70B-4481-8E61-61D9B53CA759}"/>
              </a:ext>
            </a:extLst>
          </p:cNvPr>
          <p:cNvSpPr txBox="1"/>
          <p:nvPr/>
        </p:nvSpPr>
        <p:spPr>
          <a:xfrm>
            <a:off x="4361959" y="5353450"/>
            <a:ext cx="1738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ea"/>
              </a:rPr>
              <a:t>Higher field </a:t>
            </a:r>
            <a:endParaRPr lang="zh-CN" altLang="en-US" dirty="0">
              <a:latin typeface="+mn-ea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7F35A9AE-4055-4695-8FB2-390FD4BBC3FA}"/>
              </a:ext>
            </a:extLst>
          </p:cNvPr>
          <p:cNvSpPr/>
          <p:nvPr/>
        </p:nvSpPr>
        <p:spPr>
          <a:xfrm>
            <a:off x="6100703" y="5274455"/>
            <a:ext cx="636615" cy="5996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9C2C7D9C-39B4-43AF-B8F7-3C9E284A3EEE}"/>
              </a:ext>
            </a:extLst>
          </p:cNvPr>
          <p:cNvCxnSpPr/>
          <p:nvPr/>
        </p:nvCxnSpPr>
        <p:spPr>
          <a:xfrm>
            <a:off x="5789669" y="5624101"/>
            <a:ext cx="207818" cy="98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A3034764-7D0B-46F0-81B6-34AA258B999E}"/>
              </a:ext>
            </a:extLst>
          </p:cNvPr>
          <p:cNvCxnSpPr>
            <a:cxnSpLocks/>
          </p:cNvCxnSpPr>
          <p:nvPr/>
        </p:nvCxnSpPr>
        <p:spPr>
          <a:xfrm flipV="1">
            <a:off x="5789669" y="5353450"/>
            <a:ext cx="311034" cy="1278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id="{96B88261-896E-4C11-B8DD-BCBB5BDA3996}"/>
              </a:ext>
            </a:extLst>
          </p:cNvPr>
          <p:cNvSpPr/>
          <p:nvPr/>
        </p:nvSpPr>
        <p:spPr>
          <a:xfrm>
            <a:off x="5418366" y="5159527"/>
            <a:ext cx="2119745" cy="1152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3E7CE77C-68E6-47C2-A86D-5EC0923828F3}"/>
              </a:ext>
            </a:extLst>
          </p:cNvPr>
          <p:cNvSpPr txBox="1"/>
          <p:nvPr/>
        </p:nvSpPr>
        <p:spPr>
          <a:xfrm>
            <a:off x="7849145" y="4989987"/>
            <a:ext cx="32926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ea"/>
              </a:rPr>
              <a:t>Similar phenomenon observed in MRPC</a:t>
            </a:r>
          </a:p>
          <a:p>
            <a:r>
              <a:rPr lang="en-US" altLang="zh-CN" sz="2000" dirty="0">
                <a:latin typeface="+mn-ea"/>
              </a:rPr>
              <a:t>(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by Ingo </a:t>
            </a:r>
            <a:r>
              <a:rPr lang="en-US" altLang="zh-CN" sz="2000" b="1" dirty="0" err="1">
                <a:solidFill>
                  <a:srgbClr val="C00000"/>
                </a:solidFill>
                <a:latin typeface="+mn-ea"/>
              </a:rPr>
              <a:t>Deppner</a:t>
            </a:r>
            <a:r>
              <a:rPr lang="en-US" altLang="zh-CN" sz="2000" b="1" dirty="0">
                <a:solidFill>
                  <a:srgbClr val="C00000"/>
                </a:solidFill>
                <a:latin typeface="+mn-ea"/>
              </a:rPr>
              <a:t> for CBM-TOF</a:t>
            </a:r>
            <a:r>
              <a:rPr lang="en-US" altLang="zh-CN" sz="2000" dirty="0">
                <a:latin typeface="+mn-ea"/>
              </a:rPr>
              <a:t>)</a:t>
            </a:r>
            <a:endParaRPr lang="zh-CN" altLang="en-US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824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199C5565-243C-4D46-A398-045AC4522D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8D52CED-BDDF-44FF-930C-ABEBE9F84F96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17">
            <a:extLst>
              <a:ext uri="{FF2B5EF4-FFF2-40B4-BE49-F238E27FC236}">
                <a16:creationId xmlns:a16="http://schemas.microsoft.com/office/drawing/2014/main" id="{3B13F48F-4BDD-4952-8227-0E4022BE1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14</a:t>
            </a:fld>
            <a:endParaRPr lang="zh-CN" altLang="en-US" sz="1600" b="1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01C8737-FFEE-4428-835F-CD760543C87E}"/>
              </a:ext>
            </a:extLst>
          </p:cNvPr>
          <p:cNvSpPr/>
          <p:nvPr/>
        </p:nvSpPr>
        <p:spPr>
          <a:xfrm>
            <a:off x="688367" y="1199727"/>
            <a:ext cx="10163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Polishing anode plane to get a smooth surface without burrs 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B5226E6-B55F-414D-84A5-42EFEF58E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791" y="3799945"/>
            <a:ext cx="1837027" cy="1714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95995514-7A75-499C-9762-0A94E2B78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8791" y="1980070"/>
            <a:ext cx="1837027" cy="170038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3043C4E1-AC55-440F-BEA1-D832E772AA08}"/>
              </a:ext>
            </a:extLst>
          </p:cNvPr>
          <p:cNvSpPr txBox="1"/>
          <p:nvPr/>
        </p:nvSpPr>
        <p:spPr>
          <a:xfrm>
            <a:off x="1079558" y="5593477"/>
            <a:ext cx="3394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Before coating Ge film anode …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5AE30A1B-E67C-41AB-9EAF-0C131850E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9" name="图片 4">
            <a:extLst>
              <a:ext uri="{FF2B5EF4-FFF2-40B4-BE49-F238E27FC236}">
                <a16:creationId xmlns:a16="http://schemas.microsoft.com/office/drawing/2014/main" id="{03F6CC07-7953-4A45-A55F-66D125400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543" y="1980070"/>
            <a:ext cx="3913467" cy="277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图片 5">
            <a:extLst>
              <a:ext uri="{FF2B5EF4-FFF2-40B4-BE49-F238E27FC236}">
                <a16:creationId xmlns:a16="http://schemas.microsoft.com/office/drawing/2014/main" id="{1D11809B-A854-4B7C-9343-0A8CD50E7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309" y="1947873"/>
            <a:ext cx="3911290" cy="283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6">
            <a:extLst>
              <a:ext uri="{FF2B5EF4-FFF2-40B4-BE49-F238E27FC236}">
                <a16:creationId xmlns:a16="http://schemas.microsoft.com/office/drawing/2014/main" id="{D0982D36-EAF8-4D81-B487-F2E565DE0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3B39E7DF-6734-4DE2-AD3A-7CCD5D656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38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C5D7BBC0-3022-4AD7-846D-8B268AF79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137" y="4893137"/>
            <a:ext cx="68850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Gas gain curves </a:t>
            </a:r>
            <a:r>
              <a:rPr lang="en-US" altLang="zh-CN" sz="24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(left) ;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The energy resolution (FWHM) </a:t>
            </a:r>
            <a:r>
              <a:rPr lang="en-US" altLang="zh-CN" sz="24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ve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rsus the gas gain</a:t>
            </a:r>
            <a:r>
              <a:rPr lang="en-US" altLang="zh-CN" sz="24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(right) 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922DFCD-931C-4F13-868A-16E3499E5290}"/>
              </a:ext>
            </a:extLst>
          </p:cNvPr>
          <p:cNvSpPr/>
          <p:nvPr/>
        </p:nvSpPr>
        <p:spPr>
          <a:xfrm>
            <a:off x="4285804" y="6206707"/>
            <a:ext cx="54202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Sicheng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Wen, et al., NIM-A 1062(2024)</a:t>
            </a:r>
            <a:r>
              <a:rPr lang="zh-CN" altLang="en-US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169206.</a:t>
            </a:r>
            <a:endParaRPr lang="zh-CN" altLang="en-US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01BC865-8662-4AE5-8105-443A157509A5}"/>
              </a:ext>
            </a:extLst>
          </p:cNvPr>
          <p:cNvSpPr txBox="1"/>
          <p:nvPr/>
        </p:nvSpPr>
        <p:spPr>
          <a:xfrm>
            <a:off x="7686046" y="2280152"/>
            <a:ext cx="2655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MM03 was not polished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8B806C2-A4DD-4DE8-91DE-BBCAFAA5630F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3200" b="1" dirty="0">
                <a:solidFill>
                  <a:schemeClr val="accent1"/>
                </a:solidFill>
                <a:latin typeface="+mn-ea"/>
              </a:rPr>
              <a:t>Optimization for HP operation 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</a:rPr>
              <a:t>  </a:t>
            </a:r>
            <a:endParaRPr lang="zh-CN" altLang="en-US" sz="32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9176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F9B68DEB-F483-480E-97EB-6679C8251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B44D397-128F-43F8-8D2B-A3DE56082A24}"/>
              </a:ext>
            </a:extLst>
          </p:cNvPr>
          <p:cNvGrpSpPr/>
          <p:nvPr/>
        </p:nvGrpSpPr>
        <p:grpSpPr>
          <a:xfrm>
            <a:off x="854419" y="1508326"/>
            <a:ext cx="4871316" cy="1785373"/>
            <a:chOff x="2581" y="110959"/>
            <a:chExt cx="7708" cy="278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AA63DD88-9DB6-429F-BB53-90E42B4C3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581" y="110959"/>
              <a:ext cx="3690" cy="2772"/>
            </a:xfrm>
            <a:prstGeom prst="rect">
              <a:avLst/>
            </a:prstGeom>
            <a:noFill/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FE42DB95-03E4-4CC7-B46C-A06A4F9BEC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587" y="110971"/>
              <a:ext cx="3702" cy="2768"/>
            </a:xfrm>
            <a:prstGeom prst="rect">
              <a:avLst/>
            </a:prstGeom>
            <a:noFill/>
          </p:spPr>
        </p:pic>
      </p:grpSp>
      <p:sp>
        <p:nvSpPr>
          <p:cNvPr id="11" name="Rectangle 5">
            <a:extLst>
              <a:ext uri="{FF2B5EF4-FFF2-40B4-BE49-F238E27FC236}">
                <a16:creationId xmlns:a16="http://schemas.microsoft.com/office/drawing/2014/main" id="{310DACB7-EAD2-4A22-9EEA-EBE0FECD5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004" y="3450850"/>
            <a:ext cx="59644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94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A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Leica digital confocal microscope device </a:t>
            </a:r>
            <a:endParaRPr kumimoji="0" lang="en-US" altLang="zh-CN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364FC77-1371-4686-A869-DE62EE008277}"/>
              </a:ext>
            </a:extLst>
          </p:cNvPr>
          <p:cNvSpPr/>
          <p:nvPr/>
        </p:nvSpPr>
        <p:spPr>
          <a:xfrm>
            <a:off x="241070" y="1013175"/>
            <a:ext cx="8929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Larger gain fluctuation  needs better gap uniformity  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9661D0F4-49EE-4FEA-92EC-D4289528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151" y="5768945"/>
            <a:ext cx="496508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794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Reconstructed 3D</a:t>
            </a:r>
            <a:r>
              <a:rPr lang="zh-CN" altLang="en-US" sz="20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2D imaging for the avalanche structure 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9F3F6015-8B89-4E17-B2A5-FE3D639C1A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F5EBBEB6-614B-4586-B60A-E4A55E823BB8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82BFC427-8B7D-4888-8FBC-36BBD445F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15</a:t>
            </a:fld>
            <a:endParaRPr lang="zh-CN" altLang="en-US" sz="1600" b="1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67799AD-8173-478A-9796-F8B78EF92692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3200" b="1" dirty="0">
                <a:solidFill>
                  <a:schemeClr val="accent1"/>
                </a:solidFill>
                <a:latin typeface="+mn-ea"/>
              </a:rPr>
              <a:t>Optimization for HP operation 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</a:rPr>
              <a:t>  </a:t>
            </a:r>
            <a:endParaRPr lang="zh-CN" altLang="en-US" sz="32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EC13E4F-ED01-4CB2-8F96-8002D38A7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0182" y="34696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3" name="图片 39" descr="Non-uniformity of TBMM in different pressure with Errors 1000-8000 gains">
            <a:extLst>
              <a:ext uri="{FF2B5EF4-FFF2-40B4-BE49-F238E27FC236}">
                <a16:creationId xmlns:a16="http://schemas.microsoft.com/office/drawing/2014/main" id="{96E931B8-AA87-42BC-B5F8-4D6224E6C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 r="6412"/>
          <a:stretch>
            <a:fillRect/>
          </a:stretch>
        </p:blipFill>
        <p:spPr bwMode="auto">
          <a:xfrm>
            <a:off x="6522561" y="1636801"/>
            <a:ext cx="4780225" cy="364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9565A57C-4440-45BB-9B49-911E10EE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999" y="5444725"/>
            <a:ext cx="53833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794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Non-uniformity versus gains at different gas pressures (using 37Ar source). 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4EC3CAE-CFE3-4F47-852E-A3765BE86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295" y="43082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6" name="图片 25">
            <a:extLst>
              <a:ext uri="{FF2B5EF4-FFF2-40B4-BE49-F238E27FC236}">
                <a16:creationId xmlns:a16="http://schemas.microsoft.com/office/drawing/2014/main" id="{CB993F67-E28A-4244-B006-E0FEB186D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" t="697" r="964" b="26524"/>
          <a:stretch>
            <a:fillRect/>
          </a:stretch>
        </p:blipFill>
        <p:spPr bwMode="auto">
          <a:xfrm>
            <a:off x="2073736" y="4042182"/>
            <a:ext cx="4576446" cy="136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7">
            <a:extLst>
              <a:ext uri="{FF2B5EF4-FFF2-40B4-BE49-F238E27FC236}">
                <a16:creationId xmlns:a16="http://schemas.microsoft.com/office/drawing/2014/main" id="{F1FF3281-E6DF-4B02-891D-BF93633E4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4" y="3882138"/>
            <a:ext cx="2653610" cy="176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566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CE34388A-80ED-44A8-87CF-BBB1FA9D168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637" y="2038346"/>
            <a:ext cx="4929743" cy="2908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1620DD2B-5C87-4A3C-ACF0-2B4C2EA77B8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01" y="2038346"/>
            <a:ext cx="5281526" cy="290897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4C34D40-AFC5-424A-81E8-E169005FAC28}"/>
              </a:ext>
            </a:extLst>
          </p:cNvPr>
          <p:cNvSpPr/>
          <p:nvPr/>
        </p:nvSpPr>
        <p:spPr>
          <a:xfrm>
            <a:off x="591802" y="5175934"/>
            <a:ext cx="10903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+mn-ea"/>
              </a:rPr>
              <a:t>The </a:t>
            </a:r>
            <a:r>
              <a:rPr lang="ru-RU" altLang="zh-CN" sz="2400" dirty="0">
                <a:latin typeface="+mn-ea"/>
              </a:rPr>
              <a:t>voltage</a:t>
            </a:r>
            <a:r>
              <a:rPr lang="en-US" altLang="zh-CN" sz="2400" dirty="0">
                <a:latin typeface="+mn-ea"/>
              </a:rPr>
              <a:t>s</a:t>
            </a:r>
            <a:r>
              <a:rPr lang="ru-RU" altLang="zh-CN" sz="2400" dirty="0">
                <a:latin typeface="+mn-ea"/>
              </a:rPr>
              <a:t> and leakage current</a:t>
            </a:r>
            <a:r>
              <a:rPr lang="en-US" altLang="zh-CN" sz="2400" dirty="0">
                <a:latin typeface="+mn-ea"/>
              </a:rPr>
              <a:t>s versus time </a:t>
            </a:r>
            <a:r>
              <a:rPr lang="ru-RU" altLang="zh-CN" sz="2400" dirty="0">
                <a:latin typeface="+mn-ea"/>
              </a:rPr>
              <a:t>in 10 bar Ar/Iso (97.5/2.5)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AB5D841-C3C0-4F3D-B36B-9F0807A911F4}"/>
              </a:ext>
            </a:extLst>
          </p:cNvPr>
          <p:cNvSpPr/>
          <p:nvPr/>
        </p:nvSpPr>
        <p:spPr>
          <a:xfrm>
            <a:off x="6728673" y="2473029"/>
            <a:ext cx="1881927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2000" dirty="0">
                <a:solidFill>
                  <a:srgbClr val="FF0000"/>
                </a:solidFill>
                <a:latin typeface="+mn-ea"/>
              </a:rPr>
              <a:t>Over 40 days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EAA9C98-3677-4687-BA7F-4BD698E1476D}"/>
              </a:ext>
            </a:extLst>
          </p:cNvPr>
          <p:cNvSpPr/>
          <p:nvPr/>
        </p:nvSpPr>
        <p:spPr>
          <a:xfrm>
            <a:off x="9267292" y="3806675"/>
            <a:ext cx="994481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&lt;1 </a:t>
            </a:r>
            <a:r>
              <a:rPr lang="en-US" altLang="zh-CN" sz="2000" dirty="0" err="1">
                <a:solidFill>
                  <a:srgbClr val="FF0000"/>
                </a:solidFill>
                <a:latin typeface="+mn-ea"/>
              </a:rPr>
              <a:t>nA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66FFF93F-D9E4-4F82-8236-A477BA1FB5AB}"/>
              </a:ext>
            </a:extLst>
          </p:cNvPr>
          <p:cNvSpPr/>
          <p:nvPr/>
        </p:nvSpPr>
        <p:spPr>
          <a:xfrm>
            <a:off x="508463" y="6051312"/>
            <a:ext cx="736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Yunzhi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Peng,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Zhiyong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Zhang,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Sicheng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Wen and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Jianbei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Liu, 2025 JINST 20 C09014.</a:t>
            </a:r>
            <a:endParaRPr lang="zh-CN" altLang="zh-CN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37513C3E-650A-4E7E-80C8-60AD61C719CB}"/>
              </a:ext>
            </a:extLst>
          </p:cNvPr>
          <p:cNvSpPr/>
          <p:nvPr/>
        </p:nvSpPr>
        <p:spPr>
          <a:xfrm>
            <a:off x="1323017" y="2314588"/>
            <a:ext cx="2107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000" dirty="0">
                <a:latin typeface="+mn-ea"/>
              </a:rPr>
              <a:t>During 8 days</a:t>
            </a:r>
            <a:endParaRPr lang="zh-CN" altLang="en-US" sz="2000" dirty="0">
              <a:latin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AB0FC14-9677-486E-AD6E-5549D018E6E0}"/>
              </a:ext>
            </a:extLst>
          </p:cNvPr>
          <p:cNvSpPr/>
          <p:nvPr/>
        </p:nvSpPr>
        <p:spPr>
          <a:xfrm>
            <a:off x="281675" y="1249321"/>
            <a:ext cx="9948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Results for long-term operation before and after Optimization 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F9EE13DF-CBB3-422C-A275-AA91CA163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7DEAE2C4-D91D-4232-95AF-85BF84B698CD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灯片编号占位符 17">
            <a:extLst>
              <a:ext uri="{FF2B5EF4-FFF2-40B4-BE49-F238E27FC236}">
                <a16:creationId xmlns:a16="http://schemas.microsoft.com/office/drawing/2014/main" id="{0589C627-E8D0-4163-B81A-A865ACD1E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16</a:t>
            </a:fld>
            <a:endParaRPr lang="zh-CN" altLang="en-US" sz="1600" b="1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CFEB8EC-92BC-4980-8238-0CC5B3A54D4C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3200" b="1" dirty="0">
                <a:solidFill>
                  <a:schemeClr val="accent1"/>
                </a:solidFill>
                <a:latin typeface="+mn-ea"/>
              </a:rPr>
              <a:t>Optimization for HP operation </a:t>
            </a:r>
            <a:r>
              <a:rPr lang="en-US" altLang="zh-CN" sz="3200" b="1" dirty="0">
                <a:solidFill>
                  <a:schemeClr val="accent1"/>
                </a:solidFill>
                <a:latin typeface="+mn-ea"/>
              </a:rPr>
              <a:t>  </a:t>
            </a:r>
            <a:endParaRPr lang="zh-CN" altLang="en-US" sz="32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3547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示, 工程绘图&#10;&#10;AI 生成的内容可能不正确。">
            <a:extLst>
              <a:ext uri="{FF2B5EF4-FFF2-40B4-BE49-F238E27FC236}">
                <a16:creationId xmlns:a16="http://schemas.microsoft.com/office/drawing/2014/main" id="{1D628073-C8D1-29CF-73AE-297A862A1E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58" b="38480"/>
          <a:stretch/>
        </p:blipFill>
        <p:spPr>
          <a:xfrm>
            <a:off x="0" y="4601510"/>
            <a:ext cx="2565399" cy="225648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3CD896B-A4B1-D00B-A2EF-E0E94807023C}"/>
              </a:ext>
            </a:extLst>
          </p:cNvPr>
          <p:cNvSpPr txBox="1"/>
          <p:nvPr/>
        </p:nvSpPr>
        <p:spPr>
          <a:xfrm>
            <a:off x="749300" y="731982"/>
            <a:ext cx="24556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0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50787472-0822-4940-7A19-5C7AA914123F}"/>
              </a:ext>
            </a:extLst>
          </p:cNvPr>
          <p:cNvGrpSpPr/>
          <p:nvPr/>
        </p:nvGrpSpPr>
        <p:grpSpPr>
          <a:xfrm>
            <a:off x="2565399" y="2170189"/>
            <a:ext cx="5896888" cy="572331"/>
            <a:chOff x="5001609" y="1546226"/>
            <a:chExt cx="5896888" cy="572331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31580B76-DB23-C4ED-53CE-B03057444622}"/>
                </a:ext>
              </a:extLst>
            </p:cNvPr>
            <p:cNvSpPr/>
            <p:nvPr/>
          </p:nvSpPr>
          <p:spPr>
            <a:xfrm>
              <a:off x="6398547" y="1546226"/>
              <a:ext cx="44999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Why high pressure (HP)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2B07221-1FA2-8E03-1070-DE84CE0A9050}"/>
                </a:ext>
              </a:extLst>
            </p:cNvPr>
            <p:cNvGrpSpPr/>
            <p:nvPr/>
          </p:nvGrpSpPr>
          <p:grpSpPr>
            <a:xfrm>
              <a:off x="5001609" y="1558670"/>
              <a:ext cx="968303" cy="559887"/>
              <a:chOff x="4790016" y="1765011"/>
              <a:chExt cx="1136540" cy="657165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EA8615B1-D684-13B3-35F3-2C891A119583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762000" algn="ctr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01DE624-F470-DF59-63F5-68AA36A841E9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01</a:t>
                </a:r>
                <a:endParaRPr lang="zh-CN" altLang="en-US" dirty="0">
                  <a:sym typeface="Arial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A97A95ED-E933-EEF6-26C9-071D6E26B812}"/>
              </a:ext>
            </a:extLst>
          </p:cNvPr>
          <p:cNvGrpSpPr/>
          <p:nvPr/>
        </p:nvGrpSpPr>
        <p:grpSpPr>
          <a:xfrm>
            <a:off x="2565399" y="3307934"/>
            <a:ext cx="9349509" cy="572331"/>
            <a:chOff x="5001608" y="2760092"/>
            <a:chExt cx="9349509" cy="572331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B748FDA2-A734-BDA0-310B-AB7BBE49CB21}"/>
                </a:ext>
              </a:extLst>
            </p:cNvPr>
            <p:cNvSpPr/>
            <p:nvPr/>
          </p:nvSpPr>
          <p:spPr>
            <a:xfrm>
              <a:off x="6398544" y="2760092"/>
              <a:ext cx="79525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Micromegas detectors for HP operation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5E392087-A41F-EEB8-9B19-9F8C0CDE169C}"/>
                </a:ext>
              </a:extLst>
            </p:cNvPr>
            <p:cNvGrpSpPr/>
            <p:nvPr/>
          </p:nvGrpSpPr>
          <p:grpSpPr>
            <a:xfrm>
              <a:off x="5001608" y="2772536"/>
              <a:ext cx="968303" cy="559887"/>
              <a:chOff x="4790016" y="1765011"/>
              <a:chExt cx="1136540" cy="657165"/>
            </a:xfrm>
          </p:grpSpPr>
          <p:sp>
            <p:nvSpPr>
              <p:cNvPr id="28" name="矩形: 圆角 27">
                <a:extLst>
                  <a:ext uri="{FF2B5EF4-FFF2-40B4-BE49-F238E27FC236}">
                    <a16:creationId xmlns:a16="http://schemas.microsoft.com/office/drawing/2014/main" id="{23A7CDEA-F9C8-B1B8-18A8-622A099E8F45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9125FAA6-F662-AD54-CDB3-1BE66060CF11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02</a:t>
                </a:r>
                <a:endParaRPr lang="zh-CN" altLang="en-US" dirty="0">
                  <a:sym typeface="Arial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BBA111F8-9B31-4042-2565-42884C700747}"/>
              </a:ext>
            </a:extLst>
          </p:cNvPr>
          <p:cNvGrpSpPr/>
          <p:nvPr/>
        </p:nvGrpSpPr>
        <p:grpSpPr>
          <a:xfrm>
            <a:off x="2565399" y="4445679"/>
            <a:ext cx="8583518" cy="572331"/>
            <a:chOff x="5001610" y="3973957"/>
            <a:chExt cx="8583518" cy="572331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1087BDCF-15D7-F074-657A-16F0662C0020}"/>
                </a:ext>
              </a:extLst>
            </p:cNvPr>
            <p:cNvGrpSpPr/>
            <p:nvPr/>
          </p:nvGrpSpPr>
          <p:grpSpPr>
            <a:xfrm>
              <a:off x="5001610" y="3986401"/>
              <a:ext cx="968303" cy="559887"/>
              <a:chOff x="4790016" y="1765011"/>
              <a:chExt cx="1136540" cy="657165"/>
            </a:xfrm>
          </p:grpSpPr>
          <p:sp>
            <p:nvSpPr>
              <p:cNvPr id="33" name="矩形: 圆角 32">
                <a:extLst>
                  <a:ext uri="{FF2B5EF4-FFF2-40B4-BE49-F238E27FC236}">
                    <a16:creationId xmlns:a16="http://schemas.microsoft.com/office/drawing/2014/main" id="{3708EF63-3027-BEB6-DA0A-090C42913FAD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1F313A75-0324-5017-F472-B02ED236496D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03</a:t>
                </a:r>
                <a:endParaRPr lang="zh-CN" altLang="en-US" dirty="0">
                  <a:sym typeface="Arial"/>
                </a:endParaRPr>
              </a:p>
            </p:txBody>
          </p:sp>
        </p:grp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23616AED-7472-88FF-6C15-3FEAD4210AF4}"/>
                </a:ext>
              </a:extLst>
            </p:cNvPr>
            <p:cNvSpPr/>
            <p:nvPr/>
          </p:nvSpPr>
          <p:spPr>
            <a:xfrm>
              <a:off x="6398545" y="3973957"/>
              <a:ext cx="718658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The HP-TPCs of </a:t>
              </a:r>
              <a:r>
                <a:rPr lang="en-US" altLang="zh-CN" sz="2800" b="1" kern="0" dirty="0" err="1">
                  <a:ln w="0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PandaX</a:t>
              </a:r>
              <a:r>
                <a:rPr lang="en-US" altLang="zh-CN" sz="2800" b="1" kern="0" dirty="0">
                  <a:ln w="0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-III and </a:t>
              </a:r>
              <a:r>
                <a:rPr lang="en-US" altLang="zh-CN" sz="2800" b="1" kern="0" dirty="0" err="1">
                  <a:ln w="0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MeGaT</a:t>
              </a:r>
              <a:endParaRPr lang="en-US" altLang="zh-CN" sz="28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endParaRPr>
            </a:p>
          </p:txBody>
        </p:sp>
      </p:grpSp>
      <p:sp>
        <p:nvSpPr>
          <p:cNvPr id="40" name="灯片编号占位符 39">
            <a:extLst>
              <a:ext uri="{FF2B5EF4-FFF2-40B4-BE49-F238E27FC236}">
                <a16:creationId xmlns:a16="http://schemas.microsoft.com/office/drawing/2014/main" id="{5CF72036-BF51-B385-D0F9-28209F99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17</a:t>
            </a:fld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1852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"/>
    </mc:Choice>
    <mc:Fallback xmlns="">
      <p:transition spd="slow" advTm="252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FE79BAC-2F4D-4DAE-9080-BAC3717E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001" y="3942258"/>
            <a:ext cx="3039556" cy="217694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18</a:t>
            </a:fld>
            <a:endParaRPr lang="zh-CN" altLang="en-US" sz="1600" b="1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75F75EE-D14F-4E9F-88B7-5D9BCDA49466}"/>
              </a:ext>
            </a:extLst>
          </p:cNvPr>
          <p:cNvSpPr/>
          <p:nvPr/>
        </p:nvSpPr>
        <p:spPr>
          <a:xfrm>
            <a:off x="0" y="1900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HP-TPC of </a:t>
            </a:r>
            <a:r>
              <a:rPr lang="en-US" altLang="zh-CN" sz="3200" b="1" kern="0" dirty="0" err="1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PandaX</a:t>
            </a: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-III experiment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6D672E2-8C2F-4A76-B700-BC2B90D1CEF6}"/>
              </a:ext>
            </a:extLst>
          </p:cNvPr>
          <p:cNvSpPr txBox="1">
            <a:spLocks/>
          </p:cNvSpPr>
          <p:nvPr/>
        </p:nvSpPr>
        <p:spPr>
          <a:xfrm>
            <a:off x="445342" y="3853849"/>
            <a:ext cx="5886185" cy="21068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p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黑体" panose="02010609060101010101" pitchFamily="49" charset="-122"/>
              <a:buChar char="§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zh-CN" sz="1800" dirty="0">
                <a:latin typeface="+mn-ea"/>
                <a:ea typeface="+mn-ea"/>
                <a:cs typeface="Times New Roman" panose="02020603050405020304" pitchFamily="18" charset="0"/>
              </a:rPr>
              <a:t>Requirements for detectors</a:t>
            </a:r>
          </a:p>
          <a:p>
            <a:pPr marL="800100" lvl="1" indent="-342900">
              <a:lnSpc>
                <a:spcPct val="110000"/>
              </a:lnSpc>
              <a:spcAft>
                <a:spcPts val="720"/>
              </a:spcAft>
            </a:pPr>
            <a:r>
              <a:rPr lang="en-US" altLang="zh-CN" sz="1800" dirty="0">
                <a:latin typeface="+mn-ea"/>
                <a:ea typeface="+mn-ea"/>
                <a:cs typeface="Arial" pitchFamily="34" charset="0"/>
              </a:rPr>
              <a:t>Low radioactive background</a:t>
            </a:r>
          </a:p>
          <a:p>
            <a:pPr marL="800100" lvl="1" indent="-342900">
              <a:lnSpc>
                <a:spcPct val="110000"/>
              </a:lnSpc>
              <a:spcAft>
                <a:spcPts val="720"/>
              </a:spcAft>
            </a:pPr>
            <a:r>
              <a:rPr lang="en-US" altLang="zh-CN" sz="1800" dirty="0">
                <a:latin typeface="+mn-ea"/>
                <a:ea typeface="+mn-ea"/>
                <a:cs typeface="Arial" pitchFamily="34" charset="0"/>
              </a:rPr>
              <a:t>Long-term stability at 10 bar Xenon (1%TMA)</a:t>
            </a:r>
          </a:p>
          <a:p>
            <a:pPr marL="800100" lvl="1" indent="-342900">
              <a:lnSpc>
                <a:spcPct val="110000"/>
              </a:lnSpc>
              <a:spcAft>
                <a:spcPts val="720"/>
              </a:spcAft>
            </a:pPr>
            <a:r>
              <a:rPr lang="en-US" altLang="zh-CN" sz="1800" dirty="0">
                <a:latin typeface="+mn-ea"/>
                <a:ea typeface="+mn-ea"/>
                <a:cs typeface="Arial" pitchFamily="34" charset="0"/>
              </a:rPr>
              <a:t>Energy resolution 3% @ 2.458 MeV </a:t>
            </a:r>
          </a:p>
          <a:p>
            <a:pPr marL="800100" lvl="1" indent="-342900">
              <a:lnSpc>
                <a:spcPct val="110000"/>
              </a:lnSpc>
              <a:spcAft>
                <a:spcPts val="720"/>
              </a:spcAft>
            </a:pPr>
            <a:r>
              <a:rPr lang="en-US" altLang="zh-CN" sz="1800" dirty="0">
                <a:latin typeface="+mn-ea"/>
                <a:ea typeface="+mn-ea"/>
                <a:cs typeface="Arial" pitchFamily="34" charset="0"/>
              </a:rPr>
              <a:t>20×20 cm</a:t>
            </a:r>
            <a:r>
              <a:rPr lang="en-US" altLang="zh-CN" sz="1800" baseline="30000" dirty="0">
                <a:latin typeface="+mn-ea"/>
                <a:ea typeface="+mn-ea"/>
                <a:cs typeface="Arial" pitchFamily="34" charset="0"/>
              </a:rPr>
              <a:t>2</a:t>
            </a:r>
            <a:r>
              <a:rPr lang="en-US" altLang="zh-CN" sz="1800" dirty="0">
                <a:latin typeface="+mn-ea"/>
                <a:ea typeface="+mn-ea"/>
                <a:cs typeface="Arial" pitchFamily="34" charset="0"/>
              </a:rPr>
              <a:t> MMs for charge readout (52)</a:t>
            </a:r>
          </a:p>
          <a:p>
            <a:pPr lvl="1"/>
            <a:endParaRPr lang="zh-CN" altLang="en-US" sz="1800" kern="0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endParaRPr lang="zh-CN" altLang="en-US" sz="1800" dirty="0">
              <a:latin typeface="+mn-ea"/>
              <a:ea typeface="+mn-ea"/>
            </a:endParaRPr>
          </a:p>
        </p:txBody>
      </p:sp>
      <p:pic>
        <p:nvPicPr>
          <p:cNvPr id="10" name="图片 9" descr="C:\Users\王少博\Desktop\PandaX-III时间投影室发表\截图\截图\读出平面.png">
            <a:extLst>
              <a:ext uri="{FF2B5EF4-FFF2-40B4-BE49-F238E27FC236}">
                <a16:creationId xmlns:a16="http://schemas.microsoft.com/office/drawing/2014/main" id="{0BE398BC-0F73-491F-84A8-3BD05068D46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159" y="1403177"/>
            <a:ext cx="2335874" cy="214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74E4D74-677E-4AB7-9F4A-9E09F9368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01" y="1338175"/>
            <a:ext cx="1857978" cy="21479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91B2691-0C77-4851-88F6-E64456DF3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9927" y="3911771"/>
            <a:ext cx="3142985" cy="20489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内容占位符 2">
                <a:extLst>
                  <a:ext uri="{FF2B5EF4-FFF2-40B4-BE49-F238E27FC236}">
                    <a16:creationId xmlns:a16="http://schemas.microsoft.com/office/drawing/2014/main" id="{6CED13CB-FE17-477E-865F-F7589FB420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59913" y="1308353"/>
                <a:ext cx="6395871" cy="214795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zh-CN" sz="2400" dirty="0">
                    <a:latin typeface="+mn-ea"/>
                    <a:cs typeface="Times New Roman" panose="02020603050405020304" pitchFamily="18" charset="0"/>
                  </a:rPr>
                  <a:t>Neutrino physics </a:t>
                </a:r>
              </a:p>
              <a:p>
                <a:pPr marL="800100" lvl="1" indent="-342900">
                  <a:spcAft>
                    <a:spcPts val="720"/>
                  </a:spcAft>
                </a:pPr>
                <a:r>
                  <a:rPr lang="en-US" altLang="zh-CN" sz="1800" dirty="0">
                    <a:latin typeface="+mn-ea"/>
                    <a:cs typeface="Times New Roman" panose="02020603050405020304" pitchFamily="18" charset="0"/>
                  </a:rPr>
                  <a:t>Lepton number non-conservation</a:t>
                </a:r>
              </a:p>
              <a:p>
                <a:pPr marL="800100" lvl="1" indent="-342900">
                  <a:spcAft>
                    <a:spcPts val="720"/>
                  </a:spcAft>
                </a:pPr>
                <a:r>
                  <a:rPr lang="en-US" altLang="zh-CN" sz="1800" dirty="0">
                    <a:latin typeface="+mn-ea"/>
                    <a:cs typeface="Times New Roman" panose="02020603050405020304" pitchFamily="18" charset="0"/>
                  </a:rPr>
                  <a:t>Neutrino nature: Dirac (</a:t>
                </a:r>
                <a14:m>
                  <m:oMath xmlns:m="http://schemas.openxmlformats.org/officeDocument/2006/math">
                    <m:r>
                      <a:rPr lang="el-GR" altLang="zh-CN" sz="1800">
                        <a:latin typeface="Cambria Math" panose="02040503050406030204" pitchFamily="18" charset="0"/>
                      </a:rPr>
                      <m:t>𝜈</m:t>
                    </m:r>
                    <m:r>
                      <a:rPr lang="zh-CN" altLang="en-US" sz="1800">
                        <a:latin typeface="Cambria Math" panose="02040503050406030204" pitchFamily="18" charset="0"/>
                      </a:rPr>
                      <m:t>≠</m:t>
                    </m:r>
                    <m:acc>
                      <m:accPr>
                        <m:chr m:val="̅"/>
                        <m:ctrlPr>
                          <a:rPr lang="zh-CN" altLang="en-US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180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altLang="zh-CN" sz="1800" dirty="0">
                    <a:latin typeface="+mn-ea"/>
                    <a:cs typeface="Times New Roman" panose="02020603050405020304" pitchFamily="18" charset="0"/>
                  </a:rPr>
                  <a:t>) or Majorana (</a:t>
                </a:r>
                <a14:m>
                  <m:oMath xmlns:m="http://schemas.openxmlformats.org/officeDocument/2006/math">
                    <m:r>
                      <a:rPr lang="el-GR" altLang="zh-CN" sz="180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altLang="zh-CN" sz="180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zh-CN" altLang="en-US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sz="180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altLang="zh-CN" sz="1800" dirty="0">
                    <a:latin typeface="+mn-ea"/>
                    <a:cs typeface="Times New Roman" panose="02020603050405020304" pitchFamily="18" charset="0"/>
                  </a:rPr>
                  <a:t>)</a:t>
                </a:r>
              </a:p>
              <a:p>
                <a:pPr marL="800100" lvl="1" indent="-342900">
                  <a:spcAft>
                    <a:spcPts val="720"/>
                  </a:spcAft>
                </a:pPr>
                <a:r>
                  <a:rPr lang="en-US" altLang="zh-CN" sz="1800" dirty="0">
                    <a:latin typeface="+mn-ea"/>
                    <a:cs typeface="Times New Roman" panose="02020603050405020304" pitchFamily="18" charset="0"/>
                  </a:rPr>
                  <a:t>Absolute neutrino mass scale</a:t>
                </a:r>
              </a:p>
              <a:p>
                <a:pPr marL="800100" lvl="1" indent="-342900">
                  <a:spcAft>
                    <a:spcPts val="720"/>
                  </a:spcAft>
                </a:pPr>
                <a:r>
                  <a:rPr lang="en-US" altLang="zh-CN" sz="1800" dirty="0">
                    <a:latin typeface="+mn-ea"/>
                    <a:cs typeface="Times New Roman" panose="02020603050405020304" pitchFamily="18" charset="0"/>
                  </a:rPr>
                  <a:t>The type of neutrino mass hierarchy (normal, inverted) </a:t>
                </a:r>
                <a:endParaRPr lang="zh-CN" altLang="en-US" sz="1800" dirty="0"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内容占位符 2">
                <a:extLst>
                  <a:ext uri="{FF2B5EF4-FFF2-40B4-BE49-F238E27FC236}">
                    <a16:creationId xmlns:a16="http://schemas.microsoft.com/office/drawing/2014/main" id="{6CED13CB-FE17-477E-865F-F7589FB420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59913" y="1308353"/>
                <a:ext cx="6395871" cy="2147950"/>
              </a:xfrm>
              <a:blipFill>
                <a:blip r:embed="rId7"/>
                <a:stretch>
                  <a:fillRect l="-1429" t="-3977" r="-2476" b="-59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6754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19</a:t>
            </a:fld>
            <a:endParaRPr lang="zh-CN" altLang="en-US" sz="1600" b="1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75F75EE-D14F-4E9F-88B7-5D9BCDA49466}"/>
              </a:ext>
            </a:extLst>
          </p:cNvPr>
          <p:cNvSpPr/>
          <p:nvPr/>
        </p:nvSpPr>
        <p:spPr>
          <a:xfrm>
            <a:off x="0" y="1900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Low background Micromegas in high pressure gas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AF0B295-8195-4DD9-B474-D02901E2FBB1}"/>
              </a:ext>
            </a:extLst>
          </p:cNvPr>
          <p:cNvSpPr txBox="1"/>
          <p:nvPr/>
        </p:nvSpPr>
        <p:spPr>
          <a:xfrm>
            <a:off x="839944" y="2295177"/>
            <a:ext cx="33531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楷体" panose="02010609060101010101" pitchFamily="49" charset="-122"/>
                <a:cs typeface="Times New Roman" panose="02020603050405020304" pitchFamily="18" charset="0"/>
              </a:rPr>
              <a:t>Stainless steel mesh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楷体" panose="02010609060101010101" pitchFamily="49" charset="-122"/>
                <a:cs typeface="Times New Roman" panose="02020603050405020304" pitchFamily="18" charset="0"/>
              </a:rPr>
              <a:t>Thermal bonding film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B0F0"/>
                </a:solidFill>
                <a:latin typeface="微软雅黑" panose="020B0503020204020204" pitchFamily="34" charset="-122"/>
                <a:ea typeface="楷体" panose="02010609060101010101" pitchFamily="49" charset="-122"/>
                <a:cs typeface="Times New Roman" panose="02020603050405020304" pitchFamily="18" charset="0"/>
              </a:rPr>
              <a:t>Flexible PCB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2060"/>
                </a:solidFill>
                <a:latin typeface="微软雅黑" panose="020B0503020204020204" pitchFamily="34" charset="-122"/>
                <a:ea typeface="楷体" panose="02010609060101010101" pitchFamily="49" charset="-122"/>
                <a:cs typeface="Times New Roman" panose="02020603050405020304" pitchFamily="18" charset="0"/>
              </a:rPr>
              <a:t>Ge anode</a:t>
            </a:r>
            <a:endParaRPr lang="en-US" altLang="zh-CN" sz="2000" dirty="0">
              <a:solidFill>
                <a:srgbClr val="00B0F0"/>
              </a:solidFill>
              <a:latin typeface="微软雅黑" panose="020B0503020204020204" pitchFamily="34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C000"/>
                </a:solidFill>
                <a:latin typeface="微软雅黑" panose="020B0503020204020204" pitchFamily="34" charset="-122"/>
                <a:ea typeface="楷体" panose="02010609060101010101" pitchFamily="49" charset="-122"/>
                <a:cs typeface="Times New Roman" panose="02020603050405020304" pitchFamily="18" charset="0"/>
              </a:rPr>
              <a:t>Copper strip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CC6600"/>
                </a:solidFill>
                <a:latin typeface="微软雅黑" panose="020B0503020204020204" pitchFamily="34" charset="-122"/>
                <a:ea typeface="楷体" panose="02010609060101010101" pitchFamily="49" charset="-122"/>
                <a:cs typeface="Times New Roman" panose="02020603050405020304" pitchFamily="18" charset="0"/>
              </a:rPr>
              <a:t>Pure copper substrate </a:t>
            </a:r>
            <a:endParaRPr lang="zh-CN" altLang="en-US" sz="2000" dirty="0">
              <a:solidFill>
                <a:srgbClr val="CC6600"/>
              </a:solidFill>
              <a:latin typeface="微软雅黑" panose="020B0503020204020204" pitchFamily="34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EB9B865B-B1E3-4A2D-94DF-6D06F338599F}"/>
              </a:ext>
            </a:extLst>
          </p:cNvPr>
          <p:cNvGrpSpPr/>
          <p:nvPr/>
        </p:nvGrpSpPr>
        <p:grpSpPr>
          <a:xfrm>
            <a:off x="851836" y="1744754"/>
            <a:ext cx="3325387" cy="458770"/>
            <a:chOff x="965068" y="3213958"/>
            <a:chExt cx="3170064" cy="861773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5D74FB63-A89E-400B-B7E7-09B771503036}"/>
                </a:ext>
              </a:extLst>
            </p:cNvPr>
            <p:cNvGrpSpPr/>
            <p:nvPr/>
          </p:nvGrpSpPr>
          <p:grpSpPr>
            <a:xfrm>
              <a:off x="976617" y="3213958"/>
              <a:ext cx="3158515" cy="861773"/>
              <a:chOff x="5946365" y="2933167"/>
              <a:chExt cx="4248472" cy="903027"/>
            </a:xfrm>
          </p:grpSpPr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9679FAB9-63F5-4FEF-8CFB-DAE43D370C75}"/>
                  </a:ext>
                </a:extLst>
              </p:cNvPr>
              <p:cNvSpPr/>
              <p:nvPr/>
            </p:nvSpPr>
            <p:spPr>
              <a:xfrm>
                <a:off x="5946365" y="3332138"/>
                <a:ext cx="4248472" cy="504056"/>
              </a:xfrm>
              <a:prstGeom prst="rect">
                <a:avLst/>
              </a:prstGeom>
              <a:solidFill>
                <a:srgbClr val="C86900"/>
              </a:solidFill>
              <a:ln>
                <a:solidFill>
                  <a:srgbClr val="C86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1639287C-7CAB-4208-B9FA-03D079730AF8}"/>
                  </a:ext>
                </a:extLst>
              </p:cNvPr>
              <p:cNvSpPr/>
              <p:nvPr/>
            </p:nvSpPr>
            <p:spPr>
              <a:xfrm flipV="1">
                <a:off x="5946365" y="3206126"/>
                <a:ext cx="4248472" cy="126010"/>
              </a:xfrm>
              <a:prstGeom prst="rect">
                <a:avLst/>
              </a:prstGeom>
              <a:solidFill>
                <a:srgbClr val="0BB5B5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975B0021-1B40-4C36-BEB1-69CAD02F2B6F}"/>
                  </a:ext>
                </a:extLst>
              </p:cNvPr>
              <p:cNvSpPr/>
              <p:nvPr/>
            </p:nvSpPr>
            <p:spPr>
              <a:xfrm>
                <a:off x="5946365" y="2942726"/>
                <a:ext cx="208298" cy="249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B69C0FCE-101A-43B4-8501-6E3A42280B7E}"/>
                  </a:ext>
                </a:extLst>
              </p:cNvPr>
              <p:cNvSpPr/>
              <p:nvPr/>
            </p:nvSpPr>
            <p:spPr>
              <a:xfrm>
                <a:off x="9986539" y="2940060"/>
                <a:ext cx="208298" cy="249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9CE2B5AD-359D-43AA-B5EE-BB1189B006AB}"/>
                  </a:ext>
                </a:extLst>
              </p:cNvPr>
              <p:cNvSpPr/>
              <p:nvPr/>
            </p:nvSpPr>
            <p:spPr>
              <a:xfrm>
                <a:off x="6949328" y="2937946"/>
                <a:ext cx="144016" cy="249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0FFC0FB3-4BF3-4037-BCF2-8CE0D079333C}"/>
                  </a:ext>
                </a:extLst>
              </p:cNvPr>
              <p:cNvSpPr/>
              <p:nvPr/>
            </p:nvSpPr>
            <p:spPr>
              <a:xfrm>
                <a:off x="9075791" y="2940060"/>
                <a:ext cx="144016" cy="249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AFEC4F19-AD38-47B2-BC0A-9973B7DCE677}"/>
                  </a:ext>
                </a:extLst>
              </p:cNvPr>
              <p:cNvSpPr/>
              <p:nvPr/>
            </p:nvSpPr>
            <p:spPr>
              <a:xfrm>
                <a:off x="8003820" y="2940059"/>
                <a:ext cx="144016" cy="249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latin typeface="+mj-lt"/>
                  <a:ea typeface="楷体" panose="02010609060101010101" pitchFamily="49" charset="-122"/>
                </a:endParaRPr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:a16="http://schemas.microsoft.com/office/drawing/2014/main" id="{ADB3A8CD-C917-4308-B4C1-7C89FDAAA922}"/>
                  </a:ext>
                </a:extLst>
              </p:cNvPr>
              <p:cNvCxnSpPr/>
              <p:nvPr/>
            </p:nvCxnSpPr>
            <p:spPr>
              <a:xfrm>
                <a:off x="5946365" y="2933167"/>
                <a:ext cx="4248472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BA2B3B1C-CEE0-40CF-BABE-971BA4E3E0C4}"/>
                </a:ext>
              </a:extLst>
            </p:cNvPr>
            <p:cNvGrpSpPr/>
            <p:nvPr/>
          </p:nvGrpSpPr>
          <p:grpSpPr>
            <a:xfrm>
              <a:off x="988164" y="3513874"/>
              <a:ext cx="3135419" cy="45719"/>
              <a:chOff x="1190875" y="4208945"/>
              <a:chExt cx="3135419" cy="73663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902EB6B2-0396-4D5F-AF7C-5C3DF7E1CCA0}"/>
                  </a:ext>
                </a:extLst>
              </p:cNvPr>
              <p:cNvSpPr/>
              <p:nvPr/>
            </p:nvSpPr>
            <p:spPr>
              <a:xfrm>
                <a:off x="3873731" y="4214554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F1B6B0CF-BD7D-4D09-ABFD-AF50A53EA805}"/>
                  </a:ext>
                </a:extLst>
              </p:cNvPr>
              <p:cNvSpPr/>
              <p:nvPr/>
            </p:nvSpPr>
            <p:spPr>
              <a:xfrm>
                <a:off x="4143414" y="4213152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3B1D4D36-9AFC-4A10-BF46-3AC074749748}"/>
                  </a:ext>
                </a:extLst>
              </p:cNvPr>
              <p:cNvSpPr/>
              <p:nvPr/>
            </p:nvSpPr>
            <p:spPr>
              <a:xfrm>
                <a:off x="3336257" y="4211749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AB59E9CE-BD4D-4165-81FB-76A91E318313}"/>
                  </a:ext>
                </a:extLst>
              </p:cNvPr>
              <p:cNvSpPr/>
              <p:nvPr/>
            </p:nvSpPr>
            <p:spPr>
              <a:xfrm>
                <a:off x="3605940" y="4210347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CC5720CC-88FA-411E-9153-1211816E3C28}"/>
                  </a:ext>
                </a:extLst>
              </p:cNvPr>
              <p:cNvSpPr/>
              <p:nvPr/>
            </p:nvSpPr>
            <p:spPr>
              <a:xfrm>
                <a:off x="2797837" y="4214554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CBBED715-E3F3-440E-81E4-2F79147D1C54}"/>
                  </a:ext>
                </a:extLst>
              </p:cNvPr>
              <p:cNvSpPr/>
              <p:nvPr/>
            </p:nvSpPr>
            <p:spPr>
              <a:xfrm>
                <a:off x="3067520" y="4213152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96EBB646-1FCC-437C-92DA-BE91DFECBAE2}"/>
                  </a:ext>
                </a:extLst>
              </p:cNvPr>
              <p:cNvSpPr/>
              <p:nvPr/>
            </p:nvSpPr>
            <p:spPr>
              <a:xfrm>
                <a:off x="2260363" y="4211749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2CE95AB0-B648-4985-B8FE-C1B4E7912B40}"/>
                  </a:ext>
                </a:extLst>
              </p:cNvPr>
              <p:cNvSpPr/>
              <p:nvPr/>
            </p:nvSpPr>
            <p:spPr>
              <a:xfrm>
                <a:off x="2530046" y="4210347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745188B7-3A65-4A4F-A83B-D4944100317C}"/>
                  </a:ext>
                </a:extLst>
              </p:cNvPr>
              <p:cNvSpPr/>
              <p:nvPr/>
            </p:nvSpPr>
            <p:spPr>
              <a:xfrm>
                <a:off x="1728349" y="4213152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374EC70D-F568-4746-8B17-BFE3DB60D62C}"/>
                  </a:ext>
                </a:extLst>
              </p:cNvPr>
              <p:cNvSpPr/>
              <p:nvPr/>
            </p:nvSpPr>
            <p:spPr>
              <a:xfrm>
                <a:off x="1998032" y="4211750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CD4A4CEB-6EAF-4FB8-A7B6-20077FBB816F}"/>
                  </a:ext>
                </a:extLst>
              </p:cNvPr>
              <p:cNvSpPr/>
              <p:nvPr/>
            </p:nvSpPr>
            <p:spPr>
              <a:xfrm>
                <a:off x="1190875" y="4210347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0459D719-F811-4B4B-A308-366EE2C85FD6}"/>
                  </a:ext>
                </a:extLst>
              </p:cNvPr>
              <p:cNvSpPr/>
              <p:nvPr/>
            </p:nvSpPr>
            <p:spPr>
              <a:xfrm>
                <a:off x="1460558" y="4208945"/>
                <a:ext cx="182880" cy="68054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latin typeface="+mj-lt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A6AFF9C0-B49D-4FB8-8115-2E358C8B9DEC}"/>
                </a:ext>
              </a:extLst>
            </p:cNvPr>
            <p:cNvCxnSpPr/>
            <p:nvPr/>
          </p:nvCxnSpPr>
          <p:spPr>
            <a:xfrm>
              <a:off x="965068" y="3456664"/>
              <a:ext cx="3158515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FE975B2F-8198-4F43-9D6B-AE5FE771F3F2}"/>
              </a:ext>
            </a:extLst>
          </p:cNvPr>
          <p:cNvSpPr/>
          <p:nvPr/>
        </p:nvSpPr>
        <p:spPr>
          <a:xfrm>
            <a:off x="619377" y="1038521"/>
            <a:ext cx="7485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Development of high radiopurity Micromegas  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ACF33978-FF0D-4EC7-90E6-F74CB51ABE6C}"/>
              </a:ext>
            </a:extLst>
          </p:cNvPr>
          <p:cNvGrpSpPr/>
          <p:nvPr/>
        </p:nvGrpSpPr>
        <p:grpSpPr>
          <a:xfrm>
            <a:off x="4353591" y="1668345"/>
            <a:ext cx="7146422" cy="2703270"/>
            <a:chOff x="1023637" y="3703833"/>
            <a:chExt cx="7490666" cy="2475944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6D57E60C-F82E-4DEE-9172-749E091084BB}"/>
                </a:ext>
              </a:extLst>
            </p:cNvPr>
            <p:cNvSpPr txBox="1"/>
            <p:nvPr/>
          </p:nvSpPr>
          <p:spPr>
            <a:xfrm>
              <a:off x="1169205" y="3706871"/>
              <a:ext cx="1087755" cy="38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+mj-lt"/>
                  <a:ea typeface="楷体" panose="02010609060101010101" pitchFamily="49" charset="-122"/>
                </a:rPr>
                <a:t>12/2019 </a:t>
              </a:r>
              <a:endParaRPr lang="zh-CN" altLang="en-US" dirty="0">
                <a:latin typeface="+mj-lt"/>
                <a:ea typeface="楷体" panose="02010609060101010101" pitchFamily="49" charset="-122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74AF211D-803A-4D36-92F3-099ADBD9E3BD}"/>
                </a:ext>
              </a:extLst>
            </p:cNvPr>
            <p:cNvSpPr txBox="1"/>
            <p:nvPr/>
          </p:nvSpPr>
          <p:spPr>
            <a:xfrm>
              <a:off x="2242061" y="3703833"/>
              <a:ext cx="1087755" cy="38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+mj-lt"/>
                  <a:ea typeface="楷体" panose="02010609060101010101" pitchFamily="49" charset="-122"/>
                </a:rPr>
                <a:t>02/2020 </a:t>
              </a:r>
              <a:endParaRPr lang="zh-CN" altLang="en-US" dirty="0">
                <a:latin typeface="+mj-lt"/>
                <a:ea typeface="楷体" panose="02010609060101010101" pitchFamily="49" charset="-122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96E63486-2E3B-4D8E-A3B1-AE9D0996CEB1}"/>
                </a:ext>
              </a:extLst>
            </p:cNvPr>
            <p:cNvSpPr txBox="1"/>
            <p:nvPr/>
          </p:nvSpPr>
          <p:spPr>
            <a:xfrm>
              <a:off x="3405685" y="3703833"/>
              <a:ext cx="1087755" cy="38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+mj-lt"/>
                  <a:ea typeface="楷体" panose="02010609060101010101" pitchFamily="49" charset="-122"/>
                </a:rPr>
                <a:t>04/2020 </a:t>
              </a:r>
              <a:endParaRPr lang="zh-CN" altLang="en-US" dirty="0">
                <a:latin typeface="+mj-lt"/>
                <a:ea typeface="楷体" panose="02010609060101010101" pitchFamily="49" charset="-122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2E355499-AF4C-4539-8897-ECC6594D437E}"/>
                </a:ext>
              </a:extLst>
            </p:cNvPr>
            <p:cNvSpPr txBox="1"/>
            <p:nvPr/>
          </p:nvSpPr>
          <p:spPr>
            <a:xfrm>
              <a:off x="4619547" y="3726717"/>
              <a:ext cx="1087755" cy="38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+mj-lt"/>
                  <a:ea typeface="楷体" panose="02010609060101010101" pitchFamily="49" charset="-122"/>
                </a:rPr>
                <a:t>08/2020 </a:t>
              </a:r>
              <a:endParaRPr lang="zh-CN" altLang="en-US" dirty="0">
                <a:latin typeface="+mj-lt"/>
                <a:ea typeface="楷体" panose="02010609060101010101" pitchFamily="49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F08E5CE5-F7A5-4E73-A15C-C9BC37B03446}"/>
                </a:ext>
              </a:extLst>
            </p:cNvPr>
            <p:cNvSpPr txBox="1"/>
            <p:nvPr/>
          </p:nvSpPr>
          <p:spPr>
            <a:xfrm>
              <a:off x="5741596" y="3711808"/>
              <a:ext cx="1087755" cy="38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+mj-lt"/>
                  <a:ea typeface="楷体" panose="02010609060101010101" pitchFamily="49" charset="-122"/>
                </a:rPr>
                <a:t>11/2020 </a:t>
              </a:r>
              <a:endParaRPr lang="zh-CN" altLang="en-US" dirty="0">
                <a:latin typeface="+mj-lt"/>
                <a:ea typeface="楷体" panose="02010609060101010101" pitchFamily="49" charset="-122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3CF2B9D5-4075-4904-AD77-3EF5E8A38ADF}"/>
                </a:ext>
              </a:extLst>
            </p:cNvPr>
            <p:cNvGrpSpPr/>
            <p:nvPr/>
          </p:nvGrpSpPr>
          <p:grpSpPr>
            <a:xfrm>
              <a:off x="1023637" y="4063683"/>
              <a:ext cx="6969147" cy="2116094"/>
              <a:chOff x="742527" y="3827174"/>
              <a:chExt cx="6969147" cy="2116094"/>
            </a:xfrm>
          </p:grpSpPr>
          <p:grpSp>
            <p:nvGrpSpPr>
              <p:cNvPr id="57" name="组合 56">
                <a:extLst>
                  <a:ext uri="{FF2B5EF4-FFF2-40B4-BE49-F238E27FC236}">
                    <a16:creationId xmlns:a16="http://schemas.microsoft.com/office/drawing/2014/main" id="{CAF4F699-A4E3-4908-B563-3A5E99B96D87}"/>
                  </a:ext>
                </a:extLst>
              </p:cNvPr>
              <p:cNvGrpSpPr/>
              <p:nvPr/>
            </p:nvGrpSpPr>
            <p:grpSpPr>
              <a:xfrm>
                <a:off x="742527" y="3827174"/>
                <a:ext cx="5848129" cy="2116094"/>
                <a:chOff x="1568227" y="4103033"/>
                <a:chExt cx="7728068" cy="3164368"/>
              </a:xfrm>
            </p:grpSpPr>
            <p:pic>
              <p:nvPicPr>
                <p:cNvPr id="60" name="图片 59">
                  <a:extLst>
                    <a:ext uri="{FF2B5EF4-FFF2-40B4-BE49-F238E27FC236}">
                      <a16:creationId xmlns:a16="http://schemas.microsoft.com/office/drawing/2014/main" id="{4175087C-D5D0-4E57-8F74-10BB2B8E11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68227" y="4611773"/>
                  <a:ext cx="1393526" cy="1704738"/>
                </a:xfrm>
                <a:prstGeom prst="rect">
                  <a:avLst/>
                </a:prstGeom>
              </p:spPr>
            </p:pic>
            <p:pic>
              <p:nvPicPr>
                <p:cNvPr id="61" name="图片 60">
                  <a:extLst>
                    <a:ext uri="{FF2B5EF4-FFF2-40B4-BE49-F238E27FC236}">
                      <a16:creationId xmlns:a16="http://schemas.microsoft.com/office/drawing/2014/main" id="{FFBE7D2A-40E9-4993-8CB7-FBA29DE737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3189912" y="4605193"/>
                  <a:ext cx="1356567" cy="1703059"/>
                </a:xfrm>
                <a:prstGeom prst="rect">
                  <a:avLst/>
                </a:prstGeom>
              </p:spPr>
            </p:pic>
            <p:sp>
              <p:nvSpPr>
                <p:cNvPr id="62" name="矩形 61">
                  <a:extLst>
                    <a:ext uri="{FF2B5EF4-FFF2-40B4-BE49-F238E27FC236}">
                      <a16:creationId xmlns:a16="http://schemas.microsoft.com/office/drawing/2014/main" id="{EEFFAE1A-8795-4295-AD80-AAC9CC668FFB}"/>
                    </a:ext>
                  </a:extLst>
                </p:cNvPr>
                <p:cNvSpPr/>
                <p:nvPr/>
              </p:nvSpPr>
              <p:spPr>
                <a:xfrm>
                  <a:off x="1945692" y="4127812"/>
                  <a:ext cx="714763" cy="53052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rgbClr val="FF0000"/>
                      </a:solidFill>
                      <a:latin typeface="+mj-lt"/>
                      <a:ea typeface="黑体" panose="02010609060101010101" pitchFamily="49" charset="-122"/>
                    </a:rPr>
                    <a:t>V1</a:t>
                  </a:r>
                  <a:endParaRPr lang="zh-CN" altLang="en-US" sz="1600" dirty="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3" name="矩形 62">
                  <a:extLst>
                    <a:ext uri="{FF2B5EF4-FFF2-40B4-BE49-F238E27FC236}">
                      <a16:creationId xmlns:a16="http://schemas.microsoft.com/office/drawing/2014/main" id="{59CCD8BE-A942-4D9D-86B9-9253464EADEF}"/>
                    </a:ext>
                  </a:extLst>
                </p:cNvPr>
                <p:cNvSpPr/>
                <p:nvPr/>
              </p:nvSpPr>
              <p:spPr>
                <a:xfrm>
                  <a:off x="3574095" y="4118564"/>
                  <a:ext cx="621175" cy="53052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rgbClr val="FF0000"/>
                      </a:solidFill>
                      <a:latin typeface="+mj-lt"/>
                      <a:ea typeface="黑体" panose="02010609060101010101" pitchFamily="49" charset="-122"/>
                    </a:rPr>
                    <a:t>V2</a:t>
                  </a:r>
                  <a:endParaRPr lang="zh-CN" altLang="en-US" sz="1600" dirty="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endParaRPr>
                </a:p>
              </p:txBody>
            </p:sp>
            <p:pic>
              <p:nvPicPr>
                <p:cNvPr id="64" name="图片 63">
                  <a:extLst>
                    <a:ext uri="{FF2B5EF4-FFF2-40B4-BE49-F238E27FC236}">
                      <a16:creationId xmlns:a16="http://schemas.microsoft.com/office/drawing/2014/main" id="{C5F23942-EFBA-4BE1-AE21-4D888DFAD1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14279" y="4631279"/>
                  <a:ext cx="1314900" cy="2495733"/>
                </a:xfrm>
                <a:prstGeom prst="rect">
                  <a:avLst/>
                </a:prstGeom>
              </p:spPr>
            </p:pic>
            <p:sp>
              <p:nvSpPr>
                <p:cNvPr id="65" name="矩形 64">
                  <a:extLst>
                    <a:ext uri="{FF2B5EF4-FFF2-40B4-BE49-F238E27FC236}">
                      <a16:creationId xmlns:a16="http://schemas.microsoft.com/office/drawing/2014/main" id="{8BD99389-00A5-4E3D-9539-8147275E5954}"/>
                    </a:ext>
                  </a:extLst>
                </p:cNvPr>
                <p:cNvSpPr/>
                <p:nvPr/>
              </p:nvSpPr>
              <p:spPr>
                <a:xfrm>
                  <a:off x="5280595" y="4140021"/>
                  <a:ext cx="605268" cy="53052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rgbClr val="FF0000"/>
                      </a:solidFill>
                      <a:latin typeface="+mj-lt"/>
                      <a:ea typeface="黑体" panose="02010609060101010101" pitchFamily="49" charset="-122"/>
                    </a:rPr>
                    <a:t>V3</a:t>
                  </a:r>
                  <a:endParaRPr lang="zh-CN" altLang="en-US" sz="1600" dirty="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endParaRPr>
                </a:p>
              </p:txBody>
            </p:sp>
            <p:pic>
              <p:nvPicPr>
                <p:cNvPr id="66" name="图片 65">
                  <a:extLst>
                    <a:ext uri="{FF2B5EF4-FFF2-40B4-BE49-F238E27FC236}">
                      <a16:creationId xmlns:a16="http://schemas.microsoft.com/office/drawing/2014/main" id="{29D1C05D-DDB7-4000-AEDE-405A811CE1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81705" y="4631278"/>
                  <a:ext cx="1314590" cy="2429284"/>
                </a:xfrm>
                <a:prstGeom prst="rect">
                  <a:avLst/>
                </a:prstGeom>
              </p:spPr>
            </p:pic>
            <p:sp>
              <p:nvSpPr>
                <p:cNvPr id="67" name="矩形 66">
                  <a:extLst>
                    <a:ext uri="{FF2B5EF4-FFF2-40B4-BE49-F238E27FC236}">
                      <a16:creationId xmlns:a16="http://schemas.microsoft.com/office/drawing/2014/main" id="{E80B9A21-E56C-4C19-8939-F181F4108108}"/>
                    </a:ext>
                  </a:extLst>
                </p:cNvPr>
                <p:cNvSpPr/>
                <p:nvPr/>
              </p:nvSpPr>
              <p:spPr>
                <a:xfrm>
                  <a:off x="8313771" y="4103033"/>
                  <a:ext cx="727912" cy="53052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rgbClr val="FF0000"/>
                      </a:solidFill>
                      <a:latin typeface="+mj-lt"/>
                      <a:ea typeface="黑体" panose="02010609060101010101" pitchFamily="49" charset="-122"/>
                    </a:rPr>
                    <a:t>V5</a:t>
                  </a:r>
                  <a:endParaRPr lang="zh-CN" altLang="en-US" sz="1600" dirty="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endParaRPr>
                </a:p>
              </p:txBody>
            </p:sp>
            <p:pic>
              <p:nvPicPr>
                <p:cNvPr id="68" name="图片 67">
                  <a:extLst>
                    <a:ext uri="{FF2B5EF4-FFF2-40B4-BE49-F238E27FC236}">
                      <a16:creationId xmlns:a16="http://schemas.microsoft.com/office/drawing/2014/main" id="{334406D8-8396-4B4B-A5C7-218F8A62CA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08621" y="4614611"/>
                  <a:ext cx="1303890" cy="2652790"/>
                </a:xfrm>
                <a:prstGeom prst="rect">
                  <a:avLst/>
                </a:prstGeom>
              </p:spPr>
            </p:pic>
            <p:sp>
              <p:nvSpPr>
                <p:cNvPr id="69" name="矩形 68">
                  <a:extLst>
                    <a:ext uri="{FF2B5EF4-FFF2-40B4-BE49-F238E27FC236}">
                      <a16:creationId xmlns:a16="http://schemas.microsoft.com/office/drawing/2014/main" id="{F6954B8F-D9DA-4015-BF65-54CB5A31062F}"/>
                    </a:ext>
                  </a:extLst>
                </p:cNvPr>
                <p:cNvSpPr/>
                <p:nvPr/>
              </p:nvSpPr>
              <p:spPr>
                <a:xfrm>
                  <a:off x="6754693" y="4127812"/>
                  <a:ext cx="662536" cy="53052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rgbClr val="FF0000"/>
                      </a:solidFill>
                      <a:latin typeface="+mj-lt"/>
                      <a:ea typeface="黑体" panose="02010609060101010101" pitchFamily="49" charset="-122"/>
                    </a:rPr>
                    <a:t>V4</a:t>
                  </a:r>
                  <a:endParaRPr lang="zh-CN" altLang="en-US" sz="1600" dirty="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endParaRPr>
                </a:p>
              </p:txBody>
            </p:sp>
          </p:grpSp>
          <p:pic>
            <p:nvPicPr>
              <p:cNvPr id="58" name="图片 57">
                <a:extLst>
                  <a:ext uri="{FF2B5EF4-FFF2-40B4-BE49-F238E27FC236}">
                    <a16:creationId xmlns:a16="http://schemas.microsoft.com/office/drawing/2014/main" id="{9F50AFDC-4621-48D9-B813-364DEF08FB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65789" y="4187635"/>
                <a:ext cx="945885" cy="1610106"/>
              </a:xfrm>
              <a:prstGeom prst="rect">
                <a:avLst/>
              </a:prstGeom>
            </p:spPr>
          </p:pic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id="{72BE5566-CA52-49D7-A31F-C28BA5645677}"/>
                  </a:ext>
                </a:extLst>
              </p:cNvPr>
              <p:cNvSpPr/>
              <p:nvPr/>
            </p:nvSpPr>
            <p:spPr>
              <a:xfrm>
                <a:off x="7004823" y="3827175"/>
                <a:ext cx="565840" cy="354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rPr>
                  <a:t>V6</a:t>
                </a:r>
                <a:endParaRPr lang="zh-CN" altLang="en-US" sz="16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AF88A6FF-742D-426F-82F4-B33662CE81AA}"/>
                </a:ext>
              </a:extLst>
            </p:cNvPr>
            <p:cNvSpPr txBox="1"/>
            <p:nvPr/>
          </p:nvSpPr>
          <p:spPr>
            <a:xfrm>
              <a:off x="6957345" y="3711808"/>
              <a:ext cx="1556958" cy="677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+mj-lt"/>
                  <a:ea typeface="楷体" panose="02010609060101010101" pitchFamily="49" charset="-122"/>
                </a:rPr>
                <a:t>06/2021-now </a:t>
              </a:r>
              <a:endParaRPr lang="zh-CN" altLang="en-US" dirty="0">
                <a:latin typeface="+mj-lt"/>
                <a:ea typeface="楷体" panose="02010609060101010101" pitchFamily="49" charset="-122"/>
              </a:endParaRPr>
            </a:p>
          </p:txBody>
        </p:sp>
      </p:grpSp>
      <p:sp>
        <p:nvSpPr>
          <p:cNvPr id="70" name="矩形 69">
            <a:extLst>
              <a:ext uri="{FF2B5EF4-FFF2-40B4-BE49-F238E27FC236}">
                <a16:creationId xmlns:a16="http://schemas.microsoft.com/office/drawing/2014/main" id="{91899208-B302-48A2-A12C-F2375AC20ACE}"/>
              </a:ext>
            </a:extLst>
          </p:cNvPr>
          <p:cNvSpPr/>
          <p:nvPr/>
        </p:nvSpPr>
        <p:spPr>
          <a:xfrm>
            <a:off x="1159205" y="4460490"/>
            <a:ext cx="4536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2000" dirty="0">
                <a:latin typeface="+mn-ea"/>
              </a:rPr>
              <a:t>Very low background rate: </a:t>
            </a:r>
            <a:r>
              <a:rPr lang="el-GR" altLang="zh-CN" sz="2000" dirty="0">
                <a:latin typeface="+mn-ea"/>
              </a:rPr>
              <a:t>μ</a:t>
            </a:r>
            <a:r>
              <a:rPr lang="en-US" altLang="zh-CN" sz="2000" dirty="0" err="1">
                <a:latin typeface="+mn-ea"/>
              </a:rPr>
              <a:t>Bq</a:t>
            </a:r>
            <a:r>
              <a:rPr lang="en-US" altLang="zh-CN" sz="2000" dirty="0">
                <a:latin typeface="+mn-ea"/>
              </a:rPr>
              <a:t>/cm</a:t>
            </a:r>
            <a:r>
              <a:rPr lang="en-US" altLang="zh-CN" sz="2000" baseline="30000" dirty="0">
                <a:latin typeface="+mn-ea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1" name="内容占位符 6">
                <a:extLst>
                  <a:ext uri="{FF2B5EF4-FFF2-40B4-BE49-F238E27FC236}">
                    <a16:creationId xmlns:a16="http://schemas.microsoft.com/office/drawing/2014/main" id="{494C98FA-FDF0-4D21-95E5-7CDE8981A76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93153463"/>
                  </p:ext>
                </p:extLst>
              </p:nvPr>
            </p:nvGraphicFramePr>
            <p:xfrm>
              <a:off x="1254458" y="5027943"/>
              <a:ext cx="9068730" cy="98619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056778">
                      <a:extLst>
                        <a:ext uri="{9D8B030D-6E8A-4147-A177-3AD203B41FA5}">
                          <a16:colId xmlns:a16="http://schemas.microsoft.com/office/drawing/2014/main" val="1613242369"/>
                        </a:ext>
                      </a:extLst>
                    </a:gridCol>
                    <a:gridCol w="1468852">
                      <a:extLst>
                        <a:ext uri="{9D8B030D-6E8A-4147-A177-3AD203B41FA5}">
                          <a16:colId xmlns:a16="http://schemas.microsoft.com/office/drawing/2014/main" val="169599262"/>
                        </a:ext>
                      </a:extLst>
                    </a:gridCol>
                    <a:gridCol w="835599">
                      <a:extLst>
                        <a:ext uri="{9D8B030D-6E8A-4147-A177-3AD203B41FA5}">
                          <a16:colId xmlns:a16="http://schemas.microsoft.com/office/drawing/2014/main" val="2237255350"/>
                        </a:ext>
                      </a:extLst>
                    </a:gridCol>
                    <a:gridCol w="1657949">
                      <a:extLst>
                        <a:ext uri="{9D8B030D-6E8A-4147-A177-3AD203B41FA5}">
                          <a16:colId xmlns:a16="http://schemas.microsoft.com/office/drawing/2014/main" val="383792415"/>
                        </a:ext>
                      </a:extLst>
                    </a:gridCol>
                    <a:gridCol w="1571480">
                      <a:extLst>
                        <a:ext uri="{9D8B030D-6E8A-4147-A177-3AD203B41FA5}">
                          <a16:colId xmlns:a16="http://schemas.microsoft.com/office/drawing/2014/main" val="1891151675"/>
                        </a:ext>
                      </a:extLst>
                    </a:gridCol>
                    <a:gridCol w="1478072">
                      <a:extLst>
                        <a:ext uri="{9D8B030D-6E8A-4147-A177-3AD203B41FA5}">
                          <a16:colId xmlns:a16="http://schemas.microsoft.com/office/drawing/2014/main" val="3237799863"/>
                        </a:ext>
                      </a:extLst>
                    </a:gridCol>
                  </a:tblGrid>
                  <a:tr h="226715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Sample</a:t>
                          </a:r>
                          <a:endParaRPr lang="zh-CN" sz="140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kern="100" baseline="300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𝟐𝟑𝟐</m:t>
                                </m:r>
                                <m:r>
                                  <a:rPr lang="en-US" altLang="zh-CN" sz="2000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𝑻𝒉</m:t>
                                </m:r>
                              </m:oMath>
                            </m:oMathPara>
                          </a14:m>
                          <a:endParaRPr lang="zh-CN" sz="1600" b="1" i="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kern="100" baseline="300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𝟐𝟑𝟓</m:t>
                                </m:r>
                                <m:r>
                                  <a:rPr lang="en-US" altLang="zh-CN" sz="2000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𝑼</m:t>
                                </m:r>
                              </m:oMath>
                            </m:oMathPara>
                          </a14:m>
                          <a:endParaRPr lang="zh-CN" sz="1800" b="1" i="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kern="100" baseline="300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𝟐𝟑𝟖</m:t>
                                </m:r>
                                <m:r>
                                  <a:rPr lang="en-US" altLang="zh-CN" sz="2000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𝑼</m:t>
                                </m:r>
                              </m:oMath>
                            </m:oMathPara>
                          </a14:m>
                          <a:endParaRPr lang="zh-CN" sz="1600" b="1" i="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kern="100" baseline="300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𝟒𝟎</m:t>
                                </m:r>
                                <m:r>
                                  <a:rPr lang="en-US" altLang="zh-CN" sz="2000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𝑲</m:t>
                                </m:r>
                              </m:oMath>
                            </m:oMathPara>
                          </a14:m>
                          <a:endParaRPr lang="zh-CN" sz="1600" b="1" i="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000" kern="100" baseline="300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𝟔𝟎</m:t>
                                </m:r>
                                <m:r>
                                  <a:rPr lang="en-US" altLang="zh-CN" sz="2000" kern="100" smtClean="0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𝑪𝒐</m:t>
                                </m:r>
                              </m:oMath>
                            </m:oMathPara>
                          </a14:m>
                          <a:endParaRPr lang="zh-CN" sz="1600" b="1" i="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969988262"/>
                      </a:ext>
                    </a:extLst>
                  </a:tr>
                  <a:tr h="4070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kern="0" dirty="0">
                              <a:effectLst/>
                              <a:latin typeface="+mn-ea"/>
                              <a:ea typeface="+mn-ea"/>
                            </a:rPr>
                            <a:t>Thermal bonding</a:t>
                          </a:r>
                          <a:endParaRPr lang="zh-CN" sz="1400" kern="100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3.55±1.64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&lt;0.01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11.98±1.68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24.96±9.22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0.37±0.31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580959295"/>
                      </a:ext>
                    </a:extLst>
                  </a:tr>
                  <a:tr h="14298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Micro-bulk</a:t>
                          </a:r>
                          <a:endParaRPr lang="zh-CN" sz="140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&lt;9.3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&lt;13.9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26.3±13.9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57.3±24.8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&lt;3.1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5358902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1" name="内容占位符 6">
                <a:extLst>
                  <a:ext uri="{FF2B5EF4-FFF2-40B4-BE49-F238E27FC236}">
                    <a16:creationId xmlns:a16="http://schemas.microsoft.com/office/drawing/2014/main" id="{494C98FA-FDF0-4D21-95E5-7CDE8981A76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93153463"/>
                  </p:ext>
                </p:extLst>
              </p:nvPr>
            </p:nvGraphicFramePr>
            <p:xfrm>
              <a:off x="1254458" y="5027943"/>
              <a:ext cx="9068730" cy="98619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056778">
                      <a:extLst>
                        <a:ext uri="{9D8B030D-6E8A-4147-A177-3AD203B41FA5}">
                          <a16:colId xmlns:a16="http://schemas.microsoft.com/office/drawing/2014/main" val="1613242369"/>
                        </a:ext>
                      </a:extLst>
                    </a:gridCol>
                    <a:gridCol w="1468852">
                      <a:extLst>
                        <a:ext uri="{9D8B030D-6E8A-4147-A177-3AD203B41FA5}">
                          <a16:colId xmlns:a16="http://schemas.microsoft.com/office/drawing/2014/main" val="169599262"/>
                        </a:ext>
                      </a:extLst>
                    </a:gridCol>
                    <a:gridCol w="835599">
                      <a:extLst>
                        <a:ext uri="{9D8B030D-6E8A-4147-A177-3AD203B41FA5}">
                          <a16:colId xmlns:a16="http://schemas.microsoft.com/office/drawing/2014/main" val="2237255350"/>
                        </a:ext>
                      </a:extLst>
                    </a:gridCol>
                    <a:gridCol w="1657949">
                      <a:extLst>
                        <a:ext uri="{9D8B030D-6E8A-4147-A177-3AD203B41FA5}">
                          <a16:colId xmlns:a16="http://schemas.microsoft.com/office/drawing/2014/main" val="383792415"/>
                        </a:ext>
                      </a:extLst>
                    </a:gridCol>
                    <a:gridCol w="1571480">
                      <a:extLst>
                        <a:ext uri="{9D8B030D-6E8A-4147-A177-3AD203B41FA5}">
                          <a16:colId xmlns:a16="http://schemas.microsoft.com/office/drawing/2014/main" val="1891151675"/>
                        </a:ext>
                      </a:extLst>
                    </a:gridCol>
                    <a:gridCol w="1478072">
                      <a:extLst>
                        <a:ext uri="{9D8B030D-6E8A-4147-A177-3AD203B41FA5}">
                          <a16:colId xmlns:a16="http://schemas.microsoft.com/office/drawing/2014/main" val="323779986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Sample</a:t>
                          </a:r>
                          <a:endParaRPr lang="zh-CN" sz="1400" kern="100" dirty="0">
                            <a:solidFill>
                              <a:srgbClr val="C00000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140249" t="-20000" r="-378008" b="-27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422628" t="-20000" r="-564964" b="-27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263235" t="-20000" r="-184559" b="-27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382946" t="-20000" r="-94574" b="-27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512757" t="-20000" r="-412" b="-27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69988262"/>
                      </a:ext>
                    </a:extLst>
                  </a:tr>
                  <a:tr h="4070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kern="0" dirty="0">
                              <a:effectLst/>
                              <a:latin typeface="+mn-ea"/>
                              <a:ea typeface="+mn-ea"/>
                            </a:rPr>
                            <a:t>Thermal bonding</a:t>
                          </a:r>
                          <a:endParaRPr lang="zh-CN" sz="1400" kern="100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3.55±1.64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&lt;0.01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11.98±1.68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24.96±9.22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kern="0" dirty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effectLst/>
                              <a:latin typeface="+mn-ea"/>
                              <a:ea typeface="+mn-ea"/>
                            </a:rPr>
                            <a:t>0.37±0.31</a:t>
                          </a:r>
                          <a:endParaRPr lang="zh-CN" sz="1400" b="1" kern="100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58095929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Micro-bulk</a:t>
                          </a:r>
                          <a:endParaRPr lang="zh-CN" sz="140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&lt;9.3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&lt;13.9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26.3±13.9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57.3±24.8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0" dirty="0">
                              <a:effectLst/>
                              <a:latin typeface="+mn-ea"/>
                              <a:ea typeface="+mn-ea"/>
                            </a:rPr>
                            <a:t>&lt;3.1</a:t>
                          </a:r>
                          <a:endParaRPr lang="zh-CN" sz="1600" b="1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5358902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2" name="矩形 71">
            <a:extLst>
              <a:ext uri="{FF2B5EF4-FFF2-40B4-BE49-F238E27FC236}">
                <a16:creationId xmlns:a16="http://schemas.microsoft.com/office/drawing/2014/main" id="{773C7B4F-655A-47F2-A179-5412AEE179BA}"/>
              </a:ext>
            </a:extLst>
          </p:cNvPr>
          <p:cNvSpPr/>
          <p:nvPr/>
        </p:nvSpPr>
        <p:spPr>
          <a:xfrm>
            <a:off x="891441" y="6253668"/>
            <a:ext cx="5420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Sicheng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Wen, et al., NIM-A 1062(2024)</a:t>
            </a:r>
            <a:r>
              <a:rPr lang="zh-CN" altLang="en-US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169206</a:t>
            </a:r>
            <a:endParaRPr lang="zh-CN" altLang="en-US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9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示, 工程绘图&#10;&#10;AI 生成的内容可能不正确。">
            <a:extLst>
              <a:ext uri="{FF2B5EF4-FFF2-40B4-BE49-F238E27FC236}">
                <a16:creationId xmlns:a16="http://schemas.microsoft.com/office/drawing/2014/main" id="{1D628073-C8D1-29CF-73AE-297A862A1E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58" b="38480"/>
          <a:stretch/>
        </p:blipFill>
        <p:spPr>
          <a:xfrm>
            <a:off x="0" y="4601510"/>
            <a:ext cx="2565399" cy="225648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3CD896B-A4B1-D00B-A2EF-E0E94807023C}"/>
              </a:ext>
            </a:extLst>
          </p:cNvPr>
          <p:cNvSpPr txBox="1"/>
          <p:nvPr/>
        </p:nvSpPr>
        <p:spPr>
          <a:xfrm>
            <a:off x="749300" y="731982"/>
            <a:ext cx="24556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0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50787472-0822-4940-7A19-5C7AA914123F}"/>
              </a:ext>
            </a:extLst>
          </p:cNvPr>
          <p:cNvGrpSpPr/>
          <p:nvPr/>
        </p:nvGrpSpPr>
        <p:grpSpPr>
          <a:xfrm>
            <a:off x="2565399" y="2170189"/>
            <a:ext cx="5896888" cy="572331"/>
            <a:chOff x="5001609" y="1546226"/>
            <a:chExt cx="5896888" cy="572331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31580B76-DB23-C4ED-53CE-B03057444622}"/>
                </a:ext>
              </a:extLst>
            </p:cNvPr>
            <p:cNvSpPr/>
            <p:nvPr/>
          </p:nvSpPr>
          <p:spPr>
            <a:xfrm>
              <a:off x="6398547" y="1546226"/>
              <a:ext cx="44999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Why high pressure (HP)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2B07221-1FA2-8E03-1070-DE84CE0A9050}"/>
                </a:ext>
              </a:extLst>
            </p:cNvPr>
            <p:cNvGrpSpPr/>
            <p:nvPr/>
          </p:nvGrpSpPr>
          <p:grpSpPr>
            <a:xfrm>
              <a:off x="5001609" y="1558670"/>
              <a:ext cx="968303" cy="559887"/>
              <a:chOff x="4790016" y="1765011"/>
              <a:chExt cx="1136540" cy="657165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EA8615B1-D684-13B3-35F3-2C891A119583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762000" algn="ctr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01DE624-F470-DF59-63F5-68AA36A841E9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01</a:t>
                </a:r>
                <a:endParaRPr lang="zh-CN" altLang="en-US" dirty="0">
                  <a:sym typeface="Arial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A97A95ED-E933-EEF6-26C9-071D6E26B812}"/>
              </a:ext>
            </a:extLst>
          </p:cNvPr>
          <p:cNvGrpSpPr/>
          <p:nvPr/>
        </p:nvGrpSpPr>
        <p:grpSpPr>
          <a:xfrm>
            <a:off x="2565399" y="3307934"/>
            <a:ext cx="9349509" cy="572331"/>
            <a:chOff x="5001608" y="2760092"/>
            <a:chExt cx="9349509" cy="572331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B748FDA2-A734-BDA0-310B-AB7BBE49CB21}"/>
                </a:ext>
              </a:extLst>
            </p:cNvPr>
            <p:cNvSpPr/>
            <p:nvPr/>
          </p:nvSpPr>
          <p:spPr>
            <a:xfrm>
              <a:off x="6398544" y="2760092"/>
              <a:ext cx="79525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Micromegas detectors for HP operation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5E392087-A41F-EEB8-9B19-9F8C0CDE169C}"/>
                </a:ext>
              </a:extLst>
            </p:cNvPr>
            <p:cNvGrpSpPr/>
            <p:nvPr/>
          </p:nvGrpSpPr>
          <p:grpSpPr>
            <a:xfrm>
              <a:off x="5001608" y="2772536"/>
              <a:ext cx="968303" cy="559887"/>
              <a:chOff x="4790016" y="1765011"/>
              <a:chExt cx="1136540" cy="657165"/>
            </a:xfrm>
          </p:grpSpPr>
          <p:sp>
            <p:nvSpPr>
              <p:cNvPr id="28" name="矩形: 圆角 27">
                <a:extLst>
                  <a:ext uri="{FF2B5EF4-FFF2-40B4-BE49-F238E27FC236}">
                    <a16:creationId xmlns:a16="http://schemas.microsoft.com/office/drawing/2014/main" id="{23A7CDEA-F9C8-B1B8-18A8-622A099E8F45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9125FAA6-F662-AD54-CDB3-1BE66060CF11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02</a:t>
                </a:r>
                <a:endParaRPr lang="zh-CN" altLang="en-US" dirty="0">
                  <a:sym typeface="Arial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BBA111F8-9B31-4042-2565-42884C700747}"/>
              </a:ext>
            </a:extLst>
          </p:cNvPr>
          <p:cNvGrpSpPr/>
          <p:nvPr/>
        </p:nvGrpSpPr>
        <p:grpSpPr>
          <a:xfrm>
            <a:off x="2565399" y="4445679"/>
            <a:ext cx="8583518" cy="572331"/>
            <a:chOff x="5001610" y="3973957"/>
            <a:chExt cx="8583518" cy="572331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1087BDCF-15D7-F074-657A-16F0662C0020}"/>
                </a:ext>
              </a:extLst>
            </p:cNvPr>
            <p:cNvGrpSpPr/>
            <p:nvPr/>
          </p:nvGrpSpPr>
          <p:grpSpPr>
            <a:xfrm>
              <a:off x="5001610" y="3986401"/>
              <a:ext cx="968303" cy="559887"/>
              <a:chOff x="4790016" y="1765011"/>
              <a:chExt cx="1136540" cy="657165"/>
            </a:xfrm>
          </p:grpSpPr>
          <p:sp>
            <p:nvSpPr>
              <p:cNvPr id="33" name="矩形: 圆角 32">
                <a:extLst>
                  <a:ext uri="{FF2B5EF4-FFF2-40B4-BE49-F238E27FC236}">
                    <a16:creationId xmlns:a16="http://schemas.microsoft.com/office/drawing/2014/main" id="{3708EF63-3027-BEB6-DA0A-090C42913FAD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1F313A75-0324-5017-F472-B02ED236496D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03</a:t>
                </a:r>
                <a:endParaRPr lang="zh-CN" altLang="en-US" dirty="0">
                  <a:sym typeface="Arial"/>
                </a:endParaRPr>
              </a:p>
            </p:txBody>
          </p:sp>
        </p:grp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23616AED-7472-88FF-6C15-3FEAD4210AF4}"/>
                </a:ext>
              </a:extLst>
            </p:cNvPr>
            <p:cNvSpPr/>
            <p:nvPr/>
          </p:nvSpPr>
          <p:spPr>
            <a:xfrm>
              <a:off x="6398545" y="3973957"/>
              <a:ext cx="718658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The HP-TPCs of </a:t>
              </a:r>
              <a:r>
                <a:rPr lang="en-US" altLang="zh-CN" sz="2800" b="1" kern="0" dirty="0" err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PandaX</a:t>
              </a: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-III and </a:t>
              </a:r>
              <a:r>
                <a:rPr lang="en-US" altLang="zh-CN" sz="2800" b="1" kern="0" dirty="0" err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MeGaT</a:t>
              </a:r>
              <a:endParaRPr lang="en-US" altLang="zh-CN" sz="2800" b="1" kern="0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endParaRPr>
            </a:p>
          </p:txBody>
        </p:sp>
      </p:grpSp>
      <p:sp>
        <p:nvSpPr>
          <p:cNvPr id="40" name="灯片编号占位符 39">
            <a:extLst>
              <a:ext uri="{FF2B5EF4-FFF2-40B4-BE49-F238E27FC236}">
                <a16:creationId xmlns:a16="http://schemas.microsoft.com/office/drawing/2014/main" id="{5CF72036-BF51-B385-D0F9-28209F99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2</a:t>
            </a:fld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1449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"/>
    </mc:Choice>
    <mc:Fallback xmlns="">
      <p:transition spd="slow" advTm="25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20</a:t>
            </a:fld>
            <a:endParaRPr lang="zh-CN" altLang="en-US" sz="1600" b="1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75F75EE-D14F-4E9F-88B7-5D9BCDA49466}"/>
              </a:ext>
            </a:extLst>
          </p:cNvPr>
          <p:cNvSpPr/>
          <p:nvPr/>
        </p:nvSpPr>
        <p:spPr>
          <a:xfrm>
            <a:off x="0" y="1900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Micromegas performance for high pressure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9A65F294-D058-4A9A-81A5-81F6E82F24B4}"/>
              </a:ext>
            </a:extLst>
          </p:cNvPr>
          <p:cNvGrpSpPr/>
          <p:nvPr/>
        </p:nvGrpSpPr>
        <p:grpSpPr>
          <a:xfrm>
            <a:off x="512617" y="2216844"/>
            <a:ext cx="11055928" cy="3535427"/>
            <a:chOff x="876300" y="2216844"/>
            <a:chExt cx="10118712" cy="2286863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E4BA234-9083-4ACF-9BEE-CDD0E0244248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300" y="2247679"/>
              <a:ext cx="3213923" cy="18165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FF42B642-13A8-42A4-BCE9-7A62C9DB2892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0224" y="2216844"/>
              <a:ext cx="3320962" cy="1900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4B88742A-0521-45B7-9471-357F81DCE032}"/>
                </a:ext>
              </a:extLst>
            </p:cNvPr>
            <p:cNvSpPr txBox="1"/>
            <p:nvPr/>
          </p:nvSpPr>
          <p:spPr>
            <a:xfrm>
              <a:off x="4451204" y="2307082"/>
              <a:ext cx="2275628" cy="457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+mn-ea"/>
                </a:rPr>
                <a:t>&lt;20% (FWHM) energy resolution  </a:t>
              </a:r>
              <a:endParaRPr lang="zh-CN" altLang="en-US" sz="2000" dirty="0">
                <a:latin typeface="+mn-ea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35541E68-F0F4-46CB-87F7-9D0C33E5BE9A}"/>
                </a:ext>
              </a:extLst>
            </p:cNvPr>
            <p:cNvSpPr txBox="1"/>
            <p:nvPr/>
          </p:nvSpPr>
          <p:spPr>
            <a:xfrm>
              <a:off x="1918328" y="2307082"/>
              <a:ext cx="2275628" cy="258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+mn-ea"/>
                </a:rPr>
                <a:t>&gt;10000 gas gain</a:t>
              </a:r>
              <a:endParaRPr lang="zh-CN" altLang="en-US" sz="2000" dirty="0">
                <a:latin typeface="+mn-ea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122C2BC7-3344-4A5F-9392-B38EF45CB72D}"/>
                </a:ext>
              </a:extLst>
            </p:cNvPr>
            <p:cNvSpPr/>
            <p:nvPr/>
          </p:nvSpPr>
          <p:spPr>
            <a:xfrm>
              <a:off x="2801657" y="4244899"/>
              <a:ext cx="6128729" cy="25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bg2"/>
                </a:buClr>
                <a:buSzPct val="75000"/>
              </a:pPr>
              <a:r>
                <a:rPr lang="en-US" altLang="zh-CN" sz="2000" dirty="0">
                  <a:latin typeface="+mn-ea"/>
                </a:rPr>
                <a:t>Test </a:t>
              </a:r>
              <a:r>
                <a:rPr lang="en-US" altLang="zh-CN" sz="2000" dirty="0">
                  <a:solidFill>
                    <a:srgbClr val="FF0000"/>
                  </a:solidFill>
                  <a:latin typeface="+mn-ea"/>
                </a:rPr>
                <a:t>at 10bar </a:t>
              </a:r>
              <a:r>
                <a:rPr lang="en-US" altLang="zh-CN" sz="2000" dirty="0" err="1">
                  <a:latin typeface="+mn-ea"/>
                </a:rPr>
                <a:t>Ar</a:t>
              </a:r>
              <a:r>
                <a:rPr lang="en-US" altLang="zh-CN" sz="2000" dirty="0">
                  <a:latin typeface="+mn-ea"/>
                </a:rPr>
                <a:t>(2.5% Iso) with a 5.9 keV X-ray source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D86795F5-873D-4BEB-A472-FF5D292923A1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7674050" y="2247679"/>
              <a:ext cx="3320962" cy="1865285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938CA1D0-47CB-43F2-B272-27B80823DB06}"/>
                </a:ext>
              </a:extLst>
            </p:cNvPr>
            <p:cNvSpPr txBox="1"/>
            <p:nvPr/>
          </p:nvSpPr>
          <p:spPr>
            <a:xfrm>
              <a:off x="8196717" y="3479489"/>
              <a:ext cx="2275628" cy="258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+mn-ea"/>
                </a:rPr>
                <a:t>&gt;150 hours</a:t>
              </a:r>
              <a:endParaRPr lang="zh-CN" altLang="en-US" sz="2000" dirty="0">
                <a:latin typeface="+mn-ea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936604CF-6CDE-4257-BEBC-997219FBF9B2}"/>
              </a:ext>
            </a:extLst>
          </p:cNvPr>
          <p:cNvSpPr/>
          <p:nvPr/>
        </p:nvSpPr>
        <p:spPr>
          <a:xfrm>
            <a:off x="891441" y="6253668"/>
            <a:ext cx="5420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Sicheng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Wen, et al., NIM-A 1062(2024)</a:t>
            </a:r>
            <a:r>
              <a:rPr lang="zh-CN" altLang="en-US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169206</a:t>
            </a:r>
            <a:endParaRPr lang="zh-CN" altLang="en-US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1C9DD51-3080-4A99-95A9-C261782898B9}"/>
              </a:ext>
            </a:extLst>
          </p:cNvPr>
          <p:cNvSpPr/>
          <p:nvPr/>
        </p:nvSpPr>
        <p:spPr>
          <a:xfrm>
            <a:off x="281675" y="1249321"/>
            <a:ext cx="5138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Test results in high pressure gas</a:t>
            </a:r>
            <a:endParaRPr lang="zh-CN" altLang="en-US" sz="2400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4637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21</a:t>
            </a:fld>
            <a:endParaRPr lang="zh-CN" altLang="en-US" sz="1600" b="1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75F75EE-D14F-4E9F-88B7-5D9BCDA49466}"/>
              </a:ext>
            </a:extLst>
          </p:cNvPr>
          <p:cNvSpPr/>
          <p:nvPr/>
        </p:nvSpPr>
        <p:spPr>
          <a:xfrm>
            <a:off x="0" y="1900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Construction and test of the HP-TPC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pic>
        <p:nvPicPr>
          <p:cNvPr id="78" name="Picture 2">
            <a:extLst>
              <a:ext uri="{FF2B5EF4-FFF2-40B4-BE49-F238E27FC236}">
                <a16:creationId xmlns:a16="http://schemas.microsoft.com/office/drawing/2014/main" id="{F6E958FD-0A69-46CA-955B-921979538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00" y="1293609"/>
            <a:ext cx="2863712" cy="270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3">
            <a:extLst>
              <a:ext uri="{FF2B5EF4-FFF2-40B4-BE49-F238E27FC236}">
                <a16:creationId xmlns:a16="http://schemas.microsoft.com/office/drawing/2014/main" id="{54DDA322-50D9-467C-A854-AB00819F3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20" y="1293609"/>
            <a:ext cx="3011836" cy="270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文本框 79">
            <a:extLst>
              <a:ext uri="{FF2B5EF4-FFF2-40B4-BE49-F238E27FC236}">
                <a16:creationId xmlns:a16="http://schemas.microsoft.com/office/drawing/2014/main" id="{737E913D-92E1-4877-9576-E7D321D7540E}"/>
              </a:ext>
            </a:extLst>
          </p:cNvPr>
          <p:cNvSpPr txBox="1"/>
          <p:nvPr/>
        </p:nvSpPr>
        <p:spPr>
          <a:xfrm>
            <a:off x="838200" y="4389242"/>
            <a:ext cx="6370566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+mn-ea"/>
              </a:rPr>
              <a:t>1-10 bar </a:t>
            </a:r>
            <a:r>
              <a:rPr lang="en-US" altLang="zh-CN" sz="2000" kern="100" dirty="0">
                <a:latin typeface="+mn-ea"/>
                <a:cs typeface="Times New Roman" panose="02020603050405020304" pitchFamily="18" charset="0"/>
              </a:rPr>
              <a:t>Ar+2.5%Iso </a:t>
            </a:r>
            <a:r>
              <a:rPr lang="en-US" altLang="zh-CN" sz="2000" dirty="0">
                <a:latin typeface="+mn-ea"/>
              </a:rPr>
              <a:t>gas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+mn-ea"/>
              </a:rPr>
              <a:t>Using X-ray sources of </a:t>
            </a:r>
            <a:r>
              <a:rPr lang="en-US" altLang="zh-CN" sz="2000" baseline="30000" dirty="0">
                <a:latin typeface="+mn-ea"/>
              </a:rPr>
              <a:t>55</a:t>
            </a:r>
            <a:r>
              <a:rPr lang="en-US" altLang="zh-CN" sz="2000" dirty="0">
                <a:latin typeface="+mn-ea"/>
              </a:rPr>
              <a:t>Fe, </a:t>
            </a:r>
            <a:r>
              <a:rPr lang="en-US" altLang="zh-CN" sz="2000" baseline="30000" dirty="0">
                <a:latin typeface="+mn-ea"/>
              </a:rPr>
              <a:t>241</a:t>
            </a:r>
            <a:r>
              <a:rPr lang="en-US" altLang="zh-CN" sz="2000" dirty="0">
                <a:latin typeface="+mn-ea"/>
              </a:rPr>
              <a:t>Am, </a:t>
            </a:r>
            <a:r>
              <a:rPr lang="en-US" altLang="zh-CN" sz="2000" baseline="30000" dirty="0">
                <a:latin typeface="+mn-ea"/>
              </a:rPr>
              <a:t>137</a:t>
            </a:r>
            <a:r>
              <a:rPr lang="en-US" altLang="zh-CN" sz="2000" dirty="0">
                <a:latin typeface="+mn-ea"/>
              </a:rPr>
              <a:t>Cs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+mn-ea"/>
              </a:rPr>
              <a:t>No-signal channels due to the bad connections</a:t>
            </a:r>
          </a:p>
        </p:txBody>
      </p:sp>
      <p:pic>
        <p:nvPicPr>
          <p:cNvPr id="81" name="图片 80">
            <a:extLst>
              <a:ext uri="{FF2B5EF4-FFF2-40B4-BE49-F238E27FC236}">
                <a16:creationId xmlns:a16="http://schemas.microsoft.com/office/drawing/2014/main" id="{96BD8652-FB1B-4C6F-8F75-C9B385628CB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208766" y="1176124"/>
            <a:ext cx="4137170" cy="2820731"/>
          </a:xfrm>
          <a:prstGeom prst="rect">
            <a:avLst/>
          </a:prstGeom>
        </p:spPr>
      </p:pic>
      <p:pic>
        <p:nvPicPr>
          <p:cNvPr id="82" name="图片 81">
            <a:extLst>
              <a:ext uri="{FF2B5EF4-FFF2-40B4-BE49-F238E27FC236}">
                <a16:creationId xmlns:a16="http://schemas.microsoft.com/office/drawing/2014/main" id="{2FAA7A9B-D973-4949-81A7-70EC73E5AF0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427572" y="4193803"/>
            <a:ext cx="3699558" cy="216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8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22</a:t>
            </a:fld>
            <a:endParaRPr lang="zh-CN" altLang="en-US" sz="1600" b="1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75F75EE-D14F-4E9F-88B7-5D9BCDA49466}"/>
              </a:ext>
            </a:extLst>
          </p:cNvPr>
          <p:cNvSpPr/>
          <p:nvPr/>
        </p:nvSpPr>
        <p:spPr>
          <a:xfrm>
            <a:off x="0" y="1900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Construction of 52 detector prototype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51EE69A-F501-4904-9C41-79D6B378255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68859" y="1471314"/>
            <a:ext cx="2880000" cy="3600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457FDDD-6796-47BF-92E6-AD9006846C5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466825" y="1471314"/>
            <a:ext cx="2880000" cy="3600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272A466D-3F90-4B58-BF15-E1FB60508D26}"/>
              </a:ext>
            </a:extLst>
          </p:cNvPr>
          <p:cNvSpPr/>
          <p:nvPr/>
        </p:nvSpPr>
        <p:spPr>
          <a:xfrm>
            <a:off x="1746900" y="5073724"/>
            <a:ext cx="46087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cs typeface="Times New Roman" panose="02020603050405020304" pitchFamily="18" charset="0"/>
              </a:rPr>
              <a:t>Readout plane with 52 Micromegas </a:t>
            </a:r>
            <a:endParaRPr lang="zh-CN" altLang="en-US" sz="2000" dirty="0"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76FF018-65DA-4EC9-A0E1-2A875311D56D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864791" y="1436165"/>
            <a:ext cx="2880000" cy="360000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F62E9700-A27A-4862-A84E-24173AC805D8}"/>
              </a:ext>
            </a:extLst>
          </p:cNvPr>
          <p:cNvSpPr/>
          <p:nvPr/>
        </p:nvSpPr>
        <p:spPr>
          <a:xfrm>
            <a:off x="6741270" y="5099307"/>
            <a:ext cx="4184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cs typeface="Times New Roman" panose="02020603050405020304" pitchFamily="18" charset="0"/>
              </a:rPr>
              <a:t>Detectors installation completed</a:t>
            </a:r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FEED0AA-AF49-4667-A880-C727A3BDD811}"/>
              </a:ext>
            </a:extLst>
          </p:cNvPr>
          <p:cNvSpPr/>
          <p:nvPr/>
        </p:nvSpPr>
        <p:spPr>
          <a:xfrm>
            <a:off x="628584" y="5639240"/>
            <a:ext cx="10483319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2400" dirty="0">
                <a:latin typeface="+mn-ea"/>
              </a:rPr>
              <a:t>There are still many efforts need to be conducted before we can start 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2400" dirty="0">
                <a:latin typeface="+mn-ea"/>
              </a:rPr>
              <a:t>Scientific runs</a:t>
            </a:r>
          </a:p>
        </p:txBody>
      </p:sp>
    </p:spTree>
    <p:extLst>
      <p:ext uri="{BB962C8B-B14F-4D97-AF65-F5344CB8AC3E}">
        <p14:creationId xmlns:p14="http://schemas.microsoft.com/office/powerpoint/2010/main" val="8501724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E91ACDB-BD26-44E1-BBDF-125F7FAB71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7060A2E-48E3-41DB-9DA7-25CBA2CC95AF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AC6EBEB-EC2E-4485-BA6A-ACF5FAB7417F}"/>
              </a:ext>
            </a:extLst>
          </p:cNvPr>
          <p:cNvSpPr/>
          <p:nvPr/>
        </p:nvSpPr>
        <p:spPr>
          <a:xfrm>
            <a:off x="0" y="1900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HP-TPC for MeV Gamma ray Telescope (</a:t>
            </a:r>
            <a:r>
              <a:rPr lang="en-US" altLang="zh-CN" sz="3200" b="1" kern="0" dirty="0" err="1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MeGaT</a:t>
            </a: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)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5" name="灯片编号占位符 35">
            <a:extLst>
              <a:ext uri="{FF2B5EF4-FFF2-40B4-BE49-F238E27FC236}">
                <a16:creationId xmlns:a16="http://schemas.microsoft.com/office/drawing/2014/main" id="{CB6CE8DD-0E7B-46AF-AFFF-528D3822C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23</a:t>
            </a:fld>
            <a:endParaRPr lang="zh-CN" altLang="en-US" sz="1600" b="1"/>
          </a:p>
        </p:txBody>
      </p:sp>
      <p:pic>
        <p:nvPicPr>
          <p:cNvPr id="6" name="Picture 6" descr="2: View of the Fermi LAT instrument with the Anti-Coincidence Detector... |  Download Scientific Diagram">
            <a:extLst>
              <a:ext uri="{FF2B5EF4-FFF2-40B4-BE49-F238E27FC236}">
                <a16:creationId xmlns:a16="http://schemas.microsoft.com/office/drawing/2014/main" id="{364F7328-F4C8-4800-B9A5-B3313A312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893" y="2028139"/>
            <a:ext cx="2208517" cy="165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1">
            <a:extLst>
              <a:ext uri="{FF2B5EF4-FFF2-40B4-BE49-F238E27FC236}">
                <a16:creationId xmlns:a16="http://schemas.microsoft.com/office/drawing/2014/main" id="{7D0707AB-499B-47ED-A091-04EF0DF23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46" y="1289967"/>
            <a:ext cx="3730802" cy="2484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4D03837-523B-4F7F-8E04-05CA9FD0A8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81" y="1304604"/>
            <a:ext cx="1895938" cy="198111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93E55757-BB4F-497A-B3B5-9E44623D0B20}"/>
              </a:ext>
            </a:extLst>
          </p:cNvPr>
          <p:cNvSpPr/>
          <p:nvPr/>
        </p:nvSpPr>
        <p:spPr>
          <a:xfrm>
            <a:off x="4544886" y="3685826"/>
            <a:ext cx="29675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EGRET (1991-2000)</a:t>
            </a:r>
            <a:b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fr-FR" altLang="zh-CN" sz="2000" dirty="0">
                <a:solidFill>
                  <a:srgbClr val="C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271 sources&gt;100MeV 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050047C-A2A9-4BB4-BC3C-66573008EE55}"/>
              </a:ext>
            </a:extLst>
          </p:cNvPr>
          <p:cNvSpPr/>
          <p:nvPr/>
        </p:nvSpPr>
        <p:spPr>
          <a:xfrm>
            <a:off x="7928561" y="3734488"/>
            <a:ext cx="3321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Fermi (2008-)</a:t>
            </a:r>
            <a:b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6000+</a:t>
            </a:r>
            <a:r>
              <a:rPr lang="fr-FR" altLang="zh-CN" sz="2000" dirty="0">
                <a:solidFill>
                  <a:srgbClr val="C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 sources&gt;1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00M</a:t>
            </a:r>
            <a:r>
              <a:rPr lang="fr-FR" altLang="zh-CN" sz="2000" dirty="0">
                <a:solidFill>
                  <a:srgbClr val="C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eV 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995AD8D-18FD-46E5-A643-C3C01DEA9415}"/>
              </a:ext>
            </a:extLst>
          </p:cNvPr>
          <p:cNvSpPr/>
          <p:nvPr/>
        </p:nvSpPr>
        <p:spPr>
          <a:xfrm>
            <a:off x="1220877" y="3712895"/>
            <a:ext cx="29607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Comptel (1991-2000)</a:t>
            </a:r>
            <a:b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fr-FR" altLang="zh-CN" sz="2000" dirty="0">
                <a:solidFill>
                  <a:srgbClr val="C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63 sources 1-30MeV 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6" name="Picture 2" descr="https://upload.wikimedia.org/wikipedia/commons/thumb/0/0f/Fermi_5_year_11000x6189.png/2560px-Fermi_5_year_11000x6189.png">
            <a:extLst>
              <a:ext uri="{FF2B5EF4-FFF2-40B4-BE49-F238E27FC236}">
                <a16:creationId xmlns:a16="http://schemas.microsoft.com/office/drawing/2014/main" id="{9451A749-D673-4CBB-BCCA-834964B8D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213" y="4442738"/>
            <a:ext cx="2619635" cy="175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heasarc.gsfc.nasa.gov/docs/cgro/images/egret/EGRET_All_Sky.jpg">
            <a:extLst>
              <a:ext uri="{FF2B5EF4-FFF2-40B4-BE49-F238E27FC236}">
                <a16:creationId xmlns:a16="http://schemas.microsoft.com/office/drawing/2014/main" id="{8C647B38-05CF-4DA9-9D37-4230A0EFC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404" y="4473915"/>
            <a:ext cx="2588056" cy="172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GRO SSC &gt;&gt; COMPTEL Gamma-Ray Source Catalog">
            <a:extLst>
              <a:ext uri="{FF2B5EF4-FFF2-40B4-BE49-F238E27FC236}">
                <a16:creationId xmlns:a16="http://schemas.microsoft.com/office/drawing/2014/main" id="{F32926E5-74F3-4548-8445-C9DAE3BD2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14" y="4442374"/>
            <a:ext cx="3154322" cy="175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File:CGRO-COMPTEL-instrument.png - Wikimedia Commons">
            <a:extLst>
              <a:ext uri="{FF2B5EF4-FFF2-40B4-BE49-F238E27FC236}">
                <a16:creationId xmlns:a16="http://schemas.microsoft.com/office/drawing/2014/main" id="{66460BF2-4F70-4589-B58E-7D939D6A4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626" y="1100300"/>
            <a:ext cx="1491944" cy="218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92364DD3-6BC5-454E-9EE2-9262FB67B9C6}"/>
              </a:ext>
            </a:extLst>
          </p:cNvPr>
          <p:cNvSpPr/>
          <p:nvPr/>
        </p:nvSpPr>
        <p:spPr>
          <a:xfrm>
            <a:off x="5532778" y="3285716"/>
            <a:ext cx="10134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EGRET</a:t>
            </a:r>
            <a:endParaRPr lang="zh-CN" altLang="en-US" sz="2000" dirty="0"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A1D93E1-F173-49C8-8277-55693C84F684}"/>
              </a:ext>
            </a:extLst>
          </p:cNvPr>
          <p:cNvSpPr/>
          <p:nvPr/>
        </p:nvSpPr>
        <p:spPr>
          <a:xfrm>
            <a:off x="7432460" y="1481874"/>
            <a:ext cx="1222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2000" dirty="0">
                <a:solidFill>
                  <a:srgbClr val="000000"/>
                </a:solidFill>
                <a:latin typeface="MalgunGothic-Semilight"/>
              </a:rPr>
              <a:t>Fermi</a:t>
            </a:r>
            <a:r>
              <a:rPr lang="en-US" altLang="zh-CN" sz="2000" dirty="0">
                <a:solidFill>
                  <a:srgbClr val="000000"/>
                </a:solidFill>
                <a:latin typeface="MalgunGothic-Semilight"/>
              </a:rPr>
              <a:t>-LAT</a:t>
            </a:r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6C42C36-B897-4073-9954-E8A7A464B157}"/>
              </a:ext>
            </a:extLst>
          </p:cNvPr>
          <p:cNvSpPr/>
          <p:nvPr/>
        </p:nvSpPr>
        <p:spPr>
          <a:xfrm>
            <a:off x="9613433" y="3302050"/>
            <a:ext cx="16364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2000" dirty="0">
                <a:solidFill>
                  <a:srgbClr val="00000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Comptel</a:t>
            </a:r>
            <a:endParaRPr lang="zh-CN" altLang="en-US" sz="2000" dirty="0"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箭头: 燕尾形 22">
            <a:extLst>
              <a:ext uri="{FF2B5EF4-FFF2-40B4-BE49-F238E27FC236}">
                <a16:creationId xmlns:a16="http://schemas.microsoft.com/office/drawing/2014/main" id="{094ED5EB-941F-46E7-84E7-A3B0B7F92B62}"/>
              </a:ext>
            </a:extLst>
          </p:cNvPr>
          <p:cNvSpPr/>
          <p:nvPr/>
        </p:nvSpPr>
        <p:spPr>
          <a:xfrm rot="5400000">
            <a:off x="2317249" y="1761858"/>
            <a:ext cx="234149" cy="137313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24" name="箭头: 燕尾形 23">
            <a:extLst>
              <a:ext uri="{FF2B5EF4-FFF2-40B4-BE49-F238E27FC236}">
                <a16:creationId xmlns:a16="http://schemas.microsoft.com/office/drawing/2014/main" id="{5EB3AF0D-58A1-4C3E-917E-70C28B7138F6}"/>
              </a:ext>
            </a:extLst>
          </p:cNvPr>
          <p:cNvSpPr/>
          <p:nvPr/>
        </p:nvSpPr>
        <p:spPr>
          <a:xfrm rot="5400000">
            <a:off x="2964608" y="1878932"/>
            <a:ext cx="234149" cy="137313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25" name="箭头: 燕尾形 24">
            <a:extLst>
              <a:ext uri="{FF2B5EF4-FFF2-40B4-BE49-F238E27FC236}">
                <a16:creationId xmlns:a16="http://schemas.microsoft.com/office/drawing/2014/main" id="{3B3E118A-7C7C-4F17-B49F-E03FFE7CB913}"/>
              </a:ext>
            </a:extLst>
          </p:cNvPr>
          <p:cNvSpPr/>
          <p:nvPr/>
        </p:nvSpPr>
        <p:spPr>
          <a:xfrm rot="5400000">
            <a:off x="3178979" y="2180673"/>
            <a:ext cx="234149" cy="137313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70FCEA5E-95CA-490E-8496-91ACE7079626}"/>
              </a:ext>
            </a:extLst>
          </p:cNvPr>
          <p:cNvSpPr/>
          <p:nvPr/>
        </p:nvSpPr>
        <p:spPr>
          <a:xfrm>
            <a:off x="438151" y="1017139"/>
            <a:ext cx="6167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T. Takahashi et al., Astroparticle Physics 43 (2013) 142–154</a:t>
            </a:r>
            <a:endParaRPr lang="zh-CN" altLang="en-US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D4F799C-8353-4D19-B1BE-FE24A7AE366A}"/>
              </a:ext>
            </a:extLst>
          </p:cNvPr>
          <p:cNvSpPr/>
          <p:nvPr/>
        </p:nvSpPr>
        <p:spPr>
          <a:xfrm>
            <a:off x="1206014" y="6277447"/>
            <a:ext cx="96415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The great scientific potential for MeV gamma-ray gap.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71563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24</a:t>
            </a:fld>
            <a:endParaRPr lang="zh-CN" altLang="en-US" sz="1600" b="1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6CB9444-7922-409E-AED9-5FBE5AE108C3}"/>
              </a:ext>
            </a:extLst>
          </p:cNvPr>
          <p:cNvSpPr/>
          <p:nvPr/>
        </p:nvSpPr>
        <p:spPr>
          <a:xfrm>
            <a:off x="152400" y="3424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Compton camera with HP-TPC 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10C0C32-5FBC-4CD6-A601-9E3AD5DBB31E}"/>
              </a:ext>
            </a:extLst>
          </p:cNvPr>
          <p:cNvSpPr/>
          <p:nvPr/>
        </p:nvSpPr>
        <p:spPr>
          <a:xfrm>
            <a:off x="1263936" y="5717891"/>
            <a:ext cx="9684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It is practical to improve the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e-tracking measurement </a:t>
            </a:r>
            <a:r>
              <a:rPr lang="en-US" altLang="zh-CN" sz="2400" dirty="0">
                <a:latin typeface="+mn-ea"/>
              </a:rPr>
              <a:t>by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reducing the material density</a:t>
            </a:r>
            <a:r>
              <a:rPr lang="en-US" altLang="zh-CN" sz="2400" dirty="0">
                <a:latin typeface="+mn-ea"/>
              </a:rPr>
              <a:t> with gas detectors</a:t>
            </a:r>
            <a:endParaRPr lang="zh-CN" altLang="en-US" sz="2800" dirty="0">
              <a:latin typeface="+mn-ea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ED5EEE0-826C-42CB-8EEC-ADFAC5CB85E6}"/>
              </a:ext>
            </a:extLst>
          </p:cNvPr>
          <p:cNvSpPr/>
          <p:nvPr/>
        </p:nvSpPr>
        <p:spPr>
          <a:xfrm>
            <a:off x="609601" y="1088685"/>
            <a:ext cx="10917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The energy is too high to be collimated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It is difficult to measure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3D trajectories of electrons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which are produced in Compton scattering and pair conversion due to Coulomb multi-scattering.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4D6CD568-5434-4480-924D-25F8828E2A6B}"/>
              </a:ext>
            </a:extLst>
          </p:cNvPr>
          <p:cNvGrpSpPr/>
          <p:nvPr/>
        </p:nvGrpSpPr>
        <p:grpSpPr>
          <a:xfrm>
            <a:off x="1438747" y="2592236"/>
            <a:ext cx="4115021" cy="3096065"/>
            <a:chOff x="753422" y="1639091"/>
            <a:chExt cx="3733172" cy="2651563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BA21FBD0-7DEF-4106-A18C-464CCF896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3422" y="1639091"/>
              <a:ext cx="3733172" cy="2651563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64F6DAE3-453A-4E94-B8B3-45EB6DCF7F90}"/>
                </a:ext>
              </a:extLst>
            </p:cNvPr>
            <p:cNvSpPr txBox="1"/>
            <p:nvPr/>
          </p:nvSpPr>
          <p:spPr>
            <a:xfrm>
              <a:off x="2477585" y="1957804"/>
              <a:ext cx="619845" cy="263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C00000"/>
                  </a:solidFill>
                </a:rPr>
                <a:t>ARM </a:t>
              </a:r>
              <a:endParaRPr lang="zh-CN" alt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95EDAD9D-FFCF-4FD0-AFF8-FFF4E3A54E21}"/>
                </a:ext>
              </a:extLst>
            </p:cNvPr>
            <p:cNvSpPr txBox="1"/>
            <p:nvPr/>
          </p:nvSpPr>
          <p:spPr>
            <a:xfrm>
              <a:off x="3249986" y="1785099"/>
              <a:ext cx="619845" cy="263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accent6">
                      <a:lumMod val="75000"/>
                    </a:schemeClr>
                  </a:solidFill>
                </a:rPr>
                <a:t>PSD </a:t>
              </a:r>
              <a:endParaRPr lang="zh-CN" alt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弧形 23">
              <a:extLst>
                <a:ext uri="{FF2B5EF4-FFF2-40B4-BE49-F238E27FC236}">
                  <a16:creationId xmlns:a16="http://schemas.microsoft.com/office/drawing/2014/main" id="{363D910D-A04F-4BE3-ADD4-6C0089AD3402}"/>
                </a:ext>
              </a:extLst>
            </p:cNvPr>
            <p:cNvSpPr/>
            <p:nvPr/>
          </p:nvSpPr>
          <p:spPr>
            <a:xfrm rot="17200977">
              <a:off x="2929198" y="1915431"/>
              <a:ext cx="413134" cy="333033"/>
            </a:xfrm>
            <a:prstGeom prst="arc">
              <a:avLst>
                <a:gd name="adj1" fmla="val 14147281"/>
                <a:gd name="adj2" fmla="val 20705211"/>
              </a:avLst>
            </a:prstGeom>
            <a:ln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814071DD-C22B-4332-967D-B0A73B16986D}"/>
                </a:ext>
              </a:extLst>
            </p:cNvPr>
            <p:cNvCxnSpPr>
              <a:cxnSpLocks/>
            </p:cNvCxnSpPr>
            <p:nvPr/>
          </p:nvCxnSpPr>
          <p:spPr>
            <a:xfrm>
              <a:off x="2945575" y="1932462"/>
              <a:ext cx="204844" cy="119487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id="{22BB2BA7-4958-4CE8-B7FC-3B80BD2D170F}"/>
              </a:ext>
            </a:extLst>
          </p:cNvPr>
          <p:cNvSpPr/>
          <p:nvPr/>
        </p:nvSpPr>
        <p:spPr>
          <a:xfrm>
            <a:off x="6816215" y="2357789"/>
            <a:ext cx="4115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Astroparticle Physics 97 (2018) 10-18 </a:t>
            </a:r>
            <a:endParaRPr lang="zh-CN" altLang="en-US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CE72F607-4F8C-42DA-92F4-242CFE3C0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700" y="2658345"/>
            <a:ext cx="3779776" cy="285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96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B065-0257-649E-46AF-9F333E474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6977112-B5EE-2B5D-A170-227B7487E5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578C382-8A35-D202-3FA8-EE60DACE11D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7217933-D0F3-9EB5-B80E-4C5C3138423F}"/>
              </a:ext>
            </a:extLst>
          </p:cNvPr>
          <p:cNvSpPr txBox="1"/>
          <p:nvPr/>
        </p:nvSpPr>
        <p:spPr>
          <a:xfrm>
            <a:off x="319313" y="1037721"/>
            <a:ext cx="7066871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Detector design and prospective sensitivity  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172906BC-5104-E6BC-F687-49631AE49BFF}"/>
              </a:ext>
            </a:extLst>
          </p:cNvPr>
          <p:cNvSpPr/>
          <p:nvPr/>
        </p:nvSpPr>
        <p:spPr>
          <a:xfrm>
            <a:off x="741197" y="5375910"/>
            <a:ext cx="10156652" cy="10926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2000" b="1" dirty="0">
                <a:latin typeface="+mn-ea"/>
              </a:rPr>
              <a:t>Expected Performance: </a:t>
            </a:r>
          </a:p>
          <a:p>
            <a:pPr algn="ctr">
              <a:spcAft>
                <a:spcPts val="600"/>
              </a:spcAft>
            </a:pPr>
            <a:r>
              <a:rPr lang="en-GB" altLang="zh-CN" sz="2000" b="1" dirty="0">
                <a:solidFill>
                  <a:srgbClr val="C00000"/>
                </a:solidFill>
                <a:latin typeface="+mn-ea"/>
              </a:rPr>
              <a:t>√Wide Energy Range</a:t>
            </a:r>
            <a:r>
              <a:rPr lang="en-GB" altLang="zh-CN" sz="2000" dirty="0">
                <a:solidFill>
                  <a:srgbClr val="C00000"/>
                </a:solidFill>
                <a:latin typeface="+mn-ea"/>
              </a:rPr>
              <a:t>:</a:t>
            </a:r>
            <a:r>
              <a:rPr lang="en-GB" altLang="zh-CN" sz="2000" dirty="0">
                <a:latin typeface="+mn-ea"/>
              </a:rPr>
              <a:t> 0.3 MeV – 100 MeV; </a:t>
            </a:r>
            <a:r>
              <a:rPr lang="en-GB" altLang="zh-CN" sz="2000" b="1" dirty="0">
                <a:solidFill>
                  <a:srgbClr val="C00000"/>
                </a:solidFill>
                <a:latin typeface="+mn-ea"/>
              </a:rPr>
              <a:t>√High Angular Resolution (PSF)</a:t>
            </a:r>
            <a:r>
              <a:rPr lang="en-GB" altLang="zh-CN" sz="2000" dirty="0">
                <a:latin typeface="+mn-ea"/>
              </a:rPr>
              <a:t>: 2° @ MeV, 0.5° @ 100 MeV; </a:t>
            </a:r>
            <a:r>
              <a:rPr lang="en-GB" altLang="zh-CN" sz="2000" b="1" dirty="0">
                <a:solidFill>
                  <a:srgbClr val="C00000"/>
                </a:solidFill>
                <a:latin typeface="+mn-ea"/>
              </a:rPr>
              <a:t>√ Gamma Polarization Measurement</a:t>
            </a:r>
            <a:endParaRPr lang="en-US" altLang="zh-CN" sz="2400" b="1" dirty="0">
              <a:solidFill>
                <a:srgbClr val="C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36" name="灯片编号占位符 35">
            <a:extLst>
              <a:ext uri="{FF2B5EF4-FFF2-40B4-BE49-F238E27FC236}">
                <a16:creationId xmlns:a16="http://schemas.microsoft.com/office/drawing/2014/main" id="{7AA9AB74-2151-C07E-ACD9-ECE90285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25</a:t>
            </a:fld>
            <a:endParaRPr lang="zh-CN" altLang="en-US" sz="1600" b="1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555E3732-ED07-4EF8-86C8-9849D44BE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65" y="1960737"/>
            <a:ext cx="2579098" cy="3176272"/>
          </a:xfrm>
          <a:prstGeom prst="rect">
            <a:avLst/>
          </a:prstGeom>
        </p:spPr>
      </p:pic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1B954BFC-4576-488E-8119-2B853E24E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13" y="1535746"/>
            <a:ext cx="4986978" cy="3886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b="1" dirty="0">
                <a:latin typeface="+mn-ea"/>
                <a:cs typeface="Times New Roman" panose="02020603050405020304" pitchFamily="18" charset="0"/>
              </a:rPr>
              <a:t>TPC+CZT</a:t>
            </a:r>
            <a:r>
              <a:rPr lang="zh-CN" altLang="en-US" sz="2000" b="1" dirty="0">
                <a:latin typeface="+mn-ea"/>
                <a:cs typeface="Times New Roman" panose="02020603050405020304" pitchFamily="18" charset="0"/>
              </a:rPr>
              <a:t>： </a:t>
            </a:r>
            <a:r>
              <a:rPr lang="en-GB" altLang="zh-CN" sz="2000" b="1" dirty="0">
                <a:latin typeface="+mn-ea"/>
                <a:cs typeface="Times New Roman" panose="02020603050405020304" pitchFamily="18" charset="0"/>
              </a:rPr>
              <a:t>50×50× 50 cm</a:t>
            </a:r>
            <a:r>
              <a:rPr lang="en-GB" altLang="zh-CN" sz="2000" b="1" baseline="30000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20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en-GB" altLang="zh-CN" sz="2000" b="1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en-US" altLang="zh-CN" sz="20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en-GB" altLang="zh-CN" sz="2000" b="1" dirty="0">
                <a:latin typeface="+mn-ea"/>
                <a:cs typeface="Times New Roman" panose="02020603050405020304" pitchFamily="18" charset="0"/>
              </a:rPr>
              <a:t>5 bar</a:t>
            </a:r>
            <a:r>
              <a:rPr lang="en-US" altLang="zh-CN" sz="2000" b="1" dirty="0">
                <a:latin typeface="+mn-ea"/>
                <a:cs typeface="Times New Roman" panose="02020603050405020304" pitchFamily="18" charset="0"/>
              </a:rPr>
              <a:t>  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4D6E9CF1-C653-481E-9F3E-8AEA9E932D28}"/>
              </a:ext>
            </a:extLst>
          </p:cNvPr>
          <p:cNvGrpSpPr/>
          <p:nvPr/>
        </p:nvGrpSpPr>
        <p:grpSpPr>
          <a:xfrm>
            <a:off x="3672460" y="1581127"/>
            <a:ext cx="7945395" cy="3935492"/>
            <a:chOff x="3820100" y="2931257"/>
            <a:chExt cx="5803272" cy="3183006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280F76CA-3F39-405E-BD28-9E4CBDA1F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20100" y="2931257"/>
              <a:ext cx="5803272" cy="3183006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F33DB3E3-D8B2-4113-B28E-944EC4A2E88F}"/>
                </a:ext>
              </a:extLst>
            </p:cNvPr>
            <p:cNvSpPr txBox="1"/>
            <p:nvPr/>
          </p:nvSpPr>
          <p:spPr>
            <a:xfrm>
              <a:off x="5363726" y="4744263"/>
              <a:ext cx="1877036" cy="423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800" i="1" dirty="0">
                  <a:solidFill>
                    <a:srgbClr val="C00000"/>
                  </a:solidFill>
                </a:rPr>
                <a:t>preliminary</a:t>
              </a:r>
              <a:endParaRPr kumimoji="1" lang="zh-CN" altLang="en-US" sz="2800" i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B6CB9444-7922-409E-AED9-5FBE5AE108C3}"/>
              </a:ext>
            </a:extLst>
          </p:cNvPr>
          <p:cNvSpPr/>
          <p:nvPr/>
        </p:nvSpPr>
        <p:spPr>
          <a:xfrm>
            <a:off x="152400" y="3424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MeV Gamma ray Telescope (R&amp;D)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71533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6D1B03F-A4A1-4BC9-BDCE-71D2DFAF75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5C6BC1D4-D0E2-4673-BCD6-4582304D671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35">
            <a:extLst>
              <a:ext uri="{FF2B5EF4-FFF2-40B4-BE49-F238E27FC236}">
                <a16:creationId xmlns:a16="http://schemas.microsoft.com/office/drawing/2014/main" id="{37B11FC6-601E-4EF9-BA09-F846A04E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26</a:t>
            </a:fld>
            <a:endParaRPr lang="zh-CN" altLang="en-US" sz="1600" b="1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0B1C0DD-3432-441E-9AC0-AFE63FDB2FAE}"/>
              </a:ext>
            </a:extLst>
          </p:cNvPr>
          <p:cNvSpPr/>
          <p:nvPr/>
        </p:nvSpPr>
        <p:spPr>
          <a:xfrm>
            <a:off x="152400" y="3424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Gas options  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275F3CB-B27B-40F2-85D7-4050F9F6FFC7}"/>
                  </a:ext>
                </a:extLst>
              </p:cNvPr>
              <p:cNvSpPr txBox="1"/>
              <p:nvPr/>
            </p:nvSpPr>
            <p:spPr>
              <a:xfrm>
                <a:off x="876301" y="1686529"/>
                <a:ext cx="4712271" cy="11835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altLang="zh-CN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zh-CN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US" altLang="zh-CN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68</m:t>
                              </m:r>
                            </m:sub>
                          </m:sSub>
                          <m:r>
                            <a:rPr lang="en-US" altLang="zh-CN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brk/>
                                </m:rPr>
                                <a:rPr lang="en-US" altLang="zh-CN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altLang="zh-CN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altLang="zh-CN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d>
                                    <m:dPr>
                                      <m:ctrlPr>
                                        <a:rPr lang="en-US" altLang="zh-CN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  <m:r>
                                    <a:rPr lang="en-US" altLang="zh-CN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e>
                              </m:nary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altLang="zh-CN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275F3CB-B27B-40F2-85D7-4050F9F6F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01" y="1686529"/>
                <a:ext cx="4712271" cy="11835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B4984521-009F-4152-93AD-4FB875473910}"/>
              </a:ext>
            </a:extLst>
          </p:cNvPr>
          <p:cNvSpPr txBox="1"/>
          <p:nvPr/>
        </p:nvSpPr>
        <p:spPr>
          <a:xfrm>
            <a:off x="353253" y="1124101"/>
            <a:ext cx="11000547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Good sensitivity needs good angle resolution and high effective area (efficiency)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对象 14">
                <a:extLst>
                  <a:ext uri="{FF2B5EF4-FFF2-40B4-BE49-F238E27FC236}">
                    <a16:creationId xmlns:a16="http://schemas.microsoft.com/office/drawing/2014/main" id="{1F783968-5F2F-4137-A1DF-4B5B172DFA49}"/>
                  </a:ext>
                </a:extLst>
              </p:cNvPr>
              <p:cNvSpPr txBox="1"/>
              <p:nvPr/>
            </p:nvSpPr>
            <p:spPr bwMode="auto">
              <a:xfrm>
                <a:off x="876301" y="3349549"/>
                <a:ext cx="5380758" cy="1213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 b="0" i="0">
                    <a:latin typeface="+mn-ea"/>
                  </a:defRPr>
                </a:lvl1pPr>
              </a:lstStyle>
              <a:p>
                <a:r>
                  <a:rPr lang="en-US" altLang="zh-CN" dirty="0"/>
                  <a:t>multi-scattering effect: </a:t>
                </a:r>
              </a:p>
              <a:p>
                <a:r>
                  <a:rPr lang="el-GR" altLang="zh-CN" dirty="0"/>
                  <a:t>σ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13.6</m:t>
                        </m:r>
                        <m:r>
                          <m:rPr>
                            <m:nor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MeV</m:t>
                        </m:r>
                      </m:num>
                      <m:den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𝑐𝑝</m:t>
                        </m:r>
                      </m:den>
                    </m:f>
                    <m:r>
                      <a:rPr lang="zh-CN" altLang="en-US">
                        <a:latin typeface="Cambria Math" panose="02040503050406030204" pitchFamily="18" charset="0"/>
                      </a:rPr>
                      <m:t>𝑧</m:t>
                    </m:r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𝑋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zh-CN" altLang="en-US">
                        <a:latin typeface="Cambria Math" panose="02040503050406030204" pitchFamily="18" charset="0"/>
                      </a:rPr>
                      <m:t>[1+0.038</m:t>
                    </m:r>
                    <m:func>
                      <m:func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  <m:f>
                      <m:f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sSub>
                          <m:sSub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zh-CN" altLang="en-US"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5" name="对象 14">
                <a:extLst>
                  <a:ext uri="{FF2B5EF4-FFF2-40B4-BE49-F238E27FC236}">
                    <a16:creationId xmlns:a16="http://schemas.microsoft.com/office/drawing/2014/main" id="{1F783968-5F2F-4137-A1DF-4B5B172DF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301" y="3349549"/>
                <a:ext cx="5380758" cy="1213217"/>
              </a:xfrm>
              <a:prstGeom prst="rect">
                <a:avLst/>
              </a:prstGeom>
              <a:blipFill>
                <a:blip r:embed="rId4"/>
                <a:stretch>
                  <a:fillRect l="-1814" t="-4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3E93EA1-6BD7-48DD-A5F7-9028A6688647}"/>
                  </a:ext>
                </a:extLst>
              </p:cNvPr>
              <p:cNvSpPr txBox="1"/>
              <p:nvPr/>
            </p:nvSpPr>
            <p:spPr>
              <a:xfrm>
                <a:off x="713471" y="4645505"/>
                <a:ext cx="6230403" cy="8610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d>
                        <m:dPr>
                          <m:ctrlPr>
                            <a:rPr lang="en-US" altLang="zh-CN" sz="2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𝑔𝑒𝑜𝑚</m:t>
                          </m:r>
                        </m:sub>
                      </m:sSub>
                      <m:d>
                        <m:d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US" altLang="zh-CN" sz="2400" b="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algn="ctr"/>
                <a:r>
                  <a:rPr lang="en-US" altLang="zh-CN" sz="2400" b="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∝z </a:t>
                </a:r>
                <a:endParaRPr lang="en-US" altLang="zh-CN" sz="24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3E93EA1-6BD7-48DD-A5F7-9028A6688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471" y="4645505"/>
                <a:ext cx="6230403" cy="861070"/>
              </a:xfrm>
              <a:prstGeom prst="rect">
                <a:avLst/>
              </a:prstGeom>
              <a:blipFill>
                <a:blip r:embed="rId5"/>
                <a:stretch>
                  <a:fillRect l="-196" b="-156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01465B69-054D-40AC-9FA3-ECF6FD624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837017"/>
              </p:ext>
            </p:extLst>
          </p:nvPr>
        </p:nvGraphicFramePr>
        <p:xfrm>
          <a:off x="6781458" y="2466327"/>
          <a:ext cx="4572342" cy="28138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6528">
                  <a:extLst>
                    <a:ext uri="{9D8B030D-6E8A-4147-A177-3AD203B41FA5}">
                      <a16:colId xmlns:a16="http://schemas.microsoft.com/office/drawing/2014/main" val="1894312272"/>
                    </a:ext>
                  </a:extLst>
                </a:gridCol>
                <a:gridCol w="533796">
                  <a:extLst>
                    <a:ext uri="{9D8B030D-6E8A-4147-A177-3AD203B41FA5}">
                      <a16:colId xmlns:a16="http://schemas.microsoft.com/office/drawing/2014/main" val="2090738047"/>
                    </a:ext>
                  </a:extLst>
                </a:gridCol>
                <a:gridCol w="1169843">
                  <a:extLst>
                    <a:ext uri="{9D8B030D-6E8A-4147-A177-3AD203B41FA5}">
                      <a16:colId xmlns:a16="http://schemas.microsoft.com/office/drawing/2014/main" val="333250673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87365653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177479399"/>
                    </a:ext>
                  </a:extLst>
                </a:gridCol>
              </a:tblGrid>
              <a:tr h="468971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Gas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z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Scattering angle (</a:t>
                      </a:r>
                      <a:r>
                        <a:rPr lang="el-GR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σ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351230"/>
                  </a:ext>
                </a:extLst>
              </a:tr>
              <a:tr h="468971">
                <a:tc vMerge="1">
                  <a:txBody>
                    <a:bodyPr/>
                    <a:lstStyle/>
                    <a:p>
                      <a:pPr algn="ctr"/>
                      <a:endParaRPr lang="en-US" altLang="zh-CN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0.5MeV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1MeV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2MeV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866960"/>
                  </a:ext>
                </a:extLst>
              </a:tr>
              <a:tr h="4689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err="1">
                          <a:latin typeface="+mn-ea"/>
                          <a:ea typeface="+mn-ea"/>
                        </a:rPr>
                        <a:t>Ar</a:t>
                      </a:r>
                      <a:endParaRPr lang="en-US" altLang="zh-CN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18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24.2°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13.4°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7.4°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578986"/>
                  </a:ext>
                </a:extLst>
              </a:tr>
              <a:tr h="4689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CF</a:t>
                      </a:r>
                      <a:r>
                        <a:rPr lang="en-US" altLang="zh-CN" sz="2000" b="1" baseline="-25000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42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26.6°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14.6°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8.1°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224415"/>
                  </a:ext>
                </a:extLst>
              </a:tr>
              <a:tr h="4689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Kr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36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50.4°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28.4°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15.3°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9526928"/>
                  </a:ext>
                </a:extLst>
              </a:tr>
              <a:tr h="4689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err="1">
                          <a:latin typeface="+mn-ea"/>
                          <a:ea typeface="+mn-ea"/>
                        </a:rPr>
                        <a:t>Xe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54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73.5°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44.3°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+mn-ea"/>
                          <a:ea typeface="+mn-ea"/>
                        </a:rPr>
                        <a:t>23.9°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6155599"/>
                  </a:ext>
                </a:extLst>
              </a:tr>
            </a:tbl>
          </a:graphicData>
        </a:graphic>
      </p:graphicFrame>
      <p:sp>
        <p:nvSpPr>
          <p:cNvPr id="21" name="文本框 20">
            <a:extLst>
              <a:ext uri="{FF2B5EF4-FFF2-40B4-BE49-F238E27FC236}">
                <a16:creationId xmlns:a16="http://schemas.microsoft.com/office/drawing/2014/main" id="{A55F2A73-423C-4B6B-9541-4FB97BA920BD}"/>
              </a:ext>
            </a:extLst>
          </p:cNvPr>
          <p:cNvSpPr txBox="1"/>
          <p:nvPr/>
        </p:nvSpPr>
        <p:spPr>
          <a:xfrm>
            <a:off x="6705256" y="1633267"/>
            <a:ext cx="44060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When electrons pass through 1cm thick 5 bar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gas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55C3779-D6CF-49AB-8C44-C18085687D98}"/>
              </a:ext>
            </a:extLst>
          </p:cNvPr>
          <p:cNvSpPr txBox="1"/>
          <p:nvPr/>
        </p:nvSpPr>
        <p:spPr>
          <a:xfrm>
            <a:off x="876302" y="5679938"/>
            <a:ext cx="10477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We need gas with low scattering effect and high equivalent z value</a:t>
            </a:r>
            <a:endParaRPr lang="zh-CN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47010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6D1B03F-A4A1-4BC9-BDCE-71D2DFAF75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5C6BC1D4-D0E2-4673-BCD6-4582304D671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35">
            <a:extLst>
              <a:ext uri="{FF2B5EF4-FFF2-40B4-BE49-F238E27FC236}">
                <a16:creationId xmlns:a16="http://schemas.microsoft.com/office/drawing/2014/main" id="{37B11FC6-601E-4EF9-BA09-F846A04E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27</a:t>
            </a:fld>
            <a:endParaRPr lang="zh-CN" altLang="en-US" sz="1600" b="1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0B1C0DD-3432-441E-9AC0-AFE63FDB2FAE}"/>
              </a:ext>
            </a:extLst>
          </p:cNvPr>
          <p:cNvSpPr/>
          <p:nvPr/>
        </p:nvSpPr>
        <p:spPr>
          <a:xfrm>
            <a:off x="152400" y="3424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Detector challenges 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99D5DB6-216D-45FC-B1C9-69E55599B468}"/>
              </a:ext>
            </a:extLst>
          </p:cNvPr>
          <p:cNvSpPr txBox="1"/>
          <p:nvPr/>
        </p:nvSpPr>
        <p:spPr>
          <a:xfrm>
            <a:off x="319313" y="1095139"/>
            <a:ext cx="550875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Operated in high pressure CF4 gas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9B3F409-CCC5-41D6-A53C-6904C9B1DEA4}"/>
              </a:ext>
            </a:extLst>
          </p:cNvPr>
          <p:cNvGrpSpPr/>
          <p:nvPr/>
        </p:nvGrpSpPr>
        <p:grpSpPr>
          <a:xfrm>
            <a:off x="6831892" y="1217045"/>
            <a:ext cx="3864990" cy="3716337"/>
            <a:chOff x="1545996" y="1917069"/>
            <a:chExt cx="3864990" cy="3716337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EF09E320-6EBE-4A82-BFF8-C1CD7CB79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5996" y="1917069"/>
              <a:ext cx="3864990" cy="3716337"/>
            </a:xfrm>
            <a:prstGeom prst="rect">
              <a:avLst/>
            </a:prstGeom>
          </p:spPr>
        </p:pic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EF846A2F-94C2-44AA-89A4-5B9D67EDABE2}"/>
                </a:ext>
              </a:extLst>
            </p:cNvPr>
            <p:cNvSpPr/>
            <p:nvPr/>
          </p:nvSpPr>
          <p:spPr bwMode="auto">
            <a:xfrm>
              <a:off x="3556000" y="3704733"/>
              <a:ext cx="222250" cy="15289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6CFFCCD7-910F-45E8-AD9F-17D4303955EC}"/>
                </a:ext>
              </a:extLst>
            </p:cNvPr>
            <p:cNvSpPr/>
            <p:nvPr/>
          </p:nvSpPr>
          <p:spPr bwMode="auto">
            <a:xfrm>
              <a:off x="2812331" y="3704733"/>
              <a:ext cx="222250" cy="15289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B3C8221D-D0BD-4492-A6BE-4FD38384D912}"/>
                </a:ext>
              </a:extLst>
            </p:cNvPr>
            <p:cNvSpPr/>
            <p:nvPr/>
          </p:nvSpPr>
          <p:spPr bwMode="auto">
            <a:xfrm>
              <a:off x="4299669" y="3704733"/>
              <a:ext cx="222250" cy="15289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0E67022A-EF5B-487B-BB82-3935AF7AA4C9}"/>
                </a:ext>
              </a:extLst>
            </p:cNvPr>
            <p:cNvSpPr/>
            <p:nvPr/>
          </p:nvSpPr>
          <p:spPr bwMode="auto">
            <a:xfrm>
              <a:off x="2068662" y="3704733"/>
              <a:ext cx="222250" cy="15289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3D777D20-ADCD-45DD-98CF-DD79F0A0DC6F}"/>
                </a:ext>
              </a:extLst>
            </p:cNvPr>
            <p:cNvSpPr/>
            <p:nvPr/>
          </p:nvSpPr>
          <p:spPr bwMode="auto">
            <a:xfrm>
              <a:off x="5043338" y="3704733"/>
              <a:ext cx="222250" cy="15289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F2EFD91-50EA-4369-A4FF-9FCE45F2E0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84" y="1799953"/>
            <a:ext cx="4848812" cy="3020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059573E7-8DA1-491B-93AB-F19117692934}"/>
              </a:ext>
            </a:extLst>
          </p:cNvPr>
          <p:cNvSpPr/>
          <p:nvPr/>
        </p:nvSpPr>
        <p:spPr>
          <a:xfrm>
            <a:off x="665084" y="5042308"/>
            <a:ext cx="66894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+mn-ea"/>
              </a:rPr>
              <a:t>CF4 </a:t>
            </a:r>
            <a:r>
              <a:rPr lang="zh-CN" altLang="en-US" sz="2400" dirty="0">
                <a:latin typeface="+mn-ea"/>
              </a:rPr>
              <a:t>is quite special: its electron a</a:t>
            </a:r>
            <a:r>
              <a:rPr lang="en-US" altLang="zh-CN" sz="2400" dirty="0" err="1">
                <a:latin typeface="+mn-ea"/>
              </a:rPr>
              <a:t>ttachment</a:t>
            </a:r>
            <a:r>
              <a:rPr lang="zh-CN" altLang="en-US" sz="2400" dirty="0">
                <a:latin typeface="+mn-ea"/>
              </a:rPr>
              <a:t> c</a:t>
            </a:r>
            <a:r>
              <a:rPr lang="en-US" altLang="zh-CN" sz="2400" dirty="0" err="1">
                <a:latin typeface="+mn-ea"/>
              </a:rPr>
              <a:t>oefficient</a:t>
            </a:r>
            <a:r>
              <a:rPr lang="zh-CN" altLang="en-US" sz="2400" dirty="0">
                <a:latin typeface="+mn-ea"/>
              </a:rPr>
              <a:t> increases with the enhancement of the electric field, and 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this trend precedes </a:t>
            </a:r>
            <a:r>
              <a:rPr lang="zh-CN" altLang="en-US" sz="2400" dirty="0">
                <a:latin typeface="+mn-ea"/>
              </a:rPr>
              <a:t>the increase in the Townsend coefficient.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F057EEA-C209-4661-9281-D9FDFEF223A1}"/>
              </a:ext>
            </a:extLst>
          </p:cNvPr>
          <p:cNvSpPr/>
          <p:nvPr/>
        </p:nvSpPr>
        <p:spPr>
          <a:xfrm>
            <a:off x="7423021" y="4820452"/>
            <a:ext cx="42130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  <a:latin typeface="+mn-ea"/>
              </a:rPr>
              <a:t>S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trong electron 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</a:rPr>
              <a:t>attachment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 region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</a:rPr>
              <a:t>s </a:t>
            </a:r>
            <a:r>
              <a:rPr lang="en-US" altLang="zh-CN" sz="2400" dirty="0"/>
              <a:t>are </a:t>
            </a:r>
            <a:r>
              <a:rPr lang="zh-CN" altLang="en-US" sz="2400" dirty="0"/>
              <a:t>formed when the relatively weak drift field transitions to the avalanche field.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A4940260-9A9D-44BF-824D-74708E8F3D91}"/>
              </a:ext>
            </a:extLst>
          </p:cNvPr>
          <p:cNvCxnSpPr/>
          <p:nvPr/>
        </p:nvCxnSpPr>
        <p:spPr>
          <a:xfrm>
            <a:off x="1745673" y="3760579"/>
            <a:ext cx="0" cy="10598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4A797382-FA8D-40C7-AEAC-EA5449703D74}"/>
              </a:ext>
            </a:extLst>
          </p:cNvPr>
          <p:cNvCxnSpPr/>
          <p:nvPr/>
        </p:nvCxnSpPr>
        <p:spPr>
          <a:xfrm>
            <a:off x="3657600" y="3760579"/>
            <a:ext cx="0" cy="10598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椭圆 1">
            <a:extLst>
              <a:ext uri="{FF2B5EF4-FFF2-40B4-BE49-F238E27FC236}">
                <a16:creationId xmlns:a16="http://schemas.microsoft.com/office/drawing/2014/main" id="{4D7B228A-B4A5-4B30-9DF2-2548367B0D5B}"/>
              </a:ext>
            </a:extLst>
          </p:cNvPr>
          <p:cNvSpPr/>
          <p:nvPr/>
        </p:nvSpPr>
        <p:spPr>
          <a:xfrm>
            <a:off x="8346802" y="2854036"/>
            <a:ext cx="495094" cy="44334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864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6D1B03F-A4A1-4BC9-BDCE-71D2DFAF75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5C6BC1D4-D0E2-4673-BCD6-4582304D671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35">
            <a:extLst>
              <a:ext uri="{FF2B5EF4-FFF2-40B4-BE49-F238E27FC236}">
                <a16:creationId xmlns:a16="http://schemas.microsoft.com/office/drawing/2014/main" id="{37B11FC6-601E-4EF9-BA09-F846A04E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28</a:t>
            </a:fld>
            <a:endParaRPr lang="zh-CN" altLang="en-US" sz="1600" b="1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0B1C0DD-3432-441E-9AC0-AFE63FDB2FAE}"/>
              </a:ext>
            </a:extLst>
          </p:cNvPr>
          <p:cNvSpPr/>
          <p:nvPr/>
        </p:nvSpPr>
        <p:spPr>
          <a:xfrm>
            <a:off x="152400" y="3424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Optimization for CF4 gas operation 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99D5DB6-216D-45FC-B1C9-69E55599B468}"/>
              </a:ext>
            </a:extLst>
          </p:cNvPr>
          <p:cNvSpPr txBox="1"/>
          <p:nvPr/>
        </p:nvSpPr>
        <p:spPr>
          <a:xfrm>
            <a:off x="319313" y="1095139"/>
            <a:ext cx="688387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To enhance electron collection (simulation)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C26591AB-C6E1-4EB2-ACA0-91609C0B7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053" y="1505847"/>
            <a:ext cx="8325072" cy="401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70C44063-E3D7-428D-93CE-4F80773F5252}"/>
              </a:ext>
            </a:extLst>
          </p:cNvPr>
          <p:cNvSpPr txBox="1"/>
          <p:nvPr/>
        </p:nvSpPr>
        <p:spPr>
          <a:xfrm>
            <a:off x="696192" y="5850312"/>
            <a:ext cx="81706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 density, thin meshes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have better transparency by </a:t>
            </a: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narrowing the attachment region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!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635812C-E2F9-4026-9DA9-C2E59C105E61}"/>
              </a:ext>
            </a:extLst>
          </p:cNvPr>
          <p:cNvSpPr txBox="1"/>
          <p:nvPr/>
        </p:nvSpPr>
        <p:spPr>
          <a:xfrm rot="16200000">
            <a:off x="-468050" y="3313335"/>
            <a:ext cx="3066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Electron transparency 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D876886-EFFA-4937-BF3B-6A8FC449DD11}"/>
              </a:ext>
            </a:extLst>
          </p:cNvPr>
          <p:cNvSpPr txBox="1"/>
          <p:nvPr/>
        </p:nvSpPr>
        <p:spPr>
          <a:xfrm>
            <a:off x="2501056" y="5408638"/>
            <a:ext cx="4169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Mesh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densities (Lines Per Inch)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F8BAC34-0018-4A67-A760-6037FF4C268F}"/>
              </a:ext>
            </a:extLst>
          </p:cNvPr>
          <p:cNvSpPr txBox="1"/>
          <p:nvPr/>
        </p:nvSpPr>
        <p:spPr>
          <a:xfrm>
            <a:off x="2348656" y="4769276"/>
            <a:ext cx="5386466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Opening rate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optimized to ~40%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E1FE0A1C-4844-4E48-9A92-183A225C45F6}"/>
              </a:ext>
            </a:extLst>
          </p:cNvPr>
          <p:cNvGrpSpPr/>
          <p:nvPr/>
        </p:nvGrpSpPr>
        <p:grpSpPr>
          <a:xfrm>
            <a:off x="7917188" y="3528339"/>
            <a:ext cx="3345873" cy="2574992"/>
            <a:chOff x="658592" y="3802260"/>
            <a:chExt cx="3778632" cy="2590415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B9CA5FC0-4697-4000-9E10-6F9BFB859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6876" y="3903590"/>
              <a:ext cx="3350799" cy="2233866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ADD8D1E-8356-4B0E-A9BD-DD58F98875AA}"/>
                </a:ext>
              </a:extLst>
            </p:cNvPr>
            <p:cNvSpPr txBox="1"/>
            <p:nvPr/>
          </p:nvSpPr>
          <p:spPr>
            <a:xfrm rot="16200000">
              <a:off x="436416" y="4024436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Counts</a:t>
              </a:r>
              <a:endParaRPr lang="zh-CN" altLang="en-US" sz="1400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EE57AD92-1A10-4B9D-862B-9F2325283396}"/>
                </a:ext>
              </a:extLst>
            </p:cNvPr>
            <p:cNvSpPr txBox="1"/>
            <p:nvPr/>
          </p:nvSpPr>
          <p:spPr>
            <a:xfrm>
              <a:off x="3196179" y="6084898"/>
              <a:ext cx="12410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ADC channel</a:t>
              </a:r>
              <a:endParaRPr lang="zh-CN" altLang="en-US" sz="1400" dirty="0"/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B476C23E-A066-4BEA-A245-FC9F2C63700C}"/>
              </a:ext>
            </a:extLst>
          </p:cNvPr>
          <p:cNvSpPr txBox="1"/>
          <p:nvPr/>
        </p:nvSpPr>
        <p:spPr>
          <a:xfrm>
            <a:off x="9753094" y="3152373"/>
            <a:ext cx="1955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ea"/>
              </a:rPr>
              <a:t>A typical energy spectrum tested with 55Fe in 1 bar: </a:t>
            </a:r>
          </a:p>
          <a:p>
            <a:r>
              <a:rPr lang="en-US" altLang="zh-CN" dirty="0">
                <a:latin typeface="+mn-ea"/>
              </a:rPr>
              <a:t>~30% FWHM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6F7B651-2E8E-4B37-9EED-8645FE83743D}"/>
              </a:ext>
            </a:extLst>
          </p:cNvPr>
          <p:cNvSpPr txBox="1"/>
          <p:nvPr/>
        </p:nvSpPr>
        <p:spPr>
          <a:xfrm>
            <a:off x="2064326" y="1828800"/>
            <a:ext cx="98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1 bar </a:t>
            </a:r>
            <a:endParaRPr lang="zh-CN" altLang="en-US" sz="2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0E74523-BFC6-4142-AA38-2F6C08500078}"/>
              </a:ext>
            </a:extLst>
          </p:cNvPr>
          <p:cNvSpPr txBox="1"/>
          <p:nvPr/>
        </p:nvSpPr>
        <p:spPr>
          <a:xfrm>
            <a:off x="2064326" y="2952318"/>
            <a:ext cx="98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3 bar 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DBD3532-614B-412A-AB81-6BEB155B0EF9}"/>
              </a:ext>
            </a:extLst>
          </p:cNvPr>
          <p:cNvSpPr txBox="1"/>
          <p:nvPr/>
        </p:nvSpPr>
        <p:spPr>
          <a:xfrm>
            <a:off x="2064325" y="3731367"/>
            <a:ext cx="98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B0F0"/>
                </a:solidFill>
                <a:latin typeface="+mn-ea"/>
              </a:rPr>
              <a:t>5 bar </a:t>
            </a:r>
            <a:endParaRPr lang="zh-CN" altLang="en-US" sz="2000" b="1" dirty="0">
              <a:solidFill>
                <a:srgbClr val="00B0F0"/>
              </a:solidFill>
              <a:latin typeface="+mn-e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843352B-3647-4BAE-977A-8C0FC82ECFAF}"/>
              </a:ext>
            </a:extLst>
          </p:cNvPr>
          <p:cNvSpPr txBox="1"/>
          <p:nvPr/>
        </p:nvSpPr>
        <p:spPr>
          <a:xfrm>
            <a:off x="3797856" y="2406147"/>
            <a:ext cx="98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19 </a:t>
            </a:r>
            <a:r>
              <a:rPr lang="el-GR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μ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 </a:t>
            </a:r>
            <a:endParaRPr lang="zh-CN" altLang="en-US" sz="2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729F914-5C1A-42BD-AE3E-FE26AB217AEB}"/>
              </a:ext>
            </a:extLst>
          </p:cNvPr>
          <p:cNvSpPr txBox="1"/>
          <p:nvPr/>
        </p:nvSpPr>
        <p:spPr>
          <a:xfrm>
            <a:off x="5394998" y="2160623"/>
            <a:ext cx="98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14 </a:t>
            </a:r>
            <a:r>
              <a:rPr lang="el-GR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μ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 </a:t>
            </a:r>
            <a:endParaRPr lang="zh-CN" altLang="en-US" sz="2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70034BD-39AF-407C-860D-D8F73E23BA7D}"/>
              </a:ext>
            </a:extLst>
          </p:cNvPr>
          <p:cNvSpPr txBox="1"/>
          <p:nvPr/>
        </p:nvSpPr>
        <p:spPr>
          <a:xfrm>
            <a:off x="6347153" y="1769303"/>
            <a:ext cx="98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11 </a:t>
            </a:r>
            <a:r>
              <a:rPr lang="el-GR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μ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</a:rPr>
              <a:t> </a:t>
            </a:r>
            <a:endParaRPr lang="zh-CN" altLang="en-US" sz="2000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982301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6D1B03F-A4A1-4BC9-BDCE-71D2DFAF75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5C6BC1D4-D0E2-4673-BCD6-4582304D671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35">
            <a:extLst>
              <a:ext uri="{FF2B5EF4-FFF2-40B4-BE49-F238E27FC236}">
                <a16:creationId xmlns:a16="http://schemas.microsoft.com/office/drawing/2014/main" id="{37B11FC6-601E-4EF9-BA09-F846A04E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29</a:t>
            </a:fld>
            <a:endParaRPr lang="zh-CN" altLang="en-US" sz="1600" b="1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0B1C0DD-3432-441E-9AC0-AFE63FDB2FAE}"/>
              </a:ext>
            </a:extLst>
          </p:cNvPr>
          <p:cNvSpPr/>
          <p:nvPr/>
        </p:nvSpPr>
        <p:spPr>
          <a:xfrm>
            <a:off x="152400" y="342467"/>
            <a:ext cx="12191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Progress on the </a:t>
            </a:r>
            <a:r>
              <a:rPr lang="en-US" altLang="zh-CN" sz="3200" b="1" kern="0" dirty="0" err="1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MeGaT</a:t>
            </a: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 TPC construction </a:t>
            </a: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99D5DB6-216D-45FC-B1C9-69E55599B468}"/>
              </a:ext>
            </a:extLst>
          </p:cNvPr>
          <p:cNvSpPr txBox="1"/>
          <p:nvPr/>
        </p:nvSpPr>
        <p:spPr>
          <a:xfrm>
            <a:off x="319313" y="1095139"/>
            <a:ext cx="7488268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Construction and test of TPC from 1bar to 5bar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2FA566F-587E-4041-BA1D-28AECBE005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26"/>
          <a:stretch/>
        </p:blipFill>
        <p:spPr>
          <a:xfrm>
            <a:off x="481682" y="1614652"/>
            <a:ext cx="1759708" cy="166761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3FE0567-D918-4D0A-9E3F-7AD4451B33B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86103" y="3372739"/>
            <a:ext cx="1755287" cy="2015356"/>
          </a:xfrm>
          <a:prstGeom prst="rect">
            <a:avLst/>
          </a:prstGeom>
          <a:ln>
            <a:noFill/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B56FA333-C4BC-42E7-9B4A-19103A939B14}"/>
              </a:ext>
            </a:extLst>
          </p:cNvPr>
          <p:cNvPicPr/>
          <p:nvPr/>
        </p:nvPicPr>
        <p:blipFill rotWithShape="1">
          <a:blip r:embed="rId5"/>
          <a:srcRect l="22524" t="11491" r="25236" b="15489"/>
          <a:stretch>
            <a:fillRect/>
          </a:stretch>
        </p:blipFill>
        <p:spPr>
          <a:xfrm>
            <a:off x="2454652" y="1614652"/>
            <a:ext cx="1353287" cy="1667611"/>
          </a:xfrm>
          <a:prstGeom prst="rect">
            <a:avLst/>
          </a:prstGeom>
          <a:ln>
            <a:noFill/>
          </a:ln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F524CBA-C0F7-41EE-8CB7-5F0043117A7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05"/>
          <a:stretch>
            <a:fillRect/>
          </a:stretch>
        </p:blipFill>
        <p:spPr>
          <a:xfrm rot="5400000">
            <a:off x="2114135" y="3569850"/>
            <a:ext cx="2015355" cy="162113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EEAB163F-C282-496E-8F8C-A356767399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r="5001"/>
          <a:stretch>
            <a:fillRect/>
          </a:stretch>
        </p:blipFill>
        <p:spPr>
          <a:xfrm>
            <a:off x="4117431" y="1614651"/>
            <a:ext cx="1666267" cy="166761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A615133-1B95-484C-8CCB-C24160BE09B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1" t="20558" r="5417" b="9748"/>
          <a:stretch>
            <a:fillRect/>
          </a:stretch>
        </p:blipFill>
        <p:spPr>
          <a:xfrm>
            <a:off x="4002236" y="3372739"/>
            <a:ext cx="1854126" cy="2015355"/>
          </a:xfrm>
          <a:prstGeom prst="rect">
            <a:avLst/>
          </a:prstGeom>
        </p:spPr>
      </p:pic>
      <p:pic>
        <p:nvPicPr>
          <p:cNvPr id="22" name="图片 21" descr="14a40242cd8855233c17bd5a6e49e7c">
            <a:extLst>
              <a:ext uri="{FF2B5EF4-FFF2-40B4-BE49-F238E27FC236}">
                <a16:creationId xmlns:a16="http://schemas.microsoft.com/office/drawing/2014/main" id="{52D2D34D-B294-4900-A5E0-6CDFE4571A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6319" y="1614650"/>
            <a:ext cx="5030946" cy="3773443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8A9BD2F-B5A7-4B01-AAAB-D5586FD81D1A}"/>
              </a:ext>
            </a:extLst>
          </p:cNvPr>
          <p:cNvSpPr txBox="1"/>
          <p:nvPr/>
        </p:nvSpPr>
        <p:spPr>
          <a:xfrm>
            <a:off x="468676" y="5478569"/>
            <a:ext cx="107753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vessel chamber with very thin 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stainless steel window (0.4mm)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has been built for HP of &gt;5 bar operation</a:t>
            </a:r>
          </a:p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30×30×30 cm</a:t>
            </a:r>
            <a:r>
              <a:rPr lang="en-US" altLang="zh-CN" sz="2000" b="1" baseline="300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prototype has been developed, and is now under testing </a:t>
            </a:r>
          </a:p>
        </p:txBody>
      </p:sp>
    </p:spTree>
    <p:extLst>
      <p:ext uri="{BB962C8B-B14F-4D97-AF65-F5344CB8AC3E}">
        <p14:creationId xmlns:p14="http://schemas.microsoft.com/office/powerpoint/2010/main" val="2745202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199C5565-243C-4D46-A398-045AC4522D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8D52CED-BDDF-44FF-930C-ABEBE9F84F96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9FDCAF9-FA39-422D-8CE3-1F2CA732E5FD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kern="0" dirty="0">
                <a:solidFill>
                  <a:schemeClr val="accent5">
                    <a:lumMod val="75000"/>
                  </a:schemeClr>
                </a:solidFill>
              </a:rPr>
              <a:t>Why do we need high pressure? </a:t>
            </a:r>
            <a:endParaRPr lang="zh-CN" altLang="en-US" sz="32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灯片编号占位符 17">
            <a:extLst>
              <a:ext uri="{FF2B5EF4-FFF2-40B4-BE49-F238E27FC236}">
                <a16:creationId xmlns:a16="http://schemas.microsoft.com/office/drawing/2014/main" id="{3B13F48F-4BDD-4952-8227-0E4022BE1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3</a:t>
            </a:fld>
            <a:endParaRPr lang="zh-CN" altLang="en-US" sz="1600" b="1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83B3C52-44C2-40A1-A2E4-CF4A8AFA60A9}"/>
              </a:ext>
            </a:extLst>
          </p:cNvPr>
          <p:cNvSpPr txBox="1"/>
          <p:nvPr/>
        </p:nvSpPr>
        <p:spPr>
          <a:xfrm>
            <a:off x="665018" y="1340316"/>
            <a:ext cx="112360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400" b="1" dirty="0">
                <a:latin typeface="+mn-ea"/>
              </a:rPr>
              <a:t>Extend </a:t>
            </a:r>
            <a:r>
              <a:rPr lang="en-US" altLang="zh-CN" sz="2400" b="1" dirty="0">
                <a:solidFill>
                  <a:schemeClr val="accent1"/>
                </a:solidFill>
                <a:latin typeface="+mn-ea"/>
              </a:rPr>
              <a:t>dynamic range for energy measurements </a:t>
            </a:r>
            <a:r>
              <a:rPr lang="en-US" altLang="zh-CN" sz="2400" b="1" dirty="0">
                <a:latin typeface="+mn-ea"/>
              </a:rPr>
              <a:t>of charged particles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ea"/>
              </a:rPr>
              <a:t>From keV to MeV: dark matter, neutrino energy spectrum</a:t>
            </a:r>
            <a:r>
              <a:rPr lang="en-GB" altLang="zh-CN" sz="2400" dirty="0">
                <a:latin typeface="+mn-ea"/>
              </a:rPr>
              <a:t> etc.</a:t>
            </a:r>
            <a:r>
              <a:rPr lang="en-US" altLang="zh-CN" sz="2400" dirty="0">
                <a:latin typeface="+mn-ea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ea"/>
              </a:rPr>
              <a:t>While maintaining 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</a:rPr>
              <a:t>the tracking capability </a:t>
            </a:r>
            <a:r>
              <a:rPr lang="en-US" altLang="zh-CN" sz="2400" dirty="0">
                <a:latin typeface="+mn-ea"/>
              </a:rPr>
              <a:t>compared with liquid one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400" b="1" dirty="0">
                <a:latin typeface="+mn-ea"/>
              </a:rPr>
              <a:t>Enrich </a:t>
            </a:r>
            <a:r>
              <a:rPr lang="en-US" altLang="zh-CN" sz="2400" b="1" dirty="0">
                <a:solidFill>
                  <a:schemeClr val="accent1"/>
                </a:solidFill>
                <a:latin typeface="+mn-ea"/>
              </a:rPr>
              <a:t>target materials </a:t>
            </a:r>
            <a:r>
              <a:rPr lang="en-US" altLang="zh-CN" sz="2400" b="1" dirty="0">
                <a:latin typeface="+mn-ea"/>
              </a:rPr>
              <a:t>for rare event searches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ea"/>
              </a:rPr>
              <a:t>Dark matter, </a:t>
            </a:r>
            <a:r>
              <a:rPr lang="el-GR" altLang="zh-CN" sz="2400" dirty="0">
                <a:latin typeface="+mn-ea"/>
              </a:rPr>
              <a:t>0νββ </a:t>
            </a:r>
            <a:r>
              <a:rPr lang="en-GB" altLang="zh-CN" sz="2400" dirty="0">
                <a:latin typeface="+mn-ea"/>
              </a:rPr>
              <a:t>Decay etc.</a:t>
            </a:r>
            <a:endParaRPr lang="en-US" altLang="zh-CN" sz="2400" b="1" dirty="0">
              <a:latin typeface="+mn-ea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zh-CN" sz="2400" b="1" dirty="0">
                <a:latin typeface="+mn-ea"/>
              </a:rPr>
              <a:t>Improve the </a:t>
            </a:r>
            <a:r>
              <a:rPr lang="en-US" altLang="zh-CN" sz="2400" b="1" dirty="0">
                <a:solidFill>
                  <a:schemeClr val="accent1"/>
                </a:solidFill>
                <a:latin typeface="+mn-ea"/>
              </a:rPr>
              <a:t>detection efficiency </a:t>
            </a:r>
            <a:r>
              <a:rPr lang="en-US" altLang="zh-CN" sz="2400" b="1" dirty="0">
                <a:latin typeface="+mn-ea"/>
              </a:rPr>
              <a:t>for X-ray/γ-rays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+mn-ea"/>
              </a:rPr>
              <a:t>For astrophysics, Medical/industrial imaging etc.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85EDD86-2AA6-4661-B687-8451D03A5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05" y="4239491"/>
            <a:ext cx="3172210" cy="2116859"/>
          </a:xfrm>
          <a:prstGeom prst="rect">
            <a:avLst/>
          </a:prstGeom>
          <a:noFill/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EFE0AEA-7485-426E-A4B4-29ACCB717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4909" y="4239491"/>
            <a:ext cx="2773255" cy="200890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FED3B31B-0FDF-4AD9-9276-0DB2D3C6EA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7092" y="4393335"/>
            <a:ext cx="2536590" cy="1712418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CC662CA7-BDB6-40BD-BA06-CFE609DFF51C}"/>
              </a:ext>
            </a:extLst>
          </p:cNvPr>
          <p:cNvSpPr/>
          <p:nvPr/>
        </p:nvSpPr>
        <p:spPr>
          <a:xfrm>
            <a:off x="1072326" y="62484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PandaX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-III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73A2F5C-3C0C-4C76-BAF7-9A73D1459A67}"/>
              </a:ext>
            </a:extLst>
          </p:cNvPr>
          <p:cNvSpPr/>
          <p:nvPr/>
        </p:nvSpPr>
        <p:spPr>
          <a:xfrm>
            <a:off x="5092198" y="6248400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HARPO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DA86C70-B19D-4A8B-9F29-F2890057D92E}"/>
              </a:ext>
            </a:extLst>
          </p:cNvPr>
          <p:cNvSpPr/>
          <p:nvPr/>
        </p:nvSpPr>
        <p:spPr>
          <a:xfrm>
            <a:off x="7389858" y="6234728"/>
            <a:ext cx="3583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X-ray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imaging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75KeV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6016946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09541-44A4-065C-40CB-32A50A5E3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DA33A5B9-B1BC-CDEB-4705-3A23675915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076E7D60-7C3C-0F64-2A3C-0A84F02C9E9E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25786B6-3DB8-4B40-955B-5C586A0327BA}"/>
              </a:ext>
            </a:extLst>
          </p:cNvPr>
          <p:cNvSpPr/>
          <p:nvPr/>
        </p:nvSpPr>
        <p:spPr>
          <a:xfrm>
            <a:off x="0" y="157061"/>
            <a:ext cx="12191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+mn-ea"/>
                <a:sym typeface="Arial"/>
              </a:rPr>
              <a:t>Summary</a:t>
            </a:r>
          </a:p>
          <a:p>
            <a:pPr algn="ctr">
              <a:defRPr/>
            </a:pPr>
            <a:endParaRPr lang="en-US" altLang="zh-CN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+mn-ea"/>
              <a:sym typeface="Arial"/>
            </a:endParaRPr>
          </a:p>
          <a:p>
            <a:pPr algn="ctr">
              <a:defRPr/>
            </a:pPr>
            <a:endParaRPr lang="zh-CN" altLang="en-US" sz="3200" b="1" kern="0" dirty="0">
              <a:ln w="0">
                <a:noFill/>
              </a:ln>
              <a:solidFill>
                <a:schemeClr val="accent5">
                  <a:lumMod val="75000"/>
                </a:schemeClr>
              </a:solidFill>
              <a:latin typeface="+mn-ea"/>
              <a:sym typeface="Arial"/>
            </a:endParaRP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AF9BEA8F-2975-4AF7-A84A-63FFC0F94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301" y="1438515"/>
            <a:ext cx="10515600" cy="48748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000" dirty="0">
                <a:latin typeface="+mn-ea"/>
                <a:cs typeface="Times New Roman" panose="02020603050405020304" pitchFamily="18" charset="0"/>
              </a:rPr>
              <a:t>HP-TPC has excellent potential  in physics experiments and industrial fields</a:t>
            </a:r>
          </a:p>
          <a:p>
            <a:pPr lvl="1"/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Dark matter,</a:t>
            </a: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0</a:t>
            </a:r>
            <a:r>
              <a:rPr lang="el-GR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ν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DBD, neutrino physics and X-ray imaging, etc.</a:t>
            </a:r>
          </a:p>
          <a:p>
            <a:pPr marL="0" indent="0">
              <a:buNone/>
            </a:pPr>
            <a:r>
              <a:rPr lang="en-US" altLang="zh-CN" sz="3000" dirty="0">
                <a:latin typeface="+mn-ea"/>
                <a:cs typeface="Times New Roman" panose="02020603050405020304" pitchFamily="18" charset="0"/>
              </a:rPr>
              <a:t>As the operating pressure increases, almost all aspects of the detector's performance become worse</a:t>
            </a:r>
          </a:p>
          <a:p>
            <a:pPr lvl="1"/>
            <a:r>
              <a:rPr lang="en-US" altLang="zh-CN" dirty="0">
                <a:latin typeface="+mn-ea"/>
              </a:rPr>
              <a:t>Optimization on 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the spacers, mesh type, electrodes, and other components</a:t>
            </a:r>
            <a:r>
              <a:rPr lang="en-US" altLang="zh-CN" dirty="0">
                <a:latin typeface="+mn-ea"/>
              </a:rPr>
              <a:t> are conducted</a:t>
            </a:r>
          </a:p>
          <a:p>
            <a:pPr lvl="1"/>
            <a:r>
              <a:rPr lang="en-US" altLang="zh-CN" dirty="0">
                <a:latin typeface="+mn-ea"/>
              </a:rPr>
              <a:t>We developed 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thermal bonding Micromegas for </a:t>
            </a:r>
            <a:r>
              <a:rPr lang="en-US" altLang="zh-CN" b="1">
                <a:solidFill>
                  <a:schemeClr val="accent5">
                    <a:lumMod val="75000"/>
                  </a:schemeClr>
                </a:solidFill>
                <a:latin typeface="+mn-ea"/>
              </a:rPr>
              <a:t>HP operation</a:t>
            </a:r>
            <a:r>
              <a:rPr lang="en-US" altLang="zh-CN">
                <a:latin typeface="+mn-ea"/>
              </a:rPr>
              <a:t>, </a:t>
            </a:r>
            <a:r>
              <a:rPr lang="en-US" altLang="zh-CN" dirty="0">
                <a:latin typeface="+mn-ea"/>
              </a:rPr>
              <a:t>indicating high potential in many experiments</a:t>
            </a:r>
          </a:p>
          <a:p>
            <a:endParaRPr lang="zh-CN" altLang="en-US" sz="320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灯片编号占位符 17">
            <a:extLst>
              <a:ext uri="{FF2B5EF4-FFF2-40B4-BE49-F238E27FC236}">
                <a16:creationId xmlns:a16="http://schemas.microsoft.com/office/drawing/2014/main" id="{7E402518-6913-4825-9906-150DF1908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67367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30</a:t>
            </a:fld>
            <a:endParaRPr lang="zh-CN" altLang="en-US" sz="1600" b="1"/>
          </a:p>
        </p:txBody>
      </p:sp>
    </p:spTree>
    <p:extLst>
      <p:ext uri="{BB962C8B-B14F-4D97-AF65-F5344CB8AC3E}">
        <p14:creationId xmlns:p14="http://schemas.microsoft.com/office/powerpoint/2010/main" val="2962623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示, 工程绘图">
            <a:extLst>
              <a:ext uri="{FF2B5EF4-FFF2-40B4-BE49-F238E27FC236}">
                <a16:creationId xmlns:a16="http://schemas.microsoft.com/office/drawing/2014/main" id="{0B99B579-E53D-F25E-3954-12C13947F6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82" r="14210"/>
          <a:stretch/>
        </p:blipFill>
        <p:spPr>
          <a:xfrm>
            <a:off x="8742947" y="4163648"/>
            <a:ext cx="3449053" cy="2694353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F72E4AA-AE10-4595-A742-24274ED60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31</a:t>
            </a:fld>
            <a:endParaRPr lang="zh-CN" altLang="en-US" sz="1600" b="1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1AB5C6F-060E-A682-60F8-F16E1AD0BB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58" b="38480"/>
          <a:stretch/>
        </p:blipFill>
        <p:spPr>
          <a:xfrm>
            <a:off x="1" y="0"/>
            <a:ext cx="1371599" cy="120645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" y="2382246"/>
            <a:ext cx="12192000" cy="1884362"/>
          </a:xfrm>
          <a:prstGeom prst="rect">
            <a:avLst/>
          </a:prstGeom>
          <a:solidFill>
            <a:srgbClr val="186BA7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Verdana" panose="020B060403050404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3B830A4-9782-4F7D-AFC0-39A3D2C1EC5A}"/>
              </a:ext>
            </a:extLst>
          </p:cNvPr>
          <p:cNvSpPr/>
          <p:nvPr/>
        </p:nvSpPr>
        <p:spPr>
          <a:xfrm>
            <a:off x="0" y="2819490"/>
            <a:ext cx="12191999" cy="988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400" b="1" dirty="0">
                <a:solidFill>
                  <a:schemeClr val="bg1"/>
                </a:solidFill>
                <a:latin typeface="+mn-ea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27695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29617-9514-CBA4-877D-ACD4002A3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0AD17EC9-63E9-8B99-305B-2491DC87B9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CFCFC35-C514-D65E-FDF2-BE09E34A554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274CB8A-2BAE-88DA-88F6-97193ACA3931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kern="0" dirty="0">
                <a:solidFill>
                  <a:schemeClr val="accent5">
                    <a:lumMod val="75000"/>
                  </a:schemeClr>
                </a:solidFill>
              </a:rPr>
              <a:t>Demands for high pressure TPC </a:t>
            </a:r>
            <a:endParaRPr lang="zh-CN" altLang="en-US" sz="32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BF129240-34C0-A182-016E-C847D506A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4</a:t>
            </a:fld>
            <a:endParaRPr lang="zh-CN" altLang="en-US" sz="1600" b="1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B2691775-300C-4BA6-A821-FA53D18A4225}"/>
              </a:ext>
            </a:extLst>
          </p:cNvPr>
          <p:cNvSpPr txBox="1"/>
          <p:nvPr/>
        </p:nvSpPr>
        <p:spPr>
          <a:xfrm>
            <a:off x="319313" y="1023581"/>
            <a:ext cx="11034487" cy="58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Experiments and applications using high pressures </a:t>
            </a:r>
            <a:endParaRPr lang="en-US" altLang="zh-CN" sz="3200" b="1" dirty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CB5E8DAD-234C-49DC-946B-E58A62F15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80158"/>
              </p:ext>
            </p:extLst>
          </p:nvPr>
        </p:nvGraphicFramePr>
        <p:xfrm>
          <a:off x="569827" y="1843069"/>
          <a:ext cx="10430681" cy="4501425"/>
        </p:xfrm>
        <a:graphic>
          <a:graphicData uri="http://schemas.openxmlformats.org/drawingml/2006/table">
            <a:tbl>
              <a:tblPr/>
              <a:tblGrid>
                <a:gridCol w="2797556">
                  <a:extLst>
                    <a:ext uri="{9D8B030D-6E8A-4147-A177-3AD203B41FA5}">
                      <a16:colId xmlns:a16="http://schemas.microsoft.com/office/drawing/2014/main" val="2861484830"/>
                    </a:ext>
                  </a:extLst>
                </a:gridCol>
                <a:gridCol w="2922581">
                  <a:extLst>
                    <a:ext uri="{9D8B030D-6E8A-4147-A177-3AD203B41FA5}">
                      <a16:colId xmlns:a16="http://schemas.microsoft.com/office/drawing/2014/main" val="2890617174"/>
                    </a:ext>
                  </a:extLst>
                </a:gridCol>
                <a:gridCol w="4710544">
                  <a:extLst>
                    <a:ext uri="{9D8B030D-6E8A-4147-A177-3AD203B41FA5}">
                      <a16:colId xmlns:a16="http://schemas.microsoft.com/office/drawing/2014/main" val="1269079705"/>
                    </a:ext>
                  </a:extLst>
                </a:gridCol>
              </a:tblGrid>
              <a:tr h="673289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Physics/a</a:t>
                      </a:r>
                      <a:r>
                        <a:rPr lang="en-GB" altLang="zh-CN" sz="2000" b="1" i="0" kern="1200" dirty="0" err="1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pplication</a:t>
                      </a:r>
                      <a:r>
                        <a:rPr lang="en-GB" altLang="zh-CN" sz="2000" b="1" i="0" kern="120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scenarios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3933" marR="103933" marT="69289" marB="69289" anchor="ctr">
                    <a:lnL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Experiment name</a:t>
                      </a:r>
                    </a:p>
                  </a:txBody>
                  <a:tcPr marL="103933" marR="103933" marT="69289" marB="6928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Technical features </a:t>
                      </a:r>
                    </a:p>
                  </a:txBody>
                  <a:tcPr marL="103933" marR="103933" marT="69289" marB="6928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27442"/>
                  </a:ext>
                </a:extLst>
              </a:tr>
              <a:tr h="673289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Dark Matter (Low-Mass WIMPs)</a:t>
                      </a:r>
                    </a:p>
                  </a:txBody>
                  <a:tcPr marL="103933" marR="103933" marT="69289" marB="69289" anchor="ctr">
                    <a:lnL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TREX-DM</a:t>
                      </a:r>
                    </a:p>
                  </a:txBody>
                  <a:tcPr marL="103933" marR="103933" marT="69289" marB="6928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altLang="zh-CN" sz="2000" b="1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</a:rPr>
                        <a:t>10 bar</a:t>
                      </a:r>
                      <a:r>
                        <a:rPr lang="zh-CN" altLang="en-US" sz="20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，</a:t>
                      </a:r>
                      <a:r>
                        <a:rPr lang="en-US" altLang="zh-CN" sz="20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Micromegas</a:t>
                      </a:r>
                      <a:r>
                        <a:rPr lang="en-GB" altLang="zh-CN" sz="20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GB" altLang="zh-CN" sz="2000" b="1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low background</a:t>
                      </a:r>
                      <a:r>
                        <a:rPr lang="en-GB" altLang="zh-CN" sz="20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GB" sz="2000" b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3933" marR="103933" marT="69289" marB="6928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265351"/>
                  </a:ext>
                </a:extLst>
              </a:tr>
              <a:tr h="77007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l-GR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0νββ </a:t>
                      </a:r>
                      <a:r>
                        <a:rPr lang="en-GB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Decay (¹³⁶Xe)</a:t>
                      </a:r>
                    </a:p>
                  </a:txBody>
                  <a:tcPr marL="171450" marR="171450" marT="114300" marB="114300" anchor="ctr">
                    <a:lnL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NEXT</a:t>
                      </a:r>
                      <a:r>
                        <a:rPr lang="zh-CN" altLang="en-US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GB" sz="2000" b="1" kern="12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PandaX</a:t>
                      </a:r>
                      <a:r>
                        <a:rPr lang="en-GB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-III</a:t>
                      </a:r>
                    </a:p>
                  </a:txBody>
                  <a:tcPr marL="171450" marR="171450" marT="114300" marB="11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altLang="zh-CN" sz="2000" b="1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10 bar</a:t>
                      </a:r>
                      <a:r>
                        <a:rPr lang="en-US" altLang="zh-CN" sz="2000" b="1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zh-CN" altLang="en-US" sz="2000" b="1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GB" altLang="zh-CN" sz="2000" b="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SiPM</a:t>
                      </a:r>
                      <a:r>
                        <a:rPr lang="zh-CN" altLang="en-US" sz="20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20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PMT</a:t>
                      </a:r>
                      <a:r>
                        <a:rPr lang="zh-CN" altLang="en-US" sz="20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GB" altLang="zh-CN" sz="20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Micromegas</a:t>
                      </a:r>
                      <a:r>
                        <a:rPr lang="en-GB" altLang="zh-CN" sz="20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GB" altLang="zh-CN" sz="2000" b="1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</a:rPr>
                        <a:t>low background</a:t>
                      </a:r>
                      <a:r>
                        <a:rPr lang="en-GB" altLang="zh-CN" sz="20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GB" sz="200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1450" marR="171450" marT="114300" marB="11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466235"/>
                  </a:ext>
                </a:extLst>
              </a:tr>
              <a:tr h="77007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Gamma-ray astrophysics </a:t>
                      </a:r>
                      <a:endParaRPr lang="en-GB" altLang="zh-CN" sz="200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1450" marR="171450" marT="114300" marB="114300" anchor="ctr">
                    <a:lnL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SMILES</a:t>
                      </a:r>
                      <a:r>
                        <a:rPr lang="zh-CN" altLang="en-US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GB" altLang="zh-CN" sz="2000" b="1" kern="12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MeGaT</a:t>
                      </a:r>
                      <a:r>
                        <a:rPr lang="zh-CN" altLang="en-US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GB" altLang="zh-CN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</a:t>
                      </a:r>
                      <a:r>
                        <a:rPr lang="en-US" altLang="zh-CN" sz="20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ARPO</a:t>
                      </a:r>
                      <a:endParaRPr lang="en-GB" altLang="zh-CN" sz="20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1450" marR="171450" marT="114300" marB="11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2000" b="1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lang="en-US" altLang="zh-CN" sz="2000" b="1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-5 Bar, </a:t>
                      </a:r>
                      <a:r>
                        <a:rPr lang="en-GB" altLang="zh-CN" sz="20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Micromegas</a:t>
                      </a:r>
                      <a:r>
                        <a:rPr lang="en-US" altLang="zh-CN" sz="20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en-US" altLang="zh-CN" sz="2000" b="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μPIC</a:t>
                      </a:r>
                      <a:endParaRPr lang="en-GB" altLang="zh-CN" sz="200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1450" marR="171450" marT="114300" marB="1143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34669"/>
                  </a:ext>
                </a:extLst>
              </a:tr>
              <a:tr h="1328669">
                <a:tc>
                  <a:txBody>
                    <a:bodyPr/>
                    <a:lstStyle/>
                    <a:p>
                      <a:r>
                        <a:rPr lang="en-GB" altLang="zh-CN" sz="2000" b="0" i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altLang="zh-CN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Medical imaging</a:t>
                      </a:r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/Industrial</a:t>
                      </a:r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inspection </a:t>
                      </a:r>
                      <a:endParaRPr lang="en-GB" altLang="zh-CN" sz="200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3933" marR="103933" marT="69289" marB="69289" anchor="ctr">
                    <a:lnL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altLang="zh-CN" sz="2000" b="1" i="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X-ray Imaging</a:t>
                      </a:r>
                      <a:r>
                        <a:rPr lang="en-US" altLang="zh-CN" sz="2000" b="1" i="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/Inspection</a:t>
                      </a:r>
                      <a:endParaRPr lang="en-GB" altLang="zh-CN" sz="2000" b="1" i="0" kern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3933" marR="103933" marT="69289" marB="6928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b="1" i="0" kern="1200" dirty="0">
                          <a:solidFill>
                            <a:srgbClr val="C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High pressure </a:t>
                      </a:r>
                      <a:r>
                        <a:rPr lang="en-US" altLang="zh-CN" sz="2000" b="0" i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for efficiently imaging with high resolution and single photon counting capability </a:t>
                      </a:r>
                      <a:endParaRPr lang="en-GB" altLang="zh-CN" sz="2000" b="0" i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3933" marR="103933" marT="69289" marB="6928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190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3088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23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427"/>
    </mc:Choice>
    <mc:Fallback xmlns="">
      <p:transition spd="slow" advTm="11742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示, 工程绘图&#10;&#10;AI 生成的内容可能不正确。">
            <a:extLst>
              <a:ext uri="{FF2B5EF4-FFF2-40B4-BE49-F238E27FC236}">
                <a16:creationId xmlns:a16="http://schemas.microsoft.com/office/drawing/2014/main" id="{1D628073-C8D1-29CF-73AE-297A862A1E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58" b="38480"/>
          <a:stretch/>
        </p:blipFill>
        <p:spPr>
          <a:xfrm>
            <a:off x="0" y="4601510"/>
            <a:ext cx="2565399" cy="225648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3CD896B-A4B1-D00B-A2EF-E0E94807023C}"/>
              </a:ext>
            </a:extLst>
          </p:cNvPr>
          <p:cNvSpPr txBox="1"/>
          <p:nvPr/>
        </p:nvSpPr>
        <p:spPr>
          <a:xfrm>
            <a:off x="749300" y="731982"/>
            <a:ext cx="24556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0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50787472-0822-4940-7A19-5C7AA914123F}"/>
              </a:ext>
            </a:extLst>
          </p:cNvPr>
          <p:cNvGrpSpPr/>
          <p:nvPr/>
        </p:nvGrpSpPr>
        <p:grpSpPr>
          <a:xfrm>
            <a:off x="2565399" y="2170189"/>
            <a:ext cx="5896888" cy="572331"/>
            <a:chOff x="5001609" y="1546226"/>
            <a:chExt cx="5896888" cy="572331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31580B76-DB23-C4ED-53CE-B03057444622}"/>
                </a:ext>
              </a:extLst>
            </p:cNvPr>
            <p:cNvSpPr/>
            <p:nvPr/>
          </p:nvSpPr>
          <p:spPr>
            <a:xfrm>
              <a:off x="6398547" y="1546226"/>
              <a:ext cx="44999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Why high pressure (HP)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2B07221-1FA2-8E03-1070-DE84CE0A9050}"/>
                </a:ext>
              </a:extLst>
            </p:cNvPr>
            <p:cNvGrpSpPr/>
            <p:nvPr/>
          </p:nvGrpSpPr>
          <p:grpSpPr>
            <a:xfrm>
              <a:off x="5001609" y="1558670"/>
              <a:ext cx="968303" cy="559887"/>
              <a:chOff x="4790016" y="1765011"/>
              <a:chExt cx="1136540" cy="657165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EA8615B1-D684-13B3-35F3-2C891A119583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762000" algn="ctr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601DE624-F470-DF59-63F5-68AA36A841E9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01</a:t>
                </a:r>
                <a:endParaRPr lang="zh-CN" altLang="en-US" dirty="0">
                  <a:sym typeface="Arial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A97A95ED-E933-EEF6-26C9-071D6E26B812}"/>
              </a:ext>
            </a:extLst>
          </p:cNvPr>
          <p:cNvGrpSpPr/>
          <p:nvPr/>
        </p:nvGrpSpPr>
        <p:grpSpPr>
          <a:xfrm>
            <a:off x="2565399" y="3307934"/>
            <a:ext cx="9349509" cy="572331"/>
            <a:chOff x="5001608" y="2760092"/>
            <a:chExt cx="9349509" cy="572331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B748FDA2-A734-BDA0-310B-AB7BBE49CB21}"/>
                </a:ext>
              </a:extLst>
            </p:cNvPr>
            <p:cNvSpPr/>
            <p:nvPr/>
          </p:nvSpPr>
          <p:spPr>
            <a:xfrm>
              <a:off x="6398544" y="2760092"/>
              <a:ext cx="79525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Micromegas detectors for HP operation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5E392087-A41F-EEB8-9B19-9F8C0CDE169C}"/>
                </a:ext>
              </a:extLst>
            </p:cNvPr>
            <p:cNvGrpSpPr/>
            <p:nvPr/>
          </p:nvGrpSpPr>
          <p:grpSpPr>
            <a:xfrm>
              <a:off x="5001608" y="2772536"/>
              <a:ext cx="968303" cy="559887"/>
              <a:chOff x="4790016" y="1765011"/>
              <a:chExt cx="1136540" cy="657165"/>
            </a:xfrm>
          </p:grpSpPr>
          <p:sp>
            <p:nvSpPr>
              <p:cNvPr id="28" name="矩形: 圆角 27">
                <a:extLst>
                  <a:ext uri="{FF2B5EF4-FFF2-40B4-BE49-F238E27FC236}">
                    <a16:creationId xmlns:a16="http://schemas.microsoft.com/office/drawing/2014/main" id="{23A7CDEA-F9C8-B1B8-18A8-622A099E8F45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9125FAA6-F662-AD54-CDB3-1BE66060CF11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02</a:t>
                </a:r>
                <a:endParaRPr lang="zh-CN" altLang="en-US" dirty="0">
                  <a:sym typeface="Arial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BBA111F8-9B31-4042-2565-42884C700747}"/>
              </a:ext>
            </a:extLst>
          </p:cNvPr>
          <p:cNvGrpSpPr/>
          <p:nvPr/>
        </p:nvGrpSpPr>
        <p:grpSpPr>
          <a:xfrm>
            <a:off x="2565399" y="4445679"/>
            <a:ext cx="8583518" cy="572331"/>
            <a:chOff x="5001610" y="3973957"/>
            <a:chExt cx="8583518" cy="572331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1087BDCF-15D7-F074-657A-16F0662C0020}"/>
                </a:ext>
              </a:extLst>
            </p:cNvPr>
            <p:cNvGrpSpPr/>
            <p:nvPr/>
          </p:nvGrpSpPr>
          <p:grpSpPr>
            <a:xfrm>
              <a:off x="5001610" y="3986401"/>
              <a:ext cx="968303" cy="559887"/>
              <a:chOff x="4790016" y="1765011"/>
              <a:chExt cx="1136540" cy="657165"/>
            </a:xfrm>
          </p:grpSpPr>
          <p:sp>
            <p:nvSpPr>
              <p:cNvPr id="33" name="矩形: 圆角 32">
                <a:extLst>
                  <a:ext uri="{FF2B5EF4-FFF2-40B4-BE49-F238E27FC236}">
                    <a16:creationId xmlns:a16="http://schemas.microsoft.com/office/drawing/2014/main" id="{3708EF63-3027-BEB6-DA0A-090C42913FAD}"/>
                  </a:ext>
                </a:extLst>
              </p:cNvPr>
              <p:cNvSpPr/>
              <p:nvPr/>
            </p:nvSpPr>
            <p:spPr>
              <a:xfrm>
                <a:off x="4790016" y="1765011"/>
                <a:ext cx="1136540" cy="65716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汉仪大宋简"/>
                  <a:sym typeface="Arial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1F313A75-0324-5017-F472-B02ED236496D}"/>
                  </a:ext>
                </a:extLst>
              </p:cNvPr>
              <p:cNvSpPr txBox="1"/>
              <p:nvPr/>
            </p:nvSpPr>
            <p:spPr>
              <a:xfrm>
                <a:off x="5010224" y="1822655"/>
                <a:ext cx="696123" cy="54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400" kern="0">
                    <a:solidFill>
                      <a:schemeClr val="bg1"/>
                    </a:solidFill>
                    <a:latin typeface="Impact" pitchFamily="34" charset="0"/>
                    <a:ea typeface="汉仪大宋简"/>
                  </a:defRPr>
                </a:lvl1pPr>
              </a:lstStyle>
              <a:p>
                <a:r>
                  <a:rPr lang="en-US" altLang="zh-CN" dirty="0">
                    <a:sym typeface="Arial"/>
                  </a:rPr>
                  <a:t>03</a:t>
                </a:r>
                <a:endParaRPr lang="zh-CN" altLang="en-US" dirty="0">
                  <a:sym typeface="Arial"/>
                </a:endParaRPr>
              </a:p>
            </p:txBody>
          </p:sp>
        </p:grp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23616AED-7472-88FF-6C15-3FEAD4210AF4}"/>
                </a:ext>
              </a:extLst>
            </p:cNvPr>
            <p:cNvSpPr/>
            <p:nvPr/>
          </p:nvSpPr>
          <p:spPr>
            <a:xfrm>
              <a:off x="6398545" y="3973957"/>
              <a:ext cx="718658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The HP-TPCs of </a:t>
              </a:r>
              <a:r>
                <a:rPr lang="en-US" altLang="zh-CN" sz="2800" b="1" kern="0" dirty="0" err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PandaX</a:t>
              </a:r>
              <a:r>
                <a:rPr lang="en-US" altLang="zh-CN" sz="2800" b="1" kern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-III and </a:t>
              </a:r>
              <a:r>
                <a:rPr lang="en-US" altLang="zh-CN" sz="2800" b="1" kern="0" dirty="0" err="1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/>
                </a:rPr>
                <a:t>MeGaT</a:t>
              </a:r>
              <a:endParaRPr lang="en-US" altLang="zh-CN" sz="2800" b="1" kern="0" dirty="0">
                <a:ln w="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endParaRPr>
            </a:p>
          </p:txBody>
        </p:sp>
      </p:grpSp>
      <p:sp>
        <p:nvSpPr>
          <p:cNvPr id="40" name="灯片编号占位符 39">
            <a:extLst>
              <a:ext uri="{FF2B5EF4-FFF2-40B4-BE49-F238E27FC236}">
                <a16:creationId xmlns:a16="http://schemas.microsoft.com/office/drawing/2014/main" id="{5CF72036-BF51-B385-D0F9-28209F99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5</a:t>
            </a:fld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6434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"/>
    </mc:Choice>
    <mc:Fallback xmlns="">
      <p:transition spd="slow" advTm="25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29617-9514-CBA4-877D-ACD4002A3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示, 工程绘图">
            <a:extLst>
              <a:ext uri="{FF2B5EF4-FFF2-40B4-BE49-F238E27FC236}">
                <a16:creationId xmlns:a16="http://schemas.microsoft.com/office/drawing/2014/main" id="{0B99B579-E53D-F25E-3954-12C13947F6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82" r="14210"/>
          <a:stretch/>
        </p:blipFill>
        <p:spPr>
          <a:xfrm>
            <a:off x="8742947" y="4163648"/>
            <a:ext cx="3449053" cy="269435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AD17EC9-63E9-8B99-305B-2491DC87B9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CFCFC35-C514-D65E-FDF2-BE09E34A554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274CB8A-2BAE-88DA-88F6-97193ACA3931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200" b="1" kern="0" dirty="0">
                <a:ln w="0">
                  <a:noFill/>
                </a:ln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/>
              </a:rPr>
              <a:t>Micromegas detectors for HP operation</a:t>
            </a:r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BF129240-34C0-A182-016E-C847D506A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6</a:t>
            </a:fld>
            <a:endParaRPr lang="zh-CN" altLang="en-US" sz="1600" b="1"/>
          </a:p>
        </p:txBody>
      </p:sp>
      <p:grpSp>
        <p:nvGrpSpPr>
          <p:cNvPr id="7" name="组合 6"/>
          <p:cNvGrpSpPr/>
          <p:nvPr/>
        </p:nvGrpSpPr>
        <p:grpSpPr>
          <a:xfrm>
            <a:off x="1162537" y="3158177"/>
            <a:ext cx="6311298" cy="446940"/>
            <a:chOff x="3798696" y="1483009"/>
            <a:chExt cx="6311298" cy="446940"/>
          </a:xfrm>
        </p:grpSpPr>
        <p:sp>
          <p:nvSpPr>
            <p:cNvPr id="13" name="矩形: 圆角 15">
              <a:extLst>
                <a:ext uri="{FF2B5EF4-FFF2-40B4-BE49-F238E27FC236}">
                  <a16:creationId xmlns:a16="http://schemas.microsoft.com/office/drawing/2014/main" id="{337BD594-5736-908D-807D-EEBAEAD0178F}"/>
                </a:ext>
              </a:extLst>
            </p:cNvPr>
            <p:cNvSpPr/>
            <p:nvPr/>
          </p:nvSpPr>
          <p:spPr>
            <a:xfrm>
              <a:off x="4522595" y="1483009"/>
              <a:ext cx="5587399" cy="446940"/>
            </a:xfrm>
            <a:prstGeom prst="roundRect">
              <a:avLst>
                <a:gd name="adj" fmla="val 50000"/>
              </a:avLst>
            </a:prstGeom>
            <a:noFill/>
            <a:ln w="9525" cap="flat" cmpd="sng" algn="ctr">
              <a:noFill/>
              <a:prstDash val="solid"/>
              <a:miter lim="800000"/>
            </a:ln>
            <a:effectLst>
              <a:outerShdw blurRad="76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endPara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6" name="单圆角矩形 5"/>
            <p:cNvSpPr/>
            <p:nvPr/>
          </p:nvSpPr>
          <p:spPr>
            <a:xfrm>
              <a:off x="3798696" y="1483009"/>
              <a:ext cx="723900" cy="446940"/>
            </a:xfrm>
            <a:prstGeom prst="round1Rect">
              <a:avLst>
                <a:gd name="adj" fmla="val 322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02</a:t>
              </a:r>
              <a:endParaRPr lang="zh-CN" altLang="en-US" sz="2400" b="1" dirty="0"/>
            </a:p>
          </p:txBody>
        </p:sp>
      </p:grpSp>
      <p:sp>
        <p:nvSpPr>
          <p:cNvPr id="17" name="矩形: 圆角 15">
            <a:extLst>
              <a:ext uri="{FF2B5EF4-FFF2-40B4-BE49-F238E27FC236}">
                <a16:creationId xmlns:a16="http://schemas.microsoft.com/office/drawing/2014/main" id="{337BD594-5736-908D-807D-EEBAEAD0178F}"/>
              </a:ext>
            </a:extLst>
          </p:cNvPr>
          <p:cNvSpPr/>
          <p:nvPr/>
        </p:nvSpPr>
        <p:spPr>
          <a:xfrm>
            <a:off x="1886435" y="3163154"/>
            <a:ext cx="7134260" cy="444542"/>
          </a:xfrm>
          <a:prstGeom prst="roundRect">
            <a:avLst>
              <a:gd name="adj" fmla="val 50000"/>
            </a:avLst>
          </a:prstGeom>
          <a:noFill/>
          <a:ln w="9525" cap="flat" cmpd="sng" algn="ctr">
            <a:noFill/>
            <a:prstDash val="solid"/>
            <a:miter lim="800000"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r>
              <a:rPr lang="en-GB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Optimization for HP operation 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6" name="矩形: 圆角 15">
            <a:extLst>
              <a:ext uri="{FF2B5EF4-FFF2-40B4-BE49-F238E27FC236}">
                <a16:creationId xmlns:a16="http://schemas.microsoft.com/office/drawing/2014/main" id="{CEF1EC25-A5D6-4971-BD5E-3F7037CC1CEE}"/>
              </a:ext>
            </a:extLst>
          </p:cNvPr>
          <p:cNvSpPr/>
          <p:nvPr/>
        </p:nvSpPr>
        <p:spPr>
          <a:xfrm>
            <a:off x="1886436" y="2408460"/>
            <a:ext cx="9080823" cy="444542"/>
          </a:xfrm>
          <a:prstGeom prst="roundRect">
            <a:avLst>
              <a:gd name="adj" fmla="val 50000"/>
            </a:avLst>
          </a:prstGeom>
          <a:noFill/>
          <a:ln w="9525" cap="flat" cmpd="sng" algn="ctr">
            <a:noFill/>
            <a:prstDash val="solid"/>
            <a:miter lim="800000"/>
          </a:ln>
          <a:effectLst>
            <a:outerShdw blurRad="762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The thermal bonding Micromegas and its performance </a:t>
            </a:r>
          </a:p>
        </p:txBody>
      </p:sp>
      <p:sp>
        <p:nvSpPr>
          <p:cNvPr id="32" name="单圆角矩形 29">
            <a:extLst>
              <a:ext uri="{FF2B5EF4-FFF2-40B4-BE49-F238E27FC236}">
                <a16:creationId xmlns:a16="http://schemas.microsoft.com/office/drawing/2014/main" id="{0085C332-B744-46C0-93D0-578B69DC12D6}"/>
              </a:ext>
            </a:extLst>
          </p:cNvPr>
          <p:cNvSpPr/>
          <p:nvPr/>
        </p:nvSpPr>
        <p:spPr>
          <a:xfrm>
            <a:off x="1162535" y="2407261"/>
            <a:ext cx="723900" cy="446940"/>
          </a:xfrm>
          <a:prstGeom prst="round1Rect">
            <a:avLst>
              <a:gd name="adj" fmla="val 32295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01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1066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917"/>
    </mc:Choice>
    <mc:Fallback xmlns="">
      <p:transition spd="slow" advTm="31491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29617-9514-CBA4-877D-ACD4002A3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0AD17EC9-63E9-8B99-305B-2491DC87B9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CFCFC35-C514-D65E-FDF2-BE09E34A5549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274CB8A-2BAE-88DA-88F6-97193ACA3931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186BA7"/>
                </a:solidFill>
                <a:latin typeface="微软雅黑" pitchFamily="34" charset="-122"/>
                <a:ea typeface="微软雅黑" pitchFamily="34" charset="-122"/>
              </a:rPr>
              <a:t>The thermal bonding method</a:t>
            </a:r>
            <a:endParaRPr lang="zh-CN" altLang="en-US" sz="3200" b="1" dirty="0">
              <a:solidFill>
                <a:srgbClr val="186BA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BF129240-34C0-A182-016E-C847D506A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9E68-8854-4B90-8263-ECE8D58DC8F6}" type="slidenum">
              <a:rPr lang="zh-CN" altLang="en-US" sz="1600" b="1" smtClean="0"/>
              <a:t>7</a:t>
            </a:fld>
            <a:endParaRPr lang="zh-CN" altLang="en-US" sz="1600" b="1"/>
          </a:p>
        </p:txBody>
      </p:sp>
      <p:sp>
        <p:nvSpPr>
          <p:cNvPr id="6" name="TextBox 19">
            <a:extLst>
              <a:ext uri="{FF2B5EF4-FFF2-40B4-BE49-F238E27FC236}">
                <a16:creationId xmlns:a16="http://schemas.microsoft.com/office/drawing/2014/main" id="{D76FFE9C-68E2-402B-B275-003973E20541}"/>
              </a:ext>
            </a:extLst>
          </p:cNvPr>
          <p:cNvSpPr txBox="1"/>
          <p:nvPr/>
        </p:nvSpPr>
        <p:spPr>
          <a:xfrm>
            <a:off x="838200" y="1020638"/>
            <a:ext cx="10212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altLang="zh-CN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</a:rPr>
              <a:t>It provides a concise and etching-free technology for fabricating Micromegas-like detectors. </a:t>
            </a:r>
            <a:endParaRPr lang="zh-CN" altLang="en-US" sz="28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F26E48D-4B31-4D0C-B01F-79830044B87F}"/>
              </a:ext>
            </a:extLst>
          </p:cNvPr>
          <p:cNvSpPr/>
          <p:nvPr/>
        </p:nvSpPr>
        <p:spPr>
          <a:xfrm>
            <a:off x="1390153" y="1989036"/>
            <a:ext cx="2556021" cy="35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705" b="1" dirty="0" err="1">
                <a:latin typeface="微软雅黑" panose="020B0503020204020204" pitchFamily="34" charset="-122"/>
                <a:cs typeface="Times New Roman" panose="02020603050405020304" pitchFamily="18" charset="0"/>
              </a:rPr>
              <a:t>Micromegas</a:t>
            </a:r>
            <a:r>
              <a:rPr lang="en-US" altLang="zh-CN" sz="1705" b="1" dirty="0">
                <a:latin typeface="微软雅黑" panose="020B0503020204020204" pitchFamily="34" charset="-122"/>
                <a:cs typeface="Times New Roman" panose="02020603050405020304" pitchFamily="18" charset="0"/>
              </a:rPr>
              <a:t> in a Bulk</a:t>
            </a:r>
            <a:endParaRPr lang="zh-CN" altLang="en-US" sz="1705" b="1" dirty="0">
              <a:latin typeface="微软雅黑" panose="020B0503020204020204" pitchFamily="34" charset="-122"/>
            </a:endParaRPr>
          </a:p>
        </p:txBody>
      </p:sp>
      <p:sp>
        <p:nvSpPr>
          <p:cNvPr id="8" name="文本框 65">
            <a:extLst>
              <a:ext uri="{FF2B5EF4-FFF2-40B4-BE49-F238E27FC236}">
                <a16:creationId xmlns:a16="http://schemas.microsoft.com/office/drawing/2014/main" id="{83A61364-7FC3-4B3B-A2DE-6A2A1E9C827F}"/>
              </a:ext>
            </a:extLst>
          </p:cNvPr>
          <p:cNvSpPr txBox="1"/>
          <p:nvPr/>
        </p:nvSpPr>
        <p:spPr>
          <a:xfrm>
            <a:off x="5858724" y="3720457"/>
            <a:ext cx="5426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357" indent="-292357">
              <a:buFont typeface="Arial" panose="020B0604020202020204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</a:rPr>
              <a:t>User-friendly for laboratory operations</a:t>
            </a:r>
          </a:p>
          <a:p>
            <a:pPr marL="292357" indent="-292357">
              <a:buFont typeface="Arial" panose="020B0604020202020204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</a:rPr>
              <a:t>Convenient for constructing new structures</a:t>
            </a:r>
          </a:p>
          <a:p>
            <a:pPr marL="292357" indent="-292357">
              <a:buFont typeface="Arial" panose="020B0604020202020204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</a:rPr>
              <a:t>Low cost</a:t>
            </a:r>
          </a:p>
          <a:p>
            <a:pPr marL="292357" indent="-292357">
              <a:buFont typeface="Arial" panose="020B0604020202020204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</a:rPr>
              <a:t>Spacer diameter: Φ0.5mm to Φ1mm, with a pitch of ~10mm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zh-CN" dirty="0">
                <a:latin typeface="微软雅黑" panose="020B0503020204020204" pitchFamily="34" charset="-122"/>
              </a:rPr>
              <a:t>Suitable for  large-area fabrication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zh-CN" dirty="0">
                <a:latin typeface="微软雅黑" panose="020B0503020204020204" pitchFamily="34" charset="-122"/>
              </a:rPr>
              <a:t>Spacer area: less than 1%</a:t>
            </a:r>
            <a:endParaRPr lang="en-US" altLang="zh-CN" dirty="0"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F06304D-4BD4-42FD-89E8-77B04B881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724" y="2465689"/>
            <a:ext cx="3839829" cy="123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A8B610D1-C0A2-4F2D-B8DE-057ECD8B7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724" y="2002647"/>
            <a:ext cx="3602040" cy="34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960" tIns="38980" rIns="77960" bIns="38980" numCol="1" anchor="ctr" anchorCtr="0" compatLnSpc="1">
            <a:prstTxWarp prst="textNoShape">
              <a:avLst/>
            </a:prstTxWarp>
            <a:spAutoFit/>
          </a:bodyPr>
          <a:lstStyle/>
          <a:p>
            <a:pPr indent="227388" defTabSz="779617"/>
            <a:r>
              <a:rPr lang="en-US" altLang="zh-CN" sz="1705" b="1" dirty="0">
                <a:latin typeface="微软雅黑" panose="020B0503020204020204" pitchFamily="34" charset="-122"/>
                <a:cs typeface="Times New Roman" panose="02020603050405020304" pitchFamily="18" charset="0"/>
              </a:rPr>
              <a:t>Thermal bonding processing 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FF73252-8B55-46CA-BBAB-E726E4C23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36" y="2705760"/>
            <a:ext cx="5102601" cy="314320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8EDD380-3796-4FDB-978D-DC637B022C52}"/>
              </a:ext>
            </a:extLst>
          </p:cNvPr>
          <p:cNvSpPr/>
          <p:nvPr/>
        </p:nvSpPr>
        <p:spPr>
          <a:xfrm>
            <a:off x="5709031" y="6187073"/>
            <a:ext cx="457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Jianxin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Feng et al,. NIM-A 989 (2021) 164958.  </a:t>
            </a:r>
          </a:p>
        </p:txBody>
      </p:sp>
    </p:spTree>
    <p:extLst>
      <p:ext uri="{BB962C8B-B14F-4D97-AF65-F5344CB8AC3E}">
        <p14:creationId xmlns:p14="http://schemas.microsoft.com/office/powerpoint/2010/main" val="85880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917"/>
    </mc:Choice>
    <mc:Fallback xmlns="">
      <p:transition spd="slow" advTm="31491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A62AD128-AB30-4886-AD30-37370B7FD0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96EC1526-CB1A-436C-9663-7C5D3982BD78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1394FA5-E3B0-4398-ACE1-23A8346D25BE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186BA7"/>
                </a:solidFill>
                <a:latin typeface="微软雅黑" pitchFamily="34" charset="-122"/>
                <a:ea typeface="微软雅黑" pitchFamily="34" charset="-122"/>
              </a:rPr>
              <a:t>Germanium films</a:t>
            </a:r>
            <a:endParaRPr lang="zh-CN" altLang="en-US" sz="3200" b="1" dirty="0">
              <a:solidFill>
                <a:srgbClr val="186BA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灯片编号占位符 17">
            <a:extLst>
              <a:ext uri="{FF2B5EF4-FFF2-40B4-BE49-F238E27FC236}">
                <a16:creationId xmlns:a16="http://schemas.microsoft.com/office/drawing/2014/main" id="{7BB08392-88BA-4252-9AE9-E355D15B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8</a:t>
            </a:fld>
            <a:endParaRPr lang="zh-CN" altLang="en-US" sz="1600" b="1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FF3B819-09AF-4D45-901E-B6EE0B1B8923}"/>
              </a:ext>
            </a:extLst>
          </p:cNvPr>
          <p:cNvSpPr txBox="1"/>
          <p:nvPr/>
        </p:nvSpPr>
        <p:spPr>
          <a:xfrm>
            <a:off x="505886" y="1498394"/>
            <a:ext cx="712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SimSun-ExtB" panose="02010609060101010101" pitchFamily="49" charset="-122"/>
              </a:rPr>
              <a:t>~ m</a:t>
            </a:r>
            <a:r>
              <a:rPr lang="en-US" altLang="zh-CN" sz="2400" baseline="300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SimSun-ExtB" panose="02010609060101010101" pitchFamily="49" charset="-122"/>
              </a:rPr>
              <a:t>2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SimSun-ExtB" panose="02010609060101010101" pitchFamily="49" charset="-122"/>
              </a:rPr>
              <a:t> coating area, 100 nm -1 </a:t>
            </a:r>
            <a:r>
              <a:rPr lang="el-GR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SimSun-ExtB" panose="02010609060101010101" pitchFamily="49" charset="-122"/>
              </a:rPr>
              <a:t>μ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SimSun-ExtB" panose="02010609060101010101" pitchFamily="49" charset="-122"/>
              </a:rPr>
              <a:t>m film thickness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44C9F4C-56CB-48E7-B440-C2BD3B4E4715}"/>
              </a:ext>
            </a:extLst>
          </p:cNvPr>
          <p:cNvSpPr/>
          <p:nvPr/>
        </p:nvSpPr>
        <p:spPr>
          <a:xfrm>
            <a:off x="4161461" y="4446225"/>
            <a:ext cx="72496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2000" kern="100" dirty="0">
                <a:latin typeface="微软雅黑" panose="020B0503020204020204" pitchFamily="34" charset="-122"/>
                <a:ea typeface="宋体" panose="02010600030101010101" pitchFamily="2" charset="-122"/>
              </a:rPr>
              <a:t>Sheet resistivity </a:t>
            </a:r>
            <a:r>
              <a:rPr lang="en-US" altLang="zh-CN" sz="2000" kern="100" dirty="0">
                <a:latin typeface="微软雅黑" panose="020B0503020204020204" pitchFamily="34" charset="-122"/>
                <a:ea typeface="宋体" panose="02010600030101010101" pitchFamily="2" charset="-122"/>
              </a:rPr>
              <a:t>versus </a:t>
            </a:r>
            <a:r>
              <a:rPr lang="en-GB" altLang="zh-CN" sz="2000" kern="100" dirty="0">
                <a:latin typeface="微软雅黑" panose="020B0503020204020204" pitchFamily="34" charset="-122"/>
                <a:ea typeface="宋体" panose="02010600030101010101" pitchFamily="2" charset="-122"/>
              </a:rPr>
              <a:t>temperature and film thickness</a:t>
            </a:r>
            <a:endParaRPr lang="zh-CN" altLang="en-US" sz="2000" dirty="0">
              <a:latin typeface="微软雅黑" panose="020B0503020204020204" pitchFamily="34" charset="-122"/>
            </a:endParaRPr>
          </a:p>
        </p:txBody>
      </p:sp>
      <p:pic>
        <p:nvPicPr>
          <p:cNvPr id="16" name="图片 1">
            <a:extLst>
              <a:ext uri="{FF2B5EF4-FFF2-40B4-BE49-F238E27FC236}">
                <a16:creationId xmlns:a16="http://schemas.microsoft.com/office/drawing/2014/main" id="{4B29C835-B11F-4A71-AC82-F93711247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071" y="1991882"/>
            <a:ext cx="3198429" cy="248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B76BFBA0-7CC6-43E2-83AC-70F16A30FEE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043" y="1966110"/>
            <a:ext cx="3519914" cy="2548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269457C-8847-4233-B1A9-FFDEA046A9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923653"/>
            <a:ext cx="3590024" cy="260245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69546E1-07D7-4EE3-B86D-A0145CD8DE21}"/>
              </a:ext>
            </a:extLst>
          </p:cNvPr>
          <p:cNvSpPr/>
          <p:nvPr/>
        </p:nvSpPr>
        <p:spPr>
          <a:xfrm>
            <a:off x="876301" y="6403962"/>
            <a:ext cx="65497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Jianxin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Feng,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Zhiyong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Zhang,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Jianbei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Liu et al.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, NIM-A 1031 (2022) 166595.</a:t>
            </a:r>
            <a:endParaRPr lang="zh-CN" altLang="zh-CN" sz="1400" i="1" dirty="0">
              <a:solidFill>
                <a:srgbClr val="0070C0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061E2E7-42B3-4CCB-85F6-DC020F1E52E7}"/>
              </a:ext>
            </a:extLst>
          </p:cNvPr>
          <p:cNvSpPr txBox="1"/>
          <p:nvPr/>
        </p:nvSpPr>
        <p:spPr>
          <a:xfrm>
            <a:off x="503213" y="1047376"/>
            <a:ext cx="8861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SimSun-ExtB" panose="02010609060101010101" pitchFamily="49" charset="-122"/>
              </a:rPr>
              <a:t>Ge films as the resistive anode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999BDBB-C789-41DB-9675-425E2D5D8F45}"/>
              </a:ext>
            </a:extLst>
          </p:cNvPr>
          <p:cNvSpPr/>
          <p:nvPr/>
        </p:nvSpPr>
        <p:spPr>
          <a:xfrm>
            <a:off x="2524278" y="2672230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Crystal Ge </a:t>
            </a: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19C1351-4846-490C-9E3C-9EAE32CBC312}"/>
              </a:ext>
            </a:extLst>
          </p:cNvPr>
          <p:cNvSpPr/>
          <p:nvPr/>
        </p:nvSpPr>
        <p:spPr>
          <a:xfrm>
            <a:off x="929586" y="2781673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Amorphous</a:t>
            </a:r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05CFE96-3E67-47B5-B4DE-0B9360CC27D7}"/>
              </a:ext>
            </a:extLst>
          </p:cNvPr>
          <p:cNvSpPr/>
          <p:nvPr/>
        </p:nvSpPr>
        <p:spPr>
          <a:xfrm>
            <a:off x="3729158" y="5827944"/>
            <a:ext cx="4661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等线" panose="02010600030101010101" pitchFamily="2" charset="-122"/>
              </a:rPr>
              <a:t>annealing treatment (high temperature)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98B371F-B7AE-47F1-AAC4-50C450AB6A36}"/>
              </a:ext>
            </a:extLst>
          </p:cNvPr>
          <p:cNvSpPr/>
          <p:nvPr/>
        </p:nvSpPr>
        <p:spPr>
          <a:xfrm>
            <a:off x="933325" y="4535094"/>
            <a:ext cx="338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等线" panose="02010600030101010101" pitchFamily="2" charset="-122"/>
              </a:rPr>
              <a:t>Raman spectrum of Ge films 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F067A12-32D6-4EED-813A-A84B1EFA8095}"/>
              </a:ext>
            </a:extLst>
          </p:cNvPr>
          <p:cNvSpPr/>
          <p:nvPr/>
        </p:nvSpPr>
        <p:spPr>
          <a:xfrm>
            <a:off x="776330" y="5507781"/>
            <a:ext cx="20455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+mn-ea"/>
                <a:cs typeface="Times New Roman" panose="02020603050405020304" pitchFamily="18" charset="0"/>
              </a:rPr>
              <a:t>Crystalline Ge </a:t>
            </a:r>
            <a:endParaRPr lang="zh-CN" altLang="en-US" sz="2000" b="1" dirty="0">
              <a:latin typeface="+mn-ea"/>
            </a:endParaRP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656475E4-E1C5-4B56-91DF-3E5416480759}"/>
              </a:ext>
            </a:extLst>
          </p:cNvPr>
          <p:cNvCxnSpPr>
            <a:cxnSpLocks/>
          </p:cNvCxnSpPr>
          <p:nvPr/>
        </p:nvCxnSpPr>
        <p:spPr>
          <a:xfrm flipV="1">
            <a:off x="2890132" y="5718990"/>
            <a:ext cx="6339457" cy="10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FAF876C4-550F-4A59-884B-B3893FE83CF3}"/>
              </a:ext>
            </a:extLst>
          </p:cNvPr>
          <p:cNvSpPr/>
          <p:nvPr/>
        </p:nvSpPr>
        <p:spPr>
          <a:xfrm>
            <a:off x="3221677" y="5110471"/>
            <a:ext cx="595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等线" panose="02010600030101010101" pitchFamily="2" charset="-122"/>
              </a:rPr>
              <a:t> Coated by vacuum evaporation on low temperature, </a:t>
            </a:r>
            <a:r>
              <a:rPr lang="en-GB" altLang="zh-CN" dirty="0">
                <a:latin typeface="微软雅黑" panose="020B0503020204020204" pitchFamily="34" charset="-122"/>
                <a:ea typeface="等线" panose="02010600030101010101" pitchFamily="2" charset="-122"/>
              </a:rPr>
              <a:t>rough substrate</a:t>
            </a:r>
            <a:r>
              <a:rPr lang="en-US" altLang="zh-CN" dirty="0">
                <a:latin typeface="微软雅黑" panose="020B0503020204020204" pitchFamily="34" charset="-122"/>
                <a:ea typeface="等线" panose="02010600030101010101" pitchFamily="2" charset="-122"/>
              </a:rPr>
              <a:t> </a:t>
            </a:r>
            <a:endParaRPr lang="zh-CN" altLang="en-US" dirty="0">
              <a:latin typeface="微软雅黑" panose="020B0503020204020204" pitchFamily="34" charset="-122"/>
              <a:ea typeface="等线" panose="02010600030101010101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BCBE5909-91DD-490A-8FB5-722B5A08E69A}"/>
              </a:ext>
            </a:extLst>
          </p:cNvPr>
          <p:cNvSpPr/>
          <p:nvPr/>
        </p:nvSpPr>
        <p:spPr>
          <a:xfrm>
            <a:off x="9421861" y="5574354"/>
            <a:ext cx="1931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Amorphous Ge</a:t>
            </a:r>
            <a:endParaRPr lang="zh-CN" altLang="en-US" b="1" dirty="0">
              <a:latin typeface="+mn-ea"/>
            </a:endParaRPr>
          </a:p>
        </p:txBody>
      </p: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C84F69E7-CF2E-44D3-8F78-A3B64B4A1E3A}"/>
              </a:ext>
            </a:extLst>
          </p:cNvPr>
          <p:cNvCxnSpPr>
            <a:cxnSpLocks/>
          </p:cNvCxnSpPr>
          <p:nvPr/>
        </p:nvCxnSpPr>
        <p:spPr>
          <a:xfrm flipH="1" flipV="1">
            <a:off x="2871853" y="5804919"/>
            <a:ext cx="6307261" cy="23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8F8D9728-2FAA-43CA-8271-CF2014A14FE1}"/>
              </a:ext>
            </a:extLst>
          </p:cNvPr>
          <p:cNvSpPr txBox="1"/>
          <p:nvPr/>
        </p:nvSpPr>
        <p:spPr>
          <a:xfrm>
            <a:off x="899148" y="5886097"/>
            <a:ext cx="1732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(Low resistivity)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07C558DA-9EA1-4F74-9DF1-7C207CDCC092}"/>
              </a:ext>
            </a:extLst>
          </p:cNvPr>
          <p:cNvSpPr txBox="1"/>
          <p:nvPr/>
        </p:nvSpPr>
        <p:spPr>
          <a:xfrm>
            <a:off x="9247867" y="5889639"/>
            <a:ext cx="2317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(1000 times higher)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0325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id="{F750DDBF-4879-4370-BF68-B6F2913F1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968" y="4838383"/>
            <a:ext cx="2495434" cy="165609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62AD128-AB30-4886-AD30-37370B7FD0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2" r="30058" b="65750"/>
          <a:stretch/>
        </p:blipFill>
        <p:spPr>
          <a:xfrm>
            <a:off x="1" y="1"/>
            <a:ext cx="876300" cy="898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96EC1526-CB1A-436C-9663-7C5D3982BD78}"/>
              </a:ext>
            </a:extLst>
          </p:cNvPr>
          <p:cNvSpPr/>
          <p:nvPr/>
        </p:nvSpPr>
        <p:spPr>
          <a:xfrm>
            <a:off x="-1" y="916452"/>
            <a:ext cx="12192000" cy="54000"/>
          </a:xfrm>
          <a:prstGeom prst="rect">
            <a:avLst/>
          </a:prstGeom>
          <a:gradFill flip="none" rotWithShape="0">
            <a:gsLst>
              <a:gs pos="0">
                <a:schemeClr val="tx2">
                  <a:lumMod val="90000"/>
                  <a:lumOff val="10000"/>
                </a:schemeClr>
              </a:gs>
              <a:gs pos="50000">
                <a:schemeClr val="bg1">
                  <a:lumMod val="90000"/>
                </a:schemeClr>
              </a:gs>
              <a:gs pos="100000">
                <a:schemeClr val="tx2">
                  <a:lumMod val="90000"/>
                  <a:lumOff val="1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1394FA5-E3B0-4398-ACE1-23A8346D25BE}"/>
              </a:ext>
            </a:extLst>
          </p:cNvPr>
          <p:cNvSpPr/>
          <p:nvPr/>
        </p:nvSpPr>
        <p:spPr>
          <a:xfrm>
            <a:off x="241070" y="157061"/>
            <a:ext cx="1177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kern="0" dirty="0">
                <a:solidFill>
                  <a:schemeClr val="accent5">
                    <a:lumMod val="75000"/>
                  </a:schemeClr>
                </a:solidFill>
              </a:rPr>
              <a:t>Basic performance </a:t>
            </a:r>
            <a:endParaRPr lang="zh-CN" altLang="en-US" sz="32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灯片编号占位符 17">
            <a:extLst>
              <a:ext uri="{FF2B5EF4-FFF2-40B4-BE49-F238E27FC236}">
                <a16:creationId xmlns:a16="http://schemas.microsoft.com/office/drawing/2014/main" id="{7BB08392-88BA-4252-9AE9-E355D15B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1D09E68-8854-4B90-8263-ECE8D58DC8F6}" type="slidenum">
              <a:rPr lang="zh-CN" altLang="en-US" sz="1600" b="1" smtClean="0"/>
              <a:t>9</a:t>
            </a:fld>
            <a:endParaRPr lang="zh-CN" altLang="en-US" sz="1600" b="1"/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12BB877F-C125-424D-8536-64FBB53BB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152" y="1145068"/>
            <a:ext cx="6599839" cy="49373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X-ray test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5.9 keV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）</a:t>
            </a:r>
            <a:endParaRPr lang="en-US" altLang="zh-CN" sz="2400" b="1" dirty="0">
              <a:solidFill>
                <a:schemeClr val="accent5">
                  <a:lumMod val="7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Gas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gain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~10</a:t>
            </a:r>
            <a:r>
              <a:rPr lang="en-US" altLang="zh-CN" sz="2000" baseline="30000" dirty="0">
                <a:latin typeface="+mn-ea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(Ar+7%CO</a:t>
            </a:r>
            <a:r>
              <a:rPr lang="en-US" altLang="zh-CN" sz="20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Energy resolution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~15% (FWHM)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Non-uniformity: ~5% for 30×30 cm</a:t>
            </a:r>
            <a:r>
              <a:rPr lang="en-US" altLang="zh-CN" sz="2000" baseline="30000" dirty="0">
                <a:latin typeface="+mn-ea"/>
                <a:cs typeface="Times New Roman" panose="02020603050405020304" pitchFamily="18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Electron beam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5 GeV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ea"/>
                <a:cs typeface="Times New Roman" panose="02020603050405020304" pitchFamily="18" charset="0"/>
              </a:rPr>
              <a:t>）</a:t>
            </a:r>
            <a:endParaRPr lang="en-US" altLang="zh-CN" sz="2400" b="1" dirty="0">
              <a:solidFill>
                <a:schemeClr val="accent5">
                  <a:lumMod val="7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Efficiency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&gt;98%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Spatial resolution</a:t>
            </a:r>
            <a:r>
              <a:rPr lang="zh-CN" altLang="en-US" sz="2000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65</a:t>
            </a:r>
            <a:r>
              <a:rPr lang="el-GR" altLang="zh-CN" sz="2000" dirty="0">
                <a:latin typeface="+mn-ea"/>
                <a:cs typeface="Times New Roman" panose="02020603050405020304" pitchFamily="18" charset="0"/>
              </a:rPr>
              <a:t>μ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m</a:t>
            </a:r>
            <a:endParaRPr lang="zh-CN" altLang="en-US" sz="2000" dirty="0">
              <a:latin typeface="+mn-ea"/>
              <a:cs typeface="Times New Roman" panose="02020603050405020304" pitchFamily="18" charset="0"/>
            </a:endParaRPr>
          </a:p>
          <a:p>
            <a:endParaRPr lang="zh-CN" altLang="en-US" sz="2400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28569125-7DA3-4CDA-B855-18CB44CC1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8594" y="3126767"/>
            <a:ext cx="2389549" cy="165174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2952A76-2078-4C03-BEFC-BD1914A4DAD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645" y="1107590"/>
            <a:ext cx="2618078" cy="183191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矩形 1">
            <a:extLst>
              <a:ext uri="{FF2B5EF4-FFF2-40B4-BE49-F238E27FC236}">
                <a16:creationId xmlns:a16="http://schemas.microsoft.com/office/drawing/2014/main" id="{174811C1-6016-4360-A230-084B30821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772" y="1810656"/>
            <a:ext cx="715260" cy="36933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~10</a:t>
            </a:r>
            <a:r>
              <a:rPr lang="en-US" altLang="zh-CN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baseline="30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8B44A3C9-4728-4625-9EF7-5C309D9188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6421" y="1136959"/>
            <a:ext cx="2693897" cy="1782416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3486ECCC-C771-49CE-9890-631376133067}"/>
              </a:ext>
            </a:extLst>
          </p:cNvPr>
          <p:cNvSpPr/>
          <p:nvPr/>
        </p:nvSpPr>
        <p:spPr>
          <a:xfrm>
            <a:off x="9992473" y="5878440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en-US" altLang="zh-CN" baseline="-25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=65 </a:t>
            </a:r>
            <a:r>
              <a:rPr lang="el-GR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μ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67FF2B86-5546-49FA-B6D2-DD1DFF6EFC48}"/>
              </a:ext>
            </a:extLst>
          </p:cNvPr>
          <p:cNvSpPr/>
          <p:nvPr/>
        </p:nvSpPr>
        <p:spPr>
          <a:xfrm>
            <a:off x="7324992" y="4168215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ε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&gt;98%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FCF9FB19-C19F-4223-9B2B-FD3F280CD7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1374" y="2852679"/>
            <a:ext cx="2420621" cy="1896713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7F768A84-DE49-4981-BE81-7C8ECC21F11B}"/>
              </a:ext>
            </a:extLst>
          </p:cNvPr>
          <p:cNvSpPr txBox="1"/>
          <p:nvPr/>
        </p:nvSpPr>
        <p:spPr>
          <a:xfrm>
            <a:off x="9401910" y="4154338"/>
            <a:ext cx="195867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00CC"/>
                </a:solidFill>
                <a:latin typeface="+mj-lt"/>
                <a:ea typeface="微软雅黑" panose="020B0503020204020204" pitchFamily="34" charset="-122"/>
              </a:defRPr>
            </a:lvl1pPr>
          </a:lstStyle>
          <a:p>
            <a:r>
              <a:rPr lang="en-US" altLang="zh-CN" sz="1600" b="0" dirty="0">
                <a:solidFill>
                  <a:srgbClr val="FF0000"/>
                </a:solidFill>
                <a:latin typeface="微软雅黑" panose="020B0503020204020204" pitchFamily="34" charset="-122"/>
              </a:rPr>
              <a:t>RMS/MEAN=~5%</a:t>
            </a:r>
            <a:endParaRPr lang="zh-CN" altLang="en-US" sz="1600" b="0" dirty="0">
              <a:solidFill>
                <a:srgbClr val="FF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7C20A6A-148F-46E9-92D0-6DDB0A6342EC}"/>
              </a:ext>
            </a:extLst>
          </p:cNvPr>
          <p:cNvSpPr/>
          <p:nvPr/>
        </p:nvSpPr>
        <p:spPr>
          <a:xfrm>
            <a:off x="6294316" y="2179988"/>
            <a:ext cx="181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~15% (FWHM)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E5E10367-D57B-4ACB-B1A2-21EFF1C578AE}"/>
              </a:ext>
            </a:extLst>
          </p:cNvPr>
          <p:cNvSpPr/>
          <p:nvPr/>
        </p:nvSpPr>
        <p:spPr>
          <a:xfrm>
            <a:off x="1072357" y="5928495"/>
            <a:ext cx="70384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Jianxin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Feng,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Zhiyong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Zhang, </a:t>
            </a:r>
            <a:r>
              <a:rPr lang="en-US" altLang="zh-CN" sz="1400" i="1" dirty="0" err="1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Jianbei</a:t>
            </a:r>
            <a:r>
              <a:rPr lang="en-US" altLang="zh-CN" sz="1400" i="1" dirty="0">
                <a:solidFill>
                  <a:srgbClr val="0070C0"/>
                </a:solidFill>
                <a:latin typeface="微软雅黑" panose="020B0503020204020204" pitchFamily="34" charset="-122"/>
                <a:ea typeface="黑体" panose="02010609060101010101" pitchFamily="49" charset="-122"/>
                <a:cs typeface="Times New Roman" panose="02020603050405020304" pitchFamily="18" charset="0"/>
              </a:rPr>
              <a:t> Liu et al., NIM-A 989 (2021) 164958.</a:t>
            </a:r>
            <a:endParaRPr lang="zh-CN" altLang="zh-CN" sz="1400" i="1" dirty="0">
              <a:solidFill>
                <a:srgbClr val="0070C0"/>
              </a:solidFill>
              <a:latin typeface="微软雅黑" panose="020B0503020204020204" pitchFamily="34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7972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ID" val="{b03af61a-753f-4c41-9f3e-f05ea94a50f0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20627</TotalTime>
  <Words>1752</Words>
  <Application>Microsoft Office PowerPoint</Application>
  <PresentationFormat>宽屏</PresentationFormat>
  <Paragraphs>353</Paragraphs>
  <Slides>31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MalgunGothic-Semilight</vt:lpstr>
      <vt:lpstr>SimSun-ExtB</vt:lpstr>
      <vt:lpstr>等线</vt:lpstr>
      <vt:lpstr>汉仪大宋简</vt:lpstr>
      <vt:lpstr>黑体</vt:lpstr>
      <vt:lpstr>楷体</vt:lpstr>
      <vt:lpstr>宋体</vt:lpstr>
      <vt:lpstr>微软雅黑</vt:lpstr>
      <vt:lpstr>Arial</vt:lpstr>
      <vt:lpstr>Calibri</vt:lpstr>
      <vt:lpstr>Cambria Math</vt:lpstr>
      <vt:lpstr>Impact</vt:lpstr>
      <vt:lpstr>Times New Roman</vt:lpstr>
      <vt:lpstr>Verdana</vt:lpstr>
      <vt:lpstr>Wingdings</vt:lpstr>
      <vt:lpstr>Office 主题​​</vt:lpstr>
      <vt:lpstr> High Pressure (HP) TPCs with Micromegas detectors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ZhouYi</dc:creator>
  <cp:lastModifiedBy>zhzhy</cp:lastModifiedBy>
  <cp:revision>624</cp:revision>
  <dcterms:created xsi:type="dcterms:W3CDTF">2022-06-02T02:06:48Z</dcterms:created>
  <dcterms:modified xsi:type="dcterms:W3CDTF">2025-12-16T20:45:49Z</dcterms:modified>
</cp:coreProperties>
</file>