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6" r:id="rId2"/>
    <p:sldId id="392" r:id="rId3"/>
    <p:sldId id="411" r:id="rId4"/>
    <p:sldId id="418" r:id="rId5"/>
    <p:sldId id="412" r:id="rId6"/>
    <p:sldId id="428" r:id="rId7"/>
    <p:sldId id="421" r:id="rId8"/>
    <p:sldId id="405" r:id="rId9"/>
    <p:sldId id="429" r:id="rId10"/>
    <p:sldId id="327" r:id="rId11"/>
    <p:sldId id="417" r:id="rId12"/>
    <p:sldId id="424" r:id="rId13"/>
    <p:sldId id="425" r:id="rId14"/>
    <p:sldId id="426" r:id="rId15"/>
    <p:sldId id="413" r:id="rId16"/>
    <p:sldId id="420" r:id="rId17"/>
    <p:sldId id="288" r:id="rId18"/>
    <p:sldId id="399" r:id="rId19"/>
    <p:sldId id="397" r:id="rId20"/>
    <p:sldId id="37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32BA44D-61C6-E09F-A087-052101EE3E70}" name="Jüri Jõul" initials="JJ" userId="aac95a8150841a8d" providerId="Windows Live"/>
  <p188:author id="{8245B3CB-22D3-5DE3-131A-282613DEACCE}" name="Juri Joul" initials="JJ" userId="S::juri.joul@cern.ch::65a19c89-e2a0-455d-9b81-47a95afb58c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CC99"/>
    <a:srgbClr val="464646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2917" autoAdjust="0"/>
  </p:normalViewPr>
  <p:slideViewPr>
    <p:cSldViewPr snapToGrid="0" snapToObjects="1">
      <p:cViewPr varScale="1">
        <p:scale>
          <a:sx n="148" d="100"/>
          <a:sy n="148" d="100"/>
        </p:scale>
        <p:origin x="708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4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4AFFE6C-A363-41F3-9EA0-1D3F7739A27F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4C8ADA-ADAB-4A38-A6E5-30BFB4C1CED5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3317BF3-2AC8-4E8C-8326-7D570F1B0A00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D941F02-6E8B-4873-8D90-1C2DA9BEF82E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0F92AEF-B7F8-4579-A886-AC793FA95E13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E161C86-3D48-48E7-B67A-E1AE5D89EEE8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E1CE711-EBBF-4792-B676-4135D5990083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DCE524-3D99-4605-81C5-C8BC33090B1D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FE327-A101-44EA-81A2-34CAC54B8FB6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62BB4-4400-4C4E-A7C7-A2C13F9AFBDC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64C39-43B9-446C-BB65-AAFFD3B5D1CB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C124C-E279-4048-9F90-F6B7583F61A3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21D6-5125-4A17-A6DA-9A051F0F0B56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8F8A2-37A6-464E-87E2-8D5A99358CA7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94A-7AA7-4F02-A50F-280496648BAA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010C3-F1B3-480A-A4A6-BDCAD1C9EA25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EA911-C370-4D0E-BBA5-E053EF38A079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725C-F865-4885-BC98-8BC808C061AF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758AE4F-CFB8-4C80-BD04-A5C7CE98DE0E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pubenchmark.net/cpu_lookup.php?cpu=Intel+Xeon+W-2225+%40+4.10GHz&amp;id=3678" TargetMode="External"/><Relationship Id="rId2" Type="http://schemas.openxmlformats.org/officeDocument/2006/relationships/hyperlink" Target="https://www.cpubenchmark.net/cpu_lookup.php?cpu=AMD+EPYC+9124&amp;id=5451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cpubenchmark.net/cpu_lookup.php?cpu=ARM+Cortex-A53+4+Core+1199+MHz&amp;id=5428" TargetMode="External"/><Relationship Id="rId5" Type="http://schemas.openxmlformats.org/officeDocument/2006/relationships/hyperlink" Target="https://www.cpubenchmark.net/cpu.php?cpu=Intel+Core+i5-3550S+%40+3.00GHz&amp;id=826" TargetMode="External"/><Relationship Id="rId4" Type="http://schemas.openxmlformats.org/officeDocument/2006/relationships/hyperlink" Target="https://www.cpubenchmark.net/cpu.php?cpu=Intel+Core+i5-8500+%40+3.00GHz&amp;id=322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Requirements and comparison of readout architectures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Jüri Jõul on behalf of the BGI team</a:t>
            </a:r>
          </a:p>
          <a:p>
            <a:r>
              <a:rPr lang="en-GB" dirty="0"/>
              <a:t>10.04.2025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E5229-8E6E-E328-F20E-11C68AFFB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Candidate architectures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97166-1B34-7D2C-6BF3-611F035D90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Quick overview followed by an in-depth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799D9-6972-F31A-36B0-062E16F57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2974-4D83-4CFC-B397-5AC998E13765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74B72-545D-CACD-4461-A8C536609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182C9-3430-53D6-A7AE-4EE48D1A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669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D44FD-416B-B005-D55C-927105B52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Quick overview of architectures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B7122-2A4F-1CC3-CDBD-EB5A01F074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ATS SoC (standalone)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895C00-81AF-9D8D-7D9A-0DE6BBBDA0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a-DK" dirty="0"/>
              <a:t>Hosted SoC (FEC + PCIe SoC)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FB19CD-F1FA-C6EF-2461-F402FDD46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5E59C-8187-453D-ADE4-8C0904FC5902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05F480-0865-8993-E5F8-055F1AE72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F6D906-4759-B15D-1081-5F71B279A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42A5C51-27F1-4CBA-8EAB-B49850E149E8}"/>
              </a:ext>
            </a:extLst>
          </p:cNvPr>
          <p:cNvSpPr/>
          <p:nvPr/>
        </p:nvSpPr>
        <p:spPr>
          <a:xfrm>
            <a:off x="7149605" y="3594520"/>
            <a:ext cx="1675877" cy="12009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F1D7495-698F-38AB-4DAD-A62273D32092}"/>
              </a:ext>
            </a:extLst>
          </p:cNvPr>
          <p:cNvSpPr txBox="1"/>
          <p:nvPr/>
        </p:nvSpPr>
        <p:spPr>
          <a:xfrm>
            <a:off x="6144567" y="3677744"/>
            <a:ext cx="1032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Aptos" panose="02110004020202020204"/>
              </a:rPr>
              <a:t>Regular FEC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1662067-6323-7FCD-51DB-81D323ADE0E3}"/>
              </a:ext>
            </a:extLst>
          </p:cNvPr>
          <p:cNvSpPr txBox="1"/>
          <p:nvPr/>
        </p:nvSpPr>
        <p:spPr>
          <a:xfrm>
            <a:off x="6062851" y="4352035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Aptos" panose="02110004020202020204"/>
              </a:rPr>
              <a:t>+ hosted SoC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0086E71-8FDF-6E03-93DC-B6DE4A1DA284}"/>
              </a:ext>
            </a:extLst>
          </p:cNvPr>
          <p:cNvSpPr/>
          <p:nvPr/>
        </p:nvSpPr>
        <p:spPr>
          <a:xfrm>
            <a:off x="1405314" y="3594521"/>
            <a:ext cx="1675877" cy="73377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6764F08-E9AC-3C24-5F6E-7CAA7E66F80A}"/>
              </a:ext>
            </a:extLst>
          </p:cNvPr>
          <p:cNvSpPr txBox="1"/>
          <p:nvPr/>
        </p:nvSpPr>
        <p:spPr>
          <a:xfrm>
            <a:off x="3060515" y="3669507"/>
            <a:ext cx="1270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Aptos" panose="02110004020202020204"/>
              </a:rPr>
              <a:t>ATS SoC as FEC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C3CBEEE7-5631-41AC-9C05-8F744C4B3BBA}"/>
              </a:ext>
            </a:extLst>
          </p:cNvPr>
          <p:cNvSpPr/>
          <p:nvPr/>
        </p:nvSpPr>
        <p:spPr>
          <a:xfrm>
            <a:off x="1625931" y="3677744"/>
            <a:ext cx="1250678" cy="260687"/>
          </a:xfrm>
          <a:prstGeom prst="roundRect">
            <a:avLst/>
          </a:prstGeom>
          <a:solidFill>
            <a:srgbClr val="196B24">
              <a:lumMod val="20000"/>
              <a:lumOff val="80000"/>
            </a:srgbClr>
          </a:solidFill>
          <a:ln w="19050" cap="flat" cmpd="sng" algn="ctr">
            <a:solidFill>
              <a:srgbClr val="196B2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FESA (SC + online DP)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3F4C92A-C953-58B2-53A2-899A329BF84B}"/>
              </a:ext>
            </a:extLst>
          </p:cNvPr>
          <p:cNvSpPr txBox="1"/>
          <p:nvPr/>
        </p:nvSpPr>
        <p:spPr>
          <a:xfrm>
            <a:off x="2801450" y="3576441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prstClr val="black"/>
                </a:solidFill>
                <a:latin typeface="Aptos" panose="02110004020202020204"/>
              </a:rPr>
              <a:t>PS</a:t>
            </a:r>
            <a:endParaRPr lang="et-EE" sz="1000" dirty="0">
              <a:solidFill>
                <a:prstClr val="black"/>
              </a:solidFill>
              <a:latin typeface="Aptos" panose="0211000402020202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D7FDAA1-B65C-8072-5195-F2E6691BA855}"/>
              </a:ext>
            </a:extLst>
          </p:cNvPr>
          <p:cNvGrpSpPr/>
          <p:nvPr/>
        </p:nvGrpSpPr>
        <p:grpSpPr>
          <a:xfrm>
            <a:off x="7367144" y="4237601"/>
            <a:ext cx="1433967" cy="514552"/>
            <a:chOff x="6950135" y="4454868"/>
            <a:chExt cx="1433967" cy="51455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90C1A84-9A77-6FF5-51E2-53D840052092}"/>
                </a:ext>
              </a:extLst>
            </p:cNvPr>
            <p:cNvSpPr/>
            <p:nvPr/>
          </p:nvSpPr>
          <p:spPr>
            <a:xfrm>
              <a:off x="6950135" y="4496024"/>
              <a:ext cx="1371018" cy="41799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B5A0980A-0E46-6A99-A21D-A73954AFEE6F}"/>
                </a:ext>
              </a:extLst>
            </p:cNvPr>
            <p:cNvSpPr/>
            <p:nvPr/>
          </p:nvSpPr>
          <p:spPr>
            <a:xfrm>
              <a:off x="7026124" y="4570747"/>
              <a:ext cx="1060293" cy="260687"/>
            </a:xfrm>
            <a:prstGeom prst="roundRect">
              <a:avLst/>
            </a:prstGeom>
            <a:solidFill>
              <a:srgbClr val="196B24">
                <a:lumMod val="20000"/>
                <a:lumOff val="80000"/>
              </a:srgbClr>
            </a:solidFill>
            <a:ln w="19050" cap="flat" cmpd="sng" algn="ctr">
              <a:solidFill>
                <a:srgbClr val="196B24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FPGA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42AFED6-2116-60C7-8F50-04612DE3386D}"/>
                </a:ext>
              </a:extLst>
            </p:cNvPr>
            <p:cNvSpPr txBox="1"/>
            <p:nvPr/>
          </p:nvSpPr>
          <p:spPr>
            <a:xfrm>
              <a:off x="8045548" y="4454868"/>
              <a:ext cx="3385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strike="sngStrike" dirty="0">
                  <a:solidFill>
                    <a:prstClr val="black"/>
                  </a:solidFill>
                  <a:latin typeface="Aptos" panose="02110004020202020204"/>
                </a:rPr>
                <a:t>PS</a:t>
              </a:r>
              <a:endParaRPr lang="et-EE" sz="1000" strike="sngStrike" dirty="0">
                <a:solidFill>
                  <a:prstClr val="black"/>
                </a:solidFill>
                <a:latin typeface="Aptos" panose="02110004020202020204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5BC0703-08A8-A50B-8031-CCB2143D1D91}"/>
                </a:ext>
              </a:extLst>
            </p:cNvPr>
            <p:cNvSpPr txBox="1"/>
            <p:nvPr/>
          </p:nvSpPr>
          <p:spPr>
            <a:xfrm>
              <a:off x="8040082" y="4723199"/>
              <a:ext cx="3385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prstClr val="black"/>
                  </a:solidFill>
                  <a:latin typeface="Aptos" panose="02110004020202020204"/>
                </a:rPr>
                <a:t>PL</a:t>
              </a:r>
              <a:endParaRPr lang="et-EE" sz="1000" dirty="0">
                <a:solidFill>
                  <a:prstClr val="black"/>
                </a:solidFill>
                <a:latin typeface="Aptos" panose="02110004020202020204"/>
              </a:endParaRPr>
            </a:p>
          </p:txBody>
        </p:sp>
      </p:grp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3B42A6A-9AD0-363F-BD6B-399563E1FFFA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7993931" y="3938431"/>
            <a:ext cx="3440" cy="43036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DB47109-19DA-D3E5-7628-A78F53543227}"/>
              </a:ext>
            </a:extLst>
          </p:cNvPr>
          <p:cNvSpPr txBox="1"/>
          <p:nvPr/>
        </p:nvSpPr>
        <p:spPr>
          <a:xfrm>
            <a:off x="7972572" y="4002498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Aptos" panose="02110004020202020204"/>
              </a:rPr>
              <a:t>PCIe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73938B5-5F7B-4323-E408-57B16A45CA9C}"/>
              </a:ext>
            </a:extLst>
          </p:cNvPr>
          <p:cNvSpPr txBox="1"/>
          <p:nvPr/>
        </p:nvSpPr>
        <p:spPr>
          <a:xfrm>
            <a:off x="4415578" y="3078474"/>
            <a:ext cx="14061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  <a:latin typeface="Aptos" panose="02110004020202020204"/>
              </a:rPr>
              <a:t>Dedicated 10 GbE link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23EED09-6F4B-9D01-9598-921042B5F470}"/>
              </a:ext>
            </a:extLst>
          </p:cNvPr>
          <p:cNvSpPr/>
          <p:nvPr/>
        </p:nvSpPr>
        <p:spPr>
          <a:xfrm>
            <a:off x="1405314" y="2474997"/>
            <a:ext cx="1675877" cy="42585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7452A7C4-4233-0710-4FA0-73A8D9D0F4D5}"/>
              </a:ext>
            </a:extLst>
          </p:cNvPr>
          <p:cNvSpPr/>
          <p:nvPr/>
        </p:nvSpPr>
        <p:spPr>
          <a:xfrm>
            <a:off x="1544917" y="2553676"/>
            <a:ext cx="1396669" cy="260687"/>
          </a:xfrm>
          <a:prstGeom prst="roundRect">
            <a:avLst/>
          </a:prstGeom>
          <a:solidFill>
            <a:srgbClr val="196B24">
              <a:lumMod val="20000"/>
              <a:lumOff val="80000"/>
            </a:srgbClr>
          </a:solidFill>
          <a:ln w="19050" cap="flat" cmpd="sng" algn="ctr">
            <a:solidFill>
              <a:srgbClr val="196B2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prstClr val="black"/>
                </a:solidFill>
                <a:latin typeface="Aptos" panose="02110004020202020204"/>
              </a:rPr>
              <a:t>S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torage</a:t>
            </a:r>
            <a:r>
              <a:rPr lang="en-US" sz="1000" kern="0" dirty="0">
                <a:solidFill>
                  <a:prstClr val="black"/>
                </a:solidFill>
                <a:latin typeface="Aptos" panose="02110004020202020204"/>
              </a:rPr>
              <a:t> +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offline DP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E644D90-7673-165F-D7CD-302657B39626}"/>
              </a:ext>
            </a:extLst>
          </p:cNvPr>
          <p:cNvSpPr txBox="1"/>
          <p:nvPr/>
        </p:nvSpPr>
        <p:spPr>
          <a:xfrm>
            <a:off x="4292947" y="5567245"/>
            <a:ext cx="1651414" cy="60016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  <a:latin typeface="Aptos" panose="02110004020202020204"/>
              </a:rPr>
              <a:t>Abbreviations: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prstClr val="black"/>
                </a:solidFill>
                <a:latin typeface="Aptos" panose="02110004020202020204"/>
              </a:rPr>
              <a:t>SC – Slow Control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prstClr val="black"/>
                </a:solidFill>
                <a:latin typeface="Aptos" panose="02110004020202020204"/>
              </a:rPr>
              <a:t>DP – Data Processing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760B5ED-2168-BBDB-D06C-F52EEA00AB5B}"/>
              </a:ext>
            </a:extLst>
          </p:cNvPr>
          <p:cNvSpPr/>
          <p:nvPr/>
        </p:nvSpPr>
        <p:spPr>
          <a:xfrm>
            <a:off x="7348771" y="3677744"/>
            <a:ext cx="1290319" cy="260687"/>
          </a:xfrm>
          <a:prstGeom prst="roundRect">
            <a:avLst/>
          </a:prstGeom>
          <a:solidFill>
            <a:srgbClr val="196B24">
              <a:lumMod val="20000"/>
              <a:lumOff val="80000"/>
            </a:srgbClr>
          </a:solidFill>
          <a:ln w="19050" cap="flat" cmpd="sng" algn="ctr">
            <a:solidFill>
              <a:srgbClr val="196B2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FESA (SC + online DP)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76E39A-247F-3DE7-3B45-8EF2CF8A9E78}"/>
              </a:ext>
            </a:extLst>
          </p:cNvPr>
          <p:cNvSpPr/>
          <p:nvPr/>
        </p:nvSpPr>
        <p:spPr>
          <a:xfrm>
            <a:off x="1405314" y="5397784"/>
            <a:ext cx="1675877" cy="491813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Readout frontend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bg2">
                    <a:lumMod val="10000"/>
                  </a:schemeClr>
                </a:solidFill>
                <a:latin typeface="Aptos" panose="02110004020202020204"/>
              </a:rPr>
              <a:t>(link to detectors)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9C8FBB55-2BDB-A754-08F3-F7C232811B18}"/>
              </a:ext>
            </a:extLst>
          </p:cNvPr>
          <p:cNvCxnSpPr>
            <a:cxnSpLocks/>
            <a:stCxn id="11" idx="0"/>
            <a:endCxn id="56" idx="2"/>
          </p:cNvCxnSpPr>
          <p:nvPr/>
        </p:nvCxnSpPr>
        <p:spPr>
          <a:xfrm flipV="1">
            <a:off x="2243253" y="4328297"/>
            <a:ext cx="0" cy="1069487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8581077-58E5-2345-57FB-7939DA992AF8}"/>
              </a:ext>
            </a:extLst>
          </p:cNvPr>
          <p:cNvSpPr txBox="1"/>
          <p:nvPr/>
        </p:nvSpPr>
        <p:spPr>
          <a:xfrm>
            <a:off x="4603931" y="4973540"/>
            <a:ext cx="102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  <a:latin typeface="Aptos" panose="02110004020202020204"/>
              </a:rPr>
              <a:t>8 </a:t>
            </a:r>
            <a:r>
              <a:rPr lang="en-US" sz="1000" dirty="0" err="1">
                <a:solidFill>
                  <a:prstClr val="black"/>
                </a:solidFill>
                <a:latin typeface="Aptos" panose="02110004020202020204"/>
              </a:rPr>
              <a:t>fibres</a:t>
            </a:r>
            <a:r>
              <a:rPr lang="en-US" sz="1000" dirty="0">
                <a:solidFill>
                  <a:prstClr val="black"/>
                </a:solidFill>
                <a:latin typeface="Aptos" panose="02110004020202020204"/>
              </a:rPr>
              <a:t> (GBTX)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C83321-A766-70F1-7691-EC190D26B477}"/>
              </a:ext>
            </a:extLst>
          </p:cNvPr>
          <p:cNvSpPr txBox="1"/>
          <p:nvPr/>
        </p:nvSpPr>
        <p:spPr>
          <a:xfrm>
            <a:off x="3529954" y="2457799"/>
            <a:ext cx="3177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Aptos" panose="02110004020202020204"/>
              </a:rPr>
              <a:t>Optional CCR server</a:t>
            </a:r>
            <a:br>
              <a:rPr lang="en-US" sz="1200" b="1" dirty="0">
                <a:solidFill>
                  <a:prstClr val="black"/>
                </a:solidFill>
                <a:latin typeface="Aptos" panose="02110004020202020204"/>
              </a:rPr>
            </a:br>
            <a:r>
              <a:rPr lang="en-US" sz="1200" b="1" dirty="0">
                <a:solidFill>
                  <a:prstClr val="black"/>
                </a:solidFill>
                <a:latin typeface="Aptos" panose="02110004020202020204"/>
              </a:rPr>
              <a:t>for raw data storage and offline processing</a:t>
            </a:r>
          </a:p>
          <a:p>
            <a:pPr algn="ctr"/>
            <a:r>
              <a:rPr lang="en-US" sz="1200" b="1" dirty="0">
                <a:solidFill>
                  <a:prstClr val="black"/>
                </a:solidFill>
                <a:latin typeface="Aptos" panose="02110004020202020204"/>
              </a:rPr>
              <a:t>(alternative to TN)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6C64831-5317-2297-90F3-299757C66EEE}"/>
              </a:ext>
            </a:extLst>
          </p:cNvPr>
          <p:cNvSpPr/>
          <p:nvPr/>
        </p:nvSpPr>
        <p:spPr>
          <a:xfrm>
            <a:off x="7149605" y="2474997"/>
            <a:ext cx="1675877" cy="42585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41" name="Connector: Elbow 11">
            <a:extLst>
              <a:ext uri="{FF2B5EF4-FFF2-40B4-BE49-F238E27FC236}">
                <a16:creationId xmlns:a16="http://schemas.microsoft.com/office/drawing/2014/main" id="{0D3205F6-3ED0-F739-47A2-C692EB2A461D}"/>
              </a:ext>
            </a:extLst>
          </p:cNvPr>
          <p:cNvCxnSpPr>
            <a:cxnSpLocks/>
            <a:stCxn id="56" idx="0"/>
            <a:endCxn id="67" idx="2"/>
          </p:cNvCxnSpPr>
          <p:nvPr/>
        </p:nvCxnSpPr>
        <p:spPr>
          <a:xfrm flipV="1">
            <a:off x="2243253" y="2900848"/>
            <a:ext cx="0" cy="693673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74" name="Connector: Elbow 11">
            <a:extLst>
              <a:ext uri="{FF2B5EF4-FFF2-40B4-BE49-F238E27FC236}">
                <a16:creationId xmlns:a16="http://schemas.microsoft.com/office/drawing/2014/main" id="{16D9BB5E-FB92-3F19-F40A-80DFC62A2FC1}"/>
              </a:ext>
            </a:extLst>
          </p:cNvPr>
          <p:cNvCxnSpPr>
            <a:cxnSpLocks/>
            <a:stCxn id="50" idx="0"/>
            <a:endCxn id="33" idx="2"/>
          </p:cNvCxnSpPr>
          <p:nvPr/>
        </p:nvCxnSpPr>
        <p:spPr>
          <a:xfrm flipV="1">
            <a:off x="7987544" y="2900848"/>
            <a:ext cx="0" cy="69367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5ED03CBF-FC0E-F4BC-9E20-857C958772B7}"/>
              </a:ext>
            </a:extLst>
          </p:cNvPr>
          <p:cNvSpPr/>
          <p:nvPr/>
        </p:nvSpPr>
        <p:spPr>
          <a:xfrm>
            <a:off x="1719450" y="4018070"/>
            <a:ext cx="1060293" cy="260687"/>
          </a:xfrm>
          <a:prstGeom prst="roundRect">
            <a:avLst/>
          </a:prstGeom>
          <a:solidFill>
            <a:srgbClr val="196B24">
              <a:lumMod val="20000"/>
              <a:lumOff val="80000"/>
            </a:srgbClr>
          </a:solidFill>
          <a:ln w="19050" cap="flat" cmpd="sng" algn="ctr">
            <a:solidFill>
              <a:srgbClr val="196B2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FPGA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809E5DE-40A1-7723-0D44-0CE8EC4A9481}"/>
              </a:ext>
            </a:extLst>
          </p:cNvPr>
          <p:cNvSpPr txBox="1"/>
          <p:nvPr/>
        </p:nvSpPr>
        <p:spPr>
          <a:xfrm>
            <a:off x="2805953" y="4111401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prstClr val="black"/>
                </a:solidFill>
                <a:latin typeface="Aptos" panose="02110004020202020204"/>
              </a:rPr>
              <a:t>PL</a:t>
            </a:r>
            <a:endParaRPr lang="et-EE" sz="100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B9D040A-0E4F-B7A6-E507-325BF8F3BA16}"/>
              </a:ext>
            </a:extLst>
          </p:cNvPr>
          <p:cNvSpPr/>
          <p:nvPr/>
        </p:nvSpPr>
        <p:spPr>
          <a:xfrm>
            <a:off x="7149605" y="5397784"/>
            <a:ext cx="1675877" cy="491813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Readout frontend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chemeClr val="bg2">
                    <a:lumMod val="10000"/>
                  </a:schemeClr>
                </a:solidFill>
                <a:latin typeface="Aptos" panose="02110004020202020204"/>
              </a:rPr>
              <a:t>(link to detectors)</a:t>
            </a:r>
          </a:p>
        </p:txBody>
      </p:sp>
      <p:cxnSp>
        <p:nvCxnSpPr>
          <p:cNvPr id="86" name="Connector: Elbow 11">
            <a:extLst>
              <a:ext uri="{FF2B5EF4-FFF2-40B4-BE49-F238E27FC236}">
                <a16:creationId xmlns:a16="http://schemas.microsoft.com/office/drawing/2014/main" id="{11571411-0B0F-6136-0921-25873EC5836C}"/>
              </a:ext>
            </a:extLst>
          </p:cNvPr>
          <p:cNvCxnSpPr>
            <a:cxnSpLocks/>
            <a:stCxn id="85" idx="0"/>
            <a:endCxn id="50" idx="2"/>
          </p:cNvCxnSpPr>
          <p:nvPr/>
        </p:nvCxnSpPr>
        <p:spPr>
          <a:xfrm flipV="1">
            <a:off x="7987544" y="4795519"/>
            <a:ext cx="0" cy="602265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FF852431-D8F0-28C9-75E6-E3C439EE3B74}"/>
              </a:ext>
            </a:extLst>
          </p:cNvPr>
          <p:cNvSpPr/>
          <p:nvPr/>
        </p:nvSpPr>
        <p:spPr>
          <a:xfrm>
            <a:off x="7289209" y="2558235"/>
            <a:ext cx="1396669" cy="260687"/>
          </a:xfrm>
          <a:prstGeom prst="roundRect">
            <a:avLst/>
          </a:prstGeom>
          <a:solidFill>
            <a:srgbClr val="196B24">
              <a:lumMod val="20000"/>
              <a:lumOff val="80000"/>
            </a:srgbClr>
          </a:solidFill>
          <a:ln w="19050" cap="flat" cmpd="sng" algn="ctr">
            <a:solidFill>
              <a:srgbClr val="196B24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>
                <a:solidFill>
                  <a:prstClr val="black"/>
                </a:solidFill>
                <a:latin typeface="Aptos" panose="02110004020202020204"/>
              </a:rPr>
              <a:t>S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torage</a:t>
            </a:r>
            <a:r>
              <a:rPr lang="en-US" sz="1000" kern="0" dirty="0">
                <a:solidFill>
                  <a:prstClr val="black"/>
                </a:solidFill>
                <a:latin typeface="Aptos" panose="02110004020202020204"/>
              </a:rPr>
              <a:t> +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offline DP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9863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61DA6-B261-2365-C83B-E23B6ED18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0038B-C98B-71FC-3C75-7B4ACADA1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Processing capabilities</a:t>
            </a:r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A15EE262-33BE-97D9-BCF8-F23D35B3C17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27285458"/>
              </p:ext>
            </p:extLst>
          </p:nvPr>
        </p:nvGraphicFramePr>
        <p:xfrm>
          <a:off x="594927" y="1850231"/>
          <a:ext cx="11002146" cy="317776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50979">
                  <a:extLst>
                    <a:ext uri="{9D8B030D-6E8A-4147-A177-3AD203B41FA5}">
                      <a16:colId xmlns:a16="http://schemas.microsoft.com/office/drawing/2014/main" val="2202430332"/>
                    </a:ext>
                  </a:extLst>
                </a:gridCol>
                <a:gridCol w="3860659">
                  <a:extLst>
                    <a:ext uri="{9D8B030D-6E8A-4147-A177-3AD203B41FA5}">
                      <a16:colId xmlns:a16="http://schemas.microsoft.com/office/drawing/2014/main" val="1678552664"/>
                    </a:ext>
                  </a:extLst>
                </a:gridCol>
                <a:gridCol w="1816144">
                  <a:extLst>
                    <a:ext uri="{9D8B030D-6E8A-4147-A177-3AD203B41FA5}">
                      <a16:colId xmlns:a16="http://schemas.microsoft.com/office/drawing/2014/main" val="139376309"/>
                    </a:ext>
                  </a:extLst>
                </a:gridCol>
                <a:gridCol w="1737182">
                  <a:extLst>
                    <a:ext uri="{9D8B030D-6E8A-4147-A177-3AD203B41FA5}">
                      <a16:colId xmlns:a16="http://schemas.microsoft.com/office/drawing/2014/main" val="3293805066"/>
                    </a:ext>
                  </a:extLst>
                </a:gridCol>
                <a:gridCol w="1737182">
                  <a:extLst>
                    <a:ext uri="{9D8B030D-6E8A-4147-A177-3AD203B41FA5}">
                      <a16:colId xmlns:a16="http://schemas.microsoft.com/office/drawing/2014/main" val="2716817908"/>
                    </a:ext>
                  </a:extLst>
                </a:gridCol>
              </a:tblGrid>
              <a:tr h="529627"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b="1" u="none" strike="noStrike" dirty="0" err="1">
                          <a:effectLst/>
                        </a:rPr>
                        <a:t>Device</a:t>
                      </a:r>
                      <a:endParaRPr lang="et-EE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u="none" strike="noStrike" dirty="0">
                          <a:effectLst/>
                        </a:rPr>
                        <a:t>CPU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CPU-Mark (MT)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>
                          <a:effectLst/>
                        </a:rPr>
                        <a:t>CPU-Mark (ST)</a:t>
                      </a:r>
                      <a:endParaRPr lang="et-EE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 err="1">
                          <a:effectLst/>
                        </a:rPr>
                        <a:t>Mevents</a:t>
                      </a:r>
                      <a:r>
                        <a:rPr lang="et-EE" sz="1600" u="none" strike="noStrike" dirty="0">
                          <a:effectLst/>
                        </a:rPr>
                        <a:t>/s (ST)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82371113"/>
                  </a:ext>
                </a:extLst>
              </a:tr>
              <a:tr h="529627"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b="1" u="none" strike="noStrike">
                          <a:effectLst/>
                        </a:rPr>
                        <a:t>HP-FEC</a:t>
                      </a:r>
                      <a:endParaRPr lang="et-EE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u="sng" strike="noStrike" dirty="0">
                          <a:effectLst/>
                          <a:hlinkClick r:id="rId2"/>
                        </a:rPr>
                        <a:t>AMD EPYC 9124</a:t>
                      </a:r>
                      <a:endParaRPr lang="et-EE" sz="16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>
                          <a:effectLst/>
                        </a:rPr>
                        <a:t>43,681</a:t>
                      </a:r>
                      <a:endParaRPr lang="et-EE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>
                          <a:effectLst/>
                        </a:rPr>
                        <a:t>2,690</a:t>
                      </a:r>
                      <a:endParaRPr lang="et-EE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???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17883979"/>
                  </a:ext>
                </a:extLst>
              </a:tr>
              <a:tr h="529627"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b="1" u="none" strike="noStrike" dirty="0">
                          <a:effectLst/>
                        </a:rPr>
                        <a:t>CAD </a:t>
                      </a:r>
                      <a:r>
                        <a:rPr lang="et-EE" sz="1600" b="1" u="none" strike="noStrike" dirty="0" err="1">
                          <a:effectLst/>
                        </a:rPr>
                        <a:t>Machine</a:t>
                      </a:r>
                      <a:endParaRPr lang="et-EE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u="sng" strike="noStrike" dirty="0">
                          <a:effectLst/>
                          <a:hlinkClick r:id="rId3"/>
                        </a:rPr>
                        <a:t>Intel </a:t>
                      </a:r>
                      <a:r>
                        <a:rPr lang="et-EE" sz="1600" u="sng" strike="noStrike" dirty="0" err="1">
                          <a:effectLst/>
                          <a:hlinkClick r:id="rId3"/>
                        </a:rPr>
                        <a:t>Xeon</a:t>
                      </a:r>
                      <a:r>
                        <a:rPr lang="et-EE" sz="1600" u="sng" strike="noStrike" dirty="0">
                          <a:effectLst/>
                          <a:hlinkClick r:id="rId3"/>
                        </a:rPr>
                        <a:t> W-2225 @ 4.10GHz</a:t>
                      </a:r>
                      <a:endParaRPr lang="et-EE" sz="16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10,486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2,642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11.4</a:t>
                      </a:r>
                      <a:r>
                        <a:rPr lang="en-GB" sz="1600" u="none" strike="noStrike" dirty="0">
                          <a:effectLst/>
                        </a:rPr>
                        <a:t>–</a:t>
                      </a:r>
                      <a:r>
                        <a:rPr lang="et-EE" sz="1600" u="none" strike="noStrike" dirty="0">
                          <a:effectLst/>
                        </a:rPr>
                        <a:t>18.3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06335751"/>
                  </a:ext>
                </a:extLst>
              </a:tr>
              <a:tr h="529627"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b="1" u="none" strike="noStrike">
                          <a:effectLst/>
                        </a:rPr>
                        <a:t>FEC (Siemens)</a:t>
                      </a:r>
                      <a:endParaRPr lang="et-EE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u="sng" strike="noStrike" dirty="0">
                          <a:effectLst/>
                          <a:hlinkClick r:id="rId4"/>
                        </a:rPr>
                        <a:t>Intel Core i5-8500 @ 3.00GHz</a:t>
                      </a:r>
                      <a:endParaRPr lang="et-EE" sz="16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>
                          <a:effectLst/>
                        </a:rPr>
                        <a:t>9,537</a:t>
                      </a:r>
                      <a:endParaRPr lang="et-EE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>
                          <a:effectLst/>
                        </a:rPr>
                        <a:t>2,444</a:t>
                      </a:r>
                      <a:endParaRPr lang="et-EE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9.8</a:t>
                      </a:r>
                      <a:r>
                        <a:rPr lang="en-GB" sz="1600" u="none" strike="noStrike" dirty="0">
                          <a:effectLst/>
                        </a:rPr>
                        <a:t>–</a:t>
                      </a:r>
                      <a:r>
                        <a:rPr lang="et-EE" sz="1600" b="1" u="none" strike="noStrike" dirty="0">
                          <a:effectLst/>
                        </a:rPr>
                        <a:t>16.3</a:t>
                      </a:r>
                      <a:endParaRPr lang="et-EE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52947045"/>
                  </a:ext>
                </a:extLst>
              </a:tr>
              <a:tr h="529627"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b="1" u="none" strike="noStrike">
                          <a:effectLst/>
                        </a:rPr>
                        <a:t>FEC (Kontron)</a:t>
                      </a:r>
                      <a:endParaRPr lang="et-EE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600" u="sng" strike="noStrike" dirty="0">
                          <a:effectLst/>
                          <a:hlinkClick r:id="rId5"/>
                        </a:rPr>
                        <a:t>Intel Core i5-3550S @ 3.00GHz</a:t>
                      </a:r>
                      <a:endParaRPr lang="et-EE" sz="16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4,434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>
                          <a:effectLst/>
                        </a:rPr>
                        <a:t>1,941</a:t>
                      </a:r>
                      <a:endParaRPr lang="et-EE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8.0</a:t>
                      </a:r>
                      <a:r>
                        <a:rPr lang="en-GB" sz="1600" u="none" strike="noStrike" dirty="0">
                          <a:effectLst/>
                        </a:rPr>
                        <a:t>–</a:t>
                      </a:r>
                      <a:r>
                        <a:rPr lang="et-EE" sz="1600" u="none" strike="noStrike" dirty="0">
                          <a:effectLst/>
                        </a:rPr>
                        <a:t>13.2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5968344"/>
                  </a:ext>
                </a:extLst>
              </a:tr>
              <a:tr h="5296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ATS </a:t>
                      </a:r>
                      <a:r>
                        <a:rPr lang="et-EE" sz="1600" b="1" u="none" strike="noStrike" dirty="0" err="1">
                          <a:effectLst/>
                        </a:rPr>
                        <a:t>SoC</a:t>
                      </a:r>
                      <a:endParaRPr lang="et-EE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u="sng" strike="noStrike" dirty="0">
                          <a:effectLst/>
                          <a:hlinkClick r:id="rId6"/>
                        </a:rPr>
                        <a:t>ARM Cortex-A53 4 Core 1199 MHz</a:t>
                      </a:r>
                      <a:endParaRPr lang="pt-BR" sz="16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407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181</a:t>
                      </a:r>
                      <a:endParaRPr lang="et-EE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600" u="none" strike="noStrike" dirty="0">
                          <a:effectLst/>
                        </a:rPr>
                        <a:t>1.3</a:t>
                      </a:r>
                      <a:r>
                        <a:rPr lang="en-GB" sz="1600" u="none" strike="noStrike" dirty="0">
                          <a:effectLst/>
                        </a:rPr>
                        <a:t>–</a:t>
                      </a:r>
                      <a:r>
                        <a:rPr lang="et-EE" sz="1600" b="1" u="none" strike="noStrike" dirty="0">
                          <a:effectLst/>
                        </a:rPr>
                        <a:t>2.5</a:t>
                      </a:r>
                      <a:endParaRPr lang="et-EE" sz="16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83080906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2D5259-F927-3D1F-9179-2F62E9302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E61A-3A7D-4419-9799-5ACCEAB7AB5A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0A4DF3-1D47-E3EA-459C-AD400439E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130113-8CF3-F9A5-E3DC-6548172D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29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4DEEA-FBCE-53F4-1E45-5E715E094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01629-6D65-62AB-E88B-874FD3D29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Raw data offloading (recommended by review)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45DAC-B4C1-057E-044C-AB8FFC845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ATS SoC (standalone)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31E8FB-A570-B5D3-617C-02A2E3F7F7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err="1"/>
              <a:t>IPbus</a:t>
            </a:r>
            <a:endParaRPr lang="en-GB" dirty="0"/>
          </a:p>
          <a:p>
            <a:pPr lvl="2"/>
            <a:r>
              <a:rPr lang="en-GB" dirty="0"/>
              <a:t>Limited to ~600 Mbit/s == ~75 MB/s == </a:t>
            </a:r>
            <a:r>
              <a:rPr lang="en-GB" b="1" dirty="0"/>
              <a:t>&lt;5 </a:t>
            </a:r>
            <a:r>
              <a:rPr lang="en-GB" b="1" dirty="0" err="1"/>
              <a:t>Mevent</a:t>
            </a:r>
            <a:r>
              <a:rPr lang="en-GB" b="1" dirty="0"/>
              <a:t>/s</a:t>
            </a:r>
          </a:p>
          <a:p>
            <a:r>
              <a:rPr lang="en-GB" dirty="0"/>
              <a:t>Alternative: 10 GbE port exposed to PS</a:t>
            </a:r>
          </a:p>
          <a:p>
            <a:pPr lvl="2"/>
            <a:r>
              <a:rPr lang="en-GB" dirty="0"/>
              <a:t>Theoretically possible, feasibility unknown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A85E32-48A2-4E45-2C70-975071F0C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a-DK" dirty="0"/>
              <a:t>Hosted SoC (FEC + PCIe SoC)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877F5B-DF2E-2719-AD62-F7ACA42DED8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10 GbE NIC</a:t>
            </a:r>
          </a:p>
          <a:p>
            <a:pPr lvl="2"/>
            <a:r>
              <a:rPr lang="en-GB" dirty="0"/>
              <a:t>Throughput likely limited by disks when using NFS</a:t>
            </a:r>
          </a:p>
          <a:p>
            <a:pPr lvl="3"/>
            <a:r>
              <a:rPr lang="en-GB" dirty="0"/>
              <a:t>&lt;550 MB/s* == </a:t>
            </a:r>
            <a:r>
              <a:rPr lang="en-GB" b="1" dirty="0"/>
              <a:t>&lt;36 </a:t>
            </a:r>
            <a:r>
              <a:rPr lang="en-GB" b="1" dirty="0" err="1"/>
              <a:t>Mevents</a:t>
            </a:r>
            <a:r>
              <a:rPr lang="en-GB" b="1" dirty="0"/>
              <a:t>/s</a:t>
            </a:r>
          </a:p>
          <a:p>
            <a:pPr lvl="2"/>
            <a:r>
              <a:rPr lang="en-GB" dirty="0"/>
              <a:t>Straightforward implementation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57676B-74EA-FE1D-9DCC-879CA8A55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70ECD-1F4E-4F20-9061-31A45012F069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B6257C-3659-9434-8BE8-9F39D18A0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20B215-94CA-D045-FED9-2D6B4D407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A51976-FE07-5138-3C67-D433196FB3E1}"/>
              </a:ext>
            </a:extLst>
          </p:cNvPr>
          <p:cNvSpPr txBox="1"/>
          <p:nvPr/>
        </p:nvSpPr>
        <p:spPr>
          <a:xfrm>
            <a:off x="7456908" y="6096419"/>
            <a:ext cx="433189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*Based on experiences with the Head-tail monitor (Tom Levens)</a:t>
            </a:r>
          </a:p>
        </p:txBody>
      </p:sp>
    </p:spTree>
    <p:extLst>
      <p:ext uri="{BB962C8B-B14F-4D97-AF65-F5344CB8AC3E}">
        <p14:creationId xmlns:p14="http://schemas.microsoft.com/office/powerpoint/2010/main" val="1912059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BAA4A-AF23-658F-ADD0-5FE815C11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13051-7EBC-1B94-08BF-87522F0E9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Maintainability and scalability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5EEEE4-4626-7F9D-6821-D08438282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ATS SoC (standalone)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DB4A28-C140-F055-DC9B-D3969376AD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Maintainability:</a:t>
            </a:r>
          </a:p>
          <a:p>
            <a:r>
              <a:rPr lang="en-GB" b="0" dirty="0"/>
              <a:t>Forced gateware updates ~1/year?</a:t>
            </a:r>
          </a:p>
          <a:p>
            <a:pPr lvl="2"/>
            <a:r>
              <a:rPr lang="en-GB" dirty="0"/>
              <a:t>Likely involves new tooling</a:t>
            </a:r>
          </a:p>
          <a:p>
            <a:pPr lvl="2"/>
            <a:r>
              <a:rPr lang="en-GB" dirty="0"/>
              <a:t>Likely involves regeneration and revalidation</a:t>
            </a:r>
          </a:p>
          <a:p>
            <a:pPr lvl="3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Processing scalability:</a:t>
            </a:r>
          </a:p>
          <a:p>
            <a:r>
              <a:rPr lang="en-GB" b="0" dirty="0"/>
              <a:t>Online: none</a:t>
            </a:r>
          </a:p>
          <a:p>
            <a:r>
              <a:rPr lang="en-GB" b="0" dirty="0"/>
              <a:t>Offline: external processing (CCR server)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1624ED-6596-E702-B807-D0FC085969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a-DK" dirty="0"/>
              <a:t>Hosted SoC (FEC + PCIe SoC)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9194DC-3AAF-BF5E-FBD6-91748C71D96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Maintainability:</a:t>
            </a:r>
          </a:p>
          <a:p>
            <a:r>
              <a:rPr lang="en-GB" b="0" dirty="0"/>
              <a:t>FEC: standard FEC</a:t>
            </a:r>
          </a:p>
          <a:p>
            <a:r>
              <a:rPr lang="en-GB" b="0" dirty="0"/>
              <a:t>PCIe card: see Mark’s talk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Processing scalability:</a:t>
            </a:r>
          </a:p>
          <a:p>
            <a:r>
              <a:rPr lang="en-GB" b="0" dirty="0"/>
              <a:t>Online: upgrade to high-performance FEC (HP-FEC)</a:t>
            </a:r>
          </a:p>
          <a:p>
            <a:r>
              <a:rPr lang="en-GB" b="0" dirty="0"/>
              <a:t>Offline: external processing (CCR server)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B199DF-47A9-B089-A1D9-170D1CBB7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76479-C9DD-41ED-AA24-8A69706EF51C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E383D-BDE5-AF21-405A-604C535E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8E673A-B557-1A42-D7CB-5D0D4A1FF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046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3CB9D04-5EB8-BD5E-0F47-217A2F9D05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772404"/>
              </p:ext>
            </p:extLst>
          </p:nvPr>
        </p:nvGraphicFramePr>
        <p:xfrm>
          <a:off x="407988" y="1592263"/>
          <a:ext cx="11376024" cy="403827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378401">
                  <a:extLst>
                    <a:ext uri="{9D8B030D-6E8A-4147-A177-3AD203B41FA5}">
                      <a16:colId xmlns:a16="http://schemas.microsoft.com/office/drawing/2014/main" val="1450547196"/>
                    </a:ext>
                  </a:extLst>
                </a:gridCol>
                <a:gridCol w="3522372">
                  <a:extLst>
                    <a:ext uri="{9D8B030D-6E8A-4147-A177-3AD203B41FA5}">
                      <a16:colId xmlns:a16="http://schemas.microsoft.com/office/drawing/2014/main" val="3760347028"/>
                    </a:ext>
                  </a:extLst>
                </a:gridCol>
                <a:gridCol w="4475251">
                  <a:extLst>
                    <a:ext uri="{9D8B030D-6E8A-4147-A177-3AD203B41FA5}">
                      <a16:colId xmlns:a16="http://schemas.microsoft.com/office/drawing/2014/main" val="2485332089"/>
                    </a:ext>
                  </a:extLst>
                </a:gridCol>
              </a:tblGrid>
              <a:tr h="562583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ATS SoC (standalone)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a-DK" dirty="0"/>
                        <a:t>Hosted SoC (FEC + PCIe SoC)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577452"/>
                  </a:ext>
                </a:extLst>
              </a:tr>
              <a:tr h="562583">
                <a:tc>
                  <a:txBody>
                    <a:bodyPr/>
                    <a:lstStyle/>
                    <a:p>
                      <a:r>
                        <a:rPr lang="en-GB" b="1" dirty="0"/>
                        <a:t>Processing capability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2.5 </a:t>
                      </a:r>
                      <a:r>
                        <a:rPr lang="en-GB" dirty="0" err="1"/>
                        <a:t>Mevents</a:t>
                      </a:r>
                      <a:r>
                        <a:rPr lang="en-GB" dirty="0"/>
                        <a:t>/s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 </a:t>
                      </a:r>
                      <a:r>
                        <a:rPr lang="en-GB" dirty="0" err="1"/>
                        <a:t>Mevents</a:t>
                      </a:r>
                      <a:r>
                        <a:rPr lang="en-GB" dirty="0"/>
                        <a:t>/s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5012694"/>
                  </a:ext>
                </a:extLst>
              </a:tr>
              <a:tr h="971035">
                <a:tc>
                  <a:txBody>
                    <a:bodyPr/>
                    <a:lstStyle/>
                    <a:p>
                      <a:r>
                        <a:rPr lang="en-GB" b="1" dirty="0"/>
                        <a:t>Raw data availability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Currently up to 5 </a:t>
                      </a:r>
                      <a:r>
                        <a:rPr lang="en-GB" dirty="0" err="1"/>
                        <a:t>Mevents</a:t>
                      </a:r>
                      <a:r>
                        <a:rPr lang="en-GB" dirty="0"/>
                        <a:t>/s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Order of 36+ </a:t>
                      </a:r>
                      <a:r>
                        <a:rPr lang="en-GB" dirty="0" err="1"/>
                        <a:t>Mevents</a:t>
                      </a:r>
                      <a:r>
                        <a:rPr lang="en-GB" dirty="0"/>
                        <a:t>/s (limited by disks!)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7624029"/>
                  </a:ext>
                </a:extLst>
              </a:tr>
              <a:tr h="971035">
                <a:tc>
                  <a:txBody>
                    <a:bodyPr/>
                    <a:lstStyle/>
                    <a:p>
                      <a:r>
                        <a:rPr lang="en-GB" b="1" dirty="0"/>
                        <a:t>Maintainability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Standard platform</a:t>
                      </a:r>
                      <a:br>
                        <a:rPr lang="en-GB" dirty="0"/>
                      </a:br>
                      <a:r>
                        <a:rPr lang="en-GB" dirty="0"/>
                        <a:t>Forced gateware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FEC: standard</a:t>
                      </a:r>
                      <a:br>
                        <a:rPr lang="en-GB" dirty="0"/>
                      </a:br>
                      <a:r>
                        <a:rPr lang="en-GB" dirty="0"/>
                        <a:t>PCIe card: see Mark’s talk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2332981"/>
                  </a:ext>
                </a:extLst>
              </a:tr>
              <a:tr h="971035">
                <a:tc>
                  <a:txBody>
                    <a:bodyPr/>
                    <a:lstStyle/>
                    <a:p>
                      <a:r>
                        <a:rPr lang="en-GB" b="1" dirty="0"/>
                        <a:t>Scalability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Online: none</a:t>
                      </a:r>
                      <a:br>
                        <a:rPr lang="en-GB" dirty="0"/>
                      </a:br>
                      <a:r>
                        <a:rPr lang="en-GB" dirty="0"/>
                        <a:t>Offline: CCR server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Online: HP-FEC</a:t>
                      </a:r>
                      <a:br>
                        <a:rPr lang="en-GB" dirty="0"/>
                      </a:br>
                      <a:r>
                        <a:rPr lang="en-GB" dirty="0"/>
                        <a:t>Offline: CCR server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405283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8F0D5BE-8DE9-38BC-FA30-3CEB4E38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AAE51-2620-AFD8-EED9-06A48233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A6BB-7782-4E1C-A63D-0FAB483BE704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8053F-435C-E931-0C11-385FBC802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3FC0C-C24A-810B-7E16-E8B817ED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917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E3C85B-E692-9090-AEEB-D4C27FB14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85888"/>
            <a:ext cx="11376024" cy="503910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/>
              <a:t>Hosted SoC/FPGA (FEC + PCIe SoC)</a:t>
            </a:r>
          </a:p>
          <a:p>
            <a:pPr lvl="4"/>
            <a:endParaRPr lang="en-GB" dirty="0"/>
          </a:p>
          <a:p>
            <a:r>
              <a:rPr lang="en-GB" dirty="0"/>
              <a:t>Main advantages:</a:t>
            </a:r>
          </a:p>
          <a:p>
            <a:pPr lvl="1"/>
            <a:r>
              <a:rPr lang="en-GB" dirty="0"/>
              <a:t>High performance</a:t>
            </a:r>
          </a:p>
          <a:p>
            <a:pPr lvl="2"/>
            <a:r>
              <a:rPr lang="en-GB" dirty="0"/>
              <a:t>Meets and potentially exceeds BGI performance requirements</a:t>
            </a:r>
          </a:p>
          <a:p>
            <a:pPr lvl="2"/>
            <a:r>
              <a:rPr lang="en-GB" dirty="0"/>
              <a:t>Could offer almost real-time processing for the telescope</a:t>
            </a:r>
          </a:p>
          <a:p>
            <a:pPr lvl="2"/>
            <a:r>
              <a:rPr lang="en-GB" dirty="0"/>
              <a:t>Could support almost real-time beam loss removal (HP-FEC with GPU)</a:t>
            </a:r>
          </a:p>
          <a:p>
            <a:pPr lvl="1"/>
            <a:r>
              <a:rPr lang="en-GB" dirty="0"/>
              <a:t>Scalability: future-proof architecture for LHC BGI and other Timepix4 applications</a:t>
            </a:r>
          </a:p>
          <a:p>
            <a:pPr lvl="1"/>
            <a:r>
              <a:rPr lang="en-GB" dirty="0"/>
              <a:t>Standard solution in particle physics community (e.g. ATLAS)</a:t>
            </a:r>
          </a:p>
          <a:p>
            <a:pPr lvl="1"/>
            <a:r>
              <a:rPr lang="en-GB" dirty="0"/>
              <a:t>Proven environment (FEC)</a:t>
            </a:r>
          </a:p>
          <a:p>
            <a:pPr lvl="1"/>
            <a:r>
              <a:rPr lang="en-GB" dirty="0"/>
              <a:t>Straightforward raw data offloading</a:t>
            </a:r>
          </a:p>
          <a:p>
            <a:pPr lvl="1"/>
            <a:r>
              <a:rPr lang="en-GB" dirty="0"/>
              <a:t>No forced gateware updates</a:t>
            </a:r>
          </a:p>
          <a:p>
            <a:r>
              <a:rPr lang="en-GB" dirty="0"/>
              <a:t>Main disadvantages:</a:t>
            </a:r>
          </a:p>
          <a:p>
            <a:pPr lvl="1"/>
            <a:r>
              <a:rPr lang="en-GB" dirty="0"/>
              <a:t>As of today, no ATS “standard” PCIe carrier board with a suitable FPGA </a:t>
            </a:r>
            <a:r>
              <a:rPr lang="en-GB" dirty="0">
                <a:sym typeface="Wingdings" panose="05000000000000000000" pitchFamily="2" charset="2"/>
              </a:rPr>
              <a:t> see Mark’s talk</a:t>
            </a:r>
            <a:endParaRPr lang="en-GB" dirty="0"/>
          </a:p>
          <a:p>
            <a:pPr lvl="1"/>
            <a:r>
              <a:rPr lang="en-GB" dirty="0"/>
              <a:t>Slightly more work on the gateware 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3878CF-8FE6-E8D9-2475-6D01EA40A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preferred 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111ED1-A761-856C-BF45-242BD585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B938-CD9B-422E-B2B1-27D4953A6AB6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7D0F0-A75D-8BF0-8D90-C2FDB3BD0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4CF49-BD22-930B-612E-44F388262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220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E5229-8E6E-E328-F20E-11C68AFFB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97166-1B34-7D2C-6BF3-611F035D90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799D9-6972-F31A-36B0-062E16F57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639B-ECC9-4BF5-846B-754D2E8446AA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74B72-545D-CACD-4461-A8C536609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182C9-3430-53D6-A7AE-4EE48D1A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67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151AEC-B289-BA81-CAA9-99370C464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 layout of the readout system</a:t>
            </a: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CF157-ADDE-FEF9-CFC3-72CE94455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44B24-B47F-446B-B42D-832E69467C6D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202B2-C882-66FD-EF34-B5A3B5654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E32F4-9827-B81D-E736-433429001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04B688-1FED-9002-0915-46003BE595C6}"/>
              </a:ext>
            </a:extLst>
          </p:cNvPr>
          <p:cNvSpPr txBox="1"/>
          <p:nvPr/>
        </p:nvSpPr>
        <p:spPr>
          <a:xfrm>
            <a:off x="9852415" y="6158372"/>
            <a:ext cx="192039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chemeClr val="bg2">
                    <a:lumMod val="10000"/>
                  </a:schemeClr>
                </a:solidFill>
              </a:rPr>
              <a:t>Original diagram by Steen Jensen</a:t>
            </a:r>
            <a:endParaRPr lang="et-EE" sz="1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B57176-B3C4-77CA-76A1-8D672D3C1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46" y="1338380"/>
            <a:ext cx="10732994" cy="481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6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D3EE6-CCC0-DB7C-9BBC-C16723484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et-E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13D5A-321A-6C97-9151-D79F031A0C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Overview of the system, data rates and requirements</a:t>
            </a: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F2108-40E5-71CB-132D-79F5CE4A7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FD9E6-E6F1-4342-9C2D-3910C8DC4DA6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2B05C-957C-2AD7-F9A7-A43B62BEE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C8C2B-B07F-D53F-69CC-783C34026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24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729024-0242-9DA1-E364-6487FB5FF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Readout versions</a:t>
            </a: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3DDBD-78CB-8C1F-545A-54B84C605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770C-54A1-40B3-880C-2B7D9E405EB6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F5978-17A0-8559-5961-574209440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3A070-708C-6680-6075-07C85A193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FBE95F-77F3-33FA-6093-4F481C41E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39" y="2281467"/>
            <a:ext cx="3659704" cy="35184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ECF95D-A317-24D5-7C66-895CABE67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6147" y="2281467"/>
            <a:ext cx="3659705" cy="35152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FB3DDD-8218-4C8A-8302-BCCA14842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5963" y="2284676"/>
            <a:ext cx="3683398" cy="3525077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D4F7B0A-1418-BC17-EE7C-6C916A9037DA}"/>
              </a:ext>
            </a:extLst>
          </p:cNvPr>
          <p:cNvSpPr/>
          <p:nvPr/>
        </p:nvSpPr>
        <p:spPr>
          <a:xfrm>
            <a:off x="6148559" y="613386"/>
            <a:ext cx="1113407" cy="0"/>
          </a:xfrm>
          <a:custGeom>
            <a:avLst/>
            <a:gdLst>
              <a:gd name="connsiteX0" fmla="*/ 0 w 1080943"/>
              <a:gd name="connsiteY0" fmla="*/ 0 h 1693261"/>
              <a:gd name="connsiteX1" fmla="*/ 549965 w 1080943"/>
              <a:gd name="connsiteY1" fmla="*/ 1649895 h 1693261"/>
              <a:gd name="connsiteX2" fmla="*/ 1080052 w 1080943"/>
              <a:gd name="connsiteY2" fmla="*/ 1139687 h 1693261"/>
              <a:gd name="connsiteX3" fmla="*/ 689113 w 1080943"/>
              <a:gd name="connsiteY3" fmla="*/ 344556 h 1693261"/>
              <a:gd name="connsiteX0" fmla="*/ 0 w 1081684"/>
              <a:gd name="connsiteY0" fmla="*/ 0 h 1693261"/>
              <a:gd name="connsiteX1" fmla="*/ 549965 w 1081684"/>
              <a:gd name="connsiteY1" fmla="*/ 1649895 h 1693261"/>
              <a:gd name="connsiteX2" fmla="*/ 1080052 w 1081684"/>
              <a:gd name="connsiteY2" fmla="*/ 1139687 h 1693261"/>
              <a:gd name="connsiteX3" fmla="*/ 894522 w 1081684"/>
              <a:gd name="connsiteY3" fmla="*/ 1663148 h 1693261"/>
              <a:gd name="connsiteX0" fmla="*/ 0 w 894522"/>
              <a:gd name="connsiteY0" fmla="*/ 0 h 1897682"/>
              <a:gd name="connsiteX1" fmla="*/ 549965 w 894522"/>
              <a:gd name="connsiteY1" fmla="*/ 1649895 h 1897682"/>
              <a:gd name="connsiteX2" fmla="*/ 722243 w 894522"/>
              <a:gd name="connsiteY2" fmla="*/ 1755913 h 1897682"/>
              <a:gd name="connsiteX3" fmla="*/ 894522 w 894522"/>
              <a:gd name="connsiteY3" fmla="*/ 1663148 h 1897682"/>
              <a:gd name="connsiteX0" fmla="*/ 0 w 894522"/>
              <a:gd name="connsiteY0" fmla="*/ 0 h 1794521"/>
              <a:gd name="connsiteX1" fmla="*/ 159026 w 894522"/>
              <a:gd name="connsiteY1" fmla="*/ 921026 h 1794521"/>
              <a:gd name="connsiteX2" fmla="*/ 722243 w 894522"/>
              <a:gd name="connsiteY2" fmla="*/ 1755913 h 1794521"/>
              <a:gd name="connsiteX3" fmla="*/ 894522 w 894522"/>
              <a:gd name="connsiteY3" fmla="*/ 1663148 h 1794521"/>
              <a:gd name="connsiteX0" fmla="*/ 0 w 894522"/>
              <a:gd name="connsiteY0" fmla="*/ 0 h 1804133"/>
              <a:gd name="connsiteX1" fmla="*/ 159026 w 894522"/>
              <a:gd name="connsiteY1" fmla="*/ 921026 h 1804133"/>
              <a:gd name="connsiteX2" fmla="*/ 722243 w 894522"/>
              <a:gd name="connsiteY2" fmla="*/ 1755913 h 1804133"/>
              <a:gd name="connsiteX3" fmla="*/ 894522 w 894522"/>
              <a:gd name="connsiteY3" fmla="*/ 1663148 h 1804133"/>
              <a:gd name="connsiteX0" fmla="*/ 0 w 894522"/>
              <a:gd name="connsiteY0" fmla="*/ 0 h 1663148"/>
              <a:gd name="connsiteX1" fmla="*/ 159026 w 894522"/>
              <a:gd name="connsiteY1" fmla="*/ 921026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311426 w 894522"/>
              <a:gd name="connsiteY1" fmla="*/ 854765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86139 w 894522"/>
              <a:gd name="connsiteY1" fmla="*/ 1146313 h 1663148"/>
              <a:gd name="connsiteX2" fmla="*/ 894522 w 894522"/>
              <a:gd name="connsiteY2" fmla="*/ 1663148 h 1663148"/>
              <a:gd name="connsiteX0" fmla="*/ 10761 w 905283"/>
              <a:gd name="connsiteY0" fmla="*/ 0 h 1663148"/>
              <a:gd name="connsiteX1" fmla="*/ 96900 w 905283"/>
              <a:gd name="connsiteY1" fmla="*/ 1146313 h 1663148"/>
              <a:gd name="connsiteX2" fmla="*/ 905283 w 905283"/>
              <a:gd name="connsiteY2" fmla="*/ 1663148 h 1663148"/>
              <a:gd name="connsiteX0" fmla="*/ 0 w 894522"/>
              <a:gd name="connsiteY0" fmla="*/ 0 h 1663148"/>
              <a:gd name="connsiteX1" fmla="*/ 192156 w 894522"/>
              <a:gd name="connsiteY1" fmla="*/ 1133061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192156 w 894522"/>
              <a:gd name="connsiteY1" fmla="*/ 1133061 h 1663148"/>
              <a:gd name="connsiteX2" fmla="*/ 894522 w 894522"/>
              <a:gd name="connsiteY2" fmla="*/ 1663148 h 1663148"/>
              <a:gd name="connsiteX0" fmla="*/ 196163 w 719624"/>
              <a:gd name="connsiteY0" fmla="*/ 0 h 1749287"/>
              <a:gd name="connsiteX1" fmla="*/ 17258 w 719624"/>
              <a:gd name="connsiteY1" fmla="*/ 1219200 h 1749287"/>
              <a:gd name="connsiteX2" fmla="*/ 719624 w 719624"/>
              <a:gd name="connsiteY2" fmla="*/ 1749287 h 1749287"/>
              <a:gd name="connsiteX0" fmla="*/ 195487 w 705696"/>
              <a:gd name="connsiteY0" fmla="*/ 0 h 1755913"/>
              <a:gd name="connsiteX1" fmla="*/ 16582 w 705696"/>
              <a:gd name="connsiteY1" fmla="*/ 1219200 h 1755913"/>
              <a:gd name="connsiteX2" fmla="*/ 705696 w 705696"/>
              <a:gd name="connsiteY2" fmla="*/ 1755913 h 1755913"/>
              <a:gd name="connsiteX0" fmla="*/ 195487 w 705696"/>
              <a:gd name="connsiteY0" fmla="*/ 0 h 1755913"/>
              <a:gd name="connsiteX1" fmla="*/ 16582 w 705696"/>
              <a:gd name="connsiteY1" fmla="*/ 1219200 h 1755913"/>
              <a:gd name="connsiteX2" fmla="*/ 705696 w 705696"/>
              <a:gd name="connsiteY2" fmla="*/ 1755913 h 1755913"/>
              <a:gd name="connsiteX0" fmla="*/ 57490 w 567699"/>
              <a:gd name="connsiteY0" fmla="*/ 0 h 1755913"/>
              <a:gd name="connsiteX1" fmla="*/ 30985 w 567699"/>
              <a:gd name="connsiteY1" fmla="*/ 1007165 h 1755913"/>
              <a:gd name="connsiteX2" fmla="*/ 567699 w 567699"/>
              <a:gd name="connsiteY2" fmla="*/ 1755913 h 1755913"/>
              <a:gd name="connsiteX0" fmla="*/ 0 w 510209"/>
              <a:gd name="connsiteY0" fmla="*/ 0 h 1755913"/>
              <a:gd name="connsiteX1" fmla="*/ 86139 w 510209"/>
              <a:gd name="connsiteY1" fmla="*/ 1007165 h 1755913"/>
              <a:gd name="connsiteX2" fmla="*/ 510209 w 510209"/>
              <a:gd name="connsiteY2" fmla="*/ 1755913 h 1755913"/>
              <a:gd name="connsiteX0" fmla="*/ 0 w 510209"/>
              <a:gd name="connsiteY0" fmla="*/ 0 h 1736035"/>
              <a:gd name="connsiteX1" fmla="*/ 86139 w 510209"/>
              <a:gd name="connsiteY1" fmla="*/ 1007165 h 1736035"/>
              <a:gd name="connsiteX2" fmla="*/ 510209 w 510209"/>
              <a:gd name="connsiteY2" fmla="*/ 1736035 h 1736035"/>
              <a:gd name="connsiteX0" fmla="*/ 0 w 3498574"/>
              <a:gd name="connsiteY0" fmla="*/ 0 h 1258957"/>
              <a:gd name="connsiteX1" fmla="*/ 3074504 w 3498574"/>
              <a:gd name="connsiteY1" fmla="*/ 530087 h 1258957"/>
              <a:gd name="connsiteX2" fmla="*/ 3498574 w 3498574"/>
              <a:gd name="connsiteY2" fmla="*/ 1258957 h 1258957"/>
              <a:gd name="connsiteX0" fmla="*/ 0 w 3082922"/>
              <a:gd name="connsiteY0" fmla="*/ 0 h 1431235"/>
              <a:gd name="connsiteX1" fmla="*/ 3074504 w 3082922"/>
              <a:gd name="connsiteY1" fmla="*/ 530087 h 1431235"/>
              <a:gd name="connsiteX2" fmla="*/ 1000539 w 3082922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463826 w 1000539"/>
              <a:gd name="connsiteY1" fmla="*/ 987287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463826 w 1000539"/>
              <a:gd name="connsiteY1" fmla="*/ 987287 h 1431235"/>
              <a:gd name="connsiteX2" fmla="*/ 1000539 w 1000539"/>
              <a:gd name="connsiteY2" fmla="*/ 1431235 h 1431235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3633 w 997546"/>
              <a:gd name="connsiteY0" fmla="*/ 0 h 1451113"/>
              <a:gd name="connsiteX1" fmla="*/ 666242 w 997546"/>
              <a:gd name="connsiteY1" fmla="*/ 569844 h 1451113"/>
              <a:gd name="connsiteX2" fmla="*/ 997546 w 997546"/>
              <a:gd name="connsiteY2" fmla="*/ 1451113 h 1451113"/>
              <a:gd name="connsiteX0" fmla="*/ 1 w 993914"/>
              <a:gd name="connsiteY0" fmla="*/ 0 h 1451113"/>
              <a:gd name="connsiteX1" fmla="*/ 662610 w 993914"/>
              <a:gd name="connsiteY1" fmla="*/ 569844 h 1451113"/>
              <a:gd name="connsiteX2" fmla="*/ 993914 w 993914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993913 w 993913"/>
              <a:gd name="connsiteY1" fmla="*/ 1451113 h 1451113"/>
              <a:gd name="connsiteX0" fmla="*/ 0 w 1250755"/>
              <a:gd name="connsiteY0" fmla="*/ 0 h 773255"/>
              <a:gd name="connsiteX1" fmla="*/ 1250755 w 1250755"/>
              <a:gd name="connsiteY1" fmla="*/ 773255 h 773255"/>
              <a:gd name="connsiteX0" fmla="*/ 0 w 1289282"/>
              <a:gd name="connsiteY0" fmla="*/ 0 h 20080"/>
              <a:gd name="connsiteX1" fmla="*/ 1289282 w 1289282"/>
              <a:gd name="connsiteY1" fmla="*/ 20080 h 20080"/>
              <a:gd name="connsiteX0" fmla="*/ 0 w 1237914"/>
              <a:gd name="connsiteY0" fmla="*/ 0 h 20080"/>
              <a:gd name="connsiteX1" fmla="*/ 1237914 w 1237914"/>
              <a:gd name="connsiteY1" fmla="*/ 20080 h 20080"/>
              <a:gd name="connsiteX0" fmla="*/ 0 w 2740585"/>
              <a:gd name="connsiteY0" fmla="*/ 0 h 534"/>
              <a:gd name="connsiteX1" fmla="*/ 2740585 w 2740585"/>
              <a:gd name="connsiteY1" fmla="*/ 534 h 534"/>
              <a:gd name="connsiteX0" fmla="*/ 0 w 10313"/>
              <a:gd name="connsiteY0" fmla="*/ 5250 h 5250"/>
              <a:gd name="connsiteX1" fmla="*/ 10313 w 10313"/>
              <a:gd name="connsiteY1" fmla="*/ 0 h 5250"/>
              <a:gd name="connsiteX0" fmla="*/ 0 w 10500"/>
              <a:gd name="connsiteY0" fmla="*/ 0 h 68"/>
              <a:gd name="connsiteX1" fmla="*/ 10500 w 10500"/>
              <a:gd name="connsiteY1" fmla="*/ 68 h 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500" h="68">
                <a:moveTo>
                  <a:pt x="0" y="0"/>
                </a:moveTo>
                <a:lnTo>
                  <a:pt x="10500" y="68"/>
                </a:lnTo>
              </a:path>
            </a:pathLst>
          </a:custGeom>
          <a:noFill/>
          <a:ln w="28575">
            <a:solidFill>
              <a:srgbClr val="0072B2"/>
            </a:solidFill>
            <a:headEnd type="stealth" w="lg" len="med"/>
            <a:tailEnd type="stealth" w="lg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943BF3-2695-A26A-F2B9-79C1FBC7B2C0}"/>
              </a:ext>
            </a:extLst>
          </p:cNvPr>
          <p:cNvSpPr txBox="1"/>
          <p:nvPr/>
        </p:nvSpPr>
        <p:spPr>
          <a:xfrm>
            <a:off x="6430347" y="357225"/>
            <a:ext cx="54983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72B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HTTP</a:t>
            </a:r>
            <a:endParaRPr lang="et-EE" b="1" dirty="0">
              <a:solidFill>
                <a:srgbClr val="0072B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925995-DF75-9883-DE39-DBB6ADCF4627}"/>
              </a:ext>
            </a:extLst>
          </p:cNvPr>
          <p:cNvSpPr/>
          <p:nvPr/>
        </p:nvSpPr>
        <p:spPr>
          <a:xfrm>
            <a:off x="6148559" y="931308"/>
            <a:ext cx="1113407" cy="0"/>
          </a:xfrm>
          <a:custGeom>
            <a:avLst/>
            <a:gdLst>
              <a:gd name="connsiteX0" fmla="*/ 0 w 1080943"/>
              <a:gd name="connsiteY0" fmla="*/ 0 h 1693261"/>
              <a:gd name="connsiteX1" fmla="*/ 549965 w 1080943"/>
              <a:gd name="connsiteY1" fmla="*/ 1649895 h 1693261"/>
              <a:gd name="connsiteX2" fmla="*/ 1080052 w 1080943"/>
              <a:gd name="connsiteY2" fmla="*/ 1139687 h 1693261"/>
              <a:gd name="connsiteX3" fmla="*/ 689113 w 1080943"/>
              <a:gd name="connsiteY3" fmla="*/ 344556 h 1693261"/>
              <a:gd name="connsiteX0" fmla="*/ 0 w 1081684"/>
              <a:gd name="connsiteY0" fmla="*/ 0 h 1693261"/>
              <a:gd name="connsiteX1" fmla="*/ 549965 w 1081684"/>
              <a:gd name="connsiteY1" fmla="*/ 1649895 h 1693261"/>
              <a:gd name="connsiteX2" fmla="*/ 1080052 w 1081684"/>
              <a:gd name="connsiteY2" fmla="*/ 1139687 h 1693261"/>
              <a:gd name="connsiteX3" fmla="*/ 894522 w 1081684"/>
              <a:gd name="connsiteY3" fmla="*/ 1663148 h 1693261"/>
              <a:gd name="connsiteX0" fmla="*/ 0 w 894522"/>
              <a:gd name="connsiteY0" fmla="*/ 0 h 1897682"/>
              <a:gd name="connsiteX1" fmla="*/ 549965 w 894522"/>
              <a:gd name="connsiteY1" fmla="*/ 1649895 h 1897682"/>
              <a:gd name="connsiteX2" fmla="*/ 722243 w 894522"/>
              <a:gd name="connsiteY2" fmla="*/ 1755913 h 1897682"/>
              <a:gd name="connsiteX3" fmla="*/ 894522 w 894522"/>
              <a:gd name="connsiteY3" fmla="*/ 1663148 h 1897682"/>
              <a:gd name="connsiteX0" fmla="*/ 0 w 894522"/>
              <a:gd name="connsiteY0" fmla="*/ 0 h 1794521"/>
              <a:gd name="connsiteX1" fmla="*/ 159026 w 894522"/>
              <a:gd name="connsiteY1" fmla="*/ 921026 h 1794521"/>
              <a:gd name="connsiteX2" fmla="*/ 722243 w 894522"/>
              <a:gd name="connsiteY2" fmla="*/ 1755913 h 1794521"/>
              <a:gd name="connsiteX3" fmla="*/ 894522 w 894522"/>
              <a:gd name="connsiteY3" fmla="*/ 1663148 h 1794521"/>
              <a:gd name="connsiteX0" fmla="*/ 0 w 894522"/>
              <a:gd name="connsiteY0" fmla="*/ 0 h 1804133"/>
              <a:gd name="connsiteX1" fmla="*/ 159026 w 894522"/>
              <a:gd name="connsiteY1" fmla="*/ 921026 h 1804133"/>
              <a:gd name="connsiteX2" fmla="*/ 722243 w 894522"/>
              <a:gd name="connsiteY2" fmla="*/ 1755913 h 1804133"/>
              <a:gd name="connsiteX3" fmla="*/ 894522 w 894522"/>
              <a:gd name="connsiteY3" fmla="*/ 1663148 h 1804133"/>
              <a:gd name="connsiteX0" fmla="*/ 0 w 894522"/>
              <a:gd name="connsiteY0" fmla="*/ 0 h 1663148"/>
              <a:gd name="connsiteX1" fmla="*/ 159026 w 894522"/>
              <a:gd name="connsiteY1" fmla="*/ 921026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311426 w 894522"/>
              <a:gd name="connsiteY1" fmla="*/ 854765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86139 w 894522"/>
              <a:gd name="connsiteY1" fmla="*/ 1146313 h 1663148"/>
              <a:gd name="connsiteX2" fmla="*/ 894522 w 894522"/>
              <a:gd name="connsiteY2" fmla="*/ 1663148 h 1663148"/>
              <a:gd name="connsiteX0" fmla="*/ 10761 w 905283"/>
              <a:gd name="connsiteY0" fmla="*/ 0 h 1663148"/>
              <a:gd name="connsiteX1" fmla="*/ 96900 w 905283"/>
              <a:gd name="connsiteY1" fmla="*/ 1146313 h 1663148"/>
              <a:gd name="connsiteX2" fmla="*/ 905283 w 905283"/>
              <a:gd name="connsiteY2" fmla="*/ 1663148 h 1663148"/>
              <a:gd name="connsiteX0" fmla="*/ 0 w 894522"/>
              <a:gd name="connsiteY0" fmla="*/ 0 h 1663148"/>
              <a:gd name="connsiteX1" fmla="*/ 192156 w 894522"/>
              <a:gd name="connsiteY1" fmla="*/ 1133061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192156 w 894522"/>
              <a:gd name="connsiteY1" fmla="*/ 1133061 h 1663148"/>
              <a:gd name="connsiteX2" fmla="*/ 894522 w 894522"/>
              <a:gd name="connsiteY2" fmla="*/ 1663148 h 1663148"/>
              <a:gd name="connsiteX0" fmla="*/ 196163 w 719624"/>
              <a:gd name="connsiteY0" fmla="*/ 0 h 1749287"/>
              <a:gd name="connsiteX1" fmla="*/ 17258 w 719624"/>
              <a:gd name="connsiteY1" fmla="*/ 1219200 h 1749287"/>
              <a:gd name="connsiteX2" fmla="*/ 719624 w 719624"/>
              <a:gd name="connsiteY2" fmla="*/ 1749287 h 1749287"/>
              <a:gd name="connsiteX0" fmla="*/ 195487 w 705696"/>
              <a:gd name="connsiteY0" fmla="*/ 0 h 1755913"/>
              <a:gd name="connsiteX1" fmla="*/ 16582 w 705696"/>
              <a:gd name="connsiteY1" fmla="*/ 1219200 h 1755913"/>
              <a:gd name="connsiteX2" fmla="*/ 705696 w 705696"/>
              <a:gd name="connsiteY2" fmla="*/ 1755913 h 1755913"/>
              <a:gd name="connsiteX0" fmla="*/ 195487 w 705696"/>
              <a:gd name="connsiteY0" fmla="*/ 0 h 1755913"/>
              <a:gd name="connsiteX1" fmla="*/ 16582 w 705696"/>
              <a:gd name="connsiteY1" fmla="*/ 1219200 h 1755913"/>
              <a:gd name="connsiteX2" fmla="*/ 705696 w 705696"/>
              <a:gd name="connsiteY2" fmla="*/ 1755913 h 1755913"/>
              <a:gd name="connsiteX0" fmla="*/ 57490 w 567699"/>
              <a:gd name="connsiteY0" fmla="*/ 0 h 1755913"/>
              <a:gd name="connsiteX1" fmla="*/ 30985 w 567699"/>
              <a:gd name="connsiteY1" fmla="*/ 1007165 h 1755913"/>
              <a:gd name="connsiteX2" fmla="*/ 567699 w 567699"/>
              <a:gd name="connsiteY2" fmla="*/ 1755913 h 1755913"/>
              <a:gd name="connsiteX0" fmla="*/ 0 w 510209"/>
              <a:gd name="connsiteY0" fmla="*/ 0 h 1755913"/>
              <a:gd name="connsiteX1" fmla="*/ 86139 w 510209"/>
              <a:gd name="connsiteY1" fmla="*/ 1007165 h 1755913"/>
              <a:gd name="connsiteX2" fmla="*/ 510209 w 510209"/>
              <a:gd name="connsiteY2" fmla="*/ 1755913 h 1755913"/>
              <a:gd name="connsiteX0" fmla="*/ 0 w 510209"/>
              <a:gd name="connsiteY0" fmla="*/ 0 h 1736035"/>
              <a:gd name="connsiteX1" fmla="*/ 86139 w 510209"/>
              <a:gd name="connsiteY1" fmla="*/ 1007165 h 1736035"/>
              <a:gd name="connsiteX2" fmla="*/ 510209 w 510209"/>
              <a:gd name="connsiteY2" fmla="*/ 1736035 h 1736035"/>
              <a:gd name="connsiteX0" fmla="*/ 0 w 3498574"/>
              <a:gd name="connsiteY0" fmla="*/ 0 h 1258957"/>
              <a:gd name="connsiteX1" fmla="*/ 3074504 w 3498574"/>
              <a:gd name="connsiteY1" fmla="*/ 530087 h 1258957"/>
              <a:gd name="connsiteX2" fmla="*/ 3498574 w 3498574"/>
              <a:gd name="connsiteY2" fmla="*/ 1258957 h 1258957"/>
              <a:gd name="connsiteX0" fmla="*/ 0 w 3082922"/>
              <a:gd name="connsiteY0" fmla="*/ 0 h 1431235"/>
              <a:gd name="connsiteX1" fmla="*/ 3074504 w 3082922"/>
              <a:gd name="connsiteY1" fmla="*/ 530087 h 1431235"/>
              <a:gd name="connsiteX2" fmla="*/ 1000539 w 3082922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463826 w 1000539"/>
              <a:gd name="connsiteY1" fmla="*/ 987287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463826 w 1000539"/>
              <a:gd name="connsiteY1" fmla="*/ 987287 h 1431235"/>
              <a:gd name="connsiteX2" fmla="*/ 1000539 w 1000539"/>
              <a:gd name="connsiteY2" fmla="*/ 1431235 h 1431235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3633 w 997546"/>
              <a:gd name="connsiteY0" fmla="*/ 0 h 1451113"/>
              <a:gd name="connsiteX1" fmla="*/ 666242 w 997546"/>
              <a:gd name="connsiteY1" fmla="*/ 569844 h 1451113"/>
              <a:gd name="connsiteX2" fmla="*/ 997546 w 997546"/>
              <a:gd name="connsiteY2" fmla="*/ 1451113 h 1451113"/>
              <a:gd name="connsiteX0" fmla="*/ 1 w 993914"/>
              <a:gd name="connsiteY0" fmla="*/ 0 h 1451113"/>
              <a:gd name="connsiteX1" fmla="*/ 662610 w 993914"/>
              <a:gd name="connsiteY1" fmla="*/ 569844 h 1451113"/>
              <a:gd name="connsiteX2" fmla="*/ 993914 w 993914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993913 w 993913"/>
              <a:gd name="connsiteY1" fmla="*/ 1451113 h 1451113"/>
              <a:gd name="connsiteX0" fmla="*/ 0 w 1250755"/>
              <a:gd name="connsiteY0" fmla="*/ 0 h 773255"/>
              <a:gd name="connsiteX1" fmla="*/ 1250755 w 1250755"/>
              <a:gd name="connsiteY1" fmla="*/ 773255 h 773255"/>
              <a:gd name="connsiteX0" fmla="*/ 0 w 1289282"/>
              <a:gd name="connsiteY0" fmla="*/ 0 h 20080"/>
              <a:gd name="connsiteX1" fmla="*/ 1289282 w 1289282"/>
              <a:gd name="connsiteY1" fmla="*/ 20080 h 20080"/>
              <a:gd name="connsiteX0" fmla="*/ 0 w 1237914"/>
              <a:gd name="connsiteY0" fmla="*/ 0 h 20080"/>
              <a:gd name="connsiteX1" fmla="*/ 1237914 w 1237914"/>
              <a:gd name="connsiteY1" fmla="*/ 20080 h 20080"/>
              <a:gd name="connsiteX0" fmla="*/ 0 w 2740585"/>
              <a:gd name="connsiteY0" fmla="*/ 0 h 534"/>
              <a:gd name="connsiteX1" fmla="*/ 2740585 w 2740585"/>
              <a:gd name="connsiteY1" fmla="*/ 534 h 534"/>
              <a:gd name="connsiteX0" fmla="*/ 0 w 10313"/>
              <a:gd name="connsiteY0" fmla="*/ 5250 h 5250"/>
              <a:gd name="connsiteX1" fmla="*/ 10313 w 10313"/>
              <a:gd name="connsiteY1" fmla="*/ 0 h 5250"/>
              <a:gd name="connsiteX0" fmla="*/ 0 w 10500"/>
              <a:gd name="connsiteY0" fmla="*/ 0 h 68"/>
              <a:gd name="connsiteX1" fmla="*/ 10500 w 10500"/>
              <a:gd name="connsiteY1" fmla="*/ 68 h 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500" h="68">
                <a:moveTo>
                  <a:pt x="0" y="0"/>
                </a:moveTo>
                <a:lnTo>
                  <a:pt x="10500" y="68"/>
                </a:lnTo>
              </a:path>
            </a:pathLst>
          </a:custGeom>
          <a:noFill/>
          <a:ln w="28575">
            <a:solidFill>
              <a:srgbClr val="E69F00"/>
            </a:solidFill>
            <a:headEnd type="stealth" w="lg" len="med"/>
            <a:tailEnd type="stealth" w="lg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>
              <a:solidFill>
                <a:srgbClr val="FF99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3C176-4D61-927D-52CA-9FCBAC01B476}"/>
              </a:ext>
            </a:extLst>
          </p:cNvPr>
          <p:cNvSpPr txBox="1"/>
          <p:nvPr/>
        </p:nvSpPr>
        <p:spPr>
          <a:xfrm>
            <a:off x="6336572" y="675147"/>
            <a:ext cx="737381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 err="1">
                <a:solidFill>
                  <a:srgbClr val="E69F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PyJapc</a:t>
            </a:r>
            <a:endParaRPr lang="et-EE" b="1" dirty="0">
              <a:solidFill>
                <a:srgbClr val="E69F00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FCC8F71-C4BE-D0E2-6982-46EDFA5E6FD6}"/>
              </a:ext>
            </a:extLst>
          </p:cNvPr>
          <p:cNvSpPr/>
          <p:nvPr/>
        </p:nvSpPr>
        <p:spPr>
          <a:xfrm>
            <a:off x="6148559" y="1251236"/>
            <a:ext cx="1113407" cy="0"/>
          </a:xfrm>
          <a:custGeom>
            <a:avLst/>
            <a:gdLst>
              <a:gd name="connsiteX0" fmla="*/ 0 w 1080943"/>
              <a:gd name="connsiteY0" fmla="*/ 0 h 1693261"/>
              <a:gd name="connsiteX1" fmla="*/ 549965 w 1080943"/>
              <a:gd name="connsiteY1" fmla="*/ 1649895 h 1693261"/>
              <a:gd name="connsiteX2" fmla="*/ 1080052 w 1080943"/>
              <a:gd name="connsiteY2" fmla="*/ 1139687 h 1693261"/>
              <a:gd name="connsiteX3" fmla="*/ 689113 w 1080943"/>
              <a:gd name="connsiteY3" fmla="*/ 344556 h 1693261"/>
              <a:gd name="connsiteX0" fmla="*/ 0 w 1081684"/>
              <a:gd name="connsiteY0" fmla="*/ 0 h 1693261"/>
              <a:gd name="connsiteX1" fmla="*/ 549965 w 1081684"/>
              <a:gd name="connsiteY1" fmla="*/ 1649895 h 1693261"/>
              <a:gd name="connsiteX2" fmla="*/ 1080052 w 1081684"/>
              <a:gd name="connsiteY2" fmla="*/ 1139687 h 1693261"/>
              <a:gd name="connsiteX3" fmla="*/ 894522 w 1081684"/>
              <a:gd name="connsiteY3" fmla="*/ 1663148 h 1693261"/>
              <a:gd name="connsiteX0" fmla="*/ 0 w 894522"/>
              <a:gd name="connsiteY0" fmla="*/ 0 h 1897682"/>
              <a:gd name="connsiteX1" fmla="*/ 549965 w 894522"/>
              <a:gd name="connsiteY1" fmla="*/ 1649895 h 1897682"/>
              <a:gd name="connsiteX2" fmla="*/ 722243 w 894522"/>
              <a:gd name="connsiteY2" fmla="*/ 1755913 h 1897682"/>
              <a:gd name="connsiteX3" fmla="*/ 894522 w 894522"/>
              <a:gd name="connsiteY3" fmla="*/ 1663148 h 1897682"/>
              <a:gd name="connsiteX0" fmla="*/ 0 w 894522"/>
              <a:gd name="connsiteY0" fmla="*/ 0 h 1794521"/>
              <a:gd name="connsiteX1" fmla="*/ 159026 w 894522"/>
              <a:gd name="connsiteY1" fmla="*/ 921026 h 1794521"/>
              <a:gd name="connsiteX2" fmla="*/ 722243 w 894522"/>
              <a:gd name="connsiteY2" fmla="*/ 1755913 h 1794521"/>
              <a:gd name="connsiteX3" fmla="*/ 894522 w 894522"/>
              <a:gd name="connsiteY3" fmla="*/ 1663148 h 1794521"/>
              <a:gd name="connsiteX0" fmla="*/ 0 w 894522"/>
              <a:gd name="connsiteY0" fmla="*/ 0 h 1804133"/>
              <a:gd name="connsiteX1" fmla="*/ 159026 w 894522"/>
              <a:gd name="connsiteY1" fmla="*/ 921026 h 1804133"/>
              <a:gd name="connsiteX2" fmla="*/ 722243 w 894522"/>
              <a:gd name="connsiteY2" fmla="*/ 1755913 h 1804133"/>
              <a:gd name="connsiteX3" fmla="*/ 894522 w 894522"/>
              <a:gd name="connsiteY3" fmla="*/ 1663148 h 1804133"/>
              <a:gd name="connsiteX0" fmla="*/ 0 w 894522"/>
              <a:gd name="connsiteY0" fmla="*/ 0 h 1663148"/>
              <a:gd name="connsiteX1" fmla="*/ 159026 w 894522"/>
              <a:gd name="connsiteY1" fmla="*/ 921026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311426 w 894522"/>
              <a:gd name="connsiteY1" fmla="*/ 854765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86139 w 894522"/>
              <a:gd name="connsiteY1" fmla="*/ 1146313 h 1663148"/>
              <a:gd name="connsiteX2" fmla="*/ 894522 w 894522"/>
              <a:gd name="connsiteY2" fmla="*/ 1663148 h 1663148"/>
              <a:gd name="connsiteX0" fmla="*/ 10761 w 905283"/>
              <a:gd name="connsiteY0" fmla="*/ 0 h 1663148"/>
              <a:gd name="connsiteX1" fmla="*/ 96900 w 905283"/>
              <a:gd name="connsiteY1" fmla="*/ 1146313 h 1663148"/>
              <a:gd name="connsiteX2" fmla="*/ 905283 w 905283"/>
              <a:gd name="connsiteY2" fmla="*/ 1663148 h 1663148"/>
              <a:gd name="connsiteX0" fmla="*/ 0 w 894522"/>
              <a:gd name="connsiteY0" fmla="*/ 0 h 1663148"/>
              <a:gd name="connsiteX1" fmla="*/ 192156 w 894522"/>
              <a:gd name="connsiteY1" fmla="*/ 1133061 h 1663148"/>
              <a:gd name="connsiteX2" fmla="*/ 894522 w 894522"/>
              <a:gd name="connsiteY2" fmla="*/ 1663148 h 1663148"/>
              <a:gd name="connsiteX0" fmla="*/ 0 w 894522"/>
              <a:gd name="connsiteY0" fmla="*/ 0 h 1663148"/>
              <a:gd name="connsiteX1" fmla="*/ 192156 w 894522"/>
              <a:gd name="connsiteY1" fmla="*/ 1133061 h 1663148"/>
              <a:gd name="connsiteX2" fmla="*/ 894522 w 894522"/>
              <a:gd name="connsiteY2" fmla="*/ 1663148 h 1663148"/>
              <a:gd name="connsiteX0" fmla="*/ 196163 w 719624"/>
              <a:gd name="connsiteY0" fmla="*/ 0 h 1749287"/>
              <a:gd name="connsiteX1" fmla="*/ 17258 w 719624"/>
              <a:gd name="connsiteY1" fmla="*/ 1219200 h 1749287"/>
              <a:gd name="connsiteX2" fmla="*/ 719624 w 719624"/>
              <a:gd name="connsiteY2" fmla="*/ 1749287 h 1749287"/>
              <a:gd name="connsiteX0" fmla="*/ 195487 w 705696"/>
              <a:gd name="connsiteY0" fmla="*/ 0 h 1755913"/>
              <a:gd name="connsiteX1" fmla="*/ 16582 w 705696"/>
              <a:gd name="connsiteY1" fmla="*/ 1219200 h 1755913"/>
              <a:gd name="connsiteX2" fmla="*/ 705696 w 705696"/>
              <a:gd name="connsiteY2" fmla="*/ 1755913 h 1755913"/>
              <a:gd name="connsiteX0" fmla="*/ 195487 w 705696"/>
              <a:gd name="connsiteY0" fmla="*/ 0 h 1755913"/>
              <a:gd name="connsiteX1" fmla="*/ 16582 w 705696"/>
              <a:gd name="connsiteY1" fmla="*/ 1219200 h 1755913"/>
              <a:gd name="connsiteX2" fmla="*/ 705696 w 705696"/>
              <a:gd name="connsiteY2" fmla="*/ 1755913 h 1755913"/>
              <a:gd name="connsiteX0" fmla="*/ 57490 w 567699"/>
              <a:gd name="connsiteY0" fmla="*/ 0 h 1755913"/>
              <a:gd name="connsiteX1" fmla="*/ 30985 w 567699"/>
              <a:gd name="connsiteY1" fmla="*/ 1007165 h 1755913"/>
              <a:gd name="connsiteX2" fmla="*/ 567699 w 567699"/>
              <a:gd name="connsiteY2" fmla="*/ 1755913 h 1755913"/>
              <a:gd name="connsiteX0" fmla="*/ 0 w 510209"/>
              <a:gd name="connsiteY0" fmla="*/ 0 h 1755913"/>
              <a:gd name="connsiteX1" fmla="*/ 86139 w 510209"/>
              <a:gd name="connsiteY1" fmla="*/ 1007165 h 1755913"/>
              <a:gd name="connsiteX2" fmla="*/ 510209 w 510209"/>
              <a:gd name="connsiteY2" fmla="*/ 1755913 h 1755913"/>
              <a:gd name="connsiteX0" fmla="*/ 0 w 510209"/>
              <a:gd name="connsiteY0" fmla="*/ 0 h 1736035"/>
              <a:gd name="connsiteX1" fmla="*/ 86139 w 510209"/>
              <a:gd name="connsiteY1" fmla="*/ 1007165 h 1736035"/>
              <a:gd name="connsiteX2" fmla="*/ 510209 w 510209"/>
              <a:gd name="connsiteY2" fmla="*/ 1736035 h 1736035"/>
              <a:gd name="connsiteX0" fmla="*/ 0 w 3498574"/>
              <a:gd name="connsiteY0" fmla="*/ 0 h 1258957"/>
              <a:gd name="connsiteX1" fmla="*/ 3074504 w 3498574"/>
              <a:gd name="connsiteY1" fmla="*/ 530087 h 1258957"/>
              <a:gd name="connsiteX2" fmla="*/ 3498574 w 3498574"/>
              <a:gd name="connsiteY2" fmla="*/ 1258957 h 1258957"/>
              <a:gd name="connsiteX0" fmla="*/ 0 w 3082922"/>
              <a:gd name="connsiteY0" fmla="*/ 0 h 1431235"/>
              <a:gd name="connsiteX1" fmla="*/ 3074504 w 3082922"/>
              <a:gd name="connsiteY1" fmla="*/ 530087 h 1431235"/>
              <a:gd name="connsiteX2" fmla="*/ 1000539 w 3082922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503582 w 1000539"/>
              <a:gd name="connsiteY1" fmla="*/ 1013791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463826 w 1000539"/>
              <a:gd name="connsiteY1" fmla="*/ 987287 h 1431235"/>
              <a:gd name="connsiteX2" fmla="*/ 1000539 w 1000539"/>
              <a:gd name="connsiteY2" fmla="*/ 1431235 h 1431235"/>
              <a:gd name="connsiteX0" fmla="*/ 0 w 1000539"/>
              <a:gd name="connsiteY0" fmla="*/ 0 h 1431235"/>
              <a:gd name="connsiteX1" fmla="*/ 463826 w 1000539"/>
              <a:gd name="connsiteY1" fmla="*/ 987287 h 1431235"/>
              <a:gd name="connsiteX2" fmla="*/ 1000539 w 1000539"/>
              <a:gd name="connsiteY2" fmla="*/ 1431235 h 1431235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463826 w 993913"/>
              <a:gd name="connsiteY1" fmla="*/ 987287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3633 w 997546"/>
              <a:gd name="connsiteY0" fmla="*/ 0 h 1451113"/>
              <a:gd name="connsiteX1" fmla="*/ 666242 w 997546"/>
              <a:gd name="connsiteY1" fmla="*/ 569844 h 1451113"/>
              <a:gd name="connsiteX2" fmla="*/ 997546 w 997546"/>
              <a:gd name="connsiteY2" fmla="*/ 1451113 h 1451113"/>
              <a:gd name="connsiteX0" fmla="*/ 1 w 993914"/>
              <a:gd name="connsiteY0" fmla="*/ 0 h 1451113"/>
              <a:gd name="connsiteX1" fmla="*/ 662610 w 993914"/>
              <a:gd name="connsiteY1" fmla="*/ 569844 h 1451113"/>
              <a:gd name="connsiteX2" fmla="*/ 993914 w 993914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662609 w 993913"/>
              <a:gd name="connsiteY1" fmla="*/ 569844 h 1451113"/>
              <a:gd name="connsiteX2" fmla="*/ 993913 w 993913"/>
              <a:gd name="connsiteY2" fmla="*/ 1451113 h 1451113"/>
              <a:gd name="connsiteX0" fmla="*/ 0 w 993913"/>
              <a:gd name="connsiteY0" fmla="*/ 0 h 1451113"/>
              <a:gd name="connsiteX1" fmla="*/ 993913 w 993913"/>
              <a:gd name="connsiteY1" fmla="*/ 1451113 h 1451113"/>
              <a:gd name="connsiteX0" fmla="*/ 0 w 1250755"/>
              <a:gd name="connsiteY0" fmla="*/ 0 h 773255"/>
              <a:gd name="connsiteX1" fmla="*/ 1250755 w 1250755"/>
              <a:gd name="connsiteY1" fmla="*/ 773255 h 773255"/>
              <a:gd name="connsiteX0" fmla="*/ 0 w 1289282"/>
              <a:gd name="connsiteY0" fmla="*/ 0 h 20080"/>
              <a:gd name="connsiteX1" fmla="*/ 1289282 w 1289282"/>
              <a:gd name="connsiteY1" fmla="*/ 20080 h 20080"/>
              <a:gd name="connsiteX0" fmla="*/ 0 w 1237914"/>
              <a:gd name="connsiteY0" fmla="*/ 0 h 20080"/>
              <a:gd name="connsiteX1" fmla="*/ 1237914 w 1237914"/>
              <a:gd name="connsiteY1" fmla="*/ 20080 h 20080"/>
              <a:gd name="connsiteX0" fmla="*/ 0 w 2740585"/>
              <a:gd name="connsiteY0" fmla="*/ 0 h 534"/>
              <a:gd name="connsiteX1" fmla="*/ 2740585 w 2740585"/>
              <a:gd name="connsiteY1" fmla="*/ 534 h 534"/>
              <a:gd name="connsiteX0" fmla="*/ 0 w 10313"/>
              <a:gd name="connsiteY0" fmla="*/ 5250 h 5250"/>
              <a:gd name="connsiteX1" fmla="*/ 10313 w 10313"/>
              <a:gd name="connsiteY1" fmla="*/ 0 h 5250"/>
              <a:gd name="connsiteX0" fmla="*/ 0 w 10500"/>
              <a:gd name="connsiteY0" fmla="*/ 0 h 68"/>
              <a:gd name="connsiteX1" fmla="*/ 10500 w 10500"/>
              <a:gd name="connsiteY1" fmla="*/ 68 h 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500" h="68">
                <a:moveTo>
                  <a:pt x="0" y="0"/>
                </a:moveTo>
                <a:lnTo>
                  <a:pt x="10500" y="68"/>
                </a:lnTo>
              </a:path>
            </a:pathLst>
          </a:custGeom>
          <a:noFill/>
          <a:ln w="28575">
            <a:solidFill>
              <a:srgbClr val="009E73"/>
            </a:solidFill>
            <a:headEnd type="stealth" w="lg" len="med"/>
            <a:tailEnd type="stealth" w="lg" len="me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>
              <a:solidFill>
                <a:srgbClr val="33CC3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656730-D60F-E794-A36C-CD52E1AC4C5C}"/>
              </a:ext>
            </a:extLst>
          </p:cNvPr>
          <p:cNvSpPr txBox="1"/>
          <p:nvPr/>
        </p:nvSpPr>
        <p:spPr>
          <a:xfrm>
            <a:off x="6418325" y="995075"/>
            <a:ext cx="573875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9E73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IPbus</a:t>
            </a:r>
            <a:endParaRPr lang="et-EE" b="1" dirty="0">
              <a:solidFill>
                <a:srgbClr val="009E73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6ED3009-F5BF-30C9-87D6-D2051AB29EB1}"/>
              </a:ext>
            </a:extLst>
          </p:cNvPr>
          <p:cNvSpPr/>
          <p:nvPr/>
        </p:nvSpPr>
        <p:spPr>
          <a:xfrm>
            <a:off x="4697203" y="399777"/>
            <a:ext cx="1227945" cy="1912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Application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2341FE-9C0F-2C87-9E45-A3283FC5A379}"/>
              </a:ext>
            </a:extLst>
          </p:cNvPr>
          <p:cNvSpPr/>
          <p:nvPr/>
        </p:nvSpPr>
        <p:spPr>
          <a:xfrm>
            <a:off x="4697204" y="1114824"/>
            <a:ext cx="1227946" cy="1912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Legacy library</a:t>
            </a:r>
            <a:endParaRPr lang="et-EE" sz="1400" dirty="0">
              <a:solidFill>
                <a:schemeClr val="accent6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633DF5-F3D7-F6D7-BC47-ADA12DFBDA26}"/>
              </a:ext>
            </a:extLst>
          </p:cNvPr>
          <p:cNvSpPr/>
          <p:nvPr/>
        </p:nvSpPr>
        <p:spPr>
          <a:xfrm>
            <a:off x="4697203" y="874506"/>
            <a:ext cx="1227945" cy="1912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Library</a:t>
            </a:r>
            <a:endParaRPr lang="et-EE" sz="1400" dirty="0">
              <a:solidFill>
                <a:schemeClr val="accent6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58D814-A842-CE21-F55A-6605DE3C45F9}"/>
              </a:ext>
            </a:extLst>
          </p:cNvPr>
          <p:cNvSpPr/>
          <p:nvPr/>
        </p:nvSpPr>
        <p:spPr>
          <a:xfrm>
            <a:off x="4614626" y="326420"/>
            <a:ext cx="2787515" cy="1040878"/>
          </a:xfrm>
          <a:prstGeom prst="rect">
            <a:avLst/>
          </a:prstGeom>
          <a:noFill/>
          <a:ln w="635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4E1408A-6F25-CB6E-4E81-2139D4D53B7C}"/>
              </a:ext>
            </a:extLst>
          </p:cNvPr>
          <p:cNvSpPr/>
          <p:nvPr/>
        </p:nvSpPr>
        <p:spPr>
          <a:xfrm>
            <a:off x="4697203" y="642249"/>
            <a:ext cx="1227945" cy="19126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accent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Utility process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FC5A8A1-5138-E209-9D4F-12A7A7AC2E76}"/>
              </a:ext>
            </a:extLst>
          </p:cNvPr>
          <p:cNvCxnSpPr>
            <a:cxnSpLocks/>
            <a:stCxn id="19" idx="0"/>
            <a:endCxn id="19" idx="2"/>
          </p:cNvCxnSpPr>
          <p:nvPr/>
        </p:nvCxnSpPr>
        <p:spPr>
          <a:xfrm>
            <a:off x="6008384" y="326420"/>
            <a:ext cx="0" cy="104087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08A4D04-D6CD-0B8F-34A9-88D399DF2811}"/>
              </a:ext>
            </a:extLst>
          </p:cNvPr>
          <p:cNvCxnSpPr>
            <a:cxnSpLocks/>
          </p:cNvCxnSpPr>
          <p:nvPr/>
        </p:nvCxnSpPr>
        <p:spPr>
          <a:xfrm>
            <a:off x="4066674" y="1636295"/>
            <a:ext cx="0" cy="45459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2EEB554-A957-FE25-E348-54B7ABF7A027}"/>
              </a:ext>
            </a:extLst>
          </p:cNvPr>
          <p:cNvCxnSpPr>
            <a:cxnSpLocks/>
          </p:cNvCxnSpPr>
          <p:nvPr/>
        </p:nvCxnSpPr>
        <p:spPr>
          <a:xfrm>
            <a:off x="8165432" y="1636295"/>
            <a:ext cx="0" cy="454593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66C7557-24F7-7C82-11E4-14A46687F34F}"/>
              </a:ext>
            </a:extLst>
          </p:cNvPr>
          <p:cNvSpPr txBox="1"/>
          <p:nvPr/>
        </p:nvSpPr>
        <p:spPr>
          <a:xfrm>
            <a:off x="1636242" y="1916171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accent6"/>
                </a:solidFill>
              </a:rPr>
              <a:t>V2–V3</a:t>
            </a:r>
            <a:endParaRPr lang="et-EE" b="1" dirty="0">
              <a:solidFill>
                <a:schemeClr val="accent6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55D312-24E4-8633-0955-2806A68C8236}"/>
              </a:ext>
            </a:extLst>
          </p:cNvPr>
          <p:cNvSpPr txBox="1"/>
          <p:nvPr/>
        </p:nvSpPr>
        <p:spPr>
          <a:xfrm>
            <a:off x="5954934" y="1916171"/>
            <a:ext cx="2821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accent6"/>
                </a:solidFill>
              </a:rPr>
              <a:t>V4</a:t>
            </a:r>
            <a:endParaRPr lang="et-EE" b="1" dirty="0">
              <a:solidFill>
                <a:schemeClr val="accent6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3523F8-56FC-C762-A1B4-CE2D395DFCB1}"/>
              </a:ext>
            </a:extLst>
          </p:cNvPr>
          <p:cNvSpPr txBox="1"/>
          <p:nvPr/>
        </p:nvSpPr>
        <p:spPr>
          <a:xfrm>
            <a:off x="10053691" y="1916170"/>
            <a:ext cx="2821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accent6"/>
                </a:solidFill>
              </a:rPr>
              <a:t>V5</a:t>
            </a:r>
            <a:endParaRPr lang="et-EE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2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02570E-928D-0433-D13D-E45FDC5DC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the BIPXL readout system today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783CD-FB48-4220-856A-79758DDDB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3FE3-9455-475F-BE39-53DECEDE7772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13F95-7879-8EC2-00A7-0E2C6BBC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ECE6B-A52B-71B1-D89B-ABC1049E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diagram of a vacuum system&#10;&#10;Description automatically generated">
            <a:extLst>
              <a:ext uri="{FF2B5EF4-FFF2-40B4-BE49-F238E27FC236}">
                <a16:creationId xmlns:a16="http://schemas.microsoft.com/office/drawing/2014/main" id="{D5767763-2D92-2997-6C67-BFD807538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174" y="1139812"/>
            <a:ext cx="9007652" cy="507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3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1F5A9E-9F89-9C06-8EBD-76262C339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Simplified diagram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6E91D-A362-14D7-EB61-143A60173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9F74-2415-4AC9-AF84-4A0AE2FBD387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DE442-CD5D-0BE2-63CF-3F06E9FA4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7AE0E-5867-29F3-6B1A-811E2A46E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47CEE5-0A0F-E0FB-1758-8EDA70E00170}"/>
              </a:ext>
            </a:extLst>
          </p:cNvPr>
          <p:cNvSpPr/>
          <p:nvPr/>
        </p:nvSpPr>
        <p:spPr>
          <a:xfrm>
            <a:off x="10290221" y="2772612"/>
            <a:ext cx="1056067" cy="1451279"/>
          </a:xfrm>
          <a:prstGeom prst="rect">
            <a:avLst/>
          </a:prstGeom>
          <a:ln w="38100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11E96C-009A-71E5-2DC2-67AD581A3E4F}"/>
              </a:ext>
            </a:extLst>
          </p:cNvPr>
          <p:cNvGrpSpPr/>
          <p:nvPr/>
        </p:nvGrpSpPr>
        <p:grpSpPr>
          <a:xfrm>
            <a:off x="10683350" y="2927177"/>
            <a:ext cx="269808" cy="1133304"/>
            <a:chOff x="7662930" y="2949262"/>
            <a:chExt cx="269808" cy="113330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70E9A6-58A7-11B2-B4B4-9F3BBB7823BD}"/>
                </a:ext>
              </a:extLst>
            </p:cNvPr>
            <p:cNvSpPr/>
            <p:nvPr/>
          </p:nvSpPr>
          <p:spPr>
            <a:xfrm>
              <a:off x="7662930" y="2949262"/>
              <a:ext cx="269808" cy="269808"/>
            </a:xfrm>
            <a:prstGeom prst="rect">
              <a:avLst/>
            </a:prstGeom>
            <a:noFill/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CB7016-BD49-A402-D931-EC4F46D61A63}"/>
                </a:ext>
              </a:extLst>
            </p:cNvPr>
            <p:cNvSpPr/>
            <p:nvPr/>
          </p:nvSpPr>
          <p:spPr>
            <a:xfrm>
              <a:off x="7662930" y="3237094"/>
              <a:ext cx="269808" cy="269808"/>
            </a:xfrm>
            <a:prstGeom prst="rect">
              <a:avLst/>
            </a:prstGeom>
            <a:noFill/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39C1F89-5CE7-F74D-2284-6D43054097ED}"/>
                </a:ext>
              </a:extLst>
            </p:cNvPr>
            <p:cNvSpPr/>
            <p:nvPr/>
          </p:nvSpPr>
          <p:spPr>
            <a:xfrm>
              <a:off x="7662930" y="3524926"/>
              <a:ext cx="269808" cy="269808"/>
            </a:xfrm>
            <a:prstGeom prst="rect">
              <a:avLst/>
            </a:prstGeom>
            <a:noFill/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8BE5B29-C1AF-DD7C-64FD-FEFC4E8E9AA1}"/>
                </a:ext>
              </a:extLst>
            </p:cNvPr>
            <p:cNvSpPr/>
            <p:nvPr/>
          </p:nvSpPr>
          <p:spPr>
            <a:xfrm>
              <a:off x="7662930" y="3812758"/>
              <a:ext cx="269808" cy="269808"/>
            </a:xfrm>
            <a:prstGeom prst="rect">
              <a:avLst/>
            </a:prstGeom>
            <a:noFill/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44E3DBD7-2BB6-4191-AFD7-24A1595FAD96}"/>
              </a:ext>
            </a:extLst>
          </p:cNvPr>
          <p:cNvSpPr/>
          <p:nvPr/>
        </p:nvSpPr>
        <p:spPr>
          <a:xfrm>
            <a:off x="6845313" y="2969970"/>
            <a:ext cx="1595464" cy="1065742"/>
          </a:xfrm>
          <a:prstGeom prst="rect">
            <a:avLst/>
          </a:prstGeom>
          <a:ln w="38100"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Raw data readout</a:t>
            </a:r>
          </a:p>
        </p:txBody>
      </p:sp>
      <p:sp>
        <p:nvSpPr>
          <p:cNvPr id="2" name="Arrow: Left 1">
            <a:extLst>
              <a:ext uri="{FF2B5EF4-FFF2-40B4-BE49-F238E27FC236}">
                <a16:creationId xmlns:a16="http://schemas.microsoft.com/office/drawing/2014/main" id="{DA0E1BAC-7ABE-2A8C-8131-13AAEA52DCA6}"/>
              </a:ext>
            </a:extLst>
          </p:cNvPr>
          <p:cNvSpPr/>
          <p:nvPr/>
        </p:nvSpPr>
        <p:spPr>
          <a:xfrm>
            <a:off x="8440778" y="2927176"/>
            <a:ext cx="1849444" cy="639523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Raw data</a:t>
            </a: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5A598A28-6E14-E25B-C8B6-BE16C6A6401A}"/>
              </a:ext>
            </a:extLst>
          </p:cNvPr>
          <p:cNvSpPr/>
          <p:nvPr/>
        </p:nvSpPr>
        <p:spPr>
          <a:xfrm>
            <a:off x="1615601" y="2927176"/>
            <a:ext cx="1849444" cy="639523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Profiles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C6A518-C1E0-AE5B-4C53-8303C34C3D05}"/>
              </a:ext>
            </a:extLst>
          </p:cNvPr>
          <p:cNvSpPr/>
          <p:nvPr/>
        </p:nvSpPr>
        <p:spPr>
          <a:xfrm>
            <a:off x="798489" y="2581658"/>
            <a:ext cx="800635" cy="1809481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Users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1C1060B-3917-1732-20B0-DABB6677D554}"/>
              </a:ext>
            </a:extLst>
          </p:cNvPr>
          <p:cNvCxnSpPr>
            <a:cxnSpLocks/>
          </p:cNvCxnSpPr>
          <p:nvPr/>
        </p:nvCxnSpPr>
        <p:spPr>
          <a:xfrm>
            <a:off x="1615601" y="3925577"/>
            <a:ext cx="184944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955D1CE-8339-F53B-00FB-E6C7664D4EE8}"/>
              </a:ext>
            </a:extLst>
          </p:cNvPr>
          <p:cNvCxnSpPr>
            <a:cxnSpLocks/>
          </p:cNvCxnSpPr>
          <p:nvPr/>
        </p:nvCxnSpPr>
        <p:spPr>
          <a:xfrm>
            <a:off x="8440778" y="3925577"/>
            <a:ext cx="184944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1C86B45-3ABA-E93D-295A-1269568A266E}"/>
              </a:ext>
            </a:extLst>
          </p:cNvPr>
          <p:cNvSpPr txBox="1"/>
          <p:nvPr/>
        </p:nvSpPr>
        <p:spPr>
          <a:xfrm>
            <a:off x="1911637" y="3626957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Slow control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E60D5C-A54F-BC60-15DA-85D535F8902D}"/>
              </a:ext>
            </a:extLst>
          </p:cNvPr>
          <p:cNvSpPr txBox="1"/>
          <p:nvPr/>
        </p:nvSpPr>
        <p:spPr>
          <a:xfrm>
            <a:off x="8734275" y="3633622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Slow control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C96ABD4-E792-952C-7F22-64246E7A426F}"/>
              </a:ext>
            </a:extLst>
          </p:cNvPr>
          <p:cNvSpPr/>
          <p:nvPr/>
        </p:nvSpPr>
        <p:spPr>
          <a:xfrm>
            <a:off x="5153601" y="2969970"/>
            <a:ext cx="1595464" cy="1065742"/>
          </a:xfrm>
          <a:prstGeom prst="rect">
            <a:avLst/>
          </a:prstGeom>
          <a:ln w="38100"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Event processing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29522F-5270-2C20-F197-B777694C06D7}"/>
              </a:ext>
            </a:extLst>
          </p:cNvPr>
          <p:cNvSpPr/>
          <p:nvPr/>
        </p:nvSpPr>
        <p:spPr>
          <a:xfrm>
            <a:off x="3461889" y="2969970"/>
            <a:ext cx="1595464" cy="1065742"/>
          </a:xfrm>
          <a:prstGeom prst="rect">
            <a:avLst/>
          </a:prstGeom>
          <a:ln w="38100"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Publishing</a:t>
            </a:r>
          </a:p>
        </p:txBody>
      </p:sp>
    </p:spTree>
    <p:extLst>
      <p:ext uri="{BB962C8B-B14F-4D97-AF65-F5344CB8AC3E}">
        <p14:creationId xmlns:p14="http://schemas.microsoft.com/office/powerpoint/2010/main" val="2740804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5FB7A-D594-175A-C1D0-FA53A1E73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B06D5-1158-04EA-7327-EDC2F82F5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</a:t>
            </a:r>
            <a:endParaRPr lang="et-E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50CC43-A28A-2DCA-863C-DF163288ED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Along with expected data rates</a:t>
            </a:r>
            <a:endParaRPr lang="et-E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300FC-CAC6-3AA2-FE30-62A5B49AD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41F29-02C5-4967-9CB1-36868D1C3FB6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7B4A0-ABC4-7F24-A818-C1ED50582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63C25-604F-0EE7-DC87-EC1EB52AB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242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26DBB6-D6D7-4F13-42FA-3A4D6CAB6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“Event” </a:t>
            </a:r>
            <a:r>
              <a:rPr lang="en-GB" b="0" dirty="0"/>
              <a:t>= </a:t>
            </a:r>
            <a:r>
              <a:rPr lang="en-GB" b="0" dirty="0" err="1"/>
              <a:t>Timepix</a:t>
            </a:r>
            <a:r>
              <a:rPr lang="en-GB" b="0" dirty="0"/>
              <a:t> or timing data </a:t>
            </a:r>
            <a:r>
              <a:rPr lang="en-GB" dirty="0"/>
              <a:t>packet</a:t>
            </a:r>
            <a:r>
              <a:rPr lang="en-GB" b="0" dirty="0"/>
              <a:t> with additional metadata </a:t>
            </a:r>
            <a:r>
              <a:rPr lang="en-GB" dirty="0"/>
              <a:t>from the FPGA</a:t>
            </a:r>
          </a:p>
          <a:p>
            <a:pPr lvl="1"/>
            <a:r>
              <a:rPr lang="en-GB" b="0" dirty="0"/>
              <a:t>1 event == 128 bits (b) == 16 bytes (B)</a:t>
            </a:r>
            <a:endParaRPr lang="en-GB" dirty="0"/>
          </a:p>
          <a:p>
            <a:r>
              <a:rPr lang="en-GB" dirty="0"/>
              <a:t>“Processing” </a:t>
            </a:r>
            <a:r>
              <a:rPr lang="en-GB" b="0" dirty="0"/>
              <a:t>= constructing </a:t>
            </a:r>
            <a:r>
              <a:rPr lang="en-GB" dirty="0"/>
              <a:t>beam profiles</a:t>
            </a:r>
            <a:r>
              <a:rPr lang="en-GB" b="0" dirty="0"/>
              <a:t> from raw data.</a:t>
            </a:r>
          </a:p>
          <a:p>
            <a:pPr lvl="1"/>
            <a:r>
              <a:rPr lang="en-GB" b="0" dirty="0"/>
              <a:t>Does not include additional post-processing such as ML-based beam loss removal</a:t>
            </a:r>
          </a:p>
          <a:p>
            <a:pPr lvl="1"/>
            <a:r>
              <a:rPr lang="en-GB" dirty="0"/>
              <a:t>Does not directly apply to the telescope (another </a:t>
            </a:r>
            <a:r>
              <a:rPr lang="en-GB" dirty="0" err="1"/>
              <a:t>Timepix</a:t>
            </a:r>
            <a:r>
              <a:rPr lang="en-GB" dirty="0"/>
              <a:t>-based system)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E77711-FEAF-8CD2-AC15-ECC56BA0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Definitions/explanations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6B0A7-E2A8-CB4C-4F67-59E8CD20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8F92-D186-4C3B-870B-2BC9ECA74803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F4831-D099-36F3-D371-3BA7FE353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D2369-D3F9-D4D1-3B7B-74416EDD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82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72E087-9320-D623-0EA2-3AF8DC1E3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6901"/>
            <a:ext cx="11376024" cy="50738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BGI</a:t>
            </a:r>
          </a:p>
          <a:p>
            <a:r>
              <a:rPr lang="en-GB" dirty="0"/>
              <a:t>Publish beam profiles every basic period</a:t>
            </a:r>
          </a:p>
          <a:p>
            <a:r>
              <a:rPr lang="en-GB" dirty="0"/>
              <a:t>3–15 </a:t>
            </a:r>
            <a:r>
              <a:rPr lang="en-GB" dirty="0" err="1"/>
              <a:t>Mevents</a:t>
            </a:r>
            <a:r>
              <a:rPr lang="en-GB" dirty="0"/>
              <a:t>/s</a:t>
            </a:r>
          </a:p>
          <a:p>
            <a:pPr lvl="1"/>
            <a:r>
              <a:rPr lang="en-GB" dirty="0"/>
              <a:t>At least ~1 </a:t>
            </a:r>
            <a:r>
              <a:rPr lang="en-GB" dirty="0" err="1"/>
              <a:t>Mevent</a:t>
            </a:r>
            <a:r>
              <a:rPr lang="en-GB" dirty="0"/>
              <a:t>/s signal</a:t>
            </a:r>
          </a:p>
          <a:p>
            <a:pPr lvl="1"/>
            <a:r>
              <a:rPr lang="en-GB" dirty="0"/>
              <a:t>At least ~2 </a:t>
            </a:r>
            <a:r>
              <a:rPr lang="en-GB" dirty="0" err="1"/>
              <a:t>Mevent</a:t>
            </a:r>
            <a:r>
              <a:rPr lang="en-GB" dirty="0"/>
              <a:t>/s beam loss</a:t>
            </a:r>
          </a:p>
          <a:p>
            <a:pPr lvl="1"/>
            <a:r>
              <a:rPr lang="en-GB" dirty="0"/>
              <a:t>Corresponds to at least ~45 MB/s ~= 360 Mbit/s</a:t>
            </a:r>
          </a:p>
          <a:p>
            <a:r>
              <a:rPr lang="en-GB" dirty="0"/>
              <a:t>Almost real-time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Telescope</a:t>
            </a:r>
          </a:p>
          <a:p>
            <a:r>
              <a:rPr lang="en-GB" dirty="0"/>
              <a:t>Perform track reconstruction during measurement</a:t>
            </a:r>
          </a:p>
          <a:p>
            <a:r>
              <a:rPr lang="en-GB" dirty="0"/>
              <a:t>~36 </a:t>
            </a:r>
            <a:r>
              <a:rPr lang="en-GB" dirty="0" err="1"/>
              <a:t>Mevents</a:t>
            </a:r>
            <a:r>
              <a:rPr lang="en-GB" dirty="0"/>
              <a:t>/s</a:t>
            </a:r>
          </a:p>
          <a:p>
            <a:pPr lvl="1"/>
            <a:r>
              <a:rPr lang="en-GB" dirty="0"/>
              <a:t>All signal</a:t>
            </a:r>
          </a:p>
          <a:p>
            <a:pPr lvl="1"/>
            <a:r>
              <a:rPr lang="en-GB" dirty="0"/>
              <a:t>Corresponds to 550 MB/s ~= 4,400 Mbit/s</a:t>
            </a:r>
          </a:p>
          <a:p>
            <a:r>
              <a:rPr lang="en-GB" dirty="0"/>
              <a:t>Order of 5 seconds of delay between measurements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3DB551-912D-B6CF-6401-24A4EA93B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and data rates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B0C57-0883-CC95-F50C-24DE92AD3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05B74-BCFF-4F67-9C47-5D1B82482877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AF46C-BDF0-1FBD-FA80-C3D53574B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8C9C3-FEEC-B5CC-2225-63BDA4742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707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5121C9-0CE7-306E-21B7-A05362388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marR="0"/>
            <a:r>
              <a:rPr lang="en-GB" dirty="0"/>
              <a:t>Assumptions and facts:</a:t>
            </a:r>
          </a:p>
          <a:p>
            <a:pPr lvl="1" fontAlgn="ctr"/>
            <a:r>
              <a:rPr lang="en-GB" dirty="0"/>
              <a:t>A cycle is at least one basic period (1.2 s) long</a:t>
            </a:r>
          </a:p>
          <a:p>
            <a:pPr lvl="1" fontAlgn="ctr"/>
            <a:r>
              <a:rPr lang="en-GB" dirty="0"/>
              <a:t>1000 events needed to form a usable profile</a:t>
            </a:r>
          </a:p>
          <a:p>
            <a:pPr lvl="1" fontAlgn="ctr"/>
            <a:r>
              <a:rPr lang="en-GB" dirty="0"/>
              <a:t>Maximum 1000 profiles per cycle. Therefore, for the worst-case scenario, we should consider the shortest cycle of only one basic period with the maximum number of profiles.</a:t>
            </a:r>
          </a:p>
          <a:p>
            <a:pPr lvl="1" fontAlgn="ctr"/>
            <a:r>
              <a:rPr lang="en-GB" dirty="0"/>
              <a:t>Beam loss occurs at roughly 5% of the profiles</a:t>
            </a:r>
          </a:p>
          <a:p>
            <a:pPr lvl="1" fontAlgn="ctr"/>
            <a:r>
              <a:rPr lang="en-GB" dirty="0"/>
              <a:t>Maximum beam loss event rate 43000 events/</a:t>
            </a:r>
            <a:r>
              <a:rPr lang="en-GB" dirty="0" err="1"/>
              <a:t>ms</a:t>
            </a:r>
            <a:endParaRPr lang="en-GB" dirty="0"/>
          </a:p>
          <a:p>
            <a:pPr lvl="1" fontAlgn="ctr"/>
            <a:r>
              <a:rPr lang="en-GB" dirty="0"/>
              <a:t>An acquisition can cover up to 100% of the cycle's duration. This is not strictly true, considering that we limit the acquisitions not to start before the injection, but for a worst-case scenario, it is good enough.</a:t>
            </a:r>
          </a:p>
          <a:p>
            <a:pPr lvl="1" fontAlgn="ctr"/>
            <a:r>
              <a:rPr lang="en-GB" dirty="0"/>
              <a:t>This, in turn, means that the duration of each profile is at most 1.2 s / 1000 = 1.2 </a:t>
            </a:r>
            <a:r>
              <a:rPr lang="en-GB" dirty="0" err="1"/>
              <a:t>ms</a:t>
            </a:r>
            <a:endParaRPr lang="en-GB" dirty="0"/>
          </a:p>
          <a:p>
            <a:pPr lvl="1" fontAlgn="ctr"/>
            <a:r>
              <a:rPr lang="en-GB" dirty="0"/>
              <a:t>The amount of events per profile during beam loss can be up to 43000 events/</a:t>
            </a:r>
            <a:r>
              <a:rPr lang="en-GB" dirty="0" err="1"/>
              <a:t>ms</a:t>
            </a:r>
            <a:r>
              <a:rPr lang="en-GB" dirty="0"/>
              <a:t> * 1.2 </a:t>
            </a:r>
            <a:r>
              <a:rPr lang="en-GB" dirty="0" err="1"/>
              <a:t>ms</a:t>
            </a:r>
            <a:r>
              <a:rPr lang="en-GB" dirty="0"/>
              <a:t> = 51600 events</a:t>
            </a:r>
          </a:p>
          <a:p>
            <a:pPr fontAlgn="ctr"/>
            <a:r>
              <a:rPr lang="en-GB" dirty="0"/>
              <a:t>Resulting event and data rates:</a:t>
            </a:r>
          </a:p>
          <a:p>
            <a:pPr marL="546100" lvl="2"/>
            <a:r>
              <a:rPr lang="en-GB" dirty="0"/>
              <a:t>95% or 950 profiles have 1000 events per profile: total of 950,000 events per basic period.</a:t>
            </a:r>
          </a:p>
          <a:p>
            <a:pPr marL="546100" lvl="2"/>
            <a:r>
              <a:rPr lang="en-GB" dirty="0"/>
              <a:t>5% or 50 profiles have 51600 events per profile: total of 2,580,000 events per basic period.</a:t>
            </a:r>
          </a:p>
          <a:p>
            <a:pPr marL="546100" lvl="2"/>
            <a:r>
              <a:rPr lang="en-GB" dirty="0"/>
              <a:t>In total, this amounts to </a:t>
            </a:r>
            <a:r>
              <a:rPr lang="en-GB" b="1" dirty="0"/>
              <a:t>3,530,000 events per basic period (slightly under 3 </a:t>
            </a:r>
            <a:r>
              <a:rPr lang="en-GB" b="1" dirty="0" err="1"/>
              <a:t>Mevents</a:t>
            </a:r>
            <a:r>
              <a:rPr lang="en-GB" b="1" dirty="0"/>
              <a:t>/s)</a:t>
            </a:r>
            <a:r>
              <a:rPr lang="en-GB" dirty="0"/>
              <a:t>.</a:t>
            </a:r>
          </a:p>
          <a:p>
            <a:pPr marL="546100" lvl="2"/>
            <a:r>
              <a:rPr lang="en-GB" dirty="0"/>
              <a:t>Considering that unpacked, each event is composed of 16 bytes (128 bits), we can expect a data rate of up to 56,480,000 B/Basic Period or 47,066,667 B/s ~= 54 MB/BP or </a:t>
            </a:r>
            <a:r>
              <a:rPr lang="en-GB" b="1" dirty="0"/>
              <a:t>45 MB/s </a:t>
            </a:r>
            <a:r>
              <a:rPr lang="en-GB" dirty="0"/>
              <a:t>~= 431 Mb/BP or </a:t>
            </a:r>
            <a:r>
              <a:rPr lang="en-GB" b="1" dirty="0"/>
              <a:t>360 Mb/s</a:t>
            </a:r>
            <a:r>
              <a:rPr lang="en-GB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9C0B46-0406-6C12-D1C7-21384540B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and data rates explained (BGI)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7D1D1-2EE0-C6F2-8B6C-660CA28C5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E552-4E73-46CE-B257-03D8EC60F101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18D4B-1C74-4724-8C9E-83F50221E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6E6D0-CFAD-A9CD-BB16-1EB3E3D27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959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56F1BB-88C1-1745-2B11-9703D8B65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Assumptions and facts:</a:t>
            </a:r>
          </a:p>
          <a:p>
            <a:pPr lvl="1"/>
            <a:r>
              <a:rPr lang="en-GB" dirty="0"/>
              <a:t>The beam rate is up to 10 million particles/spill</a:t>
            </a:r>
          </a:p>
          <a:p>
            <a:pPr lvl="1"/>
            <a:r>
              <a:rPr lang="en-GB" dirty="0"/>
              <a:t>One spill is of the order of 5 seconds</a:t>
            </a:r>
          </a:p>
          <a:p>
            <a:pPr lvl="1"/>
            <a:r>
              <a:rPr lang="en-GB" dirty="0"/>
              <a:t>This results in a particle rate of ~2 million/s during the spill</a:t>
            </a:r>
          </a:p>
          <a:p>
            <a:pPr lvl="1"/>
            <a:r>
              <a:rPr lang="en-GB" dirty="0"/>
              <a:t>Each particle optimally triggers a cluster with 3 hits on a single detector </a:t>
            </a:r>
          </a:p>
          <a:p>
            <a:pPr lvl="1"/>
            <a:r>
              <a:rPr lang="en-GB" dirty="0"/>
              <a:t>The telescope has six planes, that is six detectors</a:t>
            </a:r>
          </a:p>
          <a:p>
            <a:r>
              <a:rPr lang="en-GB" dirty="0"/>
              <a:t>Resulting event and data rates:</a:t>
            </a:r>
          </a:p>
          <a:p>
            <a:pPr lvl="1"/>
            <a:r>
              <a:rPr lang="en-GB" dirty="0"/>
              <a:t>Total event rate is therefore </a:t>
            </a:r>
            <a:r>
              <a:rPr lang="en-GB" b="1" dirty="0"/>
              <a:t>~36 </a:t>
            </a:r>
            <a:r>
              <a:rPr lang="en-GB" b="1" dirty="0" err="1"/>
              <a:t>Mevent</a:t>
            </a:r>
            <a:r>
              <a:rPr lang="en-GB" b="1" dirty="0"/>
              <a:t>/s</a:t>
            </a:r>
          </a:p>
          <a:p>
            <a:pPr lvl="1"/>
            <a:r>
              <a:rPr lang="en-GB" dirty="0"/>
              <a:t>Considering again the event size of 128 bits or 16 bytes, the corresponding data rate is </a:t>
            </a:r>
            <a:r>
              <a:rPr lang="en-GB" b="1" dirty="0"/>
              <a:t>~550 MB/s </a:t>
            </a:r>
            <a:r>
              <a:rPr lang="en-GB" dirty="0"/>
              <a:t>~= </a:t>
            </a:r>
            <a:r>
              <a:rPr lang="en-GB" b="1" dirty="0"/>
              <a:t>4400 Mb/s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FFF583-ACC3-A19A-33F0-085A0AB27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and data rates explained (telescope)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335E0-2DEA-64F0-F5D6-B64E3556B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BEBCB-CF15-4A2C-B010-B62E21CCC8C9}" type="datetime1">
              <a:rPr lang="en-GB" smtClean="0"/>
              <a:t>10/04/2025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726C7-27BA-9FB2-B5E7-3DDD67259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Jüri Jõul | BI/TB | Requirements and comparison of readout architectures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44BD2-BFA4-7FC5-70E7-C78E4DDAA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605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8864</TotalTime>
  <Words>1458</Words>
  <Application>Microsoft Office PowerPoint</Application>
  <PresentationFormat>Widescreen</PresentationFormat>
  <Paragraphs>258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Aptos</vt:lpstr>
      <vt:lpstr>Aptos Narrow</vt:lpstr>
      <vt:lpstr>Arial</vt:lpstr>
      <vt:lpstr>Calibri</vt:lpstr>
      <vt:lpstr>Source Sans Pro</vt:lpstr>
      <vt:lpstr>Wingdings</vt:lpstr>
      <vt:lpstr>Office Theme</vt:lpstr>
      <vt:lpstr>Requirements and comparison of readout architectures</vt:lpstr>
      <vt:lpstr>Introduction</vt:lpstr>
      <vt:lpstr>Overview of the BIPXL readout system today</vt:lpstr>
      <vt:lpstr>Simplified diagram</vt:lpstr>
      <vt:lpstr>Requirements</vt:lpstr>
      <vt:lpstr>Definitions/explanations</vt:lpstr>
      <vt:lpstr>Requirements and data rates</vt:lpstr>
      <vt:lpstr>Event and data rates explained (BGI)</vt:lpstr>
      <vt:lpstr>Event and data rates explained (telescope)</vt:lpstr>
      <vt:lpstr>Candidate architectures</vt:lpstr>
      <vt:lpstr>Quick overview of architectures</vt:lpstr>
      <vt:lpstr>Processing capabilities</vt:lpstr>
      <vt:lpstr>Raw data offloading (recommended by review)</vt:lpstr>
      <vt:lpstr>Maintainability and scalability</vt:lpstr>
      <vt:lpstr>Comparison table</vt:lpstr>
      <vt:lpstr>Our preferred architecture</vt:lpstr>
      <vt:lpstr>PowerPoint Presentation</vt:lpstr>
      <vt:lpstr>Backup slides</vt:lpstr>
      <vt:lpstr>Software layout of the readout system</vt:lpstr>
      <vt:lpstr>Readout versions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BGI Software Meeting</dc:title>
  <dc:creator>Jüri Jõul</dc:creator>
  <cp:lastModifiedBy>Juri Joul</cp:lastModifiedBy>
  <cp:revision>42</cp:revision>
  <dcterms:created xsi:type="dcterms:W3CDTF">2023-11-13T14:32:00Z</dcterms:created>
  <dcterms:modified xsi:type="dcterms:W3CDTF">2025-04-10T07:19:37Z</dcterms:modified>
</cp:coreProperties>
</file>