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0b0dd615f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0b0dd615f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e524d76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0e524d76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41f20ae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41f20ae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41f20ae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141f20ae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141f20ae4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141f20ae4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41f20ae4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141f20ae4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0bbdff9abe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0bbdff9abe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0e524d766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0e524d766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0bbdff9abe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0bbdff9abe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0bbdff9abe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0bbdff9abe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09baaaacb7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09baaaacb7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0b61a03a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0b61a03a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09baaaacb7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09baaaacb7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09baaaacb7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09baaaacb7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09baaaacb7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09baaaacb7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\frac{\epsilon}{\beta}- n^2(\beta^2-1)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\big(\frac{n^2\beta^2-1}{\beta^2}(1-(n^2-1)\beta^2)-(n^2-1)(2-n^2)\big)\frac{\delta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\big(\frac{n^2\beta^2-1}{\beta^2}\sqrt{1-(n^2-1)\beta^2}-(n^2-1)(2-n^2)\big)\frac{\delta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0bbdff9abe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0bbdff9abe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&amp;&amp; - \frac{n^2\beta^2-1}{\beta^2}(1-(n^2-1)\beta^2)(\frac{\delta H}{H}-\frac{\delta p}{p})\\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&amp;&amp; - \frac{n^2\beta^2-1}{\beta^2}\sqrt{1-(n^2-1)\beta^2}\frac{\delta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&amp;&amp; + \frac{n^2(1-\beta^2)}{n^2-1}\sqrt{\frac{n^2\beta^2-1}{\beta^2}(1-(n^2-1)\beta^2)}\frac{\delta x}{H}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0bbdff9abe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0bbdff9abe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bbdff9abe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0bbdff9abe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0e524d76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0e524d76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\frac{\beta_{rec}-\beta}{\beta}  = &amp;&amp; - n^2\beta^2 \frac{\delta n}{n}\\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\frac{n^2\beta^2-1}{\beta^2}(1-(n^2-1)\beta^2)\frac{\delta H}{H}\\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&amp;&amp; - \frac{n^2\beta^2-1}{\beta^2}\sqrt{1-(n^2-1)\beta^2}\frac{\delta h}{H}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RICH bias correction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C. Delgado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F. Giovacchini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Introduction: NaF properties</a:t>
            </a:r>
            <a:endParaRPr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4800"/>
            <a:ext cx="4135099" cy="2810687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2"/>
          <p:cNvSpPr txBox="1"/>
          <p:nvPr/>
        </p:nvSpPr>
        <p:spPr>
          <a:xfrm>
            <a:off x="790225" y="756750"/>
            <a:ext cx="356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NaF Chromatic dispersion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28" name="Google Shape;128;p22"/>
          <p:cNvCxnSpPr/>
          <p:nvPr/>
        </p:nvCxnSpPr>
        <p:spPr>
          <a:xfrm>
            <a:off x="5681933" y="1314750"/>
            <a:ext cx="0" cy="216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22"/>
          <p:cNvCxnSpPr/>
          <p:nvPr/>
        </p:nvCxnSpPr>
        <p:spPr>
          <a:xfrm>
            <a:off x="6401600" y="1320042"/>
            <a:ext cx="0" cy="216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0" name="Google Shape;13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2400" y="1231000"/>
            <a:ext cx="4135099" cy="280489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 txBox="1"/>
          <p:nvPr/>
        </p:nvSpPr>
        <p:spPr>
          <a:xfrm>
            <a:off x="4625650" y="776600"/>
            <a:ext cx="4157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Spectrum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(Cherenkov spectrum + abs + QE)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Introduction: NaF properties</a:t>
            </a:r>
            <a:endParaRPr/>
          </a:p>
        </p:txBody>
      </p:sp>
      <p:pic>
        <p:nvPicPr>
          <p:cNvPr id="137" name="Google Shape;13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8525" y="912898"/>
            <a:ext cx="5503549" cy="375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Bias determination with He data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4275" y="2624800"/>
            <a:ext cx="973391" cy="3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(with He)</a:t>
            </a:r>
            <a:endParaRPr/>
          </a:p>
        </p:txBody>
      </p:sp>
      <p:sp>
        <p:nvSpPr>
          <p:cNvPr id="149" name="Google Shape;149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Select fine bins in RICH beta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For tracker these are “Dirac delta” distributions in rigidity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Infer the beta from the rigidity distribution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 a fit to two Gaussians to get the position of the He4 peak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is </a:t>
            </a:r>
            <a:r>
              <a:rPr lang="en"/>
              <a:t>valid</a:t>
            </a:r>
            <a:r>
              <a:rPr lang="en"/>
              <a:t> as far 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Compute               for the same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Fit the obtained curve with the previous formulae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There should be a small systematic since the x axis is the beta at the tracker instead of at the RICH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  </a:t>
            </a:r>
            <a:endParaRPr/>
          </a:p>
        </p:txBody>
      </p:sp>
      <p:pic>
        <p:nvPicPr>
          <p:cNvPr id="150" name="Google Shape;15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61475" y="2322975"/>
            <a:ext cx="898525" cy="35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46050" y="2624801"/>
            <a:ext cx="654957" cy="3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(with He)</a:t>
            </a:r>
            <a:endParaRPr/>
          </a:p>
        </p:txBody>
      </p:sp>
      <p:pic>
        <p:nvPicPr>
          <p:cNvPr id="157" name="Google Shape;15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3400" y="1520250"/>
            <a:ext cx="3794426" cy="2587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300" y="1520250"/>
            <a:ext cx="3794426" cy="25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 txBox="1"/>
          <p:nvPr/>
        </p:nvSpPr>
        <p:spPr>
          <a:xfrm>
            <a:off x="1447675" y="1788100"/>
            <a:ext cx="5775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Agl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0" name="Google Shape;160;p26"/>
          <p:cNvSpPr txBox="1"/>
          <p:nvPr/>
        </p:nvSpPr>
        <p:spPr>
          <a:xfrm>
            <a:off x="5383075" y="1827950"/>
            <a:ext cx="6600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NaF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2902600" y="1392550"/>
            <a:ext cx="14043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beta=0.975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2" name="Google Shape;162;p26"/>
          <p:cNvSpPr txBox="1"/>
          <p:nvPr/>
        </p:nvSpPr>
        <p:spPr>
          <a:xfrm>
            <a:off x="6712600" y="1392550"/>
            <a:ext cx="14043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beta=0.92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168" name="Google Shape;168;p27"/>
          <p:cNvPicPr preferRelativeResize="0"/>
          <p:nvPr/>
        </p:nvPicPr>
        <p:blipFill rotWithShape="1">
          <a:blip r:embed="rId3">
            <a:alphaModFix/>
          </a:blip>
          <a:srcRect b="0" l="0" r="764" t="0"/>
          <a:stretch/>
        </p:blipFill>
        <p:spPr>
          <a:xfrm>
            <a:off x="609600" y="1474925"/>
            <a:ext cx="3819824" cy="261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7925" y="1474925"/>
            <a:ext cx="3849176" cy="260856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7"/>
          <p:cNvSpPr txBox="1"/>
          <p:nvPr/>
        </p:nvSpPr>
        <p:spPr>
          <a:xfrm>
            <a:off x="1295275" y="1788100"/>
            <a:ext cx="5775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Agl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1" name="Google Shape;171;p27"/>
          <p:cNvSpPr txBox="1"/>
          <p:nvPr/>
        </p:nvSpPr>
        <p:spPr>
          <a:xfrm>
            <a:off x="5230675" y="1827950"/>
            <a:ext cx="6600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NaF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77" name="Google Shape;177;p28"/>
          <p:cNvSpPr txBox="1"/>
          <p:nvPr>
            <p:ph idx="1" type="body"/>
          </p:nvPr>
        </p:nvSpPr>
        <p:spPr>
          <a:xfrm>
            <a:off x="311700" y="912600"/>
            <a:ext cx="8520600" cy="41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Function introduced in AMS core to compute the unbiased beta for aerogel.</a:t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We asked Yi Jia to test it, before public release.</a:t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Once this is checked and confirmed, we will need to confirm the bias correction with NaF</a:t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	Right now it is compatible with the estimate by Yi, but the latter has very large errors.</a:t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Once confirmed, the geometry description will be modified to account for it without additional corrections.</a:t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166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improvements</a:t>
            </a:r>
            <a:endParaRPr/>
          </a:p>
        </p:txBody>
      </p:sp>
      <p:sp>
        <p:nvSpPr>
          <p:cNvPr id="183" name="Google Shape;183;p29"/>
          <p:cNvSpPr txBox="1"/>
          <p:nvPr>
            <p:ph idx="1" type="body"/>
          </p:nvPr>
        </p:nvSpPr>
        <p:spPr>
          <a:xfrm>
            <a:off x="311700" y="912600"/>
            <a:ext cx="8520600" cy="41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Update RICH uniformity corrections for beta to latest version in AMS Code</a:t>
            </a:r>
            <a:endParaRPr sz="166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This is currently done with an adhoc </a:t>
            </a:r>
            <a:r>
              <a:rPr lang="en" sz="1660"/>
              <a:t>distributed</a:t>
            </a:r>
            <a:r>
              <a:rPr lang="en" sz="1660"/>
              <a:t> code</a:t>
            </a:r>
            <a:endParaRPr sz="166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660"/>
              <a:t>Requires some refurbishing of the current RICH reconstruction offline AMS code due to some </a:t>
            </a:r>
            <a:r>
              <a:rPr lang="en" sz="1660"/>
              <a:t>backwards</a:t>
            </a:r>
            <a:r>
              <a:rPr lang="en" sz="1660"/>
              <a:t> </a:t>
            </a:r>
            <a:r>
              <a:rPr lang="en" sz="1660"/>
              <a:t>incompatibility</a:t>
            </a:r>
            <a:endParaRPr sz="166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166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Combined NaF and Agl fit </a:t>
            </a:r>
            <a:endParaRPr/>
          </a:p>
        </p:txBody>
      </p:sp>
      <p:pic>
        <p:nvPicPr>
          <p:cNvPr id="195" name="Google Shape;195;p31"/>
          <p:cNvPicPr preferRelativeResize="0"/>
          <p:nvPr/>
        </p:nvPicPr>
        <p:blipFill rotWithShape="1">
          <a:blip r:embed="rId3">
            <a:alphaModFix/>
          </a:blip>
          <a:srcRect b="0" l="0" r="2400" t="0"/>
          <a:stretch/>
        </p:blipFill>
        <p:spPr>
          <a:xfrm>
            <a:off x="152400" y="789125"/>
            <a:ext cx="4572000" cy="317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4670" y="820313"/>
            <a:ext cx="4581144" cy="311517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1"/>
          <p:cNvSpPr txBox="1"/>
          <p:nvPr/>
        </p:nvSpPr>
        <p:spPr>
          <a:xfrm>
            <a:off x="1941900" y="1225125"/>
            <a:ext cx="2178000" cy="11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δH   =0.247 +- 0.004 cm ,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Δβ  (NaF) = 2.0e-04 +- 0.2e-04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Δβ  (Agl) = 1.6e-05 +- 0.2e-05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δn  (NaF)  =2.5e-3 +- 0.2e-3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χ2/ndof =20.3/23 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(with invented errors)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98" name="Google Shape;198;p31"/>
          <p:cNvSpPr txBox="1"/>
          <p:nvPr/>
        </p:nvSpPr>
        <p:spPr>
          <a:xfrm>
            <a:off x="687900" y="4053725"/>
            <a:ext cx="7768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This does not work if dH=0 and a bias in AGL index is used instead.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Leaving all free results in the bias in AGL being compatible with 0.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847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Bias observed in Li analysis (as presented by Yi Jia)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5350" y="1207125"/>
            <a:ext cx="4779376" cy="352792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86875" y="4622300"/>
            <a:ext cx="8159100" cy="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For Agl it is of order 0.5 times the resolution.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04" name="Google Shape;204;p32"/>
          <p:cNvSpPr txBox="1"/>
          <p:nvPr>
            <p:ph idx="1" type="body"/>
          </p:nvPr>
        </p:nvSpPr>
        <p:spPr>
          <a:xfrm>
            <a:off x="311700" y="912600"/>
            <a:ext cx="8520600" cy="41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The bias observed in both Agl and NaF can be explained by this H shift together with an additional bias in the </a:t>
            </a:r>
            <a:r>
              <a:rPr lang="en" sz="1300"/>
              <a:t>refractive index of NaF (which should be there to explain the one in H)</a:t>
            </a:r>
            <a:endParaRPr sz="1300"/>
          </a:p>
          <a:p>
            <a:pPr indent="-3111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Numerically, though, the shift in the refractive index is too large.</a:t>
            </a:r>
            <a:endParaRPr sz="1300"/>
          </a:p>
          <a:p>
            <a:pPr indent="-3111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However the errors for NaF are poorly accounted, and is biasing the results</a:t>
            </a:r>
            <a:endParaRPr sz="1300"/>
          </a:p>
          <a:p>
            <a:pPr indent="-3111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And the validity of the analytical estimate is not confirmed. </a:t>
            </a:r>
            <a:endParaRPr sz="13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/>
              <a:t>A </a:t>
            </a:r>
            <a:r>
              <a:rPr lang="en" sz="1300"/>
              <a:t>calibration</a:t>
            </a:r>
            <a:r>
              <a:rPr lang="en" sz="1300"/>
              <a:t> at </a:t>
            </a:r>
            <a:r>
              <a:rPr lang="en" sz="1300"/>
              <a:t>ꞵ~1/n for aerogel could be used to </a:t>
            </a:r>
            <a:r>
              <a:rPr lang="en" sz="1300"/>
              <a:t>reduce the systematic:</a:t>
            </a:r>
            <a:endParaRPr sz="1300"/>
          </a:p>
          <a:p>
            <a:pPr indent="-31115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arenR"/>
            </a:pPr>
            <a:r>
              <a:rPr lang="en" sz="1300">
                <a:solidFill>
                  <a:schemeClr val="dk1"/>
                </a:solidFill>
              </a:rPr>
              <a:t>Take events with 3&lt;Ek&lt;4 selected with Tracker R</a:t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arenR"/>
            </a:pPr>
            <a:r>
              <a:rPr lang="en" sz="1300">
                <a:solidFill>
                  <a:schemeClr val="dk1"/>
                </a:solidFill>
              </a:rPr>
              <a:t>Determine &lt;beta&gt; with NaF crossing events (we know NaF systematics are small in this range)</a:t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arenR"/>
            </a:pPr>
            <a:r>
              <a:rPr lang="en" sz="1300">
                <a:solidFill>
                  <a:schemeClr val="dk1"/>
                </a:solidFill>
              </a:rPr>
              <a:t>Determine &lt;beta&gt; for Aerogel crossing events</a:t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arenR"/>
            </a:pPr>
            <a:r>
              <a:rPr lang="en" sz="1300">
                <a:solidFill>
                  <a:schemeClr val="dk1"/>
                </a:solidFill>
              </a:rPr>
              <a:t>Correct Aerogel beta bias </a:t>
            </a:r>
            <a:r>
              <a:rPr lang="en" sz="1300">
                <a:solidFill>
                  <a:schemeClr val="dk1"/>
                </a:solidFill>
              </a:rPr>
              <a:t>accordingly</a:t>
            </a:r>
            <a:r>
              <a:rPr lang="en" sz="1300">
                <a:solidFill>
                  <a:schemeClr val="dk1"/>
                </a:solidFill>
              </a:rPr>
              <a:t>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/>
              <a:t>In practice this will introduce the shift we have already parameterized.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possibility is due to residual systematics after the RICH geometry and radiator has been calibrated.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	The Geometry was measured at the mm level, but could deform during launch.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The geometry is calibrated using NaF at beta=1, since the refractive index (including chromatic dispersion, optical transmission and detection efficiencies) are know at the 0.1% level.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Parameters under consideration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Expansion height: H ~ 47 cm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Refractive index: n ~ 1.05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 ignore the mirror parameters for the moment, which should be not very important close to the threshold for agl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Misalignment is second order so I </a:t>
            </a:r>
            <a:r>
              <a:rPr lang="en"/>
              <a:t>neglect</a:t>
            </a:r>
            <a:r>
              <a:rPr lang="en"/>
              <a:t> it.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calibrating, the bias is </a:t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 rotWithShape="1">
          <a:blip r:embed="rId3">
            <a:alphaModFix/>
          </a:blip>
          <a:srcRect b="31619" l="0" r="0" t="0"/>
          <a:stretch/>
        </p:blipFill>
        <p:spPr>
          <a:xfrm>
            <a:off x="122250" y="1767546"/>
            <a:ext cx="8710049" cy="16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Cross check with AMS MC: aerogel </a:t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523475"/>
            <a:ext cx="3384825" cy="230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0450" y="529125"/>
            <a:ext cx="3384825" cy="2292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9400" y="2727149"/>
            <a:ext cx="3384825" cy="2306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“Fit” with AMS MC Expansion Length (cm)</a:t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9975" y="1119800"/>
            <a:ext cx="5431050" cy="366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 rotWithShape="1">
          <a:blip r:embed="rId4">
            <a:alphaModFix/>
          </a:blip>
          <a:srcRect b="60261" l="50869" r="16630" t="12868"/>
          <a:stretch/>
        </p:blipFill>
        <p:spPr>
          <a:xfrm>
            <a:off x="2484266" y="1361310"/>
            <a:ext cx="1303226" cy="72732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/>
          <p:nvPr/>
        </p:nvSpPr>
        <p:spPr>
          <a:xfrm>
            <a:off x="3856750" y="815225"/>
            <a:ext cx="99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Aerogel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Fitting bias and H for Aerogel 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2325" y="636713"/>
            <a:ext cx="4582350" cy="311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14300" y="637675"/>
            <a:ext cx="4581144" cy="3115178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0"/>
          <p:cNvSpPr txBox="1"/>
          <p:nvPr/>
        </p:nvSpPr>
        <p:spPr>
          <a:xfrm>
            <a:off x="5820575" y="999400"/>
            <a:ext cx="2840700" cy="8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δH   =0.247 +- 0.004 ,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Δβ    = 1.6e-05 +- 0.2e-05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χ2/ndof =12.2/13 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(with invented common error for all points)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5820575" y="4123600"/>
            <a:ext cx="2840700" cy="8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δn   =4.67e-3 +- 0.006e-3 ,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Δβ    = 2.0e-05 +- 0.2e-05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χ2/ndof =12.0/13 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(with invented common error for all points)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6526525" y="3771150"/>
            <a:ext cx="550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459100" y="4191325"/>
            <a:ext cx="3894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There is a Complete degeneracy between n and H biases, 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09" name="Google Shape;109;p20"/>
          <p:cNvCxnSpPr/>
          <p:nvPr/>
        </p:nvCxnSpPr>
        <p:spPr>
          <a:xfrm flipH="1" rot="10800000">
            <a:off x="4221475" y="4524750"/>
            <a:ext cx="1423500" cy="2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20"/>
              <a:t>Introduction: uncertainties in PMT, and spectrum of detected photons for NaF</a:t>
            </a:r>
            <a:endParaRPr sz="1920"/>
          </a:p>
        </p:txBody>
      </p:sp>
      <p:pic>
        <p:nvPicPr>
          <p:cNvPr id="115" name="Google Shape;115;p21"/>
          <p:cNvPicPr preferRelativeResize="0"/>
          <p:nvPr/>
        </p:nvPicPr>
        <p:blipFill rotWithShape="1">
          <a:blip r:embed="rId3">
            <a:alphaModFix/>
          </a:blip>
          <a:srcRect b="0" l="0" r="1322" t="0"/>
          <a:stretch/>
        </p:blipFill>
        <p:spPr>
          <a:xfrm>
            <a:off x="311700" y="1309675"/>
            <a:ext cx="4135100" cy="284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1"/>
          <p:cNvSpPr txBox="1"/>
          <p:nvPr/>
        </p:nvSpPr>
        <p:spPr>
          <a:xfrm>
            <a:off x="383600" y="884650"/>
            <a:ext cx="4157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Characteric dispersion between PMT prod. b</a:t>
            </a:r>
            <a:r>
              <a:rPr lang="en" sz="1800">
                <a:solidFill>
                  <a:schemeClr val="dk2"/>
                </a:solidFill>
              </a:rPr>
              <a:t>atches (private comm.)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5400" y="1309675"/>
            <a:ext cx="4135099" cy="280489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/>
        </p:nvSpPr>
        <p:spPr>
          <a:xfrm>
            <a:off x="4625650" y="776600"/>
            <a:ext cx="4157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Spectrum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(Cherenkov spectrum + abs + QE)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9" name="Google Shape;119;p21"/>
          <p:cNvSpPr txBox="1"/>
          <p:nvPr/>
        </p:nvSpPr>
        <p:spPr>
          <a:xfrm>
            <a:off x="572000" y="4204375"/>
            <a:ext cx="3722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Due to differences in collection eff. &amp; </a:t>
            </a:r>
            <a:r>
              <a:rPr lang="en" sz="1300">
                <a:solidFill>
                  <a:schemeClr val="dk2"/>
                </a:solidFill>
              </a:rPr>
              <a:t>uniformity of photocathode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20" name="Google Shape;120;p21"/>
          <p:cNvSpPr txBox="1"/>
          <p:nvPr/>
        </p:nvSpPr>
        <p:spPr>
          <a:xfrm>
            <a:off x="5218000" y="4204375"/>
            <a:ext cx="3398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Include </a:t>
            </a:r>
            <a:r>
              <a:rPr lang="en" sz="1300">
                <a:solidFill>
                  <a:schemeClr val="dk2"/>
                </a:solidFill>
              </a:rPr>
              <a:t>estimate</a:t>
            </a:r>
            <a:r>
              <a:rPr lang="en" sz="1300">
                <a:solidFill>
                  <a:schemeClr val="dk2"/>
                </a:solidFill>
              </a:rPr>
              <a:t> </a:t>
            </a:r>
            <a:r>
              <a:rPr lang="en" sz="1300">
                <a:solidFill>
                  <a:schemeClr val="dk2"/>
                </a:solidFill>
              </a:rPr>
              <a:t>uncertainties</a:t>
            </a:r>
            <a:r>
              <a:rPr lang="en" sz="1300">
                <a:solidFill>
                  <a:schemeClr val="dk2"/>
                </a:solidFill>
              </a:rPr>
              <a:t> in optical length within light guides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