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6" r:id="rId2"/>
    <p:sldId id="257" r:id="rId3"/>
    <p:sldId id="293" r:id="rId4"/>
    <p:sldId id="308" r:id="rId5"/>
    <p:sldId id="309" r:id="rId6"/>
    <p:sldId id="311" r:id="rId7"/>
    <p:sldId id="312" r:id="rId8"/>
    <p:sldId id="313" r:id="rId9"/>
    <p:sldId id="314" r:id="rId10"/>
    <p:sldId id="317" r:id="rId11"/>
    <p:sldId id="318" r:id="rId12"/>
    <p:sldId id="315" r:id="rId13"/>
  </p:sldIdLst>
  <p:sldSz cx="12192000" cy="6858000"/>
  <p:notesSz cx="7010400"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FFFF"/>
    <a:srgbClr val="33CCCC"/>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80" autoAdjust="0"/>
    <p:restoredTop sz="94660"/>
  </p:normalViewPr>
  <p:slideViewPr>
    <p:cSldViewPr snapToGrid="0">
      <p:cViewPr varScale="1">
        <p:scale>
          <a:sx n="120" d="100"/>
          <a:sy n="120" d="100"/>
        </p:scale>
        <p:origin x="120" y="9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3407"/>
          </a:xfrm>
          <a:prstGeom prst="rect">
            <a:avLst/>
          </a:prstGeom>
        </p:spPr>
        <p:txBody>
          <a:bodyPr vert="horz" lIns="92298" tIns="46150" rIns="92298" bIns="46150" rtlCol="0"/>
          <a:lstStyle>
            <a:lvl1pPr algn="l">
              <a:defRPr sz="1200"/>
            </a:lvl1pPr>
          </a:lstStyle>
          <a:p>
            <a:endParaRPr lang="en-GB" dirty="0"/>
          </a:p>
        </p:txBody>
      </p:sp>
      <p:sp>
        <p:nvSpPr>
          <p:cNvPr id="3" name="Date Placeholder 2"/>
          <p:cNvSpPr>
            <a:spLocks noGrp="1"/>
          </p:cNvSpPr>
          <p:nvPr>
            <p:ph type="dt" idx="1"/>
          </p:nvPr>
        </p:nvSpPr>
        <p:spPr>
          <a:xfrm>
            <a:off x="3970939" y="0"/>
            <a:ext cx="3037840" cy="463407"/>
          </a:xfrm>
          <a:prstGeom prst="rect">
            <a:avLst/>
          </a:prstGeom>
        </p:spPr>
        <p:txBody>
          <a:bodyPr vert="horz" lIns="92298" tIns="46150" rIns="92298" bIns="46150" rtlCol="0"/>
          <a:lstStyle>
            <a:lvl1pPr algn="r">
              <a:defRPr sz="1200"/>
            </a:lvl1pPr>
          </a:lstStyle>
          <a:p>
            <a:fld id="{6FE8B40E-1317-4C90-B2A2-80DCFD17253A}" type="datetimeFigureOut">
              <a:rPr lang="en-GB" smtClean="0"/>
              <a:t>28/03/2025</a:t>
            </a:fld>
            <a:endParaRPr lang="en-GB" dirty="0"/>
          </a:p>
        </p:txBody>
      </p:sp>
      <p:sp>
        <p:nvSpPr>
          <p:cNvPr id="4" name="Slide Image Placeholder 3"/>
          <p:cNvSpPr>
            <a:spLocks noGrp="1" noRot="1" noChangeAspect="1"/>
          </p:cNvSpPr>
          <p:nvPr>
            <p:ph type="sldImg" idx="2"/>
          </p:nvPr>
        </p:nvSpPr>
        <p:spPr>
          <a:xfrm>
            <a:off x="733425" y="1154113"/>
            <a:ext cx="5543550" cy="3117850"/>
          </a:xfrm>
          <a:prstGeom prst="rect">
            <a:avLst/>
          </a:prstGeom>
          <a:noFill/>
          <a:ln w="12700">
            <a:solidFill>
              <a:prstClr val="black"/>
            </a:solidFill>
          </a:ln>
        </p:spPr>
        <p:txBody>
          <a:bodyPr vert="horz" lIns="92298" tIns="46150" rIns="92298" bIns="46150" rtlCol="0" anchor="ctr"/>
          <a:lstStyle/>
          <a:p>
            <a:endParaRPr lang="en-GB" dirty="0"/>
          </a:p>
        </p:txBody>
      </p:sp>
      <p:sp>
        <p:nvSpPr>
          <p:cNvPr id="5" name="Notes Placeholder 4"/>
          <p:cNvSpPr>
            <a:spLocks noGrp="1"/>
          </p:cNvSpPr>
          <p:nvPr>
            <p:ph type="body" sz="quarter" idx="3"/>
          </p:nvPr>
        </p:nvSpPr>
        <p:spPr>
          <a:xfrm>
            <a:off x="701040" y="4444861"/>
            <a:ext cx="5608320" cy="3636705"/>
          </a:xfrm>
          <a:prstGeom prst="rect">
            <a:avLst/>
          </a:prstGeom>
        </p:spPr>
        <p:txBody>
          <a:bodyPr vert="horz" lIns="92298" tIns="46150" rIns="92298" bIns="4615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772670"/>
            <a:ext cx="3037840" cy="463407"/>
          </a:xfrm>
          <a:prstGeom prst="rect">
            <a:avLst/>
          </a:prstGeom>
        </p:spPr>
        <p:txBody>
          <a:bodyPr vert="horz" lIns="92298" tIns="46150" rIns="92298" bIns="46150" rtlCol="0" anchor="b"/>
          <a:lstStyle>
            <a:lvl1pPr algn="l">
              <a:defRPr sz="1200"/>
            </a:lvl1pPr>
          </a:lstStyle>
          <a:p>
            <a:endParaRPr lang="en-GB" dirty="0"/>
          </a:p>
        </p:txBody>
      </p:sp>
      <p:sp>
        <p:nvSpPr>
          <p:cNvPr id="7" name="Slide Number Placeholder 6"/>
          <p:cNvSpPr>
            <a:spLocks noGrp="1"/>
          </p:cNvSpPr>
          <p:nvPr>
            <p:ph type="sldNum" sz="quarter" idx="5"/>
          </p:nvPr>
        </p:nvSpPr>
        <p:spPr>
          <a:xfrm>
            <a:off x="3970939" y="8772670"/>
            <a:ext cx="3037840" cy="463407"/>
          </a:xfrm>
          <a:prstGeom prst="rect">
            <a:avLst/>
          </a:prstGeom>
        </p:spPr>
        <p:txBody>
          <a:bodyPr vert="horz" lIns="92298" tIns="46150" rIns="92298" bIns="46150" rtlCol="0" anchor="b"/>
          <a:lstStyle>
            <a:lvl1pPr algn="r">
              <a:defRPr sz="1200"/>
            </a:lvl1pPr>
          </a:lstStyle>
          <a:p>
            <a:fld id="{169632D3-E7F4-4092-8CB1-930CDC178793}" type="slidenum">
              <a:rPr lang="en-GB" smtClean="0"/>
              <a:t>‹#›</a:t>
            </a:fld>
            <a:endParaRPr lang="en-GB" dirty="0"/>
          </a:p>
        </p:txBody>
      </p:sp>
    </p:spTree>
    <p:extLst>
      <p:ext uri="{BB962C8B-B14F-4D97-AF65-F5344CB8AC3E}">
        <p14:creationId xmlns:p14="http://schemas.microsoft.com/office/powerpoint/2010/main" val="38331546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DE629D-A8B3-AFEB-929C-B5812590070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BEF85276-CFC5-DB5F-DCAB-0D71B12A947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9A293CD9-0B85-3267-2E40-D0FEE1313DD8}"/>
              </a:ext>
            </a:extLst>
          </p:cNvPr>
          <p:cNvSpPr>
            <a:spLocks noGrp="1"/>
          </p:cNvSpPr>
          <p:nvPr>
            <p:ph type="dt" sz="half" idx="10"/>
          </p:nvPr>
        </p:nvSpPr>
        <p:spPr/>
        <p:txBody>
          <a:bodyPr/>
          <a:lstStyle/>
          <a:p>
            <a:fld id="{042706DD-05D7-4FB0-8C02-3CBF6436D13C}" type="datetimeFigureOut">
              <a:rPr lang="en-GB" smtClean="0"/>
              <a:t>28/03/2025</a:t>
            </a:fld>
            <a:endParaRPr lang="en-GB" dirty="0"/>
          </a:p>
        </p:txBody>
      </p:sp>
      <p:sp>
        <p:nvSpPr>
          <p:cNvPr id="5" name="Footer Placeholder 4">
            <a:extLst>
              <a:ext uri="{FF2B5EF4-FFF2-40B4-BE49-F238E27FC236}">
                <a16:creationId xmlns:a16="http://schemas.microsoft.com/office/drawing/2014/main" id="{F9601E57-400F-4547-BB4E-802B620DB4D2}"/>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7B24A44D-6FF9-1F38-9371-0A374DF2FC66}"/>
              </a:ext>
            </a:extLst>
          </p:cNvPr>
          <p:cNvSpPr>
            <a:spLocks noGrp="1"/>
          </p:cNvSpPr>
          <p:nvPr>
            <p:ph type="sldNum" sz="quarter" idx="12"/>
          </p:nvPr>
        </p:nvSpPr>
        <p:spPr/>
        <p:txBody>
          <a:bodyPr/>
          <a:lstStyle/>
          <a:p>
            <a:fld id="{909C596C-6CF8-4AA2-83F7-7C8CB890C500}" type="slidenum">
              <a:rPr lang="en-GB" smtClean="0"/>
              <a:t>‹#›</a:t>
            </a:fld>
            <a:endParaRPr lang="en-GB" dirty="0"/>
          </a:p>
        </p:txBody>
      </p:sp>
    </p:spTree>
    <p:extLst>
      <p:ext uri="{BB962C8B-B14F-4D97-AF65-F5344CB8AC3E}">
        <p14:creationId xmlns:p14="http://schemas.microsoft.com/office/powerpoint/2010/main" val="25522232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65F78B-5AE5-B4A6-381C-1F5934E4D718}"/>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5849EE31-DBD8-392F-EC36-75781CF6E5C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5661E22-8D00-7B0C-0B13-00D900E0689D}"/>
              </a:ext>
            </a:extLst>
          </p:cNvPr>
          <p:cNvSpPr>
            <a:spLocks noGrp="1"/>
          </p:cNvSpPr>
          <p:nvPr>
            <p:ph type="dt" sz="half" idx="10"/>
          </p:nvPr>
        </p:nvSpPr>
        <p:spPr/>
        <p:txBody>
          <a:bodyPr/>
          <a:lstStyle/>
          <a:p>
            <a:fld id="{042706DD-05D7-4FB0-8C02-3CBF6436D13C}" type="datetimeFigureOut">
              <a:rPr lang="en-GB" smtClean="0"/>
              <a:t>28/03/2025</a:t>
            </a:fld>
            <a:endParaRPr lang="en-GB" dirty="0"/>
          </a:p>
        </p:txBody>
      </p:sp>
      <p:sp>
        <p:nvSpPr>
          <p:cNvPr id="5" name="Footer Placeholder 4">
            <a:extLst>
              <a:ext uri="{FF2B5EF4-FFF2-40B4-BE49-F238E27FC236}">
                <a16:creationId xmlns:a16="http://schemas.microsoft.com/office/drawing/2014/main" id="{C096FE68-C81B-4946-9FBF-111A9057A41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AD320719-FF1B-121B-C3AB-EF4D1FF527E9}"/>
              </a:ext>
            </a:extLst>
          </p:cNvPr>
          <p:cNvSpPr>
            <a:spLocks noGrp="1"/>
          </p:cNvSpPr>
          <p:nvPr>
            <p:ph type="sldNum" sz="quarter" idx="12"/>
          </p:nvPr>
        </p:nvSpPr>
        <p:spPr/>
        <p:txBody>
          <a:bodyPr/>
          <a:lstStyle/>
          <a:p>
            <a:fld id="{909C596C-6CF8-4AA2-83F7-7C8CB890C500}" type="slidenum">
              <a:rPr lang="en-GB" smtClean="0"/>
              <a:t>‹#›</a:t>
            </a:fld>
            <a:endParaRPr lang="en-GB" dirty="0"/>
          </a:p>
        </p:txBody>
      </p:sp>
    </p:spTree>
    <p:extLst>
      <p:ext uri="{BB962C8B-B14F-4D97-AF65-F5344CB8AC3E}">
        <p14:creationId xmlns:p14="http://schemas.microsoft.com/office/powerpoint/2010/main" val="18543730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DD53D55C-1051-684A-0F45-35F584D9F5B0}"/>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9CB690AF-F25A-F0DC-1B35-610D58B2B91C}"/>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71EF5DE9-54C5-43FB-E3CA-D16DF4AA61C7}"/>
              </a:ext>
            </a:extLst>
          </p:cNvPr>
          <p:cNvSpPr>
            <a:spLocks noGrp="1"/>
          </p:cNvSpPr>
          <p:nvPr>
            <p:ph type="dt" sz="half" idx="10"/>
          </p:nvPr>
        </p:nvSpPr>
        <p:spPr/>
        <p:txBody>
          <a:bodyPr/>
          <a:lstStyle/>
          <a:p>
            <a:fld id="{042706DD-05D7-4FB0-8C02-3CBF6436D13C}" type="datetimeFigureOut">
              <a:rPr lang="en-GB" smtClean="0"/>
              <a:t>28/03/2025</a:t>
            </a:fld>
            <a:endParaRPr lang="en-GB" dirty="0"/>
          </a:p>
        </p:txBody>
      </p:sp>
      <p:sp>
        <p:nvSpPr>
          <p:cNvPr id="5" name="Footer Placeholder 4">
            <a:extLst>
              <a:ext uri="{FF2B5EF4-FFF2-40B4-BE49-F238E27FC236}">
                <a16:creationId xmlns:a16="http://schemas.microsoft.com/office/drawing/2014/main" id="{E6F88135-C2D4-4F91-CC8D-27A1B16F6B3C}"/>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5962E441-ABAA-8974-FAA6-9300499F63F4}"/>
              </a:ext>
            </a:extLst>
          </p:cNvPr>
          <p:cNvSpPr>
            <a:spLocks noGrp="1"/>
          </p:cNvSpPr>
          <p:nvPr>
            <p:ph type="sldNum" sz="quarter" idx="12"/>
          </p:nvPr>
        </p:nvSpPr>
        <p:spPr/>
        <p:txBody>
          <a:bodyPr/>
          <a:lstStyle/>
          <a:p>
            <a:fld id="{909C596C-6CF8-4AA2-83F7-7C8CB890C500}" type="slidenum">
              <a:rPr lang="en-GB" smtClean="0"/>
              <a:t>‹#›</a:t>
            </a:fld>
            <a:endParaRPr lang="en-GB" dirty="0"/>
          </a:p>
        </p:txBody>
      </p:sp>
    </p:spTree>
    <p:extLst>
      <p:ext uri="{BB962C8B-B14F-4D97-AF65-F5344CB8AC3E}">
        <p14:creationId xmlns:p14="http://schemas.microsoft.com/office/powerpoint/2010/main" val="9529086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A541F4-3DCB-A546-3BE8-DAE2C9CC480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5D9CCEC8-9269-F28E-24F5-18544E65D0F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9D3287E-AC71-CA63-D0B6-898B93E441B5}"/>
              </a:ext>
            </a:extLst>
          </p:cNvPr>
          <p:cNvSpPr>
            <a:spLocks noGrp="1"/>
          </p:cNvSpPr>
          <p:nvPr>
            <p:ph type="dt" sz="half" idx="10"/>
          </p:nvPr>
        </p:nvSpPr>
        <p:spPr/>
        <p:txBody>
          <a:bodyPr/>
          <a:lstStyle/>
          <a:p>
            <a:fld id="{042706DD-05D7-4FB0-8C02-3CBF6436D13C}" type="datetimeFigureOut">
              <a:rPr lang="en-GB" smtClean="0"/>
              <a:t>28/03/2025</a:t>
            </a:fld>
            <a:endParaRPr lang="en-GB" dirty="0"/>
          </a:p>
        </p:txBody>
      </p:sp>
      <p:sp>
        <p:nvSpPr>
          <p:cNvPr id="5" name="Footer Placeholder 4">
            <a:extLst>
              <a:ext uri="{FF2B5EF4-FFF2-40B4-BE49-F238E27FC236}">
                <a16:creationId xmlns:a16="http://schemas.microsoft.com/office/drawing/2014/main" id="{2A703926-5F91-C053-3CB8-3D1B3F708113}"/>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4AE65813-EDE6-E5AB-B0C2-FA629AFBB093}"/>
              </a:ext>
            </a:extLst>
          </p:cNvPr>
          <p:cNvSpPr>
            <a:spLocks noGrp="1"/>
          </p:cNvSpPr>
          <p:nvPr>
            <p:ph type="sldNum" sz="quarter" idx="12"/>
          </p:nvPr>
        </p:nvSpPr>
        <p:spPr/>
        <p:txBody>
          <a:bodyPr/>
          <a:lstStyle/>
          <a:p>
            <a:fld id="{909C596C-6CF8-4AA2-83F7-7C8CB890C500}" type="slidenum">
              <a:rPr lang="en-GB" smtClean="0"/>
              <a:t>‹#›</a:t>
            </a:fld>
            <a:endParaRPr lang="en-GB" dirty="0"/>
          </a:p>
        </p:txBody>
      </p:sp>
    </p:spTree>
    <p:extLst>
      <p:ext uri="{BB962C8B-B14F-4D97-AF65-F5344CB8AC3E}">
        <p14:creationId xmlns:p14="http://schemas.microsoft.com/office/powerpoint/2010/main" val="43438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64883E-02FA-6C4A-70BF-1BEA5F24A6E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A267E86B-2FB9-363B-2082-FA4207B0BA04}"/>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493A4A0-B5B9-6BEF-1692-E3C9B1457B54}"/>
              </a:ext>
            </a:extLst>
          </p:cNvPr>
          <p:cNvSpPr>
            <a:spLocks noGrp="1"/>
          </p:cNvSpPr>
          <p:nvPr>
            <p:ph type="dt" sz="half" idx="10"/>
          </p:nvPr>
        </p:nvSpPr>
        <p:spPr/>
        <p:txBody>
          <a:bodyPr/>
          <a:lstStyle/>
          <a:p>
            <a:fld id="{042706DD-05D7-4FB0-8C02-3CBF6436D13C}" type="datetimeFigureOut">
              <a:rPr lang="en-GB" smtClean="0"/>
              <a:t>28/03/2025</a:t>
            </a:fld>
            <a:endParaRPr lang="en-GB" dirty="0"/>
          </a:p>
        </p:txBody>
      </p:sp>
      <p:sp>
        <p:nvSpPr>
          <p:cNvPr id="5" name="Footer Placeholder 4">
            <a:extLst>
              <a:ext uri="{FF2B5EF4-FFF2-40B4-BE49-F238E27FC236}">
                <a16:creationId xmlns:a16="http://schemas.microsoft.com/office/drawing/2014/main" id="{AB23BCC5-B2A9-B525-578A-0E04A65F4271}"/>
              </a:ext>
            </a:extLst>
          </p:cNvPr>
          <p:cNvSpPr>
            <a:spLocks noGrp="1"/>
          </p:cNvSpPr>
          <p:nvPr>
            <p:ph type="ftr" sz="quarter" idx="11"/>
          </p:nvPr>
        </p:nvSpPr>
        <p:spPr/>
        <p:txBody>
          <a:bodyPr/>
          <a:lstStyle/>
          <a:p>
            <a:endParaRPr lang="en-GB" dirty="0"/>
          </a:p>
        </p:txBody>
      </p:sp>
      <p:sp>
        <p:nvSpPr>
          <p:cNvPr id="6" name="Slide Number Placeholder 5">
            <a:extLst>
              <a:ext uri="{FF2B5EF4-FFF2-40B4-BE49-F238E27FC236}">
                <a16:creationId xmlns:a16="http://schemas.microsoft.com/office/drawing/2014/main" id="{CE915219-0663-5740-51B6-CBBBB6751562}"/>
              </a:ext>
            </a:extLst>
          </p:cNvPr>
          <p:cNvSpPr>
            <a:spLocks noGrp="1"/>
          </p:cNvSpPr>
          <p:nvPr>
            <p:ph type="sldNum" sz="quarter" idx="12"/>
          </p:nvPr>
        </p:nvSpPr>
        <p:spPr/>
        <p:txBody>
          <a:bodyPr/>
          <a:lstStyle/>
          <a:p>
            <a:fld id="{909C596C-6CF8-4AA2-83F7-7C8CB890C500}" type="slidenum">
              <a:rPr lang="en-GB" smtClean="0"/>
              <a:t>‹#›</a:t>
            </a:fld>
            <a:endParaRPr lang="en-GB" dirty="0"/>
          </a:p>
        </p:txBody>
      </p:sp>
    </p:spTree>
    <p:extLst>
      <p:ext uri="{BB962C8B-B14F-4D97-AF65-F5344CB8AC3E}">
        <p14:creationId xmlns:p14="http://schemas.microsoft.com/office/powerpoint/2010/main" val="31378536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7CAA23-385C-0FC5-45F2-1CBADA7DC400}"/>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35A36717-42B7-E8CB-EE3F-40700A8D1F4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EB5633A9-4BB8-5707-B795-9CDCD5E51DD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7771CBA-7054-DEFF-4BD6-833BAF543E47}"/>
              </a:ext>
            </a:extLst>
          </p:cNvPr>
          <p:cNvSpPr>
            <a:spLocks noGrp="1"/>
          </p:cNvSpPr>
          <p:nvPr>
            <p:ph type="dt" sz="half" idx="10"/>
          </p:nvPr>
        </p:nvSpPr>
        <p:spPr/>
        <p:txBody>
          <a:bodyPr/>
          <a:lstStyle/>
          <a:p>
            <a:fld id="{042706DD-05D7-4FB0-8C02-3CBF6436D13C}" type="datetimeFigureOut">
              <a:rPr lang="en-GB" smtClean="0"/>
              <a:t>28/03/2025</a:t>
            </a:fld>
            <a:endParaRPr lang="en-GB" dirty="0"/>
          </a:p>
        </p:txBody>
      </p:sp>
      <p:sp>
        <p:nvSpPr>
          <p:cNvPr id="6" name="Footer Placeholder 5">
            <a:extLst>
              <a:ext uri="{FF2B5EF4-FFF2-40B4-BE49-F238E27FC236}">
                <a16:creationId xmlns:a16="http://schemas.microsoft.com/office/drawing/2014/main" id="{E24D6E17-0050-4062-B802-D211C5182C66}"/>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7F0434C8-CA6F-C8C0-345B-4B0AD84AD82B}"/>
              </a:ext>
            </a:extLst>
          </p:cNvPr>
          <p:cNvSpPr>
            <a:spLocks noGrp="1"/>
          </p:cNvSpPr>
          <p:nvPr>
            <p:ph type="sldNum" sz="quarter" idx="12"/>
          </p:nvPr>
        </p:nvSpPr>
        <p:spPr/>
        <p:txBody>
          <a:bodyPr/>
          <a:lstStyle/>
          <a:p>
            <a:fld id="{909C596C-6CF8-4AA2-83F7-7C8CB890C500}" type="slidenum">
              <a:rPr lang="en-GB" smtClean="0"/>
              <a:t>‹#›</a:t>
            </a:fld>
            <a:endParaRPr lang="en-GB" dirty="0"/>
          </a:p>
        </p:txBody>
      </p:sp>
    </p:spTree>
    <p:extLst>
      <p:ext uri="{BB962C8B-B14F-4D97-AF65-F5344CB8AC3E}">
        <p14:creationId xmlns:p14="http://schemas.microsoft.com/office/powerpoint/2010/main" val="16126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ACFA2-972C-D576-50EB-FAF2E19FA1B8}"/>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7C79695B-941A-1CB9-8AFA-3E7103E8861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3A14DC0-9FE4-14A2-B7A8-EE68CAB69A8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C53C5D08-F1C1-BC07-C9E7-912455400F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A7E1ACEF-AD01-DD5A-7B55-C3BD40E5DD9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C81B886D-6530-4A17-4312-081E8EA8751D}"/>
              </a:ext>
            </a:extLst>
          </p:cNvPr>
          <p:cNvSpPr>
            <a:spLocks noGrp="1"/>
          </p:cNvSpPr>
          <p:nvPr>
            <p:ph type="dt" sz="half" idx="10"/>
          </p:nvPr>
        </p:nvSpPr>
        <p:spPr/>
        <p:txBody>
          <a:bodyPr/>
          <a:lstStyle/>
          <a:p>
            <a:fld id="{042706DD-05D7-4FB0-8C02-3CBF6436D13C}" type="datetimeFigureOut">
              <a:rPr lang="en-GB" smtClean="0"/>
              <a:t>28/03/2025</a:t>
            </a:fld>
            <a:endParaRPr lang="en-GB" dirty="0"/>
          </a:p>
        </p:txBody>
      </p:sp>
      <p:sp>
        <p:nvSpPr>
          <p:cNvPr id="8" name="Footer Placeholder 7">
            <a:extLst>
              <a:ext uri="{FF2B5EF4-FFF2-40B4-BE49-F238E27FC236}">
                <a16:creationId xmlns:a16="http://schemas.microsoft.com/office/drawing/2014/main" id="{6FFCA9F7-A70D-042E-A04B-3F0F29DFB63D}"/>
              </a:ext>
            </a:extLst>
          </p:cNvPr>
          <p:cNvSpPr>
            <a:spLocks noGrp="1"/>
          </p:cNvSpPr>
          <p:nvPr>
            <p:ph type="ftr" sz="quarter" idx="11"/>
          </p:nvPr>
        </p:nvSpPr>
        <p:spPr/>
        <p:txBody>
          <a:bodyPr/>
          <a:lstStyle/>
          <a:p>
            <a:endParaRPr lang="en-GB" dirty="0"/>
          </a:p>
        </p:txBody>
      </p:sp>
      <p:sp>
        <p:nvSpPr>
          <p:cNvPr id="9" name="Slide Number Placeholder 8">
            <a:extLst>
              <a:ext uri="{FF2B5EF4-FFF2-40B4-BE49-F238E27FC236}">
                <a16:creationId xmlns:a16="http://schemas.microsoft.com/office/drawing/2014/main" id="{513C1ABB-7EF5-E838-73F6-E7E0FC97BBDD}"/>
              </a:ext>
            </a:extLst>
          </p:cNvPr>
          <p:cNvSpPr>
            <a:spLocks noGrp="1"/>
          </p:cNvSpPr>
          <p:nvPr>
            <p:ph type="sldNum" sz="quarter" idx="12"/>
          </p:nvPr>
        </p:nvSpPr>
        <p:spPr/>
        <p:txBody>
          <a:bodyPr/>
          <a:lstStyle/>
          <a:p>
            <a:fld id="{909C596C-6CF8-4AA2-83F7-7C8CB890C500}" type="slidenum">
              <a:rPr lang="en-GB" smtClean="0"/>
              <a:t>‹#›</a:t>
            </a:fld>
            <a:endParaRPr lang="en-GB" dirty="0"/>
          </a:p>
        </p:txBody>
      </p:sp>
    </p:spTree>
    <p:extLst>
      <p:ext uri="{BB962C8B-B14F-4D97-AF65-F5344CB8AC3E}">
        <p14:creationId xmlns:p14="http://schemas.microsoft.com/office/powerpoint/2010/main" val="28243142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E8DB9B-0B90-4840-361B-434E9EA8395C}"/>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AF136C11-569A-7EA2-53CE-B4614DF65E54}"/>
              </a:ext>
            </a:extLst>
          </p:cNvPr>
          <p:cNvSpPr>
            <a:spLocks noGrp="1"/>
          </p:cNvSpPr>
          <p:nvPr>
            <p:ph type="dt" sz="half" idx="10"/>
          </p:nvPr>
        </p:nvSpPr>
        <p:spPr/>
        <p:txBody>
          <a:bodyPr/>
          <a:lstStyle/>
          <a:p>
            <a:fld id="{042706DD-05D7-4FB0-8C02-3CBF6436D13C}" type="datetimeFigureOut">
              <a:rPr lang="en-GB" smtClean="0"/>
              <a:t>28/03/2025</a:t>
            </a:fld>
            <a:endParaRPr lang="en-GB" dirty="0"/>
          </a:p>
        </p:txBody>
      </p:sp>
      <p:sp>
        <p:nvSpPr>
          <p:cNvPr id="4" name="Footer Placeholder 3">
            <a:extLst>
              <a:ext uri="{FF2B5EF4-FFF2-40B4-BE49-F238E27FC236}">
                <a16:creationId xmlns:a16="http://schemas.microsoft.com/office/drawing/2014/main" id="{C85851E3-D067-597B-C237-94473D380B8F}"/>
              </a:ext>
            </a:extLst>
          </p:cNvPr>
          <p:cNvSpPr>
            <a:spLocks noGrp="1"/>
          </p:cNvSpPr>
          <p:nvPr>
            <p:ph type="ftr" sz="quarter" idx="11"/>
          </p:nvPr>
        </p:nvSpPr>
        <p:spPr/>
        <p:txBody>
          <a:bodyPr/>
          <a:lstStyle/>
          <a:p>
            <a:endParaRPr lang="en-GB" dirty="0"/>
          </a:p>
        </p:txBody>
      </p:sp>
      <p:sp>
        <p:nvSpPr>
          <p:cNvPr id="5" name="Slide Number Placeholder 4">
            <a:extLst>
              <a:ext uri="{FF2B5EF4-FFF2-40B4-BE49-F238E27FC236}">
                <a16:creationId xmlns:a16="http://schemas.microsoft.com/office/drawing/2014/main" id="{30E4C02F-0915-8DFC-0691-8C997E9A622C}"/>
              </a:ext>
            </a:extLst>
          </p:cNvPr>
          <p:cNvSpPr>
            <a:spLocks noGrp="1"/>
          </p:cNvSpPr>
          <p:nvPr>
            <p:ph type="sldNum" sz="quarter" idx="12"/>
          </p:nvPr>
        </p:nvSpPr>
        <p:spPr/>
        <p:txBody>
          <a:bodyPr/>
          <a:lstStyle/>
          <a:p>
            <a:fld id="{909C596C-6CF8-4AA2-83F7-7C8CB890C500}" type="slidenum">
              <a:rPr lang="en-GB" smtClean="0"/>
              <a:t>‹#›</a:t>
            </a:fld>
            <a:endParaRPr lang="en-GB" dirty="0"/>
          </a:p>
        </p:txBody>
      </p:sp>
    </p:spTree>
    <p:extLst>
      <p:ext uri="{BB962C8B-B14F-4D97-AF65-F5344CB8AC3E}">
        <p14:creationId xmlns:p14="http://schemas.microsoft.com/office/powerpoint/2010/main" val="1492949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F4FE002-7718-3D05-728C-18DECB8E48FD}"/>
              </a:ext>
            </a:extLst>
          </p:cNvPr>
          <p:cNvSpPr>
            <a:spLocks noGrp="1"/>
          </p:cNvSpPr>
          <p:nvPr>
            <p:ph type="dt" sz="half" idx="10"/>
          </p:nvPr>
        </p:nvSpPr>
        <p:spPr/>
        <p:txBody>
          <a:bodyPr/>
          <a:lstStyle/>
          <a:p>
            <a:fld id="{042706DD-05D7-4FB0-8C02-3CBF6436D13C}" type="datetimeFigureOut">
              <a:rPr lang="en-GB" smtClean="0"/>
              <a:t>28/03/2025</a:t>
            </a:fld>
            <a:endParaRPr lang="en-GB" dirty="0"/>
          </a:p>
        </p:txBody>
      </p:sp>
      <p:sp>
        <p:nvSpPr>
          <p:cNvPr id="3" name="Footer Placeholder 2">
            <a:extLst>
              <a:ext uri="{FF2B5EF4-FFF2-40B4-BE49-F238E27FC236}">
                <a16:creationId xmlns:a16="http://schemas.microsoft.com/office/drawing/2014/main" id="{5CCC6930-ED2D-C302-BD4C-CD9B3886A5EF}"/>
              </a:ext>
            </a:extLst>
          </p:cNvPr>
          <p:cNvSpPr>
            <a:spLocks noGrp="1"/>
          </p:cNvSpPr>
          <p:nvPr>
            <p:ph type="ftr" sz="quarter" idx="11"/>
          </p:nvPr>
        </p:nvSpPr>
        <p:spPr/>
        <p:txBody>
          <a:bodyPr/>
          <a:lstStyle/>
          <a:p>
            <a:endParaRPr lang="en-GB" dirty="0"/>
          </a:p>
        </p:txBody>
      </p:sp>
      <p:sp>
        <p:nvSpPr>
          <p:cNvPr id="4" name="Slide Number Placeholder 3">
            <a:extLst>
              <a:ext uri="{FF2B5EF4-FFF2-40B4-BE49-F238E27FC236}">
                <a16:creationId xmlns:a16="http://schemas.microsoft.com/office/drawing/2014/main" id="{8C9200E3-403F-55E6-F9C7-03C31FB79392}"/>
              </a:ext>
            </a:extLst>
          </p:cNvPr>
          <p:cNvSpPr>
            <a:spLocks noGrp="1"/>
          </p:cNvSpPr>
          <p:nvPr>
            <p:ph type="sldNum" sz="quarter" idx="12"/>
          </p:nvPr>
        </p:nvSpPr>
        <p:spPr/>
        <p:txBody>
          <a:bodyPr/>
          <a:lstStyle/>
          <a:p>
            <a:fld id="{909C596C-6CF8-4AA2-83F7-7C8CB890C500}" type="slidenum">
              <a:rPr lang="en-GB" smtClean="0"/>
              <a:t>‹#›</a:t>
            </a:fld>
            <a:endParaRPr lang="en-GB" dirty="0"/>
          </a:p>
        </p:txBody>
      </p:sp>
    </p:spTree>
    <p:extLst>
      <p:ext uri="{BB962C8B-B14F-4D97-AF65-F5344CB8AC3E}">
        <p14:creationId xmlns:p14="http://schemas.microsoft.com/office/powerpoint/2010/main" val="40940582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72B8F3-7B6E-FDB3-CEB4-58525E3C9FA5}"/>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F3845127-D41A-53FC-874E-69B6A0525CC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776580E8-6A6B-2700-C90B-7B3B3844815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A39C5C9-FCCF-EA0D-65D7-12238052E293}"/>
              </a:ext>
            </a:extLst>
          </p:cNvPr>
          <p:cNvSpPr>
            <a:spLocks noGrp="1"/>
          </p:cNvSpPr>
          <p:nvPr>
            <p:ph type="dt" sz="half" idx="10"/>
          </p:nvPr>
        </p:nvSpPr>
        <p:spPr/>
        <p:txBody>
          <a:bodyPr/>
          <a:lstStyle/>
          <a:p>
            <a:fld id="{042706DD-05D7-4FB0-8C02-3CBF6436D13C}" type="datetimeFigureOut">
              <a:rPr lang="en-GB" smtClean="0"/>
              <a:t>28/03/2025</a:t>
            </a:fld>
            <a:endParaRPr lang="en-GB" dirty="0"/>
          </a:p>
        </p:txBody>
      </p:sp>
      <p:sp>
        <p:nvSpPr>
          <p:cNvPr id="6" name="Footer Placeholder 5">
            <a:extLst>
              <a:ext uri="{FF2B5EF4-FFF2-40B4-BE49-F238E27FC236}">
                <a16:creationId xmlns:a16="http://schemas.microsoft.com/office/drawing/2014/main" id="{0DA25206-B3CB-FB47-D645-F26A4CE9CC2F}"/>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4A3CA32E-712E-386F-544D-1B7A86A00C76}"/>
              </a:ext>
            </a:extLst>
          </p:cNvPr>
          <p:cNvSpPr>
            <a:spLocks noGrp="1"/>
          </p:cNvSpPr>
          <p:nvPr>
            <p:ph type="sldNum" sz="quarter" idx="12"/>
          </p:nvPr>
        </p:nvSpPr>
        <p:spPr/>
        <p:txBody>
          <a:bodyPr/>
          <a:lstStyle/>
          <a:p>
            <a:fld id="{909C596C-6CF8-4AA2-83F7-7C8CB890C500}" type="slidenum">
              <a:rPr lang="en-GB" smtClean="0"/>
              <a:t>‹#›</a:t>
            </a:fld>
            <a:endParaRPr lang="en-GB" dirty="0"/>
          </a:p>
        </p:txBody>
      </p:sp>
    </p:spTree>
    <p:extLst>
      <p:ext uri="{BB962C8B-B14F-4D97-AF65-F5344CB8AC3E}">
        <p14:creationId xmlns:p14="http://schemas.microsoft.com/office/powerpoint/2010/main" val="199016292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BD1FBB-56C0-1D1C-2ABA-0DB2CDAEA8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A1268D1F-122D-A9EE-88E9-C97A13CB681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dirty="0"/>
          </a:p>
        </p:txBody>
      </p:sp>
      <p:sp>
        <p:nvSpPr>
          <p:cNvPr id="4" name="Text Placeholder 3">
            <a:extLst>
              <a:ext uri="{FF2B5EF4-FFF2-40B4-BE49-F238E27FC236}">
                <a16:creationId xmlns:a16="http://schemas.microsoft.com/office/drawing/2014/main" id="{02D6D9F0-4FE7-3FEE-EECE-6D94E0C61F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BCBD8784-1DD5-187F-F3B3-5A794642765B}"/>
              </a:ext>
            </a:extLst>
          </p:cNvPr>
          <p:cNvSpPr>
            <a:spLocks noGrp="1"/>
          </p:cNvSpPr>
          <p:nvPr>
            <p:ph type="dt" sz="half" idx="10"/>
          </p:nvPr>
        </p:nvSpPr>
        <p:spPr/>
        <p:txBody>
          <a:bodyPr/>
          <a:lstStyle/>
          <a:p>
            <a:fld id="{042706DD-05D7-4FB0-8C02-3CBF6436D13C}" type="datetimeFigureOut">
              <a:rPr lang="en-GB" smtClean="0"/>
              <a:t>28/03/2025</a:t>
            </a:fld>
            <a:endParaRPr lang="en-GB" dirty="0"/>
          </a:p>
        </p:txBody>
      </p:sp>
      <p:sp>
        <p:nvSpPr>
          <p:cNvPr id="6" name="Footer Placeholder 5">
            <a:extLst>
              <a:ext uri="{FF2B5EF4-FFF2-40B4-BE49-F238E27FC236}">
                <a16:creationId xmlns:a16="http://schemas.microsoft.com/office/drawing/2014/main" id="{3680334B-75FB-60CB-1360-F8FAE3AB1A3C}"/>
              </a:ext>
            </a:extLst>
          </p:cNvPr>
          <p:cNvSpPr>
            <a:spLocks noGrp="1"/>
          </p:cNvSpPr>
          <p:nvPr>
            <p:ph type="ftr" sz="quarter" idx="11"/>
          </p:nvPr>
        </p:nvSpPr>
        <p:spPr/>
        <p:txBody>
          <a:bodyPr/>
          <a:lstStyle/>
          <a:p>
            <a:endParaRPr lang="en-GB" dirty="0"/>
          </a:p>
        </p:txBody>
      </p:sp>
      <p:sp>
        <p:nvSpPr>
          <p:cNvPr id="7" name="Slide Number Placeholder 6">
            <a:extLst>
              <a:ext uri="{FF2B5EF4-FFF2-40B4-BE49-F238E27FC236}">
                <a16:creationId xmlns:a16="http://schemas.microsoft.com/office/drawing/2014/main" id="{BE79520C-80E5-6700-8EBC-AB66C373594F}"/>
              </a:ext>
            </a:extLst>
          </p:cNvPr>
          <p:cNvSpPr>
            <a:spLocks noGrp="1"/>
          </p:cNvSpPr>
          <p:nvPr>
            <p:ph type="sldNum" sz="quarter" idx="12"/>
          </p:nvPr>
        </p:nvSpPr>
        <p:spPr/>
        <p:txBody>
          <a:bodyPr/>
          <a:lstStyle/>
          <a:p>
            <a:fld id="{909C596C-6CF8-4AA2-83F7-7C8CB890C500}" type="slidenum">
              <a:rPr lang="en-GB" smtClean="0"/>
              <a:t>‹#›</a:t>
            </a:fld>
            <a:endParaRPr lang="en-GB" dirty="0"/>
          </a:p>
        </p:txBody>
      </p:sp>
    </p:spTree>
    <p:extLst>
      <p:ext uri="{BB962C8B-B14F-4D97-AF65-F5344CB8AC3E}">
        <p14:creationId xmlns:p14="http://schemas.microsoft.com/office/powerpoint/2010/main" val="124123467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D5FF2701-D3C0-7B35-79AC-007BE96054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944CC2F8-5C4D-2FC5-09BA-908D0DADE6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B2C4A84E-3D08-2F97-090E-283E5C36EF06}"/>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042706DD-05D7-4FB0-8C02-3CBF6436D13C}" type="datetimeFigureOut">
              <a:rPr lang="en-GB" smtClean="0"/>
              <a:t>28/03/2025</a:t>
            </a:fld>
            <a:endParaRPr lang="en-GB" dirty="0"/>
          </a:p>
        </p:txBody>
      </p:sp>
      <p:sp>
        <p:nvSpPr>
          <p:cNvPr id="5" name="Footer Placeholder 4">
            <a:extLst>
              <a:ext uri="{FF2B5EF4-FFF2-40B4-BE49-F238E27FC236}">
                <a16:creationId xmlns:a16="http://schemas.microsoft.com/office/drawing/2014/main" id="{D1BA0E7D-97C7-6469-13BA-4EC741EA0D0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GB" dirty="0"/>
          </a:p>
        </p:txBody>
      </p:sp>
      <p:sp>
        <p:nvSpPr>
          <p:cNvPr id="6" name="Slide Number Placeholder 5">
            <a:extLst>
              <a:ext uri="{FF2B5EF4-FFF2-40B4-BE49-F238E27FC236}">
                <a16:creationId xmlns:a16="http://schemas.microsoft.com/office/drawing/2014/main" id="{4BD5569D-5957-05F8-E8B2-EA3BB90C2E6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909C596C-6CF8-4AA2-83F7-7C8CB890C500}" type="slidenum">
              <a:rPr lang="en-GB" smtClean="0"/>
              <a:t>‹#›</a:t>
            </a:fld>
            <a:endParaRPr lang="en-GB" dirty="0"/>
          </a:p>
        </p:txBody>
      </p:sp>
    </p:spTree>
    <p:extLst>
      <p:ext uri="{BB962C8B-B14F-4D97-AF65-F5344CB8AC3E}">
        <p14:creationId xmlns:p14="http://schemas.microsoft.com/office/powerpoint/2010/main" val="261191831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2.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s/_rels/slide4.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image" Target="../media/image13.png"/><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10" Type="http://schemas.openxmlformats.org/officeDocument/2006/relationships/image" Target="../media/image21.png"/><Relationship Id="rId4" Type="http://schemas.openxmlformats.org/officeDocument/2006/relationships/image" Target="../media/image15.png"/><Relationship Id="rId9" Type="http://schemas.openxmlformats.org/officeDocument/2006/relationships/image" Target="../media/image20.png"/></Relationships>
</file>

<file path=ppt/slides/_rels/slide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xml"/><Relationship Id="rId5" Type="http://schemas.openxmlformats.org/officeDocument/2006/relationships/image" Target="../media/image25.png"/><Relationship Id="rId4" Type="http://schemas.openxmlformats.org/officeDocument/2006/relationships/image" Target="../media/image24.png"/></Relationships>
</file>

<file path=ppt/slides/_rels/slide6.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image" Target="../media/image31.png"/><Relationship Id="rId1" Type="http://schemas.openxmlformats.org/officeDocument/2006/relationships/slideLayout" Target="../slideLayouts/slideLayout2.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8.xml.rels><?xml version="1.0" encoding="UTF-8" standalone="yes"?>
<Relationships xmlns="http://schemas.openxmlformats.org/package/2006/relationships"><Relationship Id="rId3" Type="http://schemas.openxmlformats.org/officeDocument/2006/relationships/image" Target="../media/image37.png"/><Relationship Id="rId7" Type="http://schemas.openxmlformats.org/officeDocument/2006/relationships/image" Target="../media/image41.png"/><Relationship Id="rId2" Type="http://schemas.openxmlformats.org/officeDocument/2006/relationships/image" Target="../media/image36.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3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FC9287-DC12-6896-A0D6-64B06F95876A}"/>
              </a:ext>
            </a:extLst>
          </p:cNvPr>
          <p:cNvSpPr>
            <a:spLocks noGrp="1"/>
          </p:cNvSpPr>
          <p:nvPr>
            <p:ph type="ctrTitle"/>
          </p:nvPr>
        </p:nvSpPr>
        <p:spPr/>
        <p:txBody>
          <a:bodyPr>
            <a:normAutofit/>
          </a:bodyPr>
          <a:lstStyle/>
          <a:p>
            <a:r>
              <a:rPr lang="en-US" dirty="0">
                <a:solidFill>
                  <a:schemeClr val="accent1"/>
                </a:solidFill>
              </a:rPr>
              <a:t>Unspooling of SC links in UR: </a:t>
            </a:r>
            <a:r>
              <a:rPr lang="en-US" sz="4400" dirty="0">
                <a:solidFill>
                  <a:schemeClr val="tx2">
                    <a:lumMod val="25000"/>
                    <a:lumOff val="75000"/>
                  </a:schemeClr>
                </a:solidFill>
              </a:rPr>
              <a:t>Sequence and space requirements</a:t>
            </a:r>
            <a:endParaRPr lang="en-GB" dirty="0">
              <a:solidFill>
                <a:schemeClr val="tx2">
                  <a:lumMod val="25000"/>
                  <a:lumOff val="75000"/>
                </a:schemeClr>
              </a:solidFill>
            </a:endParaRPr>
          </a:p>
        </p:txBody>
      </p:sp>
      <p:sp>
        <p:nvSpPr>
          <p:cNvPr id="3" name="Subtitle 2">
            <a:extLst>
              <a:ext uri="{FF2B5EF4-FFF2-40B4-BE49-F238E27FC236}">
                <a16:creationId xmlns:a16="http://schemas.microsoft.com/office/drawing/2014/main" id="{BE8875F2-1CEE-842E-B31A-19ADE1894827}"/>
              </a:ext>
            </a:extLst>
          </p:cNvPr>
          <p:cNvSpPr>
            <a:spLocks noGrp="1"/>
          </p:cNvSpPr>
          <p:nvPr>
            <p:ph type="subTitle" idx="1"/>
          </p:nvPr>
        </p:nvSpPr>
        <p:spPr/>
        <p:txBody>
          <a:bodyPr/>
          <a:lstStyle/>
          <a:p>
            <a:r>
              <a:rPr lang="en-US" dirty="0"/>
              <a:t>R. Perez Martinez, on behalf of WP6a</a:t>
            </a:r>
            <a:endParaRPr lang="en-GB" dirty="0"/>
          </a:p>
        </p:txBody>
      </p:sp>
    </p:spTree>
    <p:extLst>
      <p:ext uri="{BB962C8B-B14F-4D97-AF65-F5344CB8AC3E}">
        <p14:creationId xmlns:p14="http://schemas.microsoft.com/office/powerpoint/2010/main" val="14835525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2AB593E-5A4B-79E0-3D2D-9481D28CC3B0}"/>
            </a:ext>
          </a:extLst>
        </p:cNvPr>
        <p:cNvGrpSpPr/>
        <p:nvPr/>
      </p:nvGrpSpPr>
      <p:grpSpPr>
        <a:xfrm>
          <a:off x="0" y="0"/>
          <a:ext cx="0" cy="0"/>
          <a:chOff x="0" y="0"/>
          <a:chExt cx="0" cy="0"/>
        </a:xfrm>
      </p:grpSpPr>
      <p:sp>
        <p:nvSpPr>
          <p:cNvPr id="27" name="Rectangle 26">
            <a:extLst>
              <a:ext uri="{FF2B5EF4-FFF2-40B4-BE49-F238E27FC236}">
                <a16:creationId xmlns:a16="http://schemas.microsoft.com/office/drawing/2014/main" id="{03A2A5F3-DE36-FDBA-3435-F4A50E1FFD65}"/>
              </a:ext>
            </a:extLst>
          </p:cNvPr>
          <p:cNvSpPr/>
          <p:nvPr/>
        </p:nvSpPr>
        <p:spPr>
          <a:xfrm>
            <a:off x="0" y="0"/>
            <a:ext cx="12192000" cy="563880"/>
          </a:xfrm>
          <a:prstGeom prst="rect">
            <a:avLst/>
          </a:prstGeom>
          <a:solidFill>
            <a:schemeClr val="accent1">
              <a:lumMod val="75000"/>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4. Next steps</a:t>
            </a:r>
            <a:endParaRPr lang="en-GB" sz="2400" b="1" dirty="0">
              <a:solidFill>
                <a:schemeClr val="bg1"/>
              </a:solidFill>
            </a:endParaRPr>
          </a:p>
        </p:txBody>
      </p:sp>
      <p:graphicFrame>
        <p:nvGraphicFramePr>
          <p:cNvPr id="2" name="Table 1">
            <a:extLst>
              <a:ext uri="{FF2B5EF4-FFF2-40B4-BE49-F238E27FC236}">
                <a16:creationId xmlns:a16="http://schemas.microsoft.com/office/drawing/2014/main" id="{AA3065BB-619C-6D5B-3331-89C1089D50B8}"/>
              </a:ext>
            </a:extLst>
          </p:cNvPr>
          <p:cNvGraphicFramePr>
            <a:graphicFrameLocks noGrp="1"/>
          </p:cNvGraphicFramePr>
          <p:nvPr>
            <p:extLst>
              <p:ext uri="{D42A27DB-BD31-4B8C-83A1-F6EECF244321}">
                <p14:modId xmlns:p14="http://schemas.microsoft.com/office/powerpoint/2010/main" val="3696784987"/>
              </p:ext>
            </p:extLst>
          </p:nvPr>
        </p:nvGraphicFramePr>
        <p:xfrm>
          <a:off x="394028" y="830984"/>
          <a:ext cx="11676050" cy="3068320"/>
        </p:xfrm>
        <a:graphic>
          <a:graphicData uri="http://schemas.openxmlformats.org/drawingml/2006/table">
            <a:tbl>
              <a:tblPr firstRow="1" bandRow="1">
                <a:tableStyleId>{5C22544A-7EE6-4342-B048-85BDC9FD1C3A}</a:tableStyleId>
              </a:tblPr>
              <a:tblGrid>
                <a:gridCol w="2335210">
                  <a:extLst>
                    <a:ext uri="{9D8B030D-6E8A-4147-A177-3AD203B41FA5}">
                      <a16:colId xmlns:a16="http://schemas.microsoft.com/office/drawing/2014/main" val="1995411196"/>
                    </a:ext>
                  </a:extLst>
                </a:gridCol>
                <a:gridCol w="1516759">
                  <a:extLst>
                    <a:ext uri="{9D8B030D-6E8A-4147-A177-3AD203B41FA5}">
                      <a16:colId xmlns:a16="http://schemas.microsoft.com/office/drawing/2014/main" val="2424647588"/>
                    </a:ext>
                  </a:extLst>
                </a:gridCol>
                <a:gridCol w="850789">
                  <a:extLst>
                    <a:ext uri="{9D8B030D-6E8A-4147-A177-3AD203B41FA5}">
                      <a16:colId xmlns:a16="http://schemas.microsoft.com/office/drawing/2014/main" val="2560593390"/>
                    </a:ext>
                  </a:extLst>
                </a:gridCol>
                <a:gridCol w="1582310">
                  <a:extLst>
                    <a:ext uri="{9D8B030D-6E8A-4147-A177-3AD203B41FA5}">
                      <a16:colId xmlns:a16="http://schemas.microsoft.com/office/drawing/2014/main" val="2129805133"/>
                    </a:ext>
                  </a:extLst>
                </a:gridCol>
                <a:gridCol w="3055772">
                  <a:extLst>
                    <a:ext uri="{9D8B030D-6E8A-4147-A177-3AD203B41FA5}">
                      <a16:colId xmlns:a16="http://schemas.microsoft.com/office/drawing/2014/main" val="4199557425"/>
                    </a:ext>
                  </a:extLst>
                </a:gridCol>
                <a:gridCol w="2335210">
                  <a:extLst>
                    <a:ext uri="{9D8B030D-6E8A-4147-A177-3AD203B41FA5}">
                      <a16:colId xmlns:a16="http://schemas.microsoft.com/office/drawing/2014/main" val="4193479005"/>
                    </a:ext>
                  </a:extLst>
                </a:gridCol>
              </a:tblGrid>
              <a:tr h="594360">
                <a:tc rowSpan="2">
                  <a:txBody>
                    <a:bodyPr/>
                    <a:lstStyle/>
                    <a:p>
                      <a:pPr algn="ctr"/>
                      <a:r>
                        <a:rPr lang="en-US" sz="1200" b="1" dirty="0">
                          <a:solidFill>
                            <a:schemeClr val="bg1"/>
                          </a:solidFill>
                        </a:rPr>
                        <a:t>Test</a:t>
                      </a:r>
                      <a:endParaRPr lang="en-GB" sz="1200" b="1" dirty="0">
                        <a:solidFill>
                          <a:schemeClr val="bg1"/>
                        </a:solidFill>
                      </a:endParaRPr>
                    </a:p>
                  </a:txBody>
                  <a:tcPr anchor="ctr"/>
                </a:tc>
                <a:tc rowSpan="2">
                  <a:txBody>
                    <a:bodyPr/>
                    <a:lstStyle/>
                    <a:p>
                      <a:pPr algn="ctr"/>
                      <a:r>
                        <a:rPr lang="en-US" sz="1200" b="1" dirty="0">
                          <a:solidFill>
                            <a:schemeClr val="bg1"/>
                          </a:solidFill>
                        </a:rPr>
                        <a:t>When</a:t>
                      </a:r>
                      <a:endParaRPr lang="en-GB" sz="1200" b="1" dirty="0">
                        <a:solidFill>
                          <a:schemeClr val="bg1"/>
                        </a:solidFill>
                      </a:endParaRPr>
                    </a:p>
                  </a:txBody>
                  <a:tcPr anchor="ctr"/>
                </a:tc>
                <a:tc gridSpan="2">
                  <a:txBody>
                    <a:bodyPr/>
                    <a:lstStyle/>
                    <a:p>
                      <a:pPr algn="ctr"/>
                      <a:r>
                        <a:rPr lang="en-US" sz="1200" b="1" dirty="0">
                          <a:solidFill>
                            <a:schemeClr val="bg1"/>
                          </a:solidFill>
                        </a:rPr>
                        <a:t>Location</a:t>
                      </a:r>
                      <a:endParaRPr lang="en-GB" sz="1200" b="1" dirty="0">
                        <a:solidFill>
                          <a:schemeClr val="bg1"/>
                        </a:solidFill>
                      </a:endParaRPr>
                    </a:p>
                  </a:txBody>
                  <a:tcPr anchor="ct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lang="en-GB"/>
                    </a:p>
                  </a:txBody>
                  <a:tcPr/>
                </a:tc>
                <a:tc rowSpan="2">
                  <a:txBody>
                    <a:bodyPr/>
                    <a:lstStyle/>
                    <a:p>
                      <a:pPr algn="ctr"/>
                      <a:r>
                        <a:rPr lang="en-US" sz="1200" b="1" dirty="0">
                          <a:solidFill>
                            <a:schemeClr val="bg1"/>
                          </a:solidFill>
                        </a:rPr>
                        <a:t>Description</a:t>
                      </a:r>
                      <a:endParaRPr lang="en-GB" sz="1200" b="1" dirty="0">
                        <a:solidFill>
                          <a:schemeClr val="bg1"/>
                        </a:solidFill>
                      </a:endParaRPr>
                    </a:p>
                  </a:txBody>
                  <a:tcPr anchor="ctr">
                    <a:lnL w="12700" cap="flat" cmpd="sng" algn="ctr">
                      <a:solidFill>
                        <a:schemeClr val="bg1"/>
                      </a:solidFill>
                      <a:prstDash val="solid"/>
                      <a:round/>
                      <a:headEnd type="none" w="med" len="med"/>
                      <a:tailEnd type="none" w="med" len="med"/>
                    </a:lnL>
                  </a:tcPr>
                </a:tc>
                <a:tc rowSpan="2">
                  <a:txBody>
                    <a:bodyPr/>
                    <a:lstStyle/>
                    <a:p>
                      <a:pPr algn="ctr"/>
                      <a:r>
                        <a:rPr lang="en-US" sz="1200" b="1" dirty="0">
                          <a:solidFill>
                            <a:schemeClr val="bg1"/>
                          </a:solidFill>
                        </a:rPr>
                        <a:t>Other options studied, to be identify if needed</a:t>
                      </a:r>
                      <a:endParaRPr lang="en-GB" sz="1200" b="1" dirty="0">
                        <a:solidFill>
                          <a:schemeClr val="bg1"/>
                        </a:solidFill>
                      </a:endParaRPr>
                    </a:p>
                  </a:txBody>
                  <a:tcPr anchor="ctr"/>
                </a:tc>
                <a:extLst>
                  <a:ext uri="{0D108BD9-81ED-4DB2-BD59-A6C34878D82A}">
                    <a16:rowId xmlns:a16="http://schemas.microsoft.com/office/drawing/2014/main" val="2475576265"/>
                  </a:ext>
                </a:extLst>
              </a:tr>
              <a:tr h="141063">
                <a:tc vMerge="1">
                  <a:txBody>
                    <a:bodyPr/>
                    <a:lstStyle/>
                    <a:p>
                      <a:endParaRPr lang="en-GB"/>
                    </a:p>
                  </a:txBody>
                  <a:tcPr/>
                </a:tc>
                <a:tc vMerge="1">
                  <a:txBody>
                    <a:bodyPr/>
                    <a:lstStyle/>
                    <a:p>
                      <a:endParaRPr lang="en-GB"/>
                    </a:p>
                  </a:txBody>
                  <a:tcPr/>
                </a:tc>
                <a:tc>
                  <a:txBody>
                    <a:bodyPr/>
                    <a:lstStyle/>
                    <a:p>
                      <a:pPr algn="ctr"/>
                      <a:r>
                        <a:rPr lang="en-US" sz="1200" b="1" dirty="0">
                          <a:solidFill>
                            <a:schemeClr val="bg1"/>
                          </a:solidFill>
                        </a:rPr>
                        <a:t>UR - UL - UA</a:t>
                      </a:r>
                      <a:endParaRPr lang="en-GB" sz="1200" b="1" dirty="0">
                        <a:solidFill>
                          <a:schemeClr val="bg1"/>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1200" b="1" dirty="0">
                          <a:solidFill>
                            <a:schemeClr val="bg1"/>
                          </a:solidFill>
                        </a:rPr>
                        <a:t>US</a:t>
                      </a:r>
                      <a:endParaRPr lang="en-GB" sz="1200" b="1" dirty="0">
                        <a:solidFill>
                          <a:schemeClr val="bg1"/>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574446856"/>
                  </a:ext>
                </a:extLst>
              </a:tr>
              <a:tr h="370840">
                <a:tc>
                  <a:txBody>
                    <a:bodyPr/>
                    <a:lstStyle/>
                    <a:p>
                      <a:r>
                        <a:rPr lang="en-US" sz="1200" dirty="0"/>
                        <a:t>Unspooling in UR</a:t>
                      </a:r>
                    </a:p>
                    <a:p>
                      <a:r>
                        <a:rPr lang="en-US" sz="1200" dirty="0"/>
                        <a:t>(Point 1 or 5, TBD)</a:t>
                      </a:r>
                      <a:endParaRPr lang="en-GB" sz="1200" dirty="0"/>
                    </a:p>
                  </a:txBody>
                  <a:tcPr/>
                </a:tc>
                <a:tc>
                  <a:txBody>
                    <a:bodyPr/>
                    <a:lstStyle/>
                    <a:p>
                      <a:r>
                        <a:rPr lang="en-US" sz="1200" dirty="0"/>
                        <a:t>November 2025</a:t>
                      </a:r>
                    </a:p>
                    <a:p>
                      <a:r>
                        <a:rPr lang="en-US" sz="1200" dirty="0"/>
                        <a:t>(duration : 1 week)</a:t>
                      </a:r>
                      <a:endParaRPr lang="en-GB" sz="1200" dirty="0"/>
                    </a:p>
                  </a:txBody>
                  <a:tcPr>
                    <a:lnR w="12700" cap="flat" cmpd="sng" algn="ctr">
                      <a:solidFill>
                        <a:schemeClr val="bg1"/>
                      </a:solidFill>
                      <a:prstDash val="solid"/>
                      <a:round/>
                      <a:headEnd type="none" w="med" len="med"/>
                      <a:tailEnd type="none" w="med" len="med"/>
                    </a:lnR>
                  </a:tcPr>
                </a:tc>
                <a:tc>
                  <a:txBody>
                    <a:bodyPr/>
                    <a:lstStyle/>
                    <a:p>
                      <a:pPr algn="ctr"/>
                      <a:r>
                        <a:rPr lang="en-US" sz="1200" dirty="0"/>
                        <a:t>x</a:t>
                      </a:r>
                      <a:endParaRPr lang="en-GB" sz="1200" dirty="0"/>
                    </a:p>
                  </a:txBody>
                  <a:tcPr>
                    <a:lnL w="12700" cap="flat" cmpd="sng" algn="ctr">
                      <a:solidFill>
                        <a:schemeClr val="bg1"/>
                      </a:solidFill>
                      <a:prstDash val="solid"/>
                      <a:round/>
                      <a:headEnd type="none" w="med" len="med"/>
                      <a:tailEnd type="none" w="med" len="med"/>
                    </a:lnL>
                  </a:tcPr>
                </a:tc>
                <a:tc>
                  <a:txBody>
                    <a:bodyPr/>
                    <a:lstStyle/>
                    <a:p>
                      <a:pPr algn="ctr"/>
                      <a:r>
                        <a:rPr lang="en-US" sz="1200" dirty="0"/>
                        <a:t>Access of single components</a:t>
                      </a:r>
                      <a:endParaRPr lang="en-GB" sz="1200" dirty="0"/>
                    </a:p>
                  </a:txBody>
                  <a:tcPr/>
                </a:tc>
                <a:tc>
                  <a:txBody>
                    <a:bodyPr/>
                    <a:lstStyle/>
                    <a:p>
                      <a:pPr marL="171450" indent="-171450">
                        <a:buFont typeface="Arial" panose="020B0604020202020204" pitchFamily="34" charset="0"/>
                        <a:buChar char="•"/>
                      </a:pPr>
                      <a:r>
                        <a:rPr lang="en-US" sz="1200" dirty="0"/>
                        <a:t>90 degree turn of DFHX dummy in UA corner</a:t>
                      </a:r>
                    </a:p>
                    <a:p>
                      <a:pPr marL="171450" indent="-171450">
                        <a:buFont typeface="Arial" panose="020B0604020202020204" pitchFamily="34" charset="0"/>
                        <a:buChar char="•"/>
                      </a:pPr>
                      <a:r>
                        <a:rPr lang="en-US" sz="1200" dirty="0"/>
                        <a:t>180 degree turn of DFHX dummy in UL area</a:t>
                      </a:r>
                    </a:p>
                    <a:p>
                      <a:pPr marL="171450" indent="-171450">
                        <a:buFont typeface="Arial" panose="020B0604020202020204" pitchFamily="34" charset="0"/>
                        <a:buChar char="•"/>
                      </a:pPr>
                      <a:r>
                        <a:rPr lang="en-US" sz="1200" dirty="0"/>
                        <a:t>Handling of DFHX dummy and trolleys in the slope, controlling the bending radius</a:t>
                      </a:r>
                      <a:endParaRPr lang="en-GB" sz="1200" dirty="0"/>
                    </a:p>
                  </a:txBody>
                  <a:tcPr/>
                </a:tc>
                <a:tc>
                  <a:txBody>
                    <a:bodyPr/>
                    <a:lstStyle/>
                    <a:p>
                      <a:r>
                        <a:rPr lang="en-US" sz="1200" dirty="0"/>
                        <a:t>Temporary modification of the 3 identified corners in UR, UL, UA.</a:t>
                      </a:r>
                      <a:endParaRPr lang="en-GB" sz="1200" dirty="0"/>
                    </a:p>
                  </a:txBody>
                  <a:tcPr/>
                </a:tc>
                <a:extLst>
                  <a:ext uri="{0D108BD9-81ED-4DB2-BD59-A6C34878D82A}">
                    <a16:rowId xmlns:a16="http://schemas.microsoft.com/office/drawing/2014/main" val="4239486396"/>
                  </a:ext>
                </a:extLst>
              </a:tr>
              <a:tr h="370840">
                <a:tc>
                  <a:txBody>
                    <a:bodyPr/>
                    <a:lstStyle/>
                    <a:p>
                      <a:r>
                        <a:rPr lang="en-US" sz="1200" dirty="0"/>
                        <a:t>Lowering dummy in </a:t>
                      </a:r>
                      <a:r>
                        <a:rPr lang="en-US" sz="1200" dirty="0" err="1"/>
                        <a:t>puit</a:t>
                      </a:r>
                      <a:r>
                        <a:rPr lang="en-US" sz="1200" dirty="0"/>
                        <a:t> 1&amp;5</a:t>
                      </a:r>
                      <a:endParaRPr lang="en-GB" sz="1200" dirty="0"/>
                    </a:p>
                  </a:txBody>
                  <a:tcPr/>
                </a:tc>
                <a:tc>
                  <a:txBody>
                    <a:bodyPr/>
                    <a:lstStyle/>
                    <a:p>
                      <a:r>
                        <a:rPr lang="en-US" sz="1200" dirty="0"/>
                        <a:t>Mid 2026 (TBC)</a:t>
                      </a:r>
                      <a:endParaRPr lang="en-GB" sz="1200" dirty="0"/>
                    </a:p>
                  </a:txBody>
                  <a:tcPr/>
                </a:tc>
                <a:tc>
                  <a:txBody>
                    <a:bodyPr/>
                    <a:lstStyle/>
                    <a:p>
                      <a:pPr algn="ctr"/>
                      <a:endParaRPr lang="en-GB" sz="1200" dirty="0"/>
                    </a:p>
                  </a:txBody>
                  <a:tcPr/>
                </a:tc>
                <a:tc>
                  <a:txBody>
                    <a:bodyPr/>
                    <a:lstStyle/>
                    <a:p>
                      <a:pPr algn="ctr"/>
                      <a:r>
                        <a:rPr lang="en-US" sz="1200" dirty="0"/>
                        <a:t>x</a:t>
                      </a:r>
                      <a:endParaRPr lang="en-GB" sz="1200" dirty="0"/>
                    </a:p>
                  </a:txBody>
                  <a:tcPr/>
                </a:tc>
                <a:tc>
                  <a:txBody>
                    <a:bodyPr/>
                    <a:lstStyle/>
                    <a:p>
                      <a:r>
                        <a:rPr lang="en-US" sz="1200" dirty="0"/>
                        <a:t>Validate kinematics and integration</a:t>
                      </a:r>
                      <a:endParaRPr lang="en-GB" sz="1200" dirty="0"/>
                    </a:p>
                  </a:txBody>
                  <a:tcPr/>
                </a:tc>
                <a:tc>
                  <a:txBody>
                    <a:bodyPr/>
                    <a:lstStyle/>
                    <a:p>
                      <a:pPr algn="ctr"/>
                      <a:r>
                        <a:rPr lang="en-US" sz="1200" dirty="0"/>
                        <a:t>-</a:t>
                      </a:r>
                      <a:endParaRPr lang="en-GB" sz="1200" dirty="0"/>
                    </a:p>
                  </a:txBody>
                  <a:tcPr/>
                </a:tc>
                <a:extLst>
                  <a:ext uri="{0D108BD9-81ED-4DB2-BD59-A6C34878D82A}">
                    <a16:rowId xmlns:a16="http://schemas.microsoft.com/office/drawing/2014/main" val="451959033"/>
                  </a:ext>
                </a:extLst>
              </a:tr>
              <a:tr h="370840">
                <a:tc>
                  <a:txBody>
                    <a:bodyPr/>
                    <a:lstStyle/>
                    <a:p>
                      <a:r>
                        <a:rPr lang="en-US" sz="1200" dirty="0"/>
                        <a:t>Lowering dummy system in </a:t>
                      </a:r>
                      <a:r>
                        <a:rPr lang="en-US" sz="1200" dirty="0" err="1"/>
                        <a:t>puit</a:t>
                      </a:r>
                      <a:r>
                        <a:rPr lang="en-US" sz="1200" dirty="0"/>
                        <a:t> 1&amp;5</a:t>
                      </a:r>
                      <a:endParaRPr lang="en-GB" sz="1200" dirty="0"/>
                    </a:p>
                  </a:txBody>
                  <a:tcPr/>
                </a:tc>
                <a:tc>
                  <a:txBody>
                    <a:bodyPr/>
                    <a:lstStyle/>
                    <a:p>
                      <a:r>
                        <a:rPr lang="en-US" sz="1200" dirty="0"/>
                        <a:t>Q1 2028 (TBC)</a:t>
                      </a:r>
                      <a:endParaRPr lang="en-GB" sz="1200" dirty="0"/>
                    </a:p>
                  </a:txBody>
                  <a:tcPr/>
                </a:tc>
                <a:tc>
                  <a:txBody>
                    <a:bodyPr/>
                    <a:lstStyle/>
                    <a:p>
                      <a:pPr algn="ctr"/>
                      <a:endParaRPr lang="en-GB" sz="1200" dirty="0"/>
                    </a:p>
                  </a:txBody>
                  <a:tcPr/>
                </a:tc>
                <a:tc>
                  <a:txBody>
                    <a:bodyPr/>
                    <a:lstStyle/>
                    <a:p>
                      <a:pPr algn="ctr"/>
                      <a:r>
                        <a:rPr lang="en-US" sz="1200" dirty="0"/>
                        <a:t>x</a:t>
                      </a:r>
                      <a:endParaRPr lang="en-GB" sz="1200" dirty="0"/>
                    </a:p>
                  </a:txBody>
                  <a:tcPr/>
                </a:tc>
                <a:tc>
                  <a:txBody>
                    <a:bodyPr/>
                    <a:lstStyle/>
                    <a:p>
                      <a:r>
                        <a:rPr lang="en-US" sz="1200" dirty="0"/>
                        <a:t>Validate kinematics and integration of the final system 2 months before installation</a:t>
                      </a:r>
                      <a:endParaRPr lang="en-GB" sz="1200" dirty="0"/>
                    </a:p>
                  </a:txBody>
                  <a:tcPr/>
                </a:tc>
                <a:tc>
                  <a:txBody>
                    <a:bodyPr/>
                    <a:lstStyle/>
                    <a:p>
                      <a:pPr algn="ctr"/>
                      <a:r>
                        <a:rPr lang="en-US" sz="1200" dirty="0"/>
                        <a:t>-</a:t>
                      </a:r>
                      <a:endParaRPr lang="en-GB" sz="1200" dirty="0"/>
                    </a:p>
                  </a:txBody>
                  <a:tcPr/>
                </a:tc>
                <a:extLst>
                  <a:ext uri="{0D108BD9-81ED-4DB2-BD59-A6C34878D82A}">
                    <a16:rowId xmlns:a16="http://schemas.microsoft.com/office/drawing/2014/main" val="3570779122"/>
                  </a:ext>
                </a:extLst>
              </a:tr>
            </a:tbl>
          </a:graphicData>
        </a:graphic>
      </p:graphicFrame>
      <p:pic>
        <p:nvPicPr>
          <p:cNvPr id="8" name="Picture 7">
            <a:extLst>
              <a:ext uri="{FF2B5EF4-FFF2-40B4-BE49-F238E27FC236}">
                <a16:creationId xmlns:a16="http://schemas.microsoft.com/office/drawing/2014/main" id="{0D2DD5E5-0146-638F-D8A7-FE5F0322CB44}"/>
              </a:ext>
            </a:extLst>
          </p:cNvPr>
          <p:cNvPicPr>
            <a:picLocks noChangeAspect="1"/>
          </p:cNvPicPr>
          <p:nvPr/>
        </p:nvPicPr>
        <p:blipFill>
          <a:blip r:embed="rId2"/>
          <a:stretch>
            <a:fillRect/>
          </a:stretch>
        </p:blipFill>
        <p:spPr>
          <a:xfrm>
            <a:off x="134116" y="4020034"/>
            <a:ext cx="4202098" cy="2777005"/>
          </a:xfrm>
          <a:prstGeom prst="rect">
            <a:avLst/>
          </a:prstGeom>
        </p:spPr>
      </p:pic>
      <p:sp>
        <p:nvSpPr>
          <p:cNvPr id="9" name="Rectangle 8">
            <a:extLst>
              <a:ext uri="{FF2B5EF4-FFF2-40B4-BE49-F238E27FC236}">
                <a16:creationId xmlns:a16="http://schemas.microsoft.com/office/drawing/2014/main" id="{304E222A-ED66-2D97-9C16-80DB6950C97F}"/>
              </a:ext>
            </a:extLst>
          </p:cNvPr>
          <p:cNvSpPr/>
          <p:nvPr/>
        </p:nvSpPr>
        <p:spPr>
          <a:xfrm>
            <a:off x="394028" y="1908313"/>
            <a:ext cx="11676050" cy="1148178"/>
          </a:xfrm>
          <a:prstGeom prst="rect">
            <a:avLst/>
          </a:prstGeom>
          <a:noFill/>
          <a:ln w="381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6" name="Picture 25">
            <a:extLst>
              <a:ext uri="{FF2B5EF4-FFF2-40B4-BE49-F238E27FC236}">
                <a16:creationId xmlns:a16="http://schemas.microsoft.com/office/drawing/2014/main" id="{B37815DF-5447-4E4C-211C-6BA611CACE7F}"/>
              </a:ext>
            </a:extLst>
          </p:cNvPr>
          <p:cNvPicPr>
            <a:picLocks noChangeAspect="1"/>
          </p:cNvPicPr>
          <p:nvPr/>
        </p:nvPicPr>
        <p:blipFill>
          <a:blip r:embed="rId3"/>
          <a:stretch>
            <a:fillRect/>
          </a:stretch>
        </p:blipFill>
        <p:spPr>
          <a:xfrm>
            <a:off x="4425167" y="4508376"/>
            <a:ext cx="7644911" cy="1800320"/>
          </a:xfrm>
          <a:prstGeom prst="rect">
            <a:avLst/>
          </a:prstGeom>
        </p:spPr>
      </p:pic>
    </p:spTree>
    <p:extLst>
      <p:ext uri="{BB962C8B-B14F-4D97-AF65-F5344CB8AC3E}">
        <p14:creationId xmlns:p14="http://schemas.microsoft.com/office/powerpoint/2010/main" val="418875416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1B20350-791A-4F9E-C8EE-71FC1E100407}"/>
            </a:ext>
          </a:extLst>
        </p:cNvPr>
        <p:cNvGrpSpPr/>
        <p:nvPr/>
      </p:nvGrpSpPr>
      <p:grpSpPr>
        <a:xfrm>
          <a:off x="0" y="0"/>
          <a:ext cx="0" cy="0"/>
          <a:chOff x="0" y="0"/>
          <a:chExt cx="0" cy="0"/>
        </a:xfrm>
      </p:grpSpPr>
      <p:graphicFrame>
        <p:nvGraphicFramePr>
          <p:cNvPr id="5" name="Table 4">
            <a:extLst>
              <a:ext uri="{FF2B5EF4-FFF2-40B4-BE49-F238E27FC236}">
                <a16:creationId xmlns:a16="http://schemas.microsoft.com/office/drawing/2014/main" id="{539FC388-2EC3-EF3B-DC46-4F5BE227C7F6}"/>
              </a:ext>
            </a:extLst>
          </p:cNvPr>
          <p:cNvGraphicFramePr>
            <a:graphicFrameLocks noGrp="1"/>
          </p:cNvGraphicFramePr>
          <p:nvPr>
            <p:extLst>
              <p:ext uri="{D42A27DB-BD31-4B8C-83A1-F6EECF244321}">
                <p14:modId xmlns:p14="http://schemas.microsoft.com/office/powerpoint/2010/main" val="415382735"/>
              </p:ext>
            </p:extLst>
          </p:nvPr>
        </p:nvGraphicFramePr>
        <p:xfrm>
          <a:off x="394028" y="830984"/>
          <a:ext cx="11676050" cy="3154680"/>
        </p:xfrm>
        <a:graphic>
          <a:graphicData uri="http://schemas.openxmlformats.org/drawingml/2006/table">
            <a:tbl>
              <a:tblPr firstRow="1" bandRow="1">
                <a:tableStyleId>{5C22544A-7EE6-4342-B048-85BDC9FD1C3A}</a:tableStyleId>
              </a:tblPr>
              <a:tblGrid>
                <a:gridCol w="2335210">
                  <a:extLst>
                    <a:ext uri="{9D8B030D-6E8A-4147-A177-3AD203B41FA5}">
                      <a16:colId xmlns:a16="http://schemas.microsoft.com/office/drawing/2014/main" val="1995411196"/>
                    </a:ext>
                  </a:extLst>
                </a:gridCol>
                <a:gridCol w="1530580">
                  <a:extLst>
                    <a:ext uri="{9D8B030D-6E8A-4147-A177-3AD203B41FA5}">
                      <a16:colId xmlns:a16="http://schemas.microsoft.com/office/drawing/2014/main" val="2424647588"/>
                    </a:ext>
                  </a:extLst>
                </a:gridCol>
                <a:gridCol w="836968">
                  <a:extLst>
                    <a:ext uri="{9D8B030D-6E8A-4147-A177-3AD203B41FA5}">
                      <a16:colId xmlns:a16="http://schemas.microsoft.com/office/drawing/2014/main" val="2560593390"/>
                    </a:ext>
                  </a:extLst>
                </a:gridCol>
                <a:gridCol w="1582310">
                  <a:extLst>
                    <a:ext uri="{9D8B030D-6E8A-4147-A177-3AD203B41FA5}">
                      <a16:colId xmlns:a16="http://schemas.microsoft.com/office/drawing/2014/main" val="2129805133"/>
                    </a:ext>
                  </a:extLst>
                </a:gridCol>
                <a:gridCol w="3055772">
                  <a:extLst>
                    <a:ext uri="{9D8B030D-6E8A-4147-A177-3AD203B41FA5}">
                      <a16:colId xmlns:a16="http://schemas.microsoft.com/office/drawing/2014/main" val="4199557425"/>
                    </a:ext>
                  </a:extLst>
                </a:gridCol>
                <a:gridCol w="2335210">
                  <a:extLst>
                    <a:ext uri="{9D8B030D-6E8A-4147-A177-3AD203B41FA5}">
                      <a16:colId xmlns:a16="http://schemas.microsoft.com/office/drawing/2014/main" val="4193479005"/>
                    </a:ext>
                  </a:extLst>
                </a:gridCol>
              </a:tblGrid>
              <a:tr h="594360">
                <a:tc rowSpan="2">
                  <a:txBody>
                    <a:bodyPr/>
                    <a:lstStyle/>
                    <a:p>
                      <a:pPr algn="ctr"/>
                      <a:r>
                        <a:rPr lang="en-US" sz="1200" b="1" dirty="0">
                          <a:solidFill>
                            <a:schemeClr val="bg1"/>
                          </a:solidFill>
                        </a:rPr>
                        <a:t>Test</a:t>
                      </a:r>
                      <a:endParaRPr lang="en-GB" sz="1200" b="1" dirty="0">
                        <a:solidFill>
                          <a:schemeClr val="bg1"/>
                        </a:solidFill>
                      </a:endParaRPr>
                    </a:p>
                  </a:txBody>
                  <a:tcPr anchor="ctr"/>
                </a:tc>
                <a:tc rowSpan="2">
                  <a:txBody>
                    <a:bodyPr/>
                    <a:lstStyle/>
                    <a:p>
                      <a:pPr algn="ctr"/>
                      <a:r>
                        <a:rPr lang="en-US" sz="1200" b="1" dirty="0">
                          <a:solidFill>
                            <a:schemeClr val="bg1"/>
                          </a:solidFill>
                        </a:rPr>
                        <a:t>When</a:t>
                      </a:r>
                      <a:endParaRPr lang="en-GB" sz="1200" b="1" dirty="0">
                        <a:solidFill>
                          <a:schemeClr val="bg1"/>
                        </a:solidFill>
                      </a:endParaRPr>
                    </a:p>
                  </a:txBody>
                  <a:tcPr anchor="ctr"/>
                </a:tc>
                <a:tc gridSpan="2">
                  <a:txBody>
                    <a:bodyPr/>
                    <a:lstStyle/>
                    <a:p>
                      <a:pPr algn="ctr"/>
                      <a:r>
                        <a:rPr lang="en-US" sz="1200" b="1" dirty="0">
                          <a:solidFill>
                            <a:schemeClr val="bg1"/>
                          </a:solidFill>
                        </a:rPr>
                        <a:t>Location</a:t>
                      </a:r>
                      <a:endParaRPr lang="en-GB" sz="1200" b="1" dirty="0">
                        <a:solidFill>
                          <a:schemeClr val="bg1"/>
                        </a:solidFill>
                      </a:endParaRPr>
                    </a:p>
                  </a:txBody>
                  <a:tcPr anchor="ctr">
                    <a:lnR w="12700" cap="flat" cmpd="sng" algn="ctr">
                      <a:solidFill>
                        <a:schemeClr val="bg1"/>
                      </a:solidFill>
                      <a:prstDash val="solid"/>
                      <a:round/>
                      <a:headEnd type="none" w="med" len="med"/>
                      <a:tailEnd type="none" w="med" len="med"/>
                    </a:lnR>
                    <a:lnB w="12700" cap="flat" cmpd="sng" algn="ctr">
                      <a:solidFill>
                        <a:schemeClr val="bg1"/>
                      </a:solidFill>
                      <a:prstDash val="solid"/>
                      <a:round/>
                      <a:headEnd type="none" w="med" len="med"/>
                      <a:tailEnd type="none" w="med" len="med"/>
                    </a:lnB>
                  </a:tcPr>
                </a:tc>
                <a:tc hMerge="1">
                  <a:txBody>
                    <a:bodyPr/>
                    <a:lstStyle/>
                    <a:p>
                      <a:endParaRPr lang="en-GB"/>
                    </a:p>
                  </a:txBody>
                  <a:tcPr/>
                </a:tc>
                <a:tc rowSpan="2">
                  <a:txBody>
                    <a:bodyPr/>
                    <a:lstStyle/>
                    <a:p>
                      <a:pPr algn="ctr"/>
                      <a:r>
                        <a:rPr lang="en-US" sz="1200" b="1" dirty="0">
                          <a:solidFill>
                            <a:schemeClr val="bg1"/>
                          </a:solidFill>
                        </a:rPr>
                        <a:t>Description</a:t>
                      </a:r>
                      <a:endParaRPr lang="en-GB" sz="1200" b="1" dirty="0">
                        <a:solidFill>
                          <a:schemeClr val="bg1"/>
                        </a:solidFill>
                      </a:endParaRPr>
                    </a:p>
                  </a:txBody>
                  <a:tcPr anchor="ctr">
                    <a:lnL w="12700" cap="flat" cmpd="sng" algn="ctr">
                      <a:solidFill>
                        <a:schemeClr val="bg1"/>
                      </a:solidFill>
                      <a:prstDash val="solid"/>
                      <a:round/>
                      <a:headEnd type="none" w="med" len="med"/>
                      <a:tailEnd type="none" w="med" len="med"/>
                    </a:lnL>
                  </a:tcPr>
                </a:tc>
                <a:tc rowSpan="2">
                  <a:txBody>
                    <a:bodyPr/>
                    <a:lstStyle/>
                    <a:p>
                      <a:pPr algn="ctr"/>
                      <a:r>
                        <a:rPr lang="en-US" sz="1200" b="1" dirty="0">
                          <a:solidFill>
                            <a:schemeClr val="bg1"/>
                          </a:solidFill>
                        </a:rPr>
                        <a:t>Other options studied, to be identify if needed</a:t>
                      </a:r>
                      <a:endParaRPr lang="en-GB" sz="1200" b="1" dirty="0">
                        <a:solidFill>
                          <a:schemeClr val="bg1"/>
                        </a:solidFill>
                      </a:endParaRPr>
                    </a:p>
                  </a:txBody>
                  <a:tcPr anchor="ctr"/>
                </a:tc>
                <a:extLst>
                  <a:ext uri="{0D108BD9-81ED-4DB2-BD59-A6C34878D82A}">
                    <a16:rowId xmlns:a16="http://schemas.microsoft.com/office/drawing/2014/main" val="2475576265"/>
                  </a:ext>
                </a:extLst>
              </a:tr>
              <a:tr h="141063">
                <a:tc vMerge="1">
                  <a:txBody>
                    <a:bodyPr/>
                    <a:lstStyle/>
                    <a:p>
                      <a:endParaRPr lang="en-GB"/>
                    </a:p>
                  </a:txBody>
                  <a:tcPr/>
                </a:tc>
                <a:tc vMerge="1">
                  <a:txBody>
                    <a:bodyPr/>
                    <a:lstStyle/>
                    <a:p>
                      <a:endParaRPr lang="en-GB"/>
                    </a:p>
                  </a:txBody>
                  <a:tcPr/>
                </a:tc>
                <a:tc>
                  <a:txBody>
                    <a:bodyPr/>
                    <a:lstStyle/>
                    <a:p>
                      <a:pPr algn="ctr"/>
                      <a:r>
                        <a:rPr lang="en-US" sz="1200" b="1" dirty="0">
                          <a:solidFill>
                            <a:schemeClr val="bg1"/>
                          </a:solidFill>
                        </a:rPr>
                        <a:t>UR - UL - UA</a:t>
                      </a:r>
                      <a:endParaRPr lang="en-GB" sz="1200" b="1" dirty="0">
                        <a:solidFill>
                          <a:schemeClr val="bg1"/>
                        </a:solidFill>
                      </a:endParaRPr>
                    </a:p>
                  </a:txBody>
                  <a:tcPr anchor="ctr">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solidFill>
                      <a:schemeClr val="accent1"/>
                    </a:solidFill>
                  </a:tcPr>
                </a:tc>
                <a:tc>
                  <a:txBody>
                    <a:bodyPr/>
                    <a:lstStyle/>
                    <a:p>
                      <a:pPr algn="ctr"/>
                      <a:r>
                        <a:rPr lang="en-US" sz="1200" b="1" dirty="0">
                          <a:solidFill>
                            <a:schemeClr val="bg1"/>
                          </a:solidFill>
                        </a:rPr>
                        <a:t>US</a:t>
                      </a:r>
                      <a:endParaRPr lang="en-GB" sz="1200" b="1" dirty="0">
                        <a:solidFill>
                          <a:schemeClr val="bg1"/>
                        </a:solidFill>
                      </a:endParaRPr>
                    </a:p>
                  </a:txBody>
                  <a:tcPr anchor="ctr">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solidFill>
                      <a:schemeClr val="accent1"/>
                    </a:solidFill>
                  </a:tcPr>
                </a:tc>
                <a:tc vMerge="1">
                  <a:txBody>
                    <a:bodyPr/>
                    <a:lstStyle/>
                    <a:p>
                      <a:endParaRPr lang="en-GB"/>
                    </a:p>
                  </a:txBody>
                  <a:tcPr/>
                </a:tc>
                <a:tc vMerge="1">
                  <a:txBody>
                    <a:bodyPr/>
                    <a:lstStyle/>
                    <a:p>
                      <a:endParaRPr lang="en-GB"/>
                    </a:p>
                  </a:txBody>
                  <a:tcPr/>
                </a:tc>
                <a:extLst>
                  <a:ext uri="{0D108BD9-81ED-4DB2-BD59-A6C34878D82A}">
                    <a16:rowId xmlns:a16="http://schemas.microsoft.com/office/drawing/2014/main" val="2574446856"/>
                  </a:ext>
                </a:extLst>
              </a:tr>
              <a:tr h="370840">
                <a:tc>
                  <a:txBody>
                    <a:bodyPr/>
                    <a:lstStyle/>
                    <a:p>
                      <a:r>
                        <a:rPr lang="en-US" sz="1200" dirty="0"/>
                        <a:t>Unspooling in UR</a:t>
                      </a:r>
                      <a:endParaRPr lang="en-GB" sz="1200" dirty="0"/>
                    </a:p>
                  </a:txBody>
                  <a:tcPr/>
                </a:tc>
                <a:tc>
                  <a:txBody>
                    <a:bodyPr/>
                    <a:lstStyle/>
                    <a:p>
                      <a:r>
                        <a:rPr lang="en-US" sz="1200" dirty="0"/>
                        <a:t>November 2025</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t>(duration : 1 week)</a:t>
                      </a:r>
                      <a:endParaRPr lang="en-GB" sz="1200" dirty="0"/>
                    </a:p>
                    <a:p>
                      <a:endParaRPr lang="en-GB" sz="1200" dirty="0"/>
                    </a:p>
                  </a:txBody>
                  <a:tcPr>
                    <a:lnR w="12700" cap="flat" cmpd="sng" algn="ctr">
                      <a:solidFill>
                        <a:schemeClr val="bg1"/>
                      </a:solidFill>
                      <a:prstDash val="solid"/>
                      <a:round/>
                      <a:headEnd type="none" w="med" len="med"/>
                      <a:tailEnd type="none" w="med" len="med"/>
                    </a:lnR>
                  </a:tcPr>
                </a:tc>
                <a:tc>
                  <a:txBody>
                    <a:bodyPr/>
                    <a:lstStyle/>
                    <a:p>
                      <a:pPr algn="ctr"/>
                      <a:r>
                        <a:rPr lang="en-US" sz="1200" dirty="0"/>
                        <a:t>x</a:t>
                      </a:r>
                      <a:endParaRPr lang="en-GB" sz="1200" dirty="0"/>
                    </a:p>
                  </a:txBody>
                  <a:tcPr>
                    <a:lnL w="12700" cap="flat" cmpd="sng" algn="ctr">
                      <a:solidFill>
                        <a:schemeClr val="bg1"/>
                      </a:solidFill>
                      <a:prstDash val="solid"/>
                      <a:round/>
                      <a:headEnd type="none" w="med" len="med"/>
                      <a:tailEnd type="none" w="med" len="med"/>
                    </a:lnL>
                  </a:tcPr>
                </a:tc>
                <a:tc>
                  <a:txBody>
                    <a:bodyPr/>
                    <a:lstStyle/>
                    <a:p>
                      <a:pPr algn="ctr"/>
                      <a:r>
                        <a:rPr lang="en-US" sz="1200" dirty="0"/>
                        <a:t>Access of single components</a:t>
                      </a:r>
                      <a:endParaRPr lang="en-GB" sz="1200" dirty="0"/>
                    </a:p>
                  </a:txBody>
                  <a:tcPr/>
                </a:tc>
                <a:tc>
                  <a:txBody>
                    <a:bodyPr/>
                    <a:lstStyle/>
                    <a:p>
                      <a:pPr marL="171450" indent="-171450">
                        <a:buFont typeface="Arial" panose="020B0604020202020204" pitchFamily="34" charset="0"/>
                        <a:buChar char="•"/>
                      </a:pPr>
                      <a:r>
                        <a:rPr lang="en-US" sz="1200" dirty="0"/>
                        <a:t>90 degree turn of DFHX dummy in UA corner</a:t>
                      </a:r>
                    </a:p>
                    <a:p>
                      <a:pPr marL="171450" indent="-171450">
                        <a:buFont typeface="Arial" panose="020B0604020202020204" pitchFamily="34" charset="0"/>
                        <a:buChar char="•"/>
                      </a:pPr>
                      <a:r>
                        <a:rPr lang="en-US" sz="1200" dirty="0"/>
                        <a:t>180 degree turn of DFHX dummy in UL area</a:t>
                      </a:r>
                    </a:p>
                    <a:p>
                      <a:pPr marL="171450" indent="-171450">
                        <a:buFont typeface="Arial" panose="020B0604020202020204" pitchFamily="34" charset="0"/>
                        <a:buChar char="•"/>
                      </a:pPr>
                      <a:r>
                        <a:rPr lang="en-US" sz="1200" dirty="0"/>
                        <a:t>Handling of DFHX dummy and trolleys in the slope, controlling the bending radius</a:t>
                      </a:r>
                      <a:endParaRPr lang="en-GB" sz="1200" dirty="0"/>
                    </a:p>
                  </a:txBody>
                  <a:tcPr/>
                </a:tc>
                <a:tc>
                  <a:txBody>
                    <a:bodyPr/>
                    <a:lstStyle/>
                    <a:p>
                      <a:r>
                        <a:rPr lang="en-US" sz="1200" dirty="0"/>
                        <a:t>Temporary modification of the 3 identified corners in UR, UL, UA.</a:t>
                      </a:r>
                      <a:endParaRPr lang="en-GB" sz="1200" dirty="0"/>
                    </a:p>
                  </a:txBody>
                  <a:tcPr/>
                </a:tc>
                <a:extLst>
                  <a:ext uri="{0D108BD9-81ED-4DB2-BD59-A6C34878D82A}">
                    <a16:rowId xmlns:a16="http://schemas.microsoft.com/office/drawing/2014/main" val="4239486396"/>
                  </a:ext>
                </a:extLst>
              </a:tr>
              <a:tr h="370840">
                <a:tc>
                  <a:txBody>
                    <a:bodyPr/>
                    <a:lstStyle/>
                    <a:p>
                      <a:r>
                        <a:rPr lang="en-US" sz="1200" dirty="0"/>
                        <a:t>Lowering dummy in </a:t>
                      </a:r>
                      <a:r>
                        <a:rPr lang="en-US" sz="1200" dirty="0" err="1"/>
                        <a:t>puit</a:t>
                      </a:r>
                      <a:r>
                        <a:rPr lang="en-US" sz="1200" dirty="0"/>
                        <a:t> 1&amp;5</a:t>
                      </a:r>
                      <a:endParaRPr lang="en-GB" sz="1200" dirty="0"/>
                    </a:p>
                  </a:txBody>
                  <a:tcPr/>
                </a:tc>
                <a:tc>
                  <a:txBody>
                    <a:bodyPr/>
                    <a:lstStyle/>
                    <a:p>
                      <a:r>
                        <a:rPr lang="en-US" sz="1200" dirty="0"/>
                        <a:t>Mid 2026 (TBC)</a:t>
                      </a:r>
                      <a:endParaRPr lang="en-GB" sz="1200" dirty="0"/>
                    </a:p>
                  </a:txBody>
                  <a:tcPr/>
                </a:tc>
                <a:tc>
                  <a:txBody>
                    <a:bodyPr/>
                    <a:lstStyle/>
                    <a:p>
                      <a:pPr algn="ctr"/>
                      <a:endParaRPr lang="en-GB" sz="1200" dirty="0"/>
                    </a:p>
                  </a:txBody>
                  <a:tcPr/>
                </a:tc>
                <a:tc>
                  <a:txBody>
                    <a:bodyPr/>
                    <a:lstStyle/>
                    <a:p>
                      <a:pPr algn="ctr"/>
                      <a:r>
                        <a:rPr lang="en-US" sz="1200" dirty="0"/>
                        <a:t>x</a:t>
                      </a:r>
                      <a:endParaRPr lang="en-GB" sz="1200" dirty="0"/>
                    </a:p>
                  </a:txBody>
                  <a:tcPr/>
                </a:tc>
                <a:tc>
                  <a:txBody>
                    <a:bodyPr/>
                    <a:lstStyle/>
                    <a:p>
                      <a:r>
                        <a:rPr lang="en-US" sz="1200" dirty="0"/>
                        <a:t>Validate kinematics and integration of a representative system</a:t>
                      </a:r>
                      <a:endParaRPr lang="en-GB" sz="1200" dirty="0"/>
                    </a:p>
                  </a:txBody>
                  <a:tcPr/>
                </a:tc>
                <a:tc>
                  <a:txBody>
                    <a:bodyPr/>
                    <a:lstStyle/>
                    <a:p>
                      <a:pPr algn="ctr"/>
                      <a:r>
                        <a:rPr lang="en-US" sz="1200" dirty="0"/>
                        <a:t>-</a:t>
                      </a:r>
                      <a:endParaRPr lang="en-GB" sz="1200" dirty="0"/>
                    </a:p>
                  </a:txBody>
                  <a:tcPr/>
                </a:tc>
                <a:extLst>
                  <a:ext uri="{0D108BD9-81ED-4DB2-BD59-A6C34878D82A}">
                    <a16:rowId xmlns:a16="http://schemas.microsoft.com/office/drawing/2014/main" val="451959033"/>
                  </a:ext>
                </a:extLst>
              </a:tr>
              <a:tr h="370840">
                <a:tc>
                  <a:txBody>
                    <a:bodyPr/>
                    <a:lstStyle/>
                    <a:p>
                      <a:r>
                        <a:rPr lang="en-US" sz="1200" dirty="0"/>
                        <a:t>Lowering dummy system in </a:t>
                      </a:r>
                      <a:r>
                        <a:rPr lang="en-US" sz="1200" dirty="0" err="1"/>
                        <a:t>puit</a:t>
                      </a:r>
                      <a:r>
                        <a:rPr lang="en-US" sz="1200" dirty="0"/>
                        <a:t> 1&amp;5</a:t>
                      </a:r>
                      <a:endParaRPr lang="en-GB" sz="1200" dirty="0"/>
                    </a:p>
                  </a:txBody>
                  <a:tcPr/>
                </a:tc>
                <a:tc>
                  <a:txBody>
                    <a:bodyPr/>
                    <a:lstStyle/>
                    <a:p>
                      <a:r>
                        <a:rPr lang="en-US" sz="1200" dirty="0"/>
                        <a:t>Q1 2028 (TBC)</a:t>
                      </a:r>
                      <a:endParaRPr lang="en-GB" sz="1200" dirty="0"/>
                    </a:p>
                  </a:txBody>
                  <a:tcPr/>
                </a:tc>
                <a:tc>
                  <a:txBody>
                    <a:bodyPr/>
                    <a:lstStyle/>
                    <a:p>
                      <a:pPr algn="ctr"/>
                      <a:endParaRPr lang="en-GB" sz="1200" dirty="0"/>
                    </a:p>
                  </a:txBody>
                  <a:tcPr/>
                </a:tc>
                <a:tc>
                  <a:txBody>
                    <a:bodyPr/>
                    <a:lstStyle/>
                    <a:p>
                      <a:pPr algn="ctr"/>
                      <a:r>
                        <a:rPr lang="en-US" sz="1200" dirty="0"/>
                        <a:t>x</a:t>
                      </a:r>
                      <a:endParaRPr lang="en-GB" sz="1200" dirty="0"/>
                    </a:p>
                  </a:txBody>
                  <a:tcPr/>
                </a:tc>
                <a:tc>
                  <a:txBody>
                    <a:bodyPr/>
                    <a:lstStyle/>
                    <a:p>
                      <a:r>
                        <a:rPr lang="en-US" sz="1200" dirty="0"/>
                        <a:t>Validate kinematics and integration of the final system 2 months before installation</a:t>
                      </a:r>
                      <a:endParaRPr lang="en-GB" sz="1200" dirty="0"/>
                    </a:p>
                  </a:txBody>
                  <a:tcPr/>
                </a:tc>
                <a:tc>
                  <a:txBody>
                    <a:bodyPr/>
                    <a:lstStyle/>
                    <a:p>
                      <a:pPr algn="ctr"/>
                      <a:r>
                        <a:rPr lang="en-US" sz="1200" dirty="0"/>
                        <a:t>-</a:t>
                      </a:r>
                      <a:endParaRPr lang="en-GB" sz="1200" dirty="0"/>
                    </a:p>
                  </a:txBody>
                  <a:tcPr/>
                </a:tc>
                <a:extLst>
                  <a:ext uri="{0D108BD9-81ED-4DB2-BD59-A6C34878D82A}">
                    <a16:rowId xmlns:a16="http://schemas.microsoft.com/office/drawing/2014/main" val="3570779122"/>
                  </a:ext>
                </a:extLst>
              </a:tr>
            </a:tbl>
          </a:graphicData>
        </a:graphic>
      </p:graphicFrame>
      <p:sp>
        <p:nvSpPr>
          <p:cNvPr id="27" name="Rectangle 26">
            <a:extLst>
              <a:ext uri="{FF2B5EF4-FFF2-40B4-BE49-F238E27FC236}">
                <a16:creationId xmlns:a16="http://schemas.microsoft.com/office/drawing/2014/main" id="{29F8A20E-73A5-F335-746A-B1DAD7C3D139}"/>
              </a:ext>
            </a:extLst>
          </p:cNvPr>
          <p:cNvSpPr/>
          <p:nvPr/>
        </p:nvSpPr>
        <p:spPr>
          <a:xfrm>
            <a:off x="0" y="0"/>
            <a:ext cx="12192000" cy="563880"/>
          </a:xfrm>
          <a:prstGeom prst="rect">
            <a:avLst/>
          </a:prstGeom>
          <a:solidFill>
            <a:schemeClr val="accent1">
              <a:lumMod val="75000"/>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4. Next steps</a:t>
            </a:r>
            <a:endParaRPr lang="en-GB" sz="2400" b="1" dirty="0">
              <a:solidFill>
                <a:schemeClr val="bg1"/>
              </a:solidFill>
            </a:endParaRPr>
          </a:p>
        </p:txBody>
      </p:sp>
      <p:pic>
        <p:nvPicPr>
          <p:cNvPr id="4" name="Picture 3">
            <a:extLst>
              <a:ext uri="{FF2B5EF4-FFF2-40B4-BE49-F238E27FC236}">
                <a16:creationId xmlns:a16="http://schemas.microsoft.com/office/drawing/2014/main" id="{B78E46CF-3D8E-D3F6-5BFE-FC89D6E97661}"/>
              </a:ext>
            </a:extLst>
          </p:cNvPr>
          <p:cNvPicPr>
            <a:picLocks noChangeAspect="1"/>
          </p:cNvPicPr>
          <p:nvPr/>
        </p:nvPicPr>
        <p:blipFill>
          <a:blip r:embed="rId2"/>
          <a:stretch>
            <a:fillRect/>
          </a:stretch>
        </p:blipFill>
        <p:spPr>
          <a:xfrm>
            <a:off x="115731" y="4045120"/>
            <a:ext cx="5500516" cy="2765170"/>
          </a:xfrm>
          <a:prstGeom prst="rect">
            <a:avLst/>
          </a:prstGeom>
        </p:spPr>
      </p:pic>
      <p:sp>
        <p:nvSpPr>
          <p:cNvPr id="3" name="Rectangle 2">
            <a:extLst>
              <a:ext uri="{FF2B5EF4-FFF2-40B4-BE49-F238E27FC236}">
                <a16:creationId xmlns:a16="http://schemas.microsoft.com/office/drawing/2014/main" id="{601EEBB3-D8C1-02E9-F9D3-BE7A2F041A08}"/>
              </a:ext>
            </a:extLst>
          </p:cNvPr>
          <p:cNvSpPr/>
          <p:nvPr/>
        </p:nvSpPr>
        <p:spPr>
          <a:xfrm>
            <a:off x="394028" y="3101008"/>
            <a:ext cx="11676050" cy="884656"/>
          </a:xfrm>
          <a:prstGeom prst="rect">
            <a:avLst/>
          </a:prstGeom>
          <a:noFill/>
          <a:ln w="38100">
            <a:solidFill>
              <a:schemeClr val="accent4">
                <a:lumMod val="60000"/>
                <a:lumOff val="40000"/>
              </a:schemeClr>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6" name="Content Placeholder 3">
            <a:extLst>
              <a:ext uri="{FF2B5EF4-FFF2-40B4-BE49-F238E27FC236}">
                <a16:creationId xmlns:a16="http://schemas.microsoft.com/office/drawing/2014/main" id="{4138722B-8C49-CD90-71B7-B81A987D014B}"/>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5907819" y="4135748"/>
            <a:ext cx="5107388" cy="2626836"/>
          </a:xfrm>
        </p:spPr>
      </p:pic>
    </p:spTree>
    <p:extLst>
      <p:ext uri="{BB962C8B-B14F-4D97-AF65-F5344CB8AC3E}">
        <p14:creationId xmlns:p14="http://schemas.microsoft.com/office/powerpoint/2010/main" val="5179991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91B357-48CA-19C5-5DB3-063DF7A7CA18}"/>
              </a:ext>
            </a:extLst>
          </p:cNvPr>
          <p:cNvSpPr>
            <a:spLocks noGrp="1"/>
          </p:cNvSpPr>
          <p:nvPr>
            <p:ph type="title"/>
          </p:nvPr>
        </p:nvSpPr>
        <p:spPr>
          <a:xfrm>
            <a:off x="838200" y="2766218"/>
            <a:ext cx="10515600" cy="1325563"/>
          </a:xfrm>
        </p:spPr>
        <p:txBody>
          <a:bodyPr/>
          <a:lstStyle/>
          <a:p>
            <a:pPr algn="ctr"/>
            <a:r>
              <a:rPr lang="en-US" dirty="0"/>
              <a:t>Thank you for your attention</a:t>
            </a:r>
            <a:endParaRPr lang="en-GB" dirty="0"/>
          </a:p>
        </p:txBody>
      </p:sp>
    </p:spTree>
    <p:extLst>
      <p:ext uri="{BB962C8B-B14F-4D97-AF65-F5344CB8AC3E}">
        <p14:creationId xmlns:p14="http://schemas.microsoft.com/office/powerpoint/2010/main" val="11929430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6">
            <a:extLst>
              <a:ext uri="{FF2B5EF4-FFF2-40B4-BE49-F238E27FC236}">
                <a16:creationId xmlns:a16="http://schemas.microsoft.com/office/drawing/2014/main" id="{0886BF9F-5FE7-7653-7312-454F34177583}"/>
              </a:ext>
            </a:extLst>
          </p:cNvPr>
          <p:cNvSpPr/>
          <p:nvPr/>
        </p:nvSpPr>
        <p:spPr>
          <a:xfrm>
            <a:off x="0" y="0"/>
            <a:ext cx="12192000" cy="563880"/>
          </a:xfrm>
          <a:prstGeom prst="rect">
            <a:avLst/>
          </a:prstGeom>
          <a:solidFill>
            <a:schemeClr val="accent1">
              <a:lumMod val="75000"/>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 Index</a:t>
            </a:r>
            <a:endParaRPr lang="en-GB" sz="2400" b="1" dirty="0">
              <a:solidFill>
                <a:schemeClr val="bg1"/>
              </a:solidFill>
            </a:endParaRPr>
          </a:p>
        </p:txBody>
      </p:sp>
      <p:sp>
        <p:nvSpPr>
          <p:cNvPr id="29" name="TextBox 28">
            <a:extLst>
              <a:ext uri="{FF2B5EF4-FFF2-40B4-BE49-F238E27FC236}">
                <a16:creationId xmlns:a16="http://schemas.microsoft.com/office/drawing/2014/main" id="{7ED71AAE-0E28-E74A-1830-D132BBE35B7E}"/>
              </a:ext>
            </a:extLst>
          </p:cNvPr>
          <p:cNvSpPr txBox="1"/>
          <p:nvPr/>
        </p:nvSpPr>
        <p:spPr>
          <a:xfrm>
            <a:off x="157972" y="1117565"/>
            <a:ext cx="5218040" cy="4622869"/>
          </a:xfrm>
          <a:prstGeom prst="rect">
            <a:avLst/>
          </a:prstGeom>
          <a:noFill/>
        </p:spPr>
        <p:txBody>
          <a:bodyPr wrap="square" rtlCol="0">
            <a:spAutoFit/>
          </a:bodyPr>
          <a:lstStyle/>
          <a:p>
            <a:pPr marL="342900" indent="-342900">
              <a:lnSpc>
                <a:spcPct val="150000"/>
              </a:lnSpc>
              <a:buAutoNum type="arabicPeriod"/>
            </a:pPr>
            <a:r>
              <a:rPr lang="en-US" dirty="0"/>
              <a:t>Identification of the most delicate phases during the </a:t>
            </a:r>
            <a:r>
              <a:rPr lang="en-US" dirty="0" err="1"/>
              <a:t>SClinks</a:t>
            </a:r>
            <a:r>
              <a:rPr lang="en-US" dirty="0"/>
              <a:t> unspooling in service caverns</a:t>
            </a:r>
          </a:p>
          <a:p>
            <a:pPr marL="342900" indent="-342900">
              <a:lnSpc>
                <a:spcPct val="150000"/>
              </a:lnSpc>
              <a:buAutoNum type="arabicPeriod"/>
            </a:pPr>
            <a:endParaRPr lang="en-US" dirty="0"/>
          </a:p>
          <a:p>
            <a:pPr marL="342900" indent="-342900">
              <a:lnSpc>
                <a:spcPct val="150000"/>
              </a:lnSpc>
              <a:buAutoNum type="arabicPeriod"/>
            </a:pPr>
            <a:r>
              <a:rPr lang="en-US" dirty="0"/>
              <a:t>Highlight of potential interferences found during kinematics study and agreed mitigation actions.</a:t>
            </a:r>
          </a:p>
          <a:p>
            <a:pPr marL="342900" indent="-342900">
              <a:lnSpc>
                <a:spcPct val="150000"/>
              </a:lnSpc>
              <a:buAutoNum type="arabicPeriod"/>
            </a:pPr>
            <a:endParaRPr lang="en-US" dirty="0"/>
          </a:p>
          <a:p>
            <a:pPr marL="342900" indent="-342900">
              <a:lnSpc>
                <a:spcPct val="150000"/>
              </a:lnSpc>
              <a:buAutoNum type="arabicPeriod"/>
            </a:pPr>
            <a:r>
              <a:rPr lang="en-US" dirty="0"/>
              <a:t>Conclusions</a:t>
            </a:r>
          </a:p>
          <a:p>
            <a:pPr marL="342900" indent="-342900">
              <a:lnSpc>
                <a:spcPct val="150000"/>
              </a:lnSpc>
              <a:buAutoNum type="arabicPeriod"/>
            </a:pPr>
            <a:endParaRPr lang="en-US" dirty="0"/>
          </a:p>
          <a:p>
            <a:pPr marL="342900" indent="-342900">
              <a:lnSpc>
                <a:spcPct val="150000"/>
              </a:lnSpc>
              <a:buAutoNum type="arabicPeriod"/>
            </a:pPr>
            <a:r>
              <a:rPr lang="en-US" dirty="0"/>
              <a:t>Next steps</a:t>
            </a:r>
          </a:p>
        </p:txBody>
      </p:sp>
      <p:sp>
        <p:nvSpPr>
          <p:cNvPr id="3" name="TextBox 2">
            <a:extLst>
              <a:ext uri="{FF2B5EF4-FFF2-40B4-BE49-F238E27FC236}">
                <a16:creationId xmlns:a16="http://schemas.microsoft.com/office/drawing/2014/main" id="{7E76C3E0-487C-1FDB-6964-3759BF2BC5BF}"/>
              </a:ext>
            </a:extLst>
          </p:cNvPr>
          <p:cNvSpPr txBox="1"/>
          <p:nvPr/>
        </p:nvSpPr>
        <p:spPr>
          <a:xfrm>
            <a:off x="6982968" y="6448863"/>
            <a:ext cx="4076822" cy="307777"/>
          </a:xfrm>
          <a:prstGeom prst="rect">
            <a:avLst/>
          </a:prstGeom>
          <a:noFill/>
        </p:spPr>
        <p:txBody>
          <a:bodyPr wrap="none" rtlCol="0">
            <a:spAutoFit/>
          </a:bodyPr>
          <a:lstStyle/>
          <a:p>
            <a:r>
              <a:rPr lang="en-US" sz="1400" b="1" i="1" dirty="0">
                <a:solidFill>
                  <a:schemeClr val="accent1"/>
                </a:solidFill>
              </a:rPr>
              <a:t>Installation of the Cold Powering system (WP6a)</a:t>
            </a:r>
            <a:endParaRPr lang="en-GB" sz="1400" b="1" i="1" dirty="0">
              <a:solidFill>
                <a:schemeClr val="accent1"/>
              </a:solidFill>
            </a:endParaRPr>
          </a:p>
        </p:txBody>
      </p:sp>
      <p:pic>
        <p:nvPicPr>
          <p:cNvPr id="4" name="Picture 3">
            <a:extLst>
              <a:ext uri="{FF2B5EF4-FFF2-40B4-BE49-F238E27FC236}">
                <a16:creationId xmlns:a16="http://schemas.microsoft.com/office/drawing/2014/main" id="{D79CC324-958B-4B70-FDB6-851FA8091316}"/>
              </a:ext>
            </a:extLst>
          </p:cNvPr>
          <p:cNvPicPr>
            <a:picLocks noChangeAspect="1"/>
          </p:cNvPicPr>
          <p:nvPr/>
        </p:nvPicPr>
        <p:blipFill>
          <a:blip r:embed="rId2"/>
          <a:stretch>
            <a:fillRect/>
          </a:stretch>
        </p:blipFill>
        <p:spPr>
          <a:xfrm>
            <a:off x="6282585" y="2951023"/>
            <a:ext cx="5592417" cy="3497840"/>
          </a:xfrm>
          <a:prstGeom prst="rect">
            <a:avLst/>
          </a:prstGeom>
        </p:spPr>
      </p:pic>
      <p:cxnSp>
        <p:nvCxnSpPr>
          <p:cNvPr id="10" name="Straight Arrow Connector 9">
            <a:extLst>
              <a:ext uri="{FF2B5EF4-FFF2-40B4-BE49-F238E27FC236}">
                <a16:creationId xmlns:a16="http://schemas.microsoft.com/office/drawing/2014/main" id="{EA5BB63C-A924-8FEF-6D01-9EC787A04D10}"/>
              </a:ext>
            </a:extLst>
          </p:cNvPr>
          <p:cNvCxnSpPr>
            <a:cxnSpLocks/>
          </p:cNvCxnSpPr>
          <p:nvPr/>
        </p:nvCxnSpPr>
        <p:spPr>
          <a:xfrm flipV="1">
            <a:off x="9764202" y="2798417"/>
            <a:ext cx="210434" cy="630582"/>
          </a:xfrm>
          <a:prstGeom prst="straightConnector1">
            <a:avLst/>
          </a:prstGeom>
          <a:ln>
            <a:tailEnd type="triangle"/>
          </a:ln>
        </p:spPr>
        <p:style>
          <a:lnRef idx="2">
            <a:schemeClr val="accent1"/>
          </a:lnRef>
          <a:fillRef idx="0">
            <a:schemeClr val="accent1"/>
          </a:fillRef>
          <a:effectRef idx="1">
            <a:schemeClr val="accent1"/>
          </a:effectRef>
          <a:fontRef idx="minor">
            <a:schemeClr val="tx1"/>
          </a:fontRef>
        </p:style>
      </p:cxnSp>
      <p:pic>
        <p:nvPicPr>
          <p:cNvPr id="12" name="Picture 11">
            <a:extLst>
              <a:ext uri="{FF2B5EF4-FFF2-40B4-BE49-F238E27FC236}">
                <a16:creationId xmlns:a16="http://schemas.microsoft.com/office/drawing/2014/main" id="{9ABDD177-A52D-68E5-128E-BD889F29BE6F}"/>
              </a:ext>
            </a:extLst>
          </p:cNvPr>
          <p:cNvPicPr>
            <a:picLocks noChangeAspect="1"/>
          </p:cNvPicPr>
          <p:nvPr/>
        </p:nvPicPr>
        <p:blipFill>
          <a:blip r:embed="rId3"/>
          <a:stretch>
            <a:fillRect/>
          </a:stretch>
        </p:blipFill>
        <p:spPr>
          <a:xfrm>
            <a:off x="8062621" y="0"/>
            <a:ext cx="3748769" cy="2700419"/>
          </a:xfrm>
          <a:prstGeom prst="rect">
            <a:avLst/>
          </a:prstGeom>
        </p:spPr>
      </p:pic>
    </p:spTree>
    <p:extLst>
      <p:ext uri="{BB962C8B-B14F-4D97-AF65-F5344CB8AC3E}">
        <p14:creationId xmlns:p14="http://schemas.microsoft.com/office/powerpoint/2010/main" val="23601014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986CA1-F70B-4F17-8AE7-303CB0955360}"/>
            </a:ext>
          </a:extLst>
        </p:cNvPr>
        <p:cNvGrpSpPr/>
        <p:nvPr/>
      </p:nvGrpSpPr>
      <p:grpSpPr>
        <a:xfrm>
          <a:off x="0" y="0"/>
          <a:ext cx="0" cy="0"/>
          <a:chOff x="0" y="0"/>
          <a:chExt cx="0" cy="0"/>
        </a:xfrm>
      </p:grpSpPr>
      <p:sp>
        <p:nvSpPr>
          <p:cNvPr id="27" name="Rectangle 26">
            <a:extLst>
              <a:ext uri="{FF2B5EF4-FFF2-40B4-BE49-F238E27FC236}">
                <a16:creationId xmlns:a16="http://schemas.microsoft.com/office/drawing/2014/main" id="{797FB8D8-FE07-5182-4F74-36CC69715AFF}"/>
              </a:ext>
            </a:extLst>
          </p:cNvPr>
          <p:cNvSpPr/>
          <p:nvPr/>
        </p:nvSpPr>
        <p:spPr>
          <a:xfrm>
            <a:off x="0" y="0"/>
            <a:ext cx="12192000" cy="563880"/>
          </a:xfrm>
          <a:prstGeom prst="rect">
            <a:avLst/>
          </a:prstGeom>
          <a:solidFill>
            <a:schemeClr val="accent1">
              <a:lumMod val="75000"/>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1. Identification of the most constrained phases during </a:t>
            </a:r>
            <a:r>
              <a:rPr lang="en-US" sz="2000" b="1" dirty="0" err="1">
                <a:solidFill>
                  <a:schemeClr val="bg1"/>
                </a:solidFill>
              </a:rPr>
              <a:t>SClinks</a:t>
            </a:r>
            <a:r>
              <a:rPr lang="en-US" sz="2000" b="1" dirty="0">
                <a:solidFill>
                  <a:schemeClr val="bg1"/>
                </a:solidFill>
              </a:rPr>
              <a:t> unspooling in service caverns</a:t>
            </a:r>
            <a:endParaRPr lang="en-GB" sz="2000" b="1" dirty="0">
              <a:solidFill>
                <a:schemeClr val="bg1"/>
              </a:solidFill>
            </a:endParaRPr>
          </a:p>
        </p:txBody>
      </p:sp>
      <p:grpSp>
        <p:nvGrpSpPr>
          <p:cNvPr id="77" name="Group 76">
            <a:extLst>
              <a:ext uri="{FF2B5EF4-FFF2-40B4-BE49-F238E27FC236}">
                <a16:creationId xmlns:a16="http://schemas.microsoft.com/office/drawing/2014/main" id="{C0D3A7D3-10F0-2105-BB0F-9277514EA56D}"/>
              </a:ext>
            </a:extLst>
          </p:cNvPr>
          <p:cNvGrpSpPr/>
          <p:nvPr/>
        </p:nvGrpSpPr>
        <p:grpSpPr>
          <a:xfrm>
            <a:off x="0" y="661814"/>
            <a:ext cx="5856998" cy="5811537"/>
            <a:chOff x="205058" y="669906"/>
            <a:chExt cx="5856998" cy="5811537"/>
          </a:xfrm>
        </p:grpSpPr>
        <p:pic>
          <p:nvPicPr>
            <p:cNvPr id="33" name="Picture 32">
              <a:extLst>
                <a:ext uri="{FF2B5EF4-FFF2-40B4-BE49-F238E27FC236}">
                  <a16:creationId xmlns:a16="http://schemas.microsoft.com/office/drawing/2014/main" id="{A9C20208-82EC-1386-1901-686D53DD564A}"/>
                </a:ext>
              </a:extLst>
            </p:cNvPr>
            <p:cNvPicPr>
              <a:picLocks noChangeAspect="1"/>
            </p:cNvPicPr>
            <p:nvPr/>
          </p:nvPicPr>
          <p:blipFill>
            <a:blip r:embed="rId2">
              <a:clrChange>
                <a:clrFrom>
                  <a:srgbClr val="FFFFFF"/>
                </a:clrFrom>
                <a:clrTo>
                  <a:srgbClr val="FFFFFF">
                    <a:alpha val="0"/>
                  </a:srgbClr>
                </a:clrTo>
              </a:clrChange>
            </a:blip>
            <a:srcRect l="12088" r="4839"/>
            <a:stretch/>
          </p:blipFill>
          <p:spPr>
            <a:xfrm>
              <a:off x="257499" y="669906"/>
              <a:ext cx="4042318" cy="929972"/>
            </a:xfrm>
            <a:prstGeom prst="rect">
              <a:avLst/>
            </a:prstGeom>
          </p:spPr>
        </p:pic>
        <p:pic>
          <p:nvPicPr>
            <p:cNvPr id="35" name="Picture 34">
              <a:extLst>
                <a:ext uri="{FF2B5EF4-FFF2-40B4-BE49-F238E27FC236}">
                  <a16:creationId xmlns:a16="http://schemas.microsoft.com/office/drawing/2014/main" id="{D2C75F9C-2FA5-99B9-94D0-9E9FA17A4D74}"/>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246446" y="1655086"/>
              <a:ext cx="4064425" cy="896619"/>
            </a:xfrm>
            <a:prstGeom prst="rect">
              <a:avLst/>
            </a:prstGeom>
          </p:spPr>
        </p:pic>
        <p:pic>
          <p:nvPicPr>
            <p:cNvPr id="37" name="Picture 36">
              <a:extLst>
                <a:ext uri="{FF2B5EF4-FFF2-40B4-BE49-F238E27FC236}">
                  <a16:creationId xmlns:a16="http://schemas.microsoft.com/office/drawing/2014/main" id="{6A36F89B-587C-FD64-80AE-5C8C3AA574C4}"/>
                </a:ext>
              </a:extLst>
            </p:cNvPr>
            <p:cNvPicPr>
              <a:picLocks noChangeAspect="1"/>
            </p:cNvPicPr>
            <p:nvPr/>
          </p:nvPicPr>
          <p:blipFill>
            <a:blip r:embed="rId4">
              <a:clrChange>
                <a:clrFrom>
                  <a:srgbClr val="FFFFFF"/>
                </a:clrFrom>
                <a:clrTo>
                  <a:srgbClr val="FFFFFF">
                    <a:alpha val="0"/>
                  </a:srgbClr>
                </a:clrTo>
              </a:clrChange>
            </a:blip>
            <a:srcRect l="1884" r="1782"/>
            <a:stretch/>
          </p:blipFill>
          <p:spPr>
            <a:xfrm>
              <a:off x="205058" y="2635877"/>
              <a:ext cx="4147202" cy="897037"/>
            </a:xfrm>
            <a:prstGeom prst="rect">
              <a:avLst/>
            </a:prstGeom>
          </p:spPr>
        </p:pic>
        <p:sp>
          <p:nvSpPr>
            <p:cNvPr id="44" name="Oval 43">
              <a:extLst>
                <a:ext uri="{FF2B5EF4-FFF2-40B4-BE49-F238E27FC236}">
                  <a16:creationId xmlns:a16="http://schemas.microsoft.com/office/drawing/2014/main" id="{B2CF4B42-AE8E-9BAC-AF99-4871120EA6C6}"/>
                </a:ext>
              </a:extLst>
            </p:cNvPr>
            <p:cNvSpPr/>
            <p:nvPr/>
          </p:nvSpPr>
          <p:spPr>
            <a:xfrm>
              <a:off x="3746612" y="1791331"/>
              <a:ext cx="356050" cy="312598"/>
            </a:xfrm>
            <a:prstGeom prst="ellipse">
              <a:avLst/>
            </a:prstGeom>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dirty="0"/>
            </a:p>
          </p:txBody>
        </p:sp>
        <p:sp>
          <p:nvSpPr>
            <p:cNvPr id="45" name="Oval 44">
              <a:extLst>
                <a:ext uri="{FF2B5EF4-FFF2-40B4-BE49-F238E27FC236}">
                  <a16:creationId xmlns:a16="http://schemas.microsoft.com/office/drawing/2014/main" id="{7BAA9283-8823-36BC-B5F8-5CFE553A80A2}"/>
                </a:ext>
              </a:extLst>
            </p:cNvPr>
            <p:cNvSpPr/>
            <p:nvPr/>
          </p:nvSpPr>
          <p:spPr>
            <a:xfrm>
              <a:off x="3292109" y="2743264"/>
              <a:ext cx="1007707" cy="685736"/>
            </a:xfrm>
            <a:prstGeom prst="ellipse">
              <a:avLst/>
            </a:prstGeom>
            <a:noFill/>
            <a:ln>
              <a:solidFill>
                <a:schemeClr val="accent4"/>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pic>
          <p:nvPicPr>
            <p:cNvPr id="47" name="Picture 46">
              <a:extLst>
                <a:ext uri="{FF2B5EF4-FFF2-40B4-BE49-F238E27FC236}">
                  <a16:creationId xmlns:a16="http://schemas.microsoft.com/office/drawing/2014/main" id="{D2FC403D-EF31-0940-4EBB-2C6A8DB69840}"/>
                </a:ext>
              </a:extLst>
            </p:cNvPr>
            <p:cNvPicPr>
              <a:picLocks noChangeAspect="1"/>
            </p:cNvPicPr>
            <p:nvPr/>
          </p:nvPicPr>
          <p:blipFill>
            <a:blip r:embed="rId5"/>
            <a:stretch>
              <a:fillRect/>
            </a:stretch>
          </p:blipFill>
          <p:spPr>
            <a:xfrm>
              <a:off x="304833" y="3671875"/>
              <a:ext cx="3938339" cy="798465"/>
            </a:xfrm>
            <a:prstGeom prst="rect">
              <a:avLst/>
            </a:prstGeom>
          </p:spPr>
        </p:pic>
        <p:pic>
          <p:nvPicPr>
            <p:cNvPr id="49" name="Picture 48">
              <a:extLst>
                <a:ext uri="{FF2B5EF4-FFF2-40B4-BE49-F238E27FC236}">
                  <a16:creationId xmlns:a16="http://schemas.microsoft.com/office/drawing/2014/main" id="{2E0A1093-1B35-4581-9429-D356E7394CA2}"/>
                </a:ext>
              </a:extLst>
            </p:cNvPr>
            <p:cNvPicPr>
              <a:picLocks noChangeAspect="1"/>
            </p:cNvPicPr>
            <p:nvPr/>
          </p:nvPicPr>
          <p:blipFill>
            <a:blip r:embed="rId6"/>
            <a:stretch>
              <a:fillRect/>
            </a:stretch>
          </p:blipFill>
          <p:spPr>
            <a:xfrm>
              <a:off x="272757" y="4578737"/>
              <a:ext cx="4038114" cy="826179"/>
            </a:xfrm>
            <a:prstGeom prst="rect">
              <a:avLst/>
            </a:prstGeom>
          </p:spPr>
        </p:pic>
        <p:sp>
          <p:nvSpPr>
            <p:cNvPr id="50" name="Oval 49">
              <a:extLst>
                <a:ext uri="{FF2B5EF4-FFF2-40B4-BE49-F238E27FC236}">
                  <a16:creationId xmlns:a16="http://schemas.microsoft.com/office/drawing/2014/main" id="{5347B1F1-2294-F3DF-A4D7-162BF3CDB976}"/>
                </a:ext>
              </a:extLst>
            </p:cNvPr>
            <p:cNvSpPr/>
            <p:nvPr/>
          </p:nvSpPr>
          <p:spPr>
            <a:xfrm>
              <a:off x="3795962" y="4582958"/>
              <a:ext cx="356050" cy="312598"/>
            </a:xfrm>
            <a:prstGeom prst="ellipse">
              <a:avLst/>
            </a:prstGeom>
            <a:no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pic>
          <p:nvPicPr>
            <p:cNvPr id="52" name="Picture 51">
              <a:extLst>
                <a:ext uri="{FF2B5EF4-FFF2-40B4-BE49-F238E27FC236}">
                  <a16:creationId xmlns:a16="http://schemas.microsoft.com/office/drawing/2014/main" id="{D6FF1851-E13B-AC60-7F74-8E29F83062EF}"/>
                </a:ext>
              </a:extLst>
            </p:cNvPr>
            <p:cNvPicPr>
              <a:picLocks noChangeAspect="1"/>
            </p:cNvPicPr>
            <p:nvPr/>
          </p:nvPicPr>
          <p:blipFill>
            <a:blip r:embed="rId7"/>
            <a:stretch>
              <a:fillRect/>
            </a:stretch>
          </p:blipFill>
          <p:spPr>
            <a:xfrm>
              <a:off x="272757" y="5534779"/>
              <a:ext cx="4038115" cy="946664"/>
            </a:xfrm>
            <a:prstGeom prst="rect">
              <a:avLst/>
            </a:prstGeom>
          </p:spPr>
        </p:pic>
        <p:sp>
          <p:nvSpPr>
            <p:cNvPr id="53" name="Oval 52">
              <a:extLst>
                <a:ext uri="{FF2B5EF4-FFF2-40B4-BE49-F238E27FC236}">
                  <a16:creationId xmlns:a16="http://schemas.microsoft.com/office/drawing/2014/main" id="{CD4801C3-9463-89B5-A1B7-163DC042FE46}"/>
                </a:ext>
              </a:extLst>
            </p:cNvPr>
            <p:cNvSpPr/>
            <p:nvPr/>
          </p:nvSpPr>
          <p:spPr>
            <a:xfrm>
              <a:off x="3107342" y="5648880"/>
              <a:ext cx="525431" cy="342203"/>
            </a:xfrm>
            <a:prstGeom prst="ellipse">
              <a:avLst/>
            </a:prstGeom>
            <a:noFill/>
            <a:ln>
              <a:solidFill>
                <a:srgbClr val="00FFFF"/>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8" name="TextBox 57">
              <a:extLst>
                <a:ext uri="{FF2B5EF4-FFF2-40B4-BE49-F238E27FC236}">
                  <a16:creationId xmlns:a16="http://schemas.microsoft.com/office/drawing/2014/main" id="{D941D8CF-CA1A-A67E-6AB3-4B99C1ED7E64}"/>
                </a:ext>
              </a:extLst>
            </p:cNvPr>
            <p:cNvSpPr txBox="1"/>
            <p:nvPr/>
          </p:nvSpPr>
          <p:spPr>
            <a:xfrm>
              <a:off x="4441988" y="1693772"/>
              <a:ext cx="998618" cy="6001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1100" dirty="0"/>
                <a:t>90 degrees turn DFHM into UA</a:t>
              </a:r>
              <a:endParaRPr lang="en-GB" sz="1100" dirty="0"/>
            </a:p>
          </p:txBody>
        </p:sp>
        <p:sp>
          <p:nvSpPr>
            <p:cNvPr id="59" name="TextBox 58">
              <a:extLst>
                <a:ext uri="{FF2B5EF4-FFF2-40B4-BE49-F238E27FC236}">
                  <a16:creationId xmlns:a16="http://schemas.microsoft.com/office/drawing/2014/main" id="{29AAC094-3DFF-053A-EA63-B284DEDF0E0A}"/>
                </a:ext>
              </a:extLst>
            </p:cNvPr>
            <p:cNvSpPr txBox="1"/>
            <p:nvPr/>
          </p:nvSpPr>
          <p:spPr>
            <a:xfrm>
              <a:off x="4595396" y="2684835"/>
              <a:ext cx="1357571" cy="769441"/>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1100" dirty="0"/>
                <a:t>Storage of DSHM in UA + UR, for insertion of </a:t>
              </a:r>
              <a:r>
                <a:rPr lang="en-US" sz="1100" dirty="0" err="1"/>
                <a:t>SClink</a:t>
              </a:r>
              <a:r>
                <a:rPr lang="en-US" sz="1100" dirty="0"/>
                <a:t> head into UL</a:t>
              </a:r>
              <a:endParaRPr lang="en-GB" sz="1100" dirty="0"/>
            </a:p>
          </p:txBody>
        </p:sp>
        <p:sp>
          <p:nvSpPr>
            <p:cNvPr id="60" name="TextBox 59">
              <a:extLst>
                <a:ext uri="{FF2B5EF4-FFF2-40B4-BE49-F238E27FC236}">
                  <a16:creationId xmlns:a16="http://schemas.microsoft.com/office/drawing/2014/main" id="{61571E65-19AA-B06C-B77D-ED4F17DCF633}"/>
                </a:ext>
              </a:extLst>
            </p:cNvPr>
            <p:cNvSpPr txBox="1"/>
            <p:nvPr/>
          </p:nvSpPr>
          <p:spPr>
            <a:xfrm>
              <a:off x="4417687" y="4376419"/>
              <a:ext cx="1644369" cy="600164"/>
            </a:xfrm>
            <a:prstGeom prst="rect">
              <a:avLst/>
            </a:prstGeom>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1100" dirty="0"/>
                <a:t>90 degrees turn DFHX into UA – longer than the DFHM</a:t>
              </a:r>
              <a:endParaRPr lang="en-GB" sz="1100" dirty="0"/>
            </a:p>
          </p:txBody>
        </p:sp>
        <p:sp>
          <p:nvSpPr>
            <p:cNvPr id="61" name="TextBox 60">
              <a:extLst>
                <a:ext uri="{FF2B5EF4-FFF2-40B4-BE49-F238E27FC236}">
                  <a16:creationId xmlns:a16="http://schemas.microsoft.com/office/drawing/2014/main" id="{D5AA338B-0A2C-9BB6-EFDF-4DEB4D48DEFF}"/>
                </a:ext>
              </a:extLst>
            </p:cNvPr>
            <p:cNvSpPr txBox="1"/>
            <p:nvPr/>
          </p:nvSpPr>
          <p:spPr>
            <a:xfrm>
              <a:off x="4260186" y="5430865"/>
              <a:ext cx="1585022" cy="600164"/>
            </a:xfrm>
            <a:prstGeom prst="rect">
              <a:avLst/>
            </a:prstGeom>
            <a:ln>
              <a:solidFill>
                <a:srgbClr val="00FFFF"/>
              </a:solidFill>
            </a:ln>
          </p:spPr>
          <p:style>
            <a:lnRef idx="2">
              <a:schemeClr val="accent4"/>
            </a:lnRef>
            <a:fillRef idx="1">
              <a:schemeClr val="lt1"/>
            </a:fillRef>
            <a:effectRef idx="0">
              <a:schemeClr val="accent4"/>
            </a:effectRef>
            <a:fontRef idx="minor">
              <a:schemeClr val="dk1"/>
            </a:fontRef>
          </p:style>
          <p:txBody>
            <a:bodyPr wrap="square" rtlCol="0">
              <a:spAutoFit/>
            </a:bodyPr>
            <a:lstStyle/>
            <a:p>
              <a:r>
                <a:rPr lang="en-US" sz="1100" dirty="0"/>
                <a:t>180 degrees turn DFHX by the level of the UL, with DFHM in place</a:t>
              </a:r>
              <a:endParaRPr lang="en-GB" sz="1100" dirty="0"/>
            </a:p>
          </p:txBody>
        </p:sp>
        <p:cxnSp>
          <p:nvCxnSpPr>
            <p:cNvPr id="63" name="Straight Arrow Connector 62">
              <a:extLst>
                <a:ext uri="{FF2B5EF4-FFF2-40B4-BE49-F238E27FC236}">
                  <a16:creationId xmlns:a16="http://schemas.microsoft.com/office/drawing/2014/main" id="{A5CABF5D-9949-BECA-17B4-E6CD8B2B8E50}"/>
                </a:ext>
              </a:extLst>
            </p:cNvPr>
            <p:cNvCxnSpPr>
              <a:cxnSpLocks/>
              <a:stCxn id="61" idx="1"/>
              <a:endCxn id="53" idx="6"/>
            </p:cNvCxnSpPr>
            <p:nvPr/>
          </p:nvCxnSpPr>
          <p:spPr>
            <a:xfrm flipH="1">
              <a:off x="3632773" y="5730947"/>
              <a:ext cx="627413" cy="89035"/>
            </a:xfrm>
            <a:prstGeom prst="straightConnector1">
              <a:avLst/>
            </a:prstGeom>
            <a:ln>
              <a:solidFill>
                <a:srgbClr val="00FFFF"/>
              </a:solidFill>
              <a:tailEnd type="triangle"/>
            </a:ln>
          </p:spPr>
          <p:style>
            <a:lnRef idx="2">
              <a:schemeClr val="accent1"/>
            </a:lnRef>
            <a:fillRef idx="0">
              <a:schemeClr val="accent1"/>
            </a:fillRef>
            <a:effectRef idx="1">
              <a:schemeClr val="accent1"/>
            </a:effectRef>
            <a:fontRef idx="minor">
              <a:schemeClr val="tx1"/>
            </a:fontRef>
          </p:style>
        </p:cxnSp>
        <p:cxnSp>
          <p:nvCxnSpPr>
            <p:cNvPr id="65" name="Straight Arrow Connector 64">
              <a:extLst>
                <a:ext uri="{FF2B5EF4-FFF2-40B4-BE49-F238E27FC236}">
                  <a16:creationId xmlns:a16="http://schemas.microsoft.com/office/drawing/2014/main" id="{1930BA78-A53A-7E1A-EF64-3E0AA9FEED8C}"/>
                </a:ext>
              </a:extLst>
            </p:cNvPr>
            <p:cNvCxnSpPr>
              <a:cxnSpLocks/>
              <a:stCxn id="60" idx="1"/>
            </p:cNvCxnSpPr>
            <p:nvPr/>
          </p:nvCxnSpPr>
          <p:spPr>
            <a:xfrm flipH="1">
              <a:off x="4152012" y="4676501"/>
              <a:ext cx="265675" cy="35076"/>
            </a:xfrm>
            <a:prstGeom prst="straightConnector1">
              <a:avLst/>
            </a:prstGeom>
            <a:ln>
              <a:tailEnd type="triangle"/>
            </a:ln>
          </p:spPr>
          <p:style>
            <a:lnRef idx="2">
              <a:schemeClr val="accent4"/>
            </a:lnRef>
            <a:fillRef idx="1">
              <a:schemeClr val="lt1"/>
            </a:fillRef>
            <a:effectRef idx="0">
              <a:schemeClr val="accent4"/>
            </a:effectRef>
            <a:fontRef idx="minor">
              <a:schemeClr val="dk1"/>
            </a:fontRef>
          </p:style>
        </p:cxnSp>
        <p:cxnSp>
          <p:nvCxnSpPr>
            <p:cNvPr id="68" name="Straight Arrow Connector 67">
              <a:extLst>
                <a:ext uri="{FF2B5EF4-FFF2-40B4-BE49-F238E27FC236}">
                  <a16:creationId xmlns:a16="http://schemas.microsoft.com/office/drawing/2014/main" id="{7C38B08B-2FE1-C6C9-F9C0-E267523C0427}"/>
                </a:ext>
              </a:extLst>
            </p:cNvPr>
            <p:cNvCxnSpPr>
              <a:cxnSpLocks/>
              <a:stCxn id="59" idx="1"/>
            </p:cNvCxnSpPr>
            <p:nvPr/>
          </p:nvCxnSpPr>
          <p:spPr>
            <a:xfrm flipH="1" flipV="1">
              <a:off x="4288577" y="3009793"/>
              <a:ext cx="306819" cy="59763"/>
            </a:xfrm>
            <a:prstGeom prst="straightConnector1">
              <a:avLst/>
            </a:prstGeom>
            <a:ln>
              <a:solidFill>
                <a:schemeClr val="accent4"/>
              </a:solidFill>
              <a:tailEnd type="triangle"/>
            </a:ln>
          </p:spPr>
          <p:style>
            <a:lnRef idx="2">
              <a:schemeClr val="accent4"/>
            </a:lnRef>
            <a:fillRef idx="1">
              <a:schemeClr val="lt1"/>
            </a:fillRef>
            <a:effectRef idx="0">
              <a:schemeClr val="accent4"/>
            </a:effectRef>
            <a:fontRef idx="minor">
              <a:schemeClr val="dk1"/>
            </a:fontRef>
          </p:style>
        </p:cxnSp>
        <p:cxnSp>
          <p:nvCxnSpPr>
            <p:cNvPr id="71" name="Straight Arrow Connector 70">
              <a:extLst>
                <a:ext uri="{FF2B5EF4-FFF2-40B4-BE49-F238E27FC236}">
                  <a16:creationId xmlns:a16="http://schemas.microsoft.com/office/drawing/2014/main" id="{2A5C69D2-980E-7BC7-10C4-94DE62FB1D58}"/>
                </a:ext>
              </a:extLst>
            </p:cNvPr>
            <p:cNvCxnSpPr>
              <a:cxnSpLocks/>
              <a:stCxn id="58" idx="1"/>
            </p:cNvCxnSpPr>
            <p:nvPr/>
          </p:nvCxnSpPr>
          <p:spPr>
            <a:xfrm flipH="1" flipV="1">
              <a:off x="4108678" y="1909021"/>
              <a:ext cx="333310" cy="84833"/>
            </a:xfrm>
            <a:prstGeom prst="straightConnector1">
              <a:avLst/>
            </a:prstGeom>
            <a:ln>
              <a:tailEnd type="triangle"/>
            </a:ln>
          </p:spPr>
          <p:style>
            <a:lnRef idx="2">
              <a:schemeClr val="accent4"/>
            </a:lnRef>
            <a:fillRef idx="1">
              <a:schemeClr val="lt1"/>
            </a:fillRef>
            <a:effectRef idx="0">
              <a:schemeClr val="accent4"/>
            </a:effectRef>
            <a:fontRef idx="minor">
              <a:schemeClr val="dk1"/>
            </a:fontRef>
          </p:style>
        </p:cxnSp>
      </p:grpSp>
      <p:pic>
        <p:nvPicPr>
          <p:cNvPr id="74" name="Picture 73">
            <a:extLst>
              <a:ext uri="{FF2B5EF4-FFF2-40B4-BE49-F238E27FC236}">
                <a16:creationId xmlns:a16="http://schemas.microsoft.com/office/drawing/2014/main" id="{2E88E032-CB32-6BFA-7221-932F4B7388F5}"/>
              </a:ext>
            </a:extLst>
          </p:cNvPr>
          <p:cNvPicPr>
            <a:picLocks noChangeAspect="1"/>
          </p:cNvPicPr>
          <p:nvPr/>
        </p:nvPicPr>
        <p:blipFill>
          <a:blip r:embed="rId8"/>
          <a:stretch>
            <a:fillRect/>
          </a:stretch>
        </p:blipFill>
        <p:spPr>
          <a:xfrm>
            <a:off x="5856998" y="698095"/>
            <a:ext cx="2956055" cy="2266137"/>
          </a:xfrm>
          <a:prstGeom prst="rect">
            <a:avLst/>
          </a:prstGeom>
          <a:ln w="19050">
            <a:solidFill>
              <a:schemeClr val="accent4"/>
            </a:solidFill>
          </a:ln>
        </p:spPr>
      </p:pic>
      <p:pic>
        <p:nvPicPr>
          <p:cNvPr id="76" name="Picture 75">
            <a:extLst>
              <a:ext uri="{FF2B5EF4-FFF2-40B4-BE49-F238E27FC236}">
                <a16:creationId xmlns:a16="http://schemas.microsoft.com/office/drawing/2014/main" id="{DEA9FCA4-9705-F81C-2115-E722A2C2AF67}"/>
              </a:ext>
            </a:extLst>
          </p:cNvPr>
          <p:cNvPicPr>
            <a:picLocks noChangeAspect="1"/>
          </p:cNvPicPr>
          <p:nvPr/>
        </p:nvPicPr>
        <p:blipFill>
          <a:blip r:embed="rId9"/>
          <a:stretch>
            <a:fillRect/>
          </a:stretch>
        </p:blipFill>
        <p:spPr>
          <a:xfrm rot="5400000">
            <a:off x="9241962" y="486845"/>
            <a:ext cx="2266138" cy="2688639"/>
          </a:xfrm>
          <a:prstGeom prst="rect">
            <a:avLst/>
          </a:prstGeom>
          <a:ln w="19050">
            <a:solidFill>
              <a:srgbClr val="00FFFF"/>
            </a:solidFill>
          </a:ln>
        </p:spPr>
      </p:pic>
      <p:sp>
        <p:nvSpPr>
          <p:cNvPr id="83" name="TextBox 82">
            <a:extLst>
              <a:ext uri="{FF2B5EF4-FFF2-40B4-BE49-F238E27FC236}">
                <a16:creationId xmlns:a16="http://schemas.microsoft.com/office/drawing/2014/main" id="{E272B04F-52FE-2790-6AA9-76838CCD8EA6}"/>
              </a:ext>
            </a:extLst>
          </p:cNvPr>
          <p:cNvSpPr txBox="1"/>
          <p:nvPr/>
        </p:nvSpPr>
        <p:spPr>
          <a:xfrm>
            <a:off x="6338791" y="2967642"/>
            <a:ext cx="1949573" cy="261610"/>
          </a:xfrm>
          <a:prstGeom prst="rect">
            <a:avLst/>
          </a:prstGeom>
          <a:noFill/>
        </p:spPr>
        <p:txBody>
          <a:bodyPr wrap="none" rtlCol="0">
            <a:spAutoFit/>
          </a:bodyPr>
          <a:lstStyle/>
          <a:p>
            <a:r>
              <a:rPr lang="en-US" sz="1100" i="1" dirty="0"/>
              <a:t>Top view corner UR55 – UA53</a:t>
            </a:r>
            <a:endParaRPr lang="en-GB" sz="1100" i="1" dirty="0"/>
          </a:p>
        </p:txBody>
      </p:sp>
      <p:sp>
        <p:nvSpPr>
          <p:cNvPr id="84" name="TextBox 83">
            <a:extLst>
              <a:ext uri="{FF2B5EF4-FFF2-40B4-BE49-F238E27FC236}">
                <a16:creationId xmlns:a16="http://schemas.microsoft.com/office/drawing/2014/main" id="{EACC773C-A478-6A0D-B9C7-31EDDDF42B54}"/>
              </a:ext>
            </a:extLst>
          </p:cNvPr>
          <p:cNvSpPr txBox="1"/>
          <p:nvPr/>
        </p:nvSpPr>
        <p:spPr>
          <a:xfrm>
            <a:off x="9400244" y="2964232"/>
            <a:ext cx="1824538" cy="261610"/>
          </a:xfrm>
          <a:prstGeom prst="rect">
            <a:avLst/>
          </a:prstGeom>
          <a:noFill/>
        </p:spPr>
        <p:txBody>
          <a:bodyPr wrap="none" rtlCol="0">
            <a:spAutoFit/>
          </a:bodyPr>
          <a:lstStyle/>
          <a:p>
            <a:r>
              <a:rPr lang="en-US" sz="1100" i="1" dirty="0"/>
              <a:t>Top view area UR55 – UL53</a:t>
            </a:r>
            <a:endParaRPr lang="en-GB" sz="1100" i="1" dirty="0"/>
          </a:p>
        </p:txBody>
      </p:sp>
      <p:pic>
        <p:nvPicPr>
          <p:cNvPr id="87" name="Picture 86">
            <a:extLst>
              <a:ext uri="{FF2B5EF4-FFF2-40B4-BE49-F238E27FC236}">
                <a16:creationId xmlns:a16="http://schemas.microsoft.com/office/drawing/2014/main" id="{45209AA0-F28C-33B4-D234-323C2B676666}"/>
              </a:ext>
            </a:extLst>
          </p:cNvPr>
          <p:cNvPicPr>
            <a:picLocks noChangeAspect="1"/>
          </p:cNvPicPr>
          <p:nvPr/>
        </p:nvPicPr>
        <p:blipFill>
          <a:blip r:embed="rId10"/>
          <a:stretch>
            <a:fillRect/>
          </a:stretch>
        </p:blipFill>
        <p:spPr>
          <a:xfrm>
            <a:off x="5900551" y="3723397"/>
            <a:ext cx="2909256" cy="2192373"/>
          </a:xfrm>
          <a:prstGeom prst="rect">
            <a:avLst/>
          </a:prstGeom>
          <a:noFill/>
          <a:ln w="28575">
            <a:solidFill>
              <a:schemeClr val="accent4"/>
            </a:solidFill>
          </a:ln>
        </p:spPr>
      </p:pic>
      <p:sp>
        <p:nvSpPr>
          <p:cNvPr id="88" name="TextBox 87">
            <a:extLst>
              <a:ext uri="{FF2B5EF4-FFF2-40B4-BE49-F238E27FC236}">
                <a16:creationId xmlns:a16="http://schemas.microsoft.com/office/drawing/2014/main" id="{EF9EC93D-D343-8BDF-2B13-4F55FDB4A85B}"/>
              </a:ext>
            </a:extLst>
          </p:cNvPr>
          <p:cNvSpPr txBox="1"/>
          <p:nvPr/>
        </p:nvSpPr>
        <p:spPr>
          <a:xfrm>
            <a:off x="6358485" y="6013006"/>
            <a:ext cx="1949573" cy="261610"/>
          </a:xfrm>
          <a:prstGeom prst="rect">
            <a:avLst/>
          </a:prstGeom>
          <a:noFill/>
        </p:spPr>
        <p:txBody>
          <a:bodyPr wrap="none" rtlCol="0">
            <a:spAutoFit/>
          </a:bodyPr>
          <a:lstStyle/>
          <a:p>
            <a:r>
              <a:rPr lang="en-US" sz="1100" i="1" dirty="0"/>
              <a:t>Top view corner UR15 – UA13</a:t>
            </a:r>
            <a:endParaRPr lang="en-GB" sz="1100" i="1" dirty="0"/>
          </a:p>
        </p:txBody>
      </p:sp>
      <p:pic>
        <p:nvPicPr>
          <p:cNvPr id="90" name="Picture 89">
            <a:extLst>
              <a:ext uri="{FF2B5EF4-FFF2-40B4-BE49-F238E27FC236}">
                <a16:creationId xmlns:a16="http://schemas.microsoft.com/office/drawing/2014/main" id="{5B7091B0-FE02-6961-EA36-62B8F3D302CF}"/>
              </a:ext>
            </a:extLst>
          </p:cNvPr>
          <p:cNvPicPr>
            <a:picLocks noChangeAspect="1"/>
          </p:cNvPicPr>
          <p:nvPr/>
        </p:nvPicPr>
        <p:blipFill>
          <a:blip r:embed="rId11"/>
          <a:stretch>
            <a:fillRect/>
          </a:stretch>
        </p:blipFill>
        <p:spPr>
          <a:xfrm>
            <a:off x="9117779" y="3723398"/>
            <a:ext cx="2688641" cy="2195054"/>
          </a:xfrm>
          <a:prstGeom prst="rect">
            <a:avLst/>
          </a:prstGeom>
          <a:ln w="19050">
            <a:solidFill>
              <a:srgbClr val="00FFFF"/>
            </a:solidFill>
          </a:ln>
        </p:spPr>
      </p:pic>
      <p:sp>
        <p:nvSpPr>
          <p:cNvPr id="91" name="TextBox 90">
            <a:extLst>
              <a:ext uri="{FF2B5EF4-FFF2-40B4-BE49-F238E27FC236}">
                <a16:creationId xmlns:a16="http://schemas.microsoft.com/office/drawing/2014/main" id="{3FBC0355-3755-822F-3521-0C897F10B15B}"/>
              </a:ext>
            </a:extLst>
          </p:cNvPr>
          <p:cNvSpPr txBox="1"/>
          <p:nvPr/>
        </p:nvSpPr>
        <p:spPr>
          <a:xfrm>
            <a:off x="9549830" y="5982991"/>
            <a:ext cx="1811714" cy="261610"/>
          </a:xfrm>
          <a:prstGeom prst="rect">
            <a:avLst/>
          </a:prstGeom>
          <a:noFill/>
        </p:spPr>
        <p:txBody>
          <a:bodyPr wrap="none" rtlCol="0">
            <a:spAutoFit/>
          </a:bodyPr>
          <a:lstStyle/>
          <a:p>
            <a:r>
              <a:rPr lang="en-US" sz="1100" i="1" dirty="0"/>
              <a:t>Top view area UR15 – UL13</a:t>
            </a:r>
            <a:endParaRPr lang="en-GB" sz="1100" i="1" dirty="0"/>
          </a:p>
        </p:txBody>
      </p:sp>
    </p:spTree>
    <p:extLst>
      <p:ext uri="{BB962C8B-B14F-4D97-AF65-F5344CB8AC3E}">
        <p14:creationId xmlns:p14="http://schemas.microsoft.com/office/powerpoint/2010/main" val="215019809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C946473-3C80-12FC-7408-94C66F12F91C}"/>
            </a:ext>
          </a:extLst>
        </p:cNvPr>
        <p:cNvGrpSpPr/>
        <p:nvPr/>
      </p:nvGrpSpPr>
      <p:grpSpPr>
        <a:xfrm>
          <a:off x="0" y="0"/>
          <a:ext cx="0" cy="0"/>
          <a:chOff x="0" y="0"/>
          <a:chExt cx="0" cy="0"/>
        </a:xfrm>
      </p:grpSpPr>
      <p:grpSp>
        <p:nvGrpSpPr>
          <p:cNvPr id="14" name="Group 13">
            <a:extLst>
              <a:ext uri="{FF2B5EF4-FFF2-40B4-BE49-F238E27FC236}">
                <a16:creationId xmlns:a16="http://schemas.microsoft.com/office/drawing/2014/main" id="{41299639-7F87-EE48-7545-9BDDBC81C353}"/>
              </a:ext>
            </a:extLst>
          </p:cNvPr>
          <p:cNvGrpSpPr/>
          <p:nvPr/>
        </p:nvGrpSpPr>
        <p:grpSpPr>
          <a:xfrm>
            <a:off x="216354" y="614680"/>
            <a:ext cx="4325857" cy="6243320"/>
            <a:chOff x="7774315" y="614680"/>
            <a:chExt cx="4325857" cy="6243320"/>
          </a:xfrm>
        </p:grpSpPr>
        <p:grpSp>
          <p:nvGrpSpPr>
            <p:cNvPr id="15" name="Group 14">
              <a:extLst>
                <a:ext uri="{FF2B5EF4-FFF2-40B4-BE49-F238E27FC236}">
                  <a16:creationId xmlns:a16="http://schemas.microsoft.com/office/drawing/2014/main" id="{08033C71-8EE0-3EE5-627D-861982E8CCB0}"/>
                </a:ext>
              </a:extLst>
            </p:cNvPr>
            <p:cNvGrpSpPr/>
            <p:nvPr/>
          </p:nvGrpSpPr>
          <p:grpSpPr>
            <a:xfrm>
              <a:off x="7774315" y="4208054"/>
              <a:ext cx="4325857" cy="2649946"/>
              <a:chOff x="0" y="0"/>
              <a:chExt cx="6725150" cy="4125483"/>
            </a:xfrm>
          </p:grpSpPr>
          <p:pic>
            <p:nvPicPr>
              <p:cNvPr id="21" name="Picture 20">
                <a:extLst>
                  <a:ext uri="{FF2B5EF4-FFF2-40B4-BE49-F238E27FC236}">
                    <a16:creationId xmlns:a16="http://schemas.microsoft.com/office/drawing/2014/main" id="{F1FA2A61-1FE9-CC87-5223-EA2BA5905C20}"/>
                  </a:ext>
                </a:extLst>
              </p:cNvPr>
              <p:cNvPicPr>
                <a:picLocks noChangeAspect="1"/>
              </p:cNvPicPr>
              <p:nvPr/>
            </p:nvPicPr>
            <p:blipFill>
              <a:blip r:embed="rId2"/>
              <a:stretch>
                <a:fillRect/>
              </a:stretch>
            </p:blipFill>
            <p:spPr>
              <a:xfrm>
                <a:off x="0" y="0"/>
                <a:ext cx="6725150" cy="1338785"/>
              </a:xfrm>
              <a:prstGeom prst="rect">
                <a:avLst/>
              </a:prstGeom>
            </p:spPr>
          </p:pic>
          <p:pic>
            <p:nvPicPr>
              <p:cNvPr id="22" name="Picture 21">
                <a:extLst>
                  <a:ext uri="{FF2B5EF4-FFF2-40B4-BE49-F238E27FC236}">
                    <a16:creationId xmlns:a16="http://schemas.microsoft.com/office/drawing/2014/main" id="{64C8A87C-A095-4EBF-9127-604CA9C4B9C2}"/>
                  </a:ext>
                </a:extLst>
              </p:cNvPr>
              <p:cNvPicPr>
                <a:picLocks noChangeAspect="1"/>
              </p:cNvPicPr>
              <p:nvPr/>
            </p:nvPicPr>
            <p:blipFill>
              <a:blip r:embed="rId3"/>
              <a:stretch>
                <a:fillRect/>
              </a:stretch>
            </p:blipFill>
            <p:spPr>
              <a:xfrm>
                <a:off x="0" y="1393368"/>
                <a:ext cx="6725150" cy="1344205"/>
              </a:xfrm>
              <a:prstGeom prst="rect">
                <a:avLst/>
              </a:prstGeom>
            </p:spPr>
          </p:pic>
          <p:pic>
            <p:nvPicPr>
              <p:cNvPr id="23" name="Picture 22">
                <a:extLst>
                  <a:ext uri="{FF2B5EF4-FFF2-40B4-BE49-F238E27FC236}">
                    <a16:creationId xmlns:a16="http://schemas.microsoft.com/office/drawing/2014/main" id="{5A2102CF-6582-2429-C662-F284E7C5E38B}"/>
                  </a:ext>
                </a:extLst>
              </p:cNvPr>
              <p:cNvPicPr>
                <a:picLocks noChangeAspect="1"/>
              </p:cNvPicPr>
              <p:nvPr/>
            </p:nvPicPr>
            <p:blipFill>
              <a:blip r:embed="rId4"/>
              <a:stretch>
                <a:fillRect/>
              </a:stretch>
            </p:blipFill>
            <p:spPr>
              <a:xfrm>
                <a:off x="2" y="2775851"/>
                <a:ext cx="6714343" cy="1349632"/>
              </a:xfrm>
              <a:prstGeom prst="rect">
                <a:avLst/>
              </a:prstGeom>
            </p:spPr>
          </p:pic>
        </p:grpSp>
        <p:grpSp>
          <p:nvGrpSpPr>
            <p:cNvPr id="16" name="Group 15">
              <a:extLst>
                <a:ext uri="{FF2B5EF4-FFF2-40B4-BE49-F238E27FC236}">
                  <a16:creationId xmlns:a16="http://schemas.microsoft.com/office/drawing/2014/main" id="{BDD4731E-DF66-5DC2-25C2-1631B271B54B}"/>
                </a:ext>
              </a:extLst>
            </p:cNvPr>
            <p:cNvGrpSpPr/>
            <p:nvPr/>
          </p:nvGrpSpPr>
          <p:grpSpPr>
            <a:xfrm>
              <a:off x="7777762" y="614680"/>
              <a:ext cx="4311979" cy="2676415"/>
              <a:chOff x="0" y="0"/>
              <a:chExt cx="6725150" cy="4174257"/>
            </a:xfrm>
          </p:grpSpPr>
          <p:pic>
            <p:nvPicPr>
              <p:cNvPr id="17" name="Picture 16">
                <a:extLst>
                  <a:ext uri="{FF2B5EF4-FFF2-40B4-BE49-F238E27FC236}">
                    <a16:creationId xmlns:a16="http://schemas.microsoft.com/office/drawing/2014/main" id="{929BDAA0-A459-E020-2607-43D3AE6893DD}"/>
                  </a:ext>
                </a:extLst>
              </p:cNvPr>
              <p:cNvPicPr>
                <a:picLocks noChangeAspect="1"/>
              </p:cNvPicPr>
              <p:nvPr/>
            </p:nvPicPr>
            <p:blipFill>
              <a:blip r:embed="rId5"/>
              <a:stretch>
                <a:fillRect/>
              </a:stretch>
            </p:blipFill>
            <p:spPr>
              <a:xfrm>
                <a:off x="0" y="0"/>
                <a:ext cx="6725150" cy="1360466"/>
              </a:xfrm>
              <a:prstGeom prst="rect">
                <a:avLst/>
              </a:prstGeom>
            </p:spPr>
          </p:pic>
          <p:pic>
            <p:nvPicPr>
              <p:cNvPr id="18" name="Picture 17">
                <a:extLst>
                  <a:ext uri="{FF2B5EF4-FFF2-40B4-BE49-F238E27FC236}">
                    <a16:creationId xmlns:a16="http://schemas.microsoft.com/office/drawing/2014/main" id="{FB4A2C08-1D41-4CAB-1ACE-D4FF9FCD58A3}"/>
                  </a:ext>
                </a:extLst>
              </p:cNvPr>
              <p:cNvPicPr>
                <a:picLocks noChangeAspect="1"/>
              </p:cNvPicPr>
              <p:nvPr/>
            </p:nvPicPr>
            <p:blipFill>
              <a:blip r:embed="rId6"/>
              <a:stretch>
                <a:fillRect/>
              </a:stretch>
            </p:blipFill>
            <p:spPr>
              <a:xfrm>
                <a:off x="1" y="1404254"/>
                <a:ext cx="6714309" cy="1344205"/>
              </a:xfrm>
              <a:prstGeom prst="rect">
                <a:avLst/>
              </a:prstGeom>
            </p:spPr>
          </p:pic>
          <p:pic>
            <p:nvPicPr>
              <p:cNvPr id="19" name="Picture 18">
                <a:extLst>
                  <a:ext uri="{FF2B5EF4-FFF2-40B4-BE49-F238E27FC236}">
                    <a16:creationId xmlns:a16="http://schemas.microsoft.com/office/drawing/2014/main" id="{05D60ACF-707C-EC6A-DB6C-EE088440082F}"/>
                  </a:ext>
                </a:extLst>
              </p:cNvPr>
              <p:cNvPicPr>
                <a:picLocks noChangeAspect="1"/>
              </p:cNvPicPr>
              <p:nvPr/>
            </p:nvPicPr>
            <p:blipFill>
              <a:blip r:embed="rId7"/>
              <a:stretch>
                <a:fillRect/>
              </a:stretch>
            </p:blipFill>
            <p:spPr>
              <a:xfrm>
                <a:off x="1" y="2775850"/>
                <a:ext cx="6714309" cy="1398407"/>
              </a:xfrm>
              <a:prstGeom prst="rect">
                <a:avLst/>
              </a:prstGeom>
            </p:spPr>
          </p:pic>
        </p:grpSp>
      </p:grpSp>
      <p:sp>
        <p:nvSpPr>
          <p:cNvPr id="27" name="Rectangle 26">
            <a:extLst>
              <a:ext uri="{FF2B5EF4-FFF2-40B4-BE49-F238E27FC236}">
                <a16:creationId xmlns:a16="http://schemas.microsoft.com/office/drawing/2014/main" id="{DE347708-1325-69C5-0D5F-9B1FB3D054EF}"/>
              </a:ext>
            </a:extLst>
          </p:cNvPr>
          <p:cNvSpPr/>
          <p:nvPr/>
        </p:nvSpPr>
        <p:spPr>
          <a:xfrm>
            <a:off x="0" y="0"/>
            <a:ext cx="12192000" cy="563880"/>
          </a:xfrm>
          <a:prstGeom prst="rect">
            <a:avLst/>
          </a:prstGeom>
          <a:solidFill>
            <a:schemeClr val="accent1">
              <a:lumMod val="75000"/>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1. Identification of the most constrained phases during </a:t>
            </a:r>
            <a:r>
              <a:rPr lang="en-US" sz="2000" b="1" dirty="0" err="1">
                <a:solidFill>
                  <a:schemeClr val="bg1"/>
                </a:solidFill>
              </a:rPr>
              <a:t>SClinks</a:t>
            </a:r>
            <a:r>
              <a:rPr lang="en-US" sz="2000" b="1" dirty="0">
                <a:solidFill>
                  <a:schemeClr val="bg1"/>
                </a:solidFill>
              </a:rPr>
              <a:t> unspooling in service caverns</a:t>
            </a:r>
            <a:endParaRPr lang="en-GB" sz="2000" b="1" dirty="0">
              <a:solidFill>
                <a:schemeClr val="bg1"/>
              </a:solidFill>
            </a:endParaRPr>
          </a:p>
        </p:txBody>
      </p:sp>
      <p:pic>
        <p:nvPicPr>
          <p:cNvPr id="57" name="Picture 56">
            <a:extLst>
              <a:ext uri="{FF2B5EF4-FFF2-40B4-BE49-F238E27FC236}">
                <a16:creationId xmlns:a16="http://schemas.microsoft.com/office/drawing/2014/main" id="{F999A0AB-B00D-213A-0E3B-E1BCEA85D818}"/>
              </a:ext>
            </a:extLst>
          </p:cNvPr>
          <p:cNvPicPr>
            <a:picLocks noChangeAspect="1"/>
          </p:cNvPicPr>
          <p:nvPr/>
        </p:nvPicPr>
        <p:blipFill>
          <a:blip r:embed="rId8">
            <a:clrChange>
              <a:clrFrom>
                <a:srgbClr val="FFFFFF"/>
              </a:clrFrom>
              <a:clrTo>
                <a:srgbClr val="FFFFFF">
                  <a:alpha val="0"/>
                </a:srgbClr>
              </a:clrTo>
            </a:clrChange>
          </a:blip>
          <a:stretch>
            <a:fillRect/>
          </a:stretch>
        </p:blipFill>
        <p:spPr>
          <a:xfrm>
            <a:off x="237183" y="3226671"/>
            <a:ext cx="4305028" cy="995853"/>
          </a:xfrm>
          <a:prstGeom prst="rect">
            <a:avLst/>
          </a:prstGeom>
        </p:spPr>
      </p:pic>
      <p:pic>
        <p:nvPicPr>
          <p:cNvPr id="3" name="Picture 2">
            <a:extLst>
              <a:ext uri="{FF2B5EF4-FFF2-40B4-BE49-F238E27FC236}">
                <a16:creationId xmlns:a16="http://schemas.microsoft.com/office/drawing/2014/main" id="{2CF6CED7-1F15-DB4F-E7E2-4527244518EE}"/>
              </a:ext>
            </a:extLst>
          </p:cNvPr>
          <p:cNvPicPr>
            <a:picLocks noChangeAspect="1"/>
          </p:cNvPicPr>
          <p:nvPr/>
        </p:nvPicPr>
        <p:blipFill>
          <a:blip r:embed="rId9"/>
          <a:stretch>
            <a:fillRect/>
          </a:stretch>
        </p:blipFill>
        <p:spPr>
          <a:xfrm rot="5400000">
            <a:off x="5301019" y="1175349"/>
            <a:ext cx="3323035" cy="2557660"/>
          </a:xfrm>
          <a:prstGeom prst="rect">
            <a:avLst/>
          </a:prstGeom>
        </p:spPr>
      </p:pic>
      <p:sp>
        <p:nvSpPr>
          <p:cNvPr id="4" name="TextBox 3">
            <a:extLst>
              <a:ext uri="{FF2B5EF4-FFF2-40B4-BE49-F238E27FC236}">
                <a16:creationId xmlns:a16="http://schemas.microsoft.com/office/drawing/2014/main" id="{3CCA7C75-5383-2D1D-2073-7E70A20CB239}"/>
              </a:ext>
            </a:extLst>
          </p:cNvPr>
          <p:cNvSpPr txBox="1"/>
          <p:nvPr/>
        </p:nvSpPr>
        <p:spPr>
          <a:xfrm>
            <a:off x="5992633" y="4222524"/>
            <a:ext cx="1811714" cy="261610"/>
          </a:xfrm>
          <a:prstGeom prst="rect">
            <a:avLst/>
          </a:prstGeom>
          <a:noFill/>
        </p:spPr>
        <p:txBody>
          <a:bodyPr wrap="none" rtlCol="0">
            <a:spAutoFit/>
          </a:bodyPr>
          <a:lstStyle/>
          <a:p>
            <a:r>
              <a:rPr lang="en-US" sz="1100" i="1" dirty="0"/>
              <a:t>Top view area UR55 – UL57</a:t>
            </a:r>
            <a:endParaRPr lang="en-GB" sz="1100" i="1" dirty="0"/>
          </a:p>
        </p:txBody>
      </p:sp>
      <p:sp>
        <p:nvSpPr>
          <p:cNvPr id="5" name="TextBox 4">
            <a:extLst>
              <a:ext uri="{FF2B5EF4-FFF2-40B4-BE49-F238E27FC236}">
                <a16:creationId xmlns:a16="http://schemas.microsoft.com/office/drawing/2014/main" id="{D0ECB684-5D41-85F8-4E7C-D03FBC9027CE}"/>
              </a:ext>
            </a:extLst>
          </p:cNvPr>
          <p:cNvSpPr txBox="1"/>
          <p:nvPr/>
        </p:nvSpPr>
        <p:spPr>
          <a:xfrm>
            <a:off x="5396435" y="4606088"/>
            <a:ext cx="6125283" cy="1384995"/>
          </a:xfrm>
          <a:prstGeom prst="rect">
            <a:avLst/>
          </a:prstGeom>
          <a:noFill/>
        </p:spPr>
        <p:txBody>
          <a:bodyPr wrap="square" rtlCol="0">
            <a:spAutoFit/>
          </a:bodyPr>
          <a:lstStyle/>
          <a:p>
            <a:r>
              <a:rPr lang="en-US" sz="1400" dirty="0"/>
              <a:t>No issues are identified for the maneuvers on the right side:</a:t>
            </a:r>
          </a:p>
          <a:p>
            <a:endParaRPr lang="en-US" sz="1400" dirty="0"/>
          </a:p>
          <a:p>
            <a:pPr marL="285750" indent="-285750">
              <a:buFontTx/>
              <a:buChar char="-"/>
            </a:pPr>
            <a:r>
              <a:rPr lang="en-US" sz="1400" dirty="0"/>
              <a:t>Larger area at the start of the UL.</a:t>
            </a:r>
          </a:p>
          <a:p>
            <a:pPr marL="285750" indent="-285750">
              <a:buFontTx/>
              <a:buChar char="-"/>
            </a:pPr>
            <a:r>
              <a:rPr lang="en-US" sz="1400" dirty="0"/>
              <a:t>The full length of the cryostats can be stored straight in the UR.</a:t>
            </a:r>
          </a:p>
          <a:p>
            <a:pPr marL="285750" indent="-285750">
              <a:buFontTx/>
              <a:buChar char="-"/>
            </a:pPr>
            <a:r>
              <a:rPr lang="en-US" sz="1400" dirty="0"/>
              <a:t>The DFHM will be rotated 180 degrees by the level of the UL before the DFHX is in place.</a:t>
            </a:r>
          </a:p>
        </p:txBody>
      </p:sp>
      <p:pic>
        <p:nvPicPr>
          <p:cNvPr id="8" name="Picture 7">
            <a:extLst>
              <a:ext uri="{FF2B5EF4-FFF2-40B4-BE49-F238E27FC236}">
                <a16:creationId xmlns:a16="http://schemas.microsoft.com/office/drawing/2014/main" id="{86597A65-D689-F00B-06FD-9448D13473F3}"/>
              </a:ext>
            </a:extLst>
          </p:cNvPr>
          <p:cNvPicPr>
            <a:picLocks noChangeAspect="1"/>
          </p:cNvPicPr>
          <p:nvPr/>
        </p:nvPicPr>
        <p:blipFill>
          <a:blip r:embed="rId10"/>
          <a:srcRect b="7325"/>
          <a:stretch/>
        </p:blipFill>
        <p:spPr>
          <a:xfrm>
            <a:off x="8619213" y="792661"/>
            <a:ext cx="2978939" cy="3323036"/>
          </a:xfrm>
          <a:prstGeom prst="rect">
            <a:avLst/>
          </a:prstGeom>
        </p:spPr>
      </p:pic>
      <p:sp>
        <p:nvSpPr>
          <p:cNvPr id="9" name="TextBox 8">
            <a:extLst>
              <a:ext uri="{FF2B5EF4-FFF2-40B4-BE49-F238E27FC236}">
                <a16:creationId xmlns:a16="http://schemas.microsoft.com/office/drawing/2014/main" id="{E8C8157E-DA4E-5718-C1EA-1B83857A918B}"/>
              </a:ext>
            </a:extLst>
          </p:cNvPr>
          <p:cNvSpPr txBox="1"/>
          <p:nvPr/>
        </p:nvSpPr>
        <p:spPr>
          <a:xfrm>
            <a:off x="9247454" y="4202385"/>
            <a:ext cx="1811714" cy="261610"/>
          </a:xfrm>
          <a:prstGeom prst="rect">
            <a:avLst/>
          </a:prstGeom>
          <a:noFill/>
        </p:spPr>
        <p:txBody>
          <a:bodyPr wrap="none" rtlCol="0">
            <a:spAutoFit/>
          </a:bodyPr>
          <a:lstStyle/>
          <a:p>
            <a:r>
              <a:rPr lang="en-US" sz="1100" i="1" dirty="0"/>
              <a:t>Top view area UR15 – UL17</a:t>
            </a:r>
            <a:endParaRPr lang="en-GB" sz="1100" i="1" dirty="0"/>
          </a:p>
        </p:txBody>
      </p:sp>
    </p:spTree>
    <p:extLst>
      <p:ext uri="{BB962C8B-B14F-4D97-AF65-F5344CB8AC3E}">
        <p14:creationId xmlns:p14="http://schemas.microsoft.com/office/powerpoint/2010/main" val="3513643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630C40-8BDF-BB5F-5412-71E54A2669C5}"/>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E7A4EC44-453D-C6BF-D7F4-A86853EBBA2C}"/>
              </a:ext>
            </a:extLst>
          </p:cNvPr>
          <p:cNvSpPr/>
          <p:nvPr/>
        </p:nvSpPr>
        <p:spPr>
          <a:xfrm>
            <a:off x="3824578" y="-2880"/>
            <a:ext cx="8367422" cy="523220"/>
          </a:xfrm>
          <a:prstGeom prst="rect">
            <a:avLst/>
          </a:prstGeom>
          <a:solidFill>
            <a:srgbClr val="156082">
              <a:alpha val="50196"/>
            </a:srgb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2.1. Installation of DFHM Left side</a:t>
            </a:r>
            <a:endParaRPr lang="en-GB" sz="2000" b="1" dirty="0">
              <a:solidFill>
                <a:schemeClr val="bg1"/>
              </a:solidFill>
            </a:endParaRPr>
          </a:p>
        </p:txBody>
      </p:sp>
      <p:sp>
        <p:nvSpPr>
          <p:cNvPr id="5" name="Rectangle 4">
            <a:extLst>
              <a:ext uri="{FF2B5EF4-FFF2-40B4-BE49-F238E27FC236}">
                <a16:creationId xmlns:a16="http://schemas.microsoft.com/office/drawing/2014/main" id="{A1BE4F4C-1553-19DA-4ABE-3E1743F93FE6}"/>
              </a:ext>
            </a:extLst>
          </p:cNvPr>
          <p:cNvSpPr/>
          <p:nvPr/>
        </p:nvSpPr>
        <p:spPr>
          <a:xfrm>
            <a:off x="0" y="0"/>
            <a:ext cx="3824577" cy="523220"/>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100" b="1" dirty="0"/>
              <a:t>2. Potential interferences found during kinematic studies and compensatory measures agreed</a:t>
            </a:r>
            <a:endParaRPr lang="en-GB" sz="1100" b="1" dirty="0"/>
          </a:p>
        </p:txBody>
      </p:sp>
      <p:pic>
        <p:nvPicPr>
          <p:cNvPr id="6" name="Picture 5">
            <a:extLst>
              <a:ext uri="{FF2B5EF4-FFF2-40B4-BE49-F238E27FC236}">
                <a16:creationId xmlns:a16="http://schemas.microsoft.com/office/drawing/2014/main" id="{FCAED8B3-817F-68E9-23AA-537FB6D49AAD}"/>
              </a:ext>
            </a:extLst>
          </p:cNvPr>
          <p:cNvPicPr>
            <a:picLocks noChangeAspect="1"/>
          </p:cNvPicPr>
          <p:nvPr/>
        </p:nvPicPr>
        <p:blipFill>
          <a:blip r:embed="rId2"/>
          <a:srcRect t="4761" r="5010"/>
          <a:stretch/>
        </p:blipFill>
        <p:spPr>
          <a:xfrm>
            <a:off x="0" y="603299"/>
            <a:ext cx="4688732" cy="3194823"/>
          </a:xfrm>
          <a:prstGeom prst="rect">
            <a:avLst/>
          </a:prstGeom>
        </p:spPr>
      </p:pic>
      <p:pic>
        <p:nvPicPr>
          <p:cNvPr id="7" name="Picture 6">
            <a:extLst>
              <a:ext uri="{FF2B5EF4-FFF2-40B4-BE49-F238E27FC236}">
                <a16:creationId xmlns:a16="http://schemas.microsoft.com/office/drawing/2014/main" id="{8D78C512-68C5-A42C-7569-E7D96E5617AC}"/>
              </a:ext>
            </a:extLst>
          </p:cNvPr>
          <p:cNvPicPr>
            <a:picLocks noChangeAspect="1"/>
          </p:cNvPicPr>
          <p:nvPr/>
        </p:nvPicPr>
        <p:blipFill>
          <a:blip r:embed="rId3"/>
          <a:stretch>
            <a:fillRect/>
          </a:stretch>
        </p:blipFill>
        <p:spPr>
          <a:xfrm rot="5400000">
            <a:off x="804499" y="2058087"/>
            <a:ext cx="2060082" cy="1994138"/>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pic>
        <p:nvPicPr>
          <p:cNvPr id="8" name="Picture 7">
            <a:extLst>
              <a:ext uri="{FF2B5EF4-FFF2-40B4-BE49-F238E27FC236}">
                <a16:creationId xmlns:a16="http://schemas.microsoft.com/office/drawing/2014/main" id="{6FB83959-6E0B-8777-0F8A-C71FCF1223AD}"/>
              </a:ext>
            </a:extLst>
          </p:cNvPr>
          <p:cNvPicPr>
            <a:picLocks noChangeAspect="1"/>
          </p:cNvPicPr>
          <p:nvPr/>
        </p:nvPicPr>
        <p:blipFill>
          <a:blip r:embed="rId4"/>
          <a:stretch>
            <a:fillRect/>
          </a:stretch>
        </p:blipFill>
        <p:spPr>
          <a:xfrm>
            <a:off x="394891" y="4361510"/>
            <a:ext cx="3755689" cy="2301743"/>
          </a:xfrm>
          <a:prstGeom prst="rect">
            <a:avLst/>
          </a:prstGeom>
        </p:spPr>
      </p:pic>
      <p:sp>
        <p:nvSpPr>
          <p:cNvPr id="11" name="Oval 10">
            <a:extLst>
              <a:ext uri="{FF2B5EF4-FFF2-40B4-BE49-F238E27FC236}">
                <a16:creationId xmlns:a16="http://schemas.microsoft.com/office/drawing/2014/main" id="{4CDEBA7A-D8DD-B34B-8978-F2641849B843}"/>
              </a:ext>
            </a:extLst>
          </p:cNvPr>
          <p:cNvSpPr/>
          <p:nvPr/>
        </p:nvSpPr>
        <p:spPr>
          <a:xfrm>
            <a:off x="-22662" y="659882"/>
            <a:ext cx="1007707" cy="685736"/>
          </a:xfrm>
          <a:prstGeom prst="ellipse">
            <a:avLst/>
          </a:prstGeom>
          <a:noFill/>
          <a:ln>
            <a:solidFill>
              <a:srgbClr val="00FFFF"/>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cxnSp>
        <p:nvCxnSpPr>
          <p:cNvPr id="13" name="Straight Arrow Connector 12">
            <a:extLst>
              <a:ext uri="{FF2B5EF4-FFF2-40B4-BE49-F238E27FC236}">
                <a16:creationId xmlns:a16="http://schemas.microsoft.com/office/drawing/2014/main" id="{15ED752E-43E9-3B35-F7C9-E4F6666E5F39}"/>
              </a:ext>
            </a:extLst>
          </p:cNvPr>
          <p:cNvCxnSpPr>
            <a:cxnSpLocks/>
            <a:stCxn id="11" idx="4"/>
            <a:endCxn id="7" idx="1"/>
          </p:cNvCxnSpPr>
          <p:nvPr/>
        </p:nvCxnSpPr>
        <p:spPr>
          <a:xfrm>
            <a:off x="481192" y="1345618"/>
            <a:ext cx="1353348" cy="679497"/>
          </a:xfrm>
          <a:prstGeom prst="straightConnector1">
            <a:avLst/>
          </a:prstGeom>
          <a:ln>
            <a:solidFill>
              <a:srgbClr val="00FFFF"/>
            </a:solidFill>
            <a:tailEnd type="triangle"/>
          </a:ln>
        </p:spPr>
        <p:style>
          <a:lnRef idx="2">
            <a:schemeClr val="accent1"/>
          </a:lnRef>
          <a:fillRef idx="0">
            <a:schemeClr val="accent1"/>
          </a:fillRef>
          <a:effectRef idx="1">
            <a:schemeClr val="accent1"/>
          </a:effectRef>
          <a:fontRef idx="minor">
            <a:schemeClr val="tx1"/>
          </a:fontRef>
        </p:style>
      </p:cxnSp>
      <p:graphicFrame>
        <p:nvGraphicFramePr>
          <p:cNvPr id="28" name="Table 27">
            <a:extLst>
              <a:ext uri="{FF2B5EF4-FFF2-40B4-BE49-F238E27FC236}">
                <a16:creationId xmlns:a16="http://schemas.microsoft.com/office/drawing/2014/main" id="{7A27BFDF-5314-8A5C-AA2D-0D3C9FC84963}"/>
              </a:ext>
            </a:extLst>
          </p:cNvPr>
          <p:cNvGraphicFramePr>
            <a:graphicFrameLocks noGrp="1"/>
          </p:cNvGraphicFramePr>
          <p:nvPr>
            <p:extLst>
              <p:ext uri="{D42A27DB-BD31-4B8C-83A1-F6EECF244321}">
                <p14:modId xmlns:p14="http://schemas.microsoft.com/office/powerpoint/2010/main" val="218437469"/>
              </p:ext>
            </p:extLst>
          </p:nvPr>
        </p:nvGraphicFramePr>
        <p:xfrm>
          <a:off x="4711394" y="552041"/>
          <a:ext cx="7231465" cy="2286000"/>
        </p:xfrm>
        <a:graphic>
          <a:graphicData uri="http://schemas.openxmlformats.org/drawingml/2006/table">
            <a:tbl>
              <a:tblPr firstRow="1" bandRow="1">
                <a:tableStyleId>{5C22544A-7EE6-4342-B048-85BDC9FD1C3A}</a:tableStyleId>
              </a:tblPr>
              <a:tblGrid>
                <a:gridCol w="2323243">
                  <a:extLst>
                    <a:ext uri="{9D8B030D-6E8A-4147-A177-3AD203B41FA5}">
                      <a16:colId xmlns:a16="http://schemas.microsoft.com/office/drawing/2014/main" val="3366923219"/>
                    </a:ext>
                  </a:extLst>
                </a:gridCol>
                <a:gridCol w="2395610">
                  <a:extLst>
                    <a:ext uri="{9D8B030D-6E8A-4147-A177-3AD203B41FA5}">
                      <a16:colId xmlns:a16="http://schemas.microsoft.com/office/drawing/2014/main" val="1245526331"/>
                    </a:ext>
                  </a:extLst>
                </a:gridCol>
                <a:gridCol w="2512612">
                  <a:extLst>
                    <a:ext uri="{9D8B030D-6E8A-4147-A177-3AD203B41FA5}">
                      <a16:colId xmlns:a16="http://schemas.microsoft.com/office/drawing/2014/main" val="2321532473"/>
                    </a:ext>
                  </a:extLst>
                </a:gridCol>
              </a:tblGrid>
              <a:tr h="239716">
                <a:tc>
                  <a:txBody>
                    <a:bodyPr/>
                    <a:lstStyle/>
                    <a:p>
                      <a:pPr algn="ctr"/>
                      <a:r>
                        <a:rPr lang="en-US" sz="1200" dirty="0">
                          <a:solidFill>
                            <a:schemeClr val="bg1"/>
                          </a:solidFill>
                        </a:rPr>
                        <a:t>Interference i</a:t>
                      </a:r>
                      <a:r>
                        <a:rPr lang="en-US" sz="1200" dirty="0"/>
                        <a:t>dentified</a:t>
                      </a:r>
                      <a:endParaRPr lang="en-GB" sz="1200" dirty="0"/>
                    </a:p>
                  </a:txBody>
                  <a:tcPr/>
                </a:tc>
                <a:tc>
                  <a:txBody>
                    <a:bodyPr/>
                    <a:lstStyle/>
                    <a:p>
                      <a:pPr algn="ctr"/>
                      <a:r>
                        <a:rPr lang="en-US" sz="1200" dirty="0">
                          <a:solidFill>
                            <a:schemeClr val="bg1"/>
                          </a:solidFill>
                        </a:rPr>
                        <a:t>Agreed mitigation action involving other WPs</a:t>
                      </a:r>
                      <a:endParaRPr lang="en-GB" sz="1200" dirty="0">
                        <a:solidFill>
                          <a:schemeClr val="bg1"/>
                        </a:solidFill>
                      </a:endParaRPr>
                    </a:p>
                  </a:txBody>
                  <a:tcPr/>
                </a:tc>
                <a:tc>
                  <a:txBody>
                    <a:bodyPr/>
                    <a:lstStyle/>
                    <a:p>
                      <a:pPr algn="ctr"/>
                      <a:r>
                        <a:rPr lang="en-US" sz="1200" dirty="0">
                          <a:solidFill>
                            <a:schemeClr val="bg1"/>
                          </a:solidFill>
                        </a:rPr>
                        <a:t>Other options being studied</a:t>
                      </a:r>
                    </a:p>
                  </a:txBody>
                  <a:tcPr/>
                </a:tc>
                <a:extLst>
                  <a:ext uri="{0D108BD9-81ED-4DB2-BD59-A6C34878D82A}">
                    <a16:rowId xmlns:a16="http://schemas.microsoft.com/office/drawing/2014/main" val="1552171330"/>
                  </a:ext>
                </a:extLst>
              </a:tr>
              <a:tr h="370840">
                <a:tc>
                  <a:txBody>
                    <a:bodyPr/>
                    <a:lstStyle/>
                    <a:p>
                      <a:pPr algn="ctr"/>
                      <a:r>
                        <a:rPr lang="en-US" sz="1200" dirty="0"/>
                        <a:t>Location of electrical rack in an inconvenient location for waves distribution</a:t>
                      </a:r>
                      <a:endParaRPr lang="en-GB" sz="1200" dirty="0"/>
                    </a:p>
                  </a:txBody>
                  <a:tcPr anchor="ctr"/>
                </a:tc>
                <a:tc>
                  <a:txBody>
                    <a:bodyPr/>
                    <a:lstStyle/>
                    <a:p>
                      <a:pPr algn="ctr"/>
                      <a:r>
                        <a:rPr lang="en-US" sz="1200" dirty="0"/>
                        <a:t>Relocation of electrical rack by EN-EL (WP17.2)</a:t>
                      </a:r>
                      <a:endParaRPr lang="en-GB" sz="1200" dirty="0"/>
                    </a:p>
                  </a:txBody>
                  <a:tcPr anchor="ctr"/>
                </a:tc>
                <a:tc>
                  <a:txBody>
                    <a:bodyPr/>
                    <a:lstStyle/>
                    <a:p>
                      <a:pPr algn="ctr"/>
                      <a:r>
                        <a:rPr lang="en-US" sz="1200" dirty="0"/>
                        <a:t>-</a:t>
                      </a:r>
                      <a:endParaRPr lang="en-GB" sz="1200" dirty="0"/>
                    </a:p>
                  </a:txBody>
                  <a:tcPr anchor="ctr"/>
                </a:tc>
                <a:extLst>
                  <a:ext uri="{0D108BD9-81ED-4DB2-BD59-A6C34878D82A}">
                    <a16:rowId xmlns:a16="http://schemas.microsoft.com/office/drawing/2014/main" val="2234541921"/>
                  </a:ext>
                </a:extLst>
              </a:tr>
              <a:tr h="370840">
                <a:tc>
                  <a:txBody>
                    <a:bodyPr/>
                    <a:lstStyle/>
                    <a:p>
                      <a:pPr algn="ctr"/>
                      <a:r>
                        <a:rPr lang="en-US" sz="1200" dirty="0"/>
                        <a:t>Available space too tight to stock the 120.4m of DSHM allowing the safe insertion of SC link (splices protection cover and </a:t>
                      </a:r>
                      <a:r>
                        <a:rPr lang="en-US" sz="1200" dirty="0" err="1"/>
                        <a:t>NbTi</a:t>
                      </a:r>
                      <a:r>
                        <a:rPr lang="en-US" sz="1200" dirty="0"/>
                        <a:t> extension) in the UL</a:t>
                      </a:r>
                      <a:endParaRPr lang="en-GB" sz="12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To be able to cross the doors at the end of the UA: removal of the last RF rack to allow alignment DFH-doors (Possibility confirmed by SY-RF- WP4).</a:t>
                      </a:r>
                    </a:p>
                    <a:p>
                      <a:pPr algn="ctr"/>
                      <a:endParaRPr lang="en-GB" sz="1200" dirty="0"/>
                    </a:p>
                  </a:txBody>
                  <a:tcPr anchor="ctr"/>
                </a:tc>
                <a:tc>
                  <a:txBody>
                    <a:bodyPr/>
                    <a:lstStyle/>
                    <a:p>
                      <a:pPr marL="0" indent="0" algn="l">
                        <a:buFont typeface="+mj-lt"/>
                        <a:buNone/>
                      </a:pPr>
                      <a:r>
                        <a:rPr lang="en-US" sz="1200" dirty="0"/>
                        <a:t>Modification of the doors so they are aligned with the transport area (study and budget estimated by EN-ACE: 50k in total)</a:t>
                      </a:r>
                      <a:endParaRPr lang="en-GB" sz="1200" dirty="0"/>
                    </a:p>
                  </a:txBody>
                  <a:tcPr anchor="ctr"/>
                </a:tc>
                <a:extLst>
                  <a:ext uri="{0D108BD9-81ED-4DB2-BD59-A6C34878D82A}">
                    <a16:rowId xmlns:a16="http://schemas.microsoft.com/office/drawing/2014/main" val="2273741574"/>
                  </a:ext>
                </a:extLst>
              </a:tr>
            </a:tbl>
          </a:graphicData>
        </a:graphic>
      </p:graphicFrame>
      <p:grpSp>
        <p:nvGrpSpPr>
          <p:cNvPr id="10" name="Group 9">
            <a:extLst>
              <a:ext uri="{FF2B5EF4-FFF2-40B4-BE49-F238E27FC236}">
                <a16:creationId xmlns:a16="http://schemas.microsoft.com/office/drawing/2014/main" id="{F3AB4CF5-A913-9F58-7372-059723BFD502}"/>
              </a:ext>
            </a:extLst>
          </p:cNvPr>
          <p:cNvGrpSpPr/>
          <p:nvPr/>
        </p:nvGrpSpPr>
        <p:grpSpPr>
          <a:xfrm rot="5400000">
            <a:off x="6317567" y="3436165"/>
            <a:ext cx="3447709" cy="2685691"/>
            <a:chOff x="6096000" y="3243924"/>
            <a:chExt cx="4629559" cy="3606326"/>
          </a:xfrm>
        </p:grpSpPr>
        <p:pic>
          <p:nvPicPr>
            <p:cNvPr id="29" name="Picture 28">
              <a:extLst>
                <a:ext uri="{FF2B5EF4-FFF2-40B4-BE49-F238E27FC236}">
                  <a16:creationId xmlns:a16="http://schemas.microsoft.com/office/drawing/2014/main" id="{EF52A142-E0BC-42B8-A8DC-CBAEC8CD4BF2}"/>
                </a:ext>
              </a:extLst>
            </p:cNvPr>
            <p:cNvPicPr>
              <a:picLocks noChangeAspect="1"/>
            </p:cNvPicPr>
            <p:nvPr/>
          </p:nvPicPr>
          <p:blipFill>
            <a:blip r:embed="rId5"/>
            <a:stretch>
              <a:fillRect/>
            </a:stretch>
          </p:blipFill>
          <p:spPr>
            <a:xfrm>
              <a:off x="6096000" y="3388562"/>
              <a:ext cx="4629559" cy="3461688"/>
            </a:xfrm>
            <a:prstGeom prst="rect">
              <a:avLst/>
            </a:prstGeom>
          </p:spPr>
        </p:pic>
        <p:sp>
          <p:nvSpPr>
            <p:cNvPr id="30" name="Oval 29">
              <a:extLst>
                <a:ext uri="{FF2B5EF4-FFF2-40B4-BE49-F238E27FC236}">
                  <a16:creationId xmlns:a16="http://schemas.microsoft.com/office/drawing/2014/main" id="{1830874C-E058-E9D7-9A91-CC85AF7BC0D9}"/>
                </a:ext>
              </a:extLst>
            </p:cNvPr>
            <p:cNvSpPr/>
            <p:nvPr/>
          </p:nvSpPr>
          <p:spPr>
            <a:xfrm>
              <a:off x="6508178" y="3243924"/>
              <a:ext cx="1301496" cy="1875482"/>
            </a:xfrm>
            <a:prstGeom prst="ellipse">
              <a:avLst/>
            </a:prstGeom>
            <a:noFill/>
            <a:ln w="38100">
              <a:solidFill>
                <a:srgbClr val="FFC000"/>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grpSp>
      <p:sp>
        <p:nvSpPr>
          <p:cNvPr id="31" name="Oval 30">
            <a:extLst>
              <a:ext uri="{FF2B5EF4-FFF2-40B4-BE49-F238E27FC236}">
                <a16:creationId xmlns:a16="http://schemas.microsoft.com/office/drawing/2014/main" id="{29E66D2D-DE7C-4174-6FEB-F11674D4DD90}"/>
              </a:ext>
            </a:extLst>
          </p:cNvPr>
          <p:cNvSpPr/>
          <p:nvPr/>
        </p:nvSpPr>
        <p:spPr>
          <a:xfrm>
            <a:off x="4011329" y="1747870"/>
            <a:ext cx="202146" cy="218916"/>
          </a:xfrm>
          <a:prstGeom prst="ellipse">
            <a:avLst/>
          </a:prstGeom>
          <a:noFill/>
          <a:ln>
            <a:solidFill>
              <a:srgbClr val="00FFFF"/>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a:p>
        </p:txBody>
      </p:sp>
      <p:sp>
        <p:nvSpPr>
          <p:cNvPr id="32" name="Oval 31">
            <a:extLst>
              <a:ext uri="{FF2B5EF4-FFF2-40B4-BE49-F238E27FC236}">
                <a16:creationId xmlns:a16="http://schemas.microsoft.com/office/drawing/2014/main" id="{703ECA30-49F6-DC24-672F-B39EE27580AF}"/>
              </a:ext>
            </a:extLst>
          </p:cNvPr>
          <p:cNvSpPr/>
          <p:nvPr/>
        </p:nvSpPr>
        <p:spPr>
          <a:xfrm>
            <a:off x="3738520" y="3135475"/>
            <a:ext cx="474955" cy="554494"/>
          </a:xfrm>
          <a:prstGeom prst="ellipse">
            <a:avLst/>
          </a:prstGeom>
          <a:noFill/>
          <a:ln>
            <a:solidFill>
              <a:srgbClr val="00FFFF"/>
            </a:solidFill>
          </a:ln>
        </p:spPr>
        <p:style>
          <a:lnRef idx="2">
            <a:schemeClr val="accent4"/>
          </a:lnRef>
          <a:fillRef idx="1">
            <a:schemeClr val="lt1"/>
          </a:fillRef>
          <a:effectRef idx="0">
            <a:schemeClr val="accent4"/>
          </a:effectRef>
          <a:fontRef idx="minor">
            <a:schemeClr val="dk1"/>
          </a:fontRef>
        </p:style>
        <p:txBody>
          <a:bodyPr rtlCol="0" anchor="ctr"/>
          <a:lstStyle/>
          <a:p>
            <a:pPr algn="ctr"/>
            <a:endParaRPr lang="en-GB" dirty="0"/>
          </a:p>
        </p:txBody>
      </p:sp>
      <p:cxnSp>
        <p:nvCxnSpPr>
          <p:cNvPr id="33" name="Straight Arrow Connector 32">
            <a:extLst>
              <a:ext uri="{FF2B5EF4-FFF2-40B4-BE49-F238E27FC236}">
                <a16:creationId xmlns:a16="http://schemas.microsoft.com/office/drawing/2014/main" id="{3D291C1C-04A8-64A5-B2E2-02BDD23597CC}"/>
              </a:ext>
            </a:extLst>
          </p:cNvPr>
          <p:cNvCxnSpPr>
            <a:cxnSpLocks/>
            <a:stCxn id="32" idx="5"/>
            <a:endCxn id="29" idx="2"/>
          </p:cNvCxnSpPr>
          <p:nvPr/>
        </p:nvCxnSpPr>
        <p:spPr>
          <a:xfrm>
            <a:off x="4143919" y="3608765"/>
            <a:ext cx="2554657" cy="1170246"/>
          </a:xfrm>
          <a:prstGeom prst="straightConnector1">
            <a:avLst/>
          </a:prstGeom>
          <a:ln>
            <a:solidFill>
              <a:srgbClr val="00FFFF"/>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922555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EF51D8-009A-8813-C18D-93624CFD9506}"/>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C5DD4E01-9CE4-97FE-588D-130CBC9B5B61}"/>
              </a:ext>
            </a:extLst>
          </p:cNvPr>
          <p:cNvSpPr/>
          <p:nvPr/>
        </p:nvSpPr>
        <p:spPr>
          <a:xfrm>
            <a:off x="3824578" y="-2880"/>
            <a:ext cx="8367422" cy="523220"/>
          </a:xfrm>
          <a:prstGeom prst="rect">
            <a:avLst/>
          </a:prstGeom>
          <a:solidFill>
            <a:srgbClr val="156082">
              <a:alpha val="50196"/>
            </a:srgb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2.2. Storage of 75m for DSHX – 90 degree turn of DFHX into UA</a:t>
            </a:r>
            <a:endParaRPr lang="en-GB" sz="2000" b="1" dirty="0">
              <a:solidFill>
                <a:schemeClr val="bg1"/>
              </a:solidFill>
            </a:endParaRPr>
          </a:p>
        </p:txBody>
      </p:sp>
      <p:sp>
        <p:nvSpPr>
          <p:cNvPr id="5" name="Rectangle 4">
            <a:extLst>
              <a:ext uri="{FF2B5EF4-FFF2-40B4-BE49-F238E27FC236}">
                <a16:creationId xmlns:a16="http://schemas.microsoft.com/office/drawing/2014/main" id="{53E34B91-986A-CCA8-77B9-9DD805F5F518}"/>
              </a:ext>
            </a:extLst>
          </p:cNvPr>
          <p:cNvSpPr/>
          <p:nvPr/>
        </p:nvSpPr>
        <p:spPr>
          <a:xfrm>
            <a:off x="0" y="0"/>
            <a:ext cx="3824577" cy="523220"/>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t>2</a:t>
            </a:r>
            <a:r>
              <a:rPr lang="en-US" sz="1200" b="1" dirty="0">
                <a:solidFill>
                  <a:schemeClr val="bg1"/>
                </a:solidFill>
              </a:rPr>
              <a:t>. Potential interferences found during kinematic studies and compensatory </a:t>
            </a:r>
            <a:r>
              <a:rPr lang="en-US" sz="1200" b="1" dirty="0"/>
              <a:t>measures agreed</a:t>
            </a:r>
            <a:endParaRPr lang="en-GB" sz="1200" b="1" dirty="0"/>
          </a:p>
        </p:txBody>
      </p:sp>
      <p:graphicFrame>
        <p:nvGraphicFramePr>
          <p:cNvPr id="3" name="Table 2">
            <a:extLst>
              <a:ext uri="{FF2B5EF4-FFF2-40B4-BE49-F238E27FC236}">
                <a16:creationId xmlns:a16="http://schemas.microsoft.com/office/drawing/2014/main" id="{55466135-51BB-B4BA-ABCC-6A6F8F744472}"/>
              </a:ext>
            </a:extLst>
          </p:cNvPr>
          <p:cNvGraphicFramePr>
            <a:graphicFrameLocks noGrp="1"/>
          </p:cNvGraphicFramePr>
          <p:nvPr>
            <p:extLst>
              <p:ext uri="{D42A27DB-BD31-4B8C-83A1-F6EECF244321}">
                <p14:modId xmlns:p14="http://schemas.microsoft.com/office/powerpoint/2010/main" val="2313744313"/>
              </p:ext>
            </p:extLst>
          </p:nvPr>
        </p:nvGraphicFramePr>
        <p:xfrm>
          <a:off x="3824578" y="653713"/>
          <a:ext cx="8076096" cy="2834640"/>
        </p:xfrm>
        <a:graphic>
          <a:graphicData uri="http://schemas.openxmlformats.org/drawingml/2006/table">
            <a:tbl>
              <a:tblPr firstRow="1" bandRow="1">
                <a:tableStyleId>{5C22544A-7EE6-4342-B048-85BDC9FD1C3A}</a:tableStyleId>
              </a:tblPr>
              <a:tblGrid>
                <a:gridCol w="1957851">
                  <a:extLst>
                    <a:ext uri="{9D8B030D-6E8A-4147-A177-3AD203B41FA5}">
                      <a16:colId xmlns:a16="http://schemas.microsoft.com/office/drawing/2014/main" val="3366923219"/>
                    </a:ext>
                  </a:extLst>
                </a:gridCol>
                <a:gridCol w="3091856">
                  <a:extLst>
                    <a:ext uri="{9D8B030D-6E8A-4147-A177-3AD203B41FA5}">
                      <a16:colId xmlns:a16="http://schemas.microsoft.com/office/drawing/2014/main" val="1245526331"/>
                    </a:ext>
                  </a:extLst>
                </a:gridCol>
                <a:gridCol w="3026389">
                  <a:extLst>
                    <a:ext uri="{9D8B030D-6E8A-4147-A177-3AD203B41FA5}">
                      <a16:colId xmlns:a16="http://schemas.microsoft.com/office/drawing/2014/main" val="2321532473"/>
                    </a:ext>
                  </a:extLst>
                </a:gridCol>
              </a:tblGrid>
              <a:tr h="239716">
                <a:tc>
                  <a:txBody>
                    <a:bodyPr/>
                    <a:lstStyle/>
                    <a:p>
                      <a:pPr algn="ctr"/>
                      <a:r>
                        <a:rPr lang="en-US" sz="1200" dirty="0">
                          <a:solidFill>
                            <a:schemeClr val="bg1"/>
                          </a:solidFill>
                        </a:rPr>
                        <a:t>Interference identified</a:t>
                      </a:r>
                      <a:endParaRPr lang="en-GB" sz="1200" dirty="0">
                        <a:solidFill>
                          <a:schemeClr val="bg1"/>
                        </a:solidFill>
                      </a:endParaRPr>
                    </a:p>
                  </a:txBody>
                  <a:tcPr/>
                </a:tc>
                <a:tc>
                  <a:txBody>
                    <a:bodyPr/>
                    <a:lstStyle/>
                    <a:p>
                      <a:pPr algn="ctr"/>
                      <a:r>
                        <a:rPr lang="en-US" sz="1200" dirty="0">
                          <a:solidFill>
                            <a:schemeClr val="bg1"/>
                          </a:solidFill>
                        </a:rPr>
                        <a:t>Agreed mitigation action involving other WPs</a:t>
                      </a:r>
                      <a:endParaRPr lang="en-GB" sz="1200" dirty="0">
                        <a:solidFill>
                          <a:schemeClr val="bg1"/>
                        </a:solidFill>
                      </a:endParaRPr>
                    </a:p>
                  </a:txBody>
                  <a:tcPr/>
                </a:tc>
                <a:tc>
                  <a:txBody>
                    <a:bodyPr/>
                    <a:lstStyle/>
                    <a:p>
                      <a:pPr algn="ctr"/>
                      <a:r>
                        <a:rPr lang="en-US" sz="1200" dirty="0">
                          <a:solidFill>
                            <a:schemeClr val="bg1"/>
                          </a:solidFill>
                        </a:rPr>
                        <a:t>Other options being studied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chemeClr val="bg1"/>
                          </a:solidFill>
                        </a:rPr>
                        <a:t>Need TBC after practice in Nov.25</a:t>
                      </a:r>
                      <a:endParaRPr lang="en-GB" sz="1200" b="0" dirty="0">
                        <a:solidFill>
                          <a:schemeClr val="bg1"/>
                        </a:solidFill>
                      </a:endParaRPr>
                    </a:p>
                  </a:txBody>
                  <a:tcPr/>
                </a:tc>
                <a:extLst>
                  <a:ext uri="{0D108BD9-81ED-4DB2-BD59-A6C34878D82A}">
                    <a16:rowId xmlns:a16="http://schemas.microsoft.com/office/drawing/2014/main" val="1552171330"/>
                  </a:ext>
                </a:extLst>
              </a:tr>
              <a:tr h="370840">
                <a:tc>
                  <a:txBody>
                    <a:bodyPr/>
                    <a:lstStyle/>
                    <a:p>
                      <a:pPr algn="ctr"/>
                      <a:r>
                        <a:rPr lang="en-US" sz="1200" dirty="0"/>
                        <a:t>1. Collision with cryogenic pipe</a:t>
                      </a:r>
                      <a:endParaRPr lang="en-GB" sz="1200" dirty="0"/>
                    </a:p>
                  </a:txBody>
                  <a:tcPr anchor="ctr"/>
                </a:tc>
                <a:tc>
                  <a:txBody>
                    <a:bodyPr/>
                    <a:lstStyle/>
                    <a:p>
                      <a:pPr algn="ctr"/>
                      <a:r>
                        <a:rPr lang="en-US" sz="1200" dirty="0"/>
                        <a:t>Addition of flanges and temporary removal of the pipe during SC links installation (agreed by TE-CRG, WP9)</a:t>
                      </a:r>
                      <a:endParaRPr lang="en-GB" sz="1200" dirty="0"/>
                    </a:p>
                  </a:txBody>
                  <a:tcPr anchor="ctr"/>
                </a:tc>
                <a:tc>
                  <a:txBody>
                    <a:bodyPr/>
                    <a:lstStyle/>
                    <a:p>
                      <a:pPr algn="ctr"/>
                      <a:r>
                        <a:rPr lang="en-US" sz="1200" dirty="0"/>
                        <a:t>-</a:t>
                      </a:r>
                      <a:endParaRPr lang="en-GB" sz="1200" dirty="0"/>
                    </a:p>
                  </a:txBody>
                  <a:tcPr anchor="ctr"/>
                </a:tc>
                <a:extLst>
                  <a:ext uri="{0D108BD9-81ED-4DB2-BD59-A6C34878D82A}">
                    <a16:rowId xmlns:a16="http://schemas.microsoft.com/office/drawing/2014/main" val="2234541921"/>
                  </a:ext>
                </a:extLst>
              </a:tr>
              <a:tr h="368145">
                <a:tc>
                  <a:txBody>
                    <a:bodyPr/>
                    <a:lstStyle/>
                    <a:p>
                      <a:pPr algn="ctr"/>
                      <a:r>
                        <a:rPr lang="en-US" sz="1200" dirty="0"/>
                        <a:t>2. Small margin with cable trays in the UA</a:t>
                      </a:r>
                      <a:endParaRPr lang="en-GB" sz="1200" dirty="0"/>
                    </a:p>
                  </a:txBody>
                  <a:tcPr anchor="ctr"/>
                </a:tc>
                <a:tc>
                  <a:txBody>
                    <a:bodyPr/>
                    <a:lstStyle/>
                    <a:p>
                      <a:pPr algn="ctr"/>
                      <a:r>
                        <a:rPr lang="en-US" sz="1200" dirty="0"/>
                        <a:t>Cable trays will be lifted up during the SC link installation (agreed by EN-EL)</a:t>
                      </a:r>
                      <a:endParaRPr lang="en-GB" sz="1200" dirty="0"/>
                    </a:p>
                  </a:txBody>
                  <a:tcPr anchor="ctr"/>
                </a:tc>
                <a:tc>
                  <a:txBody>
                    <a:bodyPr/>
                    <a:lstStyle/>
                    <a:p>
                      <a:pPr algn="ctr"/>
                      <a:r>
                        <a:rPr lang="en-US" sz="1200" dirty="0"/>
                        <a:t>-</a:t>
                      </a:r>
                      <a:endParaRPr lang="en-GB" sz="1200" dirty="0"/>
                    </a:p>
                  </a:txBody>
                  <a:tcPr anchor="ctr"/>
                </a:tc>
                <a:extLst>
                  <a:ext uri="{0D108BD9-81ED-4DB2-BD59-A6C34878D82A}">
                    <a16:rowId xmlns:a16="http://schemas.microsoft.com/office/drawing/2014/main" val="2273741574"/>
                  </a:ext>
                </a:extLst>
              </a:tr>
              <a:tr h="370840">
                <a:tc>
                  <a:txBody>
                    <a:bodyPr/>
                    <a:lstStyle/>
                    <a:p>
                      <a:pPr algn="ctr"/>
                      <a:r>
                        <a:rPr lang="en-US" sz="1200" dirty="0"/>
                        <a:t>3. Small margin to Faraday cage (fragile equipment)</a:t>
                      </a:r>
                      <a:endParaRPr lang="en-GB" sz="1200" dirty="0"/>
                    </a:p>
                  </a:txBody>
                  <a:tcPr anchor="ctr"/>
                </a:tc>
                <a:tc>
                  <a:txBody>
                    <a:bodyPr/>
                    <a:lstStyle/>
                    <a:p>
                      <a:pPr algn="ctr"/>
                      <a:r>
                        <a:rPr lang="en-US" sz="1200" dirty="0"/>
                        <a:t>A protection cover will be included around the Faraday cage, respecting the current envelope (agreed by SY-RF, WP4)</a:t>
                      </a:r>
                      <a:endParaRPr lang="en-GB" sz="1200" dirty="0"/>
                    </a:p>
                  </a:txBody>
                  <a:tcPr anchor="ctr"/>
                </a:tc>
                <a:tc>
                  <a:txBody>
                    <a:bodyPr/>
                    <a:lstStyle/>
                    <a:p>
                      <a:pPr algn="ctr"/>
                      <a:r>
                        <a:rPr lang="en-US" sz="1200" dirty="0"/>
                        <a:t>-</a:t>
                      </a:r>
                      <a:endParaRPr lang="en-GB" sz="1200" dirty="0"/>
                    </a:p>
                  </a:txBody>
                  <a:tcPr anchor="ctr"/>
                </a:tc>
                <a:extLst>
                  <a:ext uri="{0D108BD9-81ED-4DB2-BD59-A6C34878D82A}">
                    <a16:rowId xmlns:a16="http://schemas.microsoft.com/office/drawing/2014/main" val="2978363617"/>
                  </a:ext>
                </a:extLst>
              </a:tr>
              <a:tr h="370840">
                <a:tc>
                  <a:txBody>
                    <a:bodyPr/>
                    <a:lstStyle/>
                    <a:p>
                      <a:pPr algn="ctr"/>
                      <a:r>
                        <a:rPr lang="en-US" sz="1200" dirty="0"/>
                        <a:t>4. Corner of the UA-UR complexify the kinematics</a:t>
                      </a:r>
                      <a:endParaRPr lang="en-GB" sz="1200" dirty="0"/>
                    </a:p>
                  </a:txBody>
                  <a:tcPr anchor="ctr"/>
                </a:tc>
                <a:tc>
                  <a:txBody>
                    <a:bodyPr/>
                    <a:lstStyle/>
                    <a:p>
                      <a:pPr algn="ctr"/>
                      <a:r>
                        <a:rPr lang="en-US" sz="1200" dirty="0"/>
                        <a:t>No showstopper</a:t>
                      </a:r>
                      <a:endParaRPr lang="en-GB" sz="1200" dirty="0"/>
                    </a:p>
                  </a:txBody>
                  <a:tcPr anchor="ctr"/>
                </a:tc>
                <a:tc>
                  <a:txBody>
                    <a:bodyPr/>
                    <a:lstStyle/>
                    <a:p>
                      <a:pPr algn="ctr"/>
                      <a:r>
                        <a:rPr lang="en-US" sz="1200" dirty="0"/>
                        <a:t>Possibility of cutting the corner and filling it up after ~4months. Studies performed by SCE.</a:t>
                      </a:r>
                      <a:endParaRPr lang="en-GB" sz="1200" dirty="0"/>
                    </a:p>
                  </a:txBody>
                  <a:tcPr anchor="ctr"/>
                </a:tc>
                <a:extLst>
                  <a:ext uri="{0D108BD9-81ED-4DB2-BD59-A6C34878D82A}">
                    <a16:rowId xmlns:a16="http://schemas.microsoft.com/office/drawing/2014/main" val="1819485978"/>
                  </a:ext>
                </a:extLst>
              </a:tr>
            </a:tbl>
          </a:graphicData>
        </a:graphic>
      </p:graphicFrame>
      <p:grpSp>
        <p:nvGrpSpPr>
          <p:cNvPr id="27" name="Group 26">
            <a:extLst>
              <a:ext uri="{FF2B5EF4-FFF2-40B4-BE49-F238E27FC236}">
                <a16:creationId xmlns:a16="http://schemas.microsoft.com/office/drawing/2014/main" id="{73396251-84CE-604F-2747-2E180BADE01E}"/>
              </a:ext>
            </a:extLst>
          </p:cNvPr>
          <p:cNvGrpSpPr/>
          <p:nvPr/>
        </p:nvGrpSpPr>
        <p:grpSpPr>
          <a:xfrm>
            <a:off x="153702" y="785898"/>
            <a:ext cx="3539433" cy="3269611"/>
            <a:chOff x="134325" y="669609"/>
            <a:chExt cx="3539433" cy="3269611"/>
          </a:xfrm>
        </p:grpSpPr>
        <p:pic>
          <p:nvPicPr>
            <p:cNvPr id="31" name="Picture 30">
              <a:extLst>
                <a:ext uri="{FF2B5EF4-FFF2-40B4-BE49-F238E27FC236}">
                  <a16:creationId xmlns:a16="http://schemas.microsoft.com/office/drawing/2014/main" id="{BB5E2E43-00BA-DCF4-3277-3E6DE7A8473D}"/>
                </a:ext>
              </a:extLst>
            </p:cNvPr>
            <p:cNvPicPr>
              <a:picLocks noChangeAspect="1"/>
            </p:cNvPicPr>
            <p:nvPr/>
          </p:nvPicPr>
          <p:blipFill>
            <a:blip r:embed="rId2"/>
            <a:stretch>
              <a:fillRect/>
            </a:stretch>
          </p:blipFill>
          <p:spPr>
            <a:xfrm>
              <a:off x="134325" y="669609"/>
              <a:ext cx="3539433" cy="3269611"/>
            </a:xfrm>
            <a:prstGeom prst="rect">
              <a:avLst/>
            </a:prstGeom>
          </p:spPr>
        </p:pic>
        <p:grpSp>
          <p:nvGrpSpPr>
            <p:cNvPr id="32" name="Group 31">
              <a:extLst>
                <a:ext uri="{FF2B5EF4-FFF2-40B4-BE49-F238E27FC236}">
                  <a16:creationId xmlns:a16="http://schemas.microsoft.com/office/drawing/2014/main" id="{90C5178D-ACC6-4812-0B9C-F42B50D8EA1D}"/>
                </a:ext>
              </a:extLst>
            </p:cNvPr>
            <p:cNvGrpSpPr/>
            <p:nvPr/>
          </p:nvGrpSpPr>
          <p:grpSpPr>
            <a:xfrm>
              <a:off x="1542365" y="3128422"/>
              <a:ext cx="357809" cy="810798"/>
              <a:chOff x="1481534" y="3621501"/>
              <a:chExt cx="357809" cy="810798"/>
            </a:xfrm>
          </p:grpSpPr>
          <p:sp>
            <p:nvSpPr>
              <p:cNvPr id="39" name="TextBox 38">
                <a:extLst>
                  <a:ext uri="{FF2B5EF4-FFF2-40B4-BE49-F238E27FC236}">
                    <a16:creationId xmlns:a16="http://schemas.microsoft.com/office/drawing/2014/main" id="{4EB2E341-DB1E-E9B9-B74D-1EDD497484EA}"/>
                  </a:ext>
                </a:extLst>
              </p:cNvPr>
              <p:cNvSpPr txBox="1"/>
              <p:nvPr/>
            </p:nvSpPr>
            <p:spPr>
              <a:xfrm>
                <a:off x="1513948" y="4075245"/>
                <a:ext cx="325395" cy="357054"/>
              </a:xfrm>
              <a:prstGeom prst="ellipse">
                <a:avLst/>
              </a:prstGeom>
              <a:solidFill>
                <a:schemeClr val="bg1"/>
              </a:solidFill>
              <a:ln w="38100">
                <a:solidFill>
                  <a:srgbClr val="FF0000"/>
                </a:solidFill>
              </a:ln>
            </p:spPr>
            <p:txBody>
              <a:bodyPr wrap="square" rtlCol="0">
                <a:spAutoFit/>
              </a:bodyPr>
              <a:lstStyle/>
              <a:p>
                <a:r>
                  <a:rPr lang="en-US" sz="1050" b="1" dirty="0"/>
                  <a:t>3</a:t>
                </a:r>
                <a:endParaRPr lang="en-GB" sz="1050" b="1" dirty="0"/>
              </a:p>
            </p:txBody>
          </p:sp>
          <p:cxnSp>
            <p:nvCxnSpPr>
              <p:cNvPr id="40" name="Straight Arrow Connector 39">
                <a:extLst>
                  <a:ext uri="{FF2B5EF4-FFF2-40B4-BE49-F238E27FC236}">
                    <a16:creationId xmlns:a16="http://schemas.microsoft.com/office/drawing/2014/main" id="{25AA0528-63F2-5F80-540C-795F8979F42F}"/>
                  </a:ext>
                </a:extLst>
              </p:cNvPr>
              <p:cNvCxnSpPr/>
              <p:nvPr/>
            </p:nvCxnSpPr>
            <p:spPr>
              <a:xfrm flipH="1" flipV="1">
                <a:off x="1481534" y="3621501"/>
                <a:ext cx="206734" cy="42937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33" name="Group 32">
              <a:extLst>
                <a:ext uri="{FF2B5EF4-FFF2-40B4-BE49-F238E27FC236}">
                  <a16:creationId xmlns:a16="http://schemas.microsoft.com/office/drawing/2014/main" id="{7CBEA9E9-730E-1A40-2ECE-F469AB51C505}"/>
                </a:ext>
              </a:extLst>
            </p:cNvPr>
            <p:cNvGrpSpPr/>
            <p:nvPr/>
          </p:nvGrpSpPr>
          <p:grpSpPr>
            <a:xfrm>
              <a:off x="2121281" y="2739957"/>
              <a:ext cx="499517" cy="569984"/>
              <a:chOff x="1291537" y="4038393"/>
              <a:chExt cx="499517" cy="569984"/>
            </a:xfrm>
          </p:grpSpPr>
          <p:sp>
            <p:nvSpPr>
              <p:cNvPr id="37" name="TextBox 36">
                <a:extLst>
                  <a:ext uri="{FF2B5EF4-FFF2-40B4-BE49-F238E27FC236}">
                    <a16:creationId xmlns:a16="http://schemas.microsoft.com/office/drawing/2014/main" id="{FAECE403-2E03-7FCC-7556-DDB096636572}"/>
                  </a:ext>
                </a:extLst>
              </p:cNvPr>
              <p:cNvSpPr txBox="1"/>
              <p:nvPr/>
            </p:nvSpPr>
            <p:spPr>
              <a:xfrm>
                <a:off x="1465659" y="4251323"/>
                <a:ext cx="325395" cy="357054"/>
              </a:xfrm>
              <a:prstGeom prst="ellipse">
                <a:avLst/>
              </a:prstGeom>
              <a:solidFill>
                <a:schemeClr val="bg1"/>
              </a:solidFill>
              <a:ln w="38100">
                <a:solidFill>
                  <a:srgbClr val="FF0000"/>
                </a:solidFill>
              </a:ln>
            </p:spPr>
            <p:txBody>
              <a:bodyPr wrap="square" rtlCol="0">
                <a:spAutoFit/>
              </a:bodyPr>
              <a:lstStyle/>
              <a:p>
                <a:r>
                  <a:rPr lang="en-US" sz="1050" b="1" dirty="0"/>
                  <a:t>4</a:t>
                </a:r>
                <a:endParaRPr lang="en-GB" sz="1050" b="1" dirty="0"/>
              </a:p>
            </p:txBody>
          </p:sp>
          <p:cxnSp>
            <p:nvCxnSpPr>
              <p:cNvPr id="38" name="Straight Arrow Connector 37">
                <a:extLst>
                  <a:ext uri="{FF2B5EF4-FFF2-40B4-BE49-F238E27FC236}">
                    <a16:creationId xmlns:a16="http://schemas.microsoft.com/office/drawing/2014/main" id="{626497AB-CFDB-4FDF-8F5A-8A9793807C07}"/>
                  </a:ext>
                </a:extLst>
              </p:cNvPr>
              <p:cNvCxnSpPr>
                <a:cxnSpLocks/>
                <a:stCxn id="37" idx="1"/>
              </p:cNvCxnSpPr>
              <p:nvPr/>
            </p:nvCxnSpPr>
            <p:spPr>
              <a:xfrm flipH="1" flipV="1">
                <a:off x="1291537" y="4038393"/>
                <a:ext cx="221775" cy="26521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34" name="Group 33">
              <a:extLst>
                <a:ext uri="{FF2B5EF4-FFF2-40B4-BE49-F238E27FC236}">
                  <a16:creationId xmlns:a16="http://schemas.microsoft.com/office/drawing/2014/main" id="{BD9F2F64-39CB-466C-702C-81FEC3E8D82D}"/>
                </a:ext>
              </a:extLst>
            </p:cNvPr>
            <p:cNvGrpSpPr/>
            <p:nvPr/>
          </p:nvGrpSpPr>
          <p:grpSpPr>
            <a:xfrm>
              <a:off x="866506" y="669609"/>
              <a:ext cx="1247491" cy="357054"/>
              <a:chOff x="-506290" y="5393421"/>
              <a:chExt cx="1247491" cy="357054"/>
            </a:xfrm>
          </p:grpSpPr>
          <p:sp>
            <p:nvSpPr>
              <p:cNvPr id="35" name="TextBox 34">
                <a:extLst>
                  <a:ext uri="{FF2B5EF4-FFF2-40B4-BE49-F238E27FC236}">
                    <a16:creationId xmlns:a16="http://schemas.microsoft.com/office/drawing/2014/main" id="{D29E42C2-44D5-9B61-CEEA-09FA3CE50F1B}"/>
                  </a:ext>
                </a:extLst>
              </p:cNvPr>
              <p:cNvSpPr txBox="1"/>
              <p:nvPr/>
            </p:nvSpPr>
            <p:spPr>
              <a:xfrm>
                <a:off x="-506290" y="5393421"/>
                <a:ext cx="627545" cy="357054"/>
              </a:xfrm>
              <a:prstGeom prst="ellipse">
                <a:avLst/>
              </a:prstGeom>
              <a:solidFill>
                <a:schemeClr val="bg1"/>
              </a:solidFill>
              <a:ln w="38100">
                <a:solidFill>
                  <a:srgbClr val="FF0000"/>
                </a:solidFill>
              </a:ln>
            </p:spPr>
            <p:txBody>
              <a:bodyPr wrap="square" rtlCol="0">
                <a:spAutoFit/>
              </a:bodyPr>
              <a:lstStyle/>
              <a:p>
                <a:r>
                  <a:rPr lang="en-US" sz="1050" b="1" dirty="0"/>
                  <a:t>1- 2</a:t>
                </a:r>
                <a:endParaRPr lang="en-GB" sz="1050" b="1" dirty="0"/>
              </a:p>
            </p:txBody>
          </p:sp>
          <p:cxnSp>
            <p:nvCxnSpPr>
              <p:cNvPr id="36" name="Straight Arrow Connector 35">
                <a:extLst>
                  <a:ext uri="{FF2B5EF4-FFF2-40B4-BE49-F238E27FC236}">
                    <a16:creationId xmlns:a16="http://schemas.microsoft.com/office/drawing/2014/main" id="{10BC2597-CEB2-2C95-0738-25692AE92E46}"/>
                  </a:ext>
                </a:extLst>
              </p:cNvPr>
              <p:cNvCxnSpPr>
                <a:cxnSpLocks/>
                <a:stCxn id="35" idx="6"/>
              </p:cNvCxnSpPr>
              <p:nvPr/>
            </p:nvCxnSpPr>
            <p:spPr>
              <a:xfrm>
                <a:off x="121255" y="5571948"/>
                <a:ext cx="619946" cy="13407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grpSp>
        <p:nvGrpSpPr>
          <p:cNvPr id="41" name="Group 40">
            <a:extLst>
              <a:ext uri="{FF2B5EF4-FFF2-40B4-BE49-F238E27FC236}">
                <a16:creationId xmlns:a16="http://schemas.microsoft.com/office/drawing/2014/main" id="{CA480E6E-A55F-6BF7-1626-1584043F0EC9}"/>
              </a:ext>
            </a:extLst>
          </p:cNvPr>
          <p:cNvGrpSpPr/>
          <p:nvPr/>
        </p:nvGrpSpPr>
        <p:grpSpPr>
          <a:xfrm>
            <a:off x="9181524" y="4289876"/>
            <a:ext cx="2719149" cy="2346325"/>
            <a:chOff x="918543" y="2617962"/>
            <a:chExt cx="4900558" cy="4860697"/>
          </a:xfrm>
        </p:grpSpPr>
        <p:pic>
          <p:nvPicPr>
            <p:cNvPr id="42" name="Picture 41">
              <a:extLst>
                <a:ext uri="{FF2B5EF4-FFF2-40B4-BE49-F238E27FC236}">
                  <a16:creationId xmlns:a16="http://schemas.microsoft.com/office/drawing/2014/main" id="{E43D8FE2-95B9-AB36-0C82-A3DD447AE726}"/>
                </a:ext>
              </a:extLst>
            </p:cNvPr>
            <p:cNvPicPr>
              <a:picLocks noChangeAspect="1"/>
            </p:cNvPicPr>
            <p:nvPr/>
          </p:nvPicPr>
          <p:blipFill>
            <a:blip r:embed="rId3"/>
            <a:srcRect t="8826"/>
            <a:stretch/>
          </p:blipFill>
          <p:spPr>
            <a:xfrm>
              <a:off x="918543" y="2617962"/>
              <a:ext cx="4900558" cy="4860697"/>
            </a:xfrm>
            <a:prstGeom prst="rect">
              <a:avLst/>
            </a:prstGeom>
          </p:spPr>
        </p:pic>
        <p:sp>
          <p:nvSpPr>
            <p:cNvPr id="43" name="TextBox 42">
              <a:extLst>
                <a:ext uri="{FF2B5EF4-FFF2-40B4-BE49-F238E27FC236}">
                  <a16:creationId xmlns:a16="http://schemas.microsoft.com/office/drawing/2014/main" id="{BC3CB7E7-F94A-4756-3D4B-5725FC8D9DC2}"/>
                </a:ext>
              </a:extLst>
            </p:cNvPr>
            <p:cNvSpPr txBox="1"/>
            <p:nvPr/>
          </p:nvSpPr>
          <p:spPr>
            <a:xfrm>
              <a:off x="4700038" y="2993253"/>
              <a:ext cx="699328" cy="739681"/>
            </a:xfrm>
            <a:prstGeom prst="ellipse">
              <a:avLst/>
            </a:prstGeom>
            <a:solidFill>
              <a:schemeClr val="bg1"/>
            </a:solidFill>
            <a:ln w="38100">
              <a:solidFill>
                <a:srgbClr val="FF0000"/>
              </a:solidFill>
            </a:ln>
          </p:spPr>
          <p:txBody>
            <a:bodyPr wrap="square" rtlCol="0">
              <a:spAutoFit/>
            </a:bodyPr>
            <a:lstStyle/>
            <a:p>
              <a:r>
                <a:rPr lang="en-US" sz="1050" b="1" dirty="0"/>
                <a:t>4</a:t>
              </a:r>
              <a:endParaRPr lang="en-GB" sz="1050" b="1" dirty="0"/>
            </a:p>
          </p:txBody>
        </p:sp>
      </p:grpSp>
      <p:grpSp>
        <p:nvGrpSpPr>
          <p:cNvPr id="44" name="Group 43">
            <a:extLst>
              <a:ext uri="{FF2B5EF4-FFF2-40B4-BE49-F238E27FC236}">
                <a16:creationId xmlns:a16="http://schemas.microsoft.com/office/drawing/2014/main" id="{61E71039-7E5D-0899-8991-5DFD8F4A5C03}"/>
              </a:ext>
            </a:extLst>
          </p:cNvPr>
          <p:cNvGrpSpPr/>
          <p:nvPr/>
        </p:nvGrpSpPr>
        <p:grpSpPr>
          <a:xfrm>
            <a:off x="3241133" y="4289877"/>
            <a:ext cx="2475200" cy="2346325"/>
            <a:chOff x="10289084" y="5270954"/>
            <a:chExt cx="2475200" cy="2346325"/>
          </a:xfrm>
        </p:grpSpPr>
        <p:pic>
          <p:nvPicPr>
            <p:cNvPr id="45" name="Picture 44">
              <a:extLst>
                <a:ext uri="{FF2B5EF4-FFF2-40B4-BE49-F238E27FC236}">
                  <a16:creationId xmlns:a16="http://schemas.microsoft.com/office/drawing/2014/main" id="{72873AB3-198D-70BC-A843-6676E0945D21}"/>
                </a:ext>
              </a:extLst>
            </p:cNvPr>
            <p:cNvPicPr>
              <a:picLocks noChangeAspect="1"/>
            </p:cNvPicPr>
            <p:nvPr/>
          </p:nvPicPr>
          <p:blipFill>
            <a:blip r:embed="rId4"/>
            <a:srcRect l="2972" t="9018"/>
            <a:stretch/>
          </p:blipFill>
          <p:spPr>
            <a:xfrm>
              <a:off x="10289084" y="5270954"/>
              <a:ext cx="2475200" cy="2346325"/>
            </a:xfrm>
            <a:prstGeom prst="rect">
              <a:avLst/>
            </a:prstGeom>
          </p:spPr>
        </p:pic>
        <p:sp>
          <p:nvSpPr>
            <p:cNvPr id="46" name="TextBox 45">
              <a:extLst>
                <a:ext uri="{FF2B5EF4-FFF2-40B4-BE49-F238E27FC236}">
                  <a16:creationId xmlns:a16="http://schemas.microsoft.com/office/drawing/2014/main" id="{391DA73D-049F-2229-8501-261A74F3AB33}"/>
                </a:ext>
              </a:extLst>
            </p:cNvPr>
            <p:cNvSpPr txBox="1"/>
            <p:nvPr/>
          </p:nvSpPr>
          <p:spPr>
            <a:xfrm>
              <a:off x="12283630" y="5452111"/>
              <a:ext cx="325395" cy="357054"/>
            </a:xfrm>
            <a:prstGeom prst="ellipse">
              <a:avLst/>
            </a:prstGeom>
            <a:solidFill>
              <a:schemeClr val="bg1"/>
            </a:solidFill>
            <a:ln w="38100">
              <a:solidFill>
                <a:srgbClr val="FF0000"/>
              </a:solidFill>
            </a:ln>
          </p:spPr>
          <p:txBody>
            <a:bodyPr wrap="square" rtlCol="0">
              <a:spAutoFit/>
            </a:bodyPr>
            <a:lstStyle/>
            <a:p>
              <a:r>
                <a:rPr lang="en-US" sz="1050" b="1" dirty="0"/>
                <a:t>2</a:t>
              </a:r>
              <a:endParaRPr lang="en-GB" sz="1050" b="1" dirty="0"/>
            </a:p>
          </p:txBody>
        </p:sp>
      </p:grpSp>
      <p:grpSp>
        <p:nvGrpSpPr>
          <p:cNvPr id="73" name="Group 72">
            <a:extLst>
              <a:ext uri="{FF2B5EF4-FFF2-40B4-BE49-F238E27FC236}">
                <a16:creationId xmlns:a16="http://schemas.microsoft.com/office/drawing/2014/main" id="{E11B5BFE-766E-2A1D-EEF8-F4A2909F8EE3}"/>
              </a:ext>
            </a:extLst>
          </p:cNvPr>
          <p:cNvGrpSpPr/>
          <p:nvPr/>
        </p:nvGrpSpPr>
        <p:grpSpPr>
          <a:xfrm>
            <a:off x="529883" y="4289880"/>
            <a:ext cx="2270452" cy="2365586"/>
            <a:chOff x="1110505" y="4289880"/>
            <a:chExt cx="2270452" cy="2365586"/>
          </a:xfrm>
        </p:grpSpPr>
        <p:pic>
          <p:nvPicPr>
            <p:cNvPr id="26" name="Picture 25">
              <a:extLst>
                <a:ext uri="{FF2B5EF4-FFF2-40B4-BE49-F238E27FC236}">
                  <a16:creationId xmlns:a16="http://schemas.microsoft.com/office/drawing/2014/main" id="{EA725AE0-50E8-FB27-B93A-8B5948F52872}"/>
                </a:ext>
              </a:extLst>
            </p:cNvPr>
            <p:cNvPicPr>
              <a:picLocks noChangeAspect="1"/>
            </p:cNvPicPr>
            <p:nvPr/>
          </p:nvPicPr>
          <p:blipFill>
            <a:blip r:embed="rId5"/>
            <a:srcRect b="6550"/>
            <a:stretch/>
          </p:blipFill>
          <p:spPr>
            <a:xfrm>
              <a:off x="1110505" y="4289880"/>
              <a:ext cx="2270452" cy="2365586"/>
            </a:xfrm>
            <a:prstGeom prst="rect">
              <a:avLst/>
            </a:prstGeom>
          </p:spPr>
        </p:pic>
        <p:sp>
          <p:nvSpPr>
            <p:cNvPr id="70" name="TextBox 69">
              <a:extLst>
                <a:ext uri="{FF2B5EF4-FFF2-40B4-BE49-F238E27FC236}">
                  <a16:creationId xmlns:a16="http://schemas.microsoft.com/office/drawing/2014/main" id="{CF87D618-3DC4-B9C1-4FE1-01FC419A567A}"/>
                </a:ext>
              </a:extLst>
            </p:cNvPr>
            <p:cNvSpPr txBox="1"/>
            <p:nvPr/>
          </p:nvSpPr>
          <p:spPr>
            <a:xfrm>
              <a:off x="2818999" y="4485513"/>
              <a:ext cx="388033" cy="357054"/>
            </a:xfrm>
            <a:prstGeom prst="ellipse">
              <a:avLst/>
            </a:prstGeom>
            <a:solidFill>
              <a:schemeClr val="bg1"/>
            </a:solidFill>
            <a:ln w="38100">
              <a:solidFill>
                <a:srgbClr val="FF0000"/>
              </a:solidFill>
            </a:ln>
          </p:spPr>
          <p:txBody>
            <a:bodyPr wrap="square" rtlCol="0">
              <a:spAutoFit/>
            </a:bodyPr>
            <a:lstStyle/>
            <a:p>
              <a:r>
                <a:rPr lang="en-US" sz="1050" b="1" dirty="0"/>
                <a:t>1</a:t>
              </a:r>
              <a:endParaRPr lang="en-GB" sz="1050" b="1" dirty="0"/>
            </a:p>
          </p:txBody>
        </p:sp>
      </p:grpSp>
      <p:grpSp>
        <p:nvGrpSpPr>
          <p:cNvPr id="72" name="Group 71">
            <a:extLst>
              <a:ext uri="{FF2B5EF4-FFF2-40B4-BE49-F238E27FC236}">
                <a16:creationId xmlns:a16="http://schemas.microsoft.com/office/drawing/2014/main" id="{A5A26AB8-58DE-AC18-D558-ED568B8C1788}"/>
              </a:ext>
            </a:extLst>
          </p:cNvPr>
          <p:cNvGrpSpPr/>
          <p:nvPr/>
        </p:nvGrpSpPr>
        <p:grpSpPr>
          <a:xfrm>
            <a:off x="6157131" y="4289877"/>
            <a:ext cx="2713627" cy="2346325"/>
            <a:chOff x="-184534" y="5054799"/>
            <a:chExt cx="2713627" cy="2346325"/>
          </a:xfrm>
        </p:grpSpPr>
        <p:pic>
          <p:nvPicPr>
            <p:cNvPr id="25" name="Picture 24">
              <a:extLst>
                <a:ext uri="{FF2B5EF4-FFF2-40B4-BE49-F238E27FC236}">
                  <a16:creationId xmlns:a16="http://schemas.microsoft.com/office/drawing/2014/main" id="{16019DB1-8D82-FFC2-7219-5A3DDE72A704}"/>
                </a:ext>
              </a:extLst>
            </p:cNvPr>
            <p:cNvPicPr>
              <a:picLocks noChangeAspect="1"/>
            </p:cNvPicPr>
            <p:nvPr/>
          </p:nvPicPr>
          <p:blipFill>
            <a:blip r:embed="rId6"/>
            <a:srcRect l="12991"/>
            <a:stretch/>
          </p:blipFill>
          <p:spPr>
            <a:xfrm>
              <a:off x="-184534" y="5054799"/>
              <a:ext cx="2713627" cy="2346325"/>
            </a:xfrm>
            <a:prstGeom prst="rect">
              <a:avLst/>
            </a:prstGeom>
          </p:spPr>
        </p:pic>
        <p:sp>
          <p:nvSpPr>
            <p:cNvPr id="71" name="TextBox 70">
              <a:extLst>
                <a:ext uri="{FF2B5EF4-FFF2-40B4-BE49-F238E27FC236}">
                  <a16:creationId xmlns:a16="http://schemas.microsoft.com/office/drawing/2014/main" id="{34F79735-2F72-C24F-629B-5343E7CDE119}"/>
                </a:ext>
              </a:extLst>
            </p:cNvPr>
            <p:cNvSpPr txBox="1"/>
            <p:nvPr/>
          </p:nvSpPr>
          <p:spPr>
            <a:xfrm>
              <a:off x="2061202" y="5175986"/>
              <a:ext cx="326019" cy="357054"/>
            </a:xfrm>
            <a:prstGeom prst="ellipse">
              <a:avLst/>
            </a:prstGeom>
            <a:solidFill>
              <a:schemeClr val="bg1"/>
            </a:solidFill>
            <a:ln w="38100">
              <a:solidFill>
                <a:srgbClr val="FF0000"/>
              </a:solidFill>
            </a:ln>
          </p:spPr>
          <p:txBody>
            <a:bodyPr wrap="square" rtlCol="0">
              <a:spAutoFit/>
            </a:bodyPr>
            <a:lstStyle/>
            <a:p>
              <a:r>
                <a:rPr lang="en-US" sz="1050" b="1" dirty="0"/>
                <a:t>3</a:t>
              </a:r>
              <a:endParaRPr lang="en-GB" sz="1050" b="1" dirty="0"/>
            </a:p>
          </p:txBody>
        </p:sp>
      </p:grpSp>
    </p:spTree>
    <p:extLst>
      <p:ext uri="{BB962C8B-B14F-4D97-AF65-F5344CB8AC3E}">
        <p14:creationId xmlns:p14="http://schemas.microsoft.com/office/powerpoint/2010/main" val="3762768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119CFC1-2B02-93EC-FB12-42D03526B36D}"/>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237F55C7-0770-B9EB-CEF5-65420EF3AD63}"/>
              </a:ext>
            </a:extLst>
          </p:cNvPr>
          <p:cNvSpPr/>
          <p:nvPr/>
        </p:nvSpPr>
        <p:spPr>
          <a:xfrm>
            <a:off x="3824578" y="-2880"/>
            <a:ext cx="8367422" cy="523220"/>
          </a:xfrm>
          <a:prstGeom prst="rect">
            <a:avLst/>
          </a:prstGeom>
          <a:solidFill>
            <a:srgbClr val="156082">
              <a:alpha val="50196"/>
            </a:srgb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2.3. 180 degree turn of DFHX in UL area. Part 1</a:t>
            </a:r>
            <a:endParaRPr lang="en-GB" sz="2000" b="1" dirty="0">
              <a:solidFill>
                <a:schemeClr val="bg1"/>
              </a:solidFill>
            </a:endParaRPr>
          </a:p>
        </p:txBody>
      </p:sp>
      <p:sp>
        <p:nvSpPr>
          <p:cNvPr id="5" name="Rectangle 4">
            <a:extLst>
              <a:ext uri="{FF2B5EF4-FFF2-40B4-BE49-F238E27FC236}">
                <a16:creationId xmlns:a16="http://schemas.microsoft.com/office/drawing/2014/main" id="{436F55A2-A121-C0D1-87CA-BA9339A44685}"/>
              </a:ext>
            </a:extLst>
          </p:cNvPr>
          <p:cNvSpPr/>
          <p:nvPr/>
        </p:nvSpPr>
        <p:spPr>
          <a:xfrm>
            <a:off x="0" y="0"/>
            <a:ext cx="3824577" cy="523220"/>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dirty="0"/>
              <a:t>2</a:t>
            </a:r>
            <a:r>
              <a:rPr lang="en-US" sz="1200" b="1" dirty="0"/>
              <a:t>. </a:t>
            </a:r>
            <a:r>
              <a:rPr lang="en-US" sz="1200" b="1" dirty="0">
                <a:solidFill>
                  <a:schemeClr val="bg1"/>
                </a:solidFill>
              </a:rPr>
              <a:t>Potential interferences found </a:t>
            </a:r>
            <a:r>
              <a:rPr lang="en-US" sz="1200" b="1" dirty="0"/>
              <a:t>during kinematic studies and compensatory measures agreed</a:t>
            </a:r>
            <a:endParaRPr lang="en-GB" sz="1200" b="1" dirty="0"/>
          </a:p>
        </p:txBody>
      </p:sp>
      <p:graphicFrame>
        <p:nvGraphicFramePr>
          <p:cNvPr id="3" name="Table 2">
            <a:extLst>
              <a:ext uri="{FF2B5EF4-FFF2-40B4-BE49-F238E27FC236}">
                <a16:creationId xmlns:a16="http://schemas.microsoft.com/office/drawing/2014/main" id="{45818310-D640-FE75-4749-5443ECCBE65D}"/>
              </a:ext>
            </a:extLst>
          </p:cNvPr>
          <p:cNvGraphicFramePr>
            <a:graphicFrameLocks noGrp="1"/>
          </p:cNvGraphicFramePr>
          <p:nvPr>
            <p:extLst>
              <p:ext uri="{D42A27DB-BD31-4B8C-83A1-F6EECF244321}">
                <p14:modId xmlns:p14="http://schemas.microsoft.com/office/powerpoint/2010/main" val="64375331"/>
              </p:ext>
            </p:extLst>
          </p:nvPr>
        </p:nvGraphicFramePr>
        <p:xfrm>
          <a:off x="4039539" y="605418"/>
          <a:ext cx="8034383" cy="3017520"/>
        </p:xfrm>
        <a:graphic>
          <a:graphicData uri="http://schemas.openxmlformats.org/drawingml/2006/table">
            <a:tbl>
              <a:tblPr firstRow="1" bandRow="1">
                <a:tableStyleId>{5C22544A-7EE6-4342-B048-85BDC9FD1C3A}</a:tableStyleId>
              </a:tblPr>
              <a:tblGrid>
                <a:gridCol w="1677921">
                  <a:extLst>
                    <a:ext uri="{9D8B030D-6E8A-4147-A177-3AD203B41FA5}">
                      <a16:colId xmlns:a16="http://schemas.microsoft.com/office/drawing/2014/main" val="3366923219"/>
                    </a:ext>
                  </a:extLst>
                </a:gridCol>
                <a:gridCol w="2721822">
                  <a:extLst>
                    <a:ext uri="{9D8B030D-6E8A-4147-A177-3AD203B41FA5}">
                      <a16:colId xmlns:a16="http://schemas.microsoft.com/office/drawing/2014/main" val="1245526331"/>
                    </a:ext>
                  </a:extLst>
                </a:gridCol>
                <a:gridCol w="3634640">
                  <a:extLst>
                    <a:ext uri="{9D8B030D-6E8A-4147-A177-3AD203B41FA5}">
                      <a16:colId xmlns:a16="http://schemas.microsoft.com/office/drawing/2014/main" val="2321532473"/>
                    </a:ext>
                  </a:extLst>
                </a:gridCol>
              </a:tblGrid>
              <a:tr h="239716">
                <a:tc>
                  <a:txBody>
                    <a:bodyPr/>
                    <a:lstStyle/>
                    <a:p>
                      <a:pPr algn="ctr"/>
                      <a:r>
                        <a:rPr lang="en-US" sz="1200" dirty="0">
                          <a:solidFill>
                            <a:schemeClr val="bg1"/>
                          </a:solidFill>
                        </a:rPr>
                        <a:t>Interference identified</a:t>
                      </a:r>
                      <a:endParaRPr lang="en-GB" sz="1200" dirty="0">
                        <a:solidFill>
                          <a:schemeClr val="bg1"/>
                        </a:solidFill>
                      </a:endParaRPr>
                    </a:p>
                  </a:txBody>
                  <a:tcPr/>
                </a:tc>
                <a:tc>
                  <a:txBody>
                    <a:bodyPr/>
                    <a:lstStyle/>
                    <a:p>
                      <a:pPr algn="ctr"/>
                      <a:r>
                        <a:rPr lang="en-US" sz="1200" dirty="0">
                          <a:solidFill>
                            <a:schemeClr val="bg1"/>
                          </a:solidFill>
                        </a:rPr>
                        <a:t>Agreed mitigation action involving other WPs</a:t>
                      </a:r>
                      <a:endParaRPr lang="en-GB" sz="1200" dirty="0">
                        <a:solidFill>
                          <a:schemeClr val="bg1"/>
                        </a:solidFill>
                      </a:endParaRPr>
                    </a:p>
                  </a:txBody>
                  <a:tcPr/>
                </a:tc>
                <a:tc>
                  <a:txBody>
                    <a:bodyPr/>
                    <a:lstStyle/>
                    <a:p>
                      <a:pPr algn="ctr"/>
                      <a:r>
                        <a:rPr lang="en-US" sz="1200" dirty="0">
                          <a:solidFill>
                            <a:schemeClr val="bg1"/>
                          </a:solidFill>
                        </a:rPr>
                        <a:t>Other options being studied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chemeClr val="bg1"/>
                          </a:solidFill>
                        </a:rPr>
                        <a:t>Need TBC after practice in Nov.25</a:t>
                      </a:r>
                      <a:endParaRPr lang="en-GB" sz="1200" b="0" dirty="0">
                        <a:solidFill>
                          <a:schemeClr val="bg1"/>
                        </a:solidFill>
                      </a:endParaRPr>
                    </a:p>
                  </a:txBody>
                  <a:tcPr/>
                </a:tc>
                <a:extLst>
                  <a:ext uri="{0D108BD9-81ED-4DB2-BD59-A6C34878D82A}">
                    <a16:rowId xmlns:a16="http://schemas.microsoft.com/office/drawing/2014/main" val="1552171330"/>
                  </a:ext>
                </a:extLst>
              </a:tr>
              <a:tr h="370840">
                <a:tc>
                  <a:txBody>
                    <a:bodyPr/>
                    <a:lstStyle/>
                    <a:p>
                      <a:pPr algn="ctr"/>
                      <a:r>
                        <a:rPr lang="en-US" sz="1200" dirty="0"/>
                        <a:t>1. Small margin with QXL</a:t>
                      </a:r>
                      <a:endParaRPr lang="en-GB" sz="1200" dirty="0"/>
                    </a:p>
                  </a:txBody>
                  <a:tcPr anchor="ctr"/>
                </a:tc>
                <a:tc rowSpan="3">
                  <a:txBody>
                    <a:bodyPr/>
                    <a:lstStyle/>
                    <a:p>
                      <a:pPr marL="171450" indent="-171450" algn="l">
                        <a:buFont typeface="Arial" panose="020B0604020202020204" pitchFamily="34" charset="0"/>
                        <a:buChar char="•"/>
                      </a:pPr>
                      <a:r>
                        <a:rPr lang="en-US" sz="1200" dirty="0"/>
                        <a:t>No showstopper</a:t>
                      </a:r>
                    </a:p>
                    <a:p>
                      <a:pPr marL="171450" indent="-171450" algn="l">
                        <a:buFont typeface="Arial" panose="020B0604020202020204" pitchFamily="34" charset="0"/>
                        <a:buChar char="•"/>
                      </a:pPr>
                      <a:r>
                        <a:rPr lang="en-US" sz="1200" dirty="0"/>
                        <a:t>WP9 agrees that they would respect the QXL envelope reservation</a:t>
                      </a:r>
                    </a:p>
                    <a:p>
                      <a:pPr marL="171450" indent="-171450" algn="l">
                        <a:buFont typeface="Arial" panose="020B0604020202020204" pitchFamily="34" charset="0"/>
                        <a:buChar char="•"/>
                      </a:pPr>
                      <a:r>
                        <a:rPr lang="en-US" sz="1200" dirty="0"/>
                        <a:t>Necessary to remove trolleys and install a replacement tooling to ensure the minimum 2 m radius by WP6a.</a:t>
                      </a:r>
                      <a:endParaRPr lang="en-GB" sz="1200" dirty="0"/>
                    </a:p>
                  </a:txBody>
                  <a:tcPr anchor="ctr"/>
                </a:tc>
                <a:tc>
                  <a:txBody>
                    <a:bodyPr/>
                    <a:lstStyle/>
                    <a:p>
                      <a:pPr algn="ctr"/>
                      <a:r>
                        <a:rPr lang="en-US" sz="1200" dirty="0"/>
                        <a:t>-</a:t>
                      </a:r>
                      <a:endParaRPr lang="en-GB" sz="1200" dirty="0"/>
                    </a:p>
                  </a:txBody>
                  <a:tcPr anchor="ctr"/>
                </a:tc>
                <a:extLst>
                  <a:ext uri="{0D108BD9-81ED-4DB2-BD59-A6C34878D82A}">
                    <a16:rowId xmlns:a16="http://schemas.microsoft.com/office/drawing/2014/main" val="2234541921"/>
                  </a:ext>
                </a:extLst>
              </a:tr>
              <a:tr h="370840">
                <a:tc>
                  <a:txBody>
                    <a:bodyPr/>
                    <a:lstStyle/>
                    <a:p>
                      <a:pPr algn="ctr"/>
                      <a:r>
                        <a:rPr lang="en-US" sz="1200" dirty="0"/>
                        <a:t>2. Small margin with installed DSHM</a:t>
                      </a:r>
                      <a:endParaRPr lang="en-GB" sz="1200" dirty="0"/>
                    </a:p>
                  </a:txBody>
                  <a:tcPr anchor="ctr"/>
                </a:tc>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p>
                  </a:txBody>
                  <a:tcPr anchor="ctr"/>
                </a:tc>
                <a:tc>
                  <a:txBody>
                    <a:bodyPr/>
                    <a:lstStyle/>
                    <a:p>
                      <a:pPr algn="ctr"/>
                      <a:r>
                        <a:rPr lang="en-US" sz="1200" dirty="0"/>
                        <a:t>Limited displacement of DFHM possible if needed. </a:t>
                      </a:r>
                      <a:endParaRPr lang="en-GB" sz="1200" dirty="0"/>
                    </a:p>
                  </a:txBody>
                  <a:tcPr anchor="ctr"/>
                </a:tc>
                <a:extLst>
                  <a:ext uri="{0D108BD9-81ED-4DB2-BD59-A6C34878D82A}">
                    <a16:rowId xmlns:a16="http://schemas.microsoft.com/office/drawing/2014/main" val="2273741574"/>
                  </a:ext>
                </a:extLst>
              </a:tr>
              <a:tr h="370840">
                <a:tc>
                  <a:txBody>
                    <a:bodyPr/>
                    <a:lstStyle/>
                    <a:p>
                      <a:pPr algn="ctr"/>
                      <a:r>
                        <a:rPr lang="en-US" sz="1200" dirty="0"/>
                        <a:t>3. The corner of the UR is close to the envelope requiring complex Kinematics</a:t>
                      </a:r>
                      <a:endParaRPr lang="en-GB" sz="1200" dirty="0"/>
                    </a:p>
                  </a:txBody>
                  <a:tcPr anchor="ctr"/>
                </a:tc>
                <a:tc vMerge="1">
                  <a:txBody>
                    <a:bodyPr/>
                    <a:lstStyle/>
                    <a:p>
                      <a:endParaRPr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Possibility of cutting the corner and filling it up after ~4months. Studies performed by SCE.</a:t>
                      </a:r>
                      <a:endParaRPr lang="en-GB" sz="1200" dirty="0"/>
                    </a:p>
                  </a:txBody>
                  <a:tcPr anchor="ctr"/>
                </a:tc>
                <a:extLst>
                  <a:ext uri="{0D108BD9-81ED-4DB2-BD59-A6C34878D82A}">
                    <a16:rowId xmlns:a16="http://schemas.microsoft.com/office/drawing/2014/main" val="2978363617"/>
                  </a:ext>
                </a:extLst>
              </a:tr>
              <a:tr h="370840">
                <a:tc>
                  <a:txBody>
                    <a:bodyPr/>
                    <a:lstStyle/>
                    <a:p>
                      <a:pPr algn="ctr"/>
                      <a:r>
                        <a:rPr lang="en-US" sz="1200" dirty="0"/>
                        <a:t>4. Small margin  with the cable trays in the UR when the turn starts</a:t>
                      </a:r>
                      <a:endParaRPr lang="en-GB" sz="1200" dirty="0"/>
                    </a:p>
                  </a:txBody>
                  <a:tcPr anchor="ctr"/>
                </a:tc>
                <a:tc>
                  <a:txBody>
                    <a:bodyPr/>
                    <a:lstStyle/>
                    <a:p>
                      <a:pPr algn="ctr"/>
                      <a:r>
                        <a:rPr lang="en-US" sz="1200" dirty="0"/>
                        <a:t>Reduction of the cable trays in the UR by EN-EL.</a:t>
                      </a:r>
                      <a:endParaRPr lang="en-GB" sz="1200" dirty="0"/>
                    </a:p>
                  </a:txBody>
                  <a:tcPr anchor="ctr"/>
                </a:tc>
                <a:tc>
                  <a:txBody>
                    <a:bodyPr/>
                    <a:lstStyle/>
                    <a:p>
                      <a:pPr algn="ctr"/>
                      <a:r>
                        <a:rPr lang="en-US" sz="1200" dirty="0"/>
                        <a:t>-</a:t>
                      </a:r>
                      <a:endParaRPr lang="en-GB" sz="1200" dirty="0"/>
                    </a:p>
                  </a:txBody>
                  <a:tcPr anchor="ctr"/>
                </a:tc>
                <a:extLst>
                  <a:ext uri="{0D108BD9-81ED-4DB2-BD59-A6C34878D82A}">
                    <a16:rowId xmlns:a16="http://schemas.microsoft.com/office/drawing/2014/main" val="1819485978"/>
                  </a:ext>
                </a:extLst>
              </a:tr>
            </a:tbl>
          </a:graphicData>
        </a:graphic>
      </p:graphicFrame>
      <p:pic>
        <p:nvPicPr>
          <p:cNvPr id="4" name="Picture 3">
            <a:extLst>
              <a:ext uri="{FF2B5EF4-FFF2-40B4-BE49-F238E27FC236}">
                <a16:creationId xmlns:a16="http://schemas.microsoft.com/office/drawing/2014/main" id="{59349929-2613-A959-E105-78DB585B8DC7}"/>
              </a:ext>
            </a:extLst>
          </p:cNvPr>
          <p:cNvPicPr>
            <a:picLocks noChangeAspect="1"/>
          </p:cNvPicPr>
          <p:nvPr/>
        </p:nvPicPr>
        <p:blipFill>
          <a:blip r:embed="rId2"/>
          <a:srcRect l="11842" t="2389" r="22016"/>
          <a:stretch/>
        </p:blipFill>
        <p:spPr>
          <a:xfrm>
            <a:off x="607805" y="756907"/>
            <a:ext cx="3216772" cy="3315101"/>
          </a:xfrm>
          <a:prstGeom prst="rect">
            <a:avLst/>
          </a:prstGeom>
        </p:spPr>
      </p:pic>
      <p:grpSp>
        <p:nvGrpSpPr>
          <p:cNvPr id="11" name="Group 10">
            <a:extLst>
              <a:ext uri="{FF2B5EF4-FFF2-40B4-BE49-F238E27FC236}">
                <a16:creationId xmlns:a16="http://schemas.microsoft.com/office/drawing/2014/main" id="{D9D0D7B6-7D83-BF97-B2D7-B5B2E7E30EAE}"/>
              </a:ext>
            </a:extLst>
          </p:cNvPr>
          <p:cNvGrpSpPr/>
          <p:nvPr/>
        </p:nvGrpSpPr>
        <p:grpSpPr>
          <a:xfrm>
            <a:off x="2002501" y="2713132"/>
            <a:ext cx="475917" cy="786424"/>
            <a:chOff x="2413121" y="4119531"/>
            <a:chExt cx="475917" cy="786424"/>
          </a:xfrm>
        </p:grpSpPr>
        <p:sp>
          <p:nvSpPr>
            <p:cNvPr id="12" name="TextBox 11">
              <a:extLst>
                <a:ext uri="{FF2B5EF4-FFF2-40B4-BE49-F238E27FC236}">
                  <a16:creationId xmlns:a16="http://schemas.microsoft.com/office/drawing/2014/main" id="{025E2697-94BD-887D-3B60-1AB49E6B0326}"/>
                </a:ext>
              </a:extLst>
            </p:cNvPr>
            <p:cNvSpPr txBox="1"/>
            <p:nvPr/>
          </p:nvSpPr>
          <p:spPr>
            <a:xfrm>
              <a:off x="2563643" y="4548901"/>
              <a:ext cx="325395" cy="357054"/>
            </a:xfrm>
            <a:prstGeom prst="ellipse">
              <a:avLst/>
            </a:prstGeom>
            <a:solidFill>
              <a:schemeClr val="bg1"/>
            </a:solidFill>
            <a:ln w="38100">
              <a:solidFill>
                <a:srgbClr val="FF0000"/>
              </a:solidFill>
            </a:ln>
          </p:spPr>
          <p:txBody>
            <a:bodyPr wrap="square" rtlCol="0">
              <a:spAutoFit/>
            </a:bodyPr>
            <a:lstStyle/>
            <a:p>
              <a:r>
                <a:rPr lang="en-US" sz="1050" b="1" dirty="0"/>
                <a:t>1</a:t>
              </a:r>
              <a:endParaRPr lang="en-GB" sz="1050" b="1" dirty="0"/>
            </a:p>
          </p:txBody>
        </p:sp>
        <p:cxnSp>
          <p:nvCxnSpPr>
            <p:cNvPr id="13" name="Straight Arrow Connector 12">
              <a:extLst>
                <a:ext uri="{FF2B5EF4-FFF2-40B4-BE49-F238E27FC236}">
                  <a16:creationId xmlns:a16="http://schemas.microsoft.com/office/drawing/2014/main" id="{BCF4BC92-C1EC-2824-D25A-3C2485F20526}"/>
                </a:ext>
              </a:extLst>
            </p:cNvPr>
            <p:cNvCxnSpPr/>
            <p:nvPr/>
          </p:nvCxnSpPr>
          <p:spPr>
            <a:xfrm flipH="1" flipV="1">
              <a:off x="2413121" y="4119531"/>
              <a:ext cx="206734" cy="42937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4" name="Group 13">
            <a:extLst>
              <a:ext uri="{FF2B5EF4-FFF2-40B4-BE49-F238E27FC236}">
                <a16:creationId xmlns:a16="http://schemas.microsoft.com/office/drawing/2014/main" id="{E9ED5C81-F1B0-FA04-2C5D-4A0345467A44}"/>
              </a:ext>
            </a:extLst>
          </p:cNvPr>
          <p:cNvGrpSpPr/>
          <p:nvPr/>
        </p:nvGrpSpPr>
        <p:grpSpPr>
          <a:xfrm>
            <a:off x="3089109" y="2043463"/>
            <a:ext cx="357809" cy="810798"/>
            <a:chOff x="2154803" y="4905955"/>
            <a:chExt cx="357809" cy="810798"/>
          </a:xfrm>
        </p:grpSpPr>
        <p:sp>
          <p:nvSpPr>
            <p:cNvPr id="15" name="TextBox 14">
              <a:extLst>
                <a:ext uri="{FF2B5EF4-FFF2-40B4-BE49-F238E27FC236}">
                  <a16:creationId xmlns:a16="http://schemas.microsoft.com/office/drawing/2014/main" id="{7C518E03-53E5-293A-35EE-04607469A4A6}"/>
                </a:ext>
              </a:extLst>
            </p:cNvPr>
            <p:cNvSpPr txBox="1"/>
            <p:nvPr/>
          </p:nvSpPr>
          <p:spPr>
            <a:xfrm>
              <a:off x="2187217" y="5359699"/>
              <a:ext cx="325395" cy="357054"/>
            </a:xfrm>
            <a:prstGeom prst="ellipse">
              <a:avLst/>
            </a:prstGeom>
            <a:solidFill>
              <a:schemeClr val="bg1"/>
            </a:solidFill>
            <a:ln w="38100">
              <a:solidFill>
                <a:srgbClr val="FF0000"/>
              </a:solidFill>
            </a:ln>
          </p:spPr>
          <p:txBody>
            <a:bodyPr wrap="square" rtlCol="0">
              <a:spAutoFit/>
            </a:bodyPr>
            <a:lstStyle/>
            <a:p>
              <a:r>
                <a:rPr lang="en-US" sz="1050" b="1" dirty="0"/>
                <a:t>2</a:t>
              </a:r>
              <a:endParaRPr lang="en-GB" sz="1050" b="1" dirty="0"/>
            </a:p>
          </p:txBody>
        </p:sp>
        <p:cxnSp>
          <p:nvCxnSpPr>
            <p:cNvPr id="16" name="Straight Arrow Connector 15">
              <a:extLst>
                <a:ext uri="{FF2B5EF4-FFF2-40B4-BE49-F238E27FC236}">
                  <a16:creationId xmlns:a16="http://schemas.microsoft.com/office/drawing/2014/main" id="{F799D48D-510A-05D5-12D4-118BDE0930A1}"/>
                </a:ext>
              </a:extLst>
            </p:cNvPr>
            <p:cNvCxnSpPr/>
            <p:nvPr/>
          </p:nvCxnSpPr>
          <p:spPr>
            <a:xfrm flipH="1" flipV="1">
              <a:off x="2154803" y="4905955"/>
              <a:ext cx="206734" cy="429370"/>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17" name="Group 16">
            <a:extLst>
              <a:ext uri="{FF2B5EF4-FFF2-40B4-BE49-F238E27FC236}">
                <a16:creationId xmlns:a16="http://schemas.microsoft.com/office/drawing/2014/main" id="{8BB29FAC-DC61-719C-4D14-A1290FDAEF07}"/>
              </a:ext>
            </a:extLst>
          </p:cNvPr>
          <p:cNvGrpSpPr/>
          <p:nvPr/>
        </p:nvGrpSpPr>
        <p:grpSpPr>
          <a:xfrm>
            <a:off x="481469" y="3321029"/>
            <a:ext cx="645056" cy="583926"/>
            <a:chOff x="2187217" y="5132827"/>
            <a:chExt cx="645056" cy="583926"/>
          </a:xfrm>
        </p:grpSpPr>
        <p:sp>
          <p:nvSpPr>
            <p:cNvPr id="18" name="TextBox 17">
              <a:extLst>
                <a:ext uri="{FF2B5EF4-FFF2-40B4-BE49-F238E27FC236}">
                  <a16:creationId xmlns:a16="http://schemas.microsoft.com/office/drawing/2014/main" id="{90E34AB0-DA38-CA2C-8095-20F223BD3E81}"/>
                </a:ext>
              </a:extLst>
            </p:cNvPr>
            <p:cNvSpPr txBox="1"/>
            <p:nvPr/>
          </p:nvSpPr>
          <p:spPr>
            <a:xfrm>
              <a:off x="2187217" y="5359699"/>
              <a:ext cx="325395" cy="357054"/>
            </a:xfrm>
            <a:prstGeom prst="ellipse">
              <a:avLst/>
            </a:prstGeom>
            <a:solidFill>
              <a:schemeClr val="bg1"/>
            </a:solidFill>
            <a:ln w="38100">
              <a:solidFill>
                <a:srgbClr val="FF0000"/>
              </a:solidFill>
            </a:ln>
          </p:spPr>
          <p:txBody>
            <a:bodyPr wrap="square" rtlCol="0">
              <a:spAutoFit/>
            </a:bodyPr>
            <a:lstStyle/>
            <a:p>
              <a:r>
                <a:rPr lang="en-US" sz="1050" b="1" dirty="0"/>
                <a:t>3</a:t>
              </a:r>
              <a:endParaRPr lang="en-GB" sz="1050" b="1" dirty="0"/>
            </a:p>
          </p:txBody>
        </p:sp>
        <p:cxnSp>
          <p:nvCxnSpPr>
            <p:cNvPr id="19" name="Straight Arrow Connector 18">
              <a:extLst>
                <a:ext uri="{FF2B5EF4-FFF2-40B4-BE49-F238E27FC236}">
                  <a16:creationId xmlns:a16="http://schemas.microsoft.com/office/drawing/2014/main" id="{8E28F051-7870-9085-C75F-AD1D4EA78DDC}"/>
                </a:ext>
              </a:extLst>
            </p:cNvPr>
            <p:cNvCxnSpPr>
              <a:cxnSpLocks/>
              <a:stCxn id="18" idx="7"/>
            </p:cNvCxnSpPr>
            <p:nvPr/>
          </p:nvCxnSpPr>
          <p:spPr>
            <a:xfrm flipV="1">
              <a:off x="2464959" y="5132827"/>
              <a:ext cx="367314" cy="279161"/>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20" name="Group 19">
            <a:extLst>
              <a:ext uri="{FF2B5EF4-FFF2-40B4-BE49-F238E27FC236}">
                <a16:creationId xmlns:a16="http://schemas.microsoft.com/office/drawing/2014/main" id="{B233F3FA-CC79-EE39-B14A-EF54FC48ED02}"/>
              </a:ext>
            </a:extLst>
          </p:cNvPr>
          <p:cNvGrpSpPr/>
          <p:nvPr/>
        </p:nvGrpSpPr>
        <p:grpSpPr>
          <a:xfrm>
            <a:off x="2467824" y="2522418"/>
            <a:ext cx="438737" cy="620084"/>
            <a:chOff x="2154803" y="4905955"/>
            <a:chExt cx="438737" cy="620084"/>
          </a:xfrm>
        </p:grpSpPr>
        <p:sp>
          <p:nvSpPr>
            <p:cNvPr id="21" name="TextBox 20">
              <a:extLst>
                <a:ext uri="{FF2B5EF4-FFF2-40B4-BE49-F238E27FC236}">
                  <a16:creationId xmlns:a16="http://schemas.microsoft.com/office/drawing/2014/main" id="{6E2BEAC3-F7EE-2DE0-8BC6-CCB02ABC5F70}"/>
                </a:ext>
              </a:extLst>
            </p:cNvPr>
            <p:cNvSpPr txBox="1"/>
            <p:nvPr/>
          </p:nvSpPr>
          <p:spPr>
            <a:xfrm>
              <a:off x="2268145" y="5168985"/>
              <a:ext cx="325395" cy="357054"/>
            </a:xfrm>
            <a:prstGeom prst="ellipse">
              <a:avLst/>
            </a:prstGeom>
            <a:solidFill>
              <a:schemeClr val="bg1"/>
            </a:solidFill>
            <a:ln w="38100">
              <a:solidFill>
                <a:srgbClr val="FF0000"/>
              </a:solidFill>
            </a:ln>
          </p:spPr>
          <p:txBody>
            <a:bodyPr wrap="square" rtlCol="0">
              <a:spAutoFit/>
            </a:bodyPr>
            <a:lstStyle/>
            <a:p>
              <a:r>
                <a:rPr lang="en-US" sz="1050" b="1" dirty="0"/>
                <a:t>4</a:t>
              </a:r>
              <a:endParaRPr lang="en-GB" sz="1050" b="1" dirty="0"/>
            </a:p>
          </p:txBody>
        </p:sp>
        <p:cxnSp>
          <p:nvCxnSpPr>
            <p:cNvPr id="22" name="Straight Arrow Connector 21">
              <a:extLst>
                <a:ext uri="{FF2B5EF4-FFF2-40B4-BE49-F238E27FC236}">
                  <a16:creationId xmlns:a16="http://schemas.microsoft.com/office/drawing/2014/main" id="{1C8029A7-1A7B-6EB6-DF5B-82F3D025DE76}"/>
                </a:ext>
              </a:extLst>
            </p:cNvPr>
            <p:cNvCxnSpPr>
              <a:cxnSpLocks/>
              <a:stCxn id="21" idx="1"/>
            </p:cNvCxnSpPr>
            <p:nvPr/>
          </p:nvCxnSpPr>
          <p:spPr>
            <a:xfrm flipH="1" flipV="1">
              <a:off x="2154803" y="4905955"/>
              <a:ext cx="160995" cy="315319"/>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50" name="Group 49">
            <a:extLst>
              <a:ext uri="{FF2B5EF4-FFF2-40B4-BE49-F238E27FC236}">
                <a16:creationId xmlns:a16="http://schemas.microsoft.com/office/drawing/2014/main" id="{ECE925AA-1BDC-FBD1-28B8-516A4988AA3C}"/>
              </a:ext>
            </a:extLst>
          </p:cNvPr>
          <p:cNvGrpSpPr/>
          <p:nvPr/>
        </p:nvGrpSpPr>
        <p:grpSpPr>
          <a:xfrm>
            <a:off x="765255" y="4429058"/>
            <a:ext cx="2027456" cy="2217906"/>
            <a:chOff x="361203" y="4426668"/>
            <a:chExt cx="2027456" cy="2217906"/>
          </a:xfrm>
        </p:grpSpPr>
        <p:pic>
          <p:nvPicPr>
            <p:cNvPr id="6" name="Picture 5">
              <a:extLst>
                <a:ext uri="{FF2B5EF4-FFF2-40B4-BE49-F238E27FC236}">
                  <a16:creationId xmlns:a16="http://schemas.microsoft.com/office/drawing/2014/main" id="{EC96B84B-DEDE-9027-4946-2E47A0B1DBE6}"/>
                </a:ext>
              </a:extLst>
            </p:cNvPr>
            <p:cNvPicPr>
              <a:picLocks noChangeAspect="1"/>
            </p:cNvPicPr>
            <p:nvPr/>
          </p:nvPicPr>
          <p:blipFill>
            <a:blip r:embed="rId3"/>
            <a:srcRect l="33627"/>
            <a:stretch/>
          </p:blipFill>
          <p:spPr>
            <a:xfrm>
              <a:off x="361203" y="4426668"/>
              <a:ext cx="2027456" cy="2217906"/>
            </a:xfrm>
            <a:prstGeom prst="rect">
              <a:avLst/>
            </a:prstGeom>
          </p:spPr>
        </p:pic>
        <p:sp>
          <p:nvSpPr>
            <p:cNvPr id="30" name="TextBox 29">
              <a:extLst>
                <a:ext uri="{FF2B5EF4-FFF2-40B4-BE49-F238E27FC236}">
                  <a16:creationId xmlns:a16="http://schemas.microsoft.com/office/drawing/2014/main" id="{3FFF6A77-2329-6BC9-459C-6D2F00D67E12}"/>
                </a:ext>
              </a:extLst>
            </p:cNvPr>
            <p:cNvSpPr txBox="1"/>
            <p:nvPr/>
          </p:nvSpPr>
          <p:spPr>
            <a:xfrm>
              <a:off x="489068" y="4525486"/>
              <a:ext cx="325395" cy="357054"/>
            </a:xfrm>
            <a:prstGeom prst="ellipse">
              <a:avLst/>
            </a:prstGeom>
            <a:solidFill>
              <a:schemeClr val="bg1"/>
            </a:solidFill>
            <a:ln w="38100">
              <a:solidFill>
                <a:srgbClr val="FF0000"/>
              </a:solidFill>
            </a:ln>
          </p:spPr>
          <p:txBody>
            <a:bodyPr wrap="square" rtlCol="0">
              <a:spAutoFit/>
            </a:bodyPr>
            <a:lstStyle/>
            <a:p>
              <a:r>
                <a:rPr lang="en-US" sz="1050" b="1" dirty="0"/>
                <a:t>1</a:t>
              </a:r>
              <a:endParaRPr lang="en-GB" sz="1050" b="1" dirty="0"/>
            </a:p>
          </p:txBody>
        </p:sp>
      </p:grpSp>
      <p:grpSp>
        <p:nvGrpSpPr>
          <p:cNvPr id="52" name="Group 51">
            <a:extLst>
              <a:ext uri="{FF2B5EF4-FFF2-40B4-BE49-F238E27FC236}">
                <a16:creationId xmlns:a16="http://schemas.microsoft.com/office/drawing/2014/main" id="{457A79F6-CF99-D0DE-C229-20BF9AE3F7CA}"/>
              </a:ext>
            </a:extLst>
          </p:cNvPr>
          <p:cNvGrpSpPr/>
          <p:nvPr/>
        </p:nvGrpSpPr>
        <p:grpSpPr>
          <a:xfrm>
            <a:off x="3060638" y="4429058"/>
            <a:ext cx="2669838" cy="2217906"/>
            <a:chOff x="6370215" y="4704013"/>
            <a:chExt cx="2669838" cy="2217906"/>
          </a:xfrm>
        </p:grpSpPr>
        <p:pic>
          <p:nvPicPr>
            <p:cNvPr id="8" name="Picture 7">
              <a:extLst>
                <a:ext uri="{FF2B5EF4-FFF2-40B4-BE49-F238E27FC236}">
                  <a16:creationId xmlns:a16="http://schemas.microsoft.com/office/drawing/2014/main" id="{FE33B0DA-214C-2B97-63EA-415F9D20AA53}"/>
                </a:ext>
              </a:extLst>
            </p:cNvPr>
            <p:cNvPicPr>
              <a:picLocks noChangeAspect="1"/>
            </p:cNvPicPr>
            <p:nvPr/>
          </p:nvPicPr>
          <p:blipFill>
            <a:blip r:embed="rId4"/>
            <a:stretch>
              <a:fillRect/>
            </a:stretch>
          </p:blipFill>
          <p:spPr>
            <a:xfrm>
              <a:off x="6370215" y="4704013"/>
              <a:ext cx="2669838" cy="2217906"/>
            </a:xfrm>
            <a:prstGeom prst="rect">
              <a:avLst/>
            </a:prstGeom>
          </p:spPr>
        </p:pic>
        <p:sp>
          <p:nvSpPr>
            <p:cNvPr id="47" name="TextBox 46">
              <a:extLst>
                <a:ext uri="{FF2B5EF4-FFF2-40B4-BE49-F238E27FC236}">
                  <a16:creationId xmlns:a16="http://schemas.microsoft.com/office/drawing/2014/main" id="{1132AE17-0B10-A8F2-D75E-EB055776898C}"/>
                </a:ext>
              </a:extLst>
            </p:cNvPr>
            <p:cNvSpPr txBox="1"/>
            <p:nvPr/>
          </p:nvSpPr>
          <p:spPr>
            <a:xfrm>
              <a:off x="6509161" y="4781253"/>
              <a:ext cx="325395" cy="357054"/>
            </a:xfrm>
            <a:prstGeom prst="ellipse">
              <a:avLst/>
            </a:prstGeom>
            <a:solidFill>
              <a:schemeClr val="bg1"/>
            </a:solidFill>
            <a:ln w="38100">
              <a:solidFill>
                <a:srgbClr val="FF0000"/>
              </a:solidFill>
            </a:ln>
          </p:spPr>
          <p:txBody>
            <a:bodyPr wrap="square" rtlCol="0">
              <a:spAutoFit/>
            </a:bodyPr>
            <a:lstStyle/>
            <a:p>
              <a:r>
                <a:rPr lang="en-US" sz="1050" b="1" dirty="0"/>
                <a:t>2</a:t>
              </a:r>
              <a:endParaRPr lang="en-GB" sz="1050" b="1" dirty="0"/>
            </a:p>
          </p:txBody>
        </p:sp>
      </p:grpSp>
      <p:grpSp>
        <p:nvGrpSpPr>
          <p:cNvPr id="51" name="Group 50">
            <a:extLst>
              <a:ext uri="{FF2B5EF4-FFF2-40B4-BE49-F238E27FC236}">
                <a16:creationId xmlns:a16="http://schemas.microsoft.com/office/drawing/2014/main" id="{D56D8A60-04F2-B204-F1CF-E555E3317F40}"/>
              </a:ext>
            </a:extLst>
          </p:cNvPr>
          <p:cNvGrpSpPr/>
          <p:nvPr/>
        </p:nvGrpSpPr>
        <p:grpSpPr>
          <a:xfrm>
            <a:off x="5998403" y="4429058"/>
            <a:ext cx="2301294" cy="2211858"/>
            <a:chOff x="3518540" y="4640094"/>
            <a:chExt cx="2301294" cy="2211858"/>
          </a:xfrm>
        </p:grpSpPr>
        <p:pic>
          <p:nvPicPr>
            <p:cNvPr id="7" name="Picture 6">
              <a:extLst>
                <a:ext uri="{FF2B5EF4-FFF2-40B4-BE49-F238E27FC236}">
                  <a16:creationId xmlns:a16="http://schemas.microsoft.com/office/drawing/2014/main" id="{48414926-7D50-0D94-3E9B-D39B05710EDF}"/>
                </a:ext>
              </a:extLst>
            </p:cNvPr>
            <p:cNvPicPr>
              <a:picLocks noChangeAspect="1"/>
            </p:cNvPicPr>
            <p:nvPr/>
          </p:nvPicPr>
          <p:blipFill>
            <a:blip r:embed="rId5"/>
            <a:stretch>
              <a:fillRect/>
            </a:stretch>
          </p:blipFill>
          <p:spPr>
            <a:xfrm>
              <a:off x="3518540" y="4640094"/>
              <a:ext cx="2301294" cy="2211858"/>
            </a:xfrm>
            <a:prstGeom prst="rect">
              <a:avLst/>
            </a:prstGeom>
          </p:spPr>
        </p:pic>
        <p:sp>
          <p:nvSpPr>
            <p:cNvPr id="48" name="TextBox 47">
              <a:extLst>
                <a:ext uri="{FF2B5EF4-FFF2-40B4-BE49-F238E27FC236}">
                  <a16:creationId xmlns:a16="http://schemas.microsoft.com/office/drawing/2014/main" id="{030532D9-F851-A853-3669-4B60A463F05B}"/>
                </a:ext>
              </a:extLst>
            </p:cNvPr>
            <p:cNvSpPr txBox="1"/>
            <p:nvPr/>
          </p:nvSpPr>
          <p:spPr>
            <a:xfrm>
              <a:off x="3661879" y="4704013"/>
              <a:ext cx="325395" cy="357054"/>
            </a:xfrm>
            <a:prstGeom prst="ellipse">
              <a:avLst/>
            </a:prstGeom>
            <a:solidFill>
              <a:schemeClr val="bg1"/>
            </a:solidFill>
            <a:ln w="38100">
              <a:solidFill>
                <a:srgbClr val="FF0000"/>
              </a:solidFill>
            </a:ln>
          </p:spPr>
          <p:txBody>
            <a:bodyPr wrap="square" rtlCol="0">
              <a:spAutoFit/>
            </a:bodyPr>
            <a:lstStyle/>
            <a:p>
              <a:r>
                <a:rPr lang="en-US" sz="1050" b="1" dirty="0"/>
                <a:t>3</a:t>
              </a:r>
              <a:endParaRPr lang="en-GB" sz="1050" b="1" dirty="0"/>
            </a:p>
          </p:txBody>
        </p:sp>
      </p:grpSp>
      <p:grpSp>
        <p:nvGrpSpPr>
          <p:cNvPr id="53" name="Group 52">
            <a:extLst>
              <a:ext uri="{FF2B5EF4-FFF2-40B4-BE49-F238E27FC236}">
                <a16:creationId xmlns:a16="http://schemas.microsoft.com/office/drawing/2014/main" id="{F5EFD01C-0A4B-FB65-29EA-E9A6BB1E4210}"/>
              </a:ext>
            </a:extLst>
          </p:cNvPr>
          <p:cNvGrpSpPr/>
          <p:nvPr/>
        </p:nvGrpSpPr>
        <p:grpSpPr>
          <a:xfrm>
            <a:off x="8846398" y="4429058"/>
            <a:ext cx="2427087" cy="2201102"/>
            <a:chOff x="9191402" y="4661989"/>
            <a:chExt cx="2427087" cy="2201102"/>
          </a:xfrm>
        </p:grpSpPr>
        <p:pic>
          <p:nvPicPr>
            <p:cNvPr id="9" name="Picture 8">
              <a:extLst>
                <a:ext uri="{FF2B5EF4-FFF2-40B4-BE49-F238E27FC236}">
                  <a16:creationId xmlns:a16="http://schemas.microsoft.com/office/drawing/2014/main" id="{D1651B82-F67E-24C2-B1F7-210355D5177D}"/>
                </a:ext>
              </a:extLst>
            </p:cNvPr>
            <p:cNvPicPr>
              <a:picLocks noChangeAspect="1"/>
            </p:cNvPicPr>
            <p:nvPr/>
          </p:nvPicPr>
          <p:blipFill>
            <a:blip r:embed="rId6"/>
            <a:srcRect b="6109"/>
            <a:stretch/>
          </p:blipFill>
          <p:spPr>
            <a:xfrm>
              <a:off x="9191402" y="4661989"/>
              <a:ext cx="2427087" cy="2201102"/>
            </a:xfrm>
            <a:prstGeom prst="rect">
              <a:avLst/>
            </a:prstGeom>
          </p:spPr>
        </p:pic>
        <p:sp>
          <p:nvSpPr>
            <p:cNvPr id="49" name="TextBox 48">
              <a:extLst>
                <a:ext uri="{FF2B5EF4-FFF2-40B4-BE49-F238E27FC236}">
                  <a16:creationId xmlns:a16="http://schemas.microsoft.com/office/drawing/2014/main" id="{A88D7DF9-F3B4-18E8-E09F-C19CF18D9AE0}"/>
                </a:ext>
              </a:extLst>
            </p:cNvPr>
            <p:cNvSpPr txBox="1"/>
            <p:nvPr/>
          </p:nvSpPr>
          <p:spPr>
            <a:xfrm>
              <a:off x="9316619" y="4705777"/>
              <a:ext cx="325395" cy="357054"/>
            </a:xfrm>
            <a:prstGeom prst="ellipse">
              <a:avLst/>
            </a:prstGeom>
            <a:solidFill>
              <a:schemeClr val="bg1"/>
            </a:solidFill>
            <a:ln w="38100">
              <a:solidFill>
                <a:srgbClr val="FF0000"/>
              </a:solidFill>
            </a:ln>
          </p:spPr>
          <p:txBody>
            <a:bodyPr wrap="square" rtlCol="0">
              <a:spAutoFit/>
            </a:bodyPr>
            <a:lstStyle/>
            <a:p>
              <a:r>
                <a:rPr lang="en-US" sz="1050" b="1" dirty="0"/>
                <a:t>4</a:t>
              </a:r>
              <a:endParaRPr lang="en-GB" sz="1050" b="1" dirty="0"/>
            </a:p>
          </p:txBody>
        </p:sp>
      </p:grpSp>
      <p:sp>
        <p:nvSpPr>
          <p:cNvPr id="54" name="TextBox 53">
            <a:extLst>
              <a:ext uri="{FF2B5EF4-FFF2-40B4-BE49-F238E27FC236}">
                <a16:creationId xmlns:a16="http://schemas.microsoft.com/office/drawing/2014/main" id="{91AE0B0D-4F18-34AF-AE10-4928C4D624D5}"/>
              </a:ext>
            </a:extLst>
          </p:cNvPr>
          <p:cNvSpPr txBox="1"/>
          <p:nvPr/>
        </p:nvSpPr>
        <p:spPr>
          <a:xfrm>
            <a:off x="5583651" y="4038164"/>
            <a:ext cx="3863878" cy="307777"/>
          </a:xfrm>
          <a:prstGeom prst="rect">
            <a:avLst/>
          </a:prstGeom>
          <a:noFill/>
        </p:spPr>
        <p:txBody>
          <a:bodyPr wrap="none" rtlCol="0">
            <a:spAutoFit/>
          </a:bodyPr>
          <a:lstStyle/>
          <a:p>
            <a:r>
              <a:rPr lang="en-US" sz="1400" b="1" dirty="0"/>
              <a:t>This remains the more constrained maneuver</a:t>
            </a:r>
            <a:endParaRPr lang="en-GB" sz="1400" b="1" dirty="0"/>
          </a:p>
        </p:txBody>
      </p:sp>
    </p:spTree>
    <p:extLst>
      <p:ext uri="{BB962C8B-B14F-4D97-AF65-F5344CB8AC3E}">
        <p14:creationId xmlns:p14="http://schemas.microsoft.com/office/powerpoint/2010/main" val="123412410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CB009-F5C0-559E-30BE-4DBAEB8B6B73}"/>
            </a:ext>
          </a:extLst>
        </p:cNvPr>
        <p:cNvGrpSpPr/>
        <p:nvPr/>
      </p:nvGrpSpPr>
      <p:grpSpPr>
        <a:xfrm>
          <a:off x="0" y="0"/>
          <a:ext cx="0" cy="0"/>
          <a:chOff x="0" y="0"/>
          <a:chExt cx="0" cy="0"/>
        </a:xfrm>
      </p:grpSpPr>
      <p:sp>
        <p:nvSpPr>
          <p:cNvPr id="2" name="Rectangle 1">
            <a:extLst>
              <a:ext uri="{FF2B5EF4-FFF2-40B4-BE49-F238E27FC236}">
                <a16:creationId xmlns:a16="http://schemas.microsoft.com/office/drawing/2014/main" id="{62602959-34F8-71AB-8CDC-44C71CB1BBEE}"/>
              </a:ext>
            </a:extLst>
          </p:cNvPr>
          <p:cNvSpPr/>
          <p:nvPr/>
        </p:nvSpPr>
        <p:spPr>
          <a:xfrm>
            <a:off x="3824578" y="-2880"/>
            <a:ext cx="8367422" cy="523220"/>
          </a:xfrm>
          <a:prstGeom prst="rect">
            <a:avLst/>
          </a:prstGeom>
          <a:solidFill>
            <a:srgbClr val="156082">
              <a:alpha val="50196"/>
            </a:srgbClr>
          </a:solid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000" b="1" dirty="0">
                <a:solidFill>
                  <a:schemeClr val="bg1"/>
                </a:solidFill>
              </a:rPr>
              <a:t>2.4. 180 degree turn of DFHX in UL area. Part 2</a:t>
            </a:r>
            <a:endParaRPr lang="en-GB" sz="2000" b="1" dirty="0">
              <a:solidFill>
                <a:schemeClr val="bg1"/>
              </a:solidFill>
            </a:endParaRPr>
          </a:p>
        </p:txBody>
      </p:sp>
      <p:sp>
        <p:nvSpPr>
          <p:cNvPr id="5" name="Rectangle 4">
            <a:extLst>
              <a:ext uri="{FF2B5EF4-FFF2-40B4-BE49-F238E27FC236}">
                <a16:creationId xmlns:a16="http://schemas.microsoft.com/office/drawing/2014/main" id="{B770C0FA-446D-F850-7836-0AAD7C72B1EE}"/>
              </a:ext>
            </a:extLst>
          </p:cNvPr>
          <p:cNvSpPr/>
          <p:nvPr/>
        </p:nvSpPr>
        <p:spPr>
          <a:xfrm>
            <a:off x="0" y="0"/>
            <a:ext cx="3824577" cy="523220"/>
          </a:xfrm>
          <a:prstGeom prst="rect">
            <a:avLst/>
          </a:prstGeom>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1200" b="1" dirty="0"/>
              <a:t>2. </a:t>
            </a:r>
            <a:r>
              <a:rPr lang="en-US" sz="1200" b="1" dirty="0">
                <a:solidFill>
                  <a:schemeClr val="bg1"/>
                </a:solidFill>
              </a:rPr>
              <a:t>Potential interferences </a:t>
            </a:r>
            <a:r>
              <a:rPr lang="en-US" sz="1200" b="1" dirty="0"/>
              <a:t>found during kinematic studies and compensatory measures agreed</a:t>
            </a:r>
            <a:endParaRPr lang="en-GB" sz="1200" b="1" dirty="0"/>
          </a:p>
        </p:txBody>
      </p:sp>
      <p:graphicFrame>
        <p:nvGraphicFramePr>
          <p:cNvPr id="3" name="Table 2">
            <a:extLst>
              <a:ext uri="{FF2B5EF4-FFF2-40B4-BE49-F238E27FC236}">
                <a16:creationId xmlns:a16="http://schemas.microsoft.com/office/drawing/2014/main" id="{69122044-35B5-DC96-1839-564DB568679C}"/>
              </a:ext>
            </a:extLst>
          </p:cNvPr>
          <p:cNvGraphicFramePr>
            <a:graphicFrameLocks noGrp="1"/>
          </p:cNvGraphicFramePr>
          <p:nvPr>
            <p:extLst>
              <p:ext uri="{D42A27DB-BD31-4B8C-83A1-F6EECF244321}">
                <p14:modId xmlns:p14="http://schemas.microsoft.com/office/powerpoint/2010/main" val="4178540604"/>
              </p:ext>
            </p:extLst>
          </p:nvPr>
        </p:nvGraphicFramePr>
        <p:xfrm>
          <a:off x="4433297" y="586910"/>
          <a:ext cx="7678365" cy="3931920"/>
        </p:xfrm>
        <a:graphic>
          <a:graphicData uri="http://schemas.openxmlformats.org/drawingml/2006/table">
            <a:tbl>
              <a:tblPr firstRow="1" bandRow="1">
                <a:tableStyleId>{5C22544A-7EE6-4342-B048-85BDC9FD1C3A}</a:tableStyleId>
              </a:tblPr>
              <a:tblGrid>
                <a:gridCol w="1603569">
                  <a:extLst>
                    <a:ext uri="{9D8B030D-6E8A-4147-A177-3AD203B41FA5}">
                      <a16:colId xmlns:a16="http://schemas.microsoft.com/office/drawing/2014/main" val="3366923219"/>
                    </a:ext>
                  </a:extLst>
                </a:gridCol>
                <a:gridCol w="2601213">
                  <a:extLst>
                    <a:ext uri="{9D8B030D-6E8A-4147-A177-3AD203B41FA5}">
                      <a16:colId xmlns:a16="http://schemas.microsoft.com/office/drawing/2014/main" val="1245526331"/>
                    </a:ext>
                  </a:extLst>
                </a:gridCol>
                <a:gridCol w="3473583">
                  <a:extLst>
                    <a:ext uri="{9D8B030D-6E8A-4147-A177-3AD203B41FA5}">
                      <a16:colId xmlns:a16="http://schemas.microsoft.com/office/drawing/2014/main" val="2321532473"/>
                    </a:ext>
                  </a:extLst>
                </a:gridCol>
              </a:tblGrid>
              <a:tr h="239716">
                <a:tc>
                  <a:txBody>
                    <a:bodyPr/>
                    <a:lstStyle/>
                    <a:p>
                      <a:pPr algn="ctr"/>
                      <a:r>
                        <a:rPr lang="en-US" sz="1200" dirty="0">
                          <a:solidFill>
                            <a:schemeClr val="bg1"/>
                          </a:solidFill>
                        </a:rPr>
                        <a:t>Interference identified</a:t>
                      </a:r>
                      <a:endParaRPr lang="en-GB" sz="1200" dirty="0">
                        <a:solidFill>
                          <a:schemeClr val="bg1"/>
                        </a:solidFill>
                      </a:endParaRPr>
                    </a:p>
                  </a:txBody>
                  <a:tcPr/>
                </a:tc>
                <a:tc>
                  <a:txBody>
                    <a:bodyPr/>
                    <a:lstStyle/>
                    <a:p>
                      <a:pPr algn="ctr"/>
                      <a:r>
                        <a:rPr lang="en-US" sz="1200" dirty="0">
                          <a:solidFill>
                            <a:schemeClr val="bg1"/>
                          </a:solidFill>
                        </a:rPr>
                        <a:t>Agreed mitigation action involving other WPs</a:t>
                      </a:r>
                      <a:endParaRPr lang="en-GB" sz="1200" dirty="0">
                        <a:solidFill>
                          <a:schemeClr val="bg1"/>
                        </a:solidFill>
                      </a:endParaRPr>
                    </a:p>
                  </a:txBody>
                  <a:tcPr/>
                </a:tc>
                <a:tc>
                  <a:txBody>
                    <a:bodyPr/>
                    <a:lstStyle/>
                    <a:p>
                      <a:pPr algn="ctr"/>
                      <a:r>
                        <a:rPr lang="en-US" sz="1200" dirty="0">
                          <a:solidFill>
                            <a:schemeClr val="bg1"/>
                          </a:solidFill>
                        </a:rPr>
                        <a:t>Other options being studied</a:t>
                      </a:r>
                    </a:p>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b="0" dirty="0">
                          <a:solidFill>
                            <a:schemeClr val="bg1"/>
                          </a:solidFill>
                        </a:rPr>
                        <a:t>Need TBC after practice in Nov.25</a:t>
                      </a:r>
                      <a:endParaRPr lang="en-GB" sz="1200" b="0" dirty="0">
                        <a:solidFill>
                          <a:schemeClr val="bg1"/>
                        </a:solidFill>
                      </a:endParaRPr>
                    </a:p>
                  </a:txBody>
                  <a:tcPr/>
                </a:tc>
                <a:extLst>
                  <a:ext uri="{0D108BD9-81ED-4DB2-BD59-A6C34878D82A}">
                    <a16:rowId xmlns:a16="http://schemas.microsoft.com/office/drawing/2014/main" val="1552171330"/>
                  </a:ext>
                </a:extLst>
              </a:tr>
              <a:tr h="370840">
                <a:tc>
                  <a:txBody>
                    <a:bodyPr/>
                    <a:lstStyle/>
                    <a:p>
                      <a:pPr algn="ctr"/>
                      <a:r>
                        <a:rPr lang="en-US" sz="1200" dirty="0"/>
                        <a:t>1. Small margin with QXL and SC link</a:t>
                      </a:r>
                      <a:endParaRPr lang="en-GB" sz="1200" dirty="0"/>
                    </a:p>
                  </a:txBody>
                  <a:tcPr anchor="ctr"/>
                </a:tc>
                <a:tc rowSpan="2">
                  <a:txBody>
                    <a:bodyPr/>
                    <a:lstStyle/>
                    <a:p>
                      <a:pPr marL="171450" indent="-171450" algn="l">
                        <a:buFont typeface="Arial" panose="020B0604020202020204" pitchFamily="34" charset="0"/>
                        <a:buChar char="•"/>
                      </a:pPr>
                      <a:r>
                        <a:rPr lang="en-US" sz="1200" dirty="0"/>
                        <a:t>The cable trays in the UR have been reduced of ~0.5m by EN-EL, which allows an easier turn, increasing the margin to the QXL.</a:t>
                      </a:r>
                    </a:p>
                    <a:p>
                      <a:pPr marL="171450" indent="-171450" algn="l">
                        <a:buFont typeface="Arial" panose="020B0604020202020204" pitchFamily="34" charset="0"/>
                        <a:buChar char="•"/>
                      </a:pPr>
                      <a:r>
                        <a:rPr lang="en-US" sz="1200" dirty="0"/>
                        <a:t>The removal of trolleys and use of an alternative support system by WP6a may be necessary.</a:t>
                      </a:r>
                      <a:endParaRPr lang="en-GB" sz="1200" dirty="0"/>
                    </a:p>
                  </a:txBody>
                  <a:tcPr anchor="ctr"/>
                </a:tc>
                <a:tc>
                  <a:txBody>
                    <a:bodyPr/>
                    <a:lstStyle/>
                    <a:p>
                      <a:pPr algn="ctr"/>
                      <a:r>
                        <a:rPr lang="en-US" sz="1200" dirty="0"/>
                        <a:t>-</a:t>
                      </a:r>
                      <a:endParaRPr lang="en-GB" sz="1200" dirty="0"/>
                    </a:p>
                  </a:txBody>
                  <a:tcPr anchor="ctr"/>
                </a:tc>
                <a:extLst>
                  <a:ext uri="{0D108BD9-81ED-4DB2-BD59-A6C34878D82A}">
                    <a16:rowId xmlns:a16="http://schemas.microsoft.com/office/drawing/2014/main" val="2234541921"/>
                  </a:ext>
                </a:extLst>
              </a:tr>
              <a:tr h="370840">
                <a:tc>
                  <a:txBody>
                    <a:bodyPr/>
                    <a:lstStyle/>
                    <a:p>
                      <a:pPr algn="ctr"/>
                      <a:r>
                        <a:rPr lang="en-US" sz="1200" dirty="0"/>
                        <a:t>2. Small margin with cable trays in UR</a:t>
                      </a:r>
                      <a:endParaRPr lang="en-GB" sz="1200" dirty="0"/>
                    </a:p>
                  </a:txBody>
                  <a:tcPr anchor="ctr"/>
                </a:tc>
                <a:tc vMerge="1">
                  <a:txBody>
                    <a:bodyPr/>
                    <a:lstStyle/>
                    <a:p>
                      <a:pPr algn="ctr"/>
                      <a:endParaRPr lang="en-GB" sz="1200" dirty="0"/>
                    </a:p>
                  </a:txBody>
                  <a:tcPr anchor="ctr"/>
                </a:tc>
                <a:tc>
                  <a:txBody>
                    <a:bodyPr/>
                    <a:lstStyle/>
                    <a:p>
                      <a:pPr algn="ctr"/>
                      <a:r>
                        <a:rPr lang="en-US" sz="1200" dirty="0"/>
                        <a:t>-</a:t>
                      </a:r>
                      <a:endParaRPr lang="en-GB" sz="1200" dirty="0"/>
                    </a:p>
                  </a:txBody>
                  <a:tcPr anchor="ctr"/>
                </a:tc>
                <a:extLst>
                  <a:ext uri="{0D108BD9-81ED-4DB2-BD59-A6C34878D82A}">
                    <a16:rowId xmlns:a16="http://schemas.microsoft.com/office/drawing/2014/main" val="2273741574"/>
                  </a:ext>
                </a:extLst>
              </a:tr>
              <a:tr h="370840">
                <a:tc>
                  <a:txBody>
                    <a:bodyPr/>
                    <a:lstStyle/>
                    <a:p>
                      <a:pPr algn="ctr"/>
                      <a:r>
                        <a:rPr lang="en-US" sz="1200" dirty="0"/>
                        <a:t>3. Fire extinguishing pipe hinders the cinematic</a:t>
                      </a:r>
                      <a:endParaRPr lang="en-GB" sz="1200" dirty="0"/>
                    </a:p>
                  </a:txBody>
                  <a:tcPr anchor="ctr"/>
                </a:tc>
                <a:tc>
                  <a:txBody>
                    <a:bodyPr/>
                    <a:lstStyle/>
                    <a:p>
                      <a:pPr algn="ctr"/>
                      <a:r>
                        <a:rPr lang="en-US" sz="1200" dirty="0"/>
                        <a:t>The pipe will be cut, and an interface will be included by the level of the ground, agreed by EN-CV</a:t>
                      </a:r>
                      <a:endParaRPr lang="en-GB" sz="1200" dirty="0"/>
                    </a:p>
                  </a:txBody>
                  <a:tcPr anchor="ctr"/>
                </a:tc>
                <a:tc>
                  <a:txBody>
                    <a:bodyPr/>
                    <a:lstStyle/>
                    <a:p>
                      <a:pPr algn="ctr"/>
                      <a:r>
                        <a:rPr lang="en-US" sz="1200" dirty="0"/>
                        <a:t>-</a:t>
                      </a:r>
                      <a:endParaRPr lang="en-GB" sz="1200" dirty="0"/>
                    </a:p>
                  </a:txBody>
                  <a:tcPr anchor="ctr"/>
                </a:tc>
                <a:extLst>
                  <a:ext uri="{0D108BD9-81ED-4DB2-BD59-A6C34878D82A}">
                    <a16:rowId xmlns:a16="http://schemas.microsoft.com/office/drawing/2014/main" val="2978363617"/>
                  </a:ext>
                </a:extLst>
              </a:tr>
              <a:tr h="370840">
                <a:tc>
                  <a:txBody>
                    <a:bodyPr/>
                    <a:lstStyle/>
                    <a:p>
                      <a:pPr algn="ctr"/>
                      <a:r>
                        <a:rPr lang="en-US" sz="1200" dirty="0"/>
                        <a:t>4. Pipe from CV unit hampers the cinematic</a:t>
                      </a:r>
                      <a:endParaRPr lang="en-GB" sz="1200" dirty="0"/>
                    </a:p>
                  </a:txBody>
                  <a:tcPr anchor="ctr"/>
                </a:tc>
                <a:tc>
                  <a:txBody>
                    <a:bodyPr/>
                    <a:lstStyle/>
                    <a:p>
                      <a:pPr algn="ctr"/>
                      <a:r>
                        <a:rPr lang="en-US" sz="1200" dirty="0"/>
                        <a:t>The pipe will not be in place during the installation of the SC links, confirmed by EN-CV</a:t>
                      </a:r>
                      <a:endParaRPr lang="en-GB" sz="1200" dirty="0"/>
                    </a:p>
                  </a:txBody>
                  <a:tcPr anchor="ctr"/>
                </a:tc>
                <a:tc>
                  <a:txBody>
                    <a:bodyPr/>
                    <a:lstStyle/>
                    <a:p>
                      <a:pPr algn="ctr"/>
                      <a:r>
                        <a:rPr lang="en-US" sz="1200" dirty="0"/>
                        <a:t>-</a:t>
                      </a:r>
                      <a:endParaRPr lang="en-GB" sz="1200" dirty="0"/>
                    </a:p>
                  </a:txBody>
                  <a:tcPr anchor="ctr"/>
                </a:tc>
                <a:extLst>
                  <a:ext uri="{0D108BD9-81ED-4DB2-BD59-A6C34878D82A}">
                    <a16:rowId xmlns:a16="http://schemas.microsoft.com/office/drawing/2014/main" val="1819485978"/>
                  </a:ext>
                </a:extLst>
              </a:tr>
              <a:tr h="370840">
                <a:tc>
                  <a:txBody>
                    <a:bodyPr/>
                    <a:lstStyle/>
                    <a:p>
                      <a:pPr algn="ctr"/>
                      <a:r>
                        <a:rPr lang="en-US" sz="1200" dirty="0"/>
                        <a:t>5. The corner of the UR is close to the envelope requiring complex Kinematics</a:t>
                      </a:r>
                      <a:endParaRPr lang="en-GB" sz="1200" dirty="0"/>
                    </a:p>
                  </a:txBody>
                  <a:tcPr anchor="ctr"/>
                </a:tc>
                <a:tc>
                  <a:txBody>
                    <a:bodyPr/>
                    <a:lstStyle/>
                    <a:p>
                      <a:pPr algn="ctr"/>
                      <a:r>
                        <a:rPr lang="en-US" sz="1200" dirty="0"/>
                        <a:t>No showstopper</a:t>
                      </a:r>
                      <a:endParaRPr lang="en-GB" sz="1200" dirty="0"/>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dirty="0"/>
                        <a:t>Possibility of cutting the corner and filling it up after ~4months. Studies performed by SCE</a:t>
                      </a:r>
                      <a:endParaRPr lang="en-GB" sz="1200" dirty="0"/>
                    </a:p>
                    <a:p>
                      <a:pPr algn="ctr"/>
                      <a:endParaRPr lang="en-GB" sz="1200" dirty="0">
                        <a:highlight>
                          <a:srgbClr val="FFFF00"/>
                        </a:highlight>
                      </a:endParaRPr>
                    </a:p>
                  </a:txBody>
                  <a:tcPr anchor="ctr"/>
                </a:tc>
                <a:extLst>
                  <a:ext uri="{0D108BD9-81ED-4DB2-BD59-A6C34878D82A}">
                    <a16:rowId xmlns:a16="http://schemas.microsoft.com/office/drawing/2014/main" val="2093128400"/>
                  </a:ext>
                </a:extLst>
              </a:tr>
            </a:tbl>
          </a:graphicData>
        </a:graphic>
      </p:graphicFrame>
      <p:grpSp>
        <p:nvGrpSpPr>
          <p:cNvPr id="10" name="Group 9">
            <a:extLst>
              <a:ext uri="{FF2B5EF4-FFF2-40B4-BE49-F238E27FC236}">
                <a16:creationId xmlns:a16="http://schemas.microsoft.com/office/drawing/2014/main" id="{D8768876-7C8B-6B31-D0C3-FBEAF5B03753}"/>
              </a:ext>
            </a:extLst>
          </p:cNvPr>
          <p:cNvGrpSpPr/>
          <p:nvPr/>
        </p:nvGrpSpPr>
        <p:grpSpPr>
          <a:xfrm>
            <a:off x="235959" y="592314"/>
            <a:ext cx="3891256" cy="2972597"/>
            <a:chOff x="1127114" y="201864"/>
            <a:chExt cx="3891256" cy="2972597"/>
          </a:xfrm>
        </p:grpSpPr>
        <p:pic>
          <p:nvPicPr>
            <p:cNvPr id="23" name="Picture 22">
              <a:extLst>
                <a:ext uri="{FF2B5EF4-FFF2-40B4-BE49-F238E27FC236}">
                  <a16:creationId xmlns:a16="http://schemas.microsoft.com/office/drawing/2014/main" id="{9899A1AB-A78F-A81E-0D38-8BF02D0778BA}"/>
                </a:ext>
              </a:extLst>
            </p:cNvPr>
            <p:cNvPicPr>
              <a:picLocks noChangeAspect="1"/>
            </p:cNvPicPr>
            <p:nvPr/>
          </p:nvPicPr>
          <p:blipFill>
            <a:blip r:embed="rId2"/>
            <a:stretch>
              <a:fillRect/>
            </a:stretch>
          </p:blipFill>
          <p:spPr>
            <a:xfrm>
              <a:off x="1127114" y="517995"/>
              <a:ext cx="3891256" cy="2656466"/>
            </a:xfrm>
            <a:prstGeom prst="rect">
              <a:avLst/>
            </a:prstGeom>
          </p:spPr>
        </p:pic>
        <p:grpSp>
          <p:nvGrpSpPr>
            <p:cNvPr id="24" name="Group 23">
              <a:extLst>
                <a:ext uri="{FF2B5EF4-FFF2-40B4-BE49-F238E27FC236}">
                  <a16:creationId xmlns:a16="http://schemas.microsoft.com/office/drawing/2014/main" id="{A68A0388-60F4-8F95-3018-B068FDD70C52}"/>
                </a:ext>
              </a:extLst>
            </p:cNvPr>
            <p:cNvGrpSpPr/>
            <p:nvPr/>
          </p:nvGrpSpPr>
          <p:grpSpPr>
            <a:xfrm>
              <a:off x="2986893" y="2052081"/>
              <a:ext cx="595224" cy="922986"/>
              <a:chOff x="1317119" y="3619385"/>
              <a:chExt cx="595224" cy="922986"/>
            </a:xfrm>
          </p:grpSpPr>
          <p:sp>
            <p:nvSpPr>
              <p:cNvPr id="42" name="TextBox 41">
                <a:extLst>
                  <a:ext uri="{FF2B5EF4-FFF2-40B4-BE49-F238E27FC236}">
                    <a16:creationId xmlns:a16="http://schemas.microsoft.com/office/drawing/2014/main" id="{172AE9D1-1A43-AA37-6B26-4699D2422B86}"/>
                  </a:ext>
                </a:extLst>
              </p:cNvPr>
              <p:cNvSpPr txBox="1"/>
              <p:nvPr/>
            </p:nvSpPr>
            <p:spPr>
              <a:xfrm>
                <a:off x="1317119" y="4185317"/>
                <a:ext cx="325395" cy="357054"/>
              </a:xfrm>
              <a:prstGeom prst="ellipse">
                <a:avLst/>
              </a:prstGeom>
              <a:solidFill>
                <a:schemeClr val="bg1"/>
              </a:solidFill>
              <a:ln w="38100">
                <a:solidFill>
                  <a:srgbClr val="FF0000"/>
                </a:solidFill>
              </a:ln>
            </p:spPr>
            <p:txBody>
              <a:bodyPr wrap="square" rtlCol="0">
                <a:spAutoFit/>
              </a:bodyPr>
              <a:lstStyle/>
              <a:p>
                <a:r>
                  <a:rPr lang="en-US" sz="1050" b="1" dirty="0"/>
                  <a:t>5</a:t>
                </a:r>
                <a:endParaRPr lang="en-GB" sz="1050" b="1" dirty="0"/>
              </a:p>
            </p:txBody>
          </p:sp>
          <p:cxnSp>
            <p:nvCxnSpPr>
              <p:cNvPr id="43" name="Straight Arrow Connector 42">
                <a:extLst>
                  <a:ext uri="{FF2B5EF4-FFF2-40B4-BE49-F238E27FC236}">
                    <a16:creationId xmlns:a16="http://schemas.microsoft.com/office/drawing/2014/main" id="{492EFB6E-C968-440A-DCDE-9DAE95BE14AE}"/>
                  </a:ext>
                </a:extLst>
              </p:cNvPr>
              <p:cNvCxnSpPr>
                <a:cxnSpLocks/>
              </p:cNvCxnSpPr>
              <p:nvPr/>
            </p:nvCxnSpPr>
            <p:spPr>
              <a:xfrm flipV="1">
                <a:off x="1623201" y="3619385"/>
                <a:ext cx="289142" cy="565932"/>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25" name="Group 24">
              <a:extLst>
                <a:ext uri="{FF2B5EF4-FFF2-40B4-BE49-F238E27FC236}">
                  <a16:creationId xmlns:a16="http://schemas.microsoft.com/office/drawing/2014/main" id="{B515E42A-D2DF-043F-FFA8-4E3D0FB602E8}"/>
                </a:ext>
              </a:extLst>
            </p:cNvPr>
            <p:cNvGrpSpPr/>
            <p:nvPr/>
          </p:nvGrpSpPr>
          <p:grpSpPr>
            <a:xfrm>
              <a:off x="2967580" y="1932747"/>
              <a:ext cx="614537" cy="486754"/>
              <a:chOff x="2159264" y="4247619"/>
              <a:chExt cx="614537" cy="486754"/>
            </a:xfrm>
          </p:grpSpPr>
          <p:sp>
            <p:nvSpPr>
              <p:cNvPr id="40" name="TextBox 39">
                <a:extLst>
                  <a:ext uri="{FF2B5EF4-FFF2-40B4-BE49-F238E27FC236}">
                    <a16:creationId xmlns:a16="http://schemas.microsoft.com/office/drawing/2014/main" id="{BEF382BF-BB65-FDD2-41AB-BC795B1581FC}"/>
                  </a:ext>
                </a:extLst>
              </p:cNvPr>
              <p:cNvSpPr txBox="1"/>
              <p:nvPr/>
            </p:nvSpPr>
            <p:spPr>
              <a:xfrm>
                <a:off x="2159264" y="4377319"/>
                <a:ext cx="325395" cy="357054"/>
              </a:xfrm>
              <a:prstGeom prst="ellipse">
                <a:avLst/>
              </a:prstGeom>
              <a:solidFill>
                <a:schemeClr val="bg1"/>
              </a:solidFill>
              <a:ln w="38100">
                <a:solidFill>
                  <a:srgbClr val="FF0000"/>
                </a:solidFill>
              </a:ln>
            </p:spPr>
            <p:txBody>
              <a:bodyPr wrap="square" rtlCol="0">
                <a:spAutoFit/>
              </a:bodyPr>
              <a:lstStyle/>
              <a:p>
                <a:r>
                  <a:rPr lang="en-US" sz="1050" b="1" dirty="0"/>
                  <a:t>2</a:t>
                </a:r>
                <a:endParaRPr lang="en-GB" sz="1050" b="1" dirty="0"/>
              </a:p>
            </p:txBody>
          </p:sp>
          <p:cxnSp>
            <p:nvCxnSpPr>
              <p:cNvPr id="41" name="Straight Arrow Connector 40">
                <a:extLst>
                  <a:ext uri="{FF2B5EF4-FFF2-40B4-BE49-F238E27FC236}">
                    <a16:creationId xmlns:a16="http://schemas.microsoft.com/office/drawing/2014/main" id="{0925125C-8EB7-5BE7-0245-72DC4C93DBC8}"/>
                  </a:ext>
                </a:extLst>
              </p:cNvPr>
              <p:cNvCxnSpPr>
                <a:cxnSpLocks/>
              </p:cNvCxnSpPr>
              <p:nvPr/>
            </p:nvCxnSpPr>
            <p:spPr>
              <a:xfrm flipV="1">
                <a:off x="2503972" y="4247619"/>
                <a:ext cx="269829" cy="237123"/>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27" name="Group 26">
              <a:extLst>
                <a:ext uri="{FF2B5EF4-FFF2-40B4-BE49-F238E27FC236}">
                  <a16:creationId xmlns:a16="http://schemas.microsoft.com/office/drawing/2014/main" id="{F1395AA4-9D88-EADD-38C0-607D3FF46F4D}"/>
                </a:ext>
              </a:extLst>
            </p:cNvPr>
            <p:cNvGrpSpPr/>
            <p:nvPr/>
          </p:nvGrpSpPr>
          <p:grpSpPr>
            <a:xfrm>
              <a:off x="3265204" y="278011"/>
              <a:ext cx="565729" cy="620817"/>
              <a:chOff x="3265204" y="278011"/>
              <a:chExt cx="565729" cy="620817"/>
            </a:xfrm>
          </p:grpSpPr>
          <p:sp>
            <p:nvSpPr>
              <p:cNvPr id="36" name="TextBox 35">
                <a:extLst>
                  <a:ext uri="{FF2B5EF4-FFF2-40B4-BE49-F238E27FC236}">
                    <a16:creationId xmlns:a16="http://schemas.microsoft.com/office/drawing/2014/main" id="{F0C74745-386A-7861-BCD9-6567E18D89EF}"/>
                  </a:ext>
                </a:extLst>
              </p:cNvPr>
              <p:cNvSpPr txBox="1"/>
              <p:nvPr/>
            </p:nvSpPr>
            <p:spPr>
              <a:xfrm>
                <a:off x="3505538" y="278011"/>
                <a:ext cx="325395" cy="357054"/>
              </a:xfrm>
              <a:prstGeom prst="ellipse">
                <a:avLst/>
              </a:prstGeom>
              <a:solidFill>
                <a:schemeClr val="bg1"/>
              </a:solidFill>
              <a:ln w="38100">
                <a:solidFill>
                  <a:srgbClr val="FF0000"/>
                </a:solidFill>
              </a:ln>
            </p:spPr>
            <p:txBody>
              <a:bodyPr wrap="square" rtlCol="0">
                <a:spAutoFit/>
              </a:bodyPr>
              <a:lstStyle/>
              <a:p>
                <a:r>
                  <a:rPr lang="en-US" sz="1050" b="1" dirty="0"/>
                  <a:t>3</a:t>
                </a:r>
                <a:endParaRPr lang="en-GB" sz="1050" b="1" dirty="0"/>
              </a:p>
            </p:txBody>
          </p:sp>
          <p:cxnSp>
            <p:nvCxnSpPr>
              <p:cNvPr id="37" name="Straight Arrow Connector 36">
                <a:extLst>
                  <a:ext uri="{FF2B5EF4-FFF2-40B4-BE49-F238E27FC236}">
                    <a16:creationId xmlns:a16="http://schemas.microsoft.com/office/drawing/2014/main" id="{799D4F24-496E-2F4E-5363-E36441BEFDD0}"/>
                  </a:ext>
                </a:extLst>
              </p:cNvPr>
              <p:cNvCxnSpPr>
                <a:cxnSpLocks/>
              </p:cNvCxnSpPr>
              <p:nvPr/>
            </p:nvCxnSpPr>
            <p:spPr>
              <a:xfrm flipH="1">
                <a:off x="3265204" y="585813"/>
                <a:ext cx="297182" cy="31301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28" name="Group 27">
              <a:extLst>
                <a:ext uri="{FF2B5EF4-FFF2-40B4-BE49-F238E27FC236}">
                  <a16:creationId xmlns:a16="http://schemas.microsoft.com/office/drawing/2014/main" id="{A7CE7DB2-DCC9-5B18-8B8F-ABEB66B66DD5}"/>
                </a:ext>
              </a:extLst>
            </p:cNvPr>
            <p:cNvGrpSpPr/>
            <p:nvPr/>
          </p:nvGrpSpPr>
          <p:grpSpPr>
            <a:xfrm>
              <a:off x="2318101" y="201864"/>
              <a:ext cx="325395" cy="742279"/>
              <a:chOff x="2874190" y="270186"/>
              <a:chExt cx="325395" cy="742279"/>
            </a:xfrm>
          </p:grpSpPr>
          <p:sp>
            <p:nvSpPr>
              <p:cNvPr id="34" name="TextBox 33">
                <a:extLst>
                  <a:ext uri="{FF2B5EF4-FFF2-40B4-BE49-F238E27FC236}">
                    <a16:creationId xmlns:a16="http://schemas.microsoft.com/office/drawing/2014/main" id="{927F7719-B055-EC8D-046D-5BCF086B216B}"/>
                  </a:ext>
                </a:extLst>
              </p:cNvPr>
              <p:cNvSpPr txBox="1"/>
              <p:nvPr/>
            </p:nvSpPr>
            <p:spPr>
              <a:xfrm>
                <a:off x="2874190" y="270186"/>
                <a:ext cx="325395" cy="357054"/>
              </a:xfrm>
              <a:prstGeom prst="ellipse">
                <a:avLst/>
              </a:prstGeom>
              <a:solidFill>
                <a:schemeClr val="bg1"/>
              </a:solidFill>
              <a:ln w="38100">
                <a:solidFill>
                  <a:srgbClr val="FF0000"/>
                </a:solidFill>
              </a:ln>
            </p:spPr>
            <p:txBody>
              <a:bodyPr wrap="square" rtlCol="0">
                <a:spAutoFit/>
              </a:bodyPr>
              <a:lstStyle/>
              <a:p>
                <a:r>
                  <a:rPr lang="en-US" sz="1050" b="1" dirty="0"/>
                  <a:t>4</a:t>
                </a:r>
                <a:endParaRPr lang="en-GB" sz="1050" b="1" dirty="0"/>
              </a:p>
            </p:txBody>
          </p:sp>
          <p:cxnSp>
            <p:nvCxnSpPr>
              <p:cNvPr id="35" name="Straight Arrow Connector 34">
                <a:extLst>
                  <a:ext uri="{FF2B5EF4-FFF2-40B4-BE49-F238E27FC236}">
                    <a16:creationId xmlns:a16="http://schemas.microsoft.com/office/drawing/2014/main" id="{1A2B2DBD-63A1-0B5F-AEF1-765F94EFBD26}"/>
                  </a:ext>
                </a:extLst>
              </p:cNvPr>
              <p:cNvCxnSpPr>
                <a:cxnSpLocks/>
              </p:cNvCxnSpPr>
              <p:nvPr/>
            </p:nvCxnSpPr>
            <p:spPr>
              <a:xfrm>
                <a:off x="3100607" y="627240"/>
                <a:ext cx="0" cy="38522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nvGrpSpPr>
            <p:cNvPr id="29" name="Group 28">
              <a:extLst>
                <a:ext uri="{FF2B5EF4-FFF2-40B4-BE49-F238E27FC236}">
                  <a16:creationId xmlns:a16="http://schemas.microsoft.com/office/drawing/2014/main" id="{0CB96296-2DBB-3FDA-C9F1-3D8F00C32AD9}"/>
                </a:ext>
              </a:extLst>
            </p:cNvPr>
            <p:cNvGrpSpPr/>
            <p:nvPr/>
          </p:nvGrpSpPr>
          <p:grpSpPr>
            <a:xfrm>
              <a:off x="4418549" y="1728397"/>
              <a:ext cx="459880" cy="682256"/>
              <a:chOff x="2757958" y="33930"/>
              <a:chExt cx="459880" cy="682256"/>
            </a:xfrm>
          </p:grpSpPr>
          <p:sp>
            <p:nvSpPr>
              <p:cNvPr id="32" name="TextBox 31">
                <a:extLst>
                  <a:ext uri="{FF2B5EF4-FFF2-40B4-BE49-F238E27FC236}">
                    <a16:creationId xmlns:a16="http://schemas.microsoft.com/office/drawing/2014/main" id="{1BBA9611-8BE7-248F-C812-79982AC34847}"/>
                  </a:ext>
                </a:extLst>
              </p:cNvPr>
              <p:cNvSpPr txBox="1"/>
              <p:nvPr/>
            </p:nvSpPr>
            <p:spPr>
              <a:xfrm>
                <a:off x="2892443" y="33930"/>
                <a:ext cx="325395" cy="357054"/>
              </a:xfrm>
              <a:prstGeom prst="ellipse">
                <a:avLst/>
              </a:prstGeom>
              <a:solidFill>
                <a:schemeClr val="bg1"/>
              </a:solidFill>
              <a:ln w="38100">
                <a:solidFill>
                  <a:srgbClr val="FF0000"/>
                </a:solidFill>
              </a:ln>
            </p:spPr>
            <p:txBody>
              <a:bodyPr wrap="square" rtlCol="0">
                <a:spAutoFit/>
              </a:bodyPr>
              <a:lstStyle/>
              <a:p>
                <a:r>
                  <a:rPr lang="en-US" sz="1050" b="1" dirty="0"/>
                  <a:t>1</a:t>
                </a:r>
                <a:endParaRPr lang="en-GB" sz="1050" b="1" dirty="0"/>
              </a:p>
            </p:txBody>
          </p:sp>
          <p:cxnSp>
            <p:nvCxnSpPr>
              <p:cNvPr id="33" name="Straight Arrow Connector 32">
                <a:extLst>
                  <a:ext uri="{FF2B5EF4-FFF2-40B4-BE49-F238E27FC236}">
                    <a16:creationId xmlns:a16="http://schemas.microsoft.com/office/drawing/2014/main" id="{3906DBFA-54A0-8DBC-EEBB-B4BE4A735CC0}"/>
                  </a:ext>
                </a:extLst>
              </p:cNvPr>
              <p:cNvCxnSpPr>
                <a:cxnSpLocks/>
              </p:cNvCxnSpPr>
              <p:nvPr/>
            </p:nvCxnSpPr>
            <p:spPr>
              <a:xfrm flipH="1">
                <a:off x="2757958" y="403171"/>
                <a:ext cx="297182" cy="313015"/>
              </a:xfrm>
              <a:prstGeom prst="straightConnector1">
                <a:avLst/>
              </a:prstGeom>
              <a:ln>
                <a:solidFill>
                  <a:srgbClr val="FF0000"/>
                </a:solidFill>
                <a:tailEnd type="triangle"/>
              </a:ln>
            </p:spPr>
            <p:style>
              <a:lnRef idx="2">
                <a:schemeClr val="accent1"/>
              </a:lnRef>
              <a:fillRef idx="0">
                <a:schemeClr val="accent1"/>
              </a:fillRef>
              <a:effectRef idx="1">
                <a:schemeClr val="accent1"/>
              </a:effectRef>
              <a:fontRef idx="minor">
                <a:schemeClr val="tx1"/>
              </a:fontRef>
            </p:style>
          </p:cxnSp>
        </p:grpSp>
      </p:grpSp>
      <p:grpSp>
        <p:nvGrpSpPr>
          <p:cNvPr id="66" name="Group 65">
            <a:extLst>
              <a:ext uri="{FF2B5EF4-FFF2-40B4-BE49-F238E27FC236}">
                <a16:creationId xmlns:a16="http://schemas.microsoft.com/office/drawing/2014/main" id="{08DFEE2E-8890-1F76-0127-58C5F620ECB8}"/>
              </a:ext>
            </a:extLst>
          </p:cNvPr>
          <p:cNvGrpSpPr/>
          <p:nvPr/>
        </p:nvGrpSpPr>
        <p:grpSpPr>
          <a:xfrm>
            <a:off x="75831" y="4593639"/>
            <a:ext cx="1801964" cy="2100334"/>
            <a:chOff x="7187979" y="2049115"/>
            <a:chExt cx="1801964" cy="2100334"/>
          </a:xfrm>
        </p:grpSpPr>
        <p:pic>
          <p:nvPicPr>
            <p:cNvPr id="58" name="Picture 57">
              <a:extLst>
                <a:ext uri="{FF2B5EF4-FFF2-40B4-BE49-F238E27FC236}">
                  <a16:creationId xmlns:a16="http://schemas.microsoft.com/office/drawing/2014/main" id="{79D33C10-F585-560C-CACB-038EE66C9C98}"/>
                </a:ext>
              </a:extLst>
            </p:cNvPr>
            <p:cNvPicPr>
              <a:picLocks noChangeAspect="1"/>
            </p:cNvPicPr>
            <p:nvPr/>
          </p:nvPicPr>
          <p:blipFill>
            <a:blip r:embed="rId3"/>
            <a:stretch>
              <a:fillRect/>
            </a:stretch>
          </p:blipFill>
          <p:spPr>
            <a:xfrm>
              <a:off x="7187979" y="2049115"/>
              <a:ext cx="1801964" cy="2100334"/>
            </a:xfrm>
            <a:prstGeom prst="rect">
              <a:avLst/>
            </a:prstGeom>
          </p:spPr>
        </p:pic>
        <p:sp>
          <p:nvSpPr>
            <p:cNvPr id="64" name="TextBox 63">
              <a:extLst>
                <a:ext uri="{FF2B5EF4-FFF2-40B4-BE49-F238E27FC236}">
                  <a16:creationId xmlns:a16="http://schemas.microsoft.com/office/drawing/2014/main" id="{DD89C603-753C-5D5A-E433-5E58325495E2}"/>
                </a:ext>
              </a:extLst>
            </p:cNvPr>
            <p:cNvSpPr txBox="1"/>
            <p:nvPr/>
          </p:nvSpPr>
          <p:spPr>
            <a:xfrm>
              <a:off x="7255157" y="2106957"/>
              <a:ext cx="325395" cy="357054"/>
            </a:xfrm>
            <a:prstGeom prst="ellipse">
              <a:avLst/>
            </a:prstGeom>
            <a:solidFill>
              <a:schemeClr val="bg1"/>
            </a:solidFill>
            <a:ln w="38100">
              <a:solidFill>
                <a:srgbClr val="FF0000"/>
              </a:solidFill>
            </a:ln>
          </p:spPr>
          <p:txBody>
            <a:bodyPr wrap="square" rtlCol="0">
              <a:spAutoFit/>
            </a:bodyPr>
            <a:lstStyle/>
            <a:p>
              <a:r>
                <a:rPr lang="en-US" sz="1050" b="1" dirty="0"/>
                <a:t>1</a:t>
              </a:r>
              <a:endParaRPr lang="en-GB" sz="1050" b="1" dirty="0"/>
            </a:p>
          </p:txBody>
        </p:sp>
      </p:grpSp>
      <p:grpSp>
        <p:nvGrpSpPr>
          <p:cNvPr id="73" name="Group 72">
            <a:extLst>
              <a:ext uri="{FF2B5EF4-FFF2-40B4-BE49-F238E27FC236}">
                <a16:creationId xmlns:a16="http://schemas.microsoft.com/office/drawing/2014/main" id="{73B3F2E5-FCC0-D5BC-81A7-65E5277F57C3}"/>
              </a:ext>
            </a:extLst>
          </p:cNvPr>
          <p:cNvGrpSpPr/>
          <p:nvPr/>
        </p:nvGrpSpPr>
        <p:grpSpPr>
          <a:xfrm>
            <a:off x="7825049" y="5008535"/>
            <a:ext cx="2131712" cy="1764078"/>
            <a:chOff x="7886932" y="4784054"/>
            <a:chExt cx="2131712" cy="1764078"/>
          </a:xfrm>
        </p:grpSpPr>
        <p:pic>
          <p:nvPicPr>
            <p:cNvPr id="62" name="Picture 61">
              <a:extLst>
                <a:ext uri="{FF2B5EF4-FFF2-40B4-BE49-F238E27FC236}">
                  <a16:creationId xmlns:a16="http://schemas.microsoft.com/office/drawing/2014/main" id="{66C29F44-F8BB-FBF7-B29F-B86A9F4B395F}"/>
                </a:ext>
              </a:extLst>
            </p:cNvPr>
            <p:cNvPicPr>
              <a:picLocks noChangeAspect="1"/>
            </p:cNvPicPr>
            <p:nvPr/>
          </p:nvPicPr>
          <p:blipFill>
            <a:blip r:embed="rId4"/>
            <a:srcRect t="49123" r="18768"/>
            <a:stretch/>
          </p:blipFill>
          <p:spPr>
            <a:xfrm>
              <a:off x="7886932" y="4784054"/>
              <a:ext cx="2131712" cy="1764078"/>
            </a:xfrm>
            <a:prstGeom prst="rect">
              <a:avLst/>
            </a:prstGeom>
          </p:spPr>
        </p:pic>
        <p:sp>
          <p:nvSpPr>
            <p:cNvPr id="65" name="TextBox 64">
              <a:extLst>
                <a:ext uri="{FF2B5EF4-FFF2-40B4-BE49-F238E27FC236}">
                  <a16:creationId xmlns:a16="http://schemas.microsoft.com/office/drawing/2014/main" id="{81081714-E954-000C-185C-29F62124F492}"/>
                </a:ext>
              </a:extLst>
            </p:cNvPr>
            <p:cNvSpPr txBox="1"/>
            <p:nvPr/>
          </p:nvSpPr>
          <p:spPr>
            <a:xfrm>
              <a:off x="8053720" y="4830008"/>
              <a:ext cx="325395" cy="357054"/>
            </a:xfrm>
            <a:prstGeom prst="ellipse">
              <a:avLst/>
            </a:prstGeom>
            <a:solidFill>
              <a:schemeClr val="bg1"/>
            </a:solidFill>
            <a:ln w="38100">
              <a:solidFill>
                <a:srgbClr val="FF0000"/>
              </a:solidFill>
            </a:ln>
          </p:spPr>
          <p:txBody>
            <a:bodyPr wrap="square" rtlCol="0">
              <a:spAutoFit/>
            </a:bodyPr>
            <a:lstStyle/>
            <a:p>
              <a:r>
                <a:rPr lang="en-US" sz="1050" b="1" dirty="0"/>
                <a:t>4</a:t>
              </a:r>
              <a:endParaRPr lang="en-GB" sz="1050" b="1" dirty="0"/>
            </a:p>
          </p:txBody>
        </p:sp>
      </p:grpSp>
      <p:grpSp>
        <p:nvGrpSpPr>
          <p:cNvPr id="71" name="Group 70">
            <a:extLst>
              <a:ext uri="{FF2B5EF4-FFF2-40B4-BE49-F238E27FC236}">
                <a16:creationId xmlns:a16="http://schemas.microsoft.com/office/drawing/2014/main" id="{8ECEF8C3-8C7B-2D5A-46C0-8E5C9E61D757}"/>
              </a:ext>
            </a:extLst>
          </p:cNvPr>
          <p:cNvGrpSpPr/>
          <p:nvPr/>
        </p:nvGrpSpPr>
        <p:grpSpPr>
          <a:xfrm>
            <a:off x="2005866" y="5078237"/>
            <a:ext cx="2698725" cy="1607000"/>
            <a:chOff x="4512999" y="4562272"/>
            <a:chExt cx="2698725" cy="1607000"/>
          </a:xfrm>
        </p:grpSpPr>
        <p:pic>
          <p:nvPicPr>
            <p:cNvPr id="60" name="Picture 59">
              <a:extLst>
                <a:ext uri="{FF2B5EF4-FFF2-40B4-BE49-F238E27FC236}">
                  <a16:creationId xmlns:a16="http://schemas.microsoft.com/office/drawing/2014/main" id="{0DC35C80-5426-25BE-09AB-89A1E4AE3DAC}"/>
                </a:ext>
              </a:extLst>
            </p:cNvPr>
            <p:cNvPicPr>
              <a:picLocks noChangeAspect="1"/>
            </p:cNvPicPr>
            <p:nvPr/>
          </p:nvPicPr>
          <p:blipFill>
            <a:blip r:embed="rId5"/>
            <a:stretch>
              <a:fillRect/>
            </a:stretch>
          </p:blipFill>
          <p:spPr>
            <a:xfrm>
              <a:off x="4512999" y="4562272"/>
              <a:ext cx="2698725" cy="1607000"/>
            </a:xfrm>
            <a:prstGeom prst="rect">
              <a:avLst/>
            </a:prstGeom>
          </p:spPr>
        </p:pic>
        <p:sp>
          <p:nvSpPr>
            <p:cNvPr id="67" name="TextBox 66">
              <a:extLst>
                <a:ext uri="{FF2B5EF4-FFF2-40B4-BE49-F238E27FC236}">
                  <a16:creationId xmlns:a16="http://schemas.microsoft.com/office/drawing/2014/main" id="{1E9D85BD-7BEA-CE12-ECD9-DCE10A65E824}"/>
                </a:ext>
              </a:extLst>
            </p:cNvPr>
            <p:cNvSpPr txBox="1"/>
            <p:nvPr/>
          </p:nvSpPr>
          <p:spPr>
            <a:xfrm>
              <a:off x="4578999" y="4593639"/>
              <a:ext cx="325395" cy="357054"/>
            </a:xfrm>
            <a:prstGeom prst="ellipse">
              <a:avLst/>
            </a:prstGeom>
            <a:solidFill>
              <a:schemeClr val="bg1"/>
            </a:solidFill>
            <a:ln w="38100">
              <a:solidFill>
                <a:srgbClr val="FF0000"/>
              </a:solidFill>
            </a:ln>
          </p:spPr>
          <p:txBody>
            <a:bodyPr wrap="square" rtlCol="0">
              <a:spAutoFit/>
            </a:bodyPr>
            <a:lstStyle/>
            <a:p>
              <a:r>
                <a:rPr lang="en-US" sz="1050" b="1" dirty="0"/>
                <a:t>2</a:t>
              </a:r>
            </a:p>
          </p:txBody>
        </p:sp>
      </p:grpSp>
      <p:grpSp>
        <p:nvGrpSpPr>
          <p:cNvPr id="69" name="Group 68">
            <a:extLst>
              <a:ext uri="{FF2B5EF4-FFF2-40B4-BE49-F238E27FC236}">
                <a16:creationId xmlns:a16="http://schemas.microsoft.com/office/drawing/2014/main" id="{F9E4AC52-6979-E126-E0F5-D6062CBD359E}"/>
              </a:ext>
            </a:extLst>
          </p:cNvPr>
          <p:cNvGrpSpPr/>
          <p:nvPr/>
        </p:nvGrpSpPr>
        <p:grpSpPr>
          <a:xfrm>
            <a:off x="4832663" y="5024288"/>
            <a:ext cx="2836985" cy="1748325"/>
            <a:chOff x="8542652" y="4504894"/>
            <a:chExt cx="2836985" cy="1748325"/>
          </a:xfrm>
        </p:grpSpPr>
        <p:pic>
          <p:nvPicPr>
            <p:cNvPr id="61" name="Picture 60">
              <a:extLst>
                <a:ext uri="{FF2B5EF4-FFF2-40B4-BE49-F238E27FC236}">
                  <a16:creationId xmlns:a16="http://schemas.microsoft.com/office/drawing/2014/main" id="{853390D7-9122-13D8-1436-463B2E979AD6}"/>
                </a:ext>
              </a:extLst>
            </p:cNvPr>
            <p:cNvPicPr>
              <a:picLocks noChangeAspect="1"/>
            </p:cNvPicPr>
            <p:nvPr/>
          </p:nvPicPr>
          <p:blipFill>
            <a:blip r:embed="rId6"/>
            <a:stretch>
              <a:fillRect/>
            </a:stretch>
          </p:blipFill>
          <p:spPr>
            <a:xfrm>
              <a:off x="8542652" y="4504894"/>
              <a:ext cx="2836985" cy="1748325"/>
            </a:xfrm>
            <a:prstGeom prst="rect">
              <a:avLst/>
            </a:prstGeom>
          </p:spPr>
        </p:pic>
        <p:sp>
          <p:nvSpPr>
            <p:cNvPr id="68" name="TextBox 67">
              <a:extLst>
                <a:ext uri="{FF2B5EF4-FFF2-40B4-BE49-F238E27FC236}">
                  <a16:creationId xmlns:a16="http://schemas.microsoft.com/office/drawing/2014/main" id="{B2AAC543-8437-636B-B2EF-2BE23ECBCB38}"/>
                </a:ext>
              </a:extLst>
            </p:cNvPr>
            <p:cNvSpPr txBox="1"/>
            <p:nvPr/>
          </p:nvSpPr>
          <p:spPr>
            <a:xfrm>
              <a:off x="8643441" y="4593639"/>
              <a:ext cx="325395" cy="357054"/>
            </a:xfrm>
            <a:prstGeom prst="ellipse">
              <a:avLst/>
            </a:prstGeom>
            <a:solidFill>
              <a:schemeClr val="bg1"/>
            </a:solidFill>
            <a:ln w="38100">
              <a:solidFill>
                <a:srgbClr val="FF0000"/>
              </a:solidFill>
            </a:ln>
          </p:spPr>
          <p:txBody>
            <a:bodyPr wrap="square" rtlCol="0">
              <a:spAutoFit/>
            </a:bodyPr>
            <a:lstStyle/>
            <a:p>
              <a:r>
                <a:rPr lang="en-US" sz="1050" b="1" dirty="0"/>
                <a:t>3</a:t>
              </a:r>
            </a:p>
          </p:txBody>
        </p:sp>
      </p:grpSp>
      <p:grpSp>
        <p:nvGrpSpPr>
          <p:cNvPr id="72" name="Group 71">
            <a:extLst>
              <a:ext uri="{FF2B5EF4-FFF2-40B4-BE49-F238E27FC236}">
                <a16:creationId xmlns:a16="http://schemas.microsoft.com/office/drawing/2014/main" id="{782099C5-85CA-6842-2F38-A72BEDB5EB5B}"/>
              </a:ext>
            </a:extLst>
          </p:cNvPr>
          <p:cNvGrpSpPr/>
          <p:nvPr/>
        </p:nvGrpSpPr>
        <p:grpSpPr>
          <a:xfrm>
            <a:off x="10031767" y="4814918"/>
            <a:ext cx="2017224" cy="2011176"/>
            <a:chOff x="5386764" y="8003933"/>
            <a:chExt cx="2017224" cy="2011176"/>
          </a:xfrm>
        </p:grpSpPr>
        <p:pic>
          <p:nvPicPr>
            <p:cNvPr id="59" name="Picture 58">
              <a:extLst>
                <a:ext uri="{FF2B5EF4-FFF2-40B4-BE49-F238E27FC236}">
                  <a16:creationId xmlns:a16="http://schemas.microsoft.com/office/drawing/2014/main" id="{868260EB-7459-FF27-E651-C950B9E6F288}"/>
                </a:ext>
              </a:extLst>
            </p:cNvPr>
            <p:cNvPicPr>
              <a:picLocks noChangeAspect="1"/>
            </p:cNvPicPr>
            <p:nvPr/>
          </p:nvPicPr>
          <p:blipFill>
            <a:blip r:embed="rId7"/>
            <a:stretch>
              <a:fillRect/>
            </a:stretch>
          </p:blipFill>
          <p:spPr>
            <a:xfrm>
              <a:off x="5386764" y="8003933"/>
              <a:ext cx="2017224" cy="2011176"/>
            </a:xfrm>
            <a:prstGeom prst="rect">
              <a:avLst/>
            </a:prstGeom>
          </p:spPr>
        </p:pic>
        <p:sp>
          <p:nvSpPr>
            <p:cNvPr id="70" name="TextBox 69">
              <a:extLst>
                <a:ext uri="{FF2B5EF4-FFF2-40B4-BE49-F238E27FC236}">
                  <a16:creationId xmlns:a16="http://schemas.microsoft.com/office/drawing/2014/main" id="{CFD01D52-E9C0-7211-06B0-2EAECD0C72B5}"/>
                </a:ext>
              </a:extLst>
            </p:cNvPr>
            <p:cNvSpPr txBox="1"/>
            <p:nvPr/>
          </p:nvSpPr>
          <p:spPr>
            <a:xfrm>
              <a:off x="5536777" y="8094360"/>
              <a:ext cx="325395" cy="357054"/>
            </a:xfrm>
            <a:prstGeom prst="ellipse">
              <a:avLst/>
            </a:prstGeom>
            <a:solidFill>
              <a:schemeClr val="bg1"/>
            </a:solidFill>
            <a:ln w="38100">
              <a:solidFill>
                <a:srgbClr val="FF0000"/>
              </a:solidFill>
            </a:ln>
          </p:spPr>
          <p:txBody>
            <a:bodyPr wrap="square" rtlCol="0">
              <a:spAutoFit/>
            </a:bodyPr>
            <a:lstStyle/>
            <a:p>
              <a:r>
                <a:rPr lang="en-US" sz="1050" b="1" dirty="0"/>
                <a:t>5</a:t>
              </a:r>
              <a:endParaRPr lang="en-GB" sz="1050" b="1" dirty="0"/>
            </a:p>
          </p:txBody>
        </p:sp>
      </p:grpSp>
    </p:spTree>
    <p:extLst>
      <p:ext uri="{BB962C8B-B14F-4D97-AF65-F5344CB8AC3E}">
        <p14:creationId xmlns:p14="http://schemas.microsoft.com/office/powerpoint/2010/main" val="387130380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9A7C54-606B-E5C8-CC5B-8059ACB48D57}"/>
            </a:ext>
          </a:extLst>
        </p:cNvPr>
        <p:cNvGrpSpPr/>
        <p:nvPr/>
      </p:nvGrpSpPr>
      <p:grpSpPr>
        <a:xfrm>
          <a:off x="0" y="0"/>
          <a:ext cx="0" cy="0"/>
          <a:chOff x="0" y="0"/>
          <a:chExt cx="0" cy="0"/>
        </a:xfrm>
      </p:grpSpPr>
      <p:sp>
        <p:nvSpPr>
          <p:cNvPr id="27" name="Rectangle 26">
            <a:extLst>
              <a:ext uri="{FF2B5EF4-FFF2-40B4-BE49-F238E27FC236}">
                <a16:creationId xmlns:a16="http://schemas.microsoft.com/office/drawing/2014/main" id="{7932B915-0E93-208F-97D9-88965059F5C2}"/>
              </a:ext>
            </a:extLst>
          </p:cNvPr>
          <p:cNvSpPr/>
          <p:nvPr/>
        </p:nvSpPr>
        <p:spPr>
          <a:xfrm>
            <a:off x="0" y="0"/>
            <a:ext cx="12192000" cy="563880"/>
          </a:xfrm>
          <a:prstGeom prst="rect">
            <a:avLst/>
          </a:prstGeom>
          <a:solidFill>
            <a:schemeClr val="accent1">
              <a:lumMod val="75000"/>
              <a:alpha val="50196"/>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rPr>
              <a:t>3. Conclusions</a:t>
            </a:r>
            <a:endParaRPr lang="en-GB" sz="2400" b="1" dirty="0">
              <a:solidFill>
                <a:schemeClr val="bg1"/>
              </a:solidFill>
            </a:endParaRPr>
          </a:p>
        </p:txBody>
      </p:sp>
      <p:sp>
        <p:nvSpPr>
          <p:cNvPr id="29" name="TextBox 28">
            <a:extLst>
              <a:ext uri="{FF2B5EF4-FFF2-40B4-BE49-F238E27FC236}">
                <a16:creationId xmlns:a16="http://schemas.microsoft.com/office/drawing/2014/main" id="{699453E0-210D-DE47-4E8D-4FC84DB0ECDD}"/>
              </a:ext>
            </a:extLst>
          </p:cNvPr>
          <p:cNvSpPr txBox="1"/>
          <p:nvPr/>
        </p:nvSpPr>
        <p:spPr>
          <a:xfrm>
            <a:off x="667657" y="1360305"/>
            <a:ext cx="10856686" cy="3970318"/>
          </a:xfrm>
          <a:prstGeom prst="rect">
            <a:avLst/>
          </a:prstGeom>
          <a:noFill/>
        </p:spPr>
        <p:txBody>
          <a:bodyPr wrap="square" rtlCol="0">
            <a:spAutoFit/>
          </a:bodyPr>
          <a:lstStyle/>
          <a:p>
            <a:pPr marL="285750" indent="-285750">
              <a:buFont typeface="Arial" panose="020B0604020202020204" pitchFamily="34" charset="0"/>
              <a:buChar char="•"/>
            </a:pPr>
            <a:r>
              <a:rPr lang="en-US" dirty="0"/>
              <a:t>The kinematic study allowed to anticipate potential interferences during the unspooling of the SC link and installation process of the cold powering system in the service caverns and implement mitigation actions. </a:t>
            </a:r>
          </a:p>
          <a:p>
            <a:endParaRPr lang="en-US" dirty="0"/>
          </a:p>
          <a:p>
            <a:pPr marL="285750" indent="-285750">
              <a:buFont typeface="Arial" panose="020B0604020202020204" pitchFamily="34" charset="0"/>
              <a:buChar char="•"/>
            </a:pPr>
            <a:r>
              <a:rPr lang="en-US" dirty="0"/>
              <a:t>Thanks to the flexibility and mitigation actions agreed by different WPs, some margin has been included for the maneuvers.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This study does not account for the tooling needed for the handling and transport of the equipment. During the study, there have been multiple discussions with Transport and they have not identified issues to perform the maneuvers. Further analysis are to be done by Transport to define the tooling and exact cinematic.</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There are other options studied to increase the margin, based on their complexity and associated cost, implementation will be later discussed. A mock-up test in November 2025 is planned, to validate the 3D model analysis and identify if any of those mitigation actions are necessary.</a:t>
            </a:r>
          </a:p>
        </p:txBody>
      </p:sp>
    </p:spTree>
    <p:extLst>
      <p:ext uri="{BB962C8B-B14F-4D97-AF65-F5344CB8AC3E}">
        <p14:creationId xmlns:p14="http://schemas.microsoft.com/office/powerpoint/2010/main" val="355255843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56785</TotalTime>
  <Words>1349</Words>
  <Application>Microsoft Office PowerPoint</Application>
  <PresentationFormat>Widescreen</PresentationFormat>
  <Paragraphs>186</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Aptos</vt:lpstr>
      <vt:lpstr>Aptos Display</vt:lpstr>
      <vt:lpstr>Arial</vt:lpstr>
      <vt:lpstr>Office Theme</vt:lpstr>
      <vt:lpstr>Unspooling of SC links in UR: Sequence and space requirements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Thank you for your attention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Rita Perez Martinez</dc:creator>
  <cp:lastModifiedBy>Rita Perez Martinez</cp:lastModifiedBy>
  <cp:revision>40</cp:revision>
  <cp:lastPrinted>2025-02-13T09:04:30Z</cp:lastPrinted>
  <dcterms:created xsi:type="dcterms:W3CDTF">2024-11-22T13:03:55Z</dcterms:created>
  <dcterms:modified xsi:type="dcterms:W3CDTF">2025-03-28T09:29:56Z</dcterms:modified>
</cp:coreProperties>
</file>