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05" r:id="rId6"/>
    <p:sldId id="332" r:id="rId7"/>
    <p:sldId id="347" r:id="rId8"/>
    <p:sldId id="370" r:id="rId9"/>
    <p:sldId id="369" r:id="rId10"/>
    <p:sldId id="371" r:id="rId11"/>
    <p:sldId id="372" r:id="rId12"/>
    <p:sldId id="342" r:id="rId13"/>
    <p:sldId id="343" r:id="rId14"/>
    <p:sldId id="363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FFB7AF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3792" autoAdjust="0"/>
  </p:normalViewPr>
  <p:slideViewPr>
    <p:cSldViewPr snapToObjects="1" showGuides="1">
      <p:cViewPr varScale="1">
        <p:scale>
          <a:sx n="146" d="100"/>
          <a:sy n="146" d="100"/>
        </p:scale>
        <p:origin x="450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1177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sites/HL-LHC/WP15/SitePages/HL-LHC-Installation-Discrepancies.aspx" TargetMode="External"/><Relationship Id="rId2" Type="http://schemas.openxmlformats.org/officeDocument/2006/relationships/hyperlink" Target="https://cern.sharepoint.com/sites/HL-LHC/WP15/SitePages/Review-for-Installation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sharepoint.com/sites/HL-LHC/WP15/SitePages/HL-LHC-Integration-Reference-Models-for-Underground-and-Surface-Buildings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292290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ms.cern.ch/document/280465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ms.cern.ch/document/27964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1805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0600" y="3798934"/>
            <a:ext cx="6952008" cy="457726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Stephane Maridor, Paolo Fessia, </a:t>
            </a:r>
            <a:r>
              <a:rPr lang="en-US" i="1" u="sng" dirty="0"/>
              <a:t>Miguel Navarro Baeza</a:t>
            </a:r>
            <a:endParaRPr lang="en-US" i="1" dirty="0"/>
          </a:p>
          <a:p>
            <a:r>
              <a:rPr lang="en-US" dirty="0"/>
              <a:t>HL-LHC WP15 Integration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562703" cy="13848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HL-LHC New Infrastructure Integration – Status Update &amp; Key Deadlines</a:t>
            </a:r>
          </a:p>
        </p:txBody>
      </p: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B04619B1-AF58-2635-4698-5DB0B6B36F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28/03/2025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3" name="Espace réservé du texte 19">
            <a:extLst>
              <a:ext uri="{FF2B5EF4-FFF2-40B4-BE49-F238E27FC236}">
                <a16:creationId xmlns:a16="http://schemas.microsoft.com/office/drawing/2014/main" id="{9DEB7EE1-1AD2-2B55-24CA-FBAD6CF08A42}"/>
              </a:ext>
            </a:extLst>
          </p:cNvPr>
          <p:cNvSpPr txBox="1">
            <a:spLocks/>
          </p:cNvSpPr>
          <p:nvPr/>
        </p:nvSpPr>
        <p:spPr>
          <a:xfrm>
            <a:off x="6012160" y="4577556"/>
            <a:ext cx="1570152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i="0" dirty="0">
                <a:solidFill>
                  <a:schemeClr val="bg2"/>
                </a:solidFill>
                <a:hlinkClick r:id="rId3"/>
              </a:rPr>
              <a:t>INDICO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14991-ED88-E44A-85D5-05EC9F011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A3C7F-1BA6-41CD-DFB1-FD262E51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13F83-783F-B72B-B893-B1E420D8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10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1B2031-3E8C-D7C2-92E3-9CA11D0A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393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11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563638"/>
            <a:ext cx="7920000" cy="2473074"/>
          </a:xfrm>
        </p:spPr>
        <p:txBody>
          <a:bodyPr>
            <a:normAutofit/>
          </a:bodyPr>
          <a:lstStyle/>
          <a:p>
            <a:pPr algn="just"/>
            <a:r>
              <a:rPr lang="en-GB" sz="1600" b="1" dirty="0"/>
              <a:t>Integration Review for Installation – </a:t>
            </a:r>
            <a:r>
              <a:rPr lang="en-GB" sz="1600" b="1" dirty="0">
                <a:hlinkClick r:id="rId2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r>
              <a:rPr lang="en-GB" sz="1600" b="1" dirty="0"/>
              <a:t>HL-LHC Installation Discrepancies – </a:t>
            </a:r>
            <a:r>
              <a:rPr lang="en-GB" sz="1600" b="1" dirty="0">
                <a:hlinkClick r:id="rId3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r>
              <a:rPr lang="en-GB" sz="1600" b="1" dirty="0"/>
              <a:t>HL-LHC Integration Reference Models for Underground and Surface Buildings – </a:t>
            </a:r>
            <a:r>
              <a:rPr lang="en-GB" sz="1600" b="1" dirty="0">
                <a:hlinkClick r:id="rId4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endParaRPr lang="en-GB" sz="16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Additional Material</a:t>
            </a:r>
          </a:p>
        </p:txBody>
      </p:sp>
    </p:spTree>
    <p:extLst>
      <p:ext uri="{BB962C8B-B14F-4D97-AF65-F5344CB8AC3E}">
        <p14:creationId xmlns:p14="http://schemas.microsoft.com/office/powerpoint/2010/main" val="136253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2901639"/>
          </a:xfrm>
        </p:spPr>
        <p:txBody>
          <a:bodyPr>
            <a:normAutofit/>
          </a:bodyPr>
          <a:lstStyle/>
          <a:p>
            <a:pPr algn="just"/>
            <a:r>
              <a:rPr lang="en-GB" sz="1400" dirty="0"/>
              <a:t>Provide each </a:t>
            </a:r>
            <a:r>
              <a:rPr lang="en-GB" sz="1400" b="1" dirty="0"/>
              <a:t>service and equipment </a:t>
            </a:r>
            <a:r>
              <a:rPr lang="en-GB" sz="1400" dirty="0"/>
              <a:t>a </a:t>
            </a:r>
            <a:r>
              <a:rPr lang="en-GB" sz="1400" b="1" dirty="0"/>
              <a:t>reserved space </a:t>
            </a:r>
            <a:r>
              <a:rPr lang="en-GB" sz="1400" dirty="0"/>
              <a:t>in HL-LHC integration 3D models of each facility according to project baseline.</a:t>
            </a:r>
          </a:p>
          <a:p>
            <a:pPr algn="just"/>
            <a:r>
              <a:rPr lang="en-GB" sz="1400" dirty="0"/>
              <a:t>Overview of HL-LHC new underground integration review:</a:t>
            </a:r>
          </a:p>
          <a:p>
            <a:pPr lvl="1" algn="just"/>
            <a:r>
              <a:rPr lang="en-GB" sz="1200" dirty="0"/>
              <a:t>Performed by HL-LHC WP15 in collaboration with the ‘</a:t>
            </a:r>
            <a:r>
              <a:rPr lang="en-GB" sz="1200" b="1" dirty="0"/>
              <a:t>HL-LHC Installation Review Mailing List</a:t>
            </a:r>
            <a:r>
              <a:rPr lang="en-GB" sz="1200" dirty="0"/>
              <a:t>’</a:t>
            </a:r>
          </a:p>
          <a:p>
            <a:pPr lvl="1" algn="just"/>
            <a:r>
              <a:rPr lang="en-GB" sz="1200" dirty="0"/>
              <a:t>Discussed and approved in “</a:t>
            </a:r>
            <a:r>
              <a:rPr lang="en-GB" sz="1200" b="1" dirty="0"/>
              <a:t>HL-LHC WP15 Monday Integration Meetings</a:t>
            </a:r>
            <a:r>
              <a:rPr lang="en-GB" sz="1200" dirty="0"/>
              <a:t>”</a:t>
            </a:r>
          </a:p>
          <a:p>
            <a:pPr lvl="1" algn="just"/>
            <a:r>
              <a:rPr lang="en-GB" sz="1200" dirty="0"/>
              <a:t>Pertinent members of the HL-LHC project's </a:t>
            </a:r>
            <a:r>
              <a:rPr lang="en-GB" sz="1200" b="1" dirty="0"/>
              <a:t>relevant</a:t>
            </a:r>
            <a:r>
              <a:rPr lang="en-GB" sz="1200" dirty="0"/>
              <a:t> </a:t>
            </a:r>
            <a:r>
              <a:rPr lang="en-GB" sz="1200" b="1" dirty="0"/>
              <a:t>WPs invited</a:t>
            </a:r>
            <a:r>
              <a:rPr lang="en-GB" sz="1200" dirty="0"/>
              <a:t>.</a:t>
            </a:r>
          </a:p>
          <a:p>
            <a:pPr algn="just"/>
            <a:r>
              <a:rPr lang="en-GB" sz="1400" dirty="0"/>
              <a:t>Due to key equipment installation timelines, </a:t>
            </a:r>
            <a:r>
              <a:rPr lang="en-GB" sz="1400" b="1" dirty="0"/>
              <a:t>integration approval </a:t>
            </a:r>
            <a:r>
              <a:rPr lang="en-GB" sz="1400" dirty="0"/>
              <a:t>has been </a:t>
            </a:r>
            <a:r>
              <a:rPr lang="en-GB" sz="1400" b="1" dirty="0"/>
              <a:t>phased</a:t>
            </a:r>
            <a:r>
              <a:rPr lang="en-GB" sz="1400" dirty="0"/>
              <a:t> to maintain coherence with installation planning. </a:t>
            </a:r>
          </a:p>
          <a:p>
            <a:pPr algn="just"/>
            <a:r>
              <a:rPr lang="en-GB" sz="1400" dirty="0"/>
              <a:t>Once a </a:t>
            </a:r>
            <a:r>
              <a:rPr lang="en-GB" sz="1400" b="1" dirty="0"/>
              <a:t>Phase</a:t>
            </a:r>
            <a:r>
              <a:rPr lang="en-GB" sz="1400" dirty="0"/>
              <a:t> is </a:t>
            </a:r>
            <a:r>
              <a:rPr lang="en-GB" sz="1400" b="1" dirty="0"/>
              <a:t>approved</a:t>
            </a:r>
            <a:r>
              <a:rPr lang="en-GB" sz="1400" dirty="0"/>
              <a:t> by HL-LHC Technical De-/Installation Coordinator it becomes integration </a:t>
            </a:r>
            <a:r>
              <a:rPr lang="en-GB" sz="1400" b="1" dirty="0"/>
              <a:t>baseline</a:t>
            </a:r>
            <a:r>
              <a:rPr lang="en-GB" sz="1400" dirty="0"/>
              <a:t> that consolidates equipment space allocation.</a:t>
            </a:r>
          </a:p>
          <a:p>
            <a:pPr marL="0" indent="0" algn="just">
              <a:buNone/>
            </a:pPr>
            <a:endParaRPr lang="en-GB" sz="1600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Introduction to </a:t>
            </a:r>
            <a:r>
              <a:rPr lang="en-US" u="sng" dirty="0"/>
              <a:t>Integration Review</a:t>
            </a:r>
            <a:endParaRPr lang="en-GB" u="sng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9097D4B-8262-9E9A-CCC9-E8273C2F9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662C99D8-21BF-2CBB-F783-C01EA4385E72}"/>
              </a:ext>
            </a:extLst>
          </p:cNvPr>
          <p:cNvSpPr/>
          <p:nvPr/>
        </p:nvSpPr>
        <p:spPr>
          <a:xfrm>
            <a:off x="4411496" y="3939902"/>
            <a:ext cx="321008" cy="648072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0E2BB-77EC-F9F2-18F1-A2FA0FB86C3C}"/>
              </a:ext>
            </a:extLst>
          </p:cNvPr>
          <p:cNvSpPr txBox="1"/>
          <p:nvPr/>
        </p:nvSpPr>
        <p:spPr>
          <a:xfrm>
            <a:off x="3032956" y="4650690"/>
            <a:ext cx="3078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/>
                </a:solidFill>
              </a:rPr>
              <a:t>INSTALLATION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F93683-F856-F801-4015-7AD1A02AB41A}"/>
              </a:ext>
            </a:extLst>
          </p:cNvPr>
          <p:cNvSpPr txBox="1"/>
          <p:nvPr/>
        </p:nvSpPr>
        <p:spPr>
          <a:xfrm>
            <a:off x="3032956" y="3513352"/>
            <a:ext cx="3078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/>
                </a:solidFill>
              </a:rPr>
              <a:t>INTEGRATION APPROVAL</a:t>
            </a:r>
          </a:p>
        </p:txBody>
      </p:sp>
    </p:spTree>
    <p:extLst>
      <p:ext uri="{BB962C8B-B14F-4D97-AF65-F5344CB8AC3E}">
        <p14:creationId xmlns:p14="http://schemas.microsoft.com/office/powerpoint/2010/main" val="257520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444F1-7E5F-BA82-84E7-E2C30AD5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DB8229-305A-A621-E2F4-48454F305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HL-LHC new technical infrastructure integration completion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DB4E4-2BD9-DDE3-DA3B-D50601A8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/>
              <a:t>Miguel Navarro Baeza WP15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CE306-2C24-8593-84D1-85C431B3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z="1400" smtClean="0"/>
              <a:t>3</a:t>
            </a:fld>
            <a:endParaRPr lang="en-GB" sz="1400"/>
          </a:p>
        </p:txBody>
      </p:sp>
      <p:pic>
        <p:nvPicPr>
          <p:cNvPr id="2" name="Content Placeholder 9" descr="A blue and grey pipe system&#10;&#10;Description automatically generated">
            <a:extLst>
              <a:ext uri="{FF2B5EF4-FFF2-40B4-BE49-F238E27FC236}">
                <a16:creationId xmlns:a16="http://schemas.microsoft.com/office/drawing/2014/main" id="{30B58436-F3BB-CEBF-85EA-6DBB552E5A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1" r="3017" b="5735"/>
          <a:stretch/>
        </p:blipFill>
        <p:spPr>
          <a:xfrm>
            <a:off x="1143660" y="736154"/>
            <a:ext cx="7097862" cy="3836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76E488-5B34-E357-DC43-93EB64AD9E32}"/>
              </a:ext>
            </a:extLst>
          </p:cNvPr>
          <p:cNvSpPr txBox="1"/>
          <p:nvPr/>
        </p:nvSpPr>
        <p:spPr>
          <a:xfrm>
            <a:off x="4035936" y="417088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IP1/5</a:t>
            </a:r>
            <a:endParaRPr lang="en-GB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F086D7-A57F-6F5B-936D-65F295D768F5}"/>
              </a:ext>
            </a:extLst>
          </p:cNvPr>
          <p:cNvSpPr txBox="1"/>
          <p:nvPr/>
        </p:nvSpPr>
        <p:spPr>
          <a:xfrm>
            <a:off x="5612489" y="2649820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URx5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1AB65-34C1-6E3F-C88A-937A26EEFE56}"/>
              </a:ext>
            </a:extLst>
          </p:cNvPr>
          <p:cNvSpPr txBox="1"/>
          <p:nvPr/>
        </p:nvSpPr>
        <p:spPr>
          <a:xfrm>
            <a:off x="2746602" y="229066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USx7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7A71A-026D-7DC0-88D9-42FD029C7C41}"/>
              </a:ext>
            </a:extLst>
          </p:cNvPr>
          <p:cNvSpPr txBox="1"/>
          <p:nvPr/>
        </p:nvSpPr>
        <p:spPr>
          <a:xfrm>
            <a:off x="2188050" y="292800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UAx7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8F9B30-BFDE-2C6E-1088-569B23E3B14C}"/>
              </a:ext>
            </a:extLst>
          </p:cNvPr>
          <p:cNvSpPr txBox="1"/>
          <p:nvPr/>
        </p:nvSpPr>
        <p:spPr>
          <a:xfrm>
            <a:off x="7474900" y="403592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UAx3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65493B-C472-197C-6933-9DDC7B943853}"/>
              </a:ext>
            </a:extLst>
          </p:cNvPr>
          <p:cNvSpPr txBox="1"/>
          <p:nvPr/>
        </p:nvSpPr>
        <p:spPr>
          <a:xfrm>
            <a:off x="6397869" y="352002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ULx3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3249D1-4A04-1E31-CE96-3BD77BD50166}"/>
              </a:ext>
            </a:extLst>
          </p:cNvPr>
          <p:cNvSpPr txBox="1"/>
          <p:nvPr/>
        </p:nvSpPr>
        <p:spPr>
          <a:xfrm>
            <a:off x="3407806" y="296039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ULx7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B2FE74-8489-4669-0DE4-5CD6EDB3C6E4}"/>
              </a:ext>
            </a:extLst>
          </p:cNvPr>
          <p:cNvSpPr txBox="1"/>
          <p:nvPr/>
        </p:nvSpPr>
        <p:spPr>
          <a:xfrm>
            <a:off x="4090155" y="757781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SHMx7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E6A3DD-5FC3-9AC2-1BCB-B3C699C72358}"/>
              </a:ext>
            </a:extLst>
          </p:cNvPr>
          <p:cNvSpPr txBox="1"/>
          <p:nvPr/>
        </p:nvSpPr>
        <p:spPr>
          <a:xfrm>
            <a:off x="2347487" y="94306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SFx7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DF2924-D57B-6C4A-7B96-B2A765B67653}"/>
              </a:ext>
            </a:extLst>
          </p:cNvPr>
          <p:cNvSpPr txBox="1"/>
          <p:nvPr/>
        </p:nvSpPr>
        <p:spPr>
          <a:xfrm>
            <a:off x="1376830" y="1161095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SDx7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4BBD85-82F4-C45C-47E6-B2D39A41674D}"/>
              </a:ext>
            </a:extLst>
          </p:cNvPr>
          <p:cNvSpPr txBox="1"/>
          <p:nvPr/>
        </p:nvSpPr>
        <p:spPr>
          <a:xfrm>
            <a:off x="1017281" y="1666395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SEx7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0B6205-960E-5775-1473-38C2B2FD4A47}"/>
              </a:ext>
            </a:extLst>
          </p:cNvPr>
          <p:cNvSpPr txBox="1"/>
          <p:nvPr/>
        </p:nvSpPr>
        <p:spPr>
          <a:xfrm>
            <a:off x="1259632" y="2080813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SUx7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84561-BF6E-2B92-59AA-68091DD9D673}"/>
              </a:ext>
            </a:extLst>
          </p:cNvPr>
          <p:cNvSpPr txBox="1"/>
          <p:nvPr/>
        </p:nvSpPr>
        <p:spPr>
          <a:xfrm>
            <a:off x="676115" y="3246016"/>
            <a:ext cx="13513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LHC Tunnel</a:t>
            </a:r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A9C506-27BC-3DFA-8D06-419E0252CC97}"/>
              </a:ext>
            </a:extLst>
          </p:cNvPr>
          <p:cNvSpPr txBox="1"/>
          <p:nvPr/>
        </p:nvSpPr>
        <p:spPr>
          <a:xfrm>
            <a:off x="3281427" y="1484410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SHEx7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CB745-E33A-5BB8-B7C8-2FDFECA83DC4}"/>
              </a:ext>
            </a:extLst>
          </p:cNvPr>
          <p:cNvSpPr txBox="1"/>
          <p:nvPr/>
        </p:nvSpPr>
        <p:spPr>
          <a:xfrm>
            <a:off x="2446765" y="2040902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PMx7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D925F6-5941-1A28-10E0-105DF9AFE0BA}"/>
              </a:ext>
            </a:extLst>
          </p:cNvPr>
          <p:cNvSpPr txBox="1"/>
          <p:nvPr/>
        </p:nvSpPr>
        <p:spPr>
          <a:xfrm>
            <a:off x="2655482" y="741681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933D82-3A5E-9BF3-962E-6BFCCB108D23}"/>
              </a:ext>
            </a:extLst>
          </p:cNvPr>
          <p:cNvSpPr txBox="1"/>
          <p:nvPr/>
        </p:nvSpPr>
        <p:spPr>
          <a:xfrm>
            <a:off x="3589422" y="169535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8DA356-D170-6E6A-547D-62EEDFC80EBD}"/>
              </a:ext>
            </a:extLst>
          </p:cNvPr>
          <p:cNvSpPr txBox="1"/>
          <p:nvPr/>
        </p:nvSpPr>
        <p:spPr>
          <a:xfrm>
            <a:off x="2497653" y="3132904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FF5D02-F81B-4968-0524-1ACFC3833737}"/>
              </a:ext>
            </a:extLst>
          </p:cNvPr>
          <p:cNvSpPr txBox="1"/>
          <p:nvPr/>
        </p:nvSpPr>
        <p:spPr>
          <a:xfrm>
            <a:off x="7782895" y="425136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132A5E-52C5-BB24-20FA-A502C3306855}"/>
              </a:ext>
            </a:extLst>
          </p:cNvPr>
          <p:cNvSpPr txBox="1"/>
          <p:nvPr/>
        </p:nvSpPr>
        <p:spPr>
          <a:xfrm>
            <a:off x="1567627" y="228429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392579C-180D-9FD8-AD9F-8367BC6C6990}"/>
              </a:ext>
            </a:extLst>
          </p:cNvPr>
          <p:cNvSpPr txBox="1"/>
          <p:nvPr/>
        </p:nvSpPr>
        <p:spPr>
          <a:xfrm>
            <a:off x="2761568" y="182545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EA46AA-BE3C-FF87-801F-C17E1DCA48E9}"/>
              </a:ext>
            </a:extLst>
          </p:cNvPr>
          <p:cNvSpPr txBox="1"/>
          <p:nvPr/>
        </p:nvSpPr>
        <p:spPr>
          <a:xfrm>
            <a:off x="1334358" y="1462712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A79200-9ECF-B4AF-53D4-0C12E11CFF4B}"/>
              </a:ext>
            </a:extLst>
          </p:cNvPr>
          <p:cNvSpPr txBox="1"/>
          <p:nvPr/>
        </p:nvSpPr>
        <p:spPr>
          <a:xfrm>
            <a:off x="1684825" y="955253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80%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6A7756D-2778-1368-307A-398CF883AA29}"/>
              </a:ext>
            </a:extLst>
          </p:cNvPr>
          <p:cNvSpPr txBox="1"/>
          <p:nvPr/>
        </p:nvSpPr>
        <p:spPr>
          <a:xfrm>
            <a:off x="3715801" y="3161409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70%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63994E-998A-D852-6191-B965ED2D6858}"/>
              </a:ext>
            </a:extLst>
          </p:cNvPr>
          <p:cNvSpPr txBox="1"/>
          <p:nvPr/>
        </p:nvSpPr>
        <p:spPr>
          <a:xfrm>
            <a:off x="6747110" y="3735473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70%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7D597B-9CB2-A3B2-10F5-C8CE23C9B7B8}"/>
              </a:ext>
            </a:extLst>
          </p:cNvPr>
          <p:cNvSpPr txBox="1"/>
          <p:nvPr/>
        </p:nvSpPr>
        <p:spPr>
          <a:xfrm>
            <a:off x="5920484" y="2854720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C000"/>
                </a:solidFill>
              </a:rPr>
              <a:t>90%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A1F31D-A47D-DCF3-F7CA-C1DBCC6BC852}"/>
              </a:ext>
            </a:extLst>
          </p:cNvPr>
          <p:cNvSpPr txBox="1"/>
          <p:nvPr/>
        </p:nvSpPr>
        <p:spPr>
          <a:xfrm>
            <a:off x="1587231" y="2520193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UWx7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F09B49-6649-C33D-6820-104711F6B4FA}"/>
              </a:ext>
            </a:extLst>
          </p:cNvPr>
          <p:cNvSpPr txBox="1"/>
          <p:nvPr/>
        </p:nvSpPr>
        <p:spPr>
          <a:xfrm>
            <a:off x="1895226" y="2716346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06032D-89D8-651A-DE38-A0C29C3E36C0}"/>
              </a:ext>
            </a:extLst>
          </p:cNvPr>
          <p:cNvSpPr txBox="1"/>
          <p:nvPr/>
        </p:nvSpPr>
        <p:spPr>
          <a:xfrm>
            <a:off x="3051885" y="2497116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C000"/>
                </a:solidFill>
              </a:rPr>
              <a:t>90%</a:t>
            </a:r>
            <a:endParaRPr lang="en-GB" sz="1400" b="1" dirty="0">
              <a:solidFill>
                <a:srgbClr val="FFC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12AF6C-9031-3B75-128C-E128FB15773F}"/>
              </a:ext>
            </a:extLst>
          </p:cNvPr>
          <p:cNvSpPr txBox="1"/>
          <p:nvPr/>
        </p:nvSpPr>
        <p:spPr>
          <a:xfrm>
            <a:off x="4398150" y="543403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1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43013"/>
            <a:ext cx="8424496" cy="600866"/>
          </a:xfrm>
        </p:spPr>
        <p:txBody>
          <a:bodyPr>
            <a:normAutofit/>
          </a:bodyPr>
          <a:lstStyle/>
          <a:p>
            <a:pPr algn="l"/>
            <a:r>
              <a:rPr lang="en-GB" sz="1200" dirty="0"/>
              <a:t>HL-LHC -  P1/P5 Surface buildings - Phase II - Weekly integration review for installation, EDMS </a:t>
            </a:r>
            <a:r>
              <a:rPr lang="en-GB" sz="1200" dirty="0">
                <a:hlinkClick r:id="rId2"/>
              </a:rPr>
              <a:t>2922909</a:t>
            </a:r>
            <a:r>
              <a:rPr lang="en-GB" sz="1200" dirty="0"/>
              <a:t> 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US" sz="2400" u="sng" dirty="0"/>
              <a:t>Surface</a:t>
            </a:r>
            <a:r>
              <a:rPr lang="en-US" sz="2400" dirty="0"/>
              <a:t> 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5EBE831-CD71-7215-8596-08AB4D3AD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374311"/>
              </p:ext>
            </p:extLst>
          </p:nvPr>
        </p:nvGraphicFramePr>
        <p:xfrm>
          <a:off x="0" y="915566"/>
          <a:ext cx="9144002" cy="14700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386446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202275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1882686552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3463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SD57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Transportability Study for QPLG Installation in the PM57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QPLG design to transport and design tooling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TE-CRG, EN-HE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7909228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SD17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SD57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cryogenic line supporting structure on top of control room.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 contact SCE for feasibility study once design is received.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SCE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443999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SD17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SD57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Tank installation outside of SD17 and SD57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TE-CRG 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TE-CRG, SCE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2981566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701E7F8-3C5E-B991-1E5D-CAE71790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DCA94F-6BF1-B27C-D816-AF0DFD00D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557636"/>
            <a:ext cx="2299606" cy="1840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1402D1-3F51-4EEB-5130-D3AFF201AC04}"/>
              </a:ext>
            </a:extLst>
          </p:cNvPr>
          <p:cNvSpPr txBox="1"/>
          <p:nvPr/>
        </p:nvSpPr>
        <p:spPr>
          <a:xfrm>
            <a:off x="143508" y="2636508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41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57D144-D11A-7811-1E14-2CD5E386EA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6" t="15992" r="23630" b="28038"/>
          <a:stretch/>
        </p:blipFill>
        <p:spPr bwMode="auto">
          <a:xfrm>
            <a:off x="6588224" y="2543876"/>
            <a:ext cx="2448272" cy="1854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1FFDCD-3385-0859-8C04-85874D298621}"/>
              </a:ext>
            </a:extLst>
          </p:cNvPr>
          <p:cNvSpPr txBox="1"/>
          <p:nvPr/>
        </p:nvSpPr>
        <p:spPr>
          <a:xfrm>
            <a:off x="6732240" y="2636508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48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877F16-2221-457B-5F24-3DDA98DA4A4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50"/>
          <a:stretch/>
        </p:blipFill>
        <p:spPr>
          <a:xfrm>
            <a:off x="2677779" y="2553452"/>
            <a:ext cx="2015401" cy="21743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B95FEB-FF9C-800B-F3E6-92382C5F403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282"/>
          <a:stretch/>
        </p:blipFill>
        <p:spPr>
          <a:xfrm>
            <a:off x="4792675" y="2557636"/>
            <a:ext cx="1391278" cy="21701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647089-BC95-655F-9312-FC6AC05223C1}"/>
              </a:ext>
            </a:extLst>
          </p:cNvPr>
          <p:cNvSpPr txBox="1"/>
          <p:nvPr/>
        </p:nvSpPr>
        <p:spPr>
          <a:xfrm>
            <a:off x="4441152" y="4173808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82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B26CB-EC6D-C5D0-CC21-CED258EC7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709FE1-FBD7-E0EC-51AA-225E2DAB2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333AE8D-C8DE-27C2-66B9-20F907E98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244352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US17/US57 - Weekly integration review for installation, EDMS </a:t>
            </a:r>
            <a:r>
              <a:rPr lang="en-GB" sz="1200" dirty="0">
                <a:hlinkClick r:id="rId2"/>
              </a:rPr>
              <a:t>2804653</a:t>
            </a:r>
            <a:endParaRPr lang="en-GB" sz="1200" dirty="0"/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E5182FAB-F49D-0099-CEE9-67B76255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GB" sz="2400" u="sng" dirty="0"/>
              <a:t>US17/US57</a:t>
            </a:r>
            <a:r>
              <a:rPr lang="en-US" sz="2400" dirty="0"/>
              <a:t> 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701048C-24F0-DC0F-2A00-6050F647C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153407"/>
              </p:ext>
            </p:extLst>
          </p:nvPr>
        </p:nvGraphicFramePr>
        <p:xfrm>
          <a:off x="0" y="915566"/>
          <a:ext cx="9144002" cy="167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400030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US17/57 cold box metallic structure modification.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 to provide 3D Model and TE-CRG confirm with LINDE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TE-CRG, SCE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07/04/2025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warm pipes and their supports at US17/57 vault.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to be confirmed when design available.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EN-EL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Positioning of 24V control racks for cold box.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Converge on final position.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032022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36497F5-FE78-3D32-71E6-2046089C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9FCB6-B982-C408-D03A-D879E8881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715766"/>
            <a:ext cx="1798476" cy="16826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97E13-A6AF-D3D3-8579-C8743D6D21A3}"/>
              </a:ext>
            </a:extLst>
          </p:cNvPr>
          <p:cNvSpPr txBox="1"/>
          <p:nvPr/>
        </p:nvSpPr>
        <p:spPr>
          <a:xfrm>
            <a:off x="1652972" y="3939902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60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C97B7C-7237-7854-00C2-F48C2D6687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613" t="10800" r="42125" b="25134"/>
          <a:stretch/>
        </p:blipFill>
        <p:spPr>
          <a:xfrm>
            <a:off x="2915816" y="2715766"/>
            <a:ext cx="1129540" cy="1914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5E6BCE-7DFE-D947-DF16-D25552308CD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7400" t="9400" r="32675" b="12201"/>
          <a:stretch/>
        </p:blipFill>
        <p:spPr>
          <a:xfrm>
            <a:off x="4080921" y="2715766"/>
            <a:ext cx="1299077" cy="19144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E24879-3E13-D7E6-A55D-F7C320A5B214}"/>
              </a:ext>
            </a:extLst>
          </p:cNvPr>
          <p:cNvSpPr txBox="1"/>
          <p:nvPr/>
        </p:nvSpPr>
        <p:spPr>
          <a:xfrm>
            <a:off x="3811111" y="4213742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61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13CE5-E453-940D-1DC1-02C52E3415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7088" y="2728250"/>
            <a:ext cx="3139712" cy="18838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9ECF02-35DE-0913-3E5E-9223E19D9383}"/>
              </a:ext>
            </a:extLst>
          </p:cNvPr>
          <p:cNvSpPr txBox="1"/>
          <p:nvPr/>
        </p:nvSpPr>
        <p:spPr>
          <a:xfrm>
            <a:off x="5868144" y="4146569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04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B34CA-E2D3-C43E-0CC3-4AACF192D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2924A-33BB-4827-9F89-25F30000C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11FAC90-48D0-9E88-A8C3-96ABB16B2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244353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UR15/UR55 - Weekly integration review for installation, EDMS </a:t>
            </a:r>
            <a:r>
              <a:rPr lang="en-GB" sz="1200" dirty="0">
                <a:hlinkClick r:id="rId2"/>
              </a:rPr>
              <a:t>2796441</a:t>
            </a:r>
            <a:r>
              <a:rPr lang="en-GB" sz="1200" dirty="0"/>
              <a:t> 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00972A1D-CD85-49A3-14EF-447E69F46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GB" sz="2400" u="sng" dirty="0"/>
              <a:t>UR15/UR55</a:t>
            </a:r>
            <a:r>
              <a:rPr lang="en-US" sz="2400" dirty="0"/>
              <a:t> 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6154A2-5A91-92C3-9C32-2F27068C2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382653"/>
              </p:ext>
            </p:extLst>
          </p:nvPr>
        </p:nvGraphicFramePr>
        <p:xfrm>
          <a:off x="0" y="915567"/>
          <a:ext cx="9144002" cy="2060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400030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18090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Flexibles for Power Converters.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EN-CV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31/03/2025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28207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Sequence and Transport Volumes for SC Link, DFHX and DFHM (discussion offline and outcome to be added later).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Global discussion on actions taken. Several actions ongoing.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WP6A, EN-EL, EN-ACE, SCE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Completed</a:t>
                      </a:r>
                      <a:endParaRPr lang="en-GB" sz="1000" b="1" kern="140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032022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EN-AA equipment. ASDs, Loudspeakers.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position integration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EN-AA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07/04/2025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193462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new fire-resistant cable tray below the smoke extraction duct.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EN-EL, EN-AA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443999"/>
                  </a:ext>
                </a:extLst>
              </a:tr>
              <a:tr h="255272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ODH systems and electrical service boxes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EN-EL, EN-AA</a:t>
                      </a: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WP15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0263823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3C912CE3-BDEF-BCE1-C5E7-C63873770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14BD43-67D9-ED3E-072F-D8CDE06AD0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4" t="6423" r="32460" b="8042"/>
          <a:stretch/>
        </p:blipFill>
        <p:spPr bwMode="auto">
          <a:xfrm>
            <a:off x="395536" y="2985821"/>
            <a:ext cx="1368152" cy="15664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E74796-F7D3-A45E-91FD-C4864B8FAC69}"/>
              </a:ext>
            </a:extLst>
          </p:cNvPr>
          <p:cNvSpPr txBox="1"/>
          <p:nvPr/>
        </p:nvSpPr>
        <p:spPr>
          <a:xfrm>
            <a:off x="1221616" y="3075806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79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B9EA8C-00F5-6A0A-D6C1-4BC7BAFA7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459" y="3087700"/>
            <a:ext cx="1692349" cy="1611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5C2B7C-4113-0510-B155-177964AC4E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1" t="24329" r="43778" b="17500"/>
          <a:stretch/>
        </p:blipFill>
        <p:spPr bwMode="auto">
          <a:xfrm>
            <a:off x="4340019" y="2985821"/>
            <a:ext cx="1561465" cy="17862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31" descr="Une image contenant capture d’écran, art&#10;&#10;Le contenu généré par l’IA peut être incorrect.">
            <a:extLst>
              <a:ext uri="{FF2B5EF4-FFF2-40B4-BE49-F238E27FC236}">
                <a16:creationId xmlns:a16="http://schemas.microsoft.com/office/drawing/2014/main" id="{52267DF0-CED3-9AFD-6A32-131407A33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3" t="6687" r="35000"/>
          <a:stretch/>
        </p:blipFill>
        <p:spPr>
          <a:xfrm>
            <a:off x="2405128" y="3008681"/>
            <a:ext cx="1374784" cy="15872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629333-1E93-6C1F-2E6A-256F14395015}"/>
              </a:ext>
            </a:extLst>
          </p:cNvPr>
          <p:cNvSpPr txBox="1"/>
          <p:nvPr/>
        </p:nvSpPr>
        <p:spPr>
          <a:xfrm>
            <a:off x="2457108" y="3087700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91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7D861E-55E6-F4FE-7D2C-206670189BCE}"/>
              </a:ext>
            </a:extLst>
          </p:cNvPr>
          <p:cNvSpPr txBox="1"/>
          <p:nvPr/>
        </p:nvSpPr>
        <p:spPr>
          <a:xfrm>
            <a:off x="4363437" y="303934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92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66ED99-2D52-065B-278B-F7CD4BDE519C}"/>
              </a:ext>
            </a:extLst>
          </p:cNvPr>
          <p:cNvSpPr txBox="1"/>
          <p:nvPr/>
        </p:nvSpPr>
        <p:spPr>
          <a:xfrm>
            <a:off x="6646432" y="4263724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8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9D328-C0BE-E068-890E-E12235EE5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86ECB-02E3-B987-2DC6-078BA6D2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FF927ED-D7BC-3359-2E3E-86995B93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892424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UL13/UL17, UL53/UL57 - Weekly integration review for installation, EDMS </a:t>
            </a:r>
            <a:r>
              <a:rPr lang="en-GB" sz="1200" dirty="0">
                <a:hlinkClick r:id="rId2"/>
              </a:rPr>
              <a:t>3018054</a:t>
            </a:r>
            <a:r>
              <a:rPr lang="en-GB" sz="1200" dirty="0"/>
              <a:t> 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9BED19E-7476-AEB1-1934-573E9CE95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000" dirty="0"/>
              <a:t>Pending ITEMs for </a:t>
            </a:r>
            <a:r>
              <a:rPr lang="en-GB" sz="2000" u="sng" dirty="0"/>
              <a:t>UL13/UL17, UL53/UL57</a:t>
            </a:r>
            <a:r>
              <a:rPr lang="en-US" sz="2000" dirty="0"/>
              <a:t> Integration Approval</a:t>
            </a:r>
            <a:endParaRPr lang="en-GB" sz="20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9CB71E-38E9-A211-C2AB-2A8898915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217316"/>
              </p:ext>
            </p:extLst>
          </p:nvPr>
        </p:nvGraphicFramePr>
        <p:xfrm>
          <a:off x="0" y="1433801"/>
          <a:ext cx="9144002" cy="1218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850326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3880256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UL13/UL17, UL53/UL57 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around cores area.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Converge on final integration at cores area.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WP9, EN-EL, EN-CV, WP6A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28/04/2025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UL13/UL17, UL53/UL57 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QXL short branch.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ALL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28/04/2025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DE71B113-0BA5-944C-58CF-F0975D67F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05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DFBFE-4A75-86CC-C140-63701C16F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AD2C1-A21B-292D-56D5-D55937FA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A7C6A99-CB6F-3983-6490-48509DB7D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3340696"/>
          </a:xfrm>
        </p:spPr>
        <p:txBody>
          <a:bodyPr>
            <a:normAutofit/>
          </a:bodyPr>
          <a:lstStyle/>
          <a:p>
            <a:pPr algn="just"/>
            <a:endParaRPr lang="en-GB" sz="1400" dirty="0"/>
          </a:p>
          <a:p>
            <a:pPr algn="just">
              <a:lnSpc>
                <a:spcPct val="150000"/>
              </a:lnSpc>
            </a:pPr>
            <a:r>
              <a:rPr lang="en-GB" sz="1400" dirty="0"/>
              <a:t>HL New Infrastructure </a:t>
            </a:r>
            <a:r>
              <a:rPr lang="en-GB" sz="1400" b="1" dirty="0"/>
              <a:t>complete integration approval </a:t>
            </a:r>
            <a:r>
              <a:rPr lang="en-GB" sz="1400" dirty="0"/>
              <a:t>by </a:t>
            </a:r>
          </a:p>
          <a:p>
            <a:pPr lvl="1" algn="just">
              <a:lnSpc>
                <a:spcPct val="150000"/>
              </a:lnSpc>
            </a:pPr>
            <a:r>
              <a:rPr lang="en-GB" sz="1200" dirty="0"/>
              <a:t>Surface</a:t>
            </a:r>
            <a:r>
              <a:rPr lang="en-GB" sz="1200" b="1" dirty="0"/>
              <a:t> </a:t>
            </a:r>
            <a:r>
              <a:rPr lang="en-GB" sz="1200" dirty="0"/>
              <a:t>—</a:t>
            </a:r>
            <a:r>
              <a:rPr lang="en-GB" sz="1200" b="1" dirty="0"/>
              <a:t> </a:t>
            </a:r>
            <a:r>
              <a:rPr lang="en-GB" sz="1200" b="1" strike="sngStrike" dirty="0"/>
              <a:t>30/03/2025 </a:t>
            </a:r>
            <a:r>
              <a:rPr lang="en-GB" sz="1200" strike="sngStrike" dirty="0"/>
              <a:t>(SD17/57)</a:t>
            </a:r>
            <a:r>
              <a:rPr lang="en-GB" sz="1200" dirty="0"/>
              <a:t> </a:t>
            </a:r>
            <a:r>
              <a:rPr lang="en-GB" sz="1200" b="1" dirty="0"/>
              <a:t>14/04/2025</a:t>
            </a:r>
          </a:p>
          <a:p>
            <a:pPr lvl="1" algn="just">
              <a:lnSpc>
                <a:spcPct val="150000"/>
              </a:lnSpc>
            </a:pPr>
            <a:r>
              <a:rPr lang="en-GB" sz="1200" dirty="0"/>
              <a:t>Underground</a:t>
            </a:r>
            <a:r>
              <a:rPr lang="en-GB" sz="1200" b="1" dirty="0"/>
              <a:t> </a:t>
            </a:r>
            <a:r>
              <a:rPr lang="en-GB" sz="1200" dirty="0"/>
              <a:t>— </a:t>
            </a:r>
            <a:r>
              <a:rPr lang="en-GB" sz="1200" b="1" dirty="0"/>
              <a:t>28/04/2025 </a:t>
            </a:r>
            <a:r>
              <a:rPr lang="en-GB" sz="1200" dirty="0"/>
              <a:t>(ULs)</a:t>
            </a:r>
          </a:p>
          <a:p>
            <a:pPr algn="just">
              <a:lnSpc>
                <a:spcPct val="150000"/>
              </a:lnSpc>
            </a:pPr>
            <a:r>
              <a:rPr lang="en-GB" sz="1400" b="1" dirty="0"/>
              <a:t>Completing integration </a:t>
            </a:r>
            <a:r>
              <a:rPr lang="en-GB" sz="1400" dirty="0"/>
              <a:t>will ensure a smooth an </a:t>
            </a:r>
            <a:r>
              <a:rPr lang="en-GB" sz="1400" b="1" dirty="0"/>
              <a:t>ongoing installation </a:t>
            </a:r>
            <a:r>
              <a:rPr lang="en-GB" sz="1400" dirty="0"/>
              <a:t>process.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We are in the </a:t>
            </a:r>
            <a:r>
              <a:rPr lang="en-GB" sz="1400" b="1" dirty="0"/>
              <a:t>final stages </a:t>
            </a:r>
            <a:r>
              <a:rPr lang="en-GB" sz="1400" dirty="0"/>
              <a:t>of </a:t>
            </a:r>
            <a:r>
              <a:rPr lang="en-GB" sz="1400" b="1" dirty="0"/>
              <a:t>integration</a:t>
            </a:r>
            <a:r>
              <a:rPr lang="en-GB" sz="1400" dirty="0"/>
              <a:t>—last efforts are crucial.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We must </a:t>
            </a:r>
            <a:r>
              <a:rPr lang="en-GB" sz="1400" b="1" dirty="0"/>
              <a:t>free up resources </a:t>
            </a:r>
            <a:r>
              <a:rPr lang="en-GB" sz="1400" dirty="0"/>
              <a:t>to fully focus on the integration of the </a:t>
            </a:r>
            <a:r>
              <a:rPr lang="en-GB" sz="1400" b="1" dirty="0"/>
              <a:t>LHC tunnel</a:t>
            </a:r>
            <a:r>
              <a:rPr lang="en-GB" sz="1400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Thank you all for your </a:t>
            </a:r>
            <a:r>
              <a:rPr lang="en-GB" sz="1400" b="1" dirty="0"/>
              <a:t>hard work and dedication </a:t>
            </a:r>
            <a:r>
              <a:rPr lang="en-GB" sz="1400" dirty="0"/>
              <a:t>in this final stretch!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24FDB086-3383-1071-BE3E-143DED46B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000" dirty="0"/>
              <a:t>Conclusions &amp; Next Steps</a:t>
            </a:r>
            <a:endParaRPr lang="en-GB" sz="20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1000A1B-EDBB-B7C6-79D6-E06DAFFB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180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C286C-1E8F-A3E6-0DCF-8271EF281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72C62-1E44-0BDE-F625-938082D9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27B207-7268-11FD-C714-0E10F0E5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9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1D31F67-6C01-8CAF-53C6-3F14C3C0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2008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34077</TotalTime>
  <Words>783</Words>
  <Application>Microsoft Office PowerPoint</Application>
  <PresentationFormat>On-screen Show (16:9)</PresentationFormat>
  <Paragraphs>213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PowerPoint Presentation</vt:lpstr>
      <vt:lpstr>Introduction to Integration Review</vt:lpstr>
      <vt:lpstr>HL-LHC new technical infrastructure integration completion</vt:lpstr>
      <vt:lpstr>Pending ITEMs for Surface Integration Approval</vt:lpstr>
      <vt:lpstr>Pending ITEMs for US17/US57 Integration Approval</vt:lpstr>
      <vt:lpstr>Pending ITEMs for UR15/UR55 Integration Approval</vt:lpstr>
      <vt:lpstr>Pending ITEMs for UL13/UL17, UL53/UL57 Integration Approval</vt:lpstr>
      <vt:lpstr>Conclusions &amp; Next Steps</vt:lpstr>
      <vt:lpstr>Thanks!</vt:lpstr>
      <vt:lpstr>Extra slides</vt:lpstr>
      <vt:lpstr>Additional Material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</cp:lastModifiedBy>
  <cp:revision>672</cp:revision>
  <dcterms:created xsi:type="dcterms:W3CDTF">2016-02-12T09:02:01Z</dcterms:created>
  <dcterms:modified xsi:type="dcterms:W3CDTF">2025-03-28T09:14:08Z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