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Courier Prime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CourierPrime-bold.fntdata"/><Relationship Id="rId16" Type="http://schemas.openxmlformats.org/officeDocument/2006/relationships/font" Target="fonts/CourierPrime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CourierPrime-boldItalic.fntdata"/><Relationship Id="rId6" Type="http://schemas.openxmlformats.org/officeDocument/2006/relationships/slide" Target="slides/slide1.xml"/><Relationship Id="rId18" Type="http://schemas.openxmlformats.org/officeDocument/2006/relationships/font" Target="fonts/CourierPrime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43acb8694d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43acb8694d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474807ca8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474807ca8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43acb8694d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43acb8694d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474807ca81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474807ca81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acb8694d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3acb8694d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3acb8694d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3acb8694d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3acb8694d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43acb8694d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43acb8694d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43acb8694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43acb8694d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43acb8694d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 sz="800">
                <a:solidFill>
                  <a:srgbClr val="0033A0"/>
                </a:solidFill>
              </a:defRPr>
            </a:lvl1pPr>
            <a:lvl2pPr lvl="1">
              <a:buNone/>
              <a:defRPr sz="800">
                <a:solidFill>
                  <a:srgbClr val="0033A0"/>
                </a:solidFill>
              </a:defRPr>
            </a:lvl2pPr>
            <a:lvl3pPr lvl="2">
              <a:buNone/>
              <a:defRPr sz="800">
                <a:solidFill>
                  <a:srgbClr val="0033A0"/>
                </a:solidFill>
              </a:defRPr>
            </a:lvl3pPr>
            <a:lvl4pPr lvl="3">
              <a:buNone/>
              <a:defRPr sz="800">
                <a:solidFill>
                  <a:srgbClr val="0033A0"/>
                </a:solidFill>
              </a:defRPr>
            </a:lvl4pPr>
            <a:lvl5pPr lvl="4">
              <a:buNone/>
              <a:defRPr sz="800">
                <a:solidFill>
                  <a:srgbClr val="0033A0"/>
                </a:solidFill>
              </a:defRPr>
            </a:lvl5pPr>
            <a:lvl6pPr lvl="5">
              <a:buNone/>
              <a:defRPr sz="800">
                <a:solidFill>
                  <a:srgbClr val="0033A0"/>
                </a:solidFill>
              </a:defRPr>
            </a:lvl6pPr>
            <a:lvl7pPr lvl="6">
              <a:buNone/>
              <a:defRPr sz="800">
                <a:solidFill>
                  <a:srgbClr val="0033A0"/>
                </a:solidFill>
              </a:defRPr>
            </a:lvl7pPr>
            <a:lvl8pPr lvl="7">
              <a:buNone/>
              <a:defRPr sz="800">
                <a:solidFill>
                  <a:srgbClr val="0033A0"/>
                </a:solidFill>
              </a:defRPr>
            </a:lvl8pPr>
            <a:lvl9pPr lvl="8">
              <a:buNone/>
              <a:defRPr sz="800">
                <a:solidFill>
                  <a:srgbClr val="0033A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2800"/>
              <a:buNone/>
              <a:defRPr sz="2800">
                <a:solidFill>
                  <a:srgbClr val="0033A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 algn="r">
              <a:buNone/>
              <a:defRPr sz="800">
                <a:solidFill>
                  <a:srgbClr val="0033A0"/>
                </a:solidFill>
              </a:defRPr>
            </a:lvl1pPr>
            <a:lvl2pPr lvl="1" algn="r">
              <a:buNone/>
              <a:defRPr sz="800">
                <a:solidFill>
                  <a:srgbClr val="0033A0"/>
                </a:solidFill>
              </a:defRPr>
            </a:lvl2pPr>
            <a:lvl3pPr lvl="2" algn="r">
              <a:buNone/>
              <a:defRPr sz="800">
                <a:solidFill>
                  <a:srgbClr val="0033A0"/>
                </a:solidFill>
              </a:defRPr>
            </a:lvl3pPr>
            <a:lvl4pPr lvl="3" algn="r">
              <a:buNone/>
              <a:defRPr sz="800">
                <a:solidFill>
                  <a:srgbClr val="0033A0"/>
                </a:solidFill>
              </a:defRPr>
            </a:lvl4pPr>
            <a:lvl5pPr lvl="4" algn="r">
              <a:buNone/>
              <a:defRPr sz="800">
                <a:solidFill>
                  <a:srgbClr val="0033A0"/>
                </a:solidFill>
              </a:defRPr>
            </a:lvl5pPr>
            <a:lvl6pPr lvl="5" algn="r">
              <a:buNone/>
              <a:defRPr sz="800">
                <a:solidFill>
                  <a:srgbClr val="0033A0"/>
                </a:solidFill>
              </a:defRPr>
            </a:lvl6pPr>
            <a:lvl7pPr lvl="6" algn="r">
              <a:buNone/>
              <a:defRPr sz="800">
                <a:solidFill>
                  <a:srgbClr val="0033A0"/>
                </a:solidFill>
              </a:defRPr>
            </a:lvl7pPr>
            <a:lvl8pPr lvl="7" algn="r">
              <a:buNone/>
              <a:defRPr sz="800">
                <a:solidFill>
                  <a:srgbClr val="0033A0"/>
                </a:solidFill>
              </a:defRPr>
            </a:lvl8pPr>
            <a:lvl9pPr lvl="8" algn="r">
              <a:buNone/>
              <a:defRPr sz="800">
                <a:solidFill>
                  <a:srgbClr val="0033A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1683075" y="4783750"/>
            <a:ext cx="5318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rgbClr val="0033A0"/>
                </a:solidFill>
              </a:rPr>
              <a:t>Bernardo Abreu </a:t>
            </a:r>
            <a:r>
              <a:rPr lang="de" sz="800">
                <a:solidFill>
                  <a:srgbClr val="0033A0"/>
                </a:solidFill>
              </a:rPr>
              <a:t>Figueiredo</a:t>
            </a:r>
            <a:r>
              <a:rPr lang="de" sz="800">
                <a:solidFill>
                  <a:srgbClr val="0033A0"/>
                </a:solidFill>
              </a:rPr>
              <a:t> | </a:t>
            </a:r>
            <a:r>
              <a:rPr lang="de" sz="800">
                <a:solidFill>
                  <a:srgbClr val="0033A0"/>
                </a:solidFill>
              </a:rPr>
              <a:t>Contribution example: CMA-ES for IDDEFIX</a:t>
            </a:r>
            <a:endParaRPr sz="800">
              <a:solidFill>
                <a:srgbClr val="0033A0"/>
              </a:solidFill>
            </a:endParaRPr>
          </a:p>
        </p:txBody>
      </p:sp>
      <p:sp>
        <p:nvSpPr>
          <p:cNvPr id="10" name="Google Shape;10;p1"/>
          <p:cNvSpPr txBox="1"/>
          <p:nvPr/>
        </p:nvSpPr>
        <p:spPr>
          <a:xfrm>
            <a:off x="6840252" y="4783762"/>
            <a:ext cx="121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rgbClr val="0033A0"/>
                </a:solidFill>
              </a:rPr>
              <a:t>2</a:t>
            </a:r>
            <a:r>
              <a:rPr baseline="30000" lang="de" sz="800">
                <a:solidFill>
                  <a:srgbClr val="0033A0"/>
                </a:solidFill>
              </a:rPr>
              <a:t>nd</a:t>
            </a:r>
            <a:r>
              <a:rPr lang="de" sz="800">
                <a:solidFill>
                  <a:srgbClr val="0033A0"/>
                </a:solidFill>
              </a:rPr>
              <a:t> April 2025</a:t>
            </a:r>
            <a:endParaRPr sz="800">
              <a:solidFill>
                <a:srgbClr val="0033A0"/>
              </a:solidFill>
            </a:endParaRPr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3548" y="4783750"/>
            <a:ext cx="329050" cy="3290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"/>
          <p:cNvCxnSpPr/>
          <p:nvPr/>
        </p:nvCxnSpPr>
        <p:spPr>
          <a:xfrm>
            <a:off x="172200" y="4762500"/>
            <a:ext cx="8748300" cy="2700"/>
          </a:xfrm>
          <a:prstGeom prst="straightConnector1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ndico.cern.ch/event/1510103/contributions/6355153/attachments/3027324/5368490/FCC%20Sextupole%20Matching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event/1510103/contributions/6355153/attachments/3027324/5368490/FCC%20Sextupole%20Matching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Contribution example: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CMA-ES for IDDEFIX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Bernardo Abreu Figueiredo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Conclusion</a:t>
            </a:r>
            <a:endParaRPr/>
          </a:p>
        </p:txBody>
      </p:sp>
      <p:sp>
        <p:nvSpPr>
          <p:cNvPr id="130" name="Google Shape;130;p22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Added a new solver to IDDEFIX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Can achieve results faster and precise, better trade-off than DE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Git is a powerful tool for collaborative versioning of software projects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Contributing to existing projects is simple with Git pull requests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Changes are transparent through commits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History is available and one can see what changes were introduced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Context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990975"/>
            <a:ext cx="8520600" cy="162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I gave </a:t>
            </a:r>
            <a:r>
              <a:rPr lang="de" u="sng">
                <a:solidFill>
                  <a:schemeClr val="hlink"/>
                </a:solidFill>
                <a:hlinkClick r:id="rId3"/>
              </a:rPr>
              <a:t>presentation</a:t>
            </a:r>
            <a:r>
              <a:rPr lang="de"/>
              <a:t> at CAP on CMA-ES for FCC Momentum Acceptance Optimization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Elena and I thought it could be useful to have it in IDDEFIX</a:t>
            </a:r>
            <a:endParaRPr/>
          </a:p>
        </p:txBody>
      </p:sp>
      <p:grpSp>
        <p:nvGrpSpPr>
          <p:cNvPr id="66" name="Google Shape;66;p14"/>
          <p:cNvGrpSpPr/>
          <p:nvPr/>
        </p:nvGrpSpPr>
        <p:grpSpPr>
          <a:xfrm>
            <a:off x="528750" y="2920875"/>
            <a:ext cx="7593725" cy="1139400"/>
            <a:chOff x="528750" y="2920875"/>
            <a:chExt cx="7593725" cy="1139400"/>
          </a:xfrm>
        </p:grpSpPr>
        <p:sp>
          <p:nvSpPr>
            <p:cNvPr id="67" name="Google Shape;67;p14"/>
            <p:cNvSpPr/>
            <p:nvPr/>
          </p:nvSpPr>
          <p:spPr>
            <a:xfrm>
              <a:off x="528750" y="3172275"/>
              <a:ext cx="1408800" cy="6366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4"/>
            <p:cNvSpPr/>
            <p:nvPr/>
          </p:nvSpPr>
          <p:spPr>
            <a:xfrm>
              <a:off x="2056775" y="2920875"/>
              <a:ext cx="6065700" cy="11394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800">
                  <a:solidFill>
                    <a:srgbClr val="1155CC"/>
                  </a:solidFill>
                </a:rPr>
                <a:t>We sat together coding for 2 hours and then merged the changes using Github in </a:t>
              </a:r>
              <a:r>
                <a:rPr lang="de" sz="1800">
                  <a:solidFill>
                    <a:srgbClr val="CC0000"/>
                  </a:solidFill>
                </a:rPr>
                <a:t>less than 5 min</a:t>
              </a:r>
              <a:endParaRPr>
                <a:solidFill>
                  <a:srgbClr val="CC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What is the Contribution About?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Added new evolutionary algorithm solver CMA-ES to IDDEFIX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CMA-ES: Covariance Matrix Adaptation - Evolution Strategy</a:t>
            </a:r>
            <a:r>
              <a:rPr baseline="30000" lang="de"/>
              <a:t>1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Implemented in Pymoo library</a:t>
            </a:r>
            <a:r>
              <a:rPr baseline="30000" lang="de"/>
              <a:t>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New option besides DE (Differential Evolution) added by Malthe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Focus of this presentation more on workflow than on algorithm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For an introduction to CMA-ES, see </a:t>
            </a:r>
            <a:r>
              <a:rPr lang="de" u="sng">
                <a:solidFill>
                  <a:schemeClr val="hlink"/>
                </a:solidFill>
                <a:hlinkClick r:id="rId3"/>
              </a:rPr>
              <a:t>presentation</a:t>
            </a:r>
            <a:r>
              <a:rPr lang="de"/>
              <a:t> in CAP section meeting of 7</a:t>
            </a:r>
            <a:r>
              <a:rPr baseline="30000" lang="de"/>
              <a:t>th</a:t>
            </a:r>
            <a:r>
              <a:rPr lang="de"/>
              <a:t> March (starting from Slide 12)</a:t>
            </a:r>
            <a:endParaRPr/>
          </a:p>
        </p:txBody>
      </p:sp>
      <p:sp>
        <p:nvSpPr>
          <p:cNvPr id="75" name="Google Shape;75;p15"/>
          <p:cNvSpPr txBox="1"/>
          <p:nvPr/>
        </p:nvSpPr>
        <p:spPr>
          <a:xfrm>
            <a:off x="311700" y="4278475"/>
            <a:ext cx="8520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de" sz="1100">
                <a:solidFill>
                  <a:srgbClr val="595959"/>
                </a:solidFill>
              </a:rPr>
              <a:t>1</a:t>
            </a:r>
            <a:r>
              <a:rPr lang="de" sz="1100">
                <a:solidFill>
                  <a:srgbClr val="595959"/>
                </a:solidFill>
              </a:rPr>
              <a:t>  </a:t>
            </a:r>
            <a:r>
              <a:rPr lang="de" sz="1100">
                <a:solidFill>
                  <a:srgbClr val="595959"/>
                </a:solidFill>
              </a:rPr>
              <a:t>Hansen, Nikolaus. "The CMA evolution strategy: A tutorial." arXiv preprint arXiv:1604.00772 (2016).</a:t>
            </a:r>
            <a:endParaRPr sz="11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de" sz="1100">
                <a:solidFill>
                  <a:srgbClr val="595959"/>
                </a:solidFill>
              </a:rPr>
              <a:t>2</a:t>
            </a:r>
            <a:r>
              <a:rPr lang="de" sz="1100">
                <a:solidFill>
                  <a:srgbClr val="595959"/>
                </a:solidFill>
              </a:rPr>
              <a:t>  </a:t>
            </a:r>
            <a:r>
              <a:rPr lang="de" sz="1100">
                <a:solidFill>
                  <a:srgbClr val="595959"/>
                </a:solidFill>
              </a:rPr>
              <a:t>https://pymoo.org/</a:t>
            </a:r>
            <a:endParaRPr sz="11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Changes in </a:t>
            </a:r>
            <a:r>
              <a:rPr lang="de">
                <a:latin typeface="Courier Prime"/>
                <a:ea typeface="Courier Prime"/>
                <a:cs typeface="Courier Prime"/>
                <a:sym typeface="Courier Prime"/>
              </a:rPr>
              <a:t>solver.py</a:t>
            </a:r>
            <a:r>
              <a:rPr lang="de"/>
              <a:t> &amp; </a:t>
            </a:r>
            <a:r>
              <a:rPr lang="de">
                <a:latin typeface="Courier Prime"/>
                <a:ea typeface="Courier Prime"/>
                <a:cs typeface="Courier Prime"/>
                <a:sym typeface="Courier Prime"/>
              </a:rPr>
              <a:t>framework.py</a:t>
            </a:r>
            <a:endParaRPr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Code is written in a modular way → only needed to modify </a:t>
            </a:r>
            <a:r>
              <a:rPr lang="de">
                <a:latin typeface="Courier Prime"/>
                <a:ea typeface="Courier Prime"/>
                <a:cs typeface="Courier Prime"/>
                <a:sym typeface="Courier Prime"/>
              </a:rPr>
              <a:t>solver.py</a:t>
            </a:r>
            <a:r>
              <a:rPr lang="de"/>
              <a:t> and </a:t>
            </a:r>
            <a:r>
              <a:rPr lang="de">
                <a:latin typeface="Courier Prime"/>
                <a:ea typeface="Courier Prime"/>
                <a:cs typeface="Courier Prime"/>
                <a:sym typeface="Courier Prime"/>
              </a:rPr>
              <a:t>framework.py</a:t>
            </a:r>
            <a:r>
              <a:rPr lang="de"/>
              <a:t> </a:t>
            </a:r>
            <a:r>
              <a:rPr lang="de"/>
              <a:t>and write one example proving the functionality of CMA-ES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Didn’t need to understand the rest of the package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2525" y="2076250"/>
            <a:ext cx="5789824" cy="258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to Contribute to a Project on Github?</a:t>
            </a:r>
            <a:endParaRPr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"/>
              <a:t>Create a Fork of the repository you want to contribute to</a:t>
            </a:r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00525"/>
            <a:ext cx="8520601" cy="182544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/>
          <p:nvPr/>
        </p:nvSpPr>
        <p:spPr>
          <a:xfrm>
            <a:off x="6755375" y="1525525"/>
            <a:ext cx="689100" cy="309300"/>
          </a:xfrm>
          <a:prstGeom prst="flowChartConnector">
            <a:avLst/>
          </a:prstGeom>
          <a:noFill/>
          <a:ln cap="flat" cmpd="sng" w="2857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to Contribute to a Project on Github?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de"/>
              <a:t>Create a Fork of the repository you want to contribute to</a:t>
            </a:r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3251" y="1460725"/>
            <a:ext cx="4077494" cy="3154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to Contribute to a Project on Github?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2. Create a new branch (Optional)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Courier Prime"/>
              <a:buChar char="●"/>
            </a:pPr>
            <a:r>
              <a:rPr lang="de">
                <a:highlight>
                  <a:srgbClr val="CCCCCC"/>
                </a:highlight>
                <a:latin typeface="Courier Prime"/>
                <a:ea typeface="Courier Prime"/>
                <a:cs typeface="Courier Prime"/>
                <a:sym typeface="Courier Prime"/>
              </a:rPr>
              <a:t>git switch -c [branch-name]</a:t>
            </a:r>
            <a:r>
              <a:rPr lang="de"/>
              <a:t> in the terminal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or in the IDE of your choice (VS Code, Pycharm, etc. have git integration)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3. Make your changes, add them to the staging area </a:t>
            </a:r>
            <a:r>
              <a:rPr lang="de"/>
              <a:t>(</a:t>
            </a:r>
            <a:r>
              <a:rPr lang="de">
                <a:highlight>
                  <a:srgbClr val="CCCCCC"/>
                </a:highlight>
                <a:latin typeface="Courier Prime"/>
                <a:ea typeface="Courier Prime"/>
                <a:cs typeface="Courier Prime"/>
                <a:sym typeface="Courier Prime"/>
              </a:rPr>
              <a:t>git add [files]</a:t>
            </a:r>
            <a:r>
              <a:rPr lang="de"/>
              <a:t>), </a:t>
            </a:r>
            <a:r>
              <a:rPr lang="de"/>
              <a:t>commit </a:t>
            </a:r>
            <a:r>
              <a:rPr lang="de"/>
              <a:t>(</a:t>
            </a:r>
            <a:r>
              <a:rPr lang="de">
                <a:highlight>
                  <a:srgbClr val="CCCCCC"/>
                </a:highlight>
                <a:latin typeface="Courier Prime"/>
                <a:ea typeface="Courier Prime"/>
                <a:cs typeface="Courier Prime"/>
                <a:sym typeface="Courier Prime"/>
              </a:rPr>
              <a:t>git commit</a:t>
            </a:r>
            <a:r>
              <a:rPr lang="de"/>
              <a:t>) </a:t>
            </a:r>
            <a:r>
              <a:rPr lang="de"/>
              <a:t>and push them (</a:t>
            </a:r>
            <a:r>
              <a:rPr lang="de">
                <a:highlight>
                  <a:srgbClr val="CCCCCC"/>
                </a:highlight>
                <a:latin typeface="Courier Prime"/>
                <a:ea typeface="Courier Prime"/>
                <a:cs typeface="Courier Prime"/>
                <a:sym typeface="Courier Prime"/>
              </a:rPr>
              <a:t>git push</a:t>
            </a:r>
            <a:r>
              <a:rPr lang="de"/>
              <a:t>) to the repository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4. Open a pull request to merge the changes into the main repository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de"/>
              <a:t>How to Contribute to a Project on Github?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4. Open</a:t>
            </a:r>
            <a:r>
              <a:rPr lang="de"/>
              <a:t> a pull request to merge the changes into the main repository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5. Someone else reviews the request and approves/requests changes</a:t>
            </a:r>
            <a:endParaRPr/>
          </a:p>
        </p:txBody>
      </p:sp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8100" y="1484387"/>
            <a:ext cx="3824174" cy="2061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1" y="1540763"/>
            <a:ext cx="3984990" cy="19491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/>
          <p:nvPr/>
        </p:nvSpPr>
        <p:spPr>
          <a:xfrm>
            <a:off x="4421850" y="2385150"/>
            <a:ext cx="461100" cy="260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Why use CMA-ES for IDDEFIX?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Depending on use case, CMA-ES can be faster/yield more precise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Added a jupyter notebook with examples using CMA-ES</a:t>
            </a:r>
            <a:endParaRPr/>
          </a:p>
        </p:txBody>
      </p:sp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900" y="1742900"/>
            <a:ext cx="4337425" cy="161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600" y="3740400"/>
            <a:ext cx="3241077" cy="10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7700" y="3740400"/>
            <a:ext cx="3242468" cy="10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616500" y="3297275"/>
            <a:ext cx="312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CMA-ES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3" name="Google Shape;123;p21"/>
          <p:cNvSpPr txBox="1"/>
          <p:nvPr/>
        </p:nvSpPr>
        <p:spPr>
          <a:xfrm>
            <a:off x="5087700" y="3297275"/>
            <a:ext cx="312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DE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24" name="Google Shape;124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33068" y="1677318"/>
            <a:ext cx="3299228" cy="201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