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12" r:id="rId3"/>
    <p:sldId id="467" r:id="rId4"/>
    <p:sldId id="468" r:id="rId5"/>
    <p:sldId id="469" r:id="rId6"/>
    <p:sldId id="471" r:id="rId7"/>
    <p:sldId id="472" r:id="rId8"/>
    <p:sldId id="368" r:id="rId9"/>
  </p:sldIdLst>
  <p:sldSz cx="12192000" cy="6858000"/>
  <p:notesSz cx="7010400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14A35FE7-C321-4C4C-9B64-F39F3204B241}">
          <p14:sldIdLst>
            <p14:sldId id="256"/>
            <p14:sldId id="312"/>
            <p14:sldId id="467"/>
            <p14:sldId id="468"/>
            <p14:sldId id="469"/>
            <p14:sldId id="471"/>
            <p14:sldId id="472"/>
            <p14:sldId id="368"/>
          </p14:sldIdLst>
        </p14:section>
        <p14:section name="Hidden" id="{022F33E0-7038-45FD-867B-CE9AA51C07CD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751B"/>
    <a:srgbClr val="FFC000"/>
    <a:srgbClr val="7472FF"/>
    <a:srgbClr val="F09DF2"/>
    <a:srgbClr val="16BECF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3593" autoAdjust="0"/>
  </p:normalViewPr>
  <p:slideViewPr>
    <p:cSldViewPr snapToGrid="0">
      <p:cViewPr varScale="1">
        <p:scale>
          <a:sx n="159" d="100"/>
          <a:sy n="159" d="100"/>
        </p:scale>
        <p:origin x="30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CF033DFF-3F35-4F1C-9BB7-905CF0B2BBCF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F71E06ED-6469-43D4-AA87-EF0B3DF2C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672766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3DFF-3F35-4F1C-9BB7-905CF0B2BBCF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E06ED-6469-43D4-AA87-EF0B3DF2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625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3DFF-3F35-4F1C-9BB7-905CF0B2BBCF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E06ED-6469-43D4-AA87-EF0B3DF2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3DFF-3F35-4F1C-9BB7-905CF0B2BBCF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E06ED-6469-43D4-AA87-EF0B3DF2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014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3DFF-3F35-4F1C-9BB7-905CF0B2BBCF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E06ED-6469-43D4-AA87-EF0B3DF2C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4864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3DFF-3F35-4F1C-9BB7-905CF0B2BBCF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E06ED-6469-43D4-AA87-EF0B3DF2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58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3DFF-3F35-4F1C-9BB7-905CF0B2BBCF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E06ED-6469-43D4-AA87-EF0B3DF2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341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3DFF-3F35-4F1C-9BB7-905CF0B2BBCF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E06ED-6469-43D4-AA87-EF0B3DF2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665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3DFF-3F35-4F1C-9BB7-905CF0B2BBCF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E06ED-6469-43D4-AA87-EF0B3DF2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426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3DFF-3F35-4F1C-9BB7-905CF0B2BBCF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E06ED-6469-43D4-AA87-EF0B3DF2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025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3DFF-3F35-4F1C-9BB7-905CF0B2BBCF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E06ED-6469-43D4-AA87-EF0B3DF2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805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CF033DFF-3F35-4F1C-9BB7-905CF0B2BBCF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F71E06ED-6469-43D4-AA87-EF0B3DF2C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58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209E3-44B7-E09B-5FD9-8681BB522A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chemeClr val="bg2"/>
                </a:solidFill>
              </a:rPr>
              <a:t>IDDEFIX case study</a:t>
            </a:r>
            <a:br>
              <a:rPr lang="en-GB" sz="3200" dirty="0">
                <a:solidFill>
                  <a:schemeClr val="bg2"/>
                </a:solidFill>
              </a:rPr>
            </a:br>
            <a:br>
              <a:rPr lang="en-GB" sz="3200" dirty="0">
                <a:solidFill>
                  <a:schemeClr val="bg2"/>
                </a:solidFill>
              </a:rPr>
            </a:br>
            <a:endParaRPr lang="en-US" sz="3200" dirty="0">
              <a:solidFill>
                <a:schemeClr val="bg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873D16-0A19-3BCC-AD94-64289E8FFBAC}"/>
              </a:ext>
            </a:extLst>
          </p:cNvPr>
          <p:cNvSpPr txBox="1"/>
          <p:nvPr/>
        </p:nvSpPr>
        <p:spPr>
          <a:xfrm>
            <a:off x="1261872" y="4989617"/>
            <a:ext cx="9137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L. Sito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Many thanks to: E. de La Fuente, S. Joly, C. Zannini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50EAB9-469B-1377-6E0C-5BB62897C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019994"/>
            <a:ext cx="828746" cy="103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5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EAAA5-BBF0-3E0B-87D9-ADB840E86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7D851F7-E7AE-2D14-D56A-94A35FC99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828800"/>
            <a:ext cx="8595360" cy="43513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600" dirty="0"/>
              <a:t>Main goal: show a </a:t>
            </a:r>
            <a:r>
              <a:rPr lang="en-US" sz="1600" b="1" u="sng" dirty="0">
                <a:solidFill>
                  <a:srgbClr val="0070C0"/>
                </a:solidFill>
              </a:rPr>
              <a:t>practical case study</a:t>
            </a:r>
            <a:r>
              <a:rPr lang="en-US" sz="1600" dirty="0"/>
              <a:t> where the use of </a:t>
            </a:r>
            <a:r>
              <a:rPr lang="en-US" sz="1600" b="1" u="sng" dirty="0">
                <a:solidFill>
                  <a:srgbClr val="0070C0"/>
                </a:solidFill>
              </a:rPr>
              <a:t>IDDEFIX</a:t>
            </a:r>
            <a:r>
              <a:rPr lang="en-US" sz="1600" dirty="0"/>
              <a:t> is extremely </a:t>
            </a:r>
            <a:r>
              <a:rPr lang="en-US" sz="1600" b="1" u="sng" dirty="0">
                <a:solidFill>
                  <a:srgbClr val="0070C0"/>
                </a:solidFill>
              </a:rPr>
              <a:t>helpful!</a:t>
            </a:r>
          </a:p>
          <a:p>
            <a:pPr marL="0" indent="0" algn="ctr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Simulations of a test structure: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61FFB2-DE9D-3855-F013-EF5E9615258E}"/>
              </a:ext>
            </a:extLst>
          </p:cNvPr>
          <p:cNvSpPr txBox="1"/>
          <p:nvPr/>
        </p:nvSpPr>
        <p:spPr>
          <a:xfrm>
            <a:off x="1158716" y="4477810"/>
            <a:ext cx="65595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Simple to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Simple analytically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Not easy to simulate properly with Wakefield Solvers: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solidFill>
                  <a:srgbClr val="C00000"/>
                </a:solidFill>
              </a:rPr>
              <a:t>Very high Q factor of resonant modes </a:t>
            </a:r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</a:t>
            </a:r>
            <a:r>
              <a:rPr lang="en-US" sz="1600" dirty="0">
                <a:solidFill>
                  <a:srgbClr val="C00000"/>
                </a:solidFill>
              </a:rPr>
              <a:t> Long Wavelength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solidFill>
                  <a:srgbClr val="C00000"/>
                </a:solidFill>
              </a:rPr>
              <a:t>With MTM insertions </a:t>
            </a:r>
            <a:r>
              <a:rPr lang="en-US" sz="1600" dirty="0">
                <a:solidFill>
                  <a:srgbClr val="C00000"/>
                </a:solidFill>
                <a:sym typeface="Wingdings" panose="05000000000000000000" pitchFamily="2" charset="2"/>
              </a:rPr>
              <a:t> High number of mesh cells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06E2FE-47D4-9C3B-E757-E52E4BB238D4}"/>
              </a:ext>
            </a:extLst>
          </p:cNvPr>
          <p:cNvSpPr txBox="1"/>
          <p:nvPr/>
        </p:nvSpPr>
        <p:spPr>
          <a:xfrm>
            <a:off x="5827900" y="4554754"/>
            <a:ext cx="204383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u="sng" dirty="0">
                <a:solidFill>
                  <a:srgbClr val="00B050"/>
                </a:solidFill>
              </a:rPr>
              <a:t>Perfect for R&amp;D </a:t>
            </a:r>
            <a:endParaRPr lang="en-GB" sz="1600" dirty="0"/>
          </a:p>
        </p:txBody>
      </p:sp>
      <p:cxnSp>
        <p:nvCxnSpPr>
          <p:cNvPr id="19" name="Straight Arrow Connector 3">
            <a:extLst>
              <a:ext uri="{FF2B5EF4-FFF2-40B4-BE49-F238E27FC236}">
                <a16:creationId xmlns:a16="http://schemas.microsoft.com/office/drawing/2014/main" id="{109773B3-3561-1B9C-91D7-C1D8884D949A}"/>
              </a:ext>
            </a:extLst>
          </p:cNvPr>
          <p:cNvCxnSpPr>
            <a:cxnSpLocks/>
          </p:cNvCxnSpPr>
          <p:nvPr/>
        </p:nvCxnSpPr>
        <p:spPr>
          <a:xfrm>
            <a:off x="3894760" y="4745763"/>
            <a:ext cx="199469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88EE128F-5254-3320-71A8-EA0FD6BF6F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7146" y="2434147"/>
            <a:ext cx="1762412" cy="16014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4FA006-8408-A728-3829-B5A0A6D98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9819" y="2452819"/>
            <a:ext cx="1423576" cy="16312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07C5D4-7305-F0DE-9F0B-98000BA932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9147" y="3908956"/>
            <a:ext cx="1515585" cy="1598214"/>
          </a:xfrm>
          <a:prstGeom prst="rect">
            <a:avLst/>
          </a:prstGeom>
        </p:spPr>
      </p:pic>
      <p:sp>
        <p:nvSpPr>
          <p:cNvPr id="20" name="TextBox 11">
            <a:extLst>
              <a:ext uri="{FF2B5EF4-FFF2-40B4-BE49-F238E27FC236}">
                <a16:creationId xmlns:a16="http://schemas.microsoft.com/office/drawing/2014/main" id="{853A168E-57E4-D89D-6760-39E76CDB9990}"/>
              </a:ext>
            </a:extLst>
          </p:cNvPr>
          <p:cNvSpPr txBox="1"/>
          <p:nvPr/>
        </p:nvSpPr>
        <p:spPr>
          <a:xfrm>
            <a:off x="9554732" y="4246977"/>
            <a:ext cx="1800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200" dirty="0">
                <a:solidFill>
                  <a:srgbClr val="C00000"/>
                </a:solidFill>
              </a:rPr>
              <a:t>E.g. Study of Metamaterial insertions</a:t>
            </a:r>
          </a:p>
        </p:txBody>
      </p:sp>
      <p:sp>
        <p:nvSpPr>
          <p:cNvPr id="21" name="TextBox 11">
            <a:extLst>
              <a:ext uri="{FF2B5EF4-FFF2-40B4-BE49-F238E27FC236}">
                <a16:creationId xmlns:a16="http://schemas.microsoft.com/office/drawing/2014/main" id="{FD23AAD3-BB8A-7538-E661-B717AE6AE669}"/>
              </a:ext>
            </a:extLst>
          </p:cNvPr>
          <p:cNvSpPr txBox="1"/>
          <p:nvPr/>
        </p:nvSpPr>
        <p:spPr>
          <a:xfrm>
            <a:off x="1807422" y="6181263"/>
            <a:ext cx="1800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200" dirty="0"/>
              <a:t>IDDEFIX allows to: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06D2FE-965D-930E-D097-048E09FB4AEE}"/>
              </a:ext>
            </a:extLst>
          </p:cNvPr>
          <p:cNvSpPr txBox="1"/>
          <p:nvPr/>
        </p:nvSpPr>
        <p:spPr>
          <a:xfrm>
            <a:off x="3936315" y="6088930"/>
            <a:ext cx="18649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Simulate a non-fully decayed wake</a:t>
            </a:r>
            <a:endParaRPr lang="en-GB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D2FA74-81C6-21EB-DD29-59A484749E08}"/>
              </a:ext>
            </a:extLst>
          </p:cNvPr>
          <p:cNvSpPr txBox="1"/>
          <p:nvPr/>
        </p:nvSpPr>
        <p:spPr>
          <a:xfrm>
            <a:off x="6130120" y="6088930"/>
            <a:ext cx="18649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“Reconstruct” the impedance</a:t>
            </a:r>
            <a:endParaRPr lang="en-GB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D888342-82B6-74A2-CF0A-E97641B2673C}"/>
              </a:ext>
            </a:extLst>
          </p:cNvPr>
          <p:cNvSpPr txBox="1"/>
          <p:nvPr/>
        </p:nvSpPr>
        <p:spPr>
          <a:xfrm>
            <a:off x="8323924" y="5904264"/>
            <a:ext cx="18649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Also getting Q-factor from fitting (also of multiple overlapping modes!)</a:t>
            </a:r>
            <a:endParaRPr lang="en-GB" sz="1200" dirty="0"/>
          </a:p>
        </p:txBody>
      </p:sp>
      <p:cxnSp>
        <p:nvCxnSpPr>
          <p:cNvPr id="26" name="Straight Arrow Connector 3">
            <a:extLst>
              <a:ext uri="{FF2B5EF4-FFF2-40B4-BE49-F238E27FC236}">
                <a16:creationId xmlns:a16="http://schemas.microsoft.com/office/drawing/2014/main" id="{4815C04C-E430-DEFC-07C4-4F7D099EA850}"/>
              </a:ext>
            </a:extLst>
          </p:cNvPr>
          <p:cNvCxnSpPr>
            <a:cxnSpLocks/>
            <a:stCxn id="21" idx="3"/>
            <a:endCxn id="23" idx="1"/>
          </p:cNvCxnSpPr>
          <p:nvPr/>
        </p:nvCxnSpPr>
        <p:spPr>
          <a:xfrm>
            <a:off x="3607422" y="6319763"/>
            <a:ext cx="32889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3">
            <a:extLst>
              <a:ext uri="{FF2B5EF4-FFF2-40B4-BE49-F238E27FC236}">
                <a16:creationId xmlns:a16="http://schemas.microsoft.com/office/drawing/2014/main" id="{DEC5FD26-F4A8-EE19-AD7E-08AFC54F917F}"/>
              </a:ext>
            </a:extLst>
          </p:cNvPr>
          <p:cNvCxnSpPr>
            <a:cxnSpLocks/>
            <a:stCxn id="23" idx="3"/>
            <a:endCxn id="24" idx="1"/>
          </p:cNvCxnSpPr>
          <p:nvPr/>
        </p:nvCxnSpPr>
        <p:spPr>
          <a:xfrm>
            <a:off x="5801227" y="6319763"/>
            <a:ext cx="32889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">
            <a:extLst>
              <a:ext uri="{FF2B5EF4-FFF2-40B4-BE49-F238E27FC236}">
                <a16:creationId xmlns:a16="http://schemas.microsoft.com/office/drawing/2014/main" id="{2CFBE22E-BE8B-AF33-EF81-5164E8888D9A}"/>
              </a:ext>
            </a:extLst>
          </p:cNvPr>
          <p:cNvCxnSpPr>
            <a:cxnSpLocks/>
            <a:stCxn id="24" idx="3"/>
            <a:endCxn id="25" idx="1"/>
          </p:cNvCxnSpPr>
          <p:nvPr/>
        </p:nvCxnSpPr>
        <p:spPr>
          <a:xfrm>
            <a:off x="7995032" y="6319763"/>
            <a:ext cx="32889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808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1" grpId="0"/>
      <p:bldP spid="23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C1A1538-4B03-633B-2C2B-BBDE2FC84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657E9-819A-44B2-B12A-14F634376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</a:t>
            </a:r>
            <a:br>
              <a:rPr lang="en-US" dirty="0"/>
            </a:br>
            <a:r>
              <a:rPr lang="en-US" sz="2400" dirty="0"/>
              <a:t>Workflow for a Pillbox Cavity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C21234D0-0F48-76B6-29D4-C006EF8D4FB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61872" y="1828800"/>
                <a:ext cx="8595360" cy="4351337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1600" dirty="0"/>
                  <a:t>Aluminum Pillbox with Tuners</a:t>
                </a:r>
                <a:endParaRPr lang="en-US" sz="1600" b="1" u="sng" dirty="0">
                  <a:solidFill>
                    <a:srgbClr val="0070C0"/>
                  </a:solidFill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𝑇𝑀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010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=2.02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𝐺𝐻𝑧</m:t>
                      </m:r>
                    </m:oMath>
                  </m:oMathPara>
                </a14:m>
                <a:endParaRPr lang="en-US" sz="1600" b="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𝑇𝑀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110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=3.00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𝐺𝐻𝑧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C21234D0-0F48-76B6-29D4-C006EF8D4FB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61872" y="1828800"/>
                <a:ext cx="8595360" cy="4351337"/>
              </a:xfrm>
              <a:blipFill>
                <a:blip r:embed="rId2"/>
                <a:stretch>
                  <a:fillRect t="-7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A8006AC8-2326-C8D8-0934-EFBF378F9D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0191" y="1487633"/>
            <a:ext cx="1423576" cy="163122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4766CC8-1FC4-0D1E-F874-FD33D4EA2675}"/>
              </a:ext>
            </a:extLst>
          </p:cNvPr>
          <p:cNvSpPr txBox="1"/>
          <p:nvPr/>
        </p:nvSpPr>
        <p:spPr>
          <a:xfrm>
            <a:off x="1878908" y="3118858"/>
            <a:ext cx="509106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For a proper simulation:</a:t>
            </a:r>
          </a:p>
          <a:p>
            <a:pPr algn="ctr"/>
            <a:r>
              <a:rPr lang="en-GB" sz="1200" dirty="0"/>
              <a:t>Bl = 20 mm </a:t>
            </a:r>
            <a:r>
              <a:rPr lang="en-GB" sz="1200" dirty="0">
                <a:sym typeface="Wingdings" panose="05000000000000000000" pitchFamily="2" charset="2"/>
              </a:rPr>
              <a:t> We also want to see some other HOMs</a:t>
            </a:r>
          </a:p>
          <a:p>
            <a:pPr algn="ctr"/>
            <a:r>
              <a:rPr lang="en-GB" sz="1200" dirty="0">
                <a:sym typeface="Wingdings" panose="05000000000000000000" pitchFamily="2" charset="2"/>
              </a:rPr>
              <a:t>#Meshcells = 1.7e6  We need to resolve the tuners correctly</a:t>
            </a:r>
          </a:p>
          <a:p>
            <a:pPr algn="ctr"/>
            <a:endParaRPr lang="en-GB" sz="1200" dirty="0">
              <a:sym typeface="Wingdings" panose="05000000000000000000" pitchFamily="2" charset="2"/>
            </a:endParaRPr>
          </a:p>
          <a:p>
            <a:pPr algn="ctr"/>
            <a:r>
              <a:rPr lang="en-GB" sz="1200" dirty="0">
                <a:sym typeface="Wingdings" panose="05000000000000000000" pitchFamily="2" charset="2"/>
              </a:rPr>
              <a:t>For the TM010, with a Q of 8000, one would need a WL = 2000m</a:t>
            </a:r>
          </a:p>
          <a:p>
            <a:pPr algn="ctr"/>
            <a:r>
              <a:rPr lang="en-GB" sz="1200" dirty="0">
                <a:sym typeface="Wingdings" panose="05000000000000000000" pitchFamily="2" charset="2"/>
              </a:rPr>
              <a:t>(Estimated time: 30 to 40 hrs (if not unstable!))</a:t>
            </a:r>
            <a:endParaRPr lang="en-GB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E0A199-E299-0462-CE47-95C232DB0AE1}"/>
              </a:ext>
            </a:extLst>
          </p:cNvPr>
          <p:cNvSpPr txBox="1"/>
          <p:nvPr/>
        </p:nvSpPr>
        <p:spPr>
          <a:xfrm>
            <a:off x="495330" y="4603330"/>
            <a:ext cx="32946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Let’s do a simulation with WL = 200 m (</a:t>
            </a:r>
            <a:r>
              <a:rPr lang="pt-BR" sz="1200" dirty="0">
                <a:solidFill>
                  <a:srgbClr val="C00000"/>
                </a:solidFill>
              </a:rPr>
              <a:t>8073 s  ( = 2 h, 14 m, 33 s )</a:t>
            </a:r>
            <a:r>
              <a:rPr lang="en-US" sz="1200" dirty="0">
                <a:solidFill>
                  <a:srgbClr val="C00000"/>
                </a:solidFill>
              </a:rPr>
              <a:t>)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549E4DE-1C13-D21B-D5D5-38117D0368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9948" y="4621665"/>
            <a:ext cx="2743200" cy="164533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38D4754-99EB-C5B2-7D58-C1A8CD0430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1982" y="4642612"/>
            <a:ext cx="2743200" cy="1645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89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5A72D17-2C80-C2A2-C797-3869932306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A860C-68EB-B12E-B675-CA9F45FC1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</a:t>
            </a:r>
            <a:br>
              <a:rPr lang="en-US" dirty="0"/>
            </a:br>
            <a:r>
              <a:rPr lang="en-US" sz="2400" dirty="0"/>
              <a:t>Workflow for a Pillbox Cavity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246A64-C9FB-131F-5BCA-470327CF0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0191" y="1487633"/>
            <a:ext cx="1423576" cy="16312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0DDA981-D87B-6C1D-AE51-90C46980EE35}"/>
              </a:ext>
            </a:extLst>
          </p:cNvPr>
          <p:cNvSpPr txBox="1"/>
          <p:nvPr/>
        </p:nvSpPr>
        <p:spPr>
          <a:xfrm>
            <a:off x="954955" y="1943424"/>
            <a:ext cx="32946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Let’s do a simulation with WL = 200 m (</a:t>
            </a:r>
            <a:r>
              <a:rPr lang="pt-BR" sz="1200" dirty="0">
                <a:solidFill>
                  <a:srgbClr val="C00000"/>
                </a:solidFill>
              </a:rPr>
              <a:t>8073 s  ( = 2 h, 14 m, 33 s )</a:t>
            </a:r>
            <a:r>
              <a:rPr lang="en-US" sz="1200" dirty="0">
                <a:solidFill>
                  <a:srgbClr val="C00000"/>
                </a:solidFill>
              </a:rPr>
              <a:t>)</a:t>
            </a:r>
            <a:endParaRPr lang="en-GB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5CBABA9-8C3E-5220-A435-47C621BC7E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810" y="1783666"/>
            <a:ext cx="2743200" cy="16453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9B1233-7C19-C506-7800-142086B3974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2941"/>
          <a:stretch/>
        </p:blipFill>
        <p:spPr>
          <a:xfrm>
            <a:off x="1113115" y="5032224"/>
            <a:ext cx="5335452" cy="15896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25791C-374C-A3DF-4579-CBED38EF3A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3115" y="3854955"/>
            <a:ext cx="5107390" cy="107175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7133260-1234-35D8-DF68-4ED7E07F8F8C}"/>
              </a:ext>
            </a:extLst>
          </p:cNvPr>
          <p:cNvSpPr txBox="1"/>
          <p:nvPr/>
        </p:nvSpPr>
        <p:spPr>
          <a:xfrm>
            <a:off x="1027010" y="3472445"/>
            <a:ext cx="32946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Let’s go into the post processing: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07603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6DF08AE-11BC-DCB5-D569-951064DA35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D8B6D-F5F1-0E70-6660-D7CEE8EE0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</a:t>
            </a:r>
            <a:br>
              <a:rPr lang="en-US" dirty="0"/>
            </a:br>
            <a:r>
              <a:rPr lang="en-US" sz="2400" dirty="0"/>
              <a:t>Workflow for a Pillbox Cavity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6F4631-7E4D-D9AB-1EE5-3B87B2D526E9}"/>
              </a:ext>
            </a:extLst>
          </p:cNvPr>
          <p:cNvSpPr txBox="1"/>
          <p:nvPr/>
        </p:nvSpPr>
        <p:spPr>
          <a:xfrm>
            <a:off x="1261872" y="1850909"/>
            <a:ext cx="32946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More post-processing:</a:t>
            </a:r>
            <a:endParaRPr lang="en-GB" sz="1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708DBE2-E3F8-E05D-B767-F338D1EE7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5965" y="2287495"/>
            <a:ext cx="6272958" cy="309686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8099D7E-B9EF-3174-8D96-E315FA37F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965" y="5515426"/>
            <a:ext cx="5221044" cy="36787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2D74168-9AF3-177B-D71C-C9D77C4D6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6337" y="3595888"/>
            <a:ext cx="3363186" cy="79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100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E9E1C77-F243-9957-31F9-5CF5B8FFA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86AAF-DF2A-4D7E-0059-8649B8095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</a:t>
            </a:r>
            <a:br>
              <a:rPr lang="en-US" dirty="0"/>
            </a:br>
            <a:r>
              <a:rPr lang="en-US" sz="2400" dirty="0"/>
              <a:t>Workflow for a Pillbox Cavity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55B447-7CE3-4406-6A30-F0D20309A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8389" y="2047164"/>
            <a:ext cx="2743200" cy="20553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3D9864-0311-70EB-1665-3686380D97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8389" y="4187600"/>
            <a:ext cx="2743200" cy="20553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3869665-BBA9-81AC-7E79-5AE1C84FB3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3882" y="2349460"/>
            <a:ext cx="4363729" cy="326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51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26384BE-1187-A2DC-34EC-96502EB3DE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D206D-7380-93D2-C183-FDF144136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</a:t>
            </a:r>
            <a:br>
              <a:rPr lang="en-US" dirty="0"/>
            </a:br>
            <a:r>
              <a:rPr lang="en-US" sz="2400" dirty="0"/>
              <a:t>Workflow for a Pillbox Cavity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54626A-7C0F-144E-2850-27512E8113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5961" y="1972101"/>
            <a:ext cx="4210735" cy="21031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A7D549-699E-C76C-76BB-09C9ACE45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6993" y="1972101"/>
            <a:ext cx="4210733" cy="21031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DA5E82F-2CAD-A7FA-43E0-1D1F1BFABB72}"/>
              </a:ext>
            </a:extLst>
          </p:cNvPr>
          <p:cNvSpPr txBox="1"/>
          <p:nvPr/>
        </p:nvSpPr>
        <p:spPr>
          <a:xfrm>
            <a:off x="1995798" y="5155116"/>
            <a:ext cx="32946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</a:rPr>
              <a:t>Why don’t you use EM solver?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</a:rPr>
              <a:t>Why don’t you use a lower conductivity metal and then rescale?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AAF2AA-1978-80B5-1581-AA95A9D9CA5D}"/>
              </a:ext>
            </a:extLst>
          </p:cNvPr>
          <p:cNvSpPr txBox="1"/>
          <p:nvPr/>
        </p:nvSpPr>
        <p:spPr>
          <a:xfrm>
            <a:off x="6558618" y="4615168"/>
            <a:ext cx="32946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For more complex structures, with more resonances and lossy materials the EM solver is not the best choice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4A6A1F-B45C-E1D6-6B82-C481E00575AB}"/>
              </a:ext>
            </a:extLst>
          </p:cNvPr>
          <p:cNvSpPr txBox="1"/>
          <p:nvPr/>
        </p:nvSpPr>
        <p:spPr>
          <a:xfrm>
            <a:off x="6200147" y="5801447"/>
            <a:ext cx="38522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If we introduce in the structure lossy materials, then the rescaling process is not easy to perform</a:t>
            </a:r>
            <a:endParaRPr lang="en-GB" sz="1200" dirty="0"/>
          </a:p>
        </p:txBody>
      </p:sp>
      <p:cxnSp>
        <p:nvCxnSpPr>
          <p:cNvPr id="13" name="Straight Arrow Connector 3">
            <a:extLst>
              <a:ext uri="{FF2B5EF4-FFF2-40B4-BE49-F238E27FC236}">
                <a16:creationId xmlns:a16="http://schemas.microsoft.com/office/drawing/2014/main" id="{36A35FFF-BF56-8F37-6EAB-117C1CB3BDB7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5290416" y="4938334"/>
            <a:ext cx="1268202" cy="37360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3">
            <a:extLst>
              <a:ext uri="{FF2B5EF4-FFF2-40B4-BE49-F238E27FC236}">
                <a16:creationId xmlns:a16="http://schemas.microsoft.com/office/drawing/2014/main" id="{021A171A-2D58-6C3B-4EF0-397DA322E8A0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5290416" y="5528724"/>
            <a:ext cx="909731" cy="5035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2411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EAAA5-BBF0-3E0B-87D9-ADB840E86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680" y="2766219"/>
            <a:ext cx="9692640" cy="1325562"/>
          </a:xfrm>
        </p:spPr>
        <p:txBody>
          <a:bodyPr/>
          <a:lstStyle/>
          <a:p>
            <a:pPr algn="ctr"/>
            <a:r>
              <a:rPr lang="en-US" dirty="0"/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940356466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Custom 6">
      <a:dk1>
        <a:srgbClr val="46464A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244354</TotalTime>
  <Words>352</Words>
  <Application>Microsoft Office PowerPoint</Application>
  <PresentationFormat>Widescreen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Cambria Math</vt:lpstr>
      <vt:lpstr>Century Schoolbook</vt:lpstr>
      <vt:lpstr>Wingdings</vt:lpstr>
      <vt:lpstr>Wingdings 2</vt:lpstr>
      <vt:lpstr>View</vt:lpstr>
      <vt:lpstr>IDDEFIX case study  </vt:lpstr>
      <vt:lpstr>Introduction:</vt:lpstr>
      <vt:lpstr>Example:  Workflow for a Pillbox Cavity</vt:lpstr>
      <vt:lpstr>Example:  Workflow for a Pillbox Cavity</vt:lpstr>
      <vt:lpstr>Example:  Workflow for a Pillbox Cavity</vt:lpstr>
      <vt:lpstr>Example:  Workflow for a Pillbox Cavity</vt:lpstr>
      <vt:lpstr>Example:  Workflow for a Pillbox Cavity</vt:lpstr>
      <vt:lpstr>Thanks!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BIHC tool</dc:title>
  <dc:creator>LEONARDO SITO</dc:creator>
  <cp:lastModifiedBy>Leonardo Sito</cp:lastModifiedBy>
  <cp:revision>208</cp:revision>
  <cp:lastPrinted>2023-04-19T12:24:34Z</cp:lastPrinted>
  <dcterms:created xsi:type="dcterms:W3CDTF">2022-11-23T10:48:06Z</dcterms:created>
  <dcterms:modified xsi:type="dcterms:W3CDTF">2025-04-02T11:41:54Z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ad0b24d-6422-44b0-b3de-abb3a9e8c81a_Enabled">
    <vt:lpwstr>true</vt:lpwstr>
  </property>
  <property fmtid="{D5CDD505-2E9C-101B-9397-08002B2CF9AE}" pid="3" name="MSIP_Label_2ad0b24d-6422-44b0-b3de-abb3a9e8c81a_SetDate">
    <vt:lpwstr>2023-08-19T16:24:59Z</vt:lpwstr>
  </property>
  <property fmtid="{D5CDD505-2E9C-101B-9397-08002B2CF9AE}" pid="4" name="MSIP_Label_2ad0b24d-6422-44b0-b3de-abb3a9e8c81a_Method">
    <vt:lpwstr>Standard</vt:lpwstr>
  </property>
  <property fmtid="{D5CDD505-2E9C-101B-9397-08002B2CF9AE}" pid="5" name="MSIP_Label_2ad0b24d-6422-44b0-b3de-abb3a9e8c81a_Name">
    <vt:lpwstr>defa4170-0d19-0005-0004-bc88714345d2</vt:lpwstr>
  </property>
  <property fmtid="{D5CDD505-2E9C-101B-9397-08002B2CF9AE}" pid="6" name="MSIP_Label_2ad0b24d-6422-44b0-b3de-abb3a9e8c81a_SiteId">
    <vt:lpwstr>2fcfe26a-bb62-46b0-b1e3-28f9da0c45fd</vt:lpwstr>
  </property>
  <property fmtid="{D5CDD505-2E9C-101B-9397-08002B2CF9AE}" pid="7" name="MSIP_Label_2ad0b24d-6422-44b0-b3de-abb3a9e8c81a_ActionId">
    <vt:lpwstr>b1764c2b-f57e-49eb-a273-976dc5fc0a8f</vt:lpwstr>
  </property>
  <property fmtid="{D5CDD505-2E9C-101B-9397-08002B2CF9AE}" pid="8" name="MSIP_Label_2ad0b24d-6422-44b0-b3de-abb3a9e8c81a_ContentBits">
    <vt:lpwstr>0</vt:lpwstr>
  </property>
</Properties>
</file>