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87" r:id="rId3"/>
    <p:sldId id="293" r:id="rId4"/>
    <p:sldId id="291" r:id="rId5"/>
    <p:sldId id="28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7T16:14:09.449"/>
    </inkml:context>
    <inkml:brush xml:id="br0">
      <inkml:brushProperty name="width" value="0.35" units="cm"/>
      <inkml:brushProperty name="height" value="0.35" units="cm"/>
      <inkml:brushProperty name="color" value="#E71224"/>
    </inkml:brush>
  </inkml:definitions>
  <inkml:trace contextRef="#ctx0" brushRef="#br0">0 0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3-27T16:14:53.074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0,'827'5881,"-826"-5871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3-27T16:15:26.938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891 232,'37'-232,"-962"6072,923-5825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7T16:15:37.979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37 24575,'3'0'0,"4"-3"0,4-1 0,-1-3 0,2 0 0,2 1 0,1 2 0,1 1 0,1 1 0,1 2 0,0 0 0,0 0 0,-3 3 0,-1 1 0,-3 3 0,-1 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3-27T16:15:39.793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192 1 24575,'-1'17'0,"0"1"0,-1-1 0,-1 0 0,-1 0 0,0 0 0,-7 17 0,8-27 0,1 0 0,-1 0 0,-1 0 0,1 0 0,-1-1 0,0 1 0,-1-1 0,1 0 0,-1 0 0,-1-1 0,1 1 0,-1-1 0,0-1 0,0 1 0,0-1 0,-9 5 0,13-8 0,0-1 0,-1 1 0,1-1 0,-1 1 0,1-1 0,0 0 0,-1 0 0,1 0 0,-1 0 0,1-1 0,-1 1 0,1 0 0,-1-1 0,1 0 0,0 0 0,-1 1 0,1-1 0,0-1 0,0 1 0,0 0 0,0 0 0,0-1 0,0 1 0,0-1 0,0 0 0,1 0 0,-1 0 0,0 1 0,1-1 0,0-1 0,-1 1 0,1 0 0,0 0 0,0 0 0,0-1 0,1 1 0,-2-3 0,1 2 0,0 1 0,1 0 0,-1-1 0,1 1 0,-1 0 0,1-1 0,0 1 0,0 0 0,0-1 0,0 1 0,0-1 0,1 1 0,-1 0 0,1-1 0,-1 1 0,1 0 0,0-1 0,0 1 0,0 0 0,0 0 0,0 0 0,1 0 0,-1 0 0,1 0 0,-1 0 0,1 0 0,0 1 0,-1-1 0,1 1 0,0-1 0,0 1 0,0 0 0,0 0 0,1-1 0,-1 1 0,0 1 0,0-1 0,1 0 0,-1 1 0,3-1 0,3 0 10,0 1-1,1 0 1,-1 0-1,0 1 1,0 0-1,0 0 1,0 1-1,0 0 1,0 1 0,-1-1-1,1 2 1,-1-1-1,8 5 1,-6-3-198,0-1 1,1 0 0,-1 0-1,1-1 1,0 0 0,0-1-1,19 2 1,-14-4-6639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3-27T16:19:47.568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0 0,'747'5373,"-746"-5364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3-27T16:19:47.569"/>
    </inkml:context>
    <inkml:brush xml:id="br0">
      <inkml:brushProperty name="width" value="0.05" units="cm"/>
      <inkml:brushProperty name="height" value="0.05" units="cm"/>
      <inkml:brushProperty name="color" value="#E71224"/>
      <inkml:brushProperty name="ignorePressure" value="1"/>
    </inkml:brush>
  </inkml:definitions>
  <inkml:trace contextRef="#ctx0" brushRef="#br0">810 214,'34'-214,"-875"5584,839-5357</inkml:trace>
</inkml:ink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0256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26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962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26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719057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26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4315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26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921010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26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3690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26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473769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26 March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527413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26 March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9151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26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3147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26 March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530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26 March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563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26 March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00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837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974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26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162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26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072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26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41832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26 March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213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26 March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371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26 March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6849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26 March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282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4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13.png"/><Relationship Id="rId17" Type="http://schemas.openxmlformats.org/officeDocument/2006/relationships/image" Target="../media/image16.png"/><Relationship Id="rId2" Type="http://schemas.openxmlformats.org/officeDocument/2006/relationships/image" Target="../media/image8.emf"/><Relationship Id="rId16" Type="http://schemas.openxmlformats.org/officeDocument/2006/relationships/customXml" Target="../ink/ink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5" Type="http://schemas.openxmlformats.org/officeDocument/2006/relationships/image" Target="../media/image15.png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openxmlformats.org/officeDocument/2006/relationships/customXml" Target="../ink/ink4.xml"/><Relationship Id="rId14" Type="http://schemas.openxmlformats.org/officeDocument/2006/relationships/customXml" Target="../ink/ink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74A1F021-DBBB-ADD2-5A7F-804E4C9908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</p:spPr>
        <p:txBody>
          <a:bodyPr/>
          <a:lstStyle/>
          <a:p>
            <a:pPr algn="ctr"/>
            <a:r>
              <a:rPr lang="en-US" dirty="0"/>
              <a:t>BGC Regular Meeting</a:t>
            </a:r>
            <a:br>
              <a:rPr lang="en-US" dirty="0"/>
            </a:br>
            <a:r>
              <a:rPr lang="en-US" dirty="0"/>
              <a:t>BGC Integration v4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3EF5C90F-F140-4444-0822-A0655D26F3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/>
          <a:lstStyle/>
          <a:p>
            <a:r>
              <a:rPr lang="en-US" dirty="0" err="1"/>
              <a:t>L.Margerison</a:t>
            </a:r>
            <a:r>
              <a:rPr lang="en-US" dirty="0"/>
              <a:t>  28.03.2025</a:t>
            </a:r>
          </a:p>
        </p:txBody>
      </p:sp>
    </p:spTree>
    <p:extLst>
      <p:ext uri="{BB962C8B-B14F-4D97-AF65-F5344CB8AC3E}">
        <p14:creationId xmlns:p14="http://schemas.microsoft.com/office/powerpoint/2010/main" val="391616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9E8C1B-E392-D1FF-3115-0B5E316DEC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Investigate DN40 Gate Valve between 3</a:t>
            </a:r>
            <a:r>
              <a:rPr lang="en-GB" baseline="30000" dirty="0"/>
              <a:t>rd</a:t>
            </a:r>
            <a:r>
              <a:rPr lang="en-GB" dirty="0"/>
              <a:t> skimmer and main chamber</a:t>
            </a:r>
          </a:p>
          <a:p>
            <a:pPr lvl="1"/>
            <a:r>
              <a:rPr lang="en-GB" dirty="0"/>
              <a:t>If possible, what can the max diameter of the optical port be? </a:t>
            </a:r>
            <a:r>
              <a:rPr lang="en-GB" dirty="0">
                <a:solidFill>
                  <a:srgbClr val="FF0000"/>
                </a:solidFill>
              </a:rPr>
              <a:t>– Mocked up in CAD to evaluate integration</a:t>
            </a:r>
            <a:endParaRPr lang="en-GB" dirty="0"/>
          </a:p>
          <a:p>
            <a:r>
              <a:rPr lang="en-GB" dirty="0"/>
              <a:t>Rearrange turbo molecular pumps on injection chamber so they do not clash with other systems/beam line </a:t>
            </a:r>
            <a:r>
              <a:rPr lang="en-GB" sz="1800" b="0" dirty="0">
                <a:solidFill>
                  <a:srgbClr val="FF0000"/>
                </a:solidFill>
              </a:rPr>
              <a:t>– Initial changes made to avoid clashes with beamline and optical system</a:t>
            </a:r>
            <a:endParaRPr lang="en-GB" sz="1800" dirty="0"/>
          </a:p>
          <a:p>
            <a:r>
              <a:rPr lang="en-GB" dirty="0"/>
              <a:t>Detail optical assembly of the 2 systems </a:t>
            </a:r>
            <a:r>
              <a:rPr lang="en-GB" sz="1800" b="0" dirty="0">
                <a:solidFill>
                  <a:srgbClr val="FF0000"/>
                </a:solidFill>
              </a:rPr>
              <a:t>– Spoke with Danielle about possibilities and space needed – possibility for optimisation and changes and should fit within available space – can be looked at along the line</a:t>
            </a:r>
            <a:endParaRPr lang="en-GB" sz="1800" dirty="0">
              <a:solidFill>
                <a:srgbClr val="FF0000"/>
              </a:solidFill>
            </a:endParaRPr>
          </a:p>
          <a:p>
            <a:r>
              <a:rPr lang="en-GB" dirty="0"/>
              <a:t>From findings from issues with v3 BGC at 1</a:t>
            </a:r>
            <a:r>
              <a:rPr lang="en-GB" baseline="30000" dirty="0"/>
              <a:t>st</a:t>
            </a:r>
            <a:r>
              <a:rPr lang="en-GB" dirty="0"/>
              <a:t> turbomolecular pump – make updates to v4 (bigger pump etc) </a:t>
            </a:r>
            <a:r>
              <a:rPr lang="en-GB" sz="1800" b="0" dirty="0">
                <a:solidFill>
                  <a:srgbClr val="FF0000"/>
                </a:solidFill>
              </a:rPr>
              <a:t>– Input TMP 700 into model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AFBFCA-69AF-E2AC-7FFC-ABB78B25E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Previous steps/conclusions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C69B3B-2C3A-6E31-D478-75BA2DCE2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13A46C-821A-1E4C-28BB-B70A2BEB6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901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6A286F-8AD6-088F-67B4-FD59F7C6B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307011" cy="4608512"/>
          </a:xfrm>
        </p:spPr>
        <p:txBody>
          <a:bodyPr/>
          <a:lstStyle/>
          <a:p>
            <a:r>
              <a:rPr lang="en-GB" dirty="0"/>
              <a:t>Injection Chamber</a:t>
            </a:r>
          </a:p>
          <a:p>
            <a:pPr lvl="1"/>
            <a:r>
              <a:rPr lang="en-GB" dirty="0" err="1"/>
              <a:t>HiPace</a:t>
            </a:r>
            <a:r>
              <a:rPr lang="en-GB" dirty="0"/>
              <a:t> 700 added</a:t>
            </a:r>
          </a:p>
          <a:p>
            <a:pPr lvl="1"/>
            <a:r>
              <a:rPr lang="en-GB" dirty="0"/>
              <a:t>Initial work to avoid conflicts </a:t>
            </a:r>
          </a:p>
          <a:p>
            <a:pPr lvl="2"/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pump with beamline and </a:t>
            </a:r>
          </a:p>
          <a:p>
            <a:pPr lvl="2"/>
            <a:r>
              <a:rPr lang="en-GB" dirty="0"/>
              <a:t>Xmas tree and gauges with optical assembly</a:t>
            </a:r>
          </a:p>
          <a:p>
            <a:pPr lvl="1"/>
            <a:r>
              <a:rPr lang="en-GB" dirty="0"/>
              <a:t>DN40 All Metal Gate valve</a:t>
            </a:r>
          </a:p>
          <a:p>
            <a:r>
              <a:rPr lang="en-GB" dirty="0"/>
              <a:t>Gas Dump Chamber</a:t>
            </a:r>
          </a:p>
          <a:p>
            <a:pPr lvl="1"/>
            <a:r>
              <a:rPr lang="en-GB" dirty="0"/>
              <a:t>DN40 All Metal Gate valve to see space gained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ACC49F-0CE1-7B1C-C2D4-5C7C279C5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 done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079201-5BE2-2090-06EA-26CDB2668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D6A8F-B289-63C9-21EE-311E96033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02EF01-B6CE-DFD1-6B8F-136B76A06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2066" y="912146"/>
            <a:ext cx="4693830" cy="503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236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48B6D1A8-7E14-6E47-64DF-6A4366732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dirty="0"/>
              <a:t>Lens angle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6041FD4-CFE0-C979-F591-816FA0F050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el-GR" dirty="0"/>
              <a:t>α </a:t>
            </a:r>
            <a:r>
              <a:rPr lang="en-GB" dirty="0"/>
              <a:t> = </a:t>
            </a:r>
            <a:r>
              <a:rPr lang="en-US" dirty="0"/>
              <a:t>8 degrees for current system</a:t>
            </a:r>
          </a:p>
          <a:p>
            <a:pPr marL="342900" indent="-342900">
              <a:buFontTx/>
              <a:buChar char="-"/>
            </a:pPr>
            <a:r>
              <a:rPr lang="en-US" dirty="0"/>
              <a:t>Will calculate potential new max angle when using DN40 gate valve</a:t>
            </a:r>
          </a:p>
          <a:p>
            <a:pPr marL="342900" indent="-342900">
              <a:buFontTx/>
              <a:buChar char="-"/>
            </a:pPr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F10842C-9494-51EF-590B-5D5959DA1AB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r="18296"/>
          <a:stretch/>
        </p:blipFill>
        <p:spPr>
          <a:xfrm rot="10800000">
            <a:off x="7391399" y="-2"/>
            <a:ext cx="4608671" cy="6366933"/>
          </a:xfrm>
          <a:noFill/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129BF0-4555-A5FA-70E8-5F2C1E2ED63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24A58-BA71-64DB-C1C9-513BA7B9F4F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D95A8BAA-C019-6A00-2870-DDA6A22AEC7A}"/>
                  </a:ext>
                </a:extLst>
              </p14:cNvPr>
              <p14:cNvContentPartPr/>
              <p14:nvPr/>
            </p14:nvContentPartPr>
            <p14:xfrm>
              <a:off x="9369701" y="4630637"/>
              <a:ext cx="360" cy="36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D95A8BAA-C019-6A00-2870-DDA6A22AEC7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306701" y="4567637"/>
                <a:ext cx="1260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55F5250B-C2D2-D334-65EA-504AC51BF411}"/>
                  </a:ext>
                </a:extLst>
              </p14:cNvPr>
              <p14:cNvContentPartPr/>
              <p14:nvPr/>
            </p14:nvContentPartPr>
            <p14:xfrm>
              <a:off x="9076470" y="2563920"/>
              <a:ext cx="298440" cy="2121120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55F5250B-C2D2-D334-65EA-504AC51BF411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67470" y="2554920"/>
                <a:ext cx="316080" cy="213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9705A160-6D6D-BF84-0775-8DCAFD1753CE}"/>
                  </a:ext>
                </a:extLst>
              </p14:cNvPr>
              <p14:cNvContentPartPr/>
              <p14:nvPr/>
            </p14:nvContentPartPr>
            <p14:xfrm>
              <a:off x="9371670" y="2545560"/>
              <a:ext cx="334080" cy="2107800"/>
            </p14:xfrm>
          </p:contentPart>
        </mc:Choice>
        <mc:Fallback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9705A160-6D6D-BF84-0775-8DCAFD1753C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363030" y="2536560"/>
                <a:ext cx="351720" cy="2125440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92017340-A660-81DB-6E6C-D084D6487F55}"/>
              </a:ext>
            </a:extLst>
          </p:cNvPr>
          <p:cNvGrpSpPr/>
          <p:nvPr/>
        </p:nvGrpSpPr>
        <p:grpSpPr>
          <a:xfrm>
            <a:off x="9341430" y="4127040"/>
            <a:ext cx="100080" cy="191160"/>
            <a:chOff x="9341430" y="4127040"/>
            <a:chExt cx="100080" cy="1911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8FE7C1F9-E401-01AE-7441-8BB4F568D0AC}"/>
                    </a:ext>
                  </a:extLst>
                </p14:cNvPr>
                <p14:cNvContentPartPr/>
                <p14:nvPr/>
              </p14:nvContentPartPr>
              <p14:xfrm>
                <a:off x="9347190" y="4304520"/>
                <a:ext cx="75600" cy="1368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8FE7C1F9-E401-01AE-7441-8BB4F568D0AC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338190" y="4295880"/>
                  <a:ext cx="93240" cy="3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B47CF918-1513-91F4-4CEC-E0E80C59D995}"/>
                    </a:ext>
                  </a:extLst>
                </p14:cNvPr>
                <p14:cNvContentPartPr/>
                <p14:nvPr/>
              </p14:nvContentPartPr>
              <p14:xfrm>
                <a:off x="9341430" y="4127040"/>
                <a:ext cx="100080" cy="8820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B47CF918-1513-91F4-4CEC-E0E80C59D995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9332790" y="4118400"/>
                  <a:ext cx="117720" cy="10584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C898F018-C477-05F1-7EC1-5BE8105C59E3}"/>
              </a:ext>
            </a:extLst>
          </p:cNvPr>
          <p:cNvSpPr/>
          <p:nvPr/>
        </p:nvSpPr>
        <p:spPr>
          <a:xfrm>
            <a:off x="8715375" y="1933575"/>
            <a:ext cx="1362075" cy="146806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9BDFF15-D31F-0B3A-A6B2-F88599FFA68C}"/>
              </a:ext>
            </a:extLst>
          </p:cNvPr>
          <p:cNvCxnSpPr/>
          <p:nvPr/>
        </p:nvCxnSpPr>
        <p:spPr>
          <a:xfrm flipH="1">
            <a:off x="7256039" y="3401640"/>
            <a:ext cx="1459336" cy="81360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66EF765-2D3A-6A33-ADAE-FB81BAE40CED}"/>
              </a:ext>
            </a:extLst>
          </p:cNvPr>
          <p:cNvGrpSpPr/>
          <p:nvPr/>
        </p:nvGrpSpPr>
        <p:grpSpPr>
          <a:xfrm>
            <a:off x="3453110" y="2813647"/>
            <a:ext cx="3688430" cy="3433326"/>
            <a:chOff x="4122313" y="3429000"/>
            <a:chExt cx="3133726" cy="2883884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BEB0352-070A-D48A-BD16-6A14B0E82EE3}"/>
                </a:ext>
              </a:extLst>
            </p:cNvPr>
            <p:cNvGrpSpPr/>
            <p:nvPr/>
          </p:nvGrpSpPr>
          <p:grpSpPr>
            <a:xfrm>
              <a:off x="4122313" y="3429000"/>
              <a:ext cx="3133726" cy="2883884"/>
              <a:chOff x="4122313" y="3429000"/>
              <a:chExt cx="3133726" cy="2883884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C8F3F889-0F5A-805C-2E1C-FFBB66872B4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57" r="2935"/>
              <a:stretch/>
            </p:blipFill>
            <p:spPr bwMode="auto">
              <a:xfrm rot="10800000">
                <a:off x="4122313" y="3429000"/>
                <a:ext cx="3133726" cy="28838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FA5B2E17-54A1-CF33-C28A-496496F280B5}"/>
                  </a:ext>
                </a:extLst>
              </p:cNvPr>
              <p:cNvSpPr/>
              <p:nvPr/>
            </p:nvSpPr>
            <p:spPr>
              <a:xfrm>
                <a:off x="4882568" y="4685040"/>
                <a:ext cx="206375" cy="200025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>
            <mc:Choice xmlns:p14="http://schemas.microsoft.com/office/powerpoint/2010/main" Requires="p14">
              <p:contentPart p14:bwMode="auto" r:id="rId14">
                <p14:nvContentPartPr>
                  <p14:cNvPr id="27" name="Ink 26">
                    <a:extLst>
                      <a:ext uri="{FF2B5EF4-FFF2-40B4-BE49-F238E27FC236}">
                        <a16:creationId xmlns:a16="http://schemas.microsoft.com/office/drawing/2014/main" id="{2B685343-211A-DAC9-F29D-63DF64A7DF29}"/>
                      </a:ext>
                    </a:extLst>
                  </p14:cNvPr>
                  <p14:cNvContentPartPr/>
                  <p14:nvPr/>
                </p14:nvContentPartPr>
                <p14:xfrm>
                  <a:off x="5001883" y="4685040"/>
                  <a:ext cx="229036" cy="1627843"/>
                </p14:xfrm>
              </p:contentPart>
            </mc:Choice>
            <mc:Fallback>
              <p:pic>
                <p:nvPicPr>
                  <p:cNvPr id="27" name="Ink 26">
                    <a:extLst>
                      <a:ext uri="{FF2B5EF4-FFF2-40B4-BE49-F238E27FC236}">
                        <a16:creationId xmlns:a16="http://schemas.microsoft.com/office/drawing/2014/main" id="{2B685343-211A-DAC9-F29D-63DF64A7DF29}"/>
                      </a:ext>
                    </a:extLst>
                  </p:cNvPr>
                  <p:cNvPicPr/>
                  <p:nvPr/>
                </p:nvPicPr>
                <p:blipFill>
                  <a:blip r:embed="rId15"/>
                  <a:stretch>
                    <a:fillRect/>
                  </a:stretch>
                </p:blipFill>
                <p:spPr>
                  <a:xfrm>
                    <a:off x="4994238" y="4677480"/>
                    <a:ext cx="244020" cy="1642661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6">
                <p14:nvContentPartPr>
                  <p14:cNvPr id="28" name="Ink 27">
                    <a:extLst>
                      <a:ext uri="{FF2B5EF4-FFF2-40B4-BE49-F238E27FC236}">
                        <a16:creationId xmlns:a16="http://schemas.microsoft.com/office/drawing/2014/main" id="{F506EF67-4FBF-3F96-E50C-DA43EAD79182}"/>
                      </a:ext>
                    </a:extLst>
                  </p14:cNvPr>
                  <p14:cNvContentPartPr/>
                  <p14:nvPr/>
                </p14:nvContentPartPr>
                <p14:xfrm>
                  <a:off x="6102771" y="4685040"/>
                  <a:ext cx="258008" cy="1627843"/>
                </p14:xfrm>
              </p:contentPart>
            </mc:Choice>
            <mc:Fallback>
              <p:pic>
                <p:nvPicPr>
                  <p:cNvPr id="28" name="Ink 27">
                    <a:extLst>
                      <a:ext uri="{FF2B5EF4-FFF2-40B4-BE49-F238E27FC236}">
                        <a16:creationId xmlns:a16="http://schemas.microsoft.com/office/drawing/2014/main" id="{F506EF67-4FBF-3F96-E50C-DA43EAD79182}"/>
                      </a:ext>
                    </a:extLst>
                  </p:cNvPr>
                  <p:cNvPicPr/>
                  <p:nvPr/>
                </p:nvPicPr>
                <p:blipFill>
                  <a:blip r:embed="rId17"/>
                  <a:stretch>
                    <a:fillRect/>
                  </a:stretch>
                </p:blipFill>
                <p:spPr>
                  <a:xfrm>
                    <a:off x="6095129" y="4677481"/>
                    <a:ext cx="272987" cy="1642658"/>
                  </a:xfrm>
                  <a:prstGeom prst="rect">
                    <a:avLst/>
                  </a:prstGeom>
                </p:spPr>
              </p:pic>
            </mc:Fallback>
          </mc:AlternateContent>
        </p:grp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689741B-000E-9DB0-89CC-4FD921A9D5E7}"/>
                </a:ext>
              </a:extLst>
            </p:cNvPr>
            <p:cNvSpPr/>
            <p:nvPr/>
          </p:nvSpPr>
          <p:spPr>
            <a:xfrm>
              <a:off x="6254112" y="4685040"/>
              <a:ext cx="206375" cy="200025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33748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E49C8D-E27B-0BDC-FC9E-B70DF97451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Alter Gas Dumb Assembly so TMP sits vertically</a:t>
            </a:r>
          </a:p>
          <a:p>
            <a:r>
              <a:rPr lang="en-GB" dirty="0"/>
              <a:t>Optimise 1</a:t>
            </a:r>
            <a:r>
              <a:rPr lang="en-GB" baseline="30000" dirty="0"/>
              <a:t>st</a:t>
            </a:r>
            <a:r>
              <a:rPr lang="en-GB" dirty="0"/>
              <a:t> injection chamber pump pipe connection/positioning</a:t>
            </a:r>
          </a:p>
          <a:p>
            <a:r>
              <a:rPr lang="en-GB" dirty="0"/>
              <a:t>Calculate potential max lens size (opening angle?)</a:t>
            </a:r>
          </a:p>
          <a:p>
            <a:r>
              <a:rPr lang="en-GB" dirty="0"/>
              <a:t>Relocate penning gauge on main chamber to avoid clash with injection chamber</a:t>
            </a:r>
          </a:p>
          <a:p>
            <a:r>
              <a:rPr lang="en-GB" dirty="0"/>
              <a:t>Start work on support structure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DBF716-74BB-6E4F-87F8-1651CF02D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C76DC9-5640-35CB-1A94-66B65E435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525074-793F-2EDA-8B4B-753347DBE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74568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5031</TotalTime>
  <Words>266</Words>
  <Application>Microsoft Office PowerPoint</Application>
  <PresentationFormat>Widescreen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1_Office Theme</vt:lpstr>
      <vt:lpstr>BGC Regular Meeting BGC Integration v4</vt:lpstr>
      <vt:lpstr>Previous steps/conclusions</vt:lpstr>
      <vt:lpstr>Work done</vt:lpstr>
      <vt:lpstr>Lens angle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Lauren Karen Margerison</dc:creator>
  <cp:lastModifiedBy>Lauren Karen Margerison</cp:lastModifiedBy>
  <cp:revision>8</cp:revision>
  <dcterms:created xsi:type="dcterms:W3CDTF">2025-02-07T15:34:42Z</dcterms:created>
  <dcterms:modified xsi:type="dcterms:W3CDTF">2025-03-28T13:37:23Z</dcterms:modified>
</cp:coreProperties>
</file>