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sldIdLst>
    <p:sldId id="256" r:id="rId2"/>
    <p:sldId id="258" r:id="rId3"/>
    <p:sldId id="277" r:id="rId4"/>
    <p:sldId id="302" r:id="rId5"/>
    <p:sldId id="316" r:id="rId6"/>
    <p:sldId id="338" r:id="rId7"/>
    <p:sldId id="350" r:id="rId8"/>
    <p:sldId id="336" r:id="rId9"/>
    <p:sldId id="351" r:id="rId10"/>
    <p:sldId id="328" r:id="rId11"/>
    <p:sldId id="365" r:id="rId12"/>
    <p:sldId id="371" r:id="rId13"/>
    <p:sldId id="363" r:id="rId14"/>
    <p:sldId id="380" r:id="rId15"/>
    <p:sldId id="379" r:id="rId16"/>
    <p:sldId id="353" r:id="rId17"/>
    <p:sldId id="383" r:id="rId18"/>
    <p:sldId id="354" r:id="rId19"/>
    <p:sldId id="369" r:id="rId20"/>
    <p:sldId id="370" r:id="rId21"/>
    <p:sldId id="368" r:id="rId22"/>
    <p:sldId id="384" r:id="rId23"/>
    <p:sldId id="373" r:id="rId24"/>
    <p:sldId id="372" r:id="rId25"/>
    <p:sldId id="374" r:id="rId26"/>
    <p:sldId id="375" r:id="rId27"/>
    <p:sldId id="376" r:id="rId28"/>
    <p:sldId id="357" r:id="rId29"/>
    <p:sldId id="377" r:id="rId30"/>
    <p:sldId id="378" r:id="rId31"/>
    <p:sldId id="356" r:id="rId32"/>
    <p:sldId id="382" r:id="rId33"/>
    <p:sldId id="360" r:id="rId34"/>
    <p:sldId id="361" r:id="rId35"/>
    <p:sldId id="362" r:id="rId36"/>
    <p:sldId id="367" r:id="rId37"/>
    <p:sldId id="359" r:id="rId38"/>
    <p:sldId id="381" r:id="rId39"/>
    <p:sldId id="26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1B45F9"/>
    <a:srgbClr val="008E40"/>
    <a:srgbClr val="DFDFDF"/>
    <a:srgbClr val="5B5B5B"/>
    <a:srgbClr val="E5E5E5"/>
    <a:srgbClr val="0055A0"/>
    <a:srgbClr val="002060"/>
    <a:srgbClr val="DE6F00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B1F160-A6CA-4E87-8252-A3056AB5BBE6}" v="7" dt="2025-03-12T08:56:21.6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1026" y="114"/>
      </p:cViewPr>
      <p:guideLst>
        <p:guide orient="horz" pos="218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sten Koettig" userId="wdlWb2d26sERt7mnOCNLT8tf/fNDFKGivGgdAZzgAC8=" providerId="None" clId="Web-{DFB1F160-A6CA-4E87-8252-A3056AB5BBE6}"/>
    <pc:docChg chg="modSld">
      <pc:chgData name="Torsten Koettig" userId="wdlWb2d26sERt7mnOCNLT8tf/fNDFKGivGgdAZzgAC8=" providerId="None" clId="Web-{DFB1F160-A6CA-4E87-8252-A3056AB5BBE6}" dt="2025-03-12T08:56:21.648" v="4" actId="20577"/>
      <pc:docMkLst>
        <pc:docMk/>
      </pc:docMkLst>
      <pc:sldChg chg="modSp">
        <pc:chgData name="Torsten Koettig" userId="wdlWb2d26sERt7mnOCNLT8tf/fNDFKGivGgdAZzgAC8=" providerId="None" clId="Web-{DFB1F160-A6CA-4E87-8252-A3056AB5BBE6}" dt="2025-03-12T08:56:21.648" v="4" actId="20577"/>
        <pc:sldMkLst>
          <pc:docMk/>
          <pc:sldMk cId="3069723166" sldId="353"/>
        </pc:sldMkLst>
        <pc:spChg chg="mod">
          <ac:chgData name="Torsten Koettig" userId="wdlWb2d26sERt7mnOCNLT8tf/fNDFKGivGgdAZzgAC8=" providerId="None" clId="Web-{DFB1F160-A6CA-4E87-8252-A3056AB5BBE6}" dt="2025-03-12T08:56:08.710" v="1" actId="14100"/>
          <ac:spMkLst>
            <pc:docMk/>
            <pc:sldMk cId="3069723166" sldId="353"/>
            <ac:spMk id="39" creationId="{00000000-0000-0000-0000-000000000000}"/>
          </ac:spMkLst>
        </pc:spChg>
        <pc:spChg chg="mod">
          <ac:chgData name="Torsten Koettig" userId="wdlWb2d26sERt7mnOCNLT8tf/fNDFKGivGgdAZzgAC8=" providerId="None" clId="Web-{DFB1F160-A6CA-4E87-8252-A3056AB5BBE6}" dt="2025-03-12T08:56:21.648" v="4" actId="20577"/>
          <ac:spMkLst>
            <pc:docMk/>
            <pc:sldMk cId="3069723166" sldId="353"/>
            <ac:spMk id="4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3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4F4E6E2F-4EAA-44E0-91BF-DCA9B9FA8E43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97B52E94-2FAA-4658-9C4C-1E17895F16B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0539A-18C3-4A01-96E5-064D865264A2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7750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509B3-CDFA-4024-BEF7-8B83C3DDA97C}" type="datetime1">
              <a:rPr lang="en-US" smtClean="0"/>
              <a:t>4/2/2025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8465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4ADB3-7909-43E7-8B6C-8DA021A8B7E7}" type="datetime1">
              <a:rPr lang="en-US" altLang="en-US" smtClean="0"/>
              <a:t>4/2/2025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9E1B6-B6F2-4D05-AE4D-5E0011231D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420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3C8DF-302D-407D-8F5C-928ECEF2E641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52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0" r:id="rId5"/>
    <p:sldLayoutId id="2147483681" r:id="rId6"/>
    <p:sldLayoutId id="2147483682" r:id="rId7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10" Type="http://schemas.openxmlformats.org/officeDocument/2006/relationships/image" Target="../media/image36.png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0.png"/><Relationship Id="rId7" Type="http://schemas.openxmlformats.org/officeDocument/2006/relationships/image" Target="../media/image47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4" Type="http://schemas.openxmlformats.org/officeDocument/2006/relationships/image" Target="../media/image4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332" y="1031357"/>
            <a:ext cx="847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5719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p-T diagrams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277B-7F5D-449F-BD50-97880AAE8883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8" y="1125667"/>
            <a:ext cx="3113761" cy="2468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1540" y="78960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Nitrogen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3732037"/>
            <a:ext cx="37662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https://www.researchgate.net/figure/The-temperature-pressure-phase-diagram-for-nitrogen_fig1_315888614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7052318" y="3037675"/>
            <a:ext cx="35509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Source: http://ltl.tkk.fi/research/theory/helium.html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0724" y="4551279"/>
            <a:ext cx="3834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Phase diagrams for N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, </a:t>
            </a:r>
            <a:r>
              <a:rPr lang="en-US" sz="1600" baseline="30000" dirty="0">
                <a:solidFill>
                  <a:srgbClr val="002060"/>
                </a:solidFill>
              </a:rPr>
              <a:t>4</a:t>
            </a:r>
            <a:r>
              <a:rPr lang="en-US" sz="1600" dirty="0">
                <a:solidFill>
                  <a:srgbClr val="002060"/>
                </a:solidFill>
              </a:rPr>
              <a:t>He and </a:t>
            </a:r>
            <a:r>
              <a:rPr lang="en-US" sz="1600" baseline="30000" dirty="0">
                <a:solidFill>
                  <a:srgbClr val="002060"/>
                </a:solidFill>
              </a:rPr>
              <a:t>3</a:t>
            </a:r>
            <a:r>
              <a:rPr lang="en-US" sz="1600" dirty="0">
                <a:solidFill>
                  <a:srgbClr val="002060"/>
                </a:solidFill>
              </a:rPr>
              <a:t>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Helium isotopes show no triple point</a:t>
            </a:r>
            <a:endParaRPr lang="en-GB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Superfluid phases at low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aseline="30000" dirty="0">
                <a:solidFill>
                  <a:srgbClr val="002060"/>
                </a:solidFill>
              </a:rPr>
              <a:t>3</a:t>
            </a:r>
            <a:r>
              <a:rPr lang="en-US" sz="1600" dirty="0">
                <a:solidFill>
                  <a:srgbClr val="002060"/>
                </a:solidFill>
              </a:rPr>
              <a:t>He first binds two atoms weakly to have a bosonic character =&gt; ~ 2 mK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182756" y="742041"/>
            <a:ext cx="2952750" cy="2727716"/>
            <a:chOff x="5182756" y="742041"/>
            <a:chExt cx="2952750" cy="27277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2756" y="1031357"/>
              <a:ext cx="2952750" cy="24384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134588" y="742041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002060"/>
                  </a:solidFill>
                </a:rPr>
                <a:t>4</a:t>
              </a:r>
              <a:r>
                <a:rPr lang="en-US" dirty="0">
                  <a:solidFill>
                    <a:srgbClr val="002060"/>
                  </a:solidFill>
                </a:rPr>
                <a:t>He</a:t>
              </a:r>
              <a:endParaRPr lang="en-GB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330133" y="3404641"/>
            <a:ext cx="4181475" cy="2665192"/>
            <a:chOff x="4330133" y="3404641"/>
            <a:chExt cx="4181475" cy="266519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30133" y="3679058"/>
              <a:ext cx="4181475" cy="239077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674230" y="3404641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002060"/>
                  </a:solidFill>
                </a:rPr>
                <a:t>3</a:t>
              </a:r>
              <a:r>
                <a:rPr lang="en-US" dirty="0">
                  <a:solidFill>
                    <a:srgbClr val="002060"/>
                  </a:solidFill>
                </a:rPr>
                <a:t>He</a:t>
              </a:r>
              <a:endParaRPr lang="en-GB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455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25719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Critical point transition =&gt; opalescence e.g. SF</a:t>
            </a:r>
            <a:r>
              <a:rPr lang="en-GB" sz="2400" b="1" baseline="-25000" dirty="0"/>
              <a:t>6</a:t>
            </a:r>
            <a:r>
              <a:rPr lang="en-GB" sz="2400" b="1" dirty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6AA72-72CD-4453-AAF1-2FD77F941B1B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1357624"/>
            <a:ext cx="9136380" cy="1686493"/>
            <a:chOff x="80938" y="1687906"/>
            <a:chExt cx="9136380" cy="1686493"/>
          </a:xfrm>
        </p:grpSpPr>
        <p:sp>
          <p:nvSpPr>
            <p:cNvPr id="13" name="Rectangle 12"/>
            <p:cNvSpPr/>
            <p:nvPr/>
          </p:nvSpPr>
          <p:spPr>
            <a:xfrm>
              <a:off x="154256" y="3112789"/>
              <a:ext cx="90630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Source: https://expvorl.physik.uni-muenchen.de/versuche_waermelehre/ideale_und_reale_gase/kritische_opaleszenz/index.html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88"/>
            <a:stretch/>
          </p:blipFill>
          <p:spPr>
            <a:xfrm>
              <a:off x="80938" y="1687906"/>
              <a:ext cx="1958330" cy="13716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359" y="1687906"/>
              <a:ext cx="2438400" cy="13716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922" y="1687906"/>
              <a:ext cx="2438400" cy="13716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0889" y="1687906"/>
              <a:ext cx="2438400" cy="13716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704"/>
            <a:stretch/>
          </p:blipFill>
          <p:spPr>
            <a:xfrm>
              <a:off x="7105452" y="1687906"/>
              <a:ext cx="2104246" cy="1371600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73318" y="832112"/>
            <a:ext cx="870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Heating a cell with two-phase SF</a:t>
            </a:r>
            <a:r>
              <a:rPr lang="en-US" baseline="-25000" dirty="0">
                <a:solidFill>
                  <a:srgbClr val="002060"/>
                </a:solidFill>
              </a:rPr>
              <a:t>6</a:t>
            </a:r>
            <a:r>
              <a:rPr lang="en-US" dirty="0">
                <a:solidFill>
                  <a:srgbClr val="002060"/>
                </a:solidFill>
              </a:rPr>
              <a:t> from 45 °C =&gt; rising p and T =&gt; supercritical fluid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0515" y="3044116"/>
            <a:ext cx="9083276" cy="3114768"/>
            <a:chOff x="100515" y="3044116"/>
            <a:chExt cx="9083276" cy="3114768"/>
          </a:xfrm>
        </p:grpSpPr>
        <p:sp>
          <p:nvSpPr>
            <p:cNvPr id="25" name="TextBox 24"/>
            <p:cNvSpPr txBox="1"/>
            <p:nvPr/>
          </p:nvSpPr>
          <p:spPr>
            <a:xfrm>
              <a:off x="100515" y="3275140"/>
              <a:ext cx="438278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Example LHC beam screen heating with 3 bar 4.6 K to 20 K</a:t>
              </a:r>
            </a:p>
            <a:p>
              <a:endParaRPr lang="en-US" dirty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Start in subcooled (pressurized liquid) to vapor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Still large density change even without classical evaporation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Different diagrams like T-s or p-h are more suited to demonstrate the process</a:t>
              </a:r>
              <a:endParaRPr lang="en-GB" dirty="0">
                <a:solidFill>
                  <a:srgbClr val="002060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16566" y="3196609"/>
              <a:ext cx="4467225" cy="296227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7778547" y="4049549"/>
              <a:ext cx="2380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accent6">
                      <a:lumMod val="50000"/>
                    </a:schemeClr>
                  </a:solidFill>
                </a:rPr>
                <a:t>From: </a:t>
              </a:r>
              <a:r>
                <a:rPr lang="en-GB" sz="900" dirty="0" err="1">
                  <a:solidFill>
                    <a:schemeClr val="accent6">
                      <a:lumMod val="50000"/>
                    </a:schemeClr>
                  </a:solidFill>
                </a:rPr>
                <a:t>Gerhold</a:t>
              </a:r>
              <a:r>
                <a:rPr lang="en-GB" sz="900" dirty="0">
                  <a:solidFill>
                    <a:schemeClr val="accent6">
                      <a:lumMod val="50000"/>
                    </a:schemeClr>
                  </a:solidFill>
                </a:rPr>
                <a:t>, Properties of cryogenic insulants, Cryogenics Vol. 38, pp. 1063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82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25719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Helium p-T diagrams - effects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64E43-AFAE-4DA2-AADF-5C503292AE3D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54055" y="880965"/>
            <a:ext cx="2920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aseline="30000" dirty="0">
                <a:solidFill>
                  <a:srgbClr val="002060"/>
                </a:solidFill>
              </a:rPr>
              <a:t>4</a:t>
            </a:r>
            <a:r>
              <a:rPr lang="en-US" sz="1600" dirty="0">
                <a:solidFill>
                  <a:srgbClr val="002060"/>
                </a:solidFill>
              </a:rPr>
              <a:t>He phase diagram </a:t>
            </a:r>
          </a:p>
          <a:p>
            <a:pPr algn="ctr"/>
            <a:r>
              <a:rPr lang="en-US" sz="1600" dirty="0" err="1">
                <a:solidFill>
                  <a:srgbClr val="002060"/>
                </a:solidFill>
              </a:rPr>
              <a:t>subcooling</a:t>
            </a:r>
            <a:r>
              <a:rPr lang="en-US" sz="1600" dirty="0">
                <a:solidFill>
                  <a:srgbClr val="002060"/>
                </a:solidFill>
              </a:rPr>
              <a:t> in a saturated bath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92" y="1465740"/>
            <a:ext cx="3808484" cy="44805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4189" y="5906472"/>
            <a:ext cx="2574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From: Van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Sciver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, Helium Cryogenics.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82755" y="988686"/>
            <a:ext cx="3397543" cy="5090397"/>
            <a:chOff x="5182755" y="988686"/>
            <a:chExt cx="3397543" cy="5090397"/>
          </a:xfrm>
        </p:grpSpPr>
        <p:sp>
          <p:nvSpPr>
            <p:cNvPr id="4" name="TextBox 3"/>
            <p:cNvSpPr txBox="1"/>
            <p:nvPr/>
          </p:nvSpPr>
          <p:spPr>
            <a:xfrm>
              <a:off x="5914184" y="988686"/>
              <a:ext cx="24032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aseline="30000" dirty="0">
                  <a:solidFill>
                    <a:srgbClr val="002060"/>
                  </a:solidFill>
                </a:rPr>
                <a:t>3</a:t>
              </a:r>
              <a:r>
                <a:rPr lang="en-US" dirty="0">
                  <a:solidFill>
                    <a:srgbClr val="002060"/>
                  </a:solidFill>
                </a:rPr>
                <a:t>He phase diagram</a:t>
              </a:r>
            </a:p>
            <a:p>
              <a:pPr algn="ctr"/>
              <a:r>
                <a:rPr lang="en-US" dirty="0" err="1">
                  <a:solidFill>
                    <a:srgbClr val="002060"/>
                  </a:solidFill>
                </a:rPr>
                <a:t>Pomeranchuk</a:t>
              </a:r>
              <a:r>
                <a:rPr lang="en-US" dirty="0">
                  <a:solidFill>
                    <a:srgbClr val="002060"/>
                  </a:solidFill>
                </a:rPr>
                <a:t> cooling</a:t>
              </a:r>
              <a:endParaRPr lang="en-GB" dirty="0">
                <a:solidFill>
                  <a:srgbClr val="002060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2755" y="2088676"/>
              <a:ext cx="3397543" cy="3367509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613391" y="5817473"/>
              <a:ext cx="26581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From: </a:t>
              </a:r>
              <a:r>
                <a:rPr lang="en-US" sz="1100" dirty="0" err="1">
                  <a:solidFill>
                    <a:schemeClr val="accent6">
                      <a:lumMod val="50000"/>
                    </a:schemeClr>
                  </a:solidFill>
                </a:rPr>
                <a:t>Enss</a:t>
              </a:r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, Low-Temperature Physics.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94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Thermodynamic cycles</a:t>
            </a:r>
            <a:endParaRPr lang="en-GB" sz="4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31D2-0BF7-41B5-A934-EE910C8C87B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44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CA0A1A-5AB7-40C5-8BBB-0C2B7113378B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14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>
                <a:solidFill>
                  <a:srgbClr val="0055A0"/>
                </a:solidFill>
              </a:rPr>
              <a:t>In the restaurant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84927" y="5792344"/>
            <a:ext cx="3281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Labuhn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Keine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Panik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vor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Thermodynamik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2011.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677" y="1594295"/>
            <a:ext cx="5140646" cy="374243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32157" y="2121108"/>
            <a:ext cx="1696439" cy="841522"/>
            <a:chOff x="4332157" y="2121108"/>
            <a:chExt cx="1696439" cy="841522"/>
          </a:xfrm>
        </p:grpSpPr>
        <p:sp>
          <p:nvSpPr>
            <p:cNvPr id="4" name="Oval 3"/>
            <p:cNvSpPr/>
            <p:nvPr/>
          </p:nvSpPr>
          <p:spPr>
            <a:xfrm>
              <a:off x="4332157" y="2121108"/>
              <a:ext cx="592112" cy="25483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71760" y="2593298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with entropy?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812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9A07F0-44BE-493F-9463-1FD65AA5B234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15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Thermodynamics of cryogenic refrigeration </a:t>
            </a:r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381000" y="762000"/>
            <a:ext cx="8372475" cy="2671763"/>
            <a:chOff x="240" y="480"/>
            <a:chExt cx="5274" cy="1683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256" y="761"/>
              <a:ext cx="159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First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[Joule]</a:t>
              </a:r>
            </a:p>
          </p:txBody>
        </p: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80"/>
              <a:ext cx="2016" cy="1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816"/>
              <a:ext cx="862" cy="20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2256" y="1241"/>
              <a:ext cx="20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Second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[Clausius]</a:t>
              </a:r>
            </a:p>
          </p:txBody>
        </p:sp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" y="1200"/>
              <a:ext cx="571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256" y="576"/>
              <a:ext cx="3072" cy="1200"/>
            </a:xfrm>
            <a:prstGeom prst="rect">
              <a:avLst/>
            </a:prstGeom>
            <a:noFill/>
            <a:ln w="381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3600" y="1913"/>
              <a:ext cx="19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(= for reversible process)</a:t>
              </a: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4560" y="1488"/>
              <a:ext cx="192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365125" y="3429000"/>
            <a:ext cx="7502525" cy="673100"/>
            <a:chOff x="230" y="2160"/>
            <a:chExt cx="4726" cy="424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30" y="2212"/>
              <a:ext cx="6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Hence, </a:t>
              </a:r>
            </a:p>
          </p:txBody>
        </p:sp>
        <p:pic>
          <p:nvPicPr>
            <p:cNvPr id="23" name="Picture 1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2160"/>
              <a:ext cx="1057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2064" y="2249"/>
              <a:ext cx="28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latin typeface="Tahoma" panose="020B0604030504040204" pitchFamily="34" charset="0"/>
                </a:rPr>
                <a:t>which can be written in different ways:</a:t>
              </a:r>
            </a:p>
          </p:txBody>
        </p:sp>
      </p:grp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457200" y="4953000"/>
            <a:ext cx="4686300" cy="762000"/>
            <a:chOff x="288" y="3120"/>
            <a:chExt cx="2952" cy="480"/>
          </a:xfrm>
        </p:grpSpPr>
        <p:pic>
          <p:nvPicPr>
            <p:cNvPr id="31" name="Picture 2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3120"/>
              <a:ext cx="1105" cy="46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23"/>
            <p:cNvSpPr>
              <a:spLocks noChangeArrowheads="1"/>
            </p:cNvSpPr>
            <p:nvPr/>
          </p:nvSpPr>
          <p:spPr bwMode="auto">
            <a:xfrm>
              <a:off x="1152" y="3120"/>
              <a:ext cx="624" cy="4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 flipH="1" flipV="1">
              <a:off x="1776" y="3360"/>
              <a:ext cx="432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auto">
            <a:xfrm>
              <a:off x="2198" y="3316"/>
              <a:ext cx="104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Carnot factor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3216"/>
              <a:ext cx="202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468313" y="4312397"/>
            <a:ext cx="6462942" cy="628505"/>
            <a:chOff x="468313" y="4312397"/>
            <a:chExt cx="6462942" cy="628505"/>
          </a:xfrm>
        </p:grpSpPr>
        <p:grpSp>
          <p:nvGrpSpPr>
            <p:cNvPr id="25" name="Group 16"/>
            <p:cNvGrpSpPr>
              <a:grpSpLocks/>
            </p:cNvGrpSpPr>
            <p:nvPr/>
          </p:nvGrpSpPr>
          <p:grpSpPr bwMode="auto">
            <a:xfrm>
              <a:off x="468313" y="4410082"/>
              <a:ext cx="5591175" cy="417513"/>
              <a:chOff x="288" y="2729"/>
              <a:chExt cx="3522" cy="263"/>
            </a:xfrm>
          </p:grpSpPr>
          <p:pic>
            <p:nvPicPr>
              <p:cNvPr id="26" name="Picture 17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" y="2784"/>
                <a:ext cx="1131" cy="208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Text Box 18"/>
              <p:cNvSpPr txBox="1">
                <a:spLocks noChangeArrowheads="1"/>
              </p:cNvSpPr>
              <p:nvPr/>
            </p:nvSpPr>
            <p:spPr bwMode="auto">
              <a:xfrm>
                <a:off x="1920" y="2729"/>
                <a:ext cx="189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latin typeface="Tahoma" panose="020B0604030504040204" pitchFamily="34" charset="0"/>
                  </a:rPr>
                  <a:t>introducing </a:t>
                </a:r>
                <a:r>
                  <a:rPr lang="en-GB" altLang="en-US" sz="2000">
                    <a:solidFill>
                      <a:srgbClr val="FF0000"/>
                    </a:solidFill>
                    <a:latin typeface="Tahoma" panose="020B0604030504040204" pitchFamily="34" charset="0"/>
                  </a:rPr>
                  <a:t>entropy S</a:t>
                </a:r>
                <a:r>
                  <a:rPr lang="en-GB" altLang="en-US" sz="2000">
                    <a:latin typeface="Tahoma" panose="020B0604030504040204" pitchFamily="34" charset="0"/>
                  </a:rPr>
                  <a:t> as </a:t>
                </a:r>
              </a:p>
            </p:txBody>
          </p:sp>
          <p:pic>
            <p:nvPicPr>
              <p:cNvPr id="29" name="Picture 20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2784"/>
                <a:ext cx="202" cy="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200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/>
          <p:cNvSpPr txBox="1"/>
          <p:nvPr/>
        </p:nvSpPr>
        <p:spPr>
          <a:xfrm>
            <a:off x="6655267" y="5761292"/>
            <a:ext cx="217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From: P. Lebrun, CAS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3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2400" y="709359"/>
            <a:ext cx="8796338" cy="5400675"/>
            <a:chOff x="152400" y="709359"/>
            <a:chExt cx="8796338" cy="5400675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709359"/>
              <a:ext cx="8796338" cy="540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70104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300</a:t>
              </a: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3276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10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2514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5</a:t>
              </a: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15240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2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C35270-8160-4774-9325-768ECAAC19BD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16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>
                <a:solidFill>
                  <a:srgbClr val="0055A0"/>
                </a:solidFill>
              </a:rPr>
              <a:t>Thermodynamics of cryogenic refrigeration </a:t>
            </a: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1676400" y="1869525"/>
            <a:ext cx="1676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He II              1.8 K - </a:t>
            </a:r>
            <a:r>
              <a:rPr lang="en-US" altLang="en-US" sz="2000" b="1" dirty="0" err="1"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aseline="-25000" dirty="0" err="1"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=166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2590799" y="3488734"/>
            <a:ext cx="16892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He                 4.5 K - </a:t>
            </a:r>
            <a:r>
              <a:rPr lang="en-US" altLang="en-US" sz="2000" b="1" dirty="0" err="1"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aseline="-25000" dirty="0" err="1"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=65.7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4100072" y="4303765"/>
            <a:ext cx="14225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H</a:t>
            </a:r>
            <a:r>
              <a:rPr lang="en-US" altLang="en-US" sz="2000" baseline="-25000" dirty="0">
                <a:latin typeface="Arial Narrow" panose="020B0606020202030204" pitchFamily="34" charset="0"/>
                <a:ea typeface="ヒラギノ角ゴ Pro W3" pitchFamily="2" charset="-128"/>
              </a:rPr>
              <a:t>2</a:t>
            </a: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              20 K - </a:t>
            </a:r>
            <a:r>
              <a:rPr lang="en-US" altLang="en-US" sz="2000" b="1" dirty="0" err="1"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aseline="-25000" dirty="0" err="1"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=14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638800" y="4525875"/>
            <a:ext cx="14001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latin typeface="Arial Narrow"/>
                <a:ea typeface="ヒラギノ角ゴ Pro W3"/>
              </a:rPr>
              <a:t>N</a:t>
            </a:r>
            <a:r>
              <a:rPr lang="en-US" altLang="en-US" sz="2000" baseline="-25000" dirty="0">
                <a:latin typeface="Arial Narrow"/>
                <a:ea typeface="ヒラギノ角ゴ Pro W3"/>
              </a:rPr>
              <a:t>2</a:t>
            </a:r>
            <a:r>
              <a:rPr lang="en-US" altLang="en-US" sz="2000" dirty="0">
                <a:latin typeface="Arial Narrow"/>
                <a:ea typeface="ヒラギノ角ゴ Pro W3"/>
              </a:rPr>
              <a:t>              </a:t>
            </a:r>
            <a:r>
              <a:rPr lang="en-US" altLang="en-US" sz="2000">
                <a:latin typeface="Arial Narrow"/>
                <a:ea typeface="ヒラギノ角ゴ Pro W3"/>
              </a:rPr>
              <a:t>77 </a:t>
            </a:r>
            <a:r>
              <a:rPr lang="en-US" altLang="en-US" sz="2000" dirty="0">
                <a:latin typeface="Arial Narrow"/>
                <a:ea typeface="ヒラギノ角ゴ Pro W3"/>
              </a:rPr>
              <a:t>K  </a:t>
            </a:r>
            <a:r>
              <a:rPr lang="en-US" altLang="en-US" sz="2000" b="1" err="1">
                <a:latin typeface="GreekC"/>
                <a:ea typeface="ヒラギノ角ゴ Pro W3"/>
                <a:cs typeface="GreekC" panose="00000400000000000000" pitchFamily="2" charset="0"/>
              </a:rPr>
              <a:t>e</a:t>
            </a:r>
            <a:r>
              <a:rPr lang="en-US" altLang="en-US" sz="2000" baseline="-25000" err="1">
                <a:latin typeface="Arial Narrow"/>
                <a:ea typeface="ヒラギノ角ゴ Pro W3"/>
              </a:rPr>
              <a:t>c</a:t>
            </a:r>
            <a:r>
              <a:rPr lang="en-US" altLang="en-US" sz="2000" dirty="0">
                <a:latin typeface="Arial Narrow"/>
                <a:ea typeface="ヒラギノ角ゴ Pro W3"/>
              </a:rPr>
              <a:t>=2.9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4419600" y="1014159"/>
            <a:ext cx="4114800" cy="104644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Graph for </a:t>
            </a:r>
            <a:r>
              <a:rPr lang="en-US" altLang="en-US" sz="2000" dirty="0" err="1">
                <a:latin typeface="Arial Narrow" panose="020B0606020202030204" pitchFamily="34" charset="0"/>
                <a:ea typeface="ヒラギノ角ゴ Pro W3" pitchFamily="2" charset="-128"/>
              </a:rPr>
              <a:t>T</a:t>
            </a:r>
            <a:r>
              <a:rPr lang="en-US" altLang="en-US" sz="2000" baseline="-25000" dirty="0" err="1">
                <a:latin typeface="Arial Narrow" panose="020B0606020202030204" pitchFamily="34" charset="0"/>
                <a:ea typeface="ヒラギノ角ゴ Pro W3" pitchFamily="2" charset="-128"/>
              </a:rPr>
              <a:t>warm</a:t>
            </a: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 = 300 K</a:t>
            </a:r>
          </a:p>
          <a:p>
            <a:pPr>
              <a:spcBef>
                <a:spcPct val="50000"/>
              </a:spcBef>
            </a:pPr>
            <a:r>
              <a:rPr lang="en-US" altLang="en-US" sz="2000" dirty="0">
                <a:latin typeface="Arial Narrow" panose="020B0606020202030204" pitchFamily="34" charset="0"/>
                <a:ea typeface="ヒラギノ角ゴ Pro W3" pitchFamily="2" charset="-128"/>
              </a:rPr>
              <a:t>Carnot effectiveness: </a:t>
            </a:r>
          </a:p>
          <a:p>
            <a:pPr>
              <a:spcBef>
                <a:spcPct val="50000"/>
              </a:spcBef>
            </a:pPr>
            <a:endParaRPr lang="en-US" altLang="en-US" sz="800" dirty="0">
              <a:latin typeface="Arial Narrow" panose="020B0606020202030204" pitchFamily="34" charset="0"/>
              <a:ea typeface="ヒラギノ角ゴ Pro W3" pitchFamily="2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738427" y="1381711"/>
                <a:ext cx="1428083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𝑤𝑎𝑟𝑚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427" y="1381711"/>
                <a:ext cx="1428083" cy="5653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9723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FEF108-7C57-4F20-BF99-EDE8588A281F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17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>
                <a:solidFill>
                  <a:srgbClr val="0055A0"/>
                </a:solidFill>
              </a:rPr>
              <a:t>Our first T-s diagrams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7157336" y="3922910"/>
            <a:ext cx="3281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Labuhn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Keine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Panik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vor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Thermodynamik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2011.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131881" y="860293"/>
            <a:ext cx="6343339" cy="5244910"/>
            <a:chOff x="1131881" y="860293"/>
            <a:chExt cx="6343339" cy="5244910"/>
          </a:xfrm>
        </p:grpSpPr>
        <p:grpSp>
          <p:nvGrpSpPr>
            <p:cNvPr id="10" name="Group 9"/>
            <p:cNvGrpSpPr/>
            <p:nvPr/>
          </p:nvGrpSpPr>
          <p:grpSpPr>
            <a:xfrm>
              <a:off x="1131881" y="860293"/>
              <a:ext cx="6343339" cy="5244910"/>
              <a:chOff x="1131881" y="860293"/>
              <a:chExt cx="6343339" cy="524491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b="6473"/>
              <a:stretch/>
            </p:blipFill>
            <p:spPr>
              <a:xfrm>
                <a:off x="1131881" y="860293"/>
                <a:ext cx="6343339" cy="5244910"/>
              </a:xfrm>
              <a:prstGeom prst="rect">
                <a:avLst/>
              </a:prstGeom>
            </p:spPr>
          </p:pic>
          <p:sp>
            <p:nvSpPr>
              <p:cNvPr id="9" name="Oval 8"/>
              <p:cNvSpPr/>
              <p:nvPr/>
            </p:nvSpPr>
            <p:spPr>
              <a:xfrm>
                <a:off x="3741420" y="1013846"/>
                <a:ext cx="1592580" cy="54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802380" y="1053871"/>
                <a:ext cx="281940" cy="4605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 </a:t>
                </a:r>
                <a:endParaRPr lang="en-GB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074920" y="1219200"/>
                <a:ext cx="281940" cy="3117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885622" y="1036706"/>
              <a:ext cx="14483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Here, the state of order is preserved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15590" y="2151000"/>
              <a:ext cx="1127760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u="sng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Isentropic</a:t>
              </a:r>
            </a:p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(Entropy is constant!)</a:t>
              </a:r>
            </a:p>
            <a:p>
              <a:endParaRPr lang="en-GB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95010" y="1724730"/>
              <a:ext cx="136779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Frictionless, but not adiabatic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85135" y="3889063"/>
              <a:ext cx="115633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Adiabatic, but not</a:t>
              </a:r>
            </a:p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frictionless 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2792730" y="4159305"/>
              <a:ext cx="281940" cy="46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 </a:t>
              </a:r>
              <a:endParaRPr lang="en-GB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3300412" y="4783040"/>
              <a:ext cx="745808" cy="4595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 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45430" y="3951454"/>
              <a:ext cx="199548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Not adiabatic,        nor frictionless 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466" y="784111"/>
            <a:ext cx="2325655" cy="870178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118732" y="2292442"/>
            <a:ext cx="8150590" cy="2781561"/>
            <a:chOff x="118732" y="2292442"/>
            <a:chExt cx="8150590" cy="2781561"/>
          </a:xfrm>
        </p:grpSpPr>
        <p:sp>
          <p:nvSpPr>
            <p:cNvPr id="4" name="TextBox 3"/>
            <p:cNvSpPr txBox="1"/>
            <p:nvPr/>
          </p:nvSpPr>
          <p:spPr>
            <a:xfrm>
              <a:off x="118732" y="2386450"/>
              <a:ext cx="868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Ideal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8732" y="4550783"/>
              <a:ext cx="8680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J-T nozzle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01264" y="2292442"/>
              <a:ext cx="8680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Ideal gas piston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01264" y="4550783"/>
              <a:ext cx="868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Reality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42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pPr algn="l"/>
            <a:r>
              <a:rPr lang="en-GB" altLang="en-US" dirty="0"/>
              <a:t>T-s vs. p-h diagram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A0B433-9B97-4D5B-8AC3-22C40074E104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18</a:t>
            </a:fld>
            <a:endParaRPr lang="fr-FR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060399" y="852330"/>
            <a:ext cx="7224525" cy="5079744"/>
            <a:chOff x="1060399" y="852330"/>
            <a:chExt cx="7224525" cy="507974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399" y="852330"/>
              <a:ext cx="7224525" cy="507974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624712" y="1019074"/>
              <a:ext cx="3978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06665" y="2078190"/>
              <a:ext cx="10470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/>
                <a:t>2</a:t>
              </a:r>
              <a:r>
                <a:rPr lang="en-US" dirty="0"/>
                <a:t> &lt; p</a:t>
              </a:r>
              <a:r>
                <a:rPr lang="en-US" baseline="-25000" dirty="0"/>
                <a:t>1    </a:t>
              </a:r>
              <a:endParaRPr lang="en-GB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3065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GB" altLang="en-US" dirty="0"/>
              <a:t>T-s diagram for nitrogen and lines of constant property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5DDB3E-4EDD-40C2-83F4-0B5FBFF23135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19</a:t>
            </a:fld>
            <a:endParaRPr lang="fr-FR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76" y="778405"/>
            <a:ext cx="3815342" cy="53789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05618" y="5880375"/>
            <a:ext cx="3478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From: USPAS, University of Wisconsin, Madison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5293" y="3009900"/>
            <a:ext cx="47396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Useful for refrigeration cycles with close to isentropic processes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2060"/>
                </a:solidFill>
              </a:rPr>
              <a:t>Turbine expansion,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2060"/>
                </a:solidFill>
              </a:rPr>
              <a:t>Heat exchange at const.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Check the enthalpy curves in the T-s diagram for J-T expansion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64505" y="1194500"/>
            <a:ext cx="4062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Check T-s diagram, lines of constant:</a:t>
            </a:r>
          </a:p>
          <a:p>
            <a:r>
              <a:rPr lang="en-US" dirty="0">
                <a:solidFill>
                  <a:srgbClr val="1B45F9"/>
                </a:solidFill>
              </a:rPr>
              <a:t>pressure</a:t>
            </a:r>
            <a:r>
              <a:rPr lang="en-US" dirty="0"/>
              <a:t>, </a:t>
            </a:r>
            <a:r>
              <a:rPr lang="en-US" dirty="0">
                <a:solidFill>
                  <a:srgbClr val="008E40"/>
                </a:solidFill>
              </a:rPr>
              <a:t>enthalpy</a:t>
            </a:r>
            <a:r>
              <a:rPr lang="en-US" dirty="0"/>
              <a:t>, </a:t>
            </a:r>
            <a:r>
              <a:rPr lang="en-US" dirty="0">
                <a:solidFill>
                  <a:srgbClr val="FF00FF"/>
                </a:solidFill>
              </a:rPr>
              <a:t>density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and the </a:t>
            </a:r>
            <a:r>
              <a:rPr lang="en-US" dirty="0">
                <a:solidFill>
                  <a:srgbClr val="C00000"/>
                </a:solidFill>
              </a:rPr>
              <a:t>vapor dome 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6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1768839"/>
            <a:ext cx="8226854" cy="1016566"/>
          </a:xfrm>
        </p:spPr>
        <p:txBody>
          <a:bodyPr>
            <a:noAutofit/>
          </a:bodyPr>
          <a:lstStyle/>
          <a:p>
            <a:r>
              <a:rPr lang="en-US" sz="3200" dirty="0"/>
              <a:t>Refrigeration Cycles and Respective Diagrams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799795" y="3767737"/>
            <a:ext cx="3439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</a:t>
            </a:r>
            <a:r>
              <a:rPr lang="en-GB" sz="1400" dirty="0">
                <a:solidFill>
                  <a:srgbClr val="080808"/>
                </a:solidFill>
              </a:rPr>
              <a:t> on behalf of the CERN Cryolab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1210-4498-4775-A6B7-7C63DF67F0BF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GB" altLang="en-US" dirty="0"/>
              <a:t>T-s diagram for helium and lines of constant property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787997-CC48-472F-A7CC-89FDB5B09367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20</a:t>
            </a:fld>
            <a:endParaRPr lang="fr-FR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23" y="579430"/>
            <a:ext cx="8929754" cy="624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62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pPr algn="l"/>
            <a:r>
              <a:rPr lang="en-GB" altLang="en-US" dirty="0"/>
              <a:t>T-s diagram for helium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2F49BC-96BD-489C-8F92-6C89E1A524C5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21</a:t>
            </a:fld>
            <a:endParaRPr lang="fr-FR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921" y="-1394"/>
            <a:ext cx="4550079" cy="6859394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5808689" y="434715"/>
            <a:ext cx="1296649" cy="5321508"/>
          </a:xfrm>
          <a:custGeom>
            <a:avLst/>
            <a:gdLst>
              <a:gd name="connsiteX0" fmla="*/ 1296649 w 1296649"/>
              <a:gd name="connsiteY0" fmla="*/ 0 h 5321508"/>
              <a:gd name="connsiteX1" fmla="*/ 1184222 w 1296649"/>
              <a:gd name="connsiteY1" fmla="*/ 502170 h 5321508"/>
              <a:gd name="connsiteX2" fmla="*/ 1086786 w 1296649"/>
              <a:gd name="connsiteY2" fmla="*/ 1011836 h 5321508"/>
              <a:gd name="connsiteX3" fmla="*/ 989350 w 1296649"/>
              <a:gd name="connsiteY3" fmla="*/ 1499016 h 5321508"/>
              <a:gd name="connsiteX4" fmla="*/ 884419 w 1296649"/>
              <a:gd name="connsiteY4" fmla="*/ 2001187 h 5321508"/>
              <a:gd name="connsiteX5" fmla="*/ 794478 w 1296649"/>
              <a:gd name="connsiteY5" fmla="*/ 2480872 h 5321508"/>
              <a:gd name="connsiteX6" fmla="*/ 682052 w 1296649"/>
              <a:gd name="connsiteY6" fmla="*/ 2953062 h 5321508"/>
              <a:gd name="connsiteX7" fmla="*/ 569626 w 1296649"/>
              <a:gd name="connsiteY7" fmla="*/ 3425252 h 5321508"/>
              <a:gd name="connsiteX8" fmla="*/ 449704 w 1296649"/>
              <a:gd name="connsiteY8" fmla="*/ 3889947 h 5321508"/>
              <a:gd name="connsiteX9" fmla="*/ 314793 w 1296649"/>
              <a:gd name="connsiteY9" fmla="*/ 4354642 h 5321508"/>
              <a:gd name="connsiteX10" fmla="*/ 157396 w 1296649"/>
              <a:gd name="connsiteY10" fmla="*/ 4834328 h 5321508"/>
              <a:gd name="connsiteX11" fmla="*/ 0 w 1296649"/>
              <a:gd name="connsiteY11" fmla="*/ 5321508 h 532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96649" h="5321508">
                <a:moveTo>
                  <a:pt x="1296649" y="0"/>
                </a:moveTo>
                <a:cubicBezTo>
                  <a:pt x="1257924" y="166765"/>
                  <a:pt x="1219199" y="333531"/>
                  <a:pt x="1184222" y="502170"/>
                </a:cubicBezTo>
                <a:cubicBezTo>
                  <a:pt x="1149245" y="670809"/>
                  <a:pt x="1119265" y="845695"/>
                  <a:pt x="1086786" y="1011836"/>
                </a:cubicBezTo>
                <a:cubicBezTo>
                  <a:pt x="1054307" y="1177977"/>
                  <a:pt x="1023078" y="1334124"/>
                  <a:pt x="989350" y="1499016"/>
                </a:cubicBezTo>
                <a:cubicBezTo>
                  <a:pt x="955622" y="1663908"/>
                  <a:pt x="916898" y="1837544"/>
                  <a:pt x="884419" y="2001187"/>
                </a:cubicBezTo>
                <a:cubicBezTo>
                  <a:pt x="851940" y="2164830"/>
                  <a:pt x="828206" y="2322226"/>
                  <a:pt x="794478" y="2480872"/>
                </a:cubicBezTo>
                <a:cubicBezTo>
                  <a:pt x="760750" y="2639518"/>
                  <a:pt x="682052" y="2953062"/>
                  <a:pt x="682052" y="2953062"/>
                </a:cubicBezTo>
                <a:cubicBezTo>
                  <a:pt x="644577" y="3110459"/>
                  <a:pt x="608351" y="3269105"/>
                  <a:pt x="569626" y="3425252"/>
                </a:cubicBezTo>
                <a:cubicBezTo>
                  <a:pt x="530901" y="3581399"/>
                  <a:pt x="492176" y="3735049"/>
                  <a:pt x="449704" y="3889947"/>
                </a:cubicBezTo>
                <a:cubicBezTo>
                  <a:pt x="407232" y="4044845"/>
                  <a:pt x="363511" y="4197245"/>
                  <a:pt x="314793" y="4354642"/>
                </a:cubicBezTo>
                <a:cubicBezTo>
                  <a:pt x="266075" y="4512039"/>
                  <a:pt x="209861" y="4673184"/>
                  <a:pt x="157396" y="4834328"/>
                </a:cubicBezTo>
                <a:cubicBezTo>
                  <a:pt x="104931" y="4995472"/>
                  <a:pt x="52465" y="5158490"/>
                  <a:pt x="0" y="5321508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059848"/>
              </p:ext>
            </p:extLst>
          </p:nvPr>
        </p:nvGraphicFramePr>
        <p:xfrm>
          <a:off x="611825" y="876330"/>
          <a:ext cx="3373291" cy="2753931"/>
        </p:xfrm>
        <a:graphic>
          <a:graphicData uri="http://schemas.openxmlformats.org/drawingml/2006/table">
            <a:tbl>
              <a:tblPr/>
              <a:tblGrid>
                <a:gridCol w="1433861">
                  <a:extLst>
                    <a:ext uri="{9D8B030D-6E8A-4147-A177-3AD203B41FA5}">
                      <a16:colId xmlns:a16="http://schemas.microsoft.com/office/drawing/2014/main" val="1692264115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val="898298302"/>
                    </a:ext>
                  </a:extLst>
                </a:gridCol>
              </a:tblGrid>
              <a:tr h="410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Max. inversion temperature [K]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081998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327305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Hydrogen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437641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Neon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916133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Air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2834"/>
                  </a:ext>
                </a:extLst>
              </a:tr>
              <a:tr h="3636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75272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Argon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760093"/>
                  </a:ext>
                </a:extLst>
              </a:tr>
            </a:tbl>
          </a:graphicData>
        </a:graphic>
      </p:graphicFrame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413547" y="3891871"/>
            <a:ext cx="3561088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2060"/>
                </a:solidFill>
                <a:latin typeface="Tahoma" panose="020B0604030504040204" pitchFamily="34" charset="0"/>
              </a:rPr>
              <a:t>Air can be cooled down and liquefied by J-T expansion from room temperature,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2060"/>
                </a:solidFill>
                <a:latin typeface="Tahoma" panose="020B0604030504040204" pitchFamily="34" charset="0"/>
              </a:rPr>
              <a:t>Helium and hydrogen need precooling down to below the inversion temperature by heat exchange or work-extracting expansion (e.g. in turbines).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21629" y="3630261"/>
            <a:ext cx="12795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Source: </a:t>
            </a:r>
            <a:r>
              <a:rPr lang="en-US" sz="1100" dirty="0" err="1">
                <a:solidFill>
                  <a:schemeClr val="accent6"/>
                </a:solidFill>
              </a:rPr>
              <a:t>Refprop</a:t>
            </a:r>
            <a:r>
              <a:rPr lang="en-US" sz="1100" baseline="30000" dirty="0">
                <a:solidFill>
                  <a:schemeClr val="accent6"/>
                </a:solidFill>
              </a:rPr>
              <a:t>®</a:t>
            </a:r>
            <a:endParaRPr lang="en-GB" sz="1100" baseline="300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7390796" y="4785711"/>
            <a:ext cx="3244799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Published by: International Institute of Refrigeration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381750" y="3852863"/>
            <a:ext cx="1338263" cy="971550"/>
          </a:xfrm>
          <a:custGeom>
            <a:avLst/>
            <a:gdLst>
              <a:gd name="connsiteX0" fmla="*/ 0 w 1338263"/>
              <a:gd name="connsiteY0" fmla="*/ 0 h 971550"/>
              <a:gd name="connsiteX1" fmla="*/ 66675 w 1338263"/>
              <a:gd name="connsiteY1" fmla="*/ 19050 h 971550"/>
              <a:gd name="connsiteX2" fmla="*/ 123825 w 1338263"/>
              <a:gd name="connsiteY2" fmla="*/ 42862 h 971550"/>
              <a:gd name="connsiteX3" fmla="*/ 200025 w 1338263"/>
              <a:gd name="connsiteY3" fmla="*/ 109537 h 971550"/>
              <a:gd name="connsiteX4" fmla="*/ 276225 w 1338263"/>
              <a:gd name="connsiteY4" fmla="*/ 180975 h 971550"/>
              <a:gd name="connsiteX5" fmla="*/ 342900 w 1338263"/>
              <a:gd name="connsiteY5" fmla="*/ 257175 h 971550"/>
              <a:gd name="connsiteX6" fmla="*/ 457200 w 1338263"/>
              <a:gd name="connsiteY6" fmla="*/ 385762 h 971550"/>
              <a:gd name="connsiteX7" fmla="*/ 581025 w 1338263"/>
              <a:gd name="connsiteY7" fmla="*/ 528637 h 971550"/>
              <a:gd name="connsiteX8" fmla="*/ 695325 w 1338263"/>
              <a:gd name="connsiteY8" fmla="*/ 638175 h 971550"/>
              <a:gd name="connsiteX9" fmla="*/ 862013 w 1338263"/>
              <a:gd name="connsiteY9" fmla="*/ 762000 h 971550"/>
              <a:gd name="connsiteX10" fmla="*/ 1062038 w 1338263"/>
              <a:gd name="connsiteY10" fmla="*/ 881062 h 971550"/>
              <a:gd name="connsiteX11" fmla="*/ 1223963 w 1338263"/>
              <a:gd name="connsiteY11" fmla="*/ 933450 h 971550"/>
              <a:gd name="connsiteX12" fmla="*/ 1338263 w 1338263"/>
              <a:gd name="connsiteY12" fmla="*/ 97155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38263" h="971550">
                <a:moveTo>
                  <a:pt x="0" y="0"/>
                </a:moveTo>
                <a:cubicBezTo>
                  <a:pt x="23019" y="5953"/>
                  <a:pt x="46038" y="11906"/>
                  <a:pt x="66675" y="19050"/>
                </a:cubicBezTo>
                <a:cubicBezTo>
                  <a:pt x="87312" y="26194"/>
                  <a:pt x="101600" y="27781"/>
                  <a:pt x="123825" y="42862"/>
                </a:cubicBezTo>
                <a:cubicBezTo>
                  <a:pt x="146050" y="57943"/>
                  <a:pt x="174625" y="86518"/>
                  <a:pt x="200025" y="109537"/>
                </a:cubicBezTo>
                <a:cubicBezTo>
                  <a:pt x="225425" y="132556"/>
                  <a:pt x="252413" y="156369"/>
                  <a:pt x="276225" y="180975"/>
                </a:cubicBezTo>
                <a:cubicBezTo>
                  <a:pt x="300037" y="205581"/>
                  <a:pt x="342900" y="257175"/>
                  <a:pt x="342900" y="257175"/>
                </a:cubicBezTo>
                <a:lnTo>
                  <a:pt x="457200" y="385762"/>
                </a:lnTo>
                <a:cubicBezTo>
                  <a:pt x="496887" y="431006"/>
                  <a:pt x="541338" y="486568"/>
                  <a:pt x="581025" y="528637"/>
                </a:cubicBezTo>
                <a:cubicBezTo>
                  <a:pt x="620712" y="570706"/>
                  <a:pt x="648494" y="599281"/>
                  <a:pt x="695325" y="638175"/>
                </a:cubicBezTo>
                <a:cubicBezTo>
                  <a:pt x="742156" y="677069"/>
                  <a:pt x="800894" y="721519"/>
                  <a:pt x="862013" y="762000"/>
                </a:cubicBezTo>
                <a:cubicBezTo>
                  <a:pt x="923132" y="802481"/>
                  <a:pt x="1001713" y="852487"/>
                  <a:pt x="1062038" y="881062"/>
                </a:cubicBezTo>
                <a:cubicBezTo>
                  <a:pt x="1122363" y="909637"/>
                  <a:pt x="1223963" y="933450"/>
                  <a:pt x="1223963" y="933450"/>
                </a:cubicBezTo>
                <a:lnTo>
                  <a:pt x="1338263" y="971550"/>
                </a:lnTo>
              </a:path>
            </a:pathLst>
          </a:custGeom>
          <a:noFill/>
          <a:ln w="22225">
            <a:solidFill>
              <a:srgbClr val="008E40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5973153" y="5260408"/>
            <a:ext cx="657116" cy="1022181"/>
          </a:xfrm>
          <a:custGeom>
            <a:avLst/>
            <a:gdLst>
              <a:gd name="connsiteX0" fmla="*/ 0 w 657116"/>
              <a:gd name="connsiteY0" fmla="*/ 0 h 1022181"/>
              <a:gd name="connsiteX1" fmla="*/ 52152 w 657116"/>
              <a:gd name="connsiteY1" fmla="*/ 20860 h 1022181"/>
              <a:gd name="connsiteX2" fmla="*/ 79966 w 657116"/>
              <a:gd name="connsiteY2" fmla="*/ 48675 h 1022181"/>
              <a:gd name="connsiteX3" fmla="*/ 121688 w 657116"/>
              <a:gd name="connsiteY3" fmla="*/ 79966 h 1022181"/>
              <a:gd name="connsiteX4" fmla="*/ 163410 w 657116"/>
              <a:gd name="connsiteY4" fmla="*/ 132118 h 1022181"/>
              <a:gd name="connsiteX5" fmla="*/ 191224 w 657116"/>
              <a:gd name="connsiteY5" fmla="*/ 187747 h 1022181"/>
              <a:gd name="connsiteX6" fmla="*/ 232946 w 657116"/>
              <a:gd name="connsiteY6" fmla="*/ 264237 h 1022181"/>
              <a:gd name="connsiteX7" fmla="*/ 281621 w 657116"/>
              <a:gd name="connsiteY7" fmla="*/ 354634 h 1022181"/>
              <a:gd name="connsiteX8" fmla="*/ 316389 w 657116"/>
              <a:gd name="connsiteY8" fmla="*/ 445031 h 1022181"/>
              <a:gd name="connsiteX9" fmla="*/ 344204 w 657116"/>
              <a:gd name="connsiteY9" fmla="*/ 518044 h 1022181"/>
              <a:gd name="connsiteX10" fmla="*/ 378972 w 657116"/>
              <a:gd name="connsiteY10" fmla="*/ 594533 h 1022181"/>
              <a:gd name="connsiteX11" fmla="*/ 424170 w 657116"/>
              <a:gd name="connsiteY11" fmla="*/ 691884 h 1022181"/>
              <a:gd name="connsiteX12" fmla="*/ 469369 w 657116"/>
              <a:gd name="connsiteY12" fmla="*/ 778804 h 1022181"/>
              <a:gd name="connsiteX13" fmla="*/ 518044 w 657116"/>
              <a:gd name="connsiteY13" fmla="*/ 869201 h 1022181"/>
              <a:gd name="connsiteX14" fmla="*/ 615395 w 657116"/>
              <a:gd name="connsiteY14" fmla="*/ 973505 h 1022181"/>
              <a:gd name="connsiteX15" fmla="*/ 657116 w 657116"/>
              <a:gd name="connsiteY15" fmla="*/ 1022181 h 1022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57116" h="1022181">
                <a:moveTo>
                  <a:pt x="0" y="0"/>
                </a:moveTo>
                <a:cubicBezTo>
                  <a:pt x="19412" y="6374"/>
                  <a:pt x="38824" y="12748"/>
                  <a:pt x="52152" y="20860"/>
                </a:cubicBezTo>
                <a:cubicBezTo>
                  <a:pt x="65480" y="28972"/>
                  <a:pt x="68377" y="38824"/>
                  <a:pt x="79966" y="48675"/>
                </a:cubicBezTo>
                <a:cubicBezTo>
                  <a:pt x="91555" y="58526"/>
                  <a:pt x="107781" y="66059"/>
                  <a:pt x="121688" y="79966"/>
                </a:cubicBezTo>
                <a:cubicBezTo>
                  <a:pt x="135595" y="93873"/>
                  <a:pt x="151821" y="114155"/>
                  <a:pt x="163410" y="132118"/>
                </a:cubicBezTo>
                <a:cubicBezTo>
                  <a:pt x="174999" y="150081"/>
                  <a:pt x="179635" y="165727"/>
                  <a:pt x="191224" y="187747"/>
                </a:cubicBezTo>
                <a:cubicBezTo>
                  <a:pt x="202813" y="209767"/>
                  <a:pt x="217880" y="236422"/>
                  <a:pt x="232946" y="264237"/>
                </a:cubicBezTo>
                <a:cubicBezTo>
                  <a:pt x="248012" y="292052"/>
                  <a:pt x="267714" y="324502"/>
                  <a:pt x="281621" y="354634"/>
                </a:cubicBezTo>
                <a:cubicBezTo>
                  <a:pt x="295528" y="384766"/>
                  <a:pt x="305959" y="417796"/>
                  <a:pt x="316389" y="445031"/>
                </a:cubicBezTo>
                <a:cubicBezTo>
                  <a:pt x="326819" y="472266"/>
                  <a:pt x="333774" y="493127"/>
                  <a:pt x="344204" y="518044"/>
                </a:cubicBezTo>
                <a:cubicBezTo>
                  <a:pt x="354634" y="542961"/>
                  <a:pt x="365644" y="565560"/>
                  <a:pt x="378972" y="594533"/>
                </a:cubicBezTo>
                <a:cubicBezTo>
                  <a:pt x="392300" y="623506"/>
                  <a:pt x="409104" y="661172"/>
                  <a:pt x="424170" y="691884"/>
                </a:cubicBezTo>
                <a:cubicBezTo>
                  <a:pt x="439236" y="722596"/>
                  <a:pt x="453723" y="749251"/>
                  <a:pt x="469369" y="778804"/>
                </a:cubicBezTo>
                <a:cubicBezTo>
                  <a:pt x="485015" y="808357"/>
                  <a:pt x="493706" y="836751"/>
                  <a:pt x="518044" y="869201"/>
                </a:cubicBezTo>
                <a:cubicBezTo>
                  <a:pt x="542382" y="901651"/>
                  <a:pt x="592216" y="948008"/>
                  <a:pt x="615395" y="973505"/>
                </a:cubicBezTo>
                <a:cubicBezTo>
                  <a:pt x="638574" y="999002"/>
                  <a:pt x="647845" y="1010591"/>
                  <a:pt x="657116" y="1022181"/>
                </a:cubicBezTo>
              </a:path>
            </a:pathLst>
          </a:custGeom>
          <a:noFill/>
          <a:ln w="22225">
            <a:solidFill>
              <a:srgbClr val="DE6F00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56501" y="516651"/>
                <a:ext cx="1525249" cy="71935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𝐽𝑇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501" y="516651"/>
                <a:ext cx="1525249" cy="719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  <p:bldP spid="4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pPr algn="l"/>
            <a:r>
              <a:rPr lang="en-GB" altLang="en-US" dirty="0"/>
              <a:t>p-h diagram for </a:t>
            </a:r>
            <a:r>
              <a:rPr lang="en-GB" altLang="en-US" baseline="30000" dirty="0"/>
              <a:t>3</a:t>
            </a:r>
            <a:r>
              <a:rPr lang="en-GB" altLang="en-US" dirty="0"/>
              <a:t>He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C98EC6-8F38-4080-9A81-E29D1601F246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22</a:t>
            </a:fld>
            <a:endParaRPr lang="fr-FR" alt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740" y="0"/>
            <a:ext cx="5331414" cy="68508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8539" y="1352707"/>
            <a:ext cx="362150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Advantages:</a:t>
            </a:r>
          </a:p>
          <a:p>
            <a:endParaRPr lang="en-US" dirty="0"/>
          </a:p>
          <a:p>
            <a:r>
              <a:rPr lang="en-US" dirty="0"/>
              <a:t>Isenthalpic easy to spot</a:t>
            </a:r>
          </a:p>
          <a:p>
            <a:r>
              <a:rPr lang="en-US" dirty="0"/>
              <a:t>Subcooled liquid region large</a:t>
            </a:r>
          </a:p>
          <a:p>
            <a:r>
              <a:rPr lang="en-US" dirty="0"/>
              <a:t>Heating the 2-phase region =&gt; dh</a:t>
            </a:r>
          </a:p>
          <a:p>
            <a:endParaRPr lang="en-US" dirty="0"/>
          </a:p>
          <a:p>
            <a:r>
              <a:rPr lang="en-US" dirty="0"/>
              <a:t>       Q = m * dh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2013" y="279566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92116" y="281815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677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Refrigeration cycles</a:t>
            </a:r>
            <a:endParaRPr lang="en-GB" sz="4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9B51-8A62-4B07-BCF0-587505F5DC27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7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21475" y="1412126"/>
            <a:ext cx="5560097" cy="3687885"/>
            <a:chOff x="1321475" y="1359227"/>
            <a:chExt cx="5560097" cy="3687885"/>
          </a:xfrm>
        </p:grpSpPr>
        <p:grpSp>
          <p:nvGrpSpPr>
            <p:cNvPr id="26" name="Group 25"/>
            <p:cNvGrpSpPr/>
            <p:nvPr/>
          </p:nvGrpSpPr>
          <p:grpSpPr>
            <a:xfrm>
              <a:off x="1321475" y="1359227"/>
              <a:ext cx="5560097" cy="3687885"/>
              <a:chOff x="404734" y="1761413"/>
              <a:chExt cx="4194737" cy="2982974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04734" y="1761413"/>
                <a:ext cx="4194737" cy="2982974"/>
                <a:chOff x="404734" y="1761413"/>
                <a:chExt cx="4194737" cy="2982974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0592" y="1761413"/>
                  <a:ext cx="4078879" cy="2982974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1161739" y="2667392"/>
                  <a:ext cx="502170" cy="355995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Cold                 Box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312551" y="2669891"/>
                  <a:ext cx="445639" cy="355995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Cold Box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911502" y="2669891"/>
                  <a:ext cx="445639" cy="355995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Cold Box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277196" y="1818339"/>
                  <a:ext cx="480994" cy="448106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He gas 300 K</a:t>
                  </a:r>
                </a:p>
                <a:p>
                  <a:pPr algn="ctr"/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04734" y="3465513"/>
                  <a:ext cx="670494" cy="553998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He sat. vapor </a:t>
                  </a:r>
                </a:p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@ 4.5 K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808057" y="3516011"/>
                  <a:ext cx="547411" cy="355995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He liquid 4.5 K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131645" y="4102684"/>
                  <a:ext cx="647176" cy="245452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He liquid </a:t>
                  </a:r>
                  <a:endParaRPr lang="en-GB" sz="8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081762" y="1761413"/>
                  <a:ext cx="445276" cy="572579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He gas 300 K</a:t>
                  </a:r>
                </a:p>
                <a:p>
                  <a:pPr algn="ctr"/>
                  <a:endParaRPr lang="en-US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ctr"/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992783" y="4498166"/>
                <a:ext cx="880987" cy="246221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Refrigerator</a:t>
                </a:r>
                <a:endParaRPr lang="en-GB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119537" y="4498166"/>
                <a:ext cx="880987" cy="246221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Liquefier</a:t>
                </a:r>
                <a:endParaRPr lang="en-GB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661032" y="4498165"/>
                <a:ext cx="880987" cy="246221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Mixed mode</a:t>
                </a:r>
                <a:endParaRPr lang="en-GB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" name="Straight Arrow Connector 3"/>
            <p:cNvCxnSpPr/>
            <p:nvPr/>
          </p:nvCxnSpPr>
          <p:spPr>
            <a:xfrm flipV="1">
              <a:off x="3938954" y="3528457"/>
              <a:ext cx="0" cy="440121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Open and closed circuits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61A56-C126-43B7-8B9C-E7ED76744A71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24</a:t>
            </a:fld>
            <a:endParaRPr lang="fr-F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258657" y="5737012"/>
            <a:ext cx="662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Applications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Supraconductivite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Institut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5712" y="1810123"/>
            <a:ext cx="2405592" cy="925661"/>
            <a:chOff x="45712" y="1810123"/>
            <a:chExt cx="2405592" cy="925661"/>
          </a:xfrm>
        </p:grpSpPr>
        <p:cxnSp>
          <p:nvCxnSpPr>
            <p:cNvPr id="31" name="Straight Arrow Connector 30"/>
            <p:cNvCxnSpPr/>
            <p:nvPr/>
          </p:nvCxnSpPr>
          <p:spPr>
            <a:xfrm>
              <a:off x="1449249" y="2313017"/>
              <a:ext cx="1002055" cy="422767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5712" y="1810123"/>
              <a:ext cx="178346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Balanced heat exchanger due to equal mass flow 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019950" y="794556"/>
            <a:ext cx="2042384" cy="1590927"/>
            <a:chOff x="2019950" y="794556"/>
            <a:chExt cx="2042384" cy="1590927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3268673" y="1395462"/>
              <a:ext cx="793661" cy="990021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019950" y="794556"/>
              <a:ext cx="178346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Unbalanced heat exchanger by liquid extraction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60366" y="1957041"/>
            <a:ext cx="2660924" cy="1169551"/>
            <a:chOff x="1347250" y="1964107"/>
            <a:chExt cx="2660924" cy="1169551"/>
          </a:xfrm>
        </p:grpSpPr>
        <p:cxnSp>
          <p:nvCxnSpPr>
            <p:cNvPr id="46" name="Straight Arrow Connector 45"/>
            <p:cNvCxnSpPr>
              <a:endCxn id="16" idx="3"/>
            </p:cNvCxnSpPr>
            <p:nvPr/>
          </p:nvCxnSpPr>
          <p:spPr>
            <a:xfrm flipH="1">
              <a:off x="1347250" y="2263723"/>
              <a:ext cx="899575" cy="498692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224713" y="1964107"/>
              <a:ext cx="1783461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Unbalanced heat exchanger by e.g. current lead cooling, flow return at ambient temp.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>
            <a:off x="4463637" y="4405619"/>
            <a:ext cx="0" cy="204376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96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Joule-Thomson refrigerator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C508FA-27B8-4628-A7A6-25B293EDA482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25</a:t>
            </a:fld>
            <a:endParaRPr lang="fr-FR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580552" y="1405640"/>
            <a:ext cx="3672691" cy="3567507"/>
            <a:chOff x="520592" y="1544140"/>
            <a:chExt cx="3672691" cy="356750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592" y="1544140"/>
              <a:ext cx="3672691" cy="356750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520592" y="1871628"/>
              <a:ext cx="1245849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Compressor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31259" y="2420275"/>
              <a:ext cx="1262024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Cooler           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17434" y="3056518"/>
              <a:ext cx="1245849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HEX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25060" y="3629283"/>
              <a:ext cx="1245849" cy="52322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Expansion valve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99783" y="4722784"/>
              <a:ext cx="1245849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Evaporator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384041" y="5799358"/>
            <a:ext cx="662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Applications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Supraconductivite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Institut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50068" y="1194567"/>
            <a:ext cx="4136732" cy="4062455"/>
            <a:chOff x="4550068" y="1194567"/>
            <a:chExt cx="4136732" cy="40624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0068" y="1194567"/>
              <a:ext cx="3769473" cy="406245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7062823" y="4369217"/>
              <a:ext cx="1623977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 - critical point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78460" y="1395680"/>
              <a:ext cx="432267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36037" y="1395680"/>
              <a:ext cx="432267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HP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49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Brayton cycle refrigerator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6CE4C-BF73-4DA7-9A10-BD37A22C96DF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26</a:t>
            </a:fld>
            <a:endParaRPr lang="fr-F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384041" y="5799358"/>
            <a:ext cx="662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Applications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Supraconductivite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Institut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70167" y="1332605"/>
            <a:ext cx="4216633" cy="3975431"/>
            <a:chOff x="4470167" y="1332605"/>
            <a:chExt cx="4216633" cy="397543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70167" y="1332605"/>
              <a:ext cx="3694049" cy="3975431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6836037" y="1395680"/>
              <a:ext cx="1850763" cy="3281314"/>
              <a:chOff x="6836037" y="1395680"/>
              <a:chExt cx="1850763" cy="3281314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7062823" y="4369217"/>
                <a:ext cx="1623977" cy="307777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C - critical point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500126" y="1457839"/>
                <a:ext cx="432267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6">
                        <a:lumMod val="50000"/>
                      </a:schemeClr>
                    </a:solidFill>
                  </a:rPr>
                  <a:t>LP</a:t>
                </a:r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836037" y="1395680"/>
                <a:ext cx="432267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6">
                        <a:lumMod val="50000"/>
                      </a:schemeClr>
                    </a:solidFill>
                  </a:rPr>
                  <a:t>HP</a:t>
                </a:r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398539" y="1392353"/>
            <a:ext cx="3640879" cy="3499708"/>
            <a:chOff x="398539" y="1392353"/>
            <a:chExt cx="3640879" cy="349970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864" y="1392353"/>
              <a:ext cx="2644641" cy="3499708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98539" y="1653926"/>
              <a:ext cx="1245849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Compressor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77394" y="2269660"/>
              <a:ext cx="1262024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Cooler           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31981" y="2960079"/>
              <a:ext cx="1245849" cy="3077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HEX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98184" y="3937892"/>
              <a:ext cx="237036" cy="206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46682" y="3893865"/>
              <a:ext cx="1245849" cy="52322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Expansion turbine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851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Claude cycle refrigerator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B8E75-22DA-48FF-A87C-A98C883B6D0E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27</a:t>
            </a:fld>
            <a:endParaRPr lang="fr-F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384041" y="5799358"/>
            <a:ext cx="662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Applications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Supraconductivite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Institut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745773" y="1158900"/>
            <a:ext cx="4293075" cy="4294658"/>
            <a:chOff x="4745773" y="1158900"/>
            <a:chExt cx="4293075" cy="429465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5773" y="1158900"/>
              <a:ext cx="3655813" cy="4294658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214912" y="1218613"/>
              <a:ext cx="1823936" cy="3495321"/>
              <a:chOff x="7214912" y="1218613"/>
              <a:chExt cx="1823936" cy="349532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7414871" y="4452324"/>
                <a:ext cx="1623977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accent6">
                        <a:lumMod val="50000"/>
                      </a:schemeClr>
                    </a:solidFill>
                  </a:rPr>
                  <a:t>C - critical point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794593" y="1497643"/>
                <a:ext cx="432267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6">
                        <a:lumMod val="50000"/>
                      </a:schemeClr>
                    </a:solidFill>
                  </a:rPr>
                  <a:t>LP</a:t>
                </a:r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214912" y="1218613"/>
                <a:ext cx="432267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6">
                        <a:lumMod val="50000"/>
                      </a:schemeClr>
                    </a:solidFill>
                  </a:rPr>
                  <a:t>HP</a:t>
                </a:r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12132" y="909539"/>
            <a:ext cx="3765730" cy="4857978"/>
            <a:chOff x="704437" y="909539"/>
            <a:chExt cx="3765730" cy="485797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4437" y="909539"/>
              <a:ext cx="3243146" cy="4857978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04437" y="1020401"/>
              <a:ext cx="1245849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Compressor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77394" y="1546585"/>
              <a:ext cx="1262024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Cooler           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90886" y="2053545"/>
              <a:ext cx="507298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HEX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98184" y="3937892"/>
              <a:ext cx="237036" cy="206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32483" y="2084074"/>
              <a:ext cx="1337684" cy="461665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Expansion turbine “warm”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32483" y="3166844"/>
              <a:ext cx="1337684" cy="461665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Expansion turbine “cold”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35220" y="4650064"/>
              <a:ext cx="1337684" cy="33516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Expansion valve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477724" y="2097631"/>
              <a:ext cx="1337684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Brayton cycle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477724" y="3348215"/>
              <a:ext cx="1337684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Brayton cycle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462734" y="4646216"/>
              <a:ext cx="1337684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J-T cycle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7713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487-C330-47ED-A1A6-0E8F9AB09842}" type="datetime1">
              <a:rPr lang="en-US" altLang="en-US" smtClean="0"/>
              <a:t>4/2/2025</a:t>
            </a:fld>
            <a:endParaRPr lang="en-US" altLang="en-US" dirty="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20775" y="257634"/>
            <a:ext cx="82660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2000" b="1" dirty="0">
                <a:latin typeface="+mj-lt"/>
                <a:ea typeface="+mj-ea"/>
                <a:cs typeface="+mj-cs"/>
              </a:rPr>
              <a:t>Process cycle &amp; T-s diagram of LHC 18 kW @ 4.5 K </a:t>
            </a:r>
            <a:r>
              <a:rPr lang="en-GB" altLang="en-US" sz="2000" b="1" dirty="0" err="1">
                <a:latin typeface="+mj-lt"/>
                <a:ea typeface="+mj-ea"/>
                <a:cs typeface="+mj-cs"/>
              </a:rPr>
              <a:t>cryoplant</a:t>
            </a:r>
            <a:endParaRPr lang="en-GB" altLang="en-US" sz="20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9018" y="706931"/>
            <a:ext cx="9087382" cy="6004501"/>
            <a:chOff x="209018" y="706931"/>
            <a:chExt cx="9087382" cy="6004501"/>
          </a:xfrm>
        </p:grpSpPr>
        <p:sp>
          <p:nvSpPr>
            <p:cNvPr id="7" name="Rectangle 6"/>
            <p:cNvSpPr/>
            <p:nvPr/>
          </p:nvSpPr>
          <p:spPr>
            <a:xfrm>
              <a:off x="1037344" y="5870602"/>
              <a:ext cx="2479963" cy="840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09018" y="706931"/>
              <a:ext cx="9087382" cy="5860996"/>
              <a:chOff x="209018" y="706931"/>
              <a:chExt cx="9087382" cy="5860996"/>
            </a:xfrm>
          </p:grpSpPr>
          <p:sp>
            <p:nvSpPr>
              <p:cNvPr id="6" name="Rectangle 5"/>
              <p:cNvSpPr>
                <a:spLocks noChangeArrowheads="1"/>
              </p:cNvSpPr>
              <p:nvPr/>
            </p:nvSpPr>
            <p:spPr bwMode="auto">
              <a:xfrm>
                <a:off x="3376262" y="6156124"/>
                <a:ext cx="988606" cy="34335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78850" name="Picture 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18" y="706931"/>
                <a:ext cx="4126177" cy="58609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8851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1000" y="1560500"/>
                <a:ext cx="5105400" cy="37639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8853" name="Rectangle 5"/>
              <p:cNvSpPr>
                <a:spLocks noChangeArrowheads="1"/>
              </p:cNvSpPr>
              <p:nvPr/>
            </p:nvSpPr>
            <p:spPr bwMode="auto">
              <a:xfrm>
                <a:off x="4267840" y="1560500"/>
                <a:ext cx="1219200" cy="533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28</a:t>
            </a:fld>
            <a:endParaRPr lang="en-US" alt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91000" y="2735516"/>
            <a:ext cx="0" cy="2588947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185237" y="5324463"/>
            <a:ext cx="3514165" cy="1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67840" y="276280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T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12092" y="532540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00098" y="6163619"/>
            <a:ext cx="1071789" cy="555308"/>
          </a:xfrm>
          <a:prstGeom prst="rect">
            <a:avLst/>
          </a:prstGeom>
          <a:solidFill>
            <a:srgbClr val="1E5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511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Cycles for operation below T=4.4 K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58A582-0C5B-4541-B420-8322263523C7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29</a:t>
            </a:fld>
            <a:endParaRPr lang="fr-F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384041" y="5868971"/>
            <a:ext cx="662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Applications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Supraconductivite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Institut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98" y="859422"/>
            <a:ext cx="7465601" cy="495830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15340" y="1124697"/>
            <a:ext cx="664421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Pump</a:t>
            </a:r>
          </a:p>
          <a:p>
            <a:pPr algn="r"/>
            <a:endParaRPr lang="en-GB" sz="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0592" y="2609023"/>
            <a:ext cx="3092038" cy="476182"/>
            <a:chOff x="520592" y="2609023"/>
            <a:chExt cx="3092038" cy="476182"/>
          </a:xfrm>
        </p:grpSpPr>
        <p:sp>
          <p:nvSpPr>
            <p:cNvPr id="30" name="TextBox 29"/>
            <p:cNvSpPr txBox="1"/>
            <p:nvPr/>
          </p:nvSpPr>
          <p:spPr>
            <a:xfrm>
              <a:off x="1449781" y="2609311"/>
              <a:ext cx="377722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53226" y="2609023"/>
              <a:ext cx="407475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HP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0592" y="2831289"/>
              <a:ext cx="3092038" cy="253916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accent6">
                      <a:lumMod val="50000"/>
                    </a:schemeClr>
                  </a:solidFill>
                </a:rPr>
                <a:t>Ambient temperature pump</a:t>
              </a:r>
              <a:endParaRPr lang="en-GB" sz="105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50519" y="3123131"/>
            <a:ext cx="664421" cy="43088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Ejector</a:t>
            </a:r>
          </a:p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warm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45392" y="5254998"/>
            <a:ext cx="3092038" cy="476182"/>
            <a:chOff x="520592" y="2609023"/>
            <a:chExt cx="3092038" cy="476182"/>
          </a:xfrm>
        </p:grpSpPr>
        <p:sp>
          <p:nvSpPr>
            <p:cNvPr id="38" name="TextBox 37"/>
            <p:cNvSpPr txBox="1"/>
            <p:nvPr/>
          </p:nvSpPr>
          <p:spPr>
            <a:xfrm>
              <a:off x="1953226" y="2609023"/>
              <a:ext cx="407475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HP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0592" y="2831289"/>
              <a:ext cx="3092038" cy="253916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accent6">
                      <a:lumMod val="50000"/>
                    </a:schemeClr>
                  </a:solidFill>
                </a:rPr>
                <a:t>Ambient temperature ejector</a:t>
              </a:r>
              <a:endParaRPr lang="en-GB" sz="105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49781" y="2609311"/>
              <a:ext cx="377722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LP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96846" y="5256234"/>
            <a:ext cx="452935" cy="25391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LP*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656" y="3118382"/>
            <a:ext cx="2803161" cy="26812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189850" y="5472703"/>
            <a:ext cx="2580496" cy="25391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6">
                    <a:lumMod val="50000"/>
                  </a:schemeClr>
                </a:solidFill>
              </a:rPr>
              <a:t>Ejector at low temperature</a:t>
            </a:r>
            <a:endParaRPr lang="en-GB" sz="1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08786" y="3720794"/>
            <a:ext cx="750001" cy="415498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Ejector cold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07206" y="859422"/>
            <a:ext cx="2280174" cy="49402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5922746" y="5473290"/>
            <a:ext cx="2580496" cy="307239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6">
                    <a:lumMod val="50000"/>
                  </a:schemeClr>
                </a:solidFill>
              </a:rPr>
              <a:t>Cold compressor stage</a:t>
            </a:r>
            <a:endParaRPr lang="en-GB" sz="1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74085" y="3666435"/>
            <a:ext cx="898233" cy="415498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Cold</a:t>
            </a:r>
          </a:p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compressor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843018" y="778109"/>
            <a:ext cx="2997164" cy="50396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1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3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283123"/>
            <a:ext cx="8226854" cy="4362197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Cryogenic fluids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Phase diagrams in 3D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Projected diagrams in 2D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T-s vs. log(p)-h diagram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Thermodynamic cycles as application Isentropic, Isenthalpic, HEX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Refrigeration cycles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dirty="0"/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41DD-6A21-4FE7-BFF2-70FAB2BD27C3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353585" cy="378505"/>
          </a:xfrm>
        </p:spPr>
        <p:txBody>
          <a:bodyPr/>
          <a:lstStyle/>
          <a:p>
            <a:pPr algn="l"/>
            <a:r>
              <a:rPr lang="en-US" dirty="0"/>
              <a:t>Cycles for operation below T=4.4 K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BA9022-0E7C-49CE-BA30-2D53F8C11D36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30</a:t>
            </a:fld>
            <a:endParaRPr lang="fr-F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384041" y="5868971"/>
            <a:ext cx="6644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From: P. Lebrun, The Technology of Superfluid Helium, European Course of Cryogenics, 2019.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59" y="824380"/>
            <a:ext cx="7790329" cy="504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430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en-GB" altLang="en-US" dirty="0"/>
              <a:t>Two-stage Claude cycle</a:t>
            </a:r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443" y="765175"/>
            <a:ext cx="2595227" cy="53791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463925" cy="39703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D56DD4-CAB8-43B8-B632-5061698CC61B}" type="datetime1">
              <a:rPr lang="en-US" smtClean="0"/>
              <a:t>4/2/2025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31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228535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830B-3A91-4DE8-B805-10F5963DE47B}" type="datetime1">
              <a:rPr lang="en-US" altLang="en-US" smtClean="0"/>
              <a:t>4/2/2025</a:t>
            </a:fld>
            <a:endParaRPr lang="en-US" altLang="en-US" dirty="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20775" y="257634"/>
            <a:ext cx="82660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2000" b="1" dirty="0">
                <a:latin typeface="+mj-lt"/>
                <a:ea typeface="+mj-ea"/>
                <a:cs typeface="+mj-cs"/>
              </a:rPr>
              <a:t>Once the </a:t>
            </a:r>
            <a:r>
              <a:rPr lang="en-GB" altLang="en-US" sz="2000" b="1" u="sng" dirty="0">
                <a:latin typeface="+mj-lt"/>
                <a:ea typeface="+mj-ea"/>
                <a:cs typeface="+mj-cs"/>
              </a:rPr>
              <a:t>Entropy</a:t>
            </a:r>
            <a:r>
              <a:rPr lang="en-GB" altLang="en-US" sz="2000" b="1" dirty="0">
                <a:latin typeface="+mj-lt"/>
                <a:ea typeface="+mj-ea"/>
                <a:cs typeface="+mj-cs"/>
              </a:rPr>
              <a:t> had appeared to him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10" name="Rectangle 9"/>
          <p:cNvSpPr/>
          <p:nvPr/>
        </p:nvSpPr>
        <p:spPr>
          <a:xfrm>
            <a:off x="3400098" y="6163619"/>
            <a:ext cx="1071789" cy="555308"/>
          </a:xfrm>
          <a:prstGeom prst="rect">
            <a:avLst/>
          </a:prstGeom>
          <a:solidFill>
            <a:srgbClr val="1E5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969659" y="1252631"/>
            <a:ext cx="7004455" cy="3844024"/>
            <a:chOff x="969659" y="1252631"/>
            <a:chExt cx="7004455" cy="38440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69659" y="1252631"/>
              <a:ext cx="7004455" cy="3844024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2435902" y="1543986"/>
              <a:ext cx="1806314" cy="727023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24090" y="1676664"/>
              <a:ext cx="16995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I have seen it.</a:t>
              </a:r>
              <a:endParaRPr lang="en-GB" sz="24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4824242" y="1669170"/>
              <a:ext cx="3060584" cy="1133992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16656" y="1793955"/>
              <a:ext cx="238398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How the hell did </a:t>
              </a:r>
            </a:p>
            <a:p>
              <a:r>
                <a:rPr lang="en-US" sz="2800" b="1" dirty="0">
                  <a:solidFill>
                    <a:schemeClr val="accent6">
                      <a:lumMod val="75000"/>
                    </a:schemeClr>
                  </a:solidFill>
                  <a:latin typeface="Monotype Corsiva" panose="03010101010201010101" pitchFamily="66" charset="0"/>
                </a:rPr>
                <a:t>it look like ??!!</a:t>
              </a:r>
              <a:endParaRPr lang="en-GB" sz="2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509327" y="5792344"/>
            <a:ext cx="3281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Labuhn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Keine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Panik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vor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Thermodynamik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2011.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74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079FA-D136-4E36-B628-EDD1A2B81042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33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4161" y="101381"/>
            <a:ext cx="8748713" cy="56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400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745760"/>
            <a:ext cx="0" cy="5506964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74576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754381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340838" y="193642"/>
            <a:ext cx="4462036" cy="5951831"/>
            <a:chOff x="4418319" y="131874"/>
            <a:chExt cx="4462036" cy="5951831"/>
          </a:xfrm>
        </p:grpSpPr>
        <p:sp>
          <p:nvSpPr>
            <p:cNvPr id="2" name="Rectangle 1"/>
            <p:cNvSpPr/>
            <p:nvPr/>
          </p:nvSpPr>
          <p:spPr>
            <a:xfrm>
              <a:off x="4418319" y="701168"/>
              <a:ext cx="4384555" cy="53825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95800" y="131874"/>
              <a:ext cx="4384555" cy="5308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560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902DBC-29BE-4C67-897C-E4E48E18082A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34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1443" y="82445"/>
            <a:ext cx="8748713" cy="58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r>
              <a:rPr lang="en-GB" altLang="en-US" sz="2400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742012"/>
            <a:ext cx="0" cy="5428266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74576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738266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21748" y="2752091"/>
            <a:ext cx="7038575" cy="1500667"/>
            <a:chOff x="1121748" y="2752091"/>
            <a:chExt cx="7038575" cy="1500667"/>
          </a:xfrm>
        </p:grpSpPr>
        <p:sp>
          <p:nvSpPr>
            <p:cNvPr id="4" name="Rectangle 3"/>
            <p:cNvSpPr/>
            <p:nvPr/>
          </p:nvSpPr>
          <p:spPr>
            <a:xfrm>
              <a:off x="1121748" y="2752091"/>
              <a:ext cx="7038575" cy="1500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495425" y="2935564"/>
              <a:ext cx="60007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solidFill>
                    <a:srgbClr val="FF0000"/>
                  </a:solidFill>
                  <a:latin typeface="Tahoma" panose="020B0604030504040204" pitchFamily="34" charset="0"/>
                </a:rPr>
                <a:t>For refrigerators/liquefiers with the same efficiency:</a:t>
              </a:r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187" y="3438801"/>
              <a:ext cx="3330575" cy="35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2947987" y="3362601"/>
              <a:ext cx="35052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756567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035050"/>
            <a:ext cx="9144000" cy="4832350"/>
            <a:chOff x="0" y="576"/>
            <a:chExt cx="5760" cy="304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5760" cy="3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224" y="3504"/>
              <a:ext cx="110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199" y="136525"/>
            <a:ext cx="8141233" cy="52430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b="0" dirty="0"/>
              <a:t>Process diagram, LHC refrigerator </a:t>
            </a:r>
            <a:r>
              <a:rPr lang="en-US" b="0" dirty="0"/>
              <a:t>18 kW @ 4.5 K</a:t>
            </a:r>
            <a:endParaRPr lang="en-GB" b="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57200" y="4206875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00804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Heat exchangers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43600" y="990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66CCFF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Turbines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4356" y="1090372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 err="1">
                <a:solidFill>
                  <a:srgbClr val="FF8000"/>
                </a:solidFill>
                <a:latin typeface="Tahoma" charset="0"/>
                <a:ea typeface="ＭＳ Ｐゴシック" charset="0"/>
              </a:rPr>
              <a:t>Adsorbers</a:t>
            </a:r>
            <a:r>
              <a:rPr lang="en-US" sz="1800" dirty="0">
                <a:solidFill>
                  <a:srgbClr val="FF8000"/>
                </a:solidFill>
                <a:latin typeface="Tahoma" charset="0"/>
                <a:ea typeface="ＭＳ Ｐゴシック" charset="0"/>
              </a:rPr>
              <a:t>      (remove impurities)</a:t>
            </a: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2971800" y="1828800"/>
            <a:ext cx="533400" cy="6096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4800600" y="1828800"/>
            <a:ext cx="381000" cy="8382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45640" y="740174"/>
            <a:ext cx="13378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 dirty="0">
                <a:solidFill>
                  <a:srgbClr val="80008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LN2       (cool-down)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ECA9-9C1E-46CD-B4DD-535C2207ADF5}" type="datetime1">
              <a:rPr lang="en-US" altLang="en-US" smtClean="0"/>
              <a:t>4/2/2025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TE/CRG-CL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5947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8510982" cy="378505"/>
          </a:xfrm>
        </p:spPr>
        <p:txBody>
          <a:bodyPr/>
          <a:lstStyle/>
          <a:p>
            <a:pPr algn="l"/>
            <a:r>
              <a:rPr lang="en-GB" altLang="en-US" b="0" dirty="0">
                <a:solidFill>
                  <a:srgbClr val="002060"/>
                </a:solidFill>
              </a:rPr>
              <a:t>p-h diagram for helium (good for Joule-Thomson stages)</a:t>
            </a:r>
            <a:endParaRPr lang="en-GB" b="0" dirty="0"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30BA52-13F3-4427-A572-549D5C23DA05}" type="datetime1">
              <a:rPr lang="en-US" smtClean="0"/>
              <a:t>4/2/2025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36</a:t>
            </a:fld>
            <a:endParaRPr lang="fr-FR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787"/>
            <a:ext cx="6271947" cy="484057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9637"/>
          <a:stretch/>
        </p:blipFill>
        <p:spPr>
          <a:xfrm>
            <a:off x="6279062" y="1011835"/>
            <a:ext cx="2864938" cy="1668005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349730" y="2383646"/>
            <a:ext cx="3333635" cy="2722103"/>
            <a:chOff x="1349730" y="2383646"/>
            <a:chExt cx="3333635" cy="2722103"/>
          </a:xfrm>
        </p:grpSpPr>
        <p:grpSp>
          <p:nvGrpSpPr>
            <p:cNvPr id="25" name="Group 24"/>
            <p:cNvGrpSpPr/>
            <p:nvPr/>
          </p:nvGrpSpPr>
          <p:grpSpPr>
            <a:xfrm>
              <a:off x="1349730" y="2383646"/>
              <a:ext cx="3123674" cy="2722103"/>
              <a:chOff x="1665975" y="2299603"/>
              <a:chExt cx="3123674" cy="2722103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3925649" y="5006716"/>
                <a:ext cx="864000" cy="149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1665975" y="2299603"/>
                <a:ext cx="94644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1665975" y="2323832"/>
                <a:ext cx="0" cy="268288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ight Brace 15"/>
              <p:cNvSpPr/>
              <p:nvPr/>
            </p:nvSpPr>
            <p:spPr>
              <a:xfrm rot="16200000">
                <a:off x="2680897" y="3801488"/>
                <a:ext cx="228680" cy="2144457"/>
              </a:xfrm>
              <a:prstGeom prst="rightBrace">
                <a:avLst>
                  <a:gd name="adj1" fmla="val 42295"/>
                  <a:gd name="adj2" fmla="val 5117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385349" y="4546811"/>
                  <a:ext cx="226344" cy="2875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̇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5349" y="4546811"/>
                  <a:ext cx="226344" cy="287515"/>
                </a:xfrm>
                <a:prstGeom prst="rect">
                  <a:avLst/>
                </a:prstGeom>
                <a:blipFill>
                  <a:blip r:embed="rId4"/>
                  <a:stretch>
                    <a:fillRect l="-32432" t="-12766" r="-37838" b="-319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4139305" y="4704919"/>
                  <a:ext cx="54406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𝐿𝑃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9305" y="4704919"/>
                  <a:ext cx="544060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7865" r="-3371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1499207" y="2407875"/>
                  <a:ext cx="579326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𝐻𝑃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99207" y="2407875"/>
                  <a:ext cx="579326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8421" r="-2105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/>
            <p:cNvSpPr txBox="1"/>
            <p:nvPr/>
          </p:nvSpPr>
          <p:spPr>
            <a:xfrm>
              <a:off x="1499207" y="3807554"/>
              <a:ext cx="4427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J-T</a:t>
              </a:r>
              <a:endParaRPr lang="en-GB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60225" y="2978259"/>
            <a:ext cx="2847896" cy="698199"/>
            <a:chOff x="6360225" y="2978259"/>
            <a:chExt cx="2847896" cy="698199"/>
          </a:xfrm>
        </p:grpSpPr>
        <p:sp>
          <p:nvSpPr>
            <p:cNvPr id="33" name="TextBox 32"/>
            <p:cNvSpPr txBox="1"/>
            <p:nvPr/>
          </p:nvSpPr>
          <p:spPr>
            <a:xfrm>
              <a:off x="6360225" y="2978259"/>
              <a:ext cx="2847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J-T circuit with precooling: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6731644" y="3388943"/>
                  <a:ext cx="2003690" cy="28751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𝐿𝑃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𝐻𝑃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̇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oMath>
                    </m:oMathPara>
                  </a14:m>
                  <a:endParaRPr lang="en-GB" baseline="-250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1644" y="3388943"/>
                  <a:ext cx="2003690" cy="287515"/>
                </a:xfrm>
                <a:prstGeom prst="rect">
                  <a:avLst/>
                </a:prstGeom>
                <a:blipFill>
                  <a:blip r:embed="rId7"/>
                  <a:stretch>
                    <a:fillRect l="-2432" t="-12766" r="-608" b="-319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5751162" y="4298573"/>
            <a:ext cx="3329752" cy="1893343"/>
            <a:chOff x="5751162" y="4298573"/>
            <a:chExt cx="3329752" cy="18933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51162" y="4298573"/>
              <a:ext cx="3329752" cy="172891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345873" y="5961084"/>
              <a:ext cx="21403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From: Van </a:t>
              </a:r>
              <a:r>
                <a:rPr lang="en-US" sz="900" dirty="0" err="1">
                  <a:solidFill>
                    <a:schemeClr val="accent6">
                      <a:lumMod val="50000"/>
                    </a:schemeClr>
                  </a:solidFill>
                </a:rPr>
                <a:t>Sciver</a:t>
              </a:r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. Helium Cryogenics.</a:t>
              </a:r>
              <a:endParaRPr lang="en-GB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254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12230" y="163844"/>
            <a:ext cx="5478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The effectiveness of J-T expansion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AAC9-30CB-4E0E-BE75-0EA7EEB79AC0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0" y="1359833"/>
            <a:ext cx="8877397" cy="3989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9106" y="5672623"/>
            <a:ext cx="426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Source: Ph. Lebrun, Cooling with Superfluid Helium</a:t>
            </a:r>
          </a:p>
        </p:txBody>
      </p:sp>
    </p:spTree>
    <p:extLst>
      <p:ext uri="{BB962C8B-B14F-4D97-AF65-F5344CB8AC3E}">
        <p14:creationId xmlns:p14="http://schemas.microsoft.com/office/powerpoint/2010/main" val="5479162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Phase diagrams and how to chose the best for your process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Thermodynamic cycles: the reference is Carnot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Isentropic and isenthalpic expansion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Refrigeration cycles Brayton + J-T = Claude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Large scale applications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D4CC-1F76-41AB-B1A9-6730F374DDFE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565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8A42A88F-CBF5-4561-B2B5-342917AB06AA}" type="datetime1">
              <a:rPr lang="en-US" smtClean="0"/>
              <a:t>4/2/2025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Cryogenic fluids</a:t>
            </a:r>
            <a:endParaRPr lang="en-GB" sz="4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ABF4-D088-4968-887C-E7B44CF763DF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5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7AA6-0AD2-44C5-B65A-8F7982B9C7D1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39949" y="518719"/>
            <a:ext cx="8110003" cy="4568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490506" y="963265"/>
            <a:ext cx="38994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002060"/>
                </a:solidFill>
                <a:latin typeface="+mn-lt"/>
              </a:rPr>
              <a:t>THERMOPHYSICAL PROPERTIES</a:t>
            </a:r>
          </a:p>
        </p:txBody>
      </p:sp>
      <p:graphicFrame>
        <p:nvGraphicFramePr>
          <p:cNvPr id="10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09164"/>
              </p:ext>
            </p:extLst>
          </p:nvPr>
        </p:nvGraphicFramePr>
        <p:xfrm>
          <a:off x="366998" y="1527045"/>
          <a:ext cx="8533162" cy="4142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420">
                  <a:extLst>
                    <a:ext uri="{9D8B030D-6E8A-4147-A177-3AD203B41FA5}">
                      <a16:colId xmlns:a16="http://schemas.microsoft.com/office/drawing/2014/main" val="178411114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2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2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95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0862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Fluid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30000" dirty="0">
                          <a:solidFill>
                            <a:srgbClr val="080808"/>
                          </a:solidFill>
                        </a:rPr>
                        <a:t>3</a:t>
                      </a: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>
                          <a:solidFill>
                            <a:srgbClr val="080808"/>
                          </a:solidFill>
                        </a:rPr>
                        <a:t>4</a:t>
                      </a: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ln>
                            <a:noFill/>
                          </a:ln>
                          <a:solidFill>
                            <a:srgbClr val="080808"/>
                          </a:solidFill>
                        </a:rPr>
                        <a:t>Ar</a:t>
                      </a:r>
                      <a:endParaRPr lang="en-GB" sz="1600" b="1" dirty="0">
                        <a:ln>
                          <a:noFill/>
                        </a:ln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O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Kr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>
                          <a:solidFill>
                            <a:srgbClr val="080808"/>
                          </a:solidFill>
                        </a:rPr>
                        <a:t>Xe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Air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214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</a:rPr>
                        <a:t>Boiling temperature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 1.013 bar (K)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3.19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4.2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87.3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90.2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119.8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27.1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165.1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78.8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609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C00000"/>
                          </a:solidFill>
                        </a:rPr>
                        <a:t>Latent heat 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(evaporation a</a:t>
                      </a:r>
                      <a:r>
                        <a:rPr lang="en-GB" sz="1400" baseline="0" dirty="0">
                          <a:solidFill>
                            <a:srgbClr val="C00000"/>
                          </a:solidFill>
                        </a:rPr>
                        <a:t>t 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T</a:t>
                      </a:r>
                      <a:r>
                        <a:rPr lang="en-GB" sz="1400" baseline="-25000" dirty="0">
                          <a:solidFill>
                            <a:srgbClr val="C00000"/>
                          </a:solidFill>
                        </a:rPr>
                        <a:t>b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)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</a:rPr>
                        <a:t> kJ/kg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~7 </a:t>
                      </a:r>
                    </a:p>
                    <a:p>
                      <a:pPr algn="ctr"/>
                      <a:r>
                        <a:rPr lang="en-US" sz="1050" b="1" dirty="0">
                          <a:solidFill>
                            <a:srgbClr val="C00000"/>
                          </a:solidFill>
                        </a:rPr>
                        <a:t>15.87 @ 1.65 K</a:t>
                      </a:r>
                      <a:endParaRPr lang="en-GB" sz="1050" b="1" dirty="0">
                        <a:solidFill>
                          <a:srgbClr val="C0000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20.91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199.1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</a:rPr>
                        <a:t>163.2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448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213.1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107.7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87.2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95.6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205.2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558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</a:rPr>
                        <a:t>Pressure to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 solidify bara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or </a:t>
                      </a:r>
                      <a:r>
                        <a:rPr lang="en-GB" sz="1600" baseline="0" dirty="0" err="1">
                          <a:solidFill>
                            <a:srgbClr val="002060"/>
                          </a:solidFill>
                        </a:rPr>
                        <a:t>T</a:t>
                      </a:r>
                      <a:r>
                        <a:rPr lang="en-GB" sz="1600" baseline="-25000" dirty="0" err="1">
                          <a:solidFill>
                            <a:srgbClr val="002060"/>
                          </a:solidFill>
                        </a:rPr>
                        <a:t>tr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 in K</a:t>
                      </a:r>
                      <a:endParaRPr lang="en-GB" sz="16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34.4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25.4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63.15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n>
                          <a:noFill/>
                        </a:ln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ln>
                          <a:noFill/>
                        </a:ln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83.81</a:t>
                      </a:r>
                      <a:endParaRPr lang="en-GB" sz="1600" b="1" dirty="0">
                        <a:ln>
                          <a:noFill/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13.8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54.36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114.9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24.56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161.4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</a:rPr>
                        <a:t>Density 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of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</a:rPr>
                        <a:t> liquid (at T</a:t>
                      </a:r>
                      <a:r>
                        <a:rPr lang="en-GB" sz="1600" baseline="-25000" dirty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</a:rPr>
                        <a:t>) –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</a:rPr>
                        <a:t> kg/m</a:t>
                      </a:r>
                      <a:r>
                        <a:rPr lang="en-GB" sz="1600" baseline="30000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GB" sz="1600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58.9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124.8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1400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1140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2413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1204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2942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874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Fluids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8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930275"/>
            <a:ext cx="6913563" cy="499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21" y="175511"/>
            <a:ext cx="8102446" cy="456878"/>
          </a:xfrm>
        </p:spPr>
        <p:txBody>
          <a:bodyPr>
            <a:noAutofit/>
          </a:bodyPr>
          <a:lstStyle/>
          <a:p>
            <a:r>
              <a:rPr lang="en-US" sz="2400" dirty="0"/>
              <a:t>p-T diagram - Overview of vapor pressures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430889" y="2985987"/>
            <a:ext cx="6623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Liquid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13134" y="4302169"/>
            <a:ext cx="6490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002060"/>
                </a:solidFill>
              </a:rPr>
              <a:t>Vapor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52787" y="930275"/>
            <a:ext cx="7773271" cy="5085117"/>
            <a:chOff x="852787" y="930275"/>
            <a:chExt cx="7773271" cy="508511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787" y="930275"/>
              <a:ext cx="7601857" cy="5085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735780" y="5565549"/>
              <a:ext cx="2890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4">
                      <a:lumMod val="50000"/>
                    </a:schemeClr>
                  </a:solidFill>
                </a:rPr>
                <a:t>From: </a:t>
              </a:r>
              <a:r>
                <a:rPr lang="en-GB" sz="1400" dirty="0" err="1">
                  <a:solidFill>
                    <a:schemeClr val="accent4">
                      <a:lumMod val="50000"/>
                    </a:schemeClr>
                  </a:solidFill>
                </a:rPr>
                <a:t>Haefer</a:t>
              </a:r>
              <a:r>
                <a:rPr lang="en-GB" sz="1400" dirty="0">
                  <a:solidFill>
                    <a:schemeClr val="accent4">
                      <a:lumMod val="50000"/>
                    </a:schemeClr>
                  </a:solidFill>
                </a:rPr>
                <a:t>, </a:t>
              </a:r>
              <a:r>
                <a:rPr lang="en-GB" sz="1400" dirty="0" err="1">
                  <a:solidFill>
                    <a:schemeClr val="accent4">
                      <a:lumMod val="50000"/>
                    </a:schemeClr>
                  </a:solidFill>
                </a:rPr>
                <a:t>Kryovakuumtechnik</a:t>
              </a:r>
              <a:endParaRPr lang="en-GB" sz="14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6DF62-7E48-4C16-9B7D-416D481EB01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4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21" y="175511"/>
            <a:ext cx="8102446" cy="456878"/>
          </a:xfrm>
        </p:spPr>
        <p:txBody>
          <a:bodyPr>
            <a:noAutofit/>
          </a:bodyPr>
          <a:lstStyle/>
          <a:p>
            <a:r>
              <a:rPr lang="en-US" sz="2400" dirty="0"/>
              <a:t>Latent Heat of Evaporation </a:t>
            </a:r>
            <a:r>
              <a:rPr lang="en-US" sz="2400" baseline="30000" dirty="0"/>
              <a:t>3</a:t>
            </a:r>
            <a:r>
              <a:rPr lang="en-US" sz="2400" dirty="0"/>
              <a:t>He and </a:t>
            </a:r>
            <a:r>
              <a:rPr lang="en-US" sz="2400" baseline="30000" dirty="0"/>
              <a:t>4</a:t>
            </a:r>
            <a:r>
              <a:rPr lang="en-US" sz="2400" dirty="0"/>
              <a:t>He</a:t>
            </a:r>
            <a:endParaRPr lang="en-GB" sz="24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C4779-8CD2-485A-875F-FC31541CBD7C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832" y="1175843"/>
            <a:ext cx="6444686" cy="46544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97672" y="5830122"/>
            <a:ext cx="3446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Source: Ventura, The Art of Cryogenics, Fig. 2.5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2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p - v - T  diagram</a:t>
            </a:r>
            <a:endParaRPr lang="en-GB" sz="4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B907-B4CB-4F48-8124-5FD3AAFADC4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2210" y="125719"/>
            <a:ext cx="870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Phase diagrams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9DBE1-E3D4-4723-8F2F-AF92C6EC11B0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830" b="3544"/>
          <a:stretch/>
        </p:blipFill>
        <p:spPr>
          <a:xfrm>
            <a:off x="583870" y="868467"/>
            <a:ext cx="4996026" cy="519409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504544" y="881176"/>
            <a:ext cx="4639456" cy="4234984"/>
            <a:chOff x="4504544" y="881176"/>
            <a:chExt cx="4639456" cy="4234984"/>
          </a:xfrm>
        </p:grpSpPr>
        <p:grpSp>
          <p:nvGrpSpPr>
            <p:cNvPr id="19" name="Group 18"/>
            <p:cNvGrpSpPr/>
            <p:nvPr/>
          </p:nvGrpSpPr>
          <p:grpSpPr>
            <a:xfrm>
              <a:off x="4504544" y="881176"/>
              <a:ext cx="4639456" cy="4234984"/>
              <a:chOff x="4504544" y="881176"/>
              <a:chExt cx="4639456" cy="423498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504544" y="881176"/>
                <a:ext cx="4639456" cy="3653123"/>
                <a:chOff x="4504544" y="945357"/>
                <a:chExt cx="4639456" cy="3653123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6529740" y="1031357"/>
                  <a:ext cx="26142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25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54389" y="1379786"/>
                  <a:ext cx="3689611" cy="3218694"/>
                </a:xfrm>
                <a:prstGeom prst="rect">
                  <a:avLst/>
                </a:prstGeom>
              </p:spPr>
            </p:pic>
            <p:cxnSp>
              <p:nvCxnSpPr>
                <p:cNvPr id="9" name="Straight Arrow Connector 8"/>
                <p:cNvCxnSpPr/>
                <p:nvPr/>
              </p:nvCxnSpPr>
              <p:spPr>
                <a:xfrm flipH="1">
                  <a:off x="4504544" y="2843864"/>
                  <a:ext cx="1075352" cy="813305"/>
                </a:xfrm>
                <a:prstGeom prst="straightConnector1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6529740" y="945357"/>
                  <a:ext cx="20441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The Ideal Gas law</a:t>
                  </a:r>
                  <a:endParaRPr lang="en-GB" dirty="0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6574711" y="1618938"/>
                  <a:ext cx="1620000" cy="4871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727796" y="1627731"/>
                  <a:ext cx="134363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5">
                          <a:lumMod val="75000"/>
                        </a:schemeClr>
                      </a:solidFill>
                      <a:latin typeface="Bradley Hand ITC" panose="03070402050302030203" pitchFamily="66" charset="0"/>
                    </a:rPr>
                    <a:t>You don’t need </a:t>
                  </a:r>
                </a:p>
                <a:p>
                  <a:r>
                    <a:rPr lang="en-US" sz="1400" b="1" dirty="0">
                      <a:solidFill>
                        <a:schemeClr val="accent5">
                          <a:lumMod val="75000"/>
                        </a:schemeClr>
                      </a:solidFill>
                      <a:latin typeface="Bradley Hand ITC" panose="03070402050302030203" pitchFamily="66" charset="0"/>
                    </a:rPr>
                    <a:t>to answer….</a:t>
                  </a:r>
                  <a:endParaRPr lang="en-GB" sz="1400" b="1" dirty="0">
                    <a:solidFill>
                      <a:schemeClr val="accent5">
                        <a:lumMod val="75000"/>
                      </a:schemeClr>
                    </a:solidFill>
                    <a:latin typeface="Bradley Hand ITC" panose="03070402050302030203" pitchFamily="66" charset="0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6951376" y="4716050"/>
                <a:ext cx="21926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Adapted from: </a:t>
                </a:r>
                <a:r>
                  <a:rPr lang="en-US" sz="1000" dirty="0" err="1">
                    <a:solidFill>
                      <a:schemeClr val="accent6">
                        <a:lumMod val="50000"/>
                      </a:schemeClr>
                    </a:solidFill>
                  </a:rPr>
                  <a:t>Labuhn</a:t>
                </a:r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accent6">
                        <a:lumMod val="50000"/>
                      </a:schemeClr>
                    </a:solidFill>
                  </a:rPr>
                  <a:t>Keine</a:t>
                </a:r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accent6">
                        <a:lumMod val="50000"/>
                      </a:schemeClr>
                    </a:solidFill>
                  </a:rPr>
                  <a:t>Panik</a:t>
                </a:r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accent6">
                        <a:lumMod val="50000"/>
                      </a:schemeClr>
                    </a:solidFill>
                  </a:rPr>
                  <a:t>vor</a:t>
                </a:r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accent6">
                        <a:lumMod val="50000"/>
                      </a:schemeClr>
                    </a:solidFill>
                  </a:rPr>
                  <a:t>Thermodynamik</a:t>
                </a:r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, 2011.</a:t>
                </a:r>
                <a:endParaRPr lang="en-GB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7814131" y="2365332"/>
              <a:ext cx="483533" cy="467810"/>
            </a:xfrm>
            <a:prstGeom prst="rect">
              <a:avLst/>
            </a:prstGeom>
            <a:pattFill prst="pct50">
              <a:fgClr>
                <a:srgbClr val="DFDFDF"/>
              </a:fgClr>
              <a:bgClr>
                <a:schemeClr val="bg1"/>
              </a:bgClr>
            </a:patt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737849" y="2341572"/>
              <a:ext cx="667170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T</a:t>
              </a:r>
              <a:r>
                <a:rPr lang="en-US" sz="900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=294 K</a:t>
              </a:r>
            </a:p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p</a:t>
              </a:r>
              <a:r>
                <a:rPr lang="en-US" sz="900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=1 bar</a:t>
              </a:r>
            </a:p>
            <a:p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p</a:t>
              </a:r>
              <a:r>
                <a:rPr lang="en-US" sz="900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</a:rPr>
                <a:t>=3 bar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277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6994</TotalTime>
  <Words>1398</Words>
  <Application>Microsoft Office PowerPoint</Application>
  <PresentationFormat>On-screen Show (4:3)</PresentationFormat>
  <Paragraphs>438</Paragraphs>
  <Slides>39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Arial Narrow</vt:lpstr>
      <vt:lpstr>Bradley Hand ITC</vt:lpstr>
      <vt:lpstr>Calibri</vt:lpstr>
      <vt:lpstr>Cambria Math</vt:lpstr>
      <vt:lpstr>GreekC</vt:lpstr>
      <vt:lpstr>Monotype Corsiva</vt:lpstr>
      <vt:lpstr>Tahoma</vt:lpstr>
      <vt:lpstr>Wingdings</vt:lpstr>
      <vt:lpstr>CERN(4-3)</vt:lpstr>
      <vt:lpstr>PowerPoint Presentation</vt:lpstr>
      <vt:lpstr>Refrigeration Cycles and Respective Diagrams</vt:lpstr>
      <vt:lpstr>Content</vt:lpstr>
      <vt:lpstr>Cryogenic fluids</vt:lpstr>
      <vt:lpstr>Cryogenic Fluids</vt:lpstr>
      <vt:lpstr>p-T diagram - Overview of vapor pressures</vt:lpstr>
      <vt:lpstr>Latent Heat of Evaporation 3He and 4He</vt:lpstr>
      <vt:lpstr>p - v - T  diagram</vt:lpstr>
      <vt:lpstr>PowerPoint Presentation</vt:lpstr>
      <vt:lpstr>PowerPoint Presentation</vt:lpstr>
      <vt:lpstr>PowerPoint Presentation</vt:lpstr>
      <vt:lpstr>PowerPoint Presentation</vt:lpstr>
      <vt:lpstr>Thermodynamic cycles</vt:lpstr>
      <vt:lpstr>PowerPoint Presentation</vt:lpstr>
      <vt:lpstr>PowerPoint Presentation</vt:lpstr>
      <vt:lpstr>PowerPoint Presentation</vt:lpstr>
      <vt:lpstr>PowerPoint Presentation</vt:lpstr>
      <vt:lpstr>T-s vs. p-h diagram</vt:lpstr>
      <vt:lpstr>T-s diagram for nitrogen and lines of constant property</vt:lpstr>
      <vt:lpstr>T-s diagram for helium and lines of constant property</vt:lpstr>
      <vt:lpstr>T-s diagram for helium</vt:lpstr>
      <vt:lpstr>p-h diagram for 3He</vt:lpstr>
      <vt:lpstr>Refrigeration cycles</vt:lpstr>
      <vt:lpstr>Open and closed circuits</vt:lpstr>
      <vt:lpstr>Joule-Thomson refrigerator</vt:lpstr>
      <vt:lpstr>Brayton cycle refrigerator</vt:lpstr>
      <vt:lpstr>Claude cycle refrigerator</vt:lpstr>
      <vt:lpstr>PowerPoint Presentation</vt:lpstr>
      <vt:lpstr>Cycles for operation below T=4.4 K</vt:lpstr>
      <vt:lpstr>Cycles for operation below T=4.4 K</vt:lpstr>
      <vt:lpstr>Two-stage Claude cycle</vt:lpstr>
      <vt:lpstr>PowerPoint Presentation</vt:lpstr>
      <vt:lpstr>PowerPoint Presentation</vt:lpstr>
      <vt:lpstr>PowerPoint Presentation</vt:lpstr>
      <vt:lpstr>PowerPoint Presentation</vt:lpstr>
      <vt:lpstr>p-h diagram for helium (good for Joule-Thomson stages)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401</cp:revision>
  <dcterms:created xsi:type="dcterms:W3CDTF">2012-11-30T11:04:26Z</dcterms:created>
  <dcterms:modified xsi:type="dcterms:W3CDTF">2025-04-02T11:54:39Z</dcterms:modified>
</cp:coreProperties>
</file>