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6"/>
  </p:notesMasterIdLst>
  <p:sldIdLst>
    <p:sldId id="256" r:id="rId2"/>
    <p:sldId id="258" r:id="rId3"/>
    <p:sldId id="315" r:id="rId4"/>
    <p:sldId id="340" r:id="rId5"/>
    <p:sldId id="357" r:id="rId6"/>
    <p:sldId id="358" r:id="rId7"/>
    <p:sldId id="342" r:id="rId8"/>
    <p:sldId id="353" r:id="rId9"/>
    <p:sldId id="354" r:id="rId10"/>
    <p:sldId id="359" r:id="rId11"/>
    <p:sldId id="360" r:id="rId12"/>
    <p:sldId id="361" r:id="rId13"/>
    <p:sldId id="352" r:id="rId14"/>
    <p:sldId id="356" r:id="rId15"/>
    <p:sldId id="362" r:id="rId16"/>
    <p:sldId id="344" r:id="rId17"/>
    <p:sldId id="363" r:id="rId18"/>
    <p:sldId id="364" r:id="rId19"/>
    <p:sldId id="345" r:id="rId20"/>
    <p:sldId id="346" r:id="rId21"/>
    <p:sldId id="371" r:id="rId22"/>
    <p:sldId id="372" r:id="rId23"/>
    <p:sldId id="347" r:id="rId24"/>
    <p:sldId id="365" r:id="rId25"/>
    <p:sldId id="355" r:id="rId26"/>
    <p:sldId id="348" r:id="rId27"/>
    <p:sldId id="373" r:id="rId28"/>
    <p:sldId id="367" r:id="rId29"/>
    <p:sldId id="366" r:id="rId30"/>
    <p:sldId id="369" r:id="rId31"/>
    <p:sldId id="370" r:id="rId32"/>
    <p:sldId id="368" r:id="rId33"/>
    <p:sldId id="331" r:id="rId34"/>
    <p:sldId id="26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6F00"/>
    <a:srgbClr val="0F0F87"/>
    <a:srgbClr val="080808"/>
    <a:srgbClr val="1B45F9"/>
    <a:srgbClr val="0B0B61"/>
    <a:srgbClr val="860000"/>
    <a:srgbClr val="29B602"/>
    <a:srgbClr val="FF99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4641" autoAdjust="0"/>
  </p:normalViewPr>
  <p:slideViewPr>
    <p:cSldViewPr snapToGrid="0" snapToObjects="1">
      <p:cViewPr varScale="1">
        <p:scale>
          <a:sx n="127" d="100"/>
          <a:sy n="127" d="100"/>
        </p:scale>
        <p:origin x="1164" y="114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nnah%20Kirsch\Documents\Dateien%20HK\Masterarbeit_CERN\03_Master_thesis_written\LaTex_Bilder\boilingpointcurve_argon_nitrogen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Hannah%20Kirsch\Documents\Dateien%20HK\Masterarbeit_CERN\03_Master_thesis_written\LaTex_Bilder\Template_map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Users\Hannah%20Kirsch\Documents\Dateien%20HK\Masterarbeit_CERN\03_Master_thesis_written\LaTex_Bilder\Template_map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C:\Users\Hannah%20Kirsch\Documents\Dateien%20HK\Masterarbeit_CERN\04_experiments\Summary_model_Rouhani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70375788414087"/>
          <c:y val="7.2637138644035232E-2"/>
          <c:w val="0.80201599416475033"/>
          <c:h val="0.75645020740713498"/>
        </c:manualLayout>
      </c:layout>
      <c:scatterChart>
        <c:scatterStyle val="smoothMarker"/>
        <c:varyColors val="0"/>
        <c:ser>
          <c:idx val="0"/>
          <c:order val="0"/>
          <c:tx>
            <c:v>argon</c:v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Tabelle1!$A$3:$A$20</c:f>
              <c:numCache>
                <c:formatCode>General</c:formatCode>
                <c:ptCount val="18"/>
                <c:pt idx="0">
                  <c:v>83.805999999999997</c:v>
                </c:pt>
                <c:pt idx="1">
                  <c:v>84</c:v>
                </c:pt>
                <c:pt idx="2">
                  <c:v>85</c:v>
                </c:pt>
                <c:pt idx="3">
                  <c:v>86</c:v>
                </c:pt>
                <c:pt idx="4">
                  <c:v>87</c:v>
                </c:pt>
                <c:pt idx="5">
                  <c:v>88</c:v>
                </c:pt>
                <c:pt idx="6">
                  <c:v>89</c:v>
                </c:pt>
                <c:pt idx="7">
                  <c:v>90</c:v>
                </c:pt>
                <c:pt idx="8">
                  <c:v>91</c:v>
                </c:pt>
                <c:pt idx="9">
                  <c:v>92</c:v>
                </c:pt>
                <c:pt idx="10">
                  <c:v>93</c:v>
                </c:pt>
                <c:pt idx="11">
                  <c:v>94</c:v>
                </c:pt>
                <c:pt idx="12">
                  <c:v>95</c:v>
                </c:pt>
                <c:pt idx="13">
                  <c:v>96</c:v>
                </c:pt>
                <c:pt idx="14">
                  <c:v>97</c:v>
                </c:pt>
                <c:pt idx="15">
                  <c:v>98</c:v>
                </c:pt>
                <c:pt idx="16">
                  <c:v>99</c:v>
                </c:pt>
                <c:pt idx="17">
                  <c:v>100</c:v>
                </c:pt>
              </c:numCache>
            </c:numRef>
          </c:xVal>
          <c:yVal>
            <c:numRef>
              <c:f>Tabelle1!$B$3:$B$20</c:f>
              <c:numCache>
                <c:formatCode>General</c:formatCode>
                <c:ptCount val="18"/>
                <c:pt idx="0">
                  <c:v>0.68891000000000002</c:v>
                </c:pt>
                <c:pt idx="1">
                  <c:v>0.70447000000000004</c:v>
                </c:pt>
                <c:pt idx="2">
                  <c:v>0.78896999999999995</c:v>
                </c:pt>
                <c:pt idx="3">
                  <c:v>0.88109999999999999</c:v>
                </c:pt>
                <c:pt idx="4">
                  <c:v>0.98131000000000002</c:v>
                </c:pt>
                <c:pt idx="5">
                  <c:v>1.0901000000000001</c:v>
                </c:pt>
                <c:pt idx="6">
                  <c:v>1.2078</c:v>
                </c:pt>
                <c:pt idx="7">
                  <c:v>1.3351</c:v>
                </c:pt>
                <c:pt idx="8">
                  <c:v>1.4722999999999999</c:v>
                </c:pt>
                <c:pt idx="9">
                  <c:v>1.6198999999999999</c:v>
                </c:pt>
                <c:pt idx="10">
                  <c:v>1.7785</c:v>
                </c:pt>
                <c:pt idx="11">
                  <c:v>1.9484999999999999</c:v>
                </c:pt>
                <c:pt idx="12">
                  <c:v>2.1305000000000001</c:v>
                </c:pt>
                <c:pt idx="13">
                  <c:v>2.3249</c:v>
                </c:pt>
                <c:pt idx="14">
                  <c:v>2.5323000000000002</c:v>
                </c:pt>
                <c:pt idx="15">
                  <c:v>2.7532000000000001</c:v>
                </c:pt>
                <c:pt idx="16">
                  <c:v>2.9882</c:v>
                </c:pt>
                <c:pt idx="17">
                  <c:v>3.2376999999999998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11B-49DC-99D4-9731A87BE44E}"/>
            </c:ext>
          </c:extLst>
        </c:ser>
        <c:ser>
          <c:idx val="1"/>
          <c:order val="1"/>
          <c:tx>
            <c:v>nitrogen</c:v>
          </c:tx>
          <c:spPr>
            <a:ln w="3810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Tabelle1!$D$3:$D$23</c:f>
              <c:numCache>
                <c:formatCode>General</c:formatCode>
                <c:ptCount val="21"/>
                <c:pt idx="0">
                  <c:v>80</c:v>
                </c:pt>
                <c:pt idx="1">
                  <c:v>81</c:v>
                </c:pt>
                <c:pt idx="2">
                  <c:v>82</c:v>
                </c:pt>
                <c:pt idx="3">
                  <c:v>83</c:v>
                </c:pt>
                <c:pt idx="4">
                  <c:v>84</c:v>
                </c:pt>
                <c:pt idx="5">
                  <c:v>85</c:v>
                </c:pt>
                <c:pt idx="6">
                  <c:v>86</c:v>
                </c:pt>
                <c:pt idx="7">
                  <c:v>87</c:v>
                </c:pt>
                <c:pt idx="8">
                  <c:v>88</c:v>
                </c:pt>
                <c:pt idx="9">
                  <c:v>89</c:v>
                </c:pt>
                <c:pt idx="10">
                  <c:v>90</c:v>
                </c:pt>
                <c:pt idx="11">
                  <c:v>91</c:v>
                </c:pt>
                <c:pt idx="12">
                  <c:v>92</c:v>
                </c:pt>
                <c:pt idx="13">
                  <c:v>93</c:v>
                </c:pt>
                <c:pt idx="14">
                  <c:v>94</c:v>
                </c:pt>
                <c:pt idx="15">
                  <c:v>95</c:v>
                </c:pt>
                <c:pt idx="16">
                  <c:v>96</c:v>
                </c:pt>
                <c:pt idx="17">
                  <c:v>97</c:v>
                </c:pt>
                <c:pt idx="18">
                  <c:v>98</c:v>
                </c:pt>
                <c:pt idx="19">
                  <c:v>99</c:v>
                </c:pt>
                <c:pt idx="20">
                  <c:v>100</c:v>
                </c:pt>
              </c:numCache>
            </c:numRef>
          </c:xVal>
          <c:yVal>
            <c:numRef>
              <c:f>Tabelle1!$E$3:$E$23</c:f>
              <c:numCache>
                <c:formatCode>General</c:formatCode>
                <c:ptCount val="21"/>
                <c:pt idx="0">
                  <c:v>1.3687</c:v>
                </c:pt>
                <c:pt idx="1">
                  <c:v>1.5250999999999999</c:v>
                </c:pt>
                <c:pt idx="2">
                  <c:v>1.6947000000000001</c:v>
                </c:pt>
                <c:pt idx="3">
                  <c:v>1.8779999999999999</c:v>
                </c:pt>
                <c:pt idx="4">
                  <c:v>2.0756999999999999</c:v>
                </c:pt>
                <c:pt idx="5">
                  <c:v>2.2886000000000002</c:v>
                </c:pt>
                <c:pt idx="6">
                  <c:v>2.5173999999999999</c:v>
                </c:pt>
                <c:pt idx="7">
                  <c:v>2.7625999999999999</c:v>
                </c:pt>
                <c:pt idx="8">
                  <c:v>3.0251000000000001</c:v>
                </c:pt>
                <c:pt idx="9">
                  <c:v>3.3054999999999999</c:v>
                </c:pt>
                <c:pt idx="10">
                  <c:v>3.6046</c:v>
                </c:pt>
                <c:pt idx="11">
                  <c:v>3.923</c:v>
                </c:pt>
                <c:pt idx="12">
                  <c:v>4.2615999999999996</c:v>
                </c:pt>
                <c:pt idx="13">
                  <c:v>4.6210000000000004</c:v>
                </c:pt>
                <c:pt idx="14">
                  <c:v>5.0019999999999998</c:v>
                </c:pt>
                <c:pt idx="15">
                  <c:v>5.4051999999999998</c:v>
                </c:pt>
                <c:pt idx="16">
                  <c:v>5.8315999999999999</c:v>
                </c:pt>
                <c:pt idx="17">
                  <c:v>6.2816999999999998</c:v>
                </c:pt>
                <c:pt idx="18">
                  <c:v>6.7565</c:v>
                </c:pt>
                <c:pt idx="19">
                  <c:v>7.2565999999999997</c:v>
                </c:pt>
                <c:pt idx="20">
                  <c:v>7.7827000000000002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11B-49DC-99D4-9731A87BE4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4225296"/>
        <c:axId val="294262928"/>
      </c:scatterChart>
      <c:valAx>
        <c:axId val="294225296"/>
        <c:scaling>
          <c:orientation val="minMax"/>
          <c:max val="90"/>
          <c:min val="80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lang="en-US"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b="0" i="0" u="none" strike="noStrike" kern="1200" baseline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Temperature  in K</a:t>
                </a:r>
              </a:p>
            </c:rich>
          </c:tx>
          <c:layout>
            <c:manualLayout>
              <c:xMode val="edge"/>
              <c:yMode val="edge"/>
              <c:x val="0.41466048800779487"/>
              <c:y val="0.90211476659086187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 algn="ctr" rtl="0">
              <a:defRPr lang="de-DE"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94262928"/>
        <c:crosses val="autoZero"/>
        <c:crossBetween val="midCat"/>
        <c:majorUnit val="2"/>
        <c:minorUnit val="1"/>
      </c:valAx>
      <c:valAx>
        <c:axId val="294262928"/>
        <c:scaling>
          <c:orientation val="minMax"/>
          <c:max val="3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b="0" i="0" u="none" strike="noStrike" kern="1200" baseline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Saturation pressure in bar</a:t>
                </a:r>
              </a:p>
            </c:rich>
          </c:tx>
          <c:layout>
            <c:manualLayout>
              <c:xMode val="edge"/>
              <c:yMode val="edge"/>
              <c:x val="2.9847114193200134E-2"/>
              <c:y val="0.2762749318125125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 algn="ctr" rtl="0">
              <a:defRPr lang="de-DE"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94225296"/>
        <c:crosses val="autoZero"/>
        <c:crossBetween val="midCat"/>
        <c:majorUnit val="1"/>
        <c:minorUnit val="0.1"/>
      </c:valAx>
      <c:spPr>
        <a:solidFill>
          <a:schemeClr val="bg1"/>
        </a:solidFill>
        <a:ln w="127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8242938631064352"/>
          <c:y val="0.16319455917694606"/>
          <c:w val="0.1310744459028533"/>
          <c:h val="0.10073583077621338"/>
        </c:manualLayout>
      </c:layout>
      <c:overlay val="0"/>
      <c:txPr>
        <a:bodyPr/>
        <a:lstStyle/>
        <a:p>
          <a:pPr algn="ctr" rtl="0">
            <a:defRPr lang="de-DE" sz="16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 w="12700"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210217652428203"/>
          <c:y val="6.5818800802363034E-2"/>
          <c:w val="0.605922433983205"/>
          <c:h val="0.78027484793356294"/>
        </c:manualLayout>
      </c:layout>
      <c:scatterChart>
        <c:scatterStyle val="lineMarker"/>
        <c:varyColors val="0"/>
        <c:ser>
          <c:idx val="3"/>
          <c:order val="3"/>
          <c:tx>
            <c:strRef>
              <c:f>'data_map_Taitel,Dukler'!$G$4:$H$4</c:f>
              <c:strCache>
                <c:ptCount val="1"/>
                <c:pt idx="0">
                  <c:v>boundary stratisfy-wavy flow</c:v>
                </c:pt>
              </c:strCache>
            </c:strRef>
          </c:tx>
          <c:spPr>
            <a:ln w="317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'data_map_Taitel,Dukler'!$G$6:$G$14</c:f>
              <c:numCache>
                <c:formatCode>General</c:formatCode>
                <c:ptCount val="9"/>
                <c:pt idx="0">
                  <c:v>8.9999999999999993E-3</c:v>
                </c:pt>
                <c:pt idx="1">
                  <c:v>4.8000000000000001E-2</c:v>
                </c:pt>
                <c:pt idx="2">
                  <c:v>0.1</c:v>
                </c:pt>
                <c:pt idx="3">
                  <c:v>0.28000000000000003</c:v>
                </c:pt>
                <c:pt idx="4">
                  <c:v>0.7</c:v>
                </c:pt>
                <c:pt idx="5">
                  <c:v>2</c:v>
                </c:pt>
                <c:pt idx="6">
                  <c:v>5</c:v>
                </c:pt>
                <c:pt idx="7">
                  <c:v>12</c:v>
                </c:pt>
                <c:pt idx="8">
                  <c:v>70</c:v>
                </c:pt>
              </c:numCache>
            </c:numRef>
          </c:xVal>
          <c:yVal>
            <c:numRef>
              <c:f>'data_map_Taitel,Dukler'!$H$6:$H$14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4.3</c:v>
                </c:pt>
                <c:pt idx="3">
                  <c:v>6</c:v>
                </c:pt>
                <c:pt idx="4">
                  <c:v>6.9</c:v>
                </c:pt>
                <c:pt idx="5">
                  <c:v>6</c:v>
                </c:pt>
                <c:pt idx="6">
                  <c:v>4.5999999999999996</c:v>
                </c:pt>
                <c:pt idx="7">
                  <c:v>3</c:v>
                </c:pt>
                <c:pt idx="8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7F8-4091-AED4-EDB709977B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578248"/>
        <c:axId val="134578640"/>
      </c:scatterChart>
      <c:scatterChart>
        <c:scatterStyle val="lineMarker"/>
        <c:varyColors val="0"/>
        <c:ser>
          <c:idx val="0"/>
          <c:order val="0"/>
          <c:tx>
            <c:strRef>
              <c:f>'data_map_Taitel,Dukler'!$A$4:$B$4</c:f>
              <c:strCache>
                <c:ptCount val="1"/>
                <c:pt idx="0">
                  <c:v>boundary annular-wavy flow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'data_map_Taitel,Dukler'!$A$6:$A$16</c:f>
              <c:numCache>
                <c:formatCode>General</c:formatCode>
                <c:ptCount val="11"/>
                <c:pt idx="0">
                  <c:v>1E-3</c:v>
                </c:pt>
                <c:pt idx="1">
                  <c:v>5.0000000000000001E-3</c:v>
                </c:pt>
                <c:pt idx="2">
                  <c:v>8.0000000000000002E-3</c:v>
                </c:pt>
                <c:pt idx="3">
                  <c:v>1.6E-2</c:v>
                </c:pt>
                <c:pt idx="4">
                  <c:v>0.05</c:v>
                </c:pt>
                <c:pt idx="5">
                  <c:v>0.1</c:v>
                </c:pt>
                <c:pt idx="6">
                  <c:v>0.45</c:v>
                </c:pt>
                <c:pt idx="7">
                  <c:v>1.1499999999999999</c:v>
                </c:pt>
                <c:pt idx="8">
                  <c:v>2</c:v>
                </c:pt>
                <c:pt idx="9">
                  <c:v>5.3</c:v>
                </c:pt>
                <c:pt idx="10">
                  <c:v>12</c:v>
                </c:pt>
              </c:numCache>
            </c:numRef>
          </c:xVal>
          <c:yVal>
            <c:numRef>
              <c:f>'data_map_Taitel,Dukler'!$B$6:$B$16</c:f>
              <c:numCache>
                <c:formatCode>General</c:formatCode>
                <c:ptCount val="11"/>
                <c:pt idx="0">
                  <c:v>1.3</c:v>
                </c:pt>
                <c:pt idx="1">
                  <c:v>1.27</c:v>
                </c:pt>
                <c:pt idx="2">
                  <c:v>1.25</c:v>
                </c:pt>
                <c:pt idx="3">
                  <c:v>1.1599999999999999</c:v>
                </c:pt>
                <c:pt idx="4">
                  <c:v>0.95</c:v>
                </c:pt>
                <c:pt idx="5">
                  <c:v>0.8</c:v>
                </c:pt>
                <c:pt idx="6">
                  <c:v>0.46</c:v>
                </c:pt>
                <c:pt idx="7">
                  <c:v>0.27</c:v>
                </c:pt>
                <c:pt idx="8">
                  <c:v>0.17</c:v>
                </c:pt>
                <c:pt idx="9">
                  <c:v>6.5000000000000002E-2</c:v>
                </c:pt>
                <c:pt idx="10">
                  <c:v>0.02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7F8-4091-AED4-EDB709977BB0}"/>
            </c:ext>
          </c:extLst>
        </c:ser>
        <c:ser>
          <c:idx val="1"/>
          <c:order val="1"/>
          <c:tx>
            <c:strRef>
              <c:f>'data_map_Taitel,Dukler'!$C$4:$D$4</c:f>
              <c:strCache>
                <c:ptCount val="1"/>
                <c:pt idx="0">
                  <c:v>boundary wavy-slug flow</c:v>
                </c:pt>
              </c:strCache>
            </c:strRef>
          </c:tx>
          <c:spPr>
            <a:ln w="317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'data_map_Taitel,Dukler'!$C$6:$C$10</c:f>
              <c:numCache>
                <c:formatCode>General</c:formatCode>
                <c:ptCount val="5"/>
                <c:pt idx="0">
                  <c:v>2</c:v>
                </c:pt>
                <c:pt idx="1">
                  <c:v>5.3</c:v>
                </c:pt>
                <c:pt idx="2">
                  <c:v>12</c:v>
                </c:pt>
                <c:pt idx="3">
                  <c:v>60</c:v>
                </c:pt>
                <c:pt idx="4">
                  <c:v>100</c:v>
                </c:pt>
              </c:numCache>
            </c:numRef>
          </c:xVal>
          <c:yVal>
            <c:numRef>
              <c:f>'data_map_Taitel,Dukler'!$D$6:$D$10</c:f>
              <c:numCache>
                <c:formatCode>General</c:formatCode>
                <c:ptCount val="5"/>
                <c:pt idx="0">
                  <c:v>0.17</c:v>
                </c:pt>
                <c:pt idx="1">
                  <c:v>6.5000000000000002E-2</c:v>
                </c:pt>
                <c:pt idx="2">
                  <c:v>0.02</c:v>
                </c:pt>
                <c:pt idx="3">
                  <c:v>1E-3</c:v>
                </c:pt>
                <c:pt idx="4">
                  <c:v>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7F8-4091-AED4-EDB709977BB0}"/>
            </c:ext>
          </c:extLst>
        </c:ser>
        <c:ser>
          <c:idx val="2"/>
          <c:order val="2"/>
          <c:tx>
            <c:strRef>
              <c:f>'data_map_Taitel,Dukler'!$E$4:$F$4</c:f>
              <c:strCache>
                <c:ptCount val="1"/>
                <c:pt idx="0">
                  <c:v>boundary annular-bubble flow</c:v>
                </c:pt>
              </c:strCache>
            </c:strRef>
          </c:tx>
          <c:spPr>
            <a:ln w="317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'data_map_Taitel,Dukler'!$E$6:$E$14</c:f>
              <c:numCache>
                <c:formatCode>General</c:formatCode>
                <c:ptCount val="9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</c:numCache>
            </c:numRef>
          </c:xVal>
          <c:yVal>
            <c:numRef>
              <c:f>'data_map_Taitel,Dukler'!$F$6:$F$14</c:f>
              <c:numCache>
                <c:formatCode>General</c:formatCode>
                <c:ptCount val="9"/>
                <c:pt idx="0">
                  <c:v>0.18</c:v>
                </c:pt>
                <c:pt idx="1">
                  <c:v>0.5</c:v>
                </c:pt>
                <c:pt idx="2">
                  <c:v>1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7</c:v>
                </c:pt>
                <c:pt idx="7">
                  <c:v>9</c:v>
                </c:pt>
                <c:pt idx="8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7F8-4091-AED4-EDB709977BB0}"/>
            </c:ext>
          </c:extLst>
        </c:ser>
        <c:ser>
          <c:idx val="4"/>
          <c:order val="4"/>
          <c:tx>
            <c:strRef>
              <c:f>'data_map_Taitel,Dukler'!$I$4:$J$4</c:f>
              <c:strCache>
                <c:ptCount val="1"/>
                <c:pt idx="0">
                  <c:v>boundary bubble-slug flow</c:v>
                </c:pt>
              </c:strCache>
            </c:strRef>
          </c:tx>
          <c:spPr>
            <a:ln w="317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'data_map_Taitel,Dukler'!$I$6:$I$13</c:f>
              <c:numCache>
                <c:formatCode>General</c:formatCode>
                <c:ptCount val="8"/>
                <c:pt idx="0">
                  <c:v>2</c:v>
                </c:pt>
                <c:pt idx="1">
                  <c:v>5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  <c:pt idx="5">
                  <c:v>500</c:v>
                </c:pt>
                <c:pt idx="6">
                  <c:v>1000</c:v>
                </c:pt>
                <c:pt idx="7">
                  <c:v>9000</c:v>
                </c:pt>
              </c:numCache>
            </c:numRef>
          </c:xVal>
          <c:yVal>
            <c:numRef>
              <c:f>'data_map_Taitel,Dukler'!$J$6:$J$13</c:f>
              <c:numCache>
                <c:formatCode>General</c:formatCode>
                <c:ptCount val="8"/>
                <c:pt idx="0">
                  <c:v>1</c:v>
                </c:pt>
                <c:pt idx="1">
                  <c:v>0.95</c:v>
                </c:pt>
                <c:pt idx="2">
                  <c:v>0.9</c:v>
                </c:pt>
                <c:pt idx="3">
                  <c:v>0.8</c:v>
                </c:pt>
                <c:pt idx="4">
                  <c:v>0.75</c:v>
                </c:pt>
                <c:pt idx="5">
                  <c:v>0.6</c:v>
                </c:pt>
                <c:pt idx="6">
                  <c:v>0.5</c:v>
                </c:pt>
                <c:pt idx="7">
                  <c:v>0.2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7F8-4091-AED4-EDB709977BB0}"/>
            </c:ext>
          </c:extLst>
        </c:ser>
        <c:ser>
          <c:idx val="5"/>
          <c:order val="5"/>
          <c:tx>
            <c:v>process path1</c:v>
          </c:tx>
          <c:spPr>
            <a:ln w="19050" cap="rnd">
              <a:noFill/>
              <a:round/>
            </a:ln>
            <a:effectLst/>
          </c:spPr>
          <c:marker>
            <c:symbol val="star"/>
            <c:size val="5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data_model_horizontalflow!$L$13:$L$1000</c:f>
              <c:numCache>
                <c:formatCode>General</c:formatCode>
                <c:ptCount val="988"/>
                <c:pt idx="0">
                  <c:v>1.0853210450825128</c:v>
                </c:pt>
                <c:pt idx="1">
                  <c:v>0.70540402839463257</c:v>
                </c:pt>
              </c:numCache>
            </c:numRef>
          </c:xVal>
          <c:yVal>
            <c:numRef>
              <c:f>data_model_horizontalflow!$Q$13:$Q$1000</c:f>
              <c:numCache>
                <c:formatCode>General</c:formatCode>
                <c:ptCount val="988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7F8-4091-AED4-EDB709977B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579424"/>
        <c:axId val="134579032"/>
      </c:scatterChart>
      <c:valAx>
        <c:axId val="134578248"/>
        <c:scaling>
          <c:logBase val="10"/>
          <c:orientation val="minMax"/>
          <c:max val="10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X</a:t>
                </a:r>
              </a:p>
            </c:rich>
          </c:tx>
          <c:layout>
            <c:manualLayout>
              <c:xMode val="edge"/>
              <c:yMode val="edge"/>
              <c:x val="0.42017532605490776"/>
              <c:y val="0.909006756115685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US"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4578640"/>
        <c:crosses val="autoZero"/>
        <c:crossBetween val="midCat"/>
      </c:valAx>
      <c:valAx>
        <c:axId val="134578640"/>
        <c:scaling>
          <c:logBase val="10"/>
          <c:orientation val="minMax"/>
          <c:max val="10000"/>
          <c:min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KD </a:t>
                </a:r>
              </a:p>
            </c:rich>
          </c:tx>
          <c:layout>
            <c:manualLayout>
              <c:xMode val="edge"/>
              <c:yMode val="edge"/>
              <c:x val="2.6443831337170879E-2"/>
              <c:y val="0.425796783594578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4578248"/>
        <c:crossesAt val="1.0000000000000002E-3"/>
        <c:crossBetween val="midCat"/>
      </c:valAx>
      <c:valAx>
        <c:axId val="134579032"/>
        <c:scaling>
          <c:logBase val="10"/>
          <c:orientation val="minMax"/>
          <c:max val="10"/>
          <c:min val="1.0000000000000003E-4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de-DE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de-DE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</a:t>
                </a:r>
                <a:r>
                  <a:rPr lang="de-DE" sz="1600" b="0" i="0" u="none" strike="noStrike" kern="12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D</a:t>
                </a:r>
                <a:r>
                  <a:rPr lang="de-DE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resp. F</a:t>
                </a:r>
                <a:r>
                  <a:rPr lang="de-DE" sz="1600" b="0" i="0" u="none" strike="noStrike" kern="12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D</a:t>
                </a:r>
              </a:p>
            </c:rich>
          </c:tx>
          <c:layout>
            <c:manualLayout>
              <c:xMode val="edge"/>
              <c:yMode val="edge"/>
              <c:x val="0.83595116816425563"/>
              <c:y val="0.334394268692367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de-DE"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4579424"/>
        <c:crosses val="max"/>
        <c:crossBetween val="midCat"/>
      </c:valAx>
      <c:valAx>
        <c:axId val="134579424"/>
        <c:scaling>
          <c:logBase val="10"/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4579032"/>
        <c:crosses val="autoZero"/>
        <c:crossBetween val="midCat"/>
      </c:valAx>
      <c:spPr>
        <a:noFill/>
        <a:ln w="12700" cmpd="sng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 algn="ctr" rtl="0">
        <a:defRPr lang="de-DE" sz="1200" b="0" i="0" u="none" strike="noStrike" kern="1200" baseline="0">
          <a:solidFill>
            <a:sysClr val="windowText" lastClr="000000">
              <a:lumMod val="65000"/>
              <a:lumOff val="35000"/>
            </a:sys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33029946785958"/>
          <c:y val="0.10161769891824705"/>
          <c:w val="0.67465477191876644"/>
          <c:h val="0.73124767423316139"/>
        </c:manualLayout>
      </c:layout>
      <c:scatterChart>
        <c:scatterStyle val="lineMarker"/>
        <c:varyColors val="0"/>
        <c:ser>
          <c:idx val="0"/>
          <c:order val="0"/>
          <c:tx>
            <c:strRef>
              <c:f>'data_map_Hewitt,Roberts'!$A$4:$B$4</c:f>
              <c:strCache>
                <c:ptCount val="1"/>
                <c:pt idx="0">
                  <c:v>boundary annular-chaotic flow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'data_map_Hewitt,Roberts'!$A$6:$A$22</c:f>
              <c:numCache>
                <c:formatCode>0</c:formatCode>
                <c:ptCount val="17"/>
                <c:pt idx="0" formatCode="0.0">
                  <c:v>1.3</c:v>
                </c:pt>
                <c:pt idx="1">
                  <c:v>5</c:v>
                </c:pt>
                <c:pt idx="2">
                  <c:v>10</c:v>
                </c:pt>
                <c:pt idx="3">
                  <c:v>50</c:v>
                </c:pt>
                <c:pt idx="4">
                  <c:v>60</c:v>
                </c:pt>
                <c:pt idx="5">
                  <c:v>80</c:v>
                </c:pt>
                <c:pt idx="6">
                  <c:v>110</c:v>
                </c:pt>
                <c:pt idx="7">
                  <c:v>200</c:v>
                </c:pt>
                <c:pt idx="8">
                  <c:v>200</c:v>
                </c:pt>
                <c:pt idx="9">
                  <c:v>700</c:v>
                </c:pt>
                <c:pt idx="10">
                  <c:v>900</c:v>
                </c:pt>
                <c:pt idx="11">
                  <c:v>1900</c:v>
                </c:pt>
                <c:pt idx="12">
                  <c:v>5000</c:v>
                </c:pt>
                <c:pt idx="13">
                  <c:v>7000</c:v>
                </c:pt>
                <c:pt idx="14">
                  <c:v>9000</c:v>
                </c:pt>
                <c:pt idx="15">
                  <c:v>10000</c:v>
                </c:pt>
                <c:pt idx="16">
                  <c:v>50000</c:v>
                </c:pt>
              </c:numCache>
            </c:numRef>
          </c:xVal>
          <c:yVal>
            <c:numRef>
              <c:f>'data_map_Hewitt,Roberts'!$B$6:$B$22</c:f>
              <c:numCache>
                <c:formatCode>0</c:formatCode>
                <c:ptCount val="17"/>
                <c:pt idx="0">
                  <c:v>200</c:v>
                </c:pt>
                <c:pt idx="1">
                  <c:v>110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F77-4C6F-BE5F-45AB68B7CF17}"/>
            </c:ext>
          </c:extLst>
        </c:ser>
        <c:ser>
          <c:idx val="1"/>
          <c:order val="1"/>
          <c:tx>
            <c:strRef>
              <c:f>'data_map_Hewitt,Roberts'!$C$4:$D$4</c:f>
              <c:strCache>
                <c:ptCount val="1"/>
                <c:pt idx="0">
                  <c:v>boundary chaotic-slug flow</c:v>
                </c:pt>
              </c:strCache>
            </c:strRef>
          </c:tx>
          <c:spPr>
            <a:ln w="317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'data_map_Hewitt,Roberts'!$C$6:$C$19</c:f>
              <c:numCache>
                <c:formatCode>0</c:formatCode>
                <c:ptCount val="14"/>
                <c:pt idx="0">
                  <c:v>10</c:v>
                </c:pt>
                <c:pt idx="1">
                  <c:v>50</c:v>
                </c:pt>
                <c:pt idx="2">
                  <c:v>80</c:v>
                </c:pt>
                <c:pt idx="3">
                  <c:v>90</c:v>
                </c:pt>
                <c:pt idx="4">
                  <c:v>250</c:v>
                </c:pt>
                <c:pt idx="5">
                  <c:v>500</c:v>
                </c:pt>
                <c:pt idx="6">
                  <c:v>600</c:v>
                </c:pt>
                <c:pt idx="7">
                  <c:v>800</c:v>
                </c:pt>
                <c:pt idx="8">
                  <c:v>1000</c:v>
                </c:pt>
                <c:pt idx="9">
                  <c:v>2000</c:v>
                </c:pt>
                <c:pt idx="10">
                  <c:v>3000</c:v>
                </c:pt>
                <c:pt idx="11">
                  <c:v>4000</c:v>
                </c:pt>
                <c:pt idx="12">
                  <c:v>5000</c:v>
                </c:pt>
                <c:pt idx="13">
                  <c:v>6000</c:v>
                </c:pt>
              </c:numCache>
            </c:numRef>
          </c:xVal>
          <c:yVal>
            <c:numRef>
              <c:f>'data_map_Hewitt,Roberts'!$D$6:$D$19</c:f>
              <c:numCache>
                <c:formatCode>0.0</c:formatCode>
                <c:ptCount val="14"/>
                <c:pt idx="0">
                  <c:v>0.4</c:v>
                </c:pt>
                <c:pt idx="1">
                  <c:v>3</c:v>
                </c:pt>
                <c:pt idx="2">
                  <c:v>5.6</c:v>
                </c:pt>
                <c:pt idx="3">
                  <c:v>6.8</c:v>
                </c:pt>
                <c:pt idx="4" formatCode="0">
                  <c:v>20</c:v>
                </c:pt>
                <c:pt idx="5" formatCode="0">
                  <c:v>35</c:v>
                </c:pt>
                <c:pt idx="6" formatCode="0">
                  <c:v>39</c:v>
                </c:pt>
                <c:pt idx="7" formatCode="0">
                  <c:v>44</c:v>
                </c:pt>
                <c:pt idx="8" formatCode="0">
                  <c:v>48</c:v>
                </c:pt>
                <c:pt idx="9" formatCode="0">
                  <c:v>49</c:v>
                </c:pt>
                <c:pt idx="10" formatCode="0">
                  <c:v>50</c:v>
                </c:pt>
                <c:pt idx="11" formatCode="0">
                  <c:v>51</c:v>
                </c:pt>
                <c:pt idx="12" formatCode="0">
                  <c:v>52</c:v>
                </c:pt>
                <c:pt idx="13">
                  <c:v>52.5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F77-4C6F-BE5F-45AB68B7CF17}"/>
            </c:ext>
          </c:extLst>
        </c:ser>
        <c:ser>
          <c:idx val="2"/>
          <c:order val="2"/>
          <c:tx>
            <c:strRef>
              <c:f>'data_map_Hewitt,Roberts'!$E$4:$F$4</c:f>
              <c:strCache>
                <c:ptCount val="1"/>
                <c:pt idx="0">
                  <c:v>boundary annular-annular wispy flow</c:v>
                </c:pt>
              </c:strCache>
            </c:strRef>
          </c:tx>
          <c:spPr>
            <a:ln w="317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'data_map_Hewitt,Roberts'!$E$6:$E$17</c:f>
              <c:numCache>
                <c:formatCode>0</c:formatCode>
                <c:ptCount val="12"/>
                <c:pt idx="0">
                  <c:v>1000</c:v>
                </c:pt>
                <c:pt idx="1">
                  <c:v>1000</c:v>
                </c:pt>
                <c:pt idx="2">
                  <c:v>1000</c:v>
                </c:pt>
                <c:pt idx="3">
                  <c:v>1000</c:v>
                </c:pt>
                <c:pt idx="4">
                  <c:v>1000</c:v>
                </c:pt>
                <c:pt idx="5">
                  <c:v>1000</c:v>
                </c:pt>
                <c:pt idx="6">
                  <c:v>1000</c:v>
                </c:pt>
                <c:pt idx="7">
                  <c:v>1000</c:v>
                </c:pt>
                <c:pt idx="8">
                  <c:v>1300</c:v>
                </c:pt>
                <c:pt idx="9">
                  <c:v>1800</c:v>
                </c:pt>
                <c:pt idx="10">
                  <c:v>2000</c:v>
                </c:pt>
                <c:pt idx="11">
                  <c:v>3000</c:v>
                </c:pt>
              </c:numCache>
            </c:numRef>
          </c:xVal>
          <c:yVal>
            <c:numRef>
              <c:f>'data_map_Hewitt,Roberts'!$F$6:$F$17</c:f>
              <c:numCache>
                <c:formatCode>0</c:formatCode>
                <c:ptCount val="12"/>
                <c:pt idx="0">
                  <c:v>90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600</c:v>
                </c:pt>
                <c:pt idx="6">
                  <c:v>800</c:v>
                </c:pt>
                <c:pt idx="7">
                  <c:v>900</c:v>
                </c:pt>
                <c:pt idx="8">
                  <c:v>2500</c:v>
                </c:pt>
                <c:pt idx="9">
                  <c:v>4300</c:v>
                </c:pt>
                <c:pt idx="10">
                  <c:v>5000</c:v>
                </c:pt>
                <c:pt idx="11">
                  <c:v>7000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F77-4C6F-BE5F-45AB68B7CF17}"/>
            </c:ext>
          </c:extLst>
        </c:ser>
        <c:ser>
          <c:idx val="3"/>
          <c:order val="3"/>
          <c:tx>
            <c:strRef>
              <c:f>'data_map_Hewitt,Roberts'!$G$4:$H$4</c:f>
              <c:strCache>
                <c:ptCount val="1"/>
                <c:pt idx="0">
                  <c:v>boundary slug-bubble flow</c:v>
                </c:pt>
              </c:strCache>
            </c:strRef>
          </c:tx>
          <c:spPr>
            <a:ln w="317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'data_map_Hewitt,Roberts'!$G$6:$G$15</c:f>
              <c:numCache>
                <c:formatCode>0</c:formatCode>
                <c:ptCount val="10"/>
                <c:pt idx="0">
                  <c:v>6000</c:v>
                </c:pt>
                <c:pt idx="1">
                  <c:v>6000</c:v>
                </c:pt>
                <c:pt idx="2">
                  <c:v>6000</c:v>
                </c:pt>
                <c:pt idx="3">
                  <c:v>6000</c:v>
                </c:pt>
                <c:pt idx="4">
                  <c:v>6000</c:v>
                </c:pt>
                <c:pt idx="5">
                  <c:v>6000</c:v>
                </c:pt>
                <c:pt idx="6">
                  <c:v>6000</c:v>
                </c:pt>
                <c:pt idx="7">
                  <c:v>6000</c:v>
                </c:pt>
                <c:pt idx="8">
                  <c:v>9000</c:v>
                </c:pt>
                <c:pt idx="9">
                  <c:v>25000</c:v>
                </c:pt>
              </c:numCache>
            </c:numRef>
          </c:xVal>
          <c:yVal>
            <c:numRef>
              <c:f>'data_map_Hewitt,Roberts'!$H$6:$H$15</c:f>
              <c:numCache>
                <c:formatCode>0</c:formatCode>
                <c:ptCount val="10"/>
                <c:pt idx="0">
                  <c:v>90</c:v>
                </c:pt>
                <c:pt idx="1">
                  <c:v>80</c:v>
                </c:pt>
                <c:pt idx="2">
                  <c:v>70</c:v>
                </c:pt>
                <c:pt idx="3">
                  <c:v>50</c:v>
                </c:pt>
                <c:pt idx="4">
                  <c:v>40</c:v>
                </c:pt>
                <c:pt idx="5">
                  <c:v>20</c:v>
                </c:pt>
                <c:pt idx="6">
                  <c:v>10</c:v>
                </c:pt>
                <c:pt idx="7">
                  <c:v>9</c:v>
                </c:pt>
                <c:pt idx="8">
                  <c:v>3</c:v>
                </c:pt>
                <c:pt idx="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F77-4C6F-BE5F-45AB68B7CF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580208"/>
        <c:axId val="134888216"/>
      </c:scatterChart>
      <c:valAx>
        <c:axId val="134580208"/>
        <c:scaling>
          <c:logBase val="10"/>
          <c:orientation val="minMax"/>
          <c:max val="100000"/>
          <c:min val="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i</a:t>
                </a:r>
                <a:r>
                  <a:rPr lang="en-US" sz="1600" b="0" i="0" u="none" strike="noStrike" kern="12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l</a:t>
                </a:r>
                <a:r>
                  <a: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in lb/(ft·s²)</a:t>
                </a:r>
              </a:p>
            </c:rich>
          </c:tx>
          <c:layout>
            <c:manualLayout>
              <c:xMode val="edge"/>
              <c:yMode val="edge"/>
              <c:x val="0.4821381807917034"/>
              <c:y val="0.913932931072894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US"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4888216"/>
        <c:crossesAt val="1.0000000000000002E-3"/>
        <c:crossBetween val="midCat"/>
      </c:valAx>
      <c:valAx>
        <c:axId val="134888216"/>
        <c:scaling>
          <c:logBase val="10"/>
          <c:orientation val="minMax"/>
          <c:max val="10000"/>
          <c:min val="0.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i</a:t>
                </a:r>
                <a:r>
                  <a:rPr lang="en-US" sz="1600" b="0" i="0" u="none" strike="noStrike" kern="12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v</a:t>
                </a:r>
                <a:r>
                  <a: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in lb/(ft</a:t>
                </a:r>
                <a:r>
                  <a:rPr lang="en-US" sz="1600" b="0" i="0" u="none" strike="noStrike" baseline="0">
                    <a:effectLst/>
                  </a:rPr>
                  <a:t>·</a:t>
                </a:r>
                <a:r>
                  <a:rPr lang="en-US"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s²)</a:t>
                </a:r>
              </a:p>
            </c:rich>
          </c:tx>
          <c:layout>
            <c:manualLayout>
              <c:xMode val="edge"/>
              <c:yMode val="edge"/>
              <c:x val="8.1865336958025073E-2"/>
              <c:y val="0.33408887361260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4580208"/>
        <c:crossesAt val="0.1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7356114437802982E-2"/>
          <c:y val="2.7907330288236665E-2"/>
          <c:w val="0.66749671417771206"/>
          <c:h val="0.82672460589524788"/>
        </c:manualLayout>
      </c:layout>
      <c:scatterChart>
        <c:scatterStyle val="lineMarker"/>
        <c:varyColors val="0"/>
        <c:ser>
          <c:idx val="15"/>
          <c:order val="0"/>
          <c:tx>
            <c:v>71.44 kg/(m²s)</c:v>
          </c:tx>
          <c:spPr>
            <a:ln w="19050">
              <a:noFill/>
            </a:ln>
          </c:spPr>
          <c:marker>
            <c:symbol val="square"/>
            <c:size val="10"/>
            <c:spPr>
              <a:solidFill>
                <a:srgbClr val="5F5F5F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horizontal!$B$81:$Q$81</c:f>
                <c:numCache>
                  <c:formatCode>General</c:formatCode>
                  <c:ptCount val="16"/>
                  <c:pt idx="0">
                    <c:v>4.84262975703259</c:v>
                  </c:pt>
                  <c:pt idx="1">
                    <c:v>4.3222122558456402</c:v>
                  </c:pt>
                  <c:pt idx="2">
                    <c:v>3.78010658856588</c:v>
                  </c:pt>
                  <c:pt idx="3">
                    <c:v>2.7337904815886702</c:v>
                  </c:pt>
                  <c:pt idx="4">
                    <c:v>3.3928869095691399</c:v>
                  </c:pt>
                  <c:pt idx="5">
                    <c:v>3.1125734133490601</c:v>
                  </c:pt>
                  <c:pt idx="6">
                    <c:v>2.4753040805864002</c:v>
                  </c:pt>
                  <c:pt idx="7">
                    <c:v>2.7565737875011598</c:v>
                  </c:pt>
                  <c:pt idx="8">
                    <c:v>3.0052996493242801</c:v>
                  </c:pt>
                  <c:pt idx="9">
                    <c:v>2.1819001051910201</c:v>
                  </c:pt>
                  <c:pt idx="10">
                    <c:v>2.37993606861016</c:v>
                  </c:pt>
                  <c:pt idx="11">
                    <c:v>1.3918544225166101</c:v>
                  </c:pt>
                  <c:pt idx="12">
                    <c:v>1.7923256844236499</c:v>
                  </c:pt>
                  <c:pt idx="13">
                    <c:v>1.64175497169053</c:v>
                  </c:pt>
                  <c:pt idx="14">
                    <c:v>1.6415522968380201</c:v>
                  </c:pt>
                  <c:pt idx="15">
                    <c:v>1.1569098031412699</c:v>
                  </c:pt>
                </c:numCache>
              </c:numRef>
            </c:plus>
            <c:minus>
              <c:numRef>
                <c:f>horizontal!$B$81:$Q$81</c:f>
                <c:numCache>
                  <c:formatCode>General</c:formatCode>
                  <c:ptCount val="16"/>
                  <c:pt idx="0">
                    <c:v>4.84262975703259</c:v>
                  </c:pt>
                  <c:pt idx="1">
                    <c:v>4.3222122558456402</c:v>
                  </c:pt>
                  <c:pt idx="2">
                    <c:v>3.78010658856588</c:v>
                  </c:pt>
                  <c:pt idx="3">
                    <c:v>2.7337904815886702</c:v>
                  </c:pt>
                  <c:pt idx="4">
                    <c:v>3.3928869095691399</c:v>
                  </c:pt>
                  <c:pt idx="5">
                    <c:v>3.1125734133490601</c:v>
                  </c:pt>
                  <c:pt idx="6">
                    <c:v>2.4753040805864002</c:v>
                  </c:pt>
                  <c:pt idx="7">
                    <c:v>2.7565737875011598</c:v>
                  </c:pt>
                  <c:pt idx="8">
                    <c:v>3.0052996493242801</c:v>
                  </c:pt>
                  <c:pt idx="9">
                    <c:v>2.1819001051910201</c:v>
                  </c:pt>
                  <c:pt idx="10">
                    <c:v>2.37993606861016</c:v>
                  </c:pt>
                  <c:pt idx="11">
                    <c:v>1.3918544225166101</c:v>
                  </c:pt>
                  <c:pt idx="12">
                    <c:v>1.7923256844236499</c:v>
                  </c:pt>
                  <c:pt idx="13">
                    <c:v>1.64175497169053</c:v>
                  </c:pt>
                  <c:pt idx="14">
                    <c:v>1.6415522968380201</c:v>
                  </c:pt>
                  <c:pt idx="15">
                    <c:v>1.1569098031412699</c:v>
                  </c:pt>
                </c:numCache>
              </c:numRef>
            </c:minus>
            <c:spPr>
              <a:ln w="12700">
                <a:solidFill>
                  <a:srgbClr val="5F5F5F"/>
                </a:solidFill>
              </a:ln>
            </c:spPr>
          </c:errBars>
          <c:xVal>
            <c:numRef>
              <c:f>horizontal!$B$79:$Q$79</c:f>
              <c:numCache>
                <c:formatCode>General</c:formatCode>
                <c:ptCount val="16"/>
                <c:pt idx="0">
                  <c:v>1.04978702007883E-2</c:v>
                </c:pt>
                <c:pt idx="1">
                  <c:v>4.6921301759706498E-2</c:v>
                </c:pt>
                <c:pt idx="2">
                  <c:v>8.2905198330048405E-2</c:v>
                </c:pt>
                <c:pt idx="3">
                  <c:v>0.11911503679318799</c:v>
                </c:pt>
                <c:pt idx="4">
                  <c:v>0.155014942086311</c:v>
                </c:pt>
                <c:pt idx="5">
                  <c:v>0.19197263402866299</c:v>
                </c:pt>
                <c:pt idx="6">
                  <c:v>0.22751702550995501</c:v>
                </c:pt>
                <c:pt idx="7">
                  <c:v>0.26446625002676699</c:v>
                </c:pt>
                <c:pt idx="8">
                  <c:v>0.30043512233959802</c:v>
                </c:pt>
                <c:pt idx="9">
                  <c:v>0.33632046031082702</c:v>
                </c:pt>
                <c:pt idx="10">
                  <c:v>0.373309788632325</c:v>
                </c:pt>
                <c:pt idx="11">
                  <c:v>0.40883550364701998</c:v>
                </c:pt>
                <c:pt idx="12">
                  <c:v>0.44589425739677502</c:v>
                </c:pt>
                <c:pt idx="13">
                  <c:v>0.48092502912553903</c:v>
                </c:pt>
                <c:pt idx="14">
                  <c:v>0.51814915731503897</c:v>
                </c:pt>
                <c:pt idx="15">
                  <c:v>0.54433954220311598</c:v>
                </c:pt>
              </c:numCache>
            </c:numRef>
          </c:xVal>
          <c:yVal>
            <c:numRef>
              <c:f>horizontal!$B$80:$Q$80</c:f>
              <c:numCache>
                <c:formatCode>General</c:formatCode>
                <c:ptCount val="16"/>
                <c:pt idx="0">
                  <c:v>7.6678510975609804</c:v>
                </c:pt>
                <c:pt idx="1">
                  <c:v>6.0986992682926804</c:v>
                </c:pt>
                <c:pt idx="2">
                  <c:v>7.4470379268292701</c:v>
                </c:pt>
                <c:pt idx="3">
                  <c:v>6.3111204878048799</c:v>
                </c:pt>
                <c:pt idx="4">
                  <c:v>6.8297553658536598</c:v>
                </c:pt>
                <c:pt idx="5">
                  <c:v>6.0940701219512201</c:v>
                </c:pt>
                <c:pt idx="6">
                  <c:v>7.6793451219512203</c:v>
                </c:pt>
                <c:pt idx="7">
                  <c:v>8.1459296341463396</c:v>
                </c:pt>
                <c:pt idx="8">
                  <c:v>8.9417315853658508</c:v>
                </c:pt>
                <c:pt idx="9">
                  <c:v>11.112617195121899</c:v>
                </c:pt>
                <c:pt idx="10">
                  <c:v>12.406038292682901</c:v>
                </c:pt>
                <c:pt idx="11">
                  <c:v>14.2353501219512</c:v>
                </c:pt>
                <c:pt idx="12">
                  <c:v>15.724615243902401</c:v>
                </c:pt>
                <c:pt idx="13">
                  <c:v>17.503834024390201</c:v>
                </c:pt>
                <c:pt idx="14">
                  <c:v>19.2363625609756</c:v>
                </c:pt>
                <c:pt idx="15">
                  <c:v>20.555783048780501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783-47E0-B2FD-740CEB16899D}"/>
            </c:ext>
          </c:extLst>
        </c:ser>
        <c:ser>
          <c:idx val="12"/>
          <c:order val="1"/>
          <c:tx>
            <c:v>68.61 kg/(m²s)</c:v>
          </c:tx>
          <c:spPr>
            <a:ln w="19050">
              <a:noFill/>
            </a:ln>
          </c:spPr>
          <c:marker>
            <c:symbol val="diamond"/>
            <c:size val="10"/>
            <c:spPr>
              <a:solidFill>
                <a:srgbClr val="FF9900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horizontal!$B$67:$O$67</c:f>
                <c:numCache>
                  <c:formatCode>General</c:formatCode>
                  <c:ptCount val="14"/>
                  <c:pt idx="0">
                    <c:v>3.8627855005490099</c:v>
                  </c:pt>
                  <c:pt idx="1">
                    <c:v>2.9916406252836301</c:v>
                  </c:pt>
                  <c:pt idx="2">
                    <c:v>3.1189316661189901</c:v>
                  </c:pt>
                  <c:pt idx="3">
                    <c:v>2.5562678535047398</c:v>
                  </c:pt>
                  <c:pt idx="4">
                    <c:v>2.6601098524076798</c:v>
                  </c:pt>
                  <c:pt idx="5">
                    <c:v>2.6803343189848499</c:v>
                  </c:pt>
                  <c:pt idx="6">
                    <c:v>2.34221363068175</c:v>
                  </c:pt>
                  <c:pt idx="7">
                    <c:v>2.4168914801298902</c:v>
                  </c:pt>
                  <c:pt idx="8">
                    <c:v>2.0634680629945201</c:v>
                  </c:pt>
                  <c:pt idx="9">
                    <c:v>1.6478170939321799</c:v>
                  </c:pt>
                  <c:pt idx="10">
                    <c:v>1.45373897739278</c:v>
                  </c:pt>
                  <c:pt idx="11">
                    <c:v>0.94008564326476396</c:v>
                  </c:pt>
                  <c:pt idx="12">
                    <c:v>1.07946697258483</c:v>
                  </c:pt>
                  <c:pt idx="13">
                    <c:v>1.2977602321434301</c:v>
                  </c:pt>
                </c:numCache>
              </c:numRef>
            </c:plus>
            <c:minus>
              <c:numRef>
                <c:f>horizontal!$B$67:$O$67</c:f>
                <c:numCache>
                  <c:formatCode>General</c:formatCode>
                  <c:ptCount val="14"/>
                  <c:pt idx="0">
                    <c:v>3.8627855005490099</c:v>
                  </c:pt>
                  <c:pt idx="1">
                    <c:v>2.9916406252836301</c:v>
                  </c:pt>
                  <c:pt idx="2">
                    <c:v>3.1189316661189901</c:v>
                  </c:pt>
                  <c:pt idx="3">
                    <c:v>2.5562678535047398</c:v>
                  </c:pt>
                  <c:pt idx="4">
                    <c:v>2.6601098524076798</c:v>
                  </c:pt>
                  <c:pt idx="5">
                    <c:v>2.6803343189848499</c:v>
                  </c:pt>
                  <c:pt idx="6">
                    <c:v>2.34221363068175</c:v>
                  </c:pt>
                  <c:pt idx="7">
                    <c:v>2.4168914801298902</c:v>
                  </c:pt>
                  <c:pt idx="8">
                    <c:v>2.0634680629945201</c:v>
                  </c:pt>
                  <c:pt idx="9">
                    <c:v>1.6478170939321799</c:v>
                  </c:pt>
                  <c:pt idx="10">
                    <c:v>1.45373897739278</c:v>
                  </c:pt>
                  <c:pt idx="11">
                    <c:v>0.94008564326476396</c:v>
                  </c:pt>
                  <c:pt idx="12">
                    <c:v>1.07946697258483</c:v>
                  </c:pt>
                  <c:pt idx="13">
                    <c:v>1.2977602321434301</c:v>
                  </c:pt>
                </c:numCache>
              </c:numRef>
            </c:minus>
            <c:spPr>
              <a:ln w="12700">
                <a:solidFill>
                  <a:srgbClr val="FF9900"/>
                </a:solidFill>
              </a:ln>
            </c:spPr>
          </c:errBars>
          <c:xVal>
            <c:numRef>
              <c:f>horizontal!$B$65:$O$65</c:f>
              <c:numCache>
                <c:formatCode>General</c:formatCode>
                <c:ptCount val="14"/>
                <c:pt idx="0">
                  <c:v>2.2291053812069E-2</c:v>
                </c:pt>
                <c:pt idx="1">
                  <c:v>5.6426577097224102E-2</c:v>
                </c:pt>
                <c:pt idx="2">
                  <c:v>9.9051871684087203E-2</c:v>
                </c:pt>
                <c:pt idx="3">
                  <c:v>0.141724889157086</c:v>
                </c:pt>
                <c:pt idx="4">
                  <c:v>0.18419156490566599</c:v>
                </c:pt>
                <c:pt idx="5">
                  <c:v>0.22746596523534701</c:v>
                </c:pt>
                <c:pt idx="6">
                  <c:v>0.27285243795071701</c:v>
                </c:pt>
                <c:pt idx="7">
                  <c:v>0.31239179922063598</c:v>
                </c:pt>
                <c:pt idx="8">
                  <c:v>0.35521371835890397</c:v>
                </c:pt>
                <c:pt idx="9">
                  <c:v>0.39814316139578398</c:v>
                </c:pt>
                <c:pt idx="10">
                  <c:v>0.44164237744498802</c:v>
                </c:pt>
                <c:pt idx="11">
                  <c:v>0.48364856608717499</c:v>
                </c:pt>
                <c:pt idx="12">
                  <c:v>0.52747478120628899</c:v>
                </c:pt>
                <c:pt idx="13">
                  <c:v>0.569180556270662</c:v>
                </c:pt>
              </c:numCache>
            </c:numRef>
          </c:xVal>
          <c:yVal>
            <c:numRef>
              <c:f>horizontal!$B$66:$O$66</c:f>
              <c:numCache>
                <c:formatCode>General</c:formatCode>
                <c:ptCount val="14"/>
                <c:pt idx="0">
                  <c:v>5.6190126315789497</c:v>
                </c:pt>
                <c:pt idx="1">
                  <c:v>5.0199268421052601</c:v>
                </c:pt>
                <c:pt idx="2">
                  <c:v>4.8669726315789497</c:v>
                </c:pt>
                <c:pt idx="3">
                  <c:v>5.5869817105263202</c:v>
                </c:pt>
                <c:pt idx="4">
                  <c:v>5.8493340789473702</c:v>
                </c:pt>
                <c:pt idx="5">
                  <c:v>5.8277328947368403</c:v>
                </c:pt>
                <c:pt idx="6">
                  <c:v>6.8715513157894703</c:v>
                </c:pt>
                <c:pt idx="7">
                  <c:v>9.1320643421052701</c:v>
                </c:pt>
                <c:pt idx="8">
                  <c:v>10.689053684210499</c:v>
                </c:pt>
                <c:pt idx="9">
                  <c:v>12.6061030263158</c:v>
                </c:pt>
                <c:pt idx="10">
                  <c:v>13.910298157894699</c:v>
                </c:pt>
                <c:pt idx="11">
                  <c:v>15.7874455263158</c:v>
                </c:pt>
                <c:pt idx="12">
                  <c:v>16.915796052631599</c:v>
                </c:pt>
                <c:pt idx="13">
                  <c:v>18.380829473684202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783-47E0-B2FD-740CEB16899D}"/>
            </c:ext>
          </c:extLst>
        </c:ser>
        <c:ser>
          <c:idx val="6"/>
          <c:order val="2"/>
          <c:tx>
            <c:v>59.77 kg/(m²s)</c:v>
          </c:tx>
          <c:spPr>
            <a:ln w="12700" cap="rnd">
              <a:noFill/>
              <a:prstDash val="dash"/>
              <a:round/>
            </a:ln>
            <a:effectLst/>
          </c:spPr>
          <c:marker>
            <c:symbol val="triangle"/>
            <c:size val="10"/>
            <c:spPr>
              <a:solidFill>
                <a:srgbClr val="3399FF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horizontal!$B$37:$P$37</c:f>
                <c:numCache>
                  <c:formatCode>General</c:formatCode>
                  <c:ptCount val="15"/>
                  <c:pt idx="0">
                    <c:v>4.5383792836338799</c:v>
                  </c:pt>
                  <c:pt idx="1">
                    <c:v>3.7006594713497201</c:v>
                  </c:pt>
                  <c:pt idx="2">
                    <c:v>2.5490632538265099</c:v>
                  </c:pt>
                  <c:pt idx="3">
                    <c:v>1.62312662734282</c:v>
                  </c:pt>
                  <c:pt idx="4">
                    <c:v>1.53233388915248</c:v>
                  </c:pt>
                  <c:pt idx="5">
                    <c:v>1.50243447282926</c:v>
                  </c:pt>
                  <c:pt idx="6">
                    <c:v>1.40715208933063</c:v>
                  </c:pt>
                  <c:pt idx="7">
                    <c:v>1.2586909024333901</c:v>
                  </c:pt>
                  <c:pt idx="8">
                    <c:v>1.23467220684561</c:v>
                  </c:pt>
                  <c:pt idx="9">
                    <c:v>0.74735125036990802</c:v>
                  </c:pt>
                  <c:pt idx="10">
                    <c:v>0.69841739647744505</c:v>
                  </c:pt>
                  <c:pt idx="11">
                    <c:v>0.79590976290661897</c:v>
                  </c:pt>
                  <c:pt idx="12">
                    <c:v>0.82009441980159103</c:v>
                  </c:pt>
                  <c:pt idx="13">
                    <c:v>0.96883017606718702</c:v>
                  </c:pt>
                  <c:pt idx="14">
                    <c:v>0.967230589131577</c:v>
                  </c:pt>
                </c:numCache>
              </c:numRef>
            </c:plus>
            <c:minus>
              <c:numRef>
                <c:f>horizontal!$B$37:$P$37</c:f>
                <c:numCache>
                  <c:formatCode>General</c:formatCode>
                  <c:ptCount val="15"/>
                  <c:pt idx="0">
                    <c:v>4.5383792836338799</c:v>
                  </c:pt>
                  <c:pt idx="1">
                    <c:v>3.7006594713497201</c:v>
                  </c:pt>
                  <c:pt idx="2">
                    <c:v>2.5490632538265099</c:v>
                  </c:pt>
                  <c:pt idx="3">
                    <c:v>1.62312662734282</c:v>
                  </c:pt>
                  <c:pt idx="4">
                    <c:v>1.53233388915248</c:v>
                  </c:pt>
                  <c:pt idx="5">
                    <c:v>1.50243447282926</c:v>
                  </c:pt>
                  <c:pt idx="6">
                    <c:v>1.40715208933063</c:v>
                  </c:pt>
                  <c:pt idx="7">
                    <c:v>1.2586909024333901</c:v>
                  </c:pt>
                  <c:pt idx="8">
                    <c:v>1.23467220684561</c:v>
                  </c:pt>
                  <c:pt idx="9">
                    <c:v>0.74735125036990802</c:v>
                  </c:pt>
                  <c:pt idx="10">
                    <c:v>0.69841739647744505</c:v>
                  </c:pt>
                  <c:pt idx="11">
                    <c:v>0.79590976290661897</c:v>
                  </c:pt>
                  <c:pt idx="12">
                    <c:v>0.82009441980159103</c:v>
                  </c:pt>
                  <c:pt idx="13">
                    <c:v>0.96883017606718702</c:v>
                  </c:pt>
                  <c:pt idx="14">
                    <c:v>0.967230589131577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3399FF"/>
                </a:solidFill>
                <a:round/>
              </a:ln>
              <a:effectLst/>
            </c:spPr>
          </c:errBars>
          <c:xVal>
            <c:numRef>
              <c:f>horizontal!$B$35:$P$35</c:f>
              <c:numCache>
                <c:formatCode>General</c:formatCode>
                <c:ptCount val="15"/>
                <c:pt idx="0">
                  <c:v>7.3383585084873101E-3</c:v>
                </c:pt>
                <c:pt idx="1">
                  <c:v>5.3943128471379803E-2</c:v>
                </c:pt>
                <c:pt idx="2">
                  <c:v>9.3696848624829604E-2</c:v>
                </c:pt>
                <c:pt idx="3">
                  <c:v>0.14207808987246301</c:v>
                </c:pt>
                <c:pt idx="4">
                  <c:v>0.19180000056063401</c:v>
                </c:pt>
                <c:pt idx="5">
                  <c:v>0.240831577485663</c:v>
                </c:pt>
                <c:pt idx="6">
                  <c:v>0.28989084355887501</c:v>
                </c:pt>
                <c:pt idx="7">
                  <c:v>0.33803941773708701</c:v>
                </c:pt>
                <c:pt idx="8">
                  <c:v>0.387422492799681</c:v>
                </c:pt>
                <c:pt idx="9">
                  <c:v>0.43661789247784899</c:v>
                </c:pt>
                <c:pt idx="10">
                  <c:v>0.49262900324780701</c:v>
                </c:pt>
                <c:pt idx="11">
                  <c:v>0.53488406309535397</c:v>
                </c:pt>
                <c:pt idx="12">
                  <c:v>0.58412992118114504</c:v>
                </c:pt>
                <c:pt idx="13">
                  <c:v>0.63228988736573299</c:v>
                </c:pt>
                <c:pt idx="14">
                  <c:v>0.68237397932050203</c:v>
                </c:pt>
              </c:numCache>
            </c:numRef>
          </c:xVal>
          <c:yVal>
            <c:numRef>
              <c:f>horizontal!$B$36:$P$36</c:f>
              <c:numCache>
                <c:formatCode>General</c:formatCode>
                <c:ptCount val="15"/>
                <c:pt idx="0">
                  <c:v>7.7975704285714302</c:v>
                </c:pt>
                <c:pt idx="1">
                  <c:v>6.4009255714285702</c:v>
                </c:pt>
                <c:pt idx="2">
                  <c:v>5.0957005714285701</c:v>
                </c:pt>
                <c:pt idx="3">
                  <c:v>5.0556801428571401</c:v>
                </c:pt>
                <c:pt idx="4">
                  <c:v>4.9301721428571401</c:v>
                </c:pt>
                <c:pt idx="5">
                  <c:v>4.9535605714285698</c:v>
                </c:pt>
                <c:pt idx="6">
                  <c:v>5.6713054285714302</c:v>
                </c:pt>
                <c:pt idx="7">
                  <c:v>6.469239</c:v>
                </c:pt>
                <c:pt idx="8">
                  <c:v>7.9252289999999999</c:v>
                </c:pt>
                <c:pt idx="9">
                  <c:v>9.99504257142857</c:v>
                </c:pt>
                <c:pt idx="10">
                  <c:v>11.3902675714286</c:v>
                </c:pt>
                <c:pt idx="11">
                  <c:v>12.733224</c:v>
                </c:pt>
                <c:pt idx="12">
                  <c:v>14.0716131428571</c:v>
                </c:pt>
                <c:pt idx="13">
                  <c:v>15.288527999999999</c:v>
                </c:pt>
                <c:pt idx="14">
                  <c:v>16.141066714285699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783-47E0-B2FD-740CEB16899D}"/>
            </c:ext>
          </c:extLst>
        </c:ser>
        <c:ser>
          <c:idx val="3"/>
          <c:order val="3"/>
          <c:tx>
            <c:v>55.88 kg/(m²s)</c:v>
          </c:tx>
          <c:spPr>
            <a:ln w="12700" cap="rnd">
              <a:noFill/>
              <a:prstDash val="sysDash"/>
              <a:round/>
            </a:ln>
            <a:effectLst/>
          </c:spPr>
          <c:marker>
            <c:symbol val="circle"/>
            <c:size val="10"/>
            <c:spPr>
              <a:solidFill>
                <a:srgbClr val="00CC0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horizontal!$B$23:$O$23</c:f>
                <c:numCache>
                  <c:formatCode>General</c:formatCode>
                  <c:ptCount val="14"/>
                  <c:pt idx="0">
                    <c:v>3.1151641334427498</c:v>
                  </c:pt>
                  <c:pt idx="1">
                    <c:v>2.4068065963874101</c:v>
                  </c:pt>
                  <c:pt idx="2">
                    <c:v>2.1642458601178101</c:v>
                  </c:pt>
                  <c:pt idx="3">
                    <c:v>2.0202441213401001</c:v>
                  </c:pt>
                  <c:pt idx="4">
                    <c:v>1.2166230841921299</c:v>
                  </c:pt>
                  <c:pt idx="5">
                    <c:v>1.4815009140137301</c:v>
                  </c:pt>
                  <c:pt idx="6">
                    <c:v>1.33045765572848</c:v>
                  </c:pt>
                  <c:pt idx="7">
                    <c:v>1.0753226690304301</c:v>
                  </c:pt>
                  <c:pt idx="8">
                    <c:v>0.86366008477068901</c:v>
                  </c:pt>
                  <c:pt idx="9">
                    <c:v>0.65986726353699898</c:v>
                  </c:pt>
                  <c:pt idx="10">
                    <c:v>0.668186058179985</c:v>
                  </c:pt>
                  <c:pt idx="11">
                    <c:v>1.1879920897699201</c:v>
                  </c:pt>
                  <c:pt idx="12">
                    <c:v>0.85136972157208402</c:v>
                  </c:pt>
                  <c:pt idx="13">
                    <c:v>0.83661677066717499</c:v>
                  </c:pt>
                </c:numCache>
              </c:numRef>
            </c:plus>
            <c:minus>
              <c:numRef>
                <c:f>horizontal!$B$23:$O$23</c:f>
                <c:numCache>
                  <c:formatCode>General</c:formatCode>
                  <c:ptCount val="14"/>
                  <c:pt idx="0">
                    <c:v>3.1151641334427498</c:v>
                  </c:pt>
                  <c:pt idx="1">
                    <c:v>2.4068065963874101</c:v>
                  </c:pt>
                  <c:pt idx="2">
                    <c:v>2.1642458601178101</c:v>
                  </c:pt>
                  <c:pt idx="3">
                    <c:v>2.0202441213401001</c:v>
                  </c:pt>
                  <c:pt idx="4">
                    <c:v>1.2166230841921299</c:v>
                  </c:pt>
                  <c:pt idx="5">
                    <c:v>1.4815009140137301</c:v>
                  </c:pt>
                  <c:pt idx="6">
                    <c:v>1.33045765572848</c:v>
                  </c:pt>
                  <c:pt idx="7">
                    <c:v>1.0753226690304301</c:v>
                  </c:pt>
                  <c:pt idx="8">
                    <c:v>0.86366008477068901</c:v>
                  </c:pt>
                  <c:pt idx="9">
                    <c:v>0.65986726353699898</c:v>
                  </c:pt>
                  <c:pt idx="10">
                    <c:v>0.668186058179985</c:v>
                  </c:pt>
                  <c:pt idx="11">
                    <c:v>1.1879920897699201</c:v>
                  </c:pt>
                  <c:pt idx="12">
                    <c:v>0.85136972157208402</c:v>
                  </c:pt>
                  <c:pt idx="13">
                    <c:v>0.83661677066717499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CC00"/>
                </a:solidFill>
                <a:round/>
              </a:ln>
              <a:effectLst/>
            </c:spPr>
          </c:errBars>
          <c:xVal>
            <c:numRef>
              <c:f>horizontal!$B$21:$O$21</c:f>
              <c:numCache>
                <c:formatCode>General</c:formatCode>
                <c:ptCount val="14"/>
                <c:pt idx="0">
                  <c:v>1.34677663125522E-2</c:v>
                </c:pt>
                <c:pt idx="1">
                  <c:v>6.3330007650356901E-2</c:v>
                </c:pt>
                <c:pt idx="2">
                  <c:v>0.105520451071916</c:v>
                </c:pt>
                <c:pt idx="3">
                  <c:v>0.15788061586955399</c:v>
                </c:pt>
                <c:pt idx="4">
                  <c:v>0.20987925367132801</c:v>
                </c:pt>
                <c:pt idx="5">
                  <c:v>0.26288645993690002</c:v>
                </c:pt>
                <c:pt idx="6">
                  <c:v>0.31536688502444499</c:v>
                </c:pt>
                <c:pt idx="7">
                  <c:v>0.367740174708099</c:v>
                </c:pt>
                <c:pt idx="8">
                  <c:v>0.420618076240935</c:v>
                </c:pt>
                <c:pt idx="9">
                  <c:v>0.47331086090189201</c:v>
                </c:pt>
                <c:pt idx="10">
                  <c:v>0.52508542319089602</c:v>
                </c:pt>
                <c:pt idx="11">
                  <c:v>0.57962819679364397</c:v>
                </c:pt>
                <c:pt idx="12">
                  <c:v>0.63130087812149704</c:v>
                </c:pt>
                <c:pt idx="13">
                  <c:v>0.68405528452523401</c:v>
                </c:pt>
              </c:numCache>
            </c:numRef>
          </c:xVal>
          <c:yVal>
            <c:numRef>
              <c:f>horizontal!$B$22:$O$22</c:f>
              <c:numCache>
                <c:formatCode>General</c:formatCode>
                <c:ptCount val="14"/>
                <c:pt idx="0">
                  <c:v>5.7482682352941197</c:v>
                </c:pt>
                <c:pt idx="1">
                  <c:v>4.5012188235294097</c:v>
                </c:pt>
                <c:pt idx="2">
                  <c:v>4.1759320588235296</c:v>
                </c:pt>
                <c:pt idx="3">
                  <c:v>4.42673352941177</c:v>
                </c:pt>
                <c:pt idx="4">
                  <c:v>4.2894929411764702</c:v>
                </c:pt>
                <c:pt idx="5">
                  <c:v>4.1686111764705904</c:v>
                </c:pt>
                <c:pt idx="6">
                  <c:v>5.1527382352941196</c:v>
                </c:pt>
                <c:pt idx="7">
                  <c:v>6.9469188235294101</c:v>
                </c:pt>
                <c:pt idx="8">
                  <c:v>7.4848620588235297</c:v>
                </c:pt>
                <c:pt idx="9">
                  <c:v>9.7063317647058796</c:v>
                </c:pt>
                <c:pt idx="10">
                  <c:v>10.4456273529412</c:v>
                </c:pt>
                <c:pt idx="11">
                  <c:v>11.883878529411801</c:v>
                </c:pt>
                <c:pt idx="12">
                  <c:v>13.307101176470599</c:v>
                </c:pt>
                <c:pt idx="13">
                  <c:v>14.6803273529412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783-47E0-B2FD-740CEB16899D}"/>
            </c:ext>
          </c:extLst>
        </c:ser>
        <c:ser>
          <c:idx val="18"/>
          <c:order val="4"/>
          <c:tx>
            <c:v>38.55 kg/(m²s)</c:v>
          </c:tx>
          <c:spPr>
            <a:ln w="19050">
              <a:noFill/>
            </a:ln>
          </c:spPr>
          <c:marker>
            <c:symbol val="star"/>
            <c:size val="10"/>
            <c:spPr>
              <a:noFill/>
              <a:ln w="381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horizontal!$B$95:$Q$95</c:f>
                <c:numCache>
                  <c:formatCode>General</c:formatCode>
                  <c:ptCount val="16"/>
                  <c:pt idx="0">
                    <c:v>2.2771555317868901</c:v>
                  </c:pt>
                  <c:pt idx="1">
                    <c:v>2.1661835140993801</c:v>
                  </c:pt>
                  <c:pt idx="2">
                    <c:v>2.13541397897658</c:v>
                  </c:pt>
                  <c:pt idx="3">
                    <c:v>1.23674002445687</c:v>
                  </c:pt>
                  <c:pt idx="4">
                    <c:v>1.1660947535749899</c:v>
                  </c:pt>
                  <c:pt idx="5">
                    <c:v>0.86518890675266003</c:v>
                  </c:pt>
                  <c:pt idx="6">
                    <c:v>0.58112035748356805</c:v>
                  </c:pt>
                  <c:pt idx="7">
                    <c:v>0.55839172674834703</c:v>
                  </c:pt>
                  <c:pt idx="8">
                    <c:v>0.545276733737314</c:v>
                  </c:pt>
                  <c:pt idx="9">
                    <c:v>0.89479182684226299</c:v>
                  </c:pt>
                  <c:pt idx="10">
                    <c:v>0.511424400342118</c:v>
                  </c:pt>
                  <c:pt idx="11">
                    <c:v>0.77966670981966701</c:v>
                  </c:pt>
                  <c:pt idx="12">
                    <c:v>0.62924168541285497</c:v>
                  </c:pt>
                  <c:pt idx="13">
                    <c:v>0.60635542442204404</c:v>
                  </c:pt>
                  <c:pt idx="14">
                    <c:v>0.50269787251253595</c:v>
                  </c:pt>
                  <c:pt idx="15">
                    <c:v>0.49368009449081601</c:v>
                  </c:pt>
                </c:numCache>
              </c:numRef>
            </c:plus>
            <c:minus>
              <c:numRef>
                <c:f>horizontal!$B$95:$Q$95</c:f>
                <c:numCache>
                  <c:formatCode>General</c:formatCode>
                  <c:ptCount val="16"/>
                  <c:pt idx="0">
                    <c:v>2.2771555317868901</c:v>
                  </c:pt>
                  <c:pt idx="1">
                    <c:v>2.1661835140993801</c:v>
                  </c:pt>
                  <c:pt idx="2">
                    <c:v>2.13541397897658</c:v>
                  </c:pt>
                  <c:pt idx="3">
                    <c:v>1.23674002445687</c:v>
                  </c:pt>
                  <c:pt idx="4">
                    <c:v>1.1660947535749899</c:v>
                  </c:pt>
                  <c:pt idx="5">
                    <c:v>0.86518890675266003</c:v>
                  </c:pt>
                  <c:pt idx="6">
                    <c:v>0.58112035748356805</c:v>
                  </c:pt>
                  <c:pt idx="7">
                    <c:v>0.55839172674834703</c:v>
                  </c:pt>
                  <c:pt idx="8">
                    <c:v>0.545276733737314</c:v>
                  </c:pt>
                  <c:pt idx="9">
                    <c:v>0.89479182684226299</c:v>
                  </c:pt>
                  <c:pt idx="10">
                    <c:v>0.511424400342118</c:v>
                  </c:pt>
                  <c:pt idx="11">
                    <c:v>0.77966670981966701</c:v>
                  </c:pt>
                  <c:pt idx="12">
                    <c:v>0.62924168541285497</c:v>
                  </c:pt>
                  <c:pt idx="13">
                    <c:v>0.60635542442204404</c:v>
                  </c:pt>
                  <c:pt idx="14">
                    <c:v>0.50269787251253595</c:v>
                  </c:pt>
                  <c:pt idx="15">
                    <c:v>0.49368009449081601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xVal>
            <c:numRef>
              <c:f>horizontal!$B$93:$Q$93</c:f>
              <c:numCache>
                <c:formatCode>General</c:formatCode>
                <c:ptCount val="16"/>
                <c:pt idx="0">
                  <c:v>1.8149927576061101E-2</c:v>
                </c:pt>
                <c:pt idx="1">
                  <c:v>5.93576836378416E-2</c:v>
                </c:pt>
                <c:pt idx="2">
                  <c:v>0.11043599795818899</c:v>
                </c:pt>
                <c:pt idx="3">
                  <c:v>0.161794386066414</c:v>
                </c:pt>
                <c:pt idx="4">
                  <c:v>0.21376977667303701</c:v>
                </c:pt>
                <c:pt idx="5">
                  <c:v>0.26523706468675201</c:v>
                </c:pt>
                <c:pt idx="6">
                  <c:v>0.31591621158563199</c:v>
                </c:pt>
                <c:pt idx="7">
                  <c:v>0.37737416359423798</c:v>
                </c:pt>
                <c:pt idx="8">
                  <c:v>0.419729209575676</c:v>
                </c:pt>
                <c:pt idx="9">
                  <c:v>0.47136154934534502</c:v>
                </c:pt>
                <c:pt idx="10">
                  <c:v>0.52245007378591601</c:v>
                </c:pt>
                <c:pt idx="11">
                  <c:v>0.57370348683728001</c:v>
                </c:pt>
                <c:pt idx="12">
                  <c:v>0.62608960269606295</c:v>
                </c:pt>
                <c:pt idx="13">
                  <c:v>0.67664448361586504</c:v>
                </c:pt>
                <c:pt idx="14">
                  <c:v>0.71911944025505203</c:v>
                </c:pt>
                <c:pt idx="15">
                  <c:v>0.77931029976500299</c:v>
                </c:pt>
              </c:numCache>
            </c:numRef>
          </c:xVal>
          <c:yVal>
            <c:numRef>
              <c:f>horizontal!$B$94:$Q$94</c:f>
              <c:numCache>
                <c:formatCode>General</c:formatCode>
                <c:ptCount val="16"/>
                <c:pt idx="0">
                  <c:v>4.1229142857142902</c:v>
                </c:pt>
                <c:pt idx="1">
                  <c:v>4.18255</c:v>
                </c:pt>
                <c:pt idx="2">
                  <c:v>3.5978757142857201</c:v>
                </c:pt>
                <c:pt idx="3">
                  <c:v>3.3329357142857101</c:v>
                </c:pt>
                <c:pt idx="4">
                  <c:v>3.1325657142857102</c:v>
                </c:pt>
                <c:pt idx="5">
                  <c:v>3.2354207142857101</c:v>
                </c:pt>
                <c:pt idx="6">
                  <c:v>3.0555628571428599</c:v>
                </c:pt>
                <c:pt idx="7">
                  <c:v>3.29278928571429</c:v>
                </c:pt>
                <c:pt idx="8">
                  <c:v>3.3828407142857202</c:v>
                </c:pt>
                <c:pt idx="9">
                  <c:v>3.99170357142857</c:v>
                </c:pt>
                <c:pt idx="10">
                  <c:v>4.7586149999999998</c:v>
                </c:pt>
                <c:pt idx="11">
                  <c:v>5.7245378571428596</c:v>
                </c:pt>
                <c:pt idx="12">
                  <c:v>6.2814385714285699</c:v>
                </c:pt>
                <c:pt idx="13">
                  <c:v>6.6117142857142897</c:v>
                </c:pt>
                <c:pt idx="14">
                  <c:v>7.1670607142857099</c:v>
                </c:pt>
                <c:pt idx="15">
                  <c:v>7.5716978571428601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783-47E0-B2FD-740CEB16899D}"/>
            </c:ext>
          </c:extLst>
        </c:ser>
        <c:ser>
          <c:idx val="9"/>
          <c:order val="5"/>
          <c:tx>
            <c:v>35.37 kg/(m²s)</c:v>
          </c:tx>
          <c:spPr>
            <a:ln w="19050">
              <a:noFill/>
            </a:ln>
          </c:spPr>
          <c:marker>
            <c:symbol val="square"/>
            <c:size val="10"/>
            <c:spPr>
              <a:noFill/>
              <a:ln w="38100">
                <a:solidFill>
                  <a:srgbClr val="C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horizontal!$B$51:$I$51</c:f>
                <c:numCache>
                  <c:formatCode>General</c:formatCode>
                  <c:ptCount val="8"/>
                  <c:pt idx="0">
                    <c:v>1.59360581623938</c:v>
                  </c:pt>
                  <c:pt idx="1">
                    <c:v>1.5134166784532299</c:v>
                  </c:pt>
                  <c:pt idx="2">
                    <c:v>1.3551953151485601</c:v>
                  </c:pt>
                  <c:pt idx="3">
                    <c:v>1.32489546350514</c:v>
                  </c:pt>
                  <c:pt idx="4">
                    <c:v>1.0574245544802501</c:v>
                  </c:pt>
                  <c:pt idx="5">
                    <c:v>1.1622995454662699</c:v>
                  </c:pt>
                  <c:pt idx="6">
                    <c:v>0.90468442105277902</c:v>
                  </c:pt>
                  <c:pt idx="7">
                    <c:v>0.88275739202681003</c:v>
                  </c:pt>
                </c:numCache>
              </c:numRef>
            </c:plus>
            <c:minus>
              <c:numRef>
                <c:f>horizontal!$B$51:$I$51</c:f>
                <c:numCache>
                  <c:formatCode>General</c:formatCode>
                  <c:ptCount val="8"/>
                  <c:pt idx="0">
                    <c:v>1.59360581623938</c:v>
                  </c:pt>
                  <c:pt idx="1">
                    <c:v>1.5134166784532299</c:v>
                  </c:pt>
                  <c:pt idx="2">
                    <c:v>1.3551953151485601</c:v>
                  </c:pt>
                  <c:pt idx="3">
                    <c:v>1.32489546350514</c:v>
                  </c:pt>
                  <c:pt idx="4">
                    <c:v>1.0574245544802501</c:v>
                  </c:pt>
                  <c:pt idx="5">
                    <c:v>1.1622995454662699</c:v>
                  </c:pt>
                  <c:pt idx="6">
                    <c:v>0.90468442105277902</c:v>
                  </c:pt>
                  <c:pt idx="7">
                    <c:v>0.88275739202681003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xVal>
            <c:numRef>
              <c:f>horizontal!$B$49:$I$49</c:f>
              <c:numCache>
                <c:formatCode>General</c:formatCode>
                <c:ptCount val="8"/>
                <c:pt idx="0">
                  <c:v>1.9212638422055998E-2</c:v>
                </c:pt>
                <c:pt idx="1">
                  <c:v>5.4582673752345698E-2</c:v>
                </c:pt>
                <c:pt idx="2">
                  <c:v>9.8789154149787797E-2</c:v>
                </c:pt>
                <c:pt idx="3">
                  <c:v>0.142878401217953</c:v>
                </c:pt>
                <c:pt idx="4">
                  <c:v>0.18687291807574699</c:v>
                </c:pt>
                <c:pt idx="5">
                  <c:v>0.23122079101309401</c:v>
                </c:pt>
                <c:pt idx="6">
                  <c:v>0.27563430903415298</c:v>
                </c:pt>
                <c:pt idx="7">
                  <c:v>0.31971693440523802</c:v>
                </c:pt>
              </c:numCache>
            </c:numRef>
          </c:xVal>
          <c:yVal>
            <c:numRef>
              <c:f>horizontal!$B$50:$I$50</c:f>
              <c:numCache>
                <c:formatCode>General</c:formatCode>
                <c:ptCount val="8"/>
                <c:pt idx="0">
                  <c:v>3.4797242647058799</c:v>
                </c:pt>
                <c:pt idx="1">
                  <c:v>3.5654117647058801</c:v>
                </c:pt>
                <c:pt idx="2">
                  <c:v>3.3840776470588199</c:v>
                </c:pt>
                <c:pt idx="3">
                  <c:v>2.9334436764705898</c:v>
                </c:pt>
                <c:pt idx="4">
                  <c:v>2.7436786764705898</c:v>
                </c:pt>
                <c:pt idx="5">
                  <c:v>3.04416397058823</c:v>
                </c:pt>
                <c:pt idx="6">
                  <c:v>2.9914835294117701</c:v>
                </c:pt>
                <c:pt idx="7">
                  <c:v>2.90810602941177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783-47E0-B2FD-740CEB16899D}"/>
            </c:ext>
          </c:extLst>
        </c:ser>
        <c:ser>
          <c:idx val="0"/>
          <c:order val="6"/>
          <c:tx>
            <c:v>35.01 kg/(m²s)</c:v>
          </c:tx>
          <c:spPr>
            <a:ln w="12700" cap="rnd">
              <a:noFill/>
              <a:prstDash val="sysDot"/>
              <a:round/>
            </a:ln>
            <a:effectLst/>
          </c:spPr>
          <c:marker>
            <c:symbol val="diamond"/>
            <c:size val="10"/>
            <c:spPr>
              <a:noFill/>
              <a:ln w="38100">
                <a:solidFill>
                  <a:srgbClr val="0000CC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horizontal!$B$9:$J$9</c:f>
                <c:numCache>
                  <c:formatCode>General</c:formatCode>
                  <c:ptCount val="9"/>
                  <c:pt idx="0">
                    <c:v>1.36629218181828</c:v>
                  </c:pt>
                  <c:pt idx="1">
                    <c:v>1.6333506276422001</c:v>
                  </c:pt>
                  <c:pt idx="2">
                    <c:v>1.16602210019412</c:v>
                  </c:pt>
                  <c:pt idx="3">
                    <c:v>1.4684062589570299</c:v>
                  </c:pt>
                  <c:pt idx="4">
                    <c:v>1.1127800262688401</c:v>
                  </c:pt>
                  <c:pt idx="5">
                    <c:v>1.2539275867353401</c:v>
                  </c:pt>
                  <c:pt idx="6">
                    <c:v>1.3071258949704201</c:v>
                  </c:pt>
                  <c:pt idx="7">
                    <c:v>1.2648253990506499</c:v>
                  </c:pt>
                  <c:pt idx="8">
                    <c:v>1.0750325756361001</c:v>
                  </c:pt>
                </c:numCache>
              </c:numRef>
            </c:plus>
            <c:minus>
              <c:numRef>
                <c:f>horizontal!$B$9:$J$9</c:f>
                <c:numCache>
                  <c:formatCode>General</c:formatCode>
                  <c:ptCount val="9"/>
                  <c:pt idx="0">
                    <c:v>1.36629218181828</c:v>
                  </c:pt>
                  <c:pt idx="1">
                    <c:v>1.6333506276422001</c:v>
                  </c:pt>
                  <c:pt idx="2">
                    <c:v>1.16602210019412</c:v>
                  </c:pt>
                  <c:pt idx="3">
                    <c:v>1.4684062589570299</c:v>
                  </c:pt>
                  <c:pt idx="4">
                    <c:v>1.1127800262688401</c:v>
                  </c:pt>
                  <c:pt idx="5">
                    <c:v>1.2539275867353401</c:v>
                  </c:pt>
                  <c:pt idx="6">
                    <c:v>1.3071258949704201</c:v>
                  </c:pt>
                  <c:pt idx="7">
                    <c:v>1.2648253990506499</c:v>
                  </c:pt>
                  <c:pt idx="8">
                    <c:v>1.0750325756361001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00CC"/>
                </a:solidFill>
                <a:round/>
              </a:ln>
              <a:effectLst/>
            </c:spPr>
          </c:errBars>
          <c:xVal>
            <c:numRef>
              <c:f>horizontal!$B$7:$J$7</c:f>
              <c:numCache>
                <c:formatCode>General</c:formatCode>
                <c:ptCount val="9"/>
                <c:pt idx="0">
                  <c:v>4.5626956392695499E-3</c:v>
                </c:pt>
                <c:pt idx="1">
                  <c:v>4.0007661783103603E-2</c:v>
                </c:pt>
                <c:pt idx="2">
                  <c:v>8.4467605936720605E-2</c:v>
                </c:pt>
                <c:pt idx="3">
                  <c:v>0.128059779244933</c:v>
                </c:pt>
                <c:pt idx="4">
                  <c:v>0.173149137890414</c:v>
                </c:pt>
                <c:pt idx="5">
                  <c:v>0.21754747652825601</c:v>
                </c:pt>
                <c:pt idx="6">
                  <c:v>0.26224825226382498</c:v>
                </c:pt>
                <c:pt idx="7">
                  <c:v>0.30653158761664601</c:v>
                </c:pt>
                <c:pt idx="8">
                  <c:v>0.35039819893782997</c:v>
                </c:pt>
              </c:numCache>
            </c:numRef>
          </c:xVal>
          <c:yVal>
            <c:numRef>
              <c:f>horizontal!$B$8:$J$8</c:f>
              <c:numCache>
                <c:formatCode>General</c:formatCode>
                <c:ptCount val="9"/>
                <c:pt idx="0">
                  <c:v>3.2985978</c:v>
                </c:pt>
                <c:pt idx="1">
                  <c:v>3.1008306000000001</c:v>
                </c:pt>
                <c:pt idx="2">
                  <c:v>2.8864602000000001</c:v>
                </c:pt>
                <c:pt idx="3">
                  <c:v>3.1672068000000002</c:v>
                </c:pt>
                <c:pt idx="4">
                  <c:v>2.4915221999999999</c:v>
                </c:pt>
                <c:pt idx="5">
                  <c:v>2.9228909999999999</c:v>
                </c:pt>
                <c:pt idx="6">
                  <c:v>2.9042940000000002</c:v>
                </c:pt>
                <c:pt idx="7">
                  <c:v>2.8287119999999999</c:v>
                </c:pt>
                <c:pt idx="8">
                  <c:v>3.0659003999999999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783-47E0-B2FD-740CEB16899D}"/>
            </c:ext>
          </c:extLst>
        </c:ser>
        <c:ser>
          <c:idx val="24"/>
          <c:order val="7"/>
          <c:tx>
            <c:v>30.42 kg/(m²s)</c:v>
          </c:tx>
          <c:spPr>
            <a:ln w="19050">
              <a:noFill/>
            </a:ln>
          </c:spPr>
          <c:marker>
            <c:symbol val="triangle"/>
            <c:size val="9"/>
            <c:spPr>
              <a:noFill/>
              <a:ln w="38100">
                <a:solidFill>
                  <a:srgbClr val="3366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horizontal!$B$123:$N$123</c:f>
                <c:numCache>
                  <c:formatCode>General</c:formatCode>
                  <c:ptCount val="13"/>
                  <c:pt idx="0">
                    <c:v>1.1537130365525401</c:v>
                  </c:pt>
                  <c:pt idx="1">
                    <c:v>0.90579421557766904</c:v>
                  </c:pt>
                  <c:pt idx="2">
                    <c:v>0.92987790578769403</c:v>
                  </c:pt>
                  <c:pt idx="3">
                    <c:v>0.95606404224519304</c:v>
                  </c:pt>
                  <c:pt idx="4">
                    <c:v>0.87322595461517205</c:v>
                  </c:pt>
                  <c:pt idx="5">
                    <c:v>0.89238442221956504</c:v>
                  </c:pt>
                  <c:pt idx="6">
                    <c:v>0.86493362767942295</c:v>
                  </c:pt>
                  <c:pt idx="7">
                    <c:v>0.83348884197887496</c:v>
                  </c:pt>
                  <c:pt idx="8">
                    <c:v>0.78436465085117402</c:v>
                  </c:pt>
                  <c:pt idx="9">
                    <c:v>1.23918074353468</c:v>
                  </c:pt>
                  <c:pt idx="10">
                    <c:v>1.3729917793987001</c:v>
                  </c:pt>
                  <c:pt idx="11">
                    <c:v>1.03529390126944</c:v>
                  </c:pt>
                  <c:pt idx="12">
                    <c:v>1.2567085146891901</c:v>
                  </c:pt>
                </c:numCache>
              </c:numRef>
            </c:plus>
            <c:minus>
              <c:numRef>
                <c:f>horizontal!$B$123:$N$123</c:f>
                <c:numCache>
                  <c:formatCode>General</c:formatCode>
                  <c:ptCount val="13"/>
                  <c:pt idx="0">
                    <c:v>1.1537130365525401</c:v>
                  </c:pt>
                  <c:pt idx="1">
                    <c:v>0.90579421557766904</c:v>
                  </c:pt>
                  <c:pt idx="2">
                    <c:v>0.92987790578769403</c:v>
                  </c:pt>
                  <c:pt idx="3">
                    <c:v>0.95606404224519304</c:v>
                  </c:pt>
                  <c:pt idx="4">
                    <c:v>0.87322595461517205</c:v>
                  </c:pt>
                  <c:pt idx="5">
                    <c:v>0.89238442221956504</c:v>
                  </c:pt>
                  <c:pt idx="6">
                    <c:v>0.86493362767942295</c:v>
                  </c:pt>
                  <c:pt idx="7">
                    <c:v>0.83348884197887496</c:v>
                  </c:pt>
                  <c:pt idx="8">
                    <c:v>0.78436465085117402</c:v>
                  </c:pt>
                  <c:pt idx="9">
                    <c:v>1.23918074353468</c:v>
                  </c:pt>
                  <c:pt idx="10">
                    <c:v>1.3729917793987001</c:v>
                  </c:pt>
                  <c:pt idx="11">
                    <c:v>1.03529390126944</c:v>
                  </c:pt>
                  <c:pt idx="12">
                    <c:v>1.2567085146891901</c:v>
                  </c:pt>
                </c:numCache>
              </c:numRef>
            </c:minus>
            <c:spPr>
              <a:ln w="12700">
                <a:solidFill>
                  <a:srgbClr val="336600"/>
                </a:solidFill>
              </a:ln>
            </c:spPr>
          </c:errBars>
          <c:xVal>
            <c:numRef>
              <c:f>horizontal!$B$121:$N$121</c:f>
              <c:numCache>
                <c:formatCode>General</c:formatCode>
                <c:ptCount val="13"/>
                <c:pt idx="0">
                  <c:v>4.0061962258296002E-2</c:v>
                </c:pt>
                <c:pt idx="1">
                  <c:v>9.1266964528390504E-2</c:v>
                </c:pt>
                <c:pt idx="2">
                  <c:v>0.14201481556737</c:v>
                </c:pt>
                <c:pt idx="3">
                  <c:v>0.19318336127647201</c:v>
                </c:pt>
                <c:pt idx="4">
                  <c:v>0.24464820647859101</c:v>
                </c:pt>
                <c:pt idx="5">
                  <c:v>0.29472717940892101</c:v>
                </c:pt>
                <c:pt idx="6">
                  <c:v>0.34723850777940801</c:v>
                </c:pt>
                <c:pt idx="7">
                  <c:v>0.39750307724801098</c:v>
                </c:pt>
                <c:pt idx="8">
                  <c:v>0.44828315909873301</c:v>
                </c:pt>
                <c:pt idx="9">
                  <c:v>0.49954581760011202</c:v>
                </c:pt>
                <c:pt idx="10">
                  <c:v>0.54984868368499396</c:v>
                </c:pt>
                <c:pt idx="11">
                  <c:v>0.60204766408739097</c:v>
                </c:pt>
                <c:pt idx="12">
                  <c:v>0.65048506569890596</c:v>
                </c:pt>
              </c:numCache>
            </c:numRef>
          </c:xVal>
          <c:yVal>
            <c:numRef>
              <c:f>horizontal!$B$122:$N$122</c:f>
              <c:numCache>
                <c:formatCode>General</c:formatCode>
                <c:ptCount val="13"/>
                <c:pt idx="0">
                  <c:v>2.35259882352941</c:v>
                </c:pt>
                <c:pt idx="1">
                  <c:v>2.4218752941176498</c:v>
                </c:pt>
                <c:pt idx="2">
                  <c:v>2.3940167647058801</c:v>
                </c:pt>
                <c:pt idx="3">
                  <c:v>2.4247835294117599</c:v>
                </c:pt>
                <c:pt idx="4">
                  <c:v>2.3908632352941201</c:v>
                </c:pt>
                <c:pt idx="5">
                  <c:v>2.5511464705882401</c:v>
                </c:pt>
                <c:pt idx="6">
                  <c:v>2.4561920588235302</c:v>
                </c:pt>
                <c:pt idx="7">
                  <c:v>2.5708647058823502</c:v>
                </c:pt>
                <c:pt idx="8">
                  <c:v>2.6864029411764698</c:v>
                </c:pt>
                <c:pt idx="9">
                  <c:v>2.98310705882353</c:v>
                </c:pt>
                <c:pt idx="10">
                  <c:v>3.30410294117647</c:v>
                </c:pt>
                <c:pt idx="11">
                  <c:v>3.57238147058824</c:v>
                </c:pt>
                <c:pt idx="12">
                  <c:v>4.0398888235294104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1783-47E0-B2FD-740CEB16899D}"/>
            </c:ext>
          </c:extLst>
        </c:ser>
        <c:ser>
          <c:idx val="21"/>
          <c:order val="8"/>
          <c:tx>
            <c:v>22.64 kg/(m²s)</c:v>
          </c:tx>
          <c:spPr>
            <a:ln w="19050">
              <a:noFill/>
            </a:ln>
          </c:spPr>
          <c:marker>
            <c:symbol val="circle"/>
            <c:size val="10"/>
            <c:spPr>
              <a:noFill/>
              <a:ln w="38100">
                <a:solidFill>
                  <a:srgbClr val="CC3399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horizontal!$B$109:$N$109</c:f>
                <c:numCache>
                  <c:formatCode>General</c:formatCode>
                  <c:ptCount val="13"/>
                  <c:pt idx="0">
                    <c:v>1.5234557037099401</c:v>
                  </c:pt>
                  <c:pt idx="1">
                    <c:v>0.98726577056657105</c:v>
                  </c:pt>
                  <c:pt idx="2">
                    <c:v>0.76771802941656198</c:v>
                  </c:pt>
                  <c:pt idx="3">
                    <c:v>0.68422545860696804</c:v>
                  </c:pt>
                  <c:pt idx="4">
                    <c:v>0.66151197081262902</c:v>
                  </c:pt>
                  <c:pt idx="5">
                    <c:v>0.73079567586162097</c:v>
                  </c:pt>
                  <c:pt idx="6">
                    <c:v>0.70897899952056198</c:v>
                  </c:pt>
                  <c:pt idx="7">
                    <c:v>0.76238103176015704</c:v>
                  </c:pt>
                  <c:pt idx="8">
                    <c:v>0.50255962853797698</c:v>
                  </c:pt>
                  <c:pt idx="9">
                    <c:v>0.44486743045792199</c:v>
                  </c:pt>
                  <c:pt idx="10">
                    <c:v>0.38972539307278597</c:v>
                  </c:pt>
                  <c:pt idx="11">
                    <c:v>0.35870218796706699</c:v>
                  </c:pt>
                  <c:pt idx="12">
                    <c:v>0.387642993762018</c:v>
                  </c:pt>
                </c:numCache>
              </c:numRef>
            </c:plus>
            <c:minus>
              <c:numRef>
                <c:f>horizontal!$B$109:$N$109</c:f>
                <c:numCache>
                  <c:formatCode>General</c:formatCode>
                  <c:ptCount val="13"/>
                  <c:pt idx="0">
                    <c:v>1.5234557037099401</c:v>
                  </c:pt>
                  <c:pt idx="1">
                    <c:v>0.98726577056657105</c:v>
                  </c:pt>
                  <c:pt idx="2">
                    <c:v>0.76771802941656198</c:v>
                  </c:pt>
                  <c:pt idx="3">
                    <c:v>0.68422545860696804</c:v>
                  </c:pt>
                  <c:pt idx="4">
                    <c:v>0.66151197081262902</c:v>
                  </c:pt>
                  <c:pt idx="5">
                    <c:v>0.73079567586162097</c:v>
                  </c:pt>
                  <c:pt idx="6">
                    <c:v>0.70897899952056198</c:v>
                  </c:pt>
                  <c:pt idx="7">
                    <c:v>0.76238103176015704</c:v>
                  </c:pt>
                  <c:pt idx="8">
                    <c:v>0.50255962853797698</c:v>
                  </c:pt>
                  <c:pt idx="9">
                    <c:v>0.44486743045792199</c:v>
                  </c:pt>
                  <c:pt idx="10">
                    <c:v>0.38972539307278597</c:v>
                  </c:pt>
                  <c:pt idx="11">
                    <c:v>0.35870218796706699</c:v>
                  </c:pt>
                  <c:pt idx="12">
                    <c:v>0.387642993762018</c:v>
                  </c:pt>
                </c:numCache>
              </c:numRef>
            </c:minus>
            <c:spPr>
              <a:ln w="12700">
                <a:solidFill>
                  <a:srgbClr val="CC3399"/>
                </a:solidFill>
              </a:ln>
            </c:spPr>
          </c:errBars>
          <c:xVal>
            <c:numRef>
              <c:f>horizontal!$B$107:$N$107</c:f>
              <c:numCache>
                <c:formatCode>General</c:formatCode>
                <c:ptCount val="13"/>
                <c:pt idx="0">
                  <c:v>1.7461619353927101E-2</c:v>
                </c:pt>
                <c:pt idx="1">
                  <c:v>6.1256955497538103E-2</c:v>
                </c:pt>
                <c:pt idx="2">
                  <c:v>0.11599658222989</c:v>
                </c:pt>
                <c:pt idx="3">
                  <c:v>0.17044984993755699</c:v>
                </c:pt>
                <c:pt idx="4">
                  <c:v>0.22471272110940599</c:v>
                </c:pt>
                <c:pt idx="5">
                  <c:v>0.27816733853461301</c:v>
                </c:pt>
                <c:pt idx="6">
                  <c:v>0.33273763370625298</c:v>
                </c:pt>
                <c:pt idx="7">
                  <c:v>0.38840488658154998</c:v>
                </c:pt>
                <c:pt idx="8">
                  <c:v>0.44249024292449401</c:v>
                </c:pt>
                <c:pt idx="9">
                  <c:v>0.495523611159227</c:v>
                </c:pt>
                <c:pt idx="10">
                  <c:v>0.552065107863144</c:v>
                </c:pt>
                <c:pt idx="11">
                  <c:v>0.60547203840323904</c:v>
                </c:pt>
                <c:pt idx="12">
                  <c:v>0.66012818350616098</c:v>
                </c:pt>
              </c:numCache>
            </c:numRef>
          </c:xVal>
          <c:yVal>
            <c:numRef>
              <c:f>horizontal!$B$108:$N$108</c:f>
              <c:numCache>
                <c:formatCode>General</c:formatCode>
                <c:ptCount val="13"/>
                <c:pt idx="0">
                  <c:v>3.7714755882352899</c:v>
                </c:pt>
                <c:pt idx="1">
                  <c:v>2.5230494117647102</c:v>
                </c:pt>
                <c:pt idx="2">
                  <c:v>2.3341835294117601</c:v>
                </c:pt>
                <c:pt idx="3">
                  <c:v>2.1119441176470599</c:v>
                </c:pt>
                <c:pt idx="4">
                  <c:v>1.9250323529411799</c:v>
                </c:pt>
                <c:pt idx="5">
                  <c:v>2.02209176470588</c:v>
                </c:pt>
                <c:pt idx="6">
                  <c:v>2.0188514705882401</c:v>
                </c:pt>
                <c:pt idx="7">
                  <c:v>2.1040664705882399</c:v>
                </c:pt>
                <c:pt idx="8">
                  <c:v>2.1843217647058801</c:v>
                </c:pt>
                <c:pt idx="9">
                  <c:v>2.2057147058823499</c:v>
                </c:pt>
                <c:pt idx="10">
                  <c:v>2.1411914705882298</c:v>
                </c:pt>
                <c:pt idx="11">
                  <c:v>2.23554617647059</c:v>
                </c:pt>
                <c:pt idx="12">
                  <c:v>2.28336382352941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1783-47E0-B2FD-740CEB1689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576680"/>
        <c:axId val="134577072"/>
      </c:scatterChart>
      <c:valAx>
        <c:axId val="134576680"/>
        <c:scaling>
          <c:orientation val="minMax"/>
          <c:max val="0.8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b="0" i="0" u="none" strike="noStrike" kern="1200" baseline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Vapor quality</a:t>
                </a:r>
              </a:p>
            </c:rich>
          </c:tx>
          <c:layout>
            <c:manualLayout>
              <c:xMode val="edge"/>
              <c:yMode val="edge"/>
              <c:x val="0.36321743063969564"/>
              <c:y val="0.9289297186390467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alpha val="99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4577072"/>
        <c:crosses val="autoZero"/>
        <c:crossBetween val="midCat"/>
        <c:majorUnit val="0.1"/>
      </c:valAx>
      <c:valAx>
        <c:axId val="1345770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Pressure drop in mbar</a:t>
                </a:r>
              </a:p>
            </c:rich>
          </c:tx>
          <c:layout>
            <c:manualLayout>
              <c:xMode val="edge"/>
              <c:yMode val="edge"/>
              <c:x val="6.085722172103355E-3"/>
              <c:y val="0.2134753365762677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4576680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78147533560589422"/>
          <c:y val="2.0933978517452344E-2"/>
          <c:w val="0.21852466439410581"/>
          <c:h val="0.85279061472051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de-DE" sz="1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Friedel</a:t>
            </a:r>
          </a:p>
        </c:rich>
      </c:tx>
      <c:layout>
        <c:manualLayout>
          <c:xMode val="edge"/>
          <c:yMode val="edge"/>
          <c:x val="9.6503390304303105E-2"/>
          <c:y val="2.401416631156687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572659489447409E-2"/>
          <c:y val="2.3586938312007952E-2"/>
          <c:w val="0.66920218990004698"/>
          <c:h val="0.83978543660466598"/>
        </c:manualLayout>
      </c:layout>
      <c:scatterChart>
        <c:scatterStyle val="lineMarker"/>
        <c:varyColors val="0"/>
        <c:ser>
          <c:idx val="15"/>
          <c:order val="0"/>
          <c:tx>
            <c:v>71.44 kg/(m²s)</c:v>
          </c:tx>
          <c:spPr>
            <a:ln w="19050">
              <a:noFill/>
            </a:ln>
          </c:spPr>
          <c:marker>
            <c:symbol val="square"/>
            <c:size val="10"/>
            <c:spPr>
              <a:solidFill>
                <a:srgbClr val="5F5F5F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horizontal!$B$81:$Q$81</c:f>
                <c:numCache>
                  <c:formatCode>General</c:formatCode>
                  <c:ptCount val="16"/>
                  <c:pt idx="0">
                    <c:v>4.84262975703259</c:v>
                  </c:pt>
                  <c:pt idx="1">
                    <c:v>4.3222122558456402</c:v>
                  </c:pt>
                  <c:pt idx="2">
                    <c:v>3.78010658856588</c:v>
                  </c:pt>
                  <c:pt idx="3">
                    <c:v>2.7337904815886702</c:v>
                  </c:pt>
                  <c:pt idx="4">
                    <c:v>3.3928869095691399</c:v>
                  </c:pt>
                  <c:pt idx="5">
                    <c:v>3.1125734133490601</c:v>
                  </c:pt>
                  <c:pt idx="6">
                    <c:v>2.4753040805864002</c:v>
                  </c:pt>
                  <c:pt idx="7">
                    <c:v>2.7565737875011598</c:v>
                  </c:pt>
                  <c:pt idx="8">
                    <c:v>3.0052996493242801</c:v>
                  </c:pt>
                  <c:pt idx="9">
                    <c:v>2.1819001051910201</c:v>
                  </c:pt>
                  <c:pt idx="10">
                    <c:v>2.37993606861016</c:v>
                  </c:pt>
                  <c:pt idx="11">
                    <c:v>1.3918544225166101</c:v>
                  </c:pt>
                  <c:pt idx="12">
                    <c:v>1.7923256844236499</c:v>
                  </c:pt>
                  <c:pt idx="13">
                    <c:v>1.64175497169053</c:v>
                  </c:pt>
                  <c:pt idx="14">
                    <c:v>1.6415522968380201</c:v>
                  </c:pt>
                  <c:pt idx="15">
                    <c:v>1.1569098031412699</c:v>
                  </c:pt>
                </c:numCache>
              </c:numRef>
            </c:plus>
            <c:minus>
              <c:numRef>
                <c:f>horizontal!$B$81:$Q$81</c:f>
                <c:numCache>
                  <c:formatCode>General</c:formatCode>
                  <c:ptCount val="16"/>
                  <c:pt idx="0">
                    <c:v>4.84262975703259</c:v>
                  </c:pt>
                  <c:pt idx="1">
                    <c:v>4.3222122558456402</c:v>
                  </c:pt>
                  <c:pt idx="2">
                    <c:v>3.78010658856588</c:v>
                  </c:pt>
                  <c:pt idx="3">
                    <c:v>2.7337904815886702</c:v>
                  </c:pt>
                  <c:pt idx="4">
                    <c:v>3.3928869095691399</c:v>
                  </c:pt>
                  <c:pt idx="5">
                    <c:v>3.1125734133490601</c:v>
                  </c:pt>
                  <c:pt idx="6">
                    <c:v>2.4753040805864002</c:v>
                  </c:pt>
                  <c:pt idx="7">
                    <c:v>2.7565737875011598</c:v>
                  </c:pt>
                  <c:pt idx="8">
                    <c:v>3.0052996493242801</c:v>
                  </c:pt>
                  <c:pt idx="9">
                    <c:v>2.1819001051910201</c:v>
                  </c:pt>
                  <c:pt idx="10">
                    <c:v>2.37993606861016</c:v>
                  </c:pt>
                  <c:pt idx="11">
                    <c:v>1.3918544225166101</c:v>
                  </c:pt>
                  <c:pt idx="12">
                    <c:v>1.7923256844236499</c:v>
                  </c:pt>
                  <c:pt idx="13">
                    <c:v>1.64175497169053</c:v>
                  </c:pt>
                  <c:pt idx="14">
                    <c:v>1.6415522968380201</c:v>
                  </c:pt>
                  <c:pt idx="15">
                    <c:v>1.1569098031412699</c:v>
                  </c:pt>
                </c:numCache>
              </c:numRef>
            </c:minus>
            <c:spPr>
              <a:ln w="12700">
                <a:solidFill>
                  <a:srgbClr val="5F5F5F"/>
                </a:solidFill>
              </a:ln>
            </c:spPr>
          </c:errBars>
          <c:xVal>
            <c:numRef>
              <c:f>horizontal!$B$79:$Q$79</c:f>
              <c:numCache>
                <c:formatCode>General</c:formatCode>
                <c:ptCount val="16"/>
                <c:pt idx="0">
                  <c:v>1.04978702007883E-2</c:v>
                </c:pt>
                <c:pt idx="1">
                  <c:v>4.6921301759706498E-2</c:v>
                </c:pt>
                <c:pt idx="2">
                  <c:v>8.2905198330048405E-2</c:v>
                </c:pt>
                <c:pt idx="3">
                  <c:v>0.11911503679318799</c:v>
                </c:pt>
                <c:pt idx="4">
                  <c:v>0.155014942086311</c:v>
                </c:pt>
                <c:pt idx="5">
                  <c:v>0.19197263402866299</c:v>
                </c:pt>
                <c:pt idx="6">
                  <c:v>0.22751702550995501</c:v>
                </c:pt>
                <c:pt idx="7">
                  <c:v>0.26446625002676699</c:v>
                </c:pt>
                <c:pt idx="8">
                  <c:v>0.30043512233959802</c:v>
                </c:pt>
                <c:pt idx="9">
                  <c:v>0.33632046031082702</c:v>
                </c:pt>
                <c:pt idx="10">
                  <c:v>0.373309788632325</c:v>
                </c:pt>
                <c:pt idx="11">
                  <c:v>0.40883550364701998</c:v>
                </c:pt>
                <c:pt idx="12">
                  <c:v>0.44589425739677502</c:v>
                </c:pt>
                <c:pt idx="13">
                  <c:v>0.48092502912553903</c:v>
                </c:pt>
                <c:pt idx="14">
                  <c:v>0.51814915731503897</c:v>
                </c:pt>
                <c:pt idx="15">
                  <c:v>0.54433954220311598</c:v>
                </c:pt>
              </c:numCache>
            </c:numRef>
          </c:xVal>
          <c:yVal>
            <c:numRef>
              <c:f>horizontal!$B$80:$Q$80</c:f>
              <c:numCache>
                <c:formatCode>General</c:formatCode>
                <c:ptCount val="16"/>
                <c:pt idx="0">
                  <c:v>7.6678510975609804</c:v>
                </c:pt>
                <c:pt idx="1">
                  <c:v>6.0986992682926804</c:v>
                </c:pt>
                <c:pt idx="2">
                  <c:v>7.4470379268292701</c:v>
                </c:pt>
                <c:pt idx="3">
                  <c:v>6.3111204878048799</c:v>
                </c:pt>
                <c:pt idx="4">
                  <c:v>6.8297553658536598</c:v>
                </c:pt>
                <c:pt idx="5">
                  <c:v>6.0940701219512201</c:v>
                </c:pt>
                <c:pt idx="6">
                  <c:v>7.6793451219512203</c:v>
                </c:pt>
                <c:pt idx="7">
                  <c:v>8.1459296341463396</c:v>
                </c:pt>
                <c:pt idx="8">
                  <c:v>8.9417315853658508</c:v>
                </c:pt>
                <c:pt idx="9">
                  <c:v>11.112617195121899</c:v>
                </c:pt>
                <c:pt idx="10">
                  <c:v>12.406038292682901</c:v>
                </c:pt>
                <c:pt idx="11">
                  <c:v>14.2353501219512</c:v>
                </c:pt>
                <c:pt idx="12">
                  <c:v>15.724615243902401</c:v>
                </c:pt>
                <c:pt idx="13">
                  <c:v>17.503834024390201</c:v>
                </c:pt>
                <c:pt idx="14">
                  <c:v>19.2363625609756</c:v>
                </c:pt>
                <c:pt idx="15">
                  <c:v>20.555783048780501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577-402E-B4A1-0358B464D6A2}"/>
            </c:ext>
          </c:extLst>
        </c:ser>
        <c:ser>
          <c:idx val="16"/>
          <c:order val="1"/>
          <c:tx>
            <c:v>71.44 kg/(m²s) - model</c:v>
          </c:tx>
          <c:spPr>
            <a:ln w="38100">
              <a:solidFill>
                <a:srgbClr val="5F5F5F"/>
              </a:solidFill>
              <a:prstDash val="sysDot"/>
            </a:ln>
          </c:spPr>
          <c:marker>
            <c:symbol val="none"/>
          </c:marker>
          <c:xVal>
            <c:numRef>
              <c:f>horizontal!$B$79:$Q$79</c:f>
              <c:numCache>
                <c:formatCode>General</c:formatCode>
                <c:ptCount val="16"/>
                <c:pt idx="0">
                  <c:v>1.04978702007883E-2</c:v>
                </c:pt>
                <c:pt idx="1">
                  <c:v>4.6921301759706498E-2</c:v>
                </c:pt>
                <c:pt idx="2">
                  <c:v>8.2905198330048405E-2</c:v>
                </c:pt>
                <c:pt idx="3">
                  <c:v>0.11911503679318799</c:v>
                </c:pt>
                <c:pt idx="4">
                  <c:v>0.155014942086311</c:v>
                </c:pt>
                <c:pt idx="5">
                  <c:v>0.19197263402866299</c:v>
                </c:pt>
                <c:pt idx="6">
                  <c:v>0.22751702550995501</c:v>
                </c:pt>
                <c:pt idx="7">
                  <c:v>0.26446625002676699</c:v>
                </c:pt>
                <c:pt idx="8">
                  <c:v>0.30043512233959802</c:v>
                </c:pt>
                <c:pt idx="9">
                  <c:v>0.33632046031082702</c:v>
                </c:pt>
                <c:pt idx="10">
                  <c:v>0.373309788632325</c:v>
                </c:pt>
                <c:pt idx="11">
                  <c:v>0.40883550364701998</c:v>
                </c:pt>
                <c:pt idx="12">
                  <c:v>0.44589425739677502</c:v>
                </c:pt>
                <c:pt idx="13">
                  <c:v>0.48092502912553903</c:v>
                </c:pt>
                <c:pt idx="14">
                  <c:v>0.51814915731503897</c:v>
                </c:pt>
                <c:pt idx="15">
                  <c:v>0.54433954220311598</c:v>
                </c:pt>
              </c:numCache>
            </c:numRef>
          </c:xVal>
          <c:yVal>
            <c:numRef>
              <c:f>horizontal!$B$82:$Q$82</c:f>
              <c:numCache>
                <c:formatCode>General</c:formatCode>
                <c:ptCount val="16"/>
                <c:pt idx="0">
                  <c:v>2.2647855955010798</c:v>
                </c:pt>
                <c:pt idx="1">
                  <c:v>5.1863818497633796</c:v>
                </c:pt>
                <c:pt idx="2">
                  <c:v>7.3015029585439102</c:v>
                </c:pt>
                <c:pt idx="3">
                  <c:v>9.1424427482865998</c:v>
                </c:pt>
                <c:pt idx="4">
                  <c:v>10.807328186634299</c:v>
                </c:pt>
                <c:pt idx="5">
                  <c:v>12.418950044761001</c:v>
                </c:pt>
                <c:pt idx="6">
                  <c:v>13.9006306048339</c:v>
                </c:pt>
                <c:pt idx="7">
                  <c:v>15.3937730604558</c:v>
                </c:pt>
                <c:pt idx="8">
                  <c:v>16.813393955463301</c:v>
                </c:pt>
                <c:pt idx="9">
                  <c:v>18.204715548241399</c:v>
                </c:pt>
                <c:pt idx="10">
                  <c:v>19.620654775946701</c:v>
                </c:pt>
                <c:pt idx="11">
                  <c:v>20.966248389766498</c:v>
                </c:pt>
                <c:pt idx="12">
                  <c:v>22.358105559824999</c:v>
                </c:pt>
                <c:pt idx="13">
                  <c:v>23.6632833831009</c:v>
                </c:pt>
                <c:pt idx="14">
                  <c:v>25.039061189449601</c:v>
                </c:pt>
                <c:pt idx="15">
                  <c:v>25.9992559175042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577-402E-B4A1-0358B464D6A2}"/>
            </c:ext>
          </c:extLst>
        </c:ser>
        <c:ser>
          <c:idx val="12"/>
          <c:order val="2"/>
          <c:tx>
            <c:v>68.61 kg/(m²s)</c:v>
          </c:tx>
          <c:spPr>
            <a:ln w="19050">
              <a:noFill/>
            </a:ln>
          </c:spPr>
          <c:marker>
            <c:symbol val="diamond"/>
            <c:size val="10"/>
            <c:spPr>
              <a:solidFill>
                <a:srgbClr val="FF9900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horizontal!$B$67:$O$67</c:f>
                <c:numCache>
                  <c:formatCode>General</c:formatCode>
                  <c:ptCount val="14"/>
                  <c:pt idx="0">
                    <c:v>3.8627855005490099</c:v>
                  </c:pt>
                  <c:pt idx="1">
                    <c:v>2.9916406252836301</c:v>
                  </c:pt>
                  <c:pt idx="2">
                    <c:v>3.1189316661189901</c:v>
                  </c:pt>
                  <c:pt idx="3">
                    <c:v>2.5562678535047398</c:v>
                  </c:pt>
                  <c:pt idx="4">
                    <c:v>2.6601098524076798</c:v>
                  </c:pt>
                  <c:pt idx="5">
                    <c:v>2.6803343189848499</c:v>
                  </c:pt>
                  <c:pt idx="6">
                    <c:v>2.34221363068175</c:v>
                  </c:pt>
                  <c:pt idx="7">
                    <c:v>2.4168914801298902</c:v>
                  </c:pt>
                  <c:pt idx="8">
                    <c:v>2.0634680629945201</c:v>
                  </c:pt>
                  <c:pt idx="9">
                    <c:v>1.6478170939321799</c:v>
                  </c:pt>
                  <c:pt idx="10">
                    <c:v>1.45373897739278</c:v>
                  </c:pt>
                  <c:pt idx="11">
                    <c:v>0.94008564326476396</c:v>
                  </c:pt>
                  <c:pt idx="12">
                    <c:v>1.07946697258483</c:v>
                  </c:pt>
                  <c:pt idx="13">
                    <c:v>1.2977602321434301</c:v>
                  </c:pt>
                </c:numCache>
              </c:numRef>
            </c:plus>
            <c:minus>
              <c:numRef>
                <c:f>horizontal!$B$67:$O$67</c:f>
                <c:numCache>
                  <c:formatCode>General</c:formatCode>
                  <c:ptCount val="14"/>
                  <c:pt idx="0">
                    <c:v>3.8627855005490099</c:v>
                  </c:pt>
                  <c:pt idx="1">
                    <c:v>2.9916406252836301</c:v>
                  </c:pt>
                  <c:pt idx="2">
                    <c:v>3.1189316661189901</c:v>
                  </c:pt>
                  <c:pt idx="3">
                    <c:v>2.5562678535047398</c:v>
                  </c:pt>
                  <c:pt idx="4">
                    <c:v>2.6601098524076798</c:v>
                  </c:pt>
                  <c:pt idx="5">
                    <c:v>2.6803343189848499</c:v>
                  </c:pt>
                  <c:pt idx="6">
                    <c:v>2.34221363068175</c:v>
                  </c:pt>
                  <c:pt idx="7">
                    <c:v>2.4168914801298902</c:v>
                  </c:pt>
                  <c:pt idx="8">
                    <c:v>2.0634680629945201</c:v>
                  </c:pt>
                  <c:pt idx="9">
                    <c:v>1.6478170939321799</c:v>
                  </c:pt>
                  <c:pt idx="10">
                    <c:v>1.45373897739278</c:v>
                  </c:pt>
                  <c:pt idx="11">
                    <c:v>0.94008564326476396</c:v>
                  </c:pt>
                  <c:pt idx="12">
                    <c:v>1.07946697258483</c:v>
                  </c:pt>
                  <c:pt idx="13">
                    <c:v>1.2977602321434301</c:v>
                  </c:pt>
                </c:numCache>
              </c:numRef>
            </c:minus>
            <c:spPr>
              <a:ln w="12700">
                <a:solidFill>
                  <a:srgbClr val="FF9900"/>
                </a:solidFill>
              </a:ln>
            </c:spPr>
          </c:errBars>
          <c:xVal>
            <c:numRef>
              <c:f>horizontal!$B$65:$O$65</c:f>
              <c:numCache>
                <c:formatCode>General</c:formatCode>
                <c:ptCount val="14"/>
                <c:pt idx="0">
                  <c:v>2.2291053812069E-2</c:v>
                </c:pt>
                <c:pt idx="1">
                  <c:v>5.6426577097224102E-2</c:v>
                </c:pt>
                <c:pt idx="2">
                  <c:v>9.9051871684087203E-2</c:v>
                </c:pt>
                <c:pt idx="3">
                  <c:v>0.141724889157086</c:v>
                </c:pt>
                <c:pt idx="4">
                  <c:v>0.18419156490566599</c:v>
                </c:pt>
                <c:pt idx="5">
                  <c:v>0.22746596523534701</c:v>
                </c:pt>
                <c:pt idx="6">
                  <c:v>0.27285243795071701</c:v>
                </c:pt>
                <c:pt idx="7">
                  <c:v>0.31239179922063598</c:v>
                </c:pt>
                <c:pt idx="8">
                  <c:v>0.35521371835890397</c:v>
                </c:pt>
                <c:pt idx="9">
                  <c:v>0.39814316139578398</c:v>
                </c:pt>
                <c:pt idx="10">
                  <c:v>0.44164237744498802</c:v>
                </c:pt>
                <c:pt idx="11">
                  <c:v>0.48364856608717499</c:v>
                </c:pt>
                <c:pt idx="12">
                  <c:v>0.52747478120628899</c:v>
                </c:pt>
                <c:pt idx="13">
                  <c:v>0.569180556270662</c:v>
                </c:pt>
              </c:numCache>
            </c:numRef>
          </c:xVal>
          <c:yVal>
            <c:numRef>
              <c:f>horizontal!$B$66:$O$66</c:f>
              <c:numCache>
                <c:formatCode>General</c:formatCode>
                <c:ptCount val="14"/>
                <c:pt idx="0">
                  <c:v>5.6190126315789497</c:v>
                </c:pt>
                <c:pt idx="1">
                  <c:v>5.0199268421052601</c:v>
                </c:pt>
                <c:pt idx="2">
                  <c:v>4.8669726315789497</c:v>
                </c:pt>
                <c:pt idx="3">
                  <c:v>5.5869817105263202</c:v>
                </c:pt>
                <c:pt idx="4">
                  <c:v>5.8493340789473702</c:v>
                </c:pt>
                <c:pt idx="5">
                  <c:v>5.8277328947368403</c:v>
                </c:pt>
                <c:pt idx="6">
                  <c:v>6.8715513157894703</c:v>
                </c:pt>
                <c:pt idx="7">
                  <c:v>9.1320643421052701</c:v>
                </c:pt>
                <c:pt idx="8">
                  <c:v>10.689053684210499</c:v>
                </c:pt>
                <c:pt idx="9">
                  <c:v>12.6061030263158</c:v>
                </c:pt>
                <c:pt idx="10">
                  <c:v>13.910298157894699</c:v>
                </c:pt>
                <c:pt idx="11">
                  <c:v>15.7874455263158</c:v>
                </c:pt>
                <c:pt idx="12">
                  <c:v>16.915796052631599</c:v>
                </c:pt>
                <c:pt idx="13">
                  <c:v>18.380829473684202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577-402E-B4A1-0358B464D6A2}"/>
            </c:ext>
          </c:extLst>
        </c:ser>
        <c:ser>
          <c:idx val="13"/>
          <c:order val="3"/>
          <c:tx>
            <c:v>68.61 kg/(m²s) - model</c:v>
          </c:tx>
          <c:spPr>
            <a:ln w="38100">
              <a:solidFill>
                <a:srgbClr val="FF9900"/>
              </a:solidFill>
              <a:prstDash val="sysDot"/>
            </a:ln>
          </c:spPr>
          <c:marker>
            <c:symbol val="none"/>
          </c:marker>
          <c:xVal>
            <c:numRef>
              <c:f>horizontal!$B$65:$O$65</c:f>
              <c:numCache>
                <c:formatCode>General</c:formatCode>
                <c:ptCount val="14"/>
                <c:pt idx="0">
                  <c:v>2.2291053812069E-2</c:v>
                </c:pt>
                <c:pt idx="1">
                  <c:v>5.6426577097224102E-2</c:v>
                </c:pt>
                <c:pt idx="2">
                  <c:v>9.9051871684087203E-2</c:v>
                </c:pt>
                <c:pt idx="3">
                  <c:v>0.141724889157086</c:v>
                </c:pt>
                <c:pt idx="4">
                  <c:v>0.18419156490566599</c:v>
                </c:pt>
                <c:pt idx="5">
                  <c:v>0.22746596523534701</c:v>
                </c:pt>
                <c:pt idx="6">
                  <c:v>0.27285243795071701</c:v>
                </c:pt>
                <c:pt idx="7">
                  <c:v>0.31239179922063598</c:v>
                </c:pt>
                <c:pt idx="8">
                  <c:v>0.35521371835890397</c:v>
                </c:pt>
                <c:pt idx="9">
                  <c:v>0.39814316139578398</c:v>
                </c:pt>
                <c:pt idx="10">
                  <c:v>0.44164237744498802</c:v>
                </c:pt>
                <c:pt idx="11">
                  <c:v>0.48364856608717499</c:v>
                </c:pt>
                <c:pt idx="12">
                  <c:v>0.52747478120628899</c:v>
                </c:pt>
                <c:pt idx="13">
                  <c:v>0.569180556270662</c:v>
                </c:pt>
              </c:numCache>
            </c:numRef>
          </c:xVal>
          <c:yVal>
            <c:numRef>
              <c:f>horizontal!$B$68:$O$68</c:f>
              <c:numCache>
                <c:formatCode>General</c:formatCode>
                <c:ptCount val="14"/>
                <c:pt idx="0">
                  <c:v>3.1659776361274901</c:v>
                </c:pt>
                <c:pt idx="1">
                  <c:v>5.4192088689103697</c:v>
                </c:pt>
                <c:pt idx="2">
                  <c:v>7.6313482645028499</c:v>
                </c:pt>
                <c:pt idx="3">
                  <c:v>9.5556975634371</c:v>
                </c:pt>
                <c:pt idx="4">
                  <c:v>11.315464523000299</c:v>
                </c:pt>
                <c:pt idx="5">
                  <c:v>13.010921414364301</c:v>
                </c:pt>
                <c:pt idx="6">
                  <c:v>14.719544335875099</c:v>
                </c:pt>
                <c:pt idx="7">
                  <c:v>16.168316439288098</c:v>
                </c:pt>
                <c:pt idx="8">
                  <c:v>17.709366203561</c:v>
                </c:pt>
                <c:pt idx="9">
                  <c:v>19.232147180852799</c:v>
                </c:pt>
                <c:pt idx="10">
                  <c:v>20.757976668914701</c:v>
                </c:pt>
                <c:pt idx="11">
                  <c:v>22.216409819194698</c:v>
                </c:pt>
                <c:pt idx="12">
                  <c:v>23.72271093845</c:v>
                </c:pt>
                <c:pt idx="13">
                  <c:v>25.1384430559714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577-402E-B4A1-0358B464D6A2}"/>
            </c:ext>
          </c:extLst>
        </c:ser>
        <c:ser>
          <c:idx val="6"/>
          <c:order val="4"/>
          <c:tx>
            <c:v>59.77 kg/(m²s)</c:v>
          </c:tx>
          <c:spPr>
            <a:ln w="12700" cap="rnd">
              <a:noFill/>
              <a:prstDash val="dash"/>
              <a:round/>
            </a:ln>
            <a:effectLst/>
          </c:spPr>
          <c:marker>
            <c:symbol val="triangle"/>
            <c:size val="10"/>
            <c:spPr>
              <a:solidFill>
                <a:srgbClr val="3399FF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horizontal!$B$37:$P$37</c:f>
                <c:numCache>
                  <c:formatCode>General</c:formatCode>
                  <c:ptCount val="15"/>
                  <c:pt idx="0">
                    <c:v>4.5383792836338799</c:v>
                  </c:pt>
                  <c:pt idx="1">
                    <c:v>3.7006594713497201</c:v>
                  </c:pt>
                  <c:pt idx="2">
                    <c:v>2.5490632538265099</c:v>
                  </c:pt>
                  <c:pt idx="3">
                    <c:v>1.62312662734282</c:v>
                  </c:pt>
                  <c:pt idx="4">
                    <c:v>1.53233388915248</c:v>
                  </c:pt>
                  <c:pt idx="5">
                    <c:v>1.50243447282926</c:v>
                  </c:pt>
                  <c:pt idx="6">
                    <c:v>1.40715208933063</c:v>
                  </c:pt>
                  <c:pt idx="7">
                    <c:v>1.2586909024333901</c:v>
                  </c:pt>
                  <c:pt idx="8">
                    <c:v>1.23467220684561</c:v>
                  </c:pt>
                  <c:pt idx="9">
                    <c:v>0.74735125036990802</c:v>
                  </c:pt>
                  <c:pt idx="10">
                    <c:v>0.69841739647744505</c:v>
                  </c:pt>
                  <c:pt idx="11">
                    <c:v>0.79590976290661897</c:v>
                  </c:pt>
                  <c:pt idx="12">
                    <c:v>0.82009441980159103</c:v>
                  </c:pt>
                  <c:pt idx="13">
                    <c:v>0.96883017606718702</c:v>
                  </c:pt>
                  <c:pt idx="14">
                    <c:v>0.967230589131577</c:v>
                  </c:pt>
                </c:numCache>
              </c:numRef>
            </c:plus>
            <c:minus>
              <c:numRef>
                <c:f>horizontal!$B$37:$P$37</c:f>
                <c:numCache>
                  <c:formatCode>General</c:formatCode>
                  <c:ptCount val="15"/>
                  <c:pt idx="0">
                    <c:v>4.5383792836338799</c:v>
                  </c:pt>
                  <c:pt idx="1">
                    <c:v>3.7006594713497201</c:v>
                  </c:pt>
                  <c:pt idx="2">
                    <c:v>2.5490632538265099</c:v>
                  </c:pt>
                  <c:pt idx="3">
                    <c:v>1.62312662734282</c:v>
                  </c:pt>
                  <c:pt idx="4">
                    <c:v>1.53233388915248</c:v>
                  </c:pt>
                  <c:pt idx="5">
                    <c:v>1.50243447282926</c:v>
                  </c:pt>
                  <c:pt idx="6">
                    <c:v>1.40715208933063</c:v>
                  </c:pt>
                  <c:pt idx="7">
                    <c:v>1.2586909024333901</c:v>
                  </c:pt>
                  <c:pt idx="8">
                    <c:v>1.23467220684561</c:v>
                  </c:pt>
                  <c:pt idx="9">
                    <c:v>0.74735125036990802</c:v>
                  </c:pt>
                  <c:pt idx="10">
                    <c:v>0.69841739647744505</c:v>
                  </c:pt>
                  <c:pt idx="11">
                    <c:v>0.79590976290661897</c:v>
                  </c:pt>
                  <c:pt idx="12">
                    <c:v>0.82009441980159103</c:v>
                  </c:pt>
                  <c:pt idx="13">
                    <c:v>0.96883017606718702</c:v>
                  </c:pt>
                  <c:pt idx="14">
                    <c:v>0.967230589131577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3399FF"/>
                </a:solidFill>
                <a:round/>
              </a:ln>
              <a:effectLst/>
            </c:spPr>
          </c:errBars>
          <c:xVal>
            <c:numRef>
              <c:f>horizontal!$B$35:$P$35</c:f>
              <c:numCache>
                <c:formatCode>General</c:formatCode>
                <c:ptCount val="15"/>
                <c:pt idx="0">
                  <c:v>7.3383585084873101E-3</c:v>
                </c:pt>
                <c:pt idx="1">
                  <c:v>5.3943128471379803E-2</c:v>
                </c:pt>
                <c:pt idx="2">
                  <c:v>9.3696848624829604E-2</c:v>
                </c:pt>
                <c:pt idx="3">
                  <c:v>0.14207808987246301</c:v>
                </c:pt>
                <c:pt idx="4">
                  <c:v>0.19180000056063401</c:v>
                </c:pt>
                <c:pt idx="5">
                  <c:v>0.240831577485663</c:v>
                </c:pt>
                <c:pt idx="6">
                  <c:v>0.28989084355887501</c:v>
                </c:pt>
                <c:pt idx="7">
                  <c:v>0.33803941773708701</c:v>
                </c:pt>
                <c:pt idx="8">
                  <c:v>0.387422492799681</c:v>
                </c:pt>
                <c:pt idx="9">
                  <c:v>0.43661789247784899</c:v>
                </c:pt>
                <c:pt idx="10">
                  <c:v>0.49262900324780701</c:v>
                </c:pt>
                <c:pt idx="11">
                  <c:v>0.53488406309535397</c:v>
                </c:pt>
                <c:pt idx="12">
                  <c:v>0.58412992118114504</c:v>
                </c:pt>
                <c:pt idx="13">
                  <c:v>0.63228988736573299</c:v>
                </c:pt>
                <c:pt idx="14">
                  <c:v>0.68237397932050203</c:v>
                </c:pt>
              </c:numCache>
            </c:numRef>
          </c:xVal>
          <c:yVal>
            <c:numRef>
              <c:f>horizontal!$B$36:$P$36</c:f>
              <c:numCache>
                <c:formatCode>General</c:formatCode>
                <c:ptCount val="15"/>
                <c:pt idx="0">
                  <c:v>7.7975704285714302</c:v>
                </c:pt>
                <c:pt idx="1">
                  <c:v>6.4009255714285702</c:v>
                </c:pt>
                <c:pt idx="2">
                  <c:v>5.0957005714285701</c:v>
                </c:pt>
                <c:pt idx="3">
                  <c:v>5.0556801428571401</c:v>
                </c:pt>
                <c:pt idx="4">
                  <c:v>4.9301721428571401</c:v>
                </c:pt>
                <c:pt idx="5">
                  <c:v>4.9535605714285698</c:v>
                </c:pt>
                <c:pt idx="6">
                  <c:v>5.6713054285714302</c:v>
                </c:pt>
                <c:pt idx="7">
                  <c:v>6.469239</c:v>
                </c:pt>
                <c:pt idx="8">
                  <c:v>7.9252289999999999</c:v>
                </c:pt>
                <c:pt idx="9">
                  <c:v>9.99504257142857</c:v>
                </c:pt>
                <c:pt idx="10">
                  <c:v>11.3902675714286</c:v>
                </c:pt>
                <c:pt idx="11">
                  <c:v>12.733224</c:v>
                </c:pt>
                <c:pt idx="12">
                  <c:v>14.0716131428571</c:v>
                </c:pt>
                <c:pt idx="13">
                  <c:v>15.288527999999999</c:v>
                </c:pt>
                <c:pt idx="14">
                  <c:v>16.141066714285699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577-402E-B4A1-0358B464D6A2}"/>
            </c:ext>
          </c:extLst>
        </c:ser>
        <c:ser>
          <c:idx val="7"/>
          <c:order val="5"/>
          <c:tx>
            <c:v>59.77 kg/(m²s) - model</c:v>
          </c:tx>
          <c:spPr>
            <a:ln w="38100" cap="rnd">
              <a:solidFill>
                <a:srgbClr val="3399FF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horizontal!$B$35:$P$35</c:f>
              <c:numCache>
                <c:formatCode>General</c:formatCode>
                <c:ptCount val="15"/>
                <c:pt idx="0">
                  <c:v>7.3383585084873101E-3</c:v>
                </c:pt>
                <c:pt idx="1">
                  <c:v>5.3943128471379803E-2</c:v>
                </c:pt>
                <c:pt idx="2">
                  <c:v>9.3696848624829604E-2</c:v>
                </c:pt>
                <c:pt idx="3">
                  <c:v>0.14207808987246301</c:v>
                </c:pt>
                <c:pt idx="4">
                  <c:v>0.19180000056063401</c:v>
                </c:pt>
                <c:pt idx="5">
                  <c:v>0.240831577485663</c:v>
                </c:pt>
                <c:pt idx="6">
                  <c:v>0.28989084355887501</c:v>
                </c:pt>
                <c:pt idx="7">
                  <c:v>0.33803941773708701</c:v>
                </c:pt>
                <c:pt idx="8">
                  <c:v>0.387422492799681</c:v>
                </c:pt>
                <c:pt idx="9">
                  <c:v>0.43661789247784899</c:v>
                </c:pt>
                <c:pt idx="10">
                  <c:v>0.49262900324780701</c:v>
                </c:pt>
                <c:pt idx="11">
                  <c:v>0.53488406309535397</c:v>
                </c:pt>
                <c:pt idx="12">
                  <c:v>0.58412992118114504</c:v>
                </c:pt>
                <c:pt idx="13">
                  <c:v>0.63228988736573299</c:v>
                </c:pt>
                <c:pt idx="14">
                  <c:v>0.68237397932050203</c:v>
                </c:pt>
              </c:numCache>
            </c:numRef>
          </c:xVal>
          <c:yVal>
            <c:numRef>
              <c:f>horizontal!$B$38:$P$38</c:f>
              <c:numCache>
                <c:formatCode>General</c:formatCode>
                <c:ptCount val="15"/>
                <c:pt idx="0">
                  <c:v>1.4245712715313701</c:v>
                </c:pt>
                <c:pt idx="1">
                  <c:v>4.2485093509310099</c:v>
                </c:pt>
                <c:pt idx="2">
                  <c:v>5.9425403652351401</c:v>
                </c:pt>
                <c:pt idx="3">
                  <c:v>7.7131769243672297</c:v>
                </c:pt>
                <c:pt idx="4">
                  <c:v>9.3603075151659407</c:v>
                </c:pt>
                <c:pt idx="5">
                  <c:v>10.88502927393</c:v>
                </c:pt>
                <c:pt idx="6">
                  <c:v>12.348086839369699</c:v>
                </c:pt>
                <c:pt idx="7">
                  <c:v>13.7436869493021</c:v>
                </c:pt>
                <c:pt idx="8">
                  <c:v>15.1457075420486</c:v>
                </c:pt>
                <c:pt idx="9">
                  <c:v>16.5199358325955</c:v>
                </c:pt>
                <c:pt idx="10">
                  <c:v>18.061777654335099</c:v>
                </c:pt>
                <c:pt idx="11">
                  <c:v>19.208155265223901</c:v>
                </c:pt>
                <c:pt idx="12">
                  <c:v>20.5226763341599</c:v>
                </c:pt>
                <c:pt idx="13">
                  <c:v>21.7787604810079</c:v>
                </c:pt>
                <c:pt idx="14">
                  <c:v>23.041443762702499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577-402E-B4A1-0358B464D6A2}"/>
            </c:ext>
          </c:extLst>
        </c:ser>
        <c:ser>
          <c:idx val="3"/>
          <c:order val="6"/>
          <c:tx>
            <c:v>55.88 kg/(m²s)</c:v>
          </c:tx>
          <c:spPr>
            <a:ln w="12700" cap="rnd">
              <a:noFill/>
              <a:prstDash val="sysDash"/>
              <a:round/>
            </a:ln>
            <a:effectLst/>
          </c:spPr>
          <c:marker>
            <c:symbol val="circle"/>
            <c:size val="10"/>
            <c:spPr>
              <a:solidFill>
                <a:srgbClr val="00CC0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horizontal!$B$23:$O$23</c:f>
                <c:numCache>
                  <c:formatCode>General</c:formatCode>
                  <c:ptCount val="14"/>
                  <c:pt idx="0">
                    <c:v>3.1151641334427498</c:v>
                  </c:pt>
                  <c:pt idx="1">
                    <c:v>2.4068065963874101</c:v>
                  </c:pt>
                  <c:pt idx="2">
                    <c:v>2.1642458601178101</c:v>
                  </c:pt>
                  <c:pt idx="3">
                    <c:v>2.0202441213401001</c:v>
                  </c:pt>
                  <c:pt idx="4">
                    <c:v>1.2166230841921299</c:v>
                  </c:pt>
                  <c:pt idx="5">
                    <c:v>1.4815009140137301</c:v>
                  </c:pt>
                  <c:pt idx="6">
                    <c:v>1.33045765572848</c:v>
                  </c:pt>
                  <c:pt idx="7">
                    <c:v>1.0753226690304301</c:v>
                  </c:pt>
                  <c:pt idx="8">
                    <c:v>0.86366008477068901</c:v>
                  </c:pt>
                  <c:pt idx="9">
                    <c:v>0.65986726353699898</c:v>
                  </c:pt>
                  <c:pt idx="10">
                    <c:v>0.668186058179985</c:v>
                  </c:pt>
                  <c:pt idx="11">
                    <c:v>1.1879920897699201</c:v>
                  </c:pt>
                  <c:pt idx="12">
                    <c:v>0.85136972157208402</c:v>
                  </c:pt>
                  <c:pt idx="13">
                    <c:v>0.83661677066717499</c:v>
                  </c:pt>
                </c:numCache>
              </c:numRef>
            </c:plus>
            <c:minus>
              <c:numRef>
                <c:f>horizontal!$B$23:$O$23</c:f>
                <c:numCache>
                  <c:formatCode>General</c:formatCode>
                  <c:ptCount val="14"/>
                  <c:pt idx="0">
                    <c:v>3.1151641334427498</c:v>
                  </c:pt>
                  <c:pt idx="1">
                    <c:v>2.4068065963874101</c:v>
                  </c:pt>
                  <c:pt idx="2">
                    <c:v>2.1642458601178101</c:v>
                  </c:pt>
                  <c:pt idx="3">
                    <c:v>2.0202441213401001</c:v>
                  </c:pt>
                  <c:pt idx="4">
                    <c:v>1.2166230841921299</c:v>
                  </c:pt>
                  <c:pt idx="5">
                    <c:v>1.4815009140137301</c:v>
                  </c:pt>
                  <c:pt idx="6">
                    <c:v>1.33045765572848</c:v>
                  </c:pt>
                  <c:pt idx="7">
                    <c:v>1.0753226690304301</c:v>
                  </c:pt>
                  <c:pt idx="8">
                    <c:v>0.86366008477068901</c:v>
                  </c:pt>
                  <c:pt idx="9">
                    <c:v>0.65986726353699898</c:v>
                  </c:pt>
                  <c:pt idx="10">
                    <c:v>0.668186058179985</c:v>
                  </c:pt>
                  <c:pt idx="11">
                    <c:v>1.1879920897699201</c:v>
                  </c:pt>
                  <c:pt idx="12">
                    <c:v>0.85136972157208402</c:v>
                  </c:pt>
                  <c:pt idx="13">
                    <c:v>0.83661677066717499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CC00"/>
                </a:solidFill>
                <a:round/>
              </a:ln>
              <a:effectLst/>
            </c:spPr>
          </c:errBars>
          <c:xVal>
            <c:numRef>
              <c:f>horizontal!$B$21:$O$21</c:f>
              <c:numCache>
                <c:formatCode>General</c:formatCode>
                <c:ptCount val="14"/>
                <c:pt idx="0">
                  <c:v>1.34677663125522E-2</c:v>
                </c:pt>
                <c:pt idx="1">
                  <c:v>6.3330007650356901E-2</c:v>
                </c:pt>
                <c:pt idx="2">
                  <c:v>0.105520451071916</c:v>
                </c:pt>
                <c:pt idx="3">
                  <c:v>0.15788061586955399</c:v>
                </c:pt>
                <c:pt idx="4">
                  <c:v>0.20987925367132801</c:v>
                </c:pt>
                <c:pt idx="5">
                  <c:v>0.26288645993690002</c:v>
                </c:pt>
                <c:pt idx="6">
                  <c:v>0.31536688502444499</c:v>
                </c:pt>
                <c:pt idx="7">
                  <c:v>0.367740174708099</c:v>
                </c:pt>
                <c:pt idx="8">
                  <c:v>0.420618076240935</c:v>
                </c:pt>
                <c:pt idx="9">
                  <c:v>0.47331086090189201</c:v>
                </c:pt>
                <c:pt idx="10">
                  <c:v>0.52508542319089602</c:v>
                </c:pt>
                <c:pt idx="11">
                  <c:v>0.57962819679364397</c:v>
                </c:pt>
                <c:pt idx="12">
                  <c:v>0.63130087812149704</c:v>
                </c:pt>
                <c:pt idx="13">
                  <c:v>0.68405528452523401</c:v>
                </c:pt>
              </c:numCache>
            </c:numRef>
          </c:xVal>
          <c:yVal>
            <c:numRef>
              <c:f>horizontal!$B$22:$O$22</c:f>
              <c:numCache>
                <c:formatCode>General</c:formatCode>
                <c:ptCount val="14"/>
                <c:pt idx="0">
                  <c:v>5.7482682352941197</c:v>
                </c:pt>
                <c:pt idx="1">
                  <c:v>4.5012188235294097</c:v>
                </c:pt>
                <c:pt idx="2">
                  <c:v>4.1759320588235296</c:v>
                </c:pt>
                <c:pt idx="3">
                  <c:v>4.42673352941177</c:v>
                </c:pt>
                <c:pt idx="4">
                  <c:v>4.2894929411764702</c:v>
                </c:pt>
                <c:pt idx="5">
                  <c:v>4.1686111764705904</c:v>
                </c:pt>
                <c:pt idx="6">
                  <c:v>5.1527382352941196</c:v>
                </c:pt>
                <c:pt idx="7">
                  <c:v>6.9469188235294101</c:v>
                </c:pt>
                <c:pt idx="8">
                  <c:v>7.4848620588235297</c:v>
                </c:pt>
                <c:pt idx="9">
                  <c:v>9.7063317647058796</c:v>
                </c:pt>
                <c:pt idx="10">
                  <c:v>10.4456273529412</c:v>
                </c:pt>
                <c:pt idx="11">
                  <c:v>11.883878529411801</c:v>
                </c:pt>
                <c:pt idx="12">
                  <c:v>13.307101176470599</c:v>
                </c:pt>
                <c:pt idx="13">
                  <c:v>14.6803273529412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577-402E-B4A1-0358B464D6A2}"/>
            </c:ext>
          </c:extLst>
        </c:ser>
        <c:ser>
          <c:idx val="4"/>
          <c:order val="7"/>
          <c:tx>
            <c:v>55.88 kg/(m²s) - model</c:v>
          </c:tx>
          <c:spPr>
            <a:ln w="38100" cap="rnd">
              <a:solidFill>
                <a:srgbClr val="00CC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horizontal!$B$21:$O$21</c:f>
              <c:numCache>
                <c:formatCode>General</c:formatCode>
                <c:ptCount val="14"/>
                <c:pt idx="0">
                  <c:v>1.34677663125522E-2</c:v>
                </c:pt>
                <c:pt idx="1">
                  <c:v>6.3330007650356901E-2</c:v>
                </c:pt>
                <c:pt idx="2">
                  <c:v>0.105520451071916</c:v>
                </c:pt>
                <c:pt idx="3">
                  <c:v>0.15788061586955399</c:v>
                </c:pt>
                <c:pt idx="4">
                  <c:v>0.20987925367132801</c:v>
                </c:pt>
                <c:pt idx="5">
                  <c:v>0.26288645993690002</c:v>
                </c:pt>
                <c:pt idx="6">
                  <c:v>0.31536688502444499</c:v>
                </c:pt>
                <c:pt idx="7">
                  <c:v>0.367740174708099</c:v>
                </c:pt>
                <c:pt idx="8">
                  <c:v>0.420618076240935</c:v>
                </c:pt>
                <c:pt idx="9">
                  <c:v>0.47331086090189201</c:v>
                </c:pt>
                <c:pt idx="10">
                  <c:v>0.52508542319089602</c:v>
                </c:pt>
                <c:pt idx="11">
                  <c:v>0.57962819679364397</c:v>
                </c:pt>
                <c:pt idx="12">
                  <c:v>0.63130087812149704</c:v>
                </c:pt>
                <c:pt idx="13">
                  <c:v>0.68405528452523401</c:v>
                </c:pt>
              </c:numCache>
            </c:numRef>
          </c:xVal>
          <c:yVal>
            <c:numRef>
              <c:f>horizontal!$B$24:$O$24</c:f>
              <c:numCache>
                <c:formatCode>General</c:formatCode>
                <c:ptCount val="14"/>
                <c:pt idx="0">
                  <c:v>1.7354352895268499</c:v>
                </c:pt>
                <c:pt idx="1">
                  <c:v>4.2027593353945303</c:v>
                </c:pt>
                <c:pt idx="2">
                  <c:v>5.7459279107020702</c:v>
                </c:pt>
                <c:pt idx="3">
                  <c:v>7.41002413845559</c:v>
                </c:pt>
                <c:pt idx="4">
                  <c:v>8.9168137743517502</c:v>
                </c:pt>
                <c:pt idx="5">
                  <c:v>10.3654993119808</c:v>
                </c:pt>
                <c:pt idx="6">
                  <c:v>11.744423437972101</c:v>
                </c:pt>
                <c:pt idx="7">
                  <c:v>13.0837399613216</c:v>
                </c:pt>
                <c:pt idx="8">
                  <c:v>14.409712513579001</c:v>
                </c:pt>
                <c:pt idx="9">
                  <c:v>15.708570740036601</c:v>
                </c:pt>
                <c:pt idx="10">
                  <c:v>16.964812666618201</c:v>
                </c:pt>
                <c:pt idx="11">
                  <c:v>18.262662201837401</c:v>
                </c:pt>
                <c:pt idx="12">
                  <c:v>19.460698420777302</c:v>
                </c:pt>
                <c:pt idx="13">
                  <c:v>20.638775691150101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6577-402E-B4A1-0358B464D6A2}"/>
            </c:ext>
          </c:extLst>
        </c:ser>
        <c:ser>
          <c:idx val="18"/>
          <c:order val="8"/>
          <c:tx>
            <c:v>38.55 kg/(m²s)</c:v>
          </c:tx>
          <c:spPr>
            <a:ln w="19050">
              <a:noFill/>
            </a:ln>
          </c:spPr>
          <c:marker>
            <c:symbol val="star"/>
            <c:size val="10"/>
            <c:spPr>
              <a:noFill/>
              <a:ln w="381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horizontal!$B$95:$Q$95</c:f>
                <c:numCache>
                  <c:formatCode>General</c:formatCode>
                  <c:ptCount val="16"/>
                  <c:pt idx="0">
                    <c:v>2.2771555317868901</c:v>
                  </c:pt>
                  <c:pt idx="1">
                    <c:v>2.1661835140993801</c:v>
                  </c:pt>
                  <c:pt idx="2">
                    <c:v>2.13541397897658</c:v>
                  </c:pt>
                  <c:pt idx="3">
                    <c:v>1.23674002445687</c:v>
                  </c:pt>
                  <c:pt idx="4">
                    <c:v>1.1660947535749899</c:v>
                  </c:pt>
                  <c:pt idx="5">
                    <c:v>0.86518890675266003</c:v>
                  </c:pt>
                  <c:pt idx="6">
                    <c:v>0.58112035748356805</c:v>
                  </c:pt>
                  <c:pt idx="7">
                    <c:v>0.55839172674834703</c:v>
                  </c:pt>
                  <c:pt idx="8">
                    <c:v>0.545276733737314</c:v>
                  </c:pt>
                  <c:pt idx="9">
                    <c:v>0.89479182684226299</c:v>
                  </c:pt>
                  <c:pt idx="10">
                    <c:v>0.511424400342118</c:v>
                  </c:pt>
                  <c:pt idx="11">
                    <c:v>0.77966670981966701</c:v>
                  </c:pt>
                  <c:pt idx="12">
                    <c:v>0.62924168541285497</c:v>
                  </c:pt>
                  <c:pt idx="13">
                    <c:v>0.60635542442204404</c:v>
                  </c:pt>
                  <c:pt idx="14">
                    <c:v>0.50269787251253595</c:v>
                  </c:pt>
                  <c:pt idx="15">
                    <c:v>0.49368009449081601</c:v>
                  </c:pt>
                </c:numCache>
              </c:numRef>
            </c:plus>
            <c:minus>
              <c:numRef>
                <c:f>horizontal!$B$95:$Q$95</c:f>
                <c:numCache>
                  <c:formatCode>General</c:formatCode>
                  <c:ptCount val="16"/>
                  <c:pt idx="0">
                    <c:v>2.2771555317868901</c:v>
                  </c:pt>
                  <c:pt idx="1">
                    <c:v>2.1661835140993801</c:v>
                  </c:pt>
                  <c:pt idx="2">
                    <c:v>2.13541397897658</c:v>
                  </c:pt>
                  <c:pt idx="3">
                    <c:v>1.23674002445687</c:v>
                  </c:pt>
                  <c:pt idx="4">
                    <c:v>1.1660947535749899</c:v>
                  </c:pt>
                  <c:pt idx="5">
                    <c:v>0.86518890675266003</c:v>
                  </c:pt>
                  <c:pt idx="6">
                    <c:v>0.58112035748356805</c:v>
                  </c:pt>
                  <c:pt idx="7">
                    <c:v>0.55839172674834703</c:v>
                  </c:pt>
                  <c:pt idx="8">
                    <c:v>0.545276733737314</c:v>
                  </c:pt>
                  <c:pt idx="9">
                    <c:v>0.89479182684226299</c:v>
                  </c:pt>
                  <c:pt idx="10">
                    <c:v>0.511424400342118</c:v>
                  </c:pt>
                  <c:pt idx="11">
                    <c:v>0.77966670981966701</c:v>
                  </c:pt>
                  <c:pt idx="12">
                    <c:v>0.62924168541285497</c:v>
                  </c:pt>
                  <c:pt idx="13">
                    <c:v>0.60635542442204404</c:v>
                  </c:pt>
                  <c:pt idx="14">
                    <c:v>0.50269787251253595</c:v>
                  </c:pt>
                  <c:pt idx="15">
                    <c:v>0.49368009449081601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xVal>
            <c:numRef>
              <c:f>horizontal!$B$93:$Q$93</c:f>
              <c:numCache>
                <c:formatCode>General</c:formatCode>
                <c:ptCount val="16"/>
                <c:pt idx="0">
                  <c:v>1.8149927576061101E-2</c:v>
                </c:pt>
                <c:pt idx="1">
                  <c:v>5.93576836378416E-2</c:v>
                </c:pt>
                <c:pt idx="2">
                  <c:v>0.11043599795818899</c:v>
                </c:pt>
                <c:pt idx="3">
                  <c:v>0.161794386066414</c:v>
                </c:pt>
                <c:pt idx="4">
                  <c:v>0.21376977667303701</c:v>
                </c:pt>
                <c:pt idx="5">
                  <c:v>0.26523706468675201</c:v>
                </c:pt>
                <c:pt idx="6">
                  <c:v>0.31591621158563199</c:v>
                </c:pt>
                <c:pt idx="7">
                  <c:v>0.37737416359423798</c:v>
                </c:pt>
                <c:pt idx="8">
                  <c:v>0.419729209575676</c:v>
                </c:pt>
                <c:pt idx="9">
                  <c:v>0.47136154934534502</c:v>
                </c:pt>
                <c:pt idx="10">
                  <c:v>0.52245007378591601</c:v>
                </c:pt>
                <c:pt idx="11">
                  <c:v>0.57370348683728001</c:v>
                </c:pt>
                <c:pt idx="12">
                  <c:v>0.62608960269606295</c:v>
                </c:pt>
                <c:pt idx="13">
                  <c:v>0.67664448361586504</c:v>
                </c:pt>
                <c:pt idx="14">
                  <c:v>0.71911944025505203</c:v>
                </c:pt>
                <c:pt idx="15">
                  <c:v>0.77931029976500299</c:v>
                </c:pt>
              </c:numCache>
            </c:numRef>
          </c:xVal>
          <c:yVal>
            <c:numRef>
              <c:f>horizontal!$B$94:$Q$94</c:f>
              <c:numCache>
                <c:formatCode>General</c:formatCode>
                <c:ptCount val="16"/>
                <c:pt idx="0">
                  <c:v>4.1229142857142902</c:v>
                </c:pt>
                <c:pt idx="1">
                  <c:v>4.18255</c:v>
                </c:pt>
                <c:pt idx="2">
                  <c:v>3.5978757142857201</c:v>
                </c:pt>
                <c:pt idx="3">
                  <c:v>3.3329357142857101</c:v>
                </c:pt>
                <c:pt idx="4">
                  <c:v>3.1325657142857102</c:v>
                </c:pt>
                <c:pt idx="5">
                  <c:v>3.2354207142857101</c:v>
                </c:pt>
                <c:pt idx="6">
                  <c:v>3.0555628571428599</c:v>
                </c:pt>
                <c:pt idx="7">
                  <c:v>3.29278928571429</c:v>
                </c:pt>
                <c:pt idx="8">
                  <c:v>3.3828407142857202</c:v>
                </c:pt>
                <c:pt idx="9">
                  <c:v>3.99170357142857</c:v>
                </c:pt>
                <c:pt idx="10">
                  <c:v>4.7586149999999998</c:v>
                </c:pt>
                <c:pt idx="11">
                  <c:v>5.7245378571428596</c:v>
                </c:pt>
                <c:pt idx="12">
                  <c:v>6.2814385714285699</c:v>
                </c:pt>
                <c:pt idx="13">
                  <c:v>6.6117142857142897</c:v>
                </c:pt>
                <c:pt idx="14">
                  <c:v>7.1670607142857099</c:v>
                </c:pt>
                <c:pt idx="15">
                  <c:v>7.5716978571428601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6577-402E-B4A1-0358B464D6A2}"/>
            </c:ext>
          </c:extLst>
        </c:ser>
        <c:ser>
          <c:idx val="19"/>
          <c:order val="9"/>
          <c:tx>
            <c:v>38.55 kg/(m²s) - model</c:v>
          </c:tx>
          <c:spPr>
            <a:ln w="381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horizontal!$B$93:$Q$93</c:f>
              <c:numCache>
                <c:formatCode>General</c:formatCode>
                <c:ptCount val="16"/>
                <c:pt idx="0">
                  <c:v>1.8149927576061101E-2</c:v>
                </c:pt>
                <c:pt idx="1">
                  <c:v>5.93576836378416E-2</c:v>
                </c:pt>
                <c:pt idx="2">
                  <c:v>0.11043599795818899</c:v>
                </c:pt>
                <c:pt idx="3">
                  <c:v>0.161794386066414</c:v>
                </c:pt>
                <c:pt idx="4">
                  <c:v>0.21376977667303701</c:v>
                </c:pt>
                <c:pt idx="5">
                  <c:v>0.26523706468675201</c:v>
                </c:pt>
                <c:pt idx="6">
                  <c:v>0.31591621158563199</c:v>
                </c:pt>
                <c:pt idx="7">
                  <c:v>0.37737416359423798</c:v>
                </c:pt>
                <c:pt idx="8">
                  <c:v>0.419729209575676</c:v>
                </c:pt>
                <c:pt idx="9">
                  <c:v>0.47136154934534502</c:v>
                </c:pt>
                <c:pt idx="10">
                  <c:v>0.52245007378591601</c:v>
                </c:pt>
                <c:pt idx="11">
                  <c:v>0.57370348683728001</c:v>
                </c:pt>
                <c:pt idx="12">
                  <c:v>0.62608960269606295</c:v>
                </c:pt>
                <c:pt idx="13">
                  <c:v>0.67664448361586504</c:v>
                </c:pt>
                <c:pt idx="14">
                  <c:v>0.71911944025505203</c:v>
                </c:pt>
                <c:pt idx="15">
                  <c:v>0.77931029976500299</c:v>
                </c:pt>
              </c:numCache>
            </c:numRef>
          </c:xVal>
          <c:yVal>
            <c:numRef>
              <c:f>horizontal!$B$96:$Q$96</c:f>
              <c:numCache>
                <c:formatCode>General</c:formatCode>
                <c:ptCount val="16"/>
                <c:pt idx="0">
                  <c:v>1.1440823639959501</c:v>
                </c:pt>
                <c:pt idx="1">
                  <c:v>2.2803296702082299</c:v>
                </c:pt>
                <c:pt idx="2">
                  <c:v>3.3374258179060399</c:v>
                </c:pt>
                <c:pt idx="3">
                  <c:v>4.2468702258773199</c:v>
                </c:pt>
                <c:pt idx="4">
                  <c:v>5.0850396798562398</c:v>
                </c:pt>
                <c:pt idx="5">
                  <c:v>5.8650795637276296</c:v>
                </c:pt>
                <c:pt idx="6">
                  <c:v>6.6008526952439803</c:v>
                </c:pt>
                <c:pt idx="7">
                  <c:v>7.4625615306898299</c:v>
                </c:pt>
                <c:pt idx="8">
                  <c:v>8.0413474018095599</c:v>
                </c:pt>
                <c:pt idx="9">
                  <c:v>8.7324653722971206</c:v>
                </c:pt>
                <c:pt idx="10">
                  <c:v>9.4011071053867497</c:v>
                </c:pt>
                <c:pt idx="11">
                  <c:v>10.055168328490099</c:v>
                </c:pt>
                <c:pt idx="12">
                  <c:v>10.7025263575831</c:v>
                </c:pt>
                <c:pt idx="13">
                  <c:v>11.3003166308286</c:v>
                </c:pt>
                <c:pt idx="14">
                  <c:v>11.7744828084874</c:v>
                </c:pt>
                <c:pt idx="15">
                  <c:v>12.3819725785635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6577-402E-B4A1-0358B464D6A2}"/>
            </c:ext>
          </c:extLst>
        </c:ser>
        <c:ser>
          <c:idx val="9"/>
          <c:order val="10"/>
          <c:tx>
            <c:v>35.37 kg/(m²s)</c:v>
          </c:tx>
          <c:spPr>
            <a:ln w="19050">
              <a:noFill/>
            </a:ln>
          </c:spPr>
          <c:marker>
            <c:symbol val="square"/>
            <c:size val="10"/>
            <c:spPr>
              <a:noFill/>
              <a:ln w="38100">
                <a:solidFill>
                  <a:srgbClr val="C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horizontal!$B$51:$I$51</c:f>
                <c:numCache>
                  <c:formatCode>General</c:formatCode>
                  <c:ptCount val="8"/>
                  <c:pt idx="0">
                    <c:v>1.59360581623938</c:v>
                  </c:pt>
                  <c:pt idx="1">
                    <c:v>1.5134166784532299</c:v>
                  </c:pt>
                  <c:pt idx="2">
                    <c:v>1.3551953151485601</c:v>
                  </c:pt>
                  <c:pt idx="3">
                    <c:v>1.32489546350514</c:v>
                  </c:pt>
                  <c:pt idx="4">
                    <c:v>1.0574245544802501</c:v>
                  </c:pt>
                  <c:pt idx="5">
                    <c:v>1.1622995454662699</c:v>
                  </c:pt>
                  <c:pt idx="6">
                    <c:v>0.90468442105277902</c:v>
                  </c:pt>
                  <c:pt idx="7">
                    <c:v>0.88275739202681003</c:v>
                  </c:pt>
                </c:numCache>
              </c:numRef>
            </c:plus>
            <c:minus>
              <c:numRef>
                <c:f>horizontal!$B$51:$I$51</c:f>
                <c:numCache>
                  <c:formatCode>General</c:formatCode>
                  <c:ptCount val="8"/>
                  <c:pt idx="0">
                    <c:v>1.59360581623938</c:v>
                  </c:pt>
                  <c:pt idx="1">
                    <c:v>1.5134166784532299</c:v>
                  </c:pt>
                  <c:pt idx="2">
                    <c:v>1.3551953151485601</c:v>
                  </c:pt>
                  <c:pt idx="3">
                    <c:v>1.32489546350514</c:v>
                  </c:pt>
                  <c:pt idx="4">
                    <c:v>1.0574245544802501</c:v>
                  </c:pt>
                  <c:pt idx="5">
                    <c:v>1.1622995454662699</c:v>
                  </c:pt>
                  <c:pt idx="6">
                    <c:v>0.90468442105277902</c:v>
                  </c:pt>
                  <c:pt idx="7">
                    <c:v>0.88275739202681003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xVal>
            <c:numRef>
              <c:f>horizontal!$B$49:$I$49</c:f>
              <c:numCache>
                <c:formatCode>General</c:formatCode>
                <c:ptCount val="8"/>
                <c:pt idx="0">
                  <c:v>1.9212638422055998E-2</c:v>
                </c:pt>
                <c:pt idx="1">
                  <c:v>5.4582673752345698E-2</c:v>
                </c:pt>
                <c:pt idx="2">
                  <c:v>9.8789154149787797E-2</c:v>
                </c:pt>
                <c:pt idx="3">
                  <c:v>0.142878401217953</c:v>
                </c:pt>
                <c:pt idx="4">
                  <c:v>0.18687291807574699</c:v>
                </c:pt>
                <c:pt idx="5">
                  <c:v>0.23122079101309401</c:v>
                </c:pt>
                <c:pt idx="6">
                  <c:v>0.27563430903415298</c:v>
                </c:pt>
                <c:pt idx="7">
                  <c:v>0.31971693440523802</c:v>
                </c:pt>
              </c:numCache>
            </c:numRef>
          </c:xVal>
          <c:yVal>
            <c:numRef>
              <c:f>horizontal!$B$50:$I$50</c:f>
              <c:numCache>
                <c:formatCode>General</c:formatCode>
                <c:ptCount val="8"/>
                <c:pt idx="0">
                  <c:v>3.4797242647058799</c:v>
                </c:pt>
                <c:pt idx="1">
                  <c:v>3.5654117647058801</c:v>
                </c:pt>
                <c:pt idx="2">
                  <c:v>3.3840776470588199</c:v>
                </c:pt>
                <c:pt idx="3">
                  <c:v>2.9334436764705898</c:v>
                </c:pt>
                <c:pt idx="4">
                  <c:v>2.7436786764705898</c:v>
                </c:pt>
                <c:pt idx="5">
                  <c:v>3.04416397058823</c:v>
                </c:pt>
                <c:pt idx="6">
                  <c:v>2.9914835294117701</c:v>
                </c:pt>
                <c:pt idx="7">
                  <c:v>2.90810602941177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6577-402E-B4A1-0358B464D6A2}"/>
            </c:ext>
          </c:extLst>
        </c:ser>
        <c:ser>
          <c:idx val="10"/>
          <c:order val="11"/>
          <c:tx>
            <c:v>35.37 kg/(m²s) - model</c:v>
          </c:tx>
          <c:spPr>
            <a:ln w="38100" cap="rnd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horizontal!$B$49:$I$49</c:f>
              <c:numCache>
                <c:formatCode>General</c:formatCode>
                <c:ptCount val="8"/>
                <c:pt idx="0">
                  <c:v>1.9212638422055998E-2</c:v>
                </c:pt>
                <c:pt idx="1">
                  <c:v>5.4582673752345698E-2</c:v>
                </c:pt>
                <c:pt idx="2">
                  <c:v>9.8789154149787797E-2</c:v>
                </c:pt>
                <c:pt idx="3">
                  <c:v>0.142878401217953</c:v>
                </c:pt>
                <c:pt idx="4">
                  <c:v>0.18687291807574699</c:v>
                </c:pt>
                <c:pt idx="5">
                  <c:v>0.23122079101309401</c:v>
                </c:pt>
                <c:pt idx="6">
                  <c:v>0.27563430903415298</c:v>
                </c:pt>
                <c:pt idx="7">
                  <c:v>0.31971693440523802</c:v>
                </c:pt>
              </c:numCache>
            </c:numRef>
          </c:xVal>
          <c:yVal>
            <c:numRef>
              <c:f>horizontal!$B$52:$I$52</c:f>
              <c:numCache>
                <c:formatCode>General</c:formatCode>
                <c:ptCount val="8"/>
                <c:pt idx="0">
                  <c:v>1.0247489721415499</c:v>
                </c:pt>
                <c:pt idx="1">
                  <c:v>1.88346332300161</c:v>
                </c:pt>
                <c:pt idx="2">
                  <c:v>2.7058692537508402</c:v>
                </c:pt>
                <c:pt idx="3">
                  <c:v>3.4092619523795902</c:v>
                </c:pt>
                <c:pt idx="4">
                  <c:v>4.0472817712967499</c:v>
                </c:pt>
                <c:pt idx="5">
                  <c:v>4.6494518321501799</c:v>
                </c:pt>
                <c:pt idx="6">
                  <c:v>5.2244215390381701</c:v>
                </c:pt>
                <c:pt idx="7">
                  <c:v>5.7748778189373304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6577-402E-B4A1-0358B464D6A2}"/>
            </c:ext>
          </c:extLst>
        </c:ser>
        <c:ser>
          <c:idx val="0"/>
          <c:order val="12"/>
          <c:tx>
            <c:v>35.01 kg/(m²s)</c:v>
          </c:tx>
          <c:spPr>
            <a:ln w="12700" cap="rnd">
              <a:noFill/>
              <a:prstDash val="sysDot"/>
              <a:round/>
            </a:ln>
            <a:effectLst/>
          </c:spPr>
          <c:marker>
            <c:symbol val="diamond"/>
            <c:size val="10"/>
            <c:spPr>
              <a:noFill/>
              <a:ln w="38100">
                <a:solidFill>
                  <a:srgbClr val="0000CC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horizontal!$B$9:$J$9</c:f>
                <c:numCache>
                  <c:formatCode>General</c:formatCode>
                  <c:ptCount val="9"/>
                  <c:pt idx="0">
                    <c:v>1.36629218181828</c:v>
                  </c:pt>
                  <c:pt idx="1">
                    <c:v>1.6333506276422001</c:v>
                  </c:pt>
                  <c:pt idx="2">
                    <c:v>1.16602210019412</c:v>
                  </c:pt>
                  <c:pt idx="3">
                    <c:v>1.4684062589570299</c:v>
                  </c:pt>
                  <c:pt idx="4">
                    <c:v>1.1127800262688401</c:v>
                  </c:pt>
                  <c:pt idx="5">
                    <c:v>1.2539275867353401</c:v>
                  </c:pt>
                  <c:pt idx="6">
                    <c:v>1.3071258949704201</c:v>
                  </c:pt>
                  <c:pt idx="7">
                    <c:v>1.2648253990506499</c:v>
                  </c:pt>
                  <c:pt idx="8">
                    <c:v>1.0750325756361001</c:v>
                  </c:pt>
                </c:numCache>
              </c:numRef>
            </c:plus>
            <c:minus>
              <c:numRef>
                <c:f>horizontal!$B$9:$J$9</c:f>
                <c:numCache>
                  <c:formatCode>General</c:formatCode>
                  <c:ptCount val="9"/>
                  <c:pt idx="0">
                    <c:v>1.36629218181828</c:v>
                  </c:pt>
                  <c:pt idx="1">
                    <c:v>1.6333506276422001</c:v>
                  </c:pt>
                  <c:pt idx="2">
                    <c:v>1.16602210019412</c:v>
                  </c:pt>
                  <c:pt idx="3">
                    <c:v>1.4684062589570299</c:v>
                  </c:pt>
                  <c:pt idx="4">
                    <c:v>1.1127800262688401</c:v>
                  </c:pt>
                  <c:pt idx="5">
                    <c:v>1.2539275867353401</c:v>
                  </c:pt>
                  <c:pt idx="6">
                    <c:v>1.3071258949704201</c:v>
                  </c:pt>
                  <c:pt idx="7">
                    <c:v>1.2648253990506499</c:v>
                  </c:pt>
                  <c:pt idx="8">
                    <c:v>1.0750325756361001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00CC"/>
                </a:solidFill>
                <a:round/>
              </a:ln>
              <a:effectLst/>
            </c:spPr>
          </c:errBars>
          <c:xVal>
            <c:numRef>
              <c:f>horizontal!$B$7:$J$7</c:f>
              <c:numCache>
                <c:formatCode>General</c:formatCode>
                <c:ptCount val="9"/>
                <c:pt idx="0">
                  <c:v>4.5626956392695499E-3</c:v>
                </c:pt>
                <c:pt idx="1">
                  <c:v>4.0007661783103603E-2</c:v>
                </c:pt>
                <c:pt idx="2">
                  <c:v>8.4467605936720605E-2</c:v>
                </c:pt>
                <c:pt idx="3">
                  <c:v>0.128059779244933</c:v>
                </c:pt>
                <c:pt idx="4">
                  <c:v>0.173149137890414</c:v>
                </c:pt>
                <c:pt idx="5">
                  <c:v>0.21754747652825601</c:v>
                </c:pt>
                <c:pt idx="6">
                  <c:v>0.26224825226382498</c:v>
                </c:pt>
                <c:pt idx="7">
                  <c:v>0.30653158761664601</c:v>
                </c:pt>
                <c:pt idx="8">
                  <c:v>0.35039819893782997</c:v>
                </c:pt>
              </c:numCache>
            </c:numRef>
          </c:xVal>
          <c:yVal>
            <c:numRef>
              <c:f>horizontal!$B$8:$J$8</c:f>
              <c:numCache>
                <c:formatCode>General</c:formatCode>
                <c:ptCount val="9"/>
                <c:pt idx="0">
                  <c:v>3.2985978</c:v>
                </c:pt>
                <c:pt idx="1">
                  <c:v>3.1008306000000001</c:v>
                </c:pt>
                <c:pt idx="2">
                  <c:v>2.8864602000000001</c:v>
                </c:pt>
                <c:pt idx="3">
                  <c:v>3.1672068000000002</c:v>
                </c:pt>
                <c:pt idx="4">
                  <c:v>2.4915221999999999</c:v>
                </c:pt>
                <c:pt idx="5">
                  <c:v>2.9228909999999999</c:v>
                </c:pt>
                <c:pt idx="6">
                  <c:v>2.9042940000000002</c:v>
                </c:pt>
                <c:pt idx="7">
                  <c:v>2.8287119999999999</c:v>
                </c:pt>
                <c:pt idx="8">
                  <c:v>3.0659003999999999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577-402E-B4A1-0358B464D6A2}"/>
            </c:ext>
          </c:extLst>
        </c:ser>
        <c:ser>
          <c:idx val="1"/>
          <c:order val="13"/>
          <c:tx>
            <c:v>35.01 kg/(m²s) - model</c:v>
          </c:tx>
          <c:spPr>
            <a:ln w="38100" cap="rnd">
              <a:solidFill>
                <a:srgbClr val="0000CC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horizontal!$B$7:$J$7</c:f>
              <c:numCache>
                <c:formatCode>General</c:formatCode>
                <c:ptCount val="9"/>
                <c:pt idx="0">
                  <c:v>4.5626956392695499E-3</c:v>
                </c:pt>
                <c:pt idx="1">
                  <c:v>4.0007661783103603E-2</c:v>
                </c:pt>
                <c:pt idx="2">
                  <c:v>8.4467605936720605E-2</c:v>
                </c:pt>
                <c:pt idx="3">
                  <c:v>0.128059779244933</c:v>
                </c:pt>
                <c:pt idx="4">
                  <c:v>0.173149137890414</c:v>
                </c:pt>
                <c:pt idx="5">
                  <c:v>0.21754747652825601</c:v>
                </c:pt>
                <c:pt idx="6">
                  <c:v>0.26224825226382498</c:v>
                </c:pt>
                <c:pt idx="7">
                  <c:v>0.30653158761664601</c:v>
                </c:pt>
                <c:pt idx="8">
                  <c:v>0.35039819893782997</c:v>
                </c:pt>
              </c:numCache>
            </c:numRef>
          </c:xVal>
          <c:yVal>
            <c:numRef>
              <c:f>horizontal!$B$10:$J$10</c:f>
              <c:numCache>
                <c:formatCode>General</c:formatCode>
                <c:ptCount val="9"/>
                <c:pt idx="0">
                  <c:v>0.49419128976250798</c:v>
                </c:pt>
                <c:pt idx="1">
                  <c:v>1.55306876247245</c:v>
                </c:pt>
                <c:pt idx="2">
                  <c:v>2.4380862213789301</c:v>
                </c:pt>
                <c:pt idx="3">
                  <c:v>3.1574189215723401</c:v>
                </c:pt>
                <c:pt idx="4">
                  <c:v>3.8240295858361799</c:v>
                </c:pt>
                <c:pt idx="5">
                  <c:v>4.4330043741488296</c:v>
                </c:pt>
                <c:pt idx="6">
                  <c:v>5.0146914801158902</c:v>
                </c:pt>
                <c:pt idx="7">
                  <c:v>5.5686894470854797</c:v>
                </c:pt>
                <c:pt idx="8">
                  <c:v>6.10096992414993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577-402E-B4A1-0358B464D6A2}"/>
            </c:ext>
          </c:extLst>
        </c:ser>
        <c:ser>
          <c:idx val="24"/>
          <c:order val="14"/>
          <c:tx>
            <c:v>30.42 kg/(m²s)</c:v>
          </c:tx>
          <c:spPr>
            <a:ln w="19050">
              <a:noFill/>
            </a:ln>
          </c:spPr>
          <c:marker>
            <c:symbol val="triangle"/>
            <c:size val="9"/>
            <c:spPr>
              <a:noFill/>
              <a:ln w="38100">
                <a:solidFill>
                  <a:srgbClr val="3366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horizontal!$B$123:$N$123</c:f>
                <c:numCache>
                  <c:formatCode>General</c:formatCode>
                  <c:ptCount val="13"/>
                  <c:pt idx="0">
                    <c:v>1.1537130365525401</c:v>
                  </c:pt>
                  <c:pt idx="1">
                    <c:v>0.90579421557766904</c:v>
                  </c:pt>
                  <c:pt idx="2">
                    <c:v>0.92987790578769403</c:v>
                  </c:pt>
                  <c:pt idx="3">
                    <c:v>0.95606404224519304</c:v>
                  </c:pt>
                  <c:pt idx="4">
                    <c:v>0.87322595461517205</c:v>
                  </c:pt>
                  <c:pt idx="5">
                    <c:v>0.89238442221956504</c:v>
                  </c:pt>
                  <c:pt idx="6">
                    <c:v>0.86493362767942295</c:v>
                  </c:pt>
                  <c:pt idx="7">
                    <c:v>0.83348884197887496</c:v>
                  </c:pt>
                  <c:pt idx="8">
                    <c:v>0.78436465085117402</c:v>
                  </c:pt>
                  <c:pt idx="9">
                    <c:v>1.23918074353468</c:v>
                  </c:pt>
                  <c:pt idx="10">
                    <c:v>1.3729917793987001</c:v>
                  </c:pt>
                  <c:pt idx="11">
                    <c:v>1.03529390126944</c:v>
                  </c:pt>
                  <c:pt idx="12">
                    <c:v>1.2567085146891901</c:v>
                  </c:pt>
                </c:numCache>
              </c:numRef>
            </c:plus>
            <c:minus>
              <c:numRef>
                <c:f>horizontal!$B$123:$N$123</c:f>
                <c:numCache>
                  <c:formatCode>General</c:formatCode>
                  <c:ptCount val="13"/>
                  <c:pt idx="0">
                    <c:v>1.1537130365525401</c:v>
                  </c:pt>
                  <c:pt idx="1">
                    <c:v>0.90579421557766904</c:v>
                  </c:pt>
                  <c:pt idx="2">
                    <c:v>0.92987790578769403</c:v>
                  </c:pt>
                  <c:pt idx="3">
                    <c:v>0.95606404224519304</c:v>
                  </c:pt>
                  <c:pt idx="4">
                    <c:v>0.87322595461517205</c:v>
                  </c:pt>
                  <c:pt idx="5">
                    <c:v>0.89238442221956504</c:v>
                  </c:pt>
                  <c:pt idx="6">
                    <c:v>0.86493362767942295</c:v>
                  </c:pt>
                  <c:pt idx="7">
                    <c:v>0.83348884197887496</c:v>
                  </c:pt>
                  <c:pt idx="8">
                    <c:v>0.78436465085117402</c:v>
                  </c:pt>
                  <c:pt idx="9">
                    <c:v>1.23918074353468</c:v>
                  </c:pt>
                  <c:pt idx="10">
                    <c:v>1.3729917793987001</c:v>
                  </c:pt>
                  <c:pt idx="11">
                    <c:v>1.03529390126944</c:v>
                  </c:pt>
                  <c:pt idx="12">
                    <c:v>1.2567085146891901</c:v>
                  </c:pt>
                </c:numCache>
              </c:numRef>
            </c:minus>
            <c:spPr>
              <a:ln w="12700">
                <a:solidFill>
                  <a:srgbClr val="336600"/>
                </a:solidFill>
              </a:ln>
            </c:spPr>
          </c:errBars>
          <c:xVal>
            <c:numRef>
              <c:f>horizontal!$B$121:$N$121</c:f>
              <c:numCache>
                <c:formatCode>General</c:formatCode>
                <c:ptCount val="13"/>
                <c:pt idx="0">
                  <c:v>4.0061962258296002E-2</c:v>
                </c:pt>
                <c:pt idx="1">
                  <c:v>9.1266964528390504E-2</c:v>
                </c:pt>
                <c:pt idx="2">
                  <c:v>0.14201481556737</c:v>
                </c:pt>
                <c:pt idx="3">
                  <c:v>0.19318336127647201</c:v>
                </c:pt>
                <c:pt idx="4">
                  <c:v>0.24464820647859101</c:v>
                </c:pt>
                <c:pt idx="5">
                  <c:v>0.29472717940892101</c:v>
                </c:pt>
                <c:pt idx="6">
                  <c:v>0.34723850777940801</c:v>
                </c:pt>
                <c:pt idx="7">
                  <c:v>0.39750307724801098</c:v>
                </c:pt>
                <c:pt idx="8">
                  <c:v>0.44828315909873301</c:v>
                </c:pt>
                <c:pt idx="9">
                  <c:v>0.49954581760011202</c:v>
                </c:pt>
                <c:pt idx="10">
                  <c:v>0.54984868368499396</c:v>
                </c:pt>
                <c:pt idx="11">
                  <c:v>0.60204766408739097</c:v>
                </c:pt>
                <c:pt idx="12">
                  <c:v>0.65048506569890596</c:v>
                </c:pt>
              </c:numCache>
            </c:numRef>
          </c:xVal>
          <c:yVal>
            <c:numRef>
              <c:f>horizontal!$B$122:$N$122</c:f>
              <c:numCache>
                <c:formatCode>General</c:formatCode>
                <c:ptCount val="13"/>
                <c:pt idx="0">
                  <c:v>2.35259882352941</c:v>
                </c:pt>
                <c:pt idx="1">
                  <c:v>2.4218752941176498</c:v>
                </c:pt>
                <c:pt idx="2">
                  <c:v>2.3940167647058801</c:v>
                </c:pt>
                <c:pt idx="3">
                  <c:v>2.4247835294117599</c:v>
                </c:pt>
                <c:pt idx="4">
                  <c:v>2.3908632352941201</c:v>
                </c:pt>
                <c:pt idx="5">
                  <c:v>2.5511464705882401</c:v>
                </c:pt>
                <c:pt idx="6">
                  <c:v>2.4561920588235302</c:v>
                </c:pt>
                <c:pt idx="7">
                  <c:v>2.5708647058823502</c:v>
                </c:pt>
                <c:pt idx="8">
                  <c:v>2.6864029411764698</c:v>
                </c:pt>
                <c:pt idx="9">
                  <c:v>2.98310705882353</c:v>
                </c:pt>
                <c:pt idx="10">
                  <c:v>3.30410294117647</c:v>
                </c:pt>
                <c:pt idx="11">
                  <c:v>3.57238147058824</c:v>
                </c:pt>
                <c:pt idx="12">
                  <c:v>4.0398888235294104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577-402E-B4A1-0358B464D6A2}"/>
            </c:ext>
          </c:extLst>
        </c:ser>
        <c:ser>
          <c:idx val="25"/>
          <c:order val="15"/>
          <c:tx>
            <c:v>30.42 kg/(m²s) - model</c:v>
          </c:tx>
          <c:spPr>
            <a:ln w="38100">
              <a:solidFill>
                <a:srgbClr val="336600"/>
              </a:solidFill>
              <a:prstDash val="sysDot"/>
            </a:ln>
          </c:spPr>
          <c:marker>
            <c:symbol val="none"/>
          </c:marker>
          <c:xVal>
            <c:numRef>
              <c:f>horizontal!$B$121:$N$121</c:f>
              <c:numCache>
                <c:formatCode>General</c:formatCode>
                <c:ptCount val="13"/>
                <c:pt idx="0">
                  <c:v>4.0061962258296002E-2</c:v>
                </c:pt>
                <c:pt idx="1">
                  <c:v>9.1266964528390504E-2</c:v>
                </c:pt>
                <c:pt idx="2">
                  <c:v>0.14201481556737</c:v>
                </c:pt>
                <c:pt idx="3">
                  <c:v>0.19318336127647201</c:v>
                </c:pt>
                <c:pt idx="4">
                  <c:v>0.24464820647859101</c:v>
                </c:pt>
                <c:pt idx="5">
                  <c:v>0.29472717940892101</c:v>
                </c:pt>
                <c:pt idx="6">
                  <c:v>0.34723850777940801</c:v>
                </c:pt>
                <c:pt idx="7">
                  <c:v>0.39750307724801098</c:v>
                </c:pt>
                <c:pt idx="8">
                  <c:v>0.44828315909873301</c:v>
                </c:pt>
                <c:pt idx="9">
                  <c:v>0.49954581760011202</c:v>
                </c:pt>
                <c:pt idx="10">
                  <c:v>0.54984868368499396</c:v>
                </c:pt>
                <c:pt idx="11">
                  <c:v>0.60204766408739097</c:v>
                </c:pt>
                <c:pt idx="12">
                  <c:v>0.65048506569890596</c:v>
                </c:pt>
              </c:numCache>
            </c:numRef>
          </c:xVal>
          <c:yVal>
            <c:numRef>
              <c:f>horizontal!$B$124:$N$124</c:f>
              <c:numCache>
                <c:formatCode>General</c:formatCode>
                <c:ptCount val="13"/>
                <c:pt idx="0">
                  <c:v>1.25343838614645</c:v>
                </c:pt>
                <c:pt idx="1">
                  <c:v>2.0644032385894802</c:v>
                </c:pt>
                <c:pt idx="2">
                  <c:v>2.7210824912549101</c:v>
                </c:pt>
                <c:pt idx="3">
                  <c:v>3.3119932557213301</c:v>
                </c:pt>
                <c:pt idx="4">
                  <c:v>3.8633390361600699</c:v>
                </c:pt>
                <c:pt idx="5">
                  <c:v>4.3723150206122501</c:v>
                </c:pt>
                <c:pt idx="6">
                  <c:v>4.8852526275768202</c:v>
                </c:pt>
                <c:pt idx="7">
                  <c:v>5.3608365358037302</c:v>
                </c:pt>
                <c:pt idx="8">
                  <c:v>5.8284983945380402</c:v>
                </c:pt>
                <c:pt idx="9">
                  <c:v>6.28844839235978</c:v>
                </c:pt>
                <c:pt idx="10">
                  <c:v>6.7274983691385799</c:v>
                </c:pt>
                <c:pt idx="11">
                  <c:v>7.1683087827181398</c:v>
                </c:pt>
                <c:pt idx="12">
                  <c:v>7.5605598269438596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577-402E-B4A1-0358B464D6A2}"/>
            </c:ext>
          </c:extLst>
        </c:ser>
        <c:ser>
          <c:idx val="21"/>
          <c:order val="16"/>
          <c:tx>
            <c:v>22.64 kg/(m²s)</c:v>
          </c:tx>
          <c:spPr>
            <a:ln w="19050">
              <a:noFill/>
            </a:ln>
          </c:spPr>
          <c:marker>
            <c:symbol val="circle"/>
            <c:size val="10"/>
            <c:spPr>
              <a:noFill/>
              <a:ln w="38100">
                <a:solidFill>
                  <a:srgbClr val="CC3399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horizontal!$B$109:$N$109</c:f>
                <c:numCache>
                  <c:formatCode>General</c:formatCode>
                  <c:ptCount val="13"/>
                  <c:pt idx="0">
                    <c:v>1.5234557037099401</c:v>
                  </c:pt>
                  <c:pt idx="1">
                    <c:v>0.98726577056657105</c:v>
                  </c:pt>
                  <c:pt idx="2">
                    <c:v>0.76771802941656198</c:v>
                  </c:pt>
                  <c:pt idx="3">
                    <c:v>0.68422545860696804</c:v>
                  </c:pt>
                  <c:pt idx="4">
                    <c:v>0.66151197081262902</c:v>
                  </c:pt>
                  <c:pt idx="5">
                    <c:v>0.73079567586162097</c:v>
                  </c:pt>
                  <c:pt idx="6">
                    <c:v>0.70897899952056198</c:v>
                  </c:pt>
                  <c:pt idx="7">
                    <c:v>0.76238103176015704</c:v>
                  </c:pt>
                  <c:pt idx="8">
                    <c:v>0.50255962853797698</c:v>
                  </c:pt>
                  <c:pt idx="9">
                    <c:v>0.44486743045792199</c:v>
                  </c:pt>
                  <c:pt idx="10">
                    <c:v>0.38972539307278597</c:v>
                  </c:pt>
                  <c:pt idx="11">
                    <c:v>0.35870218796706699</c:v>
                  </c:pt>
                  <c:pt idx="12">
                    <c:v>0.387642993762018</c:v>
                  </c:pt>
                </c:numCache>
              </c:numRef>
            </c:plus>
            <c:minus>
              <c:numRef>
                <c:f>horizontal!$B$109:$N$109</c:f>
                <c:numCache>
                  <c:formatCode>General</c:formatCode>
                  <c:ptCount val="13"/>
                  <c:pt idx="0">
                    <c:v>1.5234557037099401</c:v>
                  </c:pt>
                  <c:pt idx="1">
                    <c:v>0.98726577056657105</c:v>
                  </c:pt>
                  <c:pt idx="2">
                    <c:v>0.76771802941656198</c:v>
                  </c:pt>
                  <c:pt idx="3">
                    <c:v>0.68422545860696804</c:v>
                  </c:pt>
                  <c:pt idx="4">
                    <c:v>0.66151197081262902</c:v>
                  </c:pt>
                  <c:pt idx="5">
                    <c:v>0.73079567586162097</c:v>
                  </c:pt>
                  <c:pt idx="6">
                    <c:v>0.70897899952056198</c:v>
                  </c:pt>
                  <c:pt idx="7">
                    <c:v>0.76238103176015704</c:v>
                  </c:pt>
                  <c:pt idx="8">
                    <c:v>0.50255962853797698</c:v>
                  </c:pt>
                  <c:pt idx="9">
                    <c:v>0.44486743045792199</c:v>
                  </c:pt>
                  <c:pt idx="10">
                    <c:v>0.38972539307278597</c:v>
                  </c:pt>
                  <c:pt idx="11">
                    <c:v>0.35870218796706699</c:v>
                  </c:pt>
                  <c:pt idx="12">
                    <c:v>0.387642993762018</c:v>
                  </c:pt>
                </c:numCache>
              </c:numRef>
            </c:minus>
            <c:spPr>
              <a:ln w="12700">
                <a:solidFill>
                  <a:srgbClr val="CC3399"/>
                </a:solidFill>
              </a:ln>
            </c:spPr>
          </c:errBars>
          <c:xVal>
            <c:numRef>
              <c:f>horizontal!$B$107:$N$107</c:f>
              <c:numCache>
                <c:formatCode>General</c:formatCode>
                <c:ptCount val="13"/>
                <c:pt idx="0">
                  <c:v>1.7461619353927101E-2</c:v>
                </c:pt>
                <c:pt idx="1">
                  <c:v>6.1256955497538103E-2</c:v>
                </c:pt>
                <c:pt idx="2">
                  <c:v>0.11599658222989</c:v>
                </c:pt>
                <c:pt idx="3">
                  <c:v>0.17044984993755699</c:v>
                </c:pt>
                <c:pt idx="4">
                  <c:v>0.22471272110940599</c:v>
                </c:pt>
                <c:pt idx="5">
                  <c:v>0.27816733853461301</c:v>
                </c:pt>
                <c:pt idx="6">
                  <c:v>0.33273763370625298</c:v>
                </c:pt>
                <c:pt idx="7">
                  <c:v>0.38840488658154998</c:v>
                </c:pt>
                <c:pt idx="8">
                  <c:v>0.44249024292449401</c:v>
                </c:pt>
                <c:pt idx="9">
                  <c:v>0.495523611159227</c:v>
                </c:pt>
                <c:pt idx="10">
                  <c:v>0.552065107863144</c:v>
                </c:pt>
                <c:pt idx="11">
                  <c:v>0.60547203840323904</c:v>
                </c:pt>
                <c:pt idx="12">
                  <c:v>0.66012818350616098</c:v>
                </c:pt>
              </c:numCache>
            </c:numRef>
          </c:xVal>
          <c:yVal>
            <c:numRef>
              <c:f>horizontal!$B$108:$N$108</c:f>
              <c:numCache>
                <c:formatCode>General</c:formatCode>
                <c:ptCount val="13"/>
                <c:pt idx="0">
                  <c:v>3.7714755882352899</c:v>
                </c:pt>
                <c:pt idx="1">
                  <c:v>2.5230494117647102</c:v>
                </c:pt>
                <c:pt idx="2">
                  <c:v>2.3341835294117601</c:v>
                </c:pt>
                <c:pt idx="3">
                  <c:v>2.1119441176470599</c:v>
                </c:pt>
                <c:pt idx="4">
                  <c:v>1.9250323529411799</c:v>
                </c:pt>
                <c:pt idx="5">
                  <c:v>2.02209176470588</c:v>
                </c:pt>
                <c:pt idx="6">
                  <c:v>2.0188514705882401</c:v>
                </c:pt>
                <c:pt idx="7">
                  <c:v>2.1040664705882399</c:v>
                </c:pt>
                <c:pt idx="8">
                  <c:v>2.1843217647058801</c:v>
                </c:pt>
                <c:pt idx="9">
                  <c:v>2.2057147058823499</c:v>
                </c:pt>
                <c:pt idx="10">
                  <c:v>2.1411914705882298</c:v>
                </c:pt>
                <c:pt idx="11">
                  <c:v>2.23554617647059</c:v>
                </c:pt>
                <c:pt idx="12">
                  <c:v>2.28336382352941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0-6577-402E-B4A1-0358B464D6A2}"/>
            </c:ext>
          </c:extLst>
        </c:ser>
        <c:ser>
          <c:idx val="22"/>
          <c:order val="17"/>
          <c:tx>
            <c:v>22.64 kg/(m²s) - model</c:v>
          </c:tx>
          <c:spPr>
            <a:ln w="38100">
              <a:solidFill>
                <a:srgbClr val="CC3399"/>
              </a:solidFill>
              <a:prstDash val="sysDot"/>
            </a:ln>
          </c:spPr>
          <c:marker>
            <c:symbol val="none"/>
          </c:marker>
          <c:xVal>
            <c:numRef>
              <c:f>horizontal!$B$107:$N$107</c:f>
              <c:numCache>
                <c:formatCode>General</c:formatCode>
                <c:ptCount val="13"/>
                <c:pt idx="0">
                  <c:v>1.7461619353927101E-2</c:v>
                </c:pt>
                <c:pt idx="1">
                  <c:v>6.1256955497538103E-2</c:v>
                </c:pt>
                <c:pt idx="2">
                  <c:v>0.11599658222989</c:v>
                </c:pt>
                <c:pt idx="3">
                  <c:v>0.17044984993755699</c:v>
                </c:pt>
                <c:pt idx="4">
                  <c:v>0.22471272110940599</c:v>
                </c:pt>
                <c:pt idx="5">
                  <c:v>0.27816733853461301</c:v>
                </c:pt>
                <c:pt idx="6">
                  <c:v>0.33273763370625298</c:v>
                </c:pt>
                <c:pt idx="7">
                  <c:v>0.38840488658154998</c:v>
                </c:pt>
                <c:pt idx="8">
                  <c:v>0.44249024292449401</c:v>
                </c:pt>
                <c:pt idx="9">
                  <c:v>0.495523611159227</c:v>
                </c:pt>
                <c:pt idx="10">
                  <c:v>0.552065107863144</c:v>
                </c:pt>
                <c:pt idx="11">
                  <c:v>0.60547203840323904</c:v>
                </c:pt>
                <c:pt idx="12">
                  <c:v>0.66012818350616098</c:v>
                </c:pt>
              </c:numCache>
            </c:numRef>
          </c:xVal>
          <c:yVal>
            <c:numRef>
              <c:f>horizontal!$B$110:$N$110</c:f>
              <c:numCache>
                <c:formatCode>General</c:formatCode>
                <c:ptCount val="13"/>
                <c:pt idx="0">
                  <c:v>0.49772898733938598</c:v>
                </c:pt>
                <c:pt idx="1">
                  <c:v>1.04336988616813</c:v>
                </c:pt>
                <c:pt idx="2">
                  <c:v>1.54664682841378</c:v>
                </c:pt>
                <c:pt idx="3">
                  <c:v>1.9715540938131</c:v>
                </c:pt>
                <c:pt idx="4">
                  <c:v>2.3548552224433701</c:v>
                </c:pt>
                <c:pt idx="5">
                  <c:v>2.7076191769847999</c:v>
                </c:pt>
                <c:pt idx="6">
                  <c:v>3.0500166609616901</c:v>
                </c:pt>
                <c:pt idx="7">
                  <c:v>3.3852812697885302</c:v>
                </c:pt>
                <c:pt idx="8">
                  <c:v>3.6997905280735202</c:v>
                </c:pt>
                <c:pt idx="9">
                  <c:v>3.99831135046841</c:v>
                </c:pt>
                <c:pt idx="10">
                  <c:v>4.3055362954220104</c:v>
                </c:pt>
                <c:pt idx="11">
                  <c:v>4.5838120430795</c:v>
                </c:pt>
                <c:pt idx="12">
                  <c:v>4.8537087946078596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1-6577-402E-B4A1-0358B464D6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9343096"/>
        <c:axId val="339343488"/>
      </c:scatterChart>
      <c:valAx>
        <c:axId val="339343096"/>
        <c:scaling>
          <c:orientation val="minMax"/>
          <c:max val="0.8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b="0" i="0" u="none" strike="noStrike" kern="1200" baseline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Vapor quality</a:t>
                </a:r>
              </a:p>
            </c:rich>
          </c:tx>
          <c:layout>
            <c:manualLayout>
              <c:xMode val="edge"/>
              <c:yMode val="edge"/>
              <c:x val="0.36593682691170509"/>
              <c:y val="0.9397133822844636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alpha val="99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9343488"/>
        <c:crosses val="autoZero"/>
        <c:crossBetween val="midCat"/>
        <c:majorUnit val="0.1"/>
      </c:valAx>
      <c:valAx>
        <c:axId val="339343488"/>
        <c:scaling>
          <c:orientation val="minMax"/>
          <c:max val="2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Pressure drop in mbar</a:t>
                </a:r>
              </a:p>
            </c:rich>
          </c:tx>
          <c:layout>
            <c:manualLayout>
              <c:xMode val="edge"/>
              <c:yMode val="edge"/>
              <c:x val="4.6689480738699284E-3"/>
              <c:y val="0.2255488623784649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9343096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1"/>
        <c:delete val="1"/>
      </c:legendEntry>
      <c:legendEntry>
        <c:idx val="13"/>
        <c:delete val="1"/>
      </c:legendEntry>
      <c:legendEntry>
        <c:idx val="15"/>
        <c:delete val="1"/>
      </c:legendEntry>
      <c:legendEntry>
        <c:idx val="17"/>
        <c:delete val="1"/>
      </c:legendEntry>
      <c:layout>
        <c:manualLayout>
          <c:xMode val="edge"/>
          <c:yMode val="edge"/>
          <c:x val="0.81172764053943647"/>
          <c:y val="2.6166363059819921E-2"/>
          <c:w val="0.18827235946056356"/>
          <c:h val="0.837963853149564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de-DE"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 rtl="0">
              <a:defRPr lang="de-DE" sz="1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de-DE" sz="1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Gronnerud</a:t>
            </a:r>
          </a:p>
        </c:rich>
      </c:tx>
      <c:layout>
        <c:manualLayout>
          <c:xMode val="edge"/>
          <c:yMode val="edge"/>
          <c:x val="9.5601598074945296E-2"/>
          <c:y val="0.1264561287489134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054358177925792E-2"/>
          <c:y val="0.11175681436980793"/>
          <c:w val="0.67605540736788572"/>
          <c:h val="0.77269836568724204"/>
        </c:manualLayout>
      </c:layout>
      <c:scatterChart>
        <c:scatterStyle val="lineMarker"/>
        <c:varyColors val="0"/>
        <c:ser>
          <c:idx val="15"/>
          <c:order val="0"/>
          <c:tx>
            <c:v>71.44 kg/(m²s)</c:v>
          </c:tx>
          <c:spPr>
            <a:ln w="19050">
              <a:noFill/>
            </a:ln>
          </c:spPr>
          <c:marker>
            <c:symbol val="square"/>
            <c:size val="10"/>
            <c:spPr>
              <a:solidFill>
                <a:srgbClr val="5F5F5F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horizontal!$B$81:$Q$81</c:f>
                <c:numCache>
                  <c:formatCode>General</c:formatCode>
                  <c:ptCount val="16"/>
                  <c:pt idx="0">
                    <c:v>4.84262975703259</c:v>
                  </c:pt>
                  <c:pt idx="1">
                    <c:v>4.3222122558456402</c:v>
                  </c:pt>
                  <c:pt idx="2">
                    <c:v>3.78010658856588</c:v>
                  </c:pt>
                  <c:pt idx="3">
                    <c:v>2.7337904815886702</c:v>
                  </c:pt>
                  <c:pt idx="4">
                    <c:v>3.3928869095691399</c:v>
                  </c:pt>
                  <c:pt idx="5">
                    <c:v>3.1125734133490601</c:v>
                  </c:pt>
                  <c:pt idx="6">
                    <c:v>2.4753040805864002</c:v>
                  </c:pt>
                  <c:pt idx="7">
                    <c:v>2.7565737875011598</c:v>
                  </c:pt>
                  <c:pt idx="8">
                    <c:v>3.0052996493242801</c:v>
                  </c:pt>
                  <c:pt idx="9">
                    <c:v>2.1819001051910201</c:v>
                  </c:pt>
                  <c:pt idx="10">
                    <c:v>2.37993606861016</c:v>
                  </c:pt>
                  <c:pt idx="11">
                    <c:v>1.3918544225166101</c:v>
                  </c:pt>
                  <c:pt idx="12">
                    <c:v>1.7923256844236499</c:v>
                  </c:pt>
                  <c:pt idx="13">
                    <c:v>1.64175497169053</c:v>
                  </c:pt>
                  <c:pt idx="14">
                    <c:v>1.6415522968380201</c:v>
                  </c:pt>
                  <c:pt idx="15">
                    <c:v>1.1569098031412699</c:v>
                  </c:pt>
                </c:numCache>
              </c:numRef>
            </c:plus>
            <c:minus>
              <c:numRef>
                <c:f>horizontal!$B$81:$Q$81</c:f>
                <c:numCache>
                  <c:formatCode>General</c:formatCode>
                  <c:ptCount val="16"/>
                  <c:pt idx="0">
                    <c:v>4.84262975703259</c:v>
                  </c:pt>
                  <c:pt idx="1">
                    <c:v>4.3222122558456402</c:v>
                  </c:pt>
                  <c:pt idx="2">
                    <c:v>3.78010658856588</c:v>
                  </c:pt>
                  <c:pt idx="3">
                    <c:v>2.7337904815886702</c:v>
                  </c:pt>
                  <c:pt idx="4">
                    <c:v>3.3928869095691399</c:v>
                  </c:pt>
                  <c:pt idx="5">
                    <c:v>3.1125734133490601</c:v>
                  </c:pt>
                  <c:pt idx="6">
                    <c:v>2.4753040805864002</c:v>
                  </c:pt>
                  <c:pt idx="7">
                    <c:v>2.7565737875011598</c:v>
                  </c:pt>
                  <c:pt idx="8">
                    <c:v>3.0052996493242801</c:v>
                  </c:pt>
                  <c:pt idx="9">
                    <c:v>2.1819001051910201</c:v>
                  </c:pt>
                  <c:pt idx="10">
                    <c:v>2.37993606861016</c:v>
                  </c:pt>
                  <c:pt idx="11">
                    <c:v>1.3918544225166101</c:v>
                  </c:pt>
                  <c:pt idx="12">
                    <c:v>1.7923256844236499</c:v>
                  </c:pt>
                  <c:pt idx="13">
                    <c:v>1.64175497169053</c:v>
                  </c:pt>
                  <c:pt idx="14">
                    <c:v>1.6415522968380201</c:v>
                  </c:pt>
                  <c:pt idx="15">
                    <c:v>1.1569098031412699</c:v>
                  </c:pt>
                </c:numCache>
              </c:numRef>
            </c:minus>
            <c:spPr>
              <a:ln w="12700">
                <a:solidFill>
                  <a:srgbClr val="5F5F5F"/>
                </a:solidFill>
              </a:ln>
            </c:spPr>
          </c:errBars>
          <c:xVal>
            <c:numRef>
              <c:f>horizontal!$B$79:$Q$79</c:f>
              <c:numCache>
                <c:formatCode>General</c:formatCode>
                <c:ptCount val="16"/>
                <c:pt idx="0">
                  <c:v>1.04978702007883E-2</c:v>
                </c:pt>
                <c:pt idx="1">
                  <c:v>4.6921301759706498E-2</c:v>
                </c:pt>
                <c:pt idx="2">
                  <c:v>8.2905198330048405E-2</c:v>
                </c:pt>
                <c:pt idx="3">
                  <c:v>0.11911503679318799</c:v>
                </c:pt>
                <c:pt idx="4">
                  <c:v>0.155014942086311</c:v>
                </c:pt>
                <c:pt idx="5">
                  <c:v>0.19197263402866299</c:v>
                </c:pt>
                <c:pt idx="6">
                  <c:v>0.22751702550995501</c:v>
                </c:pt>
                <c:pt idx="7">
                  <c:v>0.26446625002676699</c:v>
                </c:pt>
                <c:pt idx="8">
                  <c:v>0.30043512233959802</c:v>
                </c:pt>
                <c:pt idx="9">
                  <c:v>0.33632046031082702</c:v>
                </c:pt>
                <c:pt idx="10">
                  <c:v>0.373309788632325</c:v>
                </c:pt>
                <c:pt idx="11">
                  <c:v>0.40883550364701998</c:v>
                </c:pt>
                <c:pt idx="12">
                  <c:v>0.44589425739677502</c:v>
                </c:pt>
                <c:pt idx="13">
                  <c:v>0.48092502912553903</c:v>
                </c:pt>
                <c:pt idx="14">
                  <c:v>0.51814915731503897</c:v>
                </c:pt>
                <c:pt idx="15">
                  <c:v>0.54433954220311598</c:v>
                </c:pt>
              </c:numCache>
            </c:numRef>
          </c:xVal>
          <c:yVal>
            <c:numRef>
              <c:f>horizontal!$B$80:$Q$80</c:f>
              <c:numCache>
                <c:formatCode>General</c:formatCode>
                <c:ptCount val="16"/>
                <c:pt idx="0">
                  <c:v>7.6678510975609804</c:v>
                </c:pt>
                <c:pt idx="1">
                  <c:v>6.0986992682926804</c:v>
                </c:pt>
                <c:pt idx="2">
                  <c:v>7.4470379268292701</c:v>
                </c:pt>
                <c:pt idx="3">
                  <c:v>6.3111204878048799</c:v>
                </c:pt>
                <c:pt idx="4">
                  <c:v>6.8297553658536598</c:v>
                </c:pt>
                <c:pt idx="5">
                  <c:v>6.0940701219512201</c:v>
                </c:pt>
                <c:pt idx="6">
                  <c:v>7.6793451219512203</c:v>
                </c:pt>
                <c:pt idx="7">
                  <c:v>8.1459296341463396</c:v>
                </c:pt>
                <c:pt idx="8">
                  <c:v>8.9417315853658508</c:v>
                </c:pt>
                <c:pt idx="9">
                  <c:v>11.112617195121899</c:v>
                </c:pt>
                <c:pt idx="10">
                  <c:v>12.406038292682901</c:v>
                </c:pt>
                <c:pt idx="11">
                  <c:v>14.2353501219512</c:v>
                </c:pt>
                <c:pt idx="12">
                  <c:v>15.724615243902401</c:v>
                </c:pt>
                <c:pt idx="13">
                  <c:v>17.503834024390201</c:v>
                </c:pt>
                <c:pt idx="14">
                  <c:v>19.2363625609756</c:v>
                </c:pt>
                <c:pt idx="15">
                  <c:v>20.555783048780501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C74-4156-8453-C1175B991948}"/>
            </c:ext>
          </c:extLst>
        </c:ser>
        <c:ser>
          <c:idx val="16"/>
          <c:order val="1"/>
          <c:tx>
            <c:v>71.44 kg/(m²s) - model</c:v>
          </c:tx>
          <c:spPr>
            <a:ln w="38100">
              <a:solidFill>
                <a:srgbClr val="5F5F5F"/>
              </a:solidFill>
              <a:prstDash val="sysDot"/>
            </a:ln>
          </c:spPr>
          <c:marker>
            <c:symbol val="none"/>
          </c:marker>
          <c:xVal>
            <c:numRef>
              <c:f>horizontal!$B$79:$Q$79</c:f>
              <c:numCache>
                <c:formatCode>General</c:formatCode>
                <c:ptCount val="16"/>
                <c:pt idx="0">
                  <c:v>1.04978702007883E-2</c:v>
                </c:pt>
                <c:pt idx="1">
                  <c:v>4.6921301759706498E-2</c:v>
                </c:pt>
                <c:pt idx="2">
                  <c:v>8.2905198330048405E-2</c:v>
                </c:pt>
                <c:pt idx="3">
                  <c:v>0.11911503679318799</c:v>
                </c:pt>
                <c:pt idx="4">
                  <c:v>0.155014942086311</c:v>
                </c:pt>
                <c:pt idx="5">
                  <c:v>0.19197263402866299</c:v>
                </c:pt>
                <c:pt idx="6">
                  <c:v>0.22751702550995501</c:v>
                </c:pt>
                <c:pt idx="7">
                  <c:v>0.26446625002676699</c:v>
                </c:pt>
                <c:pt idx="8">
                  <c:v>0.30043512233959802</c:v>
                </c:pt>
                <c:pt idx="9">
                  <c:v>0.33632046031082702</c:v>
                </c:pt>
                <c:pt idx="10">
                  <c:v>0.373309788632325</c:v>
                </c:pt>
                <c:pt idx="11">
                  <c:v>0.40883550364701998</c:v>
                </c:pt>
                <c:pt idx="12">
                  <c:v>0.44589425739677502</c:v>
                </c:pt>
                <c:pt idx="13">
                  <c:v>0.48092502912553903</c:v>
                </c:pt>
                <c:pt idx="14">
                  <c:v>0.51814915731503897</c:v>
                </c:pt>
                <c:pt idx="15">
                  <c:v>0.54433954220311598</c:v>
                </c:pt>
              </c:numCache>
            </c:numRef>
          </c:xVal>
          <c:yVal>
            <c:numRef>
              <c:f>horizontal!$B$84:$Q$84</c:f>
              <c:numCache>
                <c:formatCode>General</c:formatCode>
                <c:ptCount val="16"/>
                <c:pt idx="0">
                  <c:v>0.86868718834529601</c:v>
                </c:pt>
                <c:pt idx="1">
                  <c:v>1.5168510076806301</c:v>
                </c:pt>
                <c:pt idx="2">
                  <c:v>2.3329706078901098</c:v>
                </c:pt>
                <c:pt idx="3">
                  <c:v>3.31236866925755</c:v>
                </c:pt>
                <c:pt idx="4">
                  <c:v>4.4268842650832898</c:v>
                </c:pt>
                <c:pt idx="5">
                  <c:v>5.7175834750340897</c:v>
                </c:pt>
                <c:pt idx="6">
                  <c:v>7.0882384894556303</c:v>
                </c:pt>
                <c:pt idx="7">
                  <c:v>8.6454769657323904</c:v>
                </c:pt>
                <c:pt idx="8">
                  <c:v>10.2863619136659</c:v>
                </c:pt>
                <c:pt idx="9">
                  <c:v>12.0422834937243</c:v>
                </c:pt>
                <c:pt idx="10">
                  <c:v>13.9753688663208</c:v>
                </c:pt>
                <c:pt idx="11">
                  <c:v>15.9453174280188</c:v>
                </c:pt>
                <c:pt idx="12">
                  <c:v>18.115569819193599</c:v>
                </c:pt>
                <c:pt idx="13">
                  <c:v>20.2696252044672</c:v>
                </c:pt>
                <c:pt idx="14">
                  <c:v>22.660246572394101</c:v>
                </c:pt>
                <c:pt idx="15">
                  <c:v>24.398222029014001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C74-4156-8453-C1175B991948}"/>
            </c:ext>
          </c:extLst>
        </c:ser>
        <c:ser>
          <c:idx val="12"/>
          <c:order val="2"/>
          <c:tx>
            <c:v>68.61 kg/(m²s)</c:v>
          </c:tx>
          <c:spPr>
            <a:ln w="19050">
              <a:noFill/>
            </a:ln>
          </c:spPr>
          <c:marker>
            <c:symbol val="diamond"/>
            <c:size val="10"/>
            <c:spPr>
              <a:solidFill>
                <a:srgbClr val="FF9900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horizontal!$B$67:$O$67</c:f>
                <c:numCache>
                  <c:formatCode>General</c:formatCode>
                  <c:ptCount val="14"/>
                  <c:pt idx="0">
                    <c:v>3.8627855005490099</c:v>
                  </c:pt>
                  <c:pt idx="1">
                    <c:v>2.9916406252836301</c:v>
                  </c:pt>
                  <c:pt idx="2">
                    <c:v>3.1189316661189901</c:v>
                  </c:pt>
                  <c:pt idx="3">
                    <c:v>2.5562678535047398</c:v>
                  </c:pt>
                  <c:pt idx="4">
                    <c:v>2.6601098524076798</c:v>
                  </c:pt>
                  <c:pt idx="5">
                    <c:v>2.6803343189848499</c:v>
                  </c:pt>
                  <c:pt idx="6">
                    <c:v>2.34221363068175</c:v>
                  </c:pt>
                  <c:pt idx="7">
                    <c:v>2.4168914801298902</c:v>
                  </c:pt>
                  <c:pt idx="8">
                    <c:v>2.0634680629945201</c:v>
                  </c:pt>
                  <c:pt idx="9">
                    <c:v>1.6478170939321799</c:v>
                  </c:pt>
                  <c:pt idx="10">
                    <c:v>1.45373897739278</c:v>
                  </c:pt>
                  <c:pt idx="11">
                    <c:v>0.94008564326476396</c:v>
                  </c:pt>
                  <c:pt idx="12">
                    <c:v>1.07946697258483</c:v>
                  </c:pt>
                  <c:pt idx="13">
                    <c:v>1.2977602321434301</c:v>
                  </c:pt>
                </c:numCache>
              </c:numRef>
            </c:plus>
            <c:minus>
              <c:numRef>
                <c:f>horizontal!$B$67:$O$67</c:f>
                <c:numCache>
                  <c:formatCode>General</c:formatCode>
                  <c:ptCount val="14"/>
                  <c:pt idx="0">
                    <c:v>3.8627855005490099</c:v>
                  </c:pt>
                  <c:pt idx="1">
                    <c:v>2.9916406252836301</c:v>
                  </c:pt>
                  <c:pt idx="2">
                    <c:v>3.1189316661189901</c:v>
                  </c:pt>
                  <c:pt idx="3">
                    <c:v>2.5562678535047398</c:v>
                  </c:pt>
                  <c:pt idx="4">
                    <c:v>2.6601098524076798</c:v>
                  </c:pt>
                  <c:pt idx="5">
                    <c:v>2.6803343189848499</c:v>
                  </c:pt>
                  <c:pt idx="6">
                    <c:v>2.34221363068175</c:v>
                  </c:pt>
                  <c:pt idx="7">
                    <c:v>2.4168914801298902</c:v>
                  </c:pt>
                  <c:pt idx="8">
                    <c:v>2.0634680629945201</c:v>
                  </c:pt>
                  <c:pt idx="9">
                    <c:v>1.6478170939321799</c:v>
                  </c:pt>
                  <c:pt idx="10">
                    <c:v>1.45373897739278</c:v>
                  </c:pt>
                  <c:pt idx="11">
                    <c:v>0.94008564326476396</c:v>
                  </c:pt>
                  <c:pt idx="12">
                    <c:v>1.07946697258483</c:v>
                  </c:pt>
                  <c:pt idx="13">
                    <c:v>1.2977602321434301</c:v>
                  </c:pt>
                </c:numCache>
              </c:numRef>
            </c:minus>
            <c:spPr>
              <a:ln w="12700">
                <a:solidFill>
                  <a:srgbClr val="FF9900"/>
                </a:solidFill>
              </a:ln>
            </c:spPr>
          </c:errBars>
          <c:xVal>
            <c:numRef>
              <c:f>horizontal!$B$65:$O$65</c:f>
              <c:numCache>
                <c:formatCode>General</c:formatCode>
                <c:ptCount val="14"/>
                <c:pt idx="0">
                  <c:v>2.2291053812069E-2</c:v>
                </c:pt>
                <c:pt idx="1">
                  <c:v>5.6426577097224102E-2</c:v>
                </c:pt>
                <c:pt idx="2">
                  <c:v>9.9051871684087203E-2</c:v>
                </c:pt>
                <c:pt idx="3">
                  <c:v>0.141724889157086</c:v>
                </c:pt>
                <c:pt idx="4">
                  <c:v>0.18419156490566599</c:v>
                </c:pt>
                <c:pt idx="5">
                  <c:v>0.22746596523534701</c:v>
                </c:pt>
                <c:pt idx="6">
                  <c:v>0.27285243795071701</c:v>
                </c:pt>
                <c:pt idx="7">
                  <c:v>0.31239179922063598</c:v>
                </c:pt>
                <c:pt idx="8">
                  <c:v>0.35521371835890397</c:v>
                </c:pt>
                <c:pt idx="9">
                  <c:v>0.39814316139578398</c:v>
                </c:pt>
                <c:pt idx="10">
                  <c:v>0.44164237744498802</c:v>
                </c:pt>
                <c:pt idx="11">
                  <c:v>0.48364856608717499</c:v>
                </c:pt>
                <c:pt idx="12">
                  <c:v>0.52747478120628899</c:v>
                </c:pt>
                <c:pt idx="13">
                  <c:v>0.569180556270662</c:v>
                </c:pt>
              </c:numCache>
            </c:numRef>
          </c:xVal>
          <c:yVal>
            <c:numRef>
              <c:f>horizontal!$B$66:$O$66</c:f>
              <c:numCache>
                <c:formatCode>General</c:formatCode>
                <c:ptCount val="14"/>
                <c:pt idx="0">
                  <c:v>5.6190126315789497</c:v>
                </c:pt>
                <c:pt idx="1">
                  <c:v>5.0199268421052601</c:v>
                </c:pt>
                <c:pt idx="2">
                  <c:v>4.8669726315789497</c:v>
                </c:pt>
                <c:pt idx="3">
                  <c:v>5.5869817105263202</c:v>
                </c:pt>
                <c:pt idx="4">
                  <c:v>5.8493340789473702</c:v>
                </c:pt>
                <c:pt idx="5">
                  <c:v>5.8277328947368403</c:v>
                </c:pt>
                <c:pt idx="6">
                  <c:v>6.8715513157894703</c:v>
                </c:pt>
                <c:pt idx="7">
                  <c:v>9.1320643421052701</c:v>
                </c:pt>
                <c:pt idx="8">
                  <c:v>10.689053684210499</c:v>
                </c:pt>
                <c:pt idx="9">
                  <c:v>12.6061030263158</c:v>
                </c:pt>
                <c:pt idx="10">
                  <c:v>13.910298157894699</c:v>
                </c:pt>
                <c:pt idx="11">
                  <c:v>15.7874455263158</c:v>
                </c:pt>
                <c:pt idx="12">
                  <c:v>16.915796052631599</c:v>
                </c:pt>
                <c:pt idx="13">
                  <c:v>18.380829473684202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C74-4156-8453-C1175B991948}"/>
            </c:ext>
          </c:extLst>
        </c:ser>
        <c:ser>
          <c:idx val="13"/>
          <c:order val="3"/>
          <c:tx>
            <c:v>68.61 kg/(m²s) - model</c:v>
          </c:tx>
          <c:spPr>
            <a:ln w="38100">
              <a:solidFill>
                <a:srgbClr val="FF9900"/>
              </a:solidFill>
              <a:prstDash val="sysDot"/>
            </a:ln>
          </c:spPr>
          <c:marker>
            <c:symbol val="none"/>
          </c:marker>
          <c:xVal>
            <c:numRef>
              <c:f>horizontal!$B$65:$O$65</c:f>
              <c:numCache>
                <c:formatCode>General</c:formatCode>
                <c:ptCount val="14"/>
                <c:pt idx="0">
                  <c:v>2.2291053812069E-2</c:v>
                </c:pt>
                <c:pt idx="1">
                  <c:v>5.6426577097224102E-2</c:v>
                </c:pt>
                <c:pt idx="2">
                  <c:v>9.9051871684087203E-2</c:v>
                </c:pt>
                <c:pt idx="3">
                  <c:v>0.141724889157086</c:v>
                </c:pt>
                <c:pt idx="4">
                  <c:v>0.18419156490566599</c:v>
                </c:pt>
                <c:pt idx="5">
                  <c:v>0.22746596523534701</c:v>
                </c:pt>
                <c:pt idx="6">
                  <c:v>0.27285243795071701</c:v>
                </c:pt>
                <c:pt idx="7">
                  <c:v>0.31239179922063598</c:v>
                </c:pt>
                <c:pt idx="8">
                  <c:v>0.35521371835890397</c:v>
                </c:pt>
                <c:pt idx="9">
                  <c:v>0.39814316139578398</c:v>
                </c:pt>
                <c:pt idx="10">
                  <c:v>0.44164237744498802</c:v>
                </c:pt>
                <c:pt idx="11">
                  <c:v>0.48364856608717499</c:v>
                </c:pt>
                <c:pt idx="12">
                  <c:v>0.52747478120628899</c:v>
                </c:pt>
                <c:pt idx="13">
                  <c:v>0.569180556270662</c:v>
                </c:pt>
              </c:numCache>
            </c:numRef>
          </c:xVal>
          <c:yVal>
            <c:numRef>
              <c:f>horizontal!$B$70:$O$70</c:f>
              <c:numCache>
                <c:formatCode>General</c:formatCode>
                <c:ptCount val="14"/>
                <c:pt idx="0">
                  <c:v>0.97764090317209695</c:v>
                </c:pt>
                <c:pt idx="1">
                  <c:v>1.5792162339594999</c:v>
                </c:pt>
                <c:pt idx="2">
                  <c:v>2.52245895552038</c:v>
                </c:pt>
                <c:pt idx="3">
                  <c:v>3.6584352841777901</c:v>
                </c:pt>
                <c:pt idx="4">
                  <c:v>4.9667119479622404</c:v>
                </c:pt>
                <c:pt idx="5">
                  <c:v>6.47306704542045</c:v>
                </c:pt>
                <c:pt idx="6">
                  <c:v>8.2322438777802294</c:v>
                </c:pt>
                <c:pt idx="7">
                  <c:v>9.9090250533995796</c:v>
                </c:pt>
                <c:pt idx="8">
                  <c:v>11.873725376279801</c:v>
                </c:pt>
                <c:pt idx="9">
                  <c:v>13.993165620534899</c:v>
                </c:pt>
                <c:pt idx="10">
                  <c:v>16.289052653851702</c:v>
                </c:pt>
                <c:pt idx="11">
                  <c:v>18.639608057398</c:v>
                </c:pt>
                <c:pt idx="12">
                  <c:v>21.220916151052901</c:v>
                </c:pt>
                <c:pt idx="13">
                  <c:v>23.779896323248199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C74-4156-8453-C1175B991948}"/>
            </c:ext>
          </c:extLst>
        </c:ser>
        <c:ser>
          <c:idx val="6"/>
          <c:order val="4"/>
          <c:tx>
            <c:v>59.77kg/(m²s)</c:v>
          </c:tx>
          <c:spPr>
            <a:ln w="12700" cap="rnd">
              <a:noFill/>
              <a:prstDash val="dash"/>
              <a:round/>
            </a:ln>
            <a:effectLst/>
          </c:spPr>
          <c:marker>
            <c:symbol val="triangle"/>
            <c:size val="10"/>
            <c:spPr>
              <a:solidFill>
                <a:srgbClr val="3399FF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horizontal!$B$37:$P$37</c:f>
                <c:numCache>
                  <c:formatCode>General</c:formatCode>
                  <c:ptCount val="15"/>
                  <c:pt idx="0">
                    <c:v>4.5383792836338799</c:v>
                  </c:pt>
                  <c:pt idx="1">
                    <c:v>3.7006594713497201</c:v>
                  </c:pt>
                  <c:pt idx="2">
                    <c:v>2.5490632538265099</c:v>
                  </c:pt>
                  <c:pt idx="3">
                    <c:v>1.62312662734282</c:v>
                  </c:pt>
                  <c:pt idx="4">
                    <c:v>1.53233388915248</c:v>
                  </c:pt>
                  <c:pt idx="5">
                    <c:v>1.50243447282926</c:v>
                  </c:pt>
                  <c:pt idx="6">
                    <c:v>1.40715208933063</c:v>
                  </c:pt>
                  <c:pt idx="7">
                    <c:v>1.2586909024333901</c:v>
                  </c:pt>
                  <c:pt idx="8">
                    <c:v>1.23467220684561</c:v>
                  </c:pt>
                  <c:pt idx="9">
                    <c:v>0.74735125036990802</c:v>
                  </c:pt>
                  <c:pt idx="10">
                    <c:v>0.69841739647744505</c:v>
                  </c:pt>
                  <c:pt idx="11">
                    <c:v>0.79590976290661897</c:v>
                  </c:pt>
                  <c:pt idx="12">
                    <c:v>0.82009441980159103</c:v>
                  </c:pt>
                  <c:pt idx="13">
                    <c:v>0.96883017606718702</c:v>
                  </c:pt>
                  <c:pt idx="14">
                    <c:v>0.967230589131577</c:v>
                  </c:pt>
                </c:numCache>
              </c:numRef>
            </c:plus>
            <c:minus>
              <c:numRef>
                <c:f>horizontal!$B$37:$P$37</c:f>
                <c:numCache>
                  <c:formatCode>General</c:formatCode>
                  <c:ptCount val="15"/>
                  <c:pt idx="0">
                    <c:v>4.5383792836338799</c:v>
                  </c:pt>
                  <c:pt idx="1">
                    <c:v>3.7006594713497201</c:v>
                  </c:pt>
                  <c:pt idx="2">
                    <c:v>2.5490632538265099</c:v>
                  </c:pt>
                  <c:pt idx="3">
                    <c:v>1.62312662734282</c:v>
                  </c:pt>
                  <c:pt idx="4">
                    <c:v>1.53233388915248</c:v>
                  </c:pt>
                  <c:pt idx="5">
                    <c:v>1.50243447282926</c:v>
                  </c:pt>
                  <c:pt idx="6">
                    <c:v>1.40715208933063</c:v>
                  </c:pt>
                  <c:pt idx="7">
                    <c:v>1.2586909024333901</c:v>
                  </c:pt>
                  <c:pt idx="8">
                    <c:v>1.23467220684561</c:v>
                  </c:pt>
                  <c:pt idx="9">
                    <c:v>0.74735125036990802</c:v>
                  </c:pt>
                  <c:pt idx="10">
                    <c:v>0.69841739647744505</c:v>
                  </c:pt>
                  <c:pt idx="11">
                    <c:v>0.79590976290661897</c:v>
                  </c:pt>
                  <c:pt idx="12">
                    <c:v>0.82009441980159103</c:v>
                  </c:pt>
                  <c:pt idx="13">
                    <c:v>0.96883017606718702</c:v>
                  </c:pt>
                  <c:pt idx="14">
                    <c:v>0.967230589131577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3399FF"/>
                </a:solidFill>
                <a:round/>
              </a:ln>
              <a:effectLst/>
            </c:spPr>
          </c:errBars>
          <c:xVal>
            <c:numRef>
              <c:f>horizontal!$B$35:$P$35</c:f>
              <c:numCache>
                <c:formatCode>General</c:formatCode>
                <c:ptCount val="15"/>
                <c:pt idx="0">
                  <c:v>7.3383585084873101E-3</c:v>
                </c:pt>
                <c:pt idx="1">
                  <c:v>5.3943128471379803E-2</c:v>
                </c:pt>
                <c:pt idx="2">
                  <c:v>9.3696848624829604E-2</c:v>
                </c:pt>
                <c:pt idx="3">
                  <c:v>0.14207808987246301</c:v>
                </c:pt>
                <c:pt idx="4">
                  <c:v>0.19180000056063401</c:v>
                </c:pt>
                <c:pt idx="5">
                  <c:v>0.240831577485663</c:v>
                </c:pt>
                <c:pt idx="6">
                  <c:v>0.28989084355887501</c:v>
                </c:pt>
                <c:pt idx="7">
                  <c:v>0.33803941773708701</c:v>
                </c:pt>
                <c:pt idx="8">
                  <c:v>0.387422492799681</c:v>
                </c:pt>
                <c:pt idx="9">
                  <c:v>0.43661789247784899</c:v>
                </c:pt>
                <c:pt idx="10">
                  <c:v>0.49262900324780701</c:v>
                </c:pt>
                <c:pt idx="11">
                  <c:v>0.53488406309535397</c:v>
                </c:pt>
                <c:pt idx="12">
                  <c:v>0.58412992118114504</c:v>
                </c:pt>
                <c:pt idx="13">
                  <c:v>0.63228988736573299</c:v>
                </c:pt>
                <c:pt idx="14">
                  <c:v>0.68237397932050203</c:v>
                </c:pt>
              </c:numCache>
            </c:numRef>
          </c:xVal>
          <c:yVal>
            <c:numRef>
              <c:f>horizontal!$B$36:$P$36</c:f>
              <c:numCache>
                <c:formatCode>General</c:formatCode>
                <c:ptCount val="15"/>
                <c:pt idx="0">
                  <c:v>7.7975704285714302</c:v>
                </c:pt>
                <c:pt idx="1">
                  <c:v>6.4009255714285702</c:v>
                </c:pt>
                <c:pt idx="2">
                  <c:v>5.0957005714285701</c:v>
                </c:pt>
                <c:pt idx="3">
                  <c:v>5.0556801428571401</c:v>
                </c:pt>
                <c:pt idx="4">
                  <c:v>4.9301721428571401</c:v>
                </c:pt>
                <c:pt idx="5">
                  <c:v>4.9535605714285698</c:v>
                </c:pt>
                <c:pt idx="6">
                  <c:v>5.6713054285714302</c:v>
                </c:pt>
                <c:pt idx="7">
                  <c:v>6.469239</c:v>
                </c:pt>
                <c:pt idx="8">
                  <c:v>7.9252289999999999</c:v>
                </c:pt>
                <c:pt idx="9">
                  <c:v>9.99504257142857</c:v>
                </c:pt>
                <c:pt idx="10">
                  <c:v>11.3902675714286</c:v>
                </c:pt>
                <c:pt idx="11">
                  <c:v>12.733224</c:v>
                </c:pt>
                <c:pt idx="12">
                  <c:v>14.0716131428571</c:v>
                </c:pt>
                <c:pt idx="13">
                  <c:v>15.288527999999999</c:v>
                </c:pt>
                <c:pt idx="14">
                  <c:v>16.141066714285699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C74-4156-8453-C1175B991948}"/>
            </c:ext>
          </c:extLst>
        </c:ser>
        <c:ser>
          <c:idx val="7"/>
          <c:order val="5"/>
          <c:tx>
            <c:v>59.77 kg/(m²s) - model</c:v>
          </c:tx>
          <c:spPr>
            <a:ln w="38100">
              <a:solidFill>
                <a:srgbClr val="3399FF"/>
              </a:solidFill>
              <a:prstDash val="sysDot"/>
            </a:ln>
          </c:spPr>
          <c:marker>
            <c:symbol val="none"/>
          </c:marker>
          <c:xVal>
            <c:numRef>
              <c:f>horizontal!$B$35:$P$35</c:f>
              <c:numCache>
                <c:formatCode>General</c:formatCode>
                <c:ptCount val="15"/>
                <c:pt idx="0">
                  <c:v>7.3383585084873101E-3</c:v>
                </c:pt>
                <c:pt idx="1">
                  <c:v>5.3943128471379803E-2</c:v>
                </c:pt>
                <c:pt idx="2">
                  <c:v>9.3696848624829604E-2</c:v>
                </c:pt>
                <c:pt idx="3">
                  <c:v>0.14207808987246301</c:v>
                </c:pt>
                <c:pt idx="4">
                  <c:v>0.19180000056063401</c:v>
                </c:pt>
                <c:pt idx="5">
                  <c:v>0.240831577485663</c:v>
                </c:pt>
                <c:pt idx="6">
                  <c:v>0.28989084355887501</c:v>
                </c:pt>
                <c:pt idx="7">
                  <c:v>0.33803941773708701</c:v>
                </c:pt>
                <c:pt idx="8">
                  <c:v>0.387422492799681</c:v>
                </c:pt>
                <c:pt idx="9">
                  <c:v>0.43661789247784899</c:v>
                </c:pt>
                <c:pt idx="10">
                  <c:v>0.49262900324780701</c:v>
                </c:pt>
                <c:pt idx="11">
                  <c:v>0.53488406309535397</c:v>
                </c:pt>
                <c:pt idx="12">
                  <c:v>0.58412992118114504</c:v>
                </c:pt>
                <c:pt idx="13">
                  <c:v>0.63228988736573299</c:v>
                </c:pt>
                <c:pt idx="14">
                  <c:v>0.68237397932050203</c:v>
                </c:pt>
              </c:numCache>
            </c:numRef>
          </c:xVal>
          <c:yVal>
            <c:numRef>
              <c:f>horizontal!$B$40:$P$40</c:f>
              <c:numCache>
                <c:formatCode>General</c:formatCode>
                <c:ptCount val="15"/>
                <c:pt idx="0">
                  <c:v>0.59879883858972005</c:v>
                </c:pt>
                <c:pt idx="1">
                  <c:v>1.1649875270786201</c:v>
                </c:pt>
                <c:pt idx="2">
                  <c:v>1.80261088977077</c:v>
                </c:pt>
                <c:pt idx="3">
                  <c:v>2.7452712759281499</c:v>
                </c:pt>
                <c:pt idx="4">
                  <c:v>3.8908274617169698</c:v>
                </c:pt>
                <c:pt idx="5">
                  <c:v>5.1858118706832599</c:v>
                </c:pt>
                <c:pt idx="6">
                  <c:v>6.6382822452799202</c:v>
                </c:pt>
                <c:pt idx="7">
                  <c:v>8.2109874496312294</c:v>
                </c:pt>
                <c:pt idx="8">
                  <c:v>9.9700535030183808</c:v>
                </c:pt>
                <c:pt idx="9">
                  <c:v>11.8638653093239</c:v>
                </c:pt>
                <c:pt idx="10">
                  <c:v>14.182871248120501</c:v>
                </c:pt>
                <c:pt idx="11">
                  <c:v>16.035349916481</c:v>
                </c:pt>
                <c:pt idx="12">
                  <c:v>18.284970108173201</c:v>
                </c:pt>
                <c:pt idx="13">
                  <c:v>20.541690854174998</c:v>
                </c:pt>
                <c:pt idx="14">
                  <c:v>22.876598230027099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C74-4156-8453-C1175B991948}"/>
            </c:ext>
          </c:extLst>
        </c:ser>
        <c:ser>
          <c:idx val="3"/>
          <c:order val="6"/>
          <c:tx>
            <c:v>55.88 kg/(m²s)</c:v>
          </c:tx>
          <c:spPr>
            <a:ln w="12700" cap="rnd">
              <a:noFill/>
              <a:prstDash val="sysDash"/>
              <a:round/>
            </a:ln>
            <a:effectLst/>
          </c:spPr>
          <c:marker>
            <c:symbol val="circle"/>
            <c:size val="10"/>
            <c:spPr>
              <a:solidFill>
                <a:srgbClr val="00CC0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horizontal!$B$23:$O$23</c:f>
                <c:numCache>
                  <c:formatCode>General</c:formatCode>
                  <c:ptCount val="14"/>
                  <c:pt idx="0">
                    <c:v>3.1151641334427498</c:v>
                  </c:pt>
                  <c:pt idx="1">
                    <c:v>2.4068065963874101</c:v>
                  </c:pt>
                  <c:pt idx="2">
                    <c:v>2.1642458601178101</c:v>
                  </c:pt>
                  <c:pt idx="3">
                    <c:v>2.0202441213401001</c:v>
                  </c:pt>
                  <c:pt idx="4">
                    <c:v>1.2166230841921299</c:v>
                  </c:pt>
                  <c:pt idx="5">
                    <c:v>1.4815009140137301</c:v>
                  </c:pt>
                  <c:pt idx="6">
                    <c:v>1.33045765572848</c:v>
                  </c:pt>
                  <c:pt idx="7">
                    <c:v>1.0753226690304301</c:v>
                  </c:pt>
                  <c:pt idx="8">
                    <c:v>0.86366008477068901</c:v>
                  </c:pt>
                  <c:pt idx="9">
                    <c:v>0.65986726353699898</c:v>
                  </c:pt>
                  <c:pt idx="10">
                    <c:v>0.668186058179985</c:v>
                  </c:pt>
                  <c:pt idx="11">
                    <c:v>1.1879920897699201</c:v>
                  </c:pt>
                  <c:pt idx="12">
                    <c:v>0.85136972157208402</c:v>
                  </c:pt>
                  <c:pt idx="13">
                    <c:v>0.83661677066717499</c:v>
                  </c:pt>
                </c:numCache>
              </c:numRef>
            </c:plus>
            <c:minus>
              <c:numRef>
                <c:f>horizontal!$B$23:$O$23</c:f>
                <c:numCache>
                  <c:formatCode>General</c:formatCode>
                  <c:ptCount val="14"/>
                  <c:pt idx="0">
                    <c:v>3.1151641334427498</c:v>
                  </c:pt>
                  <c:pt idx="1">
                    <c:v>2.4068065963874101</c:v>
                  </c:pt>
                  <c:pt idx="2">
                    <c:v>2.1642458601178101</c:v>
                  </c:pt>
                  <c:pt idx="3">
                    <c:v>2.0202441213401001</c:v>
                  </c:pt>
                  <c:pt idx="4">
                    <c:v>1.2166230841921299</c:v>
                  </c:pt>
                  <c:pt idx="5">
                    <c:v>1.4815009140137301</c:v>
                  </c:pt>
                  <c:pt idx="6">
                    <c:v>1.33045765572848</c:v>
                  </c:pt>
                  <c:pt idx="7">
                    <c:v>1.0753226690304301</c:v>
                  </c:pt>
                  <c:pt idx="8">
                    <c:v>0.86366008477068901</c:v>
                  </c:pt>
                  <c:pt idx="9">
                    <c:v>0.65986726353699898</c:v>
                  </c:pt>
                  <c:pt idx="10">
                    <c:v>0.668186058179985</c:v>
                  </c:pt>
                  <c:pt idx="11">
                    <c:v>1.1879920897699201</c:v>
                  </c:pt>
                  <c:pt idx="12">
                    <c:v>0.85136972157208402</c:v>
                  </c:pt>
                  <c:pt idx="13">
                    <c:v>0.83661677066717499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CC00"/>
                </a:solidFill>
                <a:round/>
              </a:ln>
              <a:effectLst/>
            </c:spPr>
          </c:errBars>
          <c:xVal>
            <c:numRef>
              <c:f>horizontal!$B$21:$O$21</c:f>
              <c:numCache>
                <c:formatCode>General</c:formatCode>
                <c:ptCount val="14"/>
                <c:pt idx="0">
                  <c:v>1.34677663125522E-2</c:v>
                </c:pt>
                <c:pt idx="1">
                  <c:v>6.3330007650356901E-2</c:v>
                </c:pt>
                <c:pt idx="2">
                  <c:v>0.105520451071916</c:v>
                </c:pt>
                <c:pt idx="3">
                  <c:v>0.15788061586955399</c:v>
                </c:pt>
                <c:pt idx="4">
                  <c:v>0.20987925367132801</c:v>
                </c:pt>
                <c:pt idx="5">
                  <c:v>0.26288645993690002</c:v>
                </c:pt>
                <c:pt idx="6">
                  <c:v>0.31536688502444499</c:v>
                </c:pt>
                <c:pt idx="7">
                  <c:v>0.367740174708099</c:v>
                </c:pt>
                <c:pt idx="8">
                  <c:v>0.420618076240935</c:v>
                </c:pt>
                <c:pt idx="9">
                  <c:v>0.47331086090189201</c:v>
                </c:pt>
                <c:pt idx="10">
                  <c:v>0.52508542319089602</c:v>
                </c:pt>
                <c:pt idx="11">
                  <c:v>0.57962819679364397</c:v>
                </c:pt>
                <c:pt idx="12">
                  <c:v>0.63130087812149704</c:v>
                </c:pt>
                <c:pt idx="13">
                  <c:v>0.68405528452523401</c:v>
                </c:pt>
              </c:numCache>
            </c:numRef>
          </c:xVal>
          <c:yVal>
            <c:numRef>
              <c:f>horizontal!$B$22:$O$22</c:f>
              <c:numCache>
                <c:formatCode>General</c:formatCode>
                <c:ptCount val="14"/>
                <c:pt idx="0">
                  <c:v>5.7482682352941197</c:v>
                </c:pt>
                <c:pt idx="1">
                  <c:v>4.5012188235294097</c:v>
                </c:pt>
                <c:pt idx="2">
                  <c:v>4.1759320588235296</c:v>
                </c:pt>
                <c:pt idx="3">
                  <c:v>4.42673352941177</c:v>
                </c:pt>
                <c:pt idx="4">
                  <c:v>4.2894929411764702</c:v>
                </c:pt>
                <c:pt idx="5">
                  <c:v>4.1686111764705904</c:v>
                </c:pt>
                <c:pt idx="6">
                  <c:v>5.1527382352941196</c:v>
                </c:pt>
                <c:pt idx="7">
                  <c:v>6.9469188235294101</c:v>
                </c:pt>
                <c:pt idx="8">
                  <c:v>7.4848620588235297</c:v>
                </c:pt>
                <c:pt idx="9">
                  <c:v>9.7063317647058796</c:v>
                </c:pt>
                <c:pt idx="10">
                  <c:v>10.4456273529412</c:v>
                </c:pt>
                <c:pt idx="11">
                  <c:v>11.883878529411801</c:v>
                </c:pt>
                <c:pt idx="12">
                  <c:v>13.307101176470599</c:v>
                </c:pt>
                <c:pt idx="13">
                  <c:v>14.6803273529412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C74-4156-8453-C1175B991948}"/>
            </c:ext>
          </c:extLst>
        </c:ser>
        <c:ser>
          <c:idx val="4"/>
          <c:order val="7"/>
          <c:tx>
            <c:v>55.88 kg/(m²s) - model</c:v>
          </c:tx>
          <c:spPr>
            <a:ln w="38100">
              <a:solidFill>
                <a:srgbClr val="00CC00"/>
              </a:solidFill>
              <a:prstDash val="sysDot"/>
            </a:ln>
          </c:spPr>
          <c:marker>
            <c:symbol val="none"/>
          </c:marker>
          <c:xVal>
            <c:numRef>
              <c:f>horizontal!$B$21:$O$21</c:f>
              <c:numCache>
                <c:formatCode>General</c:formatCode>
                <c:ptCount val="14"/>
                <c:pt idx="0">
                  <c:v>1.34677663125522E-2</c:v>
                </c:pt>
                <c:pt idx="1">
                  <c:v>6.3330007650356901E-2</c:v>
                </c:pt>
                <c:pt idx="2">
                  <c:v>0.105520451071916</c:v>
                </c:pt>
                <c:pt idx="3">
                  <c:v>0.15788061586955399</c:v>
                </c:pt>
                <c:pt idx="4">
                  <c:v>0.20987925367132801</c:v>
                </c:pt>
                <c:pt idx="5">
                  <c:v>0.26288645993690002</c:v>
                </c:pt>
                <c:pt idx="6">
                  <c:v>0.31536688502444499</c:v>
                </c:pt>
                <c:pt idx="7">
                  <c:v>0.367740174708099</c:v>
                </c:pt>
                <c:pt idx="8">
                  <c:v>0.420618076240935</c:v>
                </c:pt>
                <c:pt idx="9">
                  <c:v>0.47331086090189201</c:v>
                </c:pt>
                <c:pt idx="10">
                  <c:v>0.52508542319089602</c:v>
                </c:pt>
                <c:pt idx="11">
                  <c:v>0.57962819679364397</c:v>
                </c:pt>
                <c:pt idx="12">
                  <c:v>0.63130087812149704</c:v>
                </c:pt>
                <c:pt idx="13">
                  <c:v>0.68405528452523401</c:v>
                </c:pt>
              </c:numCache>
            </c:numRef>
          </c:xVal>
          <c:yVal>
            <c:numRef>
              <c:f>horizontal!$B$26:$O$26</c:f>
              <c:numCache>
                <c:formatCode>General</c:formatCode>
                <c:ptCount val="14"/>
                <c:pt idx="0">
                  <c:v>0.58445064858870999</c:v>
                </c:pt>
                <c:pt idx="1">
                  <c:v>1.1386821210376901</c:v>
                </c:pt>
                <c:pt idx="2">
                  <c:v>1.75260459277136</c:v>
                </c:pt>
                <c:pt idx="3">
                  <c:v>2.6773680827120399</c:v>
                </c:pt>
                <c:pt idx="4">
                  <c:v>3.7617640019974998</c:v>
                </c:pt>
                <c:pt idx="5">
                  <c:v>5.0278815893274897</c:v>
                </c:pt>
                <c:pt idx="6">
                  <c:v>6.4337916155431403</c:v>
                </c:pt>
                <c:pt idx="7">
                  <c:v>7.9823839845257298</c:v>
                </c:pt>
                <c:pt idx="8">
                  <c:v>9.6888311451452704</c:v>
                </c:pt>
                <c:pt idx="9">
                  <c:v>11.523535849076</c:v>
                </c:pt>
                <c:pt idx="10">
                  <c:v>13.447238082467001</c:v>
                </c:pt>
                <c:pt idx="11">
                  <c:v>15.580342597949899</c:v>
                </c:pt>
                <c:pt idx="12">
                  <c:v>17.663841542573302</c:v>
                </c:pt>
                <c:pt idx="13">
                  <c:v>19.783047741250801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5C74-4156-8453-C1175B991948}"/>
            </c:ext>
          </c:extLst>
        </c:ser>
        <c:ser>
          <c:idx val="18"/>
          <c:order val="8"/>
          <c:tx>
            <c:v>38.55 kg/(m²s)</c:v>
          </c:tx>
          <c:spPr>
            <a:ln w="19050">
              <a:noFill/>
            </a:ln>
          </c:spPr>
          <c:marker>
            <c:symbol val="star"/>
            <c:size val="10"/>
            <c:spPr>
              <a:noFill/>
              <a:ln w="381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horizontal!$B$95:$Q$95</c:f>
                <c:numCache>
                  <c:formatCode>General</c:formatCode>
                  <c:ptCount val="16"/>
                  <c:pt idx="0">
                    <c:v>2.2771555317868901</c:v>
                  </c:pt>
                  <c:pt idx="1">
                    <c:v>2.1661835140993801</c:v>
                  </c:pt>
                  <c:pt idx="2">
                    <c:v>2.13541397897658</c:v>
                  </c:pt>
                  <c:pt idx="3">
                    <c:v>1.23674002445687</c:v>
                  </c:pt>
                  <c:pt idx="4">
                    <c:v>1.1660947535749899</c:v>
                  </c:pt>
                  <c:pt idx="5">
                    <c:v>0.86518890675266003</c:v>
                  </c:pt>
                  <c:pt idx="6">
                    <c:v>0.58112035748356805</c:v>
                  </c:pt>
                  <c:pt idx="7">
                    <c:v>0.55839172674834703</c:v>
                  </c:pt>
                  <c:pt idx="8">
                    <c:v>0.545276733737314</c:v>
                  </c:pt>
                  <c:pt idx="9">
                    <c:v>0.89479182684226299</c:v>
                  </c:pt>
                  <c:pt idx="10">
                    <c:v>0.511424400342118</c:v>
                  </c:pt>
                  <c:pt idx="11">
                    <c:v>0.77966670981966701</c:v>
                  </c:pt>
                  <c:pt idx="12">
                    <c:v>0.62924168541285497</c:v>
                  </c:pt>
                  <c:pt idx="13">
                    <c:v>0.60635542442204404</c:v>
                  </c:pt>
                  <c:pt idx="14">
                    <c:v>0.50269787251253595</c:v>
                  </c:pt>
                  <c:pt idx="15">
                    <c:v>0.49368009449081601</c:v>
                  </c:pt>
                </c:numCache>
              </c:numRef>
            </c:plus>
            <c:minus>
              <c:numRef>
                <c:f>horizontal!$B$95:$Q$95</c:f>
                <c:numCache>
                  <c:formatCode>General</c:formatCode>
                  <c:ptCount val="16"/>
                  <c:pt idx="0">
                    <c:v>2.2771555317868901</c:v>
                  </c:pt>
                  <c:pt idx="1">
                    <c:v>2.1661835140993801</c:v>
                  </c:pt>
                  <c:pt idx="2">
                    <c:v>2.13541397897658</c:v>
                  </c:pt>
                  <c:pt idx="3">
                    <c:v>1.23674002445687</c:v>
                  </c:pt>
                  <c:pt idx="4">
                    <c:v>1.1660947535749899</c:v>
                  </c:pt>
                  <c:pt idx="5">
                    <c:v>0.86518890675266003</c:v>
                  </c:pt>
                  <c:pt idx="6">
                    <c:v>0.58112035748356805</c:v>
                  </c:pt>
                  <c:pt idx="7">
                    <c:v>0.55839172674834703</c:v>
                  </c:pt>
                  <c:pt idx="8">
                    <c:v>0.545276733737314</c:v>
                  </c:pt>
                  <c:pt idx="9">
                    <c:v>0.89479182684226299</c:v>
                  </c:pt>
                  <c:pt idx="10">
                    <c:v>0.511424400342118</c:v>
                  </c:pt>
                  <c:pt idx="11">
                    <c:v>0.77966670981966701</c:v>
                  </c:pt>
                  <c:pt idx="12">
                    <c:v>0.62924168541285497</c:v>
                  </c:pt>
                  <c:pt idx="13">
                    <c:v>0.60635542442204404</c:v>
                  </c:pt>
                  <c:pt idx="14">
                    <c:v>0.50269787251253595</c:v>
                  </c:pt>
                  <c:pt idx="15">
                    <c:v>0.49368009449081601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xVal>
            <c:numRef>
              <c:f>horizontal!$B$93:$Q$93</c:f>
              <c:numCache>
                <c:formatCode>General</c:formatCode>
                <c:ptCount val="16"/>
                <c:pt idx="0">
                  <c:v>1.8149927576061101E-2</c:v>
                </c:pt>
                <c:pt idx="1">
                  <c:v>5.93576836378416E-2</c:v>
                </c:pt>
                <c:pt idx="2">
                  <c:v>0.11043599795818899</c:v>
                </c:pt>
                <c:pt idx="3">
                  <c:v>0.161794386066414</c:v>
                </c:pt>
                <c:pt idx="4">
                  <c:v>0.21376977667303701</c:v>
                </c:pt>
                <c:pt idx="5">
                  <c:v>0.26523706468675201</c:v>
                </c:pt>
                <c:pt idx="6">
                  <c:v>0.31591621158563199</c:v>
                </c:pt>
                <c:pt idx="7">
                  <c:v>0.37737416359423798</c:v>
                </c:pt>
                <c:pt idx="8">
                  <c:v>0.419729209575676</c:v>
                </c:pt>
                <c:pt idx="9">
                  <c:v>0.47136154934534502</c:v>
                </c:pt>
                <c:pt idx="10">
                  <c:v>0.52245007378591601</c:v>
                </c:pt>
                <c:pt idx="11">
                  <c:v>0.57370348683728001</c:v>
                </c:pt>
                <c:pt idx="12">
                  <c:v>0.62608960269606295</c:v>
                </c:pt>
                <c:pt idx="13">
                  <c:v>0.67664448361586504</c:v>
                </c:pt>
                <c:pt idx="14">
                  <c:v>0.71911944025505203</c:v>
                </c:pt>
                <c:pt idx="15">
                  <c:v>0.77931029976500299</c:v>
                </c:pt>
              </c:numCache>
            </c:numRef>
          </c:xVal>
          <c:yVal>
            <c:numRef>
              <c:f>horizontal!$B$94:$Q$94</c:f>
              <c:numCache>
                <c:formatCode>General</c:formatCode>
                <c:ptCount val="16"/>
                <c:pt idx="0">
                  <c:v>4.1229142857142902</c:v>
                </c:pt>
                <c:pt idx="1">
                  <c:v>4.18255</c:v>
                </c:pt>
                <c:pt idx="2">
                  <c:v>3.5978757142857201</c:v>
                </c:pt>
                <c:pt idx="3">
                  <c:v>3.3329357142857101</c:v>
                </c:pt>
                <c:pt idx="4">
                  <c:v>3.1325657142857102</c:v>
                </c:pt>
                <c:pt idx="5">
                  <c:v>3.2354207142857101</c:v>
                </c:pt>
                <c:pt idx="6">
                  <c:v>3.0555628571428599</c:v>
                </c:pt>
                <c:pt idx="7">
                  <c:v>3.29278928571429</c:v>
                </c:pt>
                <c:pt idx="8">
                  <c:v>3.3828407142857202</c:v>
                </c:pt>
                <c:pt idx="9">
                  <c:v>3.99170357142857</c:v>
                </c:pt>
                <c:pt idx="10">
                  <c:v>4.7586149999999998</c:v>
                </c:pt>
                <c:pt idx="11">
                  <c:v>5.7245378571428596</c:v>
                </c:pt>
                <c:pt idx="12">
                  <c:v>6.2814385714285699</c:v>
                </c:pt>
                <c:pt idx="13">
                  <c:v>6.6117142857142897</c:v>
                </c:pt>
                <c:pt idx="14">
                  <c:v>7.1670607142857099</c:v>
                </c:pt>
                <c:pt idx="15">
                  <c:v>7.5716978571428601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5C74-4156-8453-C1175B991948}"/>
            </c:ext>
          </c:extLst>
        </c:ser>
        <c:ser>
          <c:idx val="19"/>
          <c:order val="9"/>
          <c:tx>
            <c:v>38.55 kg/(m²s) - model</c:v>
          </c:tx>
          <c:spPr>
            <a:ln w="381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horizontal!$B$93:$Q$93</c:f>
              <c:numCache>
                <c:formatCode>General</c:formatCode>
                <c:ptCount val="16"/>
                <c:pt idx="0">
                  <c:v>1.8149927576061101E-2</c:v>
                </c:pt>
                <c:pt idx="1">
                  <c:v>5.93576836378416E-2</c:v>
                </c:pt>
                <c:pt idx="2">
                  <c:v>0.11043599795818899</c:v>
                </c:pt>
                <c:pt idx="3">
                  <c:v>0.161794386066414</c:v>
                </c:pt>
                <c:pt idx="4">
                  <c:v>0.21376977667303701</c:v>
                </c:pt>
                <c:pt idx="5">
                  <c:v>0.26523706468675201</c:v>
                </c:pt>
                <c:pt idx="6">
                  <c:v>0.31591621158563199</c:v>
                </c:pt>
                <c:pt idx="7">
                  <c:v>0.37737416359423798</c:v>
                </c:pt>
                <c:pt idx="8">
                  <c:v>0.419729209575676</c:v>
                </c:pt>
                <c:pt idx="9">
                  <c:v>0.47136154934534502</c:v>
                </c:pt>
                <c:pt idx="10">
                  <c:v>0.52245007378591601</c:v>
                </c:pt>
                <c:pt idx="11">
                  <c:v>0.57370348683728001</c:v>
                </c:pt>
                <c:pt idx="12">
                  <c:v>0.62608960269606295</c:v>
                </c:pt>
                <c:pt idx="13">
                  <c:v>0.67664448361586504</c:v>
                </c:pt>
                <c:pt idx="14">
                  <c:v>0.71911944025505203</c:v>
                </c:pt>
                <c:pt idx="15">
                  <c:v>0.77931029976500299</c:v>
                </c:pt>
              </c:numCache>
            </c:numRef>
          </c:xVal>
          <c:yVal>
            <c:numRef>
              <c:f>horizontal!$B$98:$Q$98</c:f>
              <c:numCache>
                <c:formatCode>General</c:formatCode>
                <c:ptCount val="16"/>
                <c:pt idx="0">
                  <c:v>0.32584481841547602</c:v>
                </c:pt>
                <c:pt idx="1">
                  <c:v>0.53704855788378403</c:v>
                </c:pt>
                <c:pt idx="2">
                  <c:v>0.87916821806478895</c:v>
                </c:pt>
                <c:pt idx="3">
                  <c:v>1.3024753597311101</c:v>
                </c:pt>
                <c:pt idx="4">
                  <c:v>1.80575176373329</c:v>
                </c:pt>
                <c:pt idx="5">
                  <c:v>2.3742597216544499</c:v>
                </c:pt>
                <c:pt idx="6">
                  <c:v>2.9994747165400599</c:v>
                </c:pt>
                <c:pt idx="7">
                  <c:v>3.8411596672959498</c:v>
                </c:pt>
                <c:pt idx="8">
                  <c:v>4.4725549012857604</c:v>
                </c:pt>
                <c:pt idx="9">
                  <c:v>5.2959734311383597</c:v>
                </c:pt>
                <c:pt idx="10">
                  <c:v>6.1645178617285898</c:v>
                </c:pt>
                <c:pt idx="11">
                  <c:v>7.0816120652775796</c:v>
                </c:pt>
                <c:pt idx="12">
                  <c:v>8.0512752458899399</c:v>
                </c:pt>
                <c:pt idx="13">
                  <c:v>8.9919609726456091</c:v>
                </c:pt>
                <c:pt idx="14">
                  <c:v>9.7544487874930397</c:v>
                </c:pt>
                <c:pt idx="15">
                  <c:v>10.703986143299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5C74-4156-8453-C1175B991948}"/>
            </c:ext>
          </c:extLst>
        </c:ser>
        <c:ser>
          <c:idx val="9"/>
          <c:order val="10"/>
          <c:tx>
            <c:v>35.37 kg/(m²s)</c:v>
          </c:tx>
          <c:spPr>
            <a:ln w="19050">
              <a:noFill/>
            </a:ln>
          </c:spPr>
          <c:marker>
            <c:symbol val="square"/>
            <c:size val="10"/>
            <c:spPr>
              <a:noFill/>
              <a:ln w="38100">
                <a:solidFill>
                  <a:srgbClr val="C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horizontal!$B$51:$I$51</c:f>
                <c:numCache>
                  <c:formatCode>General</c:formatCode>
                  <c:ptCount val="8"/>
                  <c:pt idx="0">
                    <c:v>1.59360581623938</c:v>
                  </c:pt>
                  <c:pt idx="1">
                    <c:v>1.5134166784532299</c:v>
                  </c:pt>
                  <c:pt idx="2">
                    <c:v>1.3551953151485601</c:v>
                  </c:pt>
                  <c:pt idx="3">
                    <c:v>1.32489546350514</c:v>
                  </c:pt>
                  <c:pt idx="4">
                    <c:v>1.0574245544802501</c:v>
                  </c:pt>
                  <c:pt idx="5">
                    <c:v>1.1622995454662699</c:v>
                  </c:pt>
                  <c:pt idx="6">
                    <c:v>0.90468442105277902</c:v>
                  </c:pt>
                  <c:pt idx="7">
                    <c:v>0.88275739202681003</c:v>
                  </c:pt>
                </c:numCache>
              </c:numRef>
            </c:plus>
            <c:minus>
              <c:numRef>
                <c:f>horizontal!$B$51:$I$51</c:f>
                <c:numCache>
                  <c:formatCode>General</c:formatCode>
                  <c:ptCount val="8"/>
                  <c:pt idx="0">
                    <c:v>1.59360581623938</c:v>
                  </c:pt>
                  <c:pt idx="1">
                    <c:v>1.5134166784532299</c:v>
                  </c:pt>
                  <c:pt idx="2">
                    <c:v>1.3551953151485601</c:v>
                  </c:pt>
                  <c:pt idx="3">
                    <c:v>1.32489546350514</c:v>
                  </c:pt>
                  <c:pt idx="4">
                    <c:v>1.0574245544802501</c:v>
                  </c:pt>
                  <c:pt idx="5">
                    <c:v>1.1622995454662699</c:v>
                  </c:pt>
                  <c:pt idx="6">
                    <c:v>0.90468442105277902</c:v>
                  </c:pt>
                  <c:pt idx="7">
                    <c:v>0.88275739202681003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xVal>
            <c:numRef>
              <c:f>horizontal!$B$49:$I$49</c:f>
              <c:numCache>
                <c:formatCode>General</c:formatCode>
                <c:ptCount val="8"/>
                <c:pt idx="0">
                  <c:v>1.9212638422055998E-2</c:v>
                </c:pt>
                <c:pt idx="1">
                  <c:v>5.4582673752345698E-2</c:v>
                </c:pt>
                <c:pt idx="2">
                  <c:v>9.8789154149787797E-2</c:v>
                </c:pt>
                <c:pt idx="3">
                  <c:v>0.142878401217953</c:v>
                </c:pt>
                <c:pt idx="4">
                  <c:v>0.18687291807574699</c:v>
                </c:pt>
                <c:pt idx="5">
                  <c:v>0.23122079101309401</c:v>
                </c:pt>
                <c:pt idx="6">
                  <c:v>0.27563430903415298</c:v>
                </c:pt>
                <c:pt idx="7">
                  <c:v>0.31971693440523802</c:v>
                </c:pt>
              </c:numCache>
            </c:numRef>
          </c:xVal>
          <c:yVal>
            <c:numRef>
              <c:f>horizontal!$B$50:$I$50</c:f>
              <c:numCache>
                <c:formatCode>General</c:formatCode>
                <c:ptCount val="8"/>
                <c:pt idx="0">
                  <c:v>3.4797242647058799</c:v>
                </c:pt>
                <c:pt idx="1">
                  <c:v>3.5654117647058801</c:v>
                </c:pt>
                <c:pt idx="2">
                  <c:v>3.3840776470588199</c:v>
                </c:pt>
                <c:pt idx="3">
                  <c:v>2.9334436764705898</c:v>
                </c:pt>
                <c:pt idx="4">
                  <c:v>2.7436786764705898</c:v>
                </c:pt>
                <c:pt idx="5">
                  <c:v>3.04416397058823</c:v>
                </c:pt>
                <c:pt idx="6">
                  <c:v>2.9914835294117701</c:v>
                </c:pt>
                <c:pt idx="7">
                  <c:v>2.90810602941177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5C74-4156-8453-C1175B991948}"/>
            </c:ext>
          </c:extLst>
        </c:ser>
        <c:ser>
          <c:idx val="10"/>
          <c:order val="11"/>
          <c:tx>
            <c:v>35.37 kg/(m²s) - model</c:v>
          </c:tx>
          <c:spPr>
            <a:ln w="38100">
              <a:solidFill>
                <a:srgbClr val="C00000"/>
              </a:solidFill>
              <a:prstDash val="sysDot"/>
            </a:ln>
          </c:spPr>
          <c:marker>
            <c:symbol val="none"/>
          </c:marker>
          <c:xVal>
            <c:numRef>
              <c:f>horizontal!$B$49:$I$49</c:f>
              <c:numCache>
                <c:formatCode>General</c:formatCode>
                <c:ptCount val="8"/>
                <c:pt idx="0">
                  <c:v>1.9212638422055998E-2</c:v>
                </c:pt>
                <c:pt idx="1">
                  <c:v>5.4582673752345698E-2</c:v>
                </c:pt>
                <c:pt idx="2">
                  <c:v>9.8789154149787797E-2</c:v>
                </c:pt>
                <c:pt idx="3">
                  <c:v>0.142878401217953</c:v>
                </c:pt>
                <c:pt idx="4">
                  <c:v>0.18687291807574699</c:v>
                </c:pt>
                <c:pt idx="5">
                  <c:v>0.23122079101309401</c:v>
                </c:pt>
                <c:pt idx="6">
                  <c:v>0.27563430903415298</c:v>
                </c:pt>
                <c:pt idx="7">
                  <c:v>0.31971693440523802</c:v>
                </c:pt>
              </c:numCache>
            </c:numRef>
          </c:xVal>
          <c:yVal>
            <c:numRef>
              <c:f>horizontal!$B$53:$I$53</c:f>
              <c:numCache>
                <c:formatCode>General</c:formatCode>
                <c:ptCount val="8"/>
                <c:pt idx="0">
                  <c:v>0.37773484430054699</c:v>
                </c:pt>
                <c:pt idx="1">
                  <c:v>0.79638168794977304</c:v>
                </c:pt>
                <c:pt idx="2">
                  <c:v>1.30832736250562</c:v>
                </c:pt>
                <c:pt idx="3">
                  <c:v>1.8086075154336401</c:v>
                </c:pt>
                <c:pt idx="4">
                  <c:v>2.2996926250713701</c:v>
                </c:pt>
                <c:pt idx="5">
                  <c:v>2.7886481884048502</c:v>
                </c:pt>
                <c:pt idx="6">
                  <c:v>3.2744429247596001</c:v>
                </c:pt>
                <c:pt idx="7">
                  <c:v>3.75456745809322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5C74-4156-8453-C1175B991948}"/>
            </c:ext>
          </c:extLst>
        </c:ser>
        <c:ser>
          <c:idx val="0"/>
          <c:order val="12"/>
          <c:tx>
            <c:v>35.01 kg/(m²s)</c:v>
          </c:tx>
          <c:spPr>
            <a:ln w="12700" cap="rnd">
              <a:noFill/>
              <a:prstDash val="sysDot"/>
              <a:round/>
            </a:ln>
            <a:effectLst/>
          </c:spPr>
          <c:marker>
            <c:symbol val="diamond"/>
            <c:size val="10"/>
            <c:spPr>
              <a:noFill/>
              <a:ln w="38100">
                <a:solidFill>
                  <a:srgbClr val="0000CC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horizontal!$B$9:$J$9</c:f>
                <c:numCache>
                  <c:formatCode>General</c:formatCode>
                  <c:ptCount val="9"/>
                  <c:pt idx="0">
                    <c:v>1.36629218181828</c:v>
                  </c:pt>
                  <c:pt idx="1">
                    <c:v>1.6333506276422001</c:v>
                  </c:pt>
                  <c:pt idx="2">
                    <c:v>1.16602210019412</c:v>
                  </c:pt>
                  <c:pt idx="3">
                    <c:v>1.4684062589570299</c:v>
                  </c:pt>
                  <c:pt idx="4">
                    <c:v>1.1127800262688401</c:v>
                  </c:pt>
                  <c:pt idx="5">
                    <c:v>1.2539275867353401</c:v>
                  </c:pt>
                  <c:pt idx="6">
                    <c:v>1.3071258949704201</c:v>
                  </c:pt>
                  <c:pt idx="7">
                    <c:v>1.2648253990506499</c:v>
                  </c:pt>
                  <c:pt idx="8">
                    <c:v>1.0750325756361001</c:v>
                  </c:pt>
                </c:numCache>
              </c:numRef>
            </c:plus>
            <c:minus>
              <c:numRef>
                <c:f>horizontal!$B$9:$J$9</c:f>
                <c:numCache>
                  <c:formatCode>General</c:formatCode>
                  <c:ptCount val="9"/>
                  <c:pt idx="0">
                    <c:v>1.36629218181828</c:v>
                  </c:pt>
                  <c:pt idx="1">
                    <c:v>1.6333506276422001</c:v>
                  </c:pt>
                  <c:pt idx="2">
                    <c:v>1.16602210019412</c:v>
                  </c:pt>
                  <c:pt idx="3">
                    <c:v>1.4684062589570299</c:v>
                  </c:pt>
                  <c:pt idx="4">
                    <c:v>1.1127800262688401</c:v>
                  </c:pt>
                  <c:pt idx="5">
                    <c:v>1.2539275867353401</c:v>
                  </c:pt>
                  <c:pt idx="6">
                    <c:v>1.3071258949704201</c:v>
                  </c:pt>
                  <c:pt idx="7">
                    <c:v>1.2648253990506499</c:v>
                  </c:pt>
                  <c:pt idx="8">
                    <c:v>1.0750325756361001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00CC"/>
                </a:solidFill>
                <a:round/>
              </a:ln>
              <a:effectLst/>
            </c:spPr>
          </c:errBars>
          <c:xVal>
            <c:numRef>
              <c:f>horizontal!$B$7:$J$7</c:f>
              <c:numCache>
                <c:formatCode>General</c:formatCode>
                <c:ptCount val="9"/>
                <c:pt idx="0">
                  <c:v>4.5626956392695499E-3</c:v>
                </c:pt>
                <c:pt idx="1">
                  <c:v>4.0007661783103603E-2</c:v>
                </c:pt>
                <c:pt idx="2">
                  <c:v>8.4467605936720605E-2</c:v>
                </c:pt>
                <c:pt idx="3">
                  <c:v>0.128059779244933</c:v>
                </c:pt>
                <c:pt idx="4">
                  <c:v>0.173149137890414</c:v>
                </c:pt>
                <c:pt idx="5">
                  <c:v>0.21754747652825601</c:v>
                </c:pt>
                <c:pt idx="6">
                  <c:v>0.26224825226382498</c:v>
                </c:pt>
                <c:pt idx="7">
                  <c:v>0.30653158761664601</c:v>
                </c:pt>
                <c:pt idx="8">
                  <c:v>0.35039819893782997</c:v>
                </c:pt>
              </c:numCache>
            </c:numRef>
          </c:xVal>
          <c:yVal>
            <c:numRef>
              <c:f>horizontal!$B$8:$J$8</c:f>
              <c:numCache>
                <c:formatCode>General</c:formatCode>
                <c:ptCount val="9"/>
                <c:pt idx="0">
                  <c:v>3.2985978</c:v>
                </c:pt>
                <c:pt idx="1">
                  <c:v>3.1008306000000001</c:v>
                </c:pt>
                <c:pt idx="2">
                  <c:v>2.8864602000000001</c:v>
                </c:pt>
                <c:pt idx="3">
                  <c:v>3.1672068000000002</c:v>
                </c:pt>
                <c:pt idx="4">
                  <c:v>2.4915221999999999</c:v>
                </c:pt>
                <c:pt idx="5">
                  <c:v>2.9228909999999999</c:v>
                </c:pt>
                <c:pt idx="6">
                  <c:v>2.9042940000000002</c:v>
                </c:pt>
                <c:pt idx="7">
                  <c:v>2.8287119999999999</c:v>
                </c:pt>
                <c:pt idx="8">
                  <c:v>3.0659003999999999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5C74-4156-8453-C1175B991948}"/>
            </c:ext>
          </c:extLst>
        </c:ser>
        <c:ser>
          <c:idx val="1"/>
          <c:order val="13"/>
          <c:tx>
            <c:v>35.01 kg/(m²s) - model</c:v>
          </c:tx>
          <c:spPr>
            <a:ln w="38100">
              <a:solidFill>
                <a:srgbClr val="0000CC"/>
              </a:solidFill>
              <a:prstDash val="sysDot"/>
            </a:ln>
          </c:spPr>
          <c:marker>
            <c:symbol val="none"/>
          </c:marker>
          <c:xVal>
            <c:numRef>
              <c:f>horizontal!$B$7:$J$7</c:f>
              <c:numCache>
                <c:formatCode>General</c:formatCode>
                <c:ptCount val="9"/>
                <c:pt idx="0">
                  <c:v>4.5626956392695499E-3</c:v>
                </c:pt>
                <c:pt idx="1">
                  <c:v>4.0007661783103603E-2</c:v>
                </c:pt>
                <c:pt idx="2">
                  <c:v>8.4467605936720605E-2</c:v>
                </c:pt>
                <c:pt idx="3">
                  <c:v>0.128059779244933</c:v>
                </c:pt>
                <c:pt idx="4">
                  <c:v>0.173149137890414</c:v>
                </c:pt>
                <c:pt idx="5">
                  <c:v>0.21754747652825601</c:v>
                </c:pt>
                <c:pt idx="6">
                  <c:v>0.26224825226382498</c:v>
                </c:pt>
                <c:pt idx="7">
                  <c:v>0.30653158761664601</c:v>
                </c:pt>
                <c:pt idx="8">
                  <c:v>0.35039819893782997</c:v>
                </c:pt>
              </c:numCache>
            </c:numRef>
          </c:xVal>
          <c:yVal>
            <c:numRef>
              <c:f>horizontal!$B$12:$J$12</c:f>
              <c:numCache>
                <c:formatCode>General</c:formatCode>
                <c:ptCount val="9"/>
                <c:pt idx="0">
                  <c:v>0.15543928489254499</c:v>
                </c:pt>
                <c:pt idx="1">
                  <c:v>0.24334937502760701</c:v>
                </c:pt>
                <c:pt idx="2">
                  <c:v>0.39006784740522599</c:v>
                </c:pt>
                <c:pt idx="3">
                  <c:v>0.56776422622473099</c:v>
                </c:pt>
                <c:pt idx="4">
                  <c:v>0.78398252250299305</c:v>
                </c:pt>
                <c:pt idx="5">
                  <c:v>1.02703143912134</c:v>
                </c:pt>
                <c:pt idx="6">
                  <c:v>1.3007336442442099</c:v>
                </c:pt>
                <c:pt idx="7">
                  <c:v>1.5994743144257499</c:v>
                </c:pt>
                <c:pt idx="8">
                  <c:v>1.9215613389719799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5C74-4156-8453-C1175B991948}"/>
            </c:ext>
          </c:extLst>
        </c:ser>
        <c:ser>
          <c:idx val="24"/>
          <c:order val="14"/>
          <c:tx>
            <c:v>30.42 kg/(m²s)</c:v>
          </c:tx>
          <c:spPr>
            <a:ln w="19050">
              <a:noFill/>
            </a:ln>
          </c:spPr>
          <c:marker>
            <c:symbol val="triangle"/>
            <c:size val="9"/>
            <c:spPr>
              <a:noFill/>
              <a:ln w="38100">
                <a:solidFill>
                  <a:srgbClr val="3366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horizontal!$B$123:$N$123</c:f>
                <c:numCache>
                  <c:formatCode>General</c:formatCode>
                  <c:ptCount val="13"/>
                  <c:pt idx="0">
                    <c:v>1.1537130365525401</c:v>
                  </c:pt>
                  <c:pt idx="1">
                    <c:v>0.90579421557766904</c:v>
                  </c:pt>
                  <c:pt idx="2">
                    <c:v>0.92987790578769403</c:v>
                  </c:pt>
                  <c:pt idx="3">
                    <c:v>0.95606404224519304</c:v>
                  </c:pt>
                  <c:pt idx="4">
                    <c:v>0.87322595461517205</c:v>
                  </c:pt>
                  <c:pt idx="5">
                    <c:v>0.89238442221956504</c:v>
                  </c:pt>
                  <c:pt idx="6">
                    <c:v>0.86493362767942295</c:v>
                  </c:pt>
                  <c:pt idx="7">
                    <c:v>0.83348884197887496</c:v>
                  </c:pt>
                  <c:pt idx="8">
                    <c:v>0.78436465085117402</c:v>
                  </c:pt>
                  <c:pt idx="9">
                    <c:v>1.23918074353468</c:v>
                  </c:pt>
                  <c:pt idx="10">
                    <c:v>1.3729917793987001</c:v>
                  </c:pt>
                  <c:pt idx="11">
                    <c:v>1.03529390126944</c:v>
                  </c:pt>
                  <c:pt idx="12">
                    <c:v>1.2567085146891901</c:v>
                  </c:pt>
                </c:numCache>
              </c:numRef>
            </c:plus>
            <c:minus>
              <c:numRef>
                <c:f>horizontal!$B$123:$N$123</c:f>
                <c:numCache>
                  <c:formatCode>General</c:formatCode>
                  <c:ptCount val="13"/>
                  <c:pt idx="0">
                    <c:v>1.1537130365525401</c:v>
                  </c:pt>
                  <c:pt idx="1">
                    <c:v>0.90579421557766904</c:v>
                  </c:pt>
                  <c:pt idx="2">
                    <c:v>0.92987790578769403</c:v>
                  </c:pt>
                  <c:pt idx="3">
                    <c:v>0.95606404224519304</c:v>
                  </c:pt>
                  <c:pt idx="4">
                    <c:v>0.87322595461517205</c:v>
                  </c:pt>
                  <c:pt idx="5">
                    <c:v>0.89238442221956504</c:v>
                  </c:pt>
                  <c:pt idx="6">
                    <c:v>0.86493362767942295</c:v>
                  </c:pt>
                  <c:pt idx="7">
                    <c:v>0.83348884197887496</c:v>
                  </c:pt>
                  <c:pt idx="8">
                    <c:v>0.78436465085117402</c:v>
                  </c:pt>
                  <c:pt idx="9">
                    <c:v>1.23918074353468</c:v>
                  </c:pt>
                  <c:pt idx="10">
                    <c:v>1.3729917793987001</c:v>
                  </c:pt>
                  <c:pt idx="11">
                    <c:v>1.03529390126944</c:v>
                  </c:pt>
                  <c:pt idx="12">
                    <c:v>1.2567085146891901</c:v>
                  </c:pt>
                </c:numCache>
              </c:numRef>
            </c:minus>
            <c:spPr>
              <a:ln w="12700">
                <a:solidFill>
                  <a:srgbClr val="336600"/>
                </a:solidFill>
              </a:ln>
            </c:spPr>
          </c:errBars>
          <c:xVal>
            <c:numRef>
              <c:f>horizontal!$B$121:$N$121</c:f>
              <c:numCache>
                <c:formatCode>General</c:formatCode>
                <c:ptCount val="13"/>
                <c:pt idx="0">
                  <c:v>4.0061962258296002E-2</c:v>
                </c:pt>
                <c:pt idx="1">
                  <c:v>9.1266964528390504E-2</c:v>
                </c:pt>
                <c:pt idx="2">
                  <c:v>0.14201481556737</c:v>
                </c:pt>
                <c:pt idx="3">
                  <c:v>0.19318336127647201</c:v>
                </c:pt>
                <c:pt idx="4">
                  <c:v>0.24464820647859101</c:v>
                </c:pt>
                <c:pt idx="5">
                  <c:v>0.29472717940892101</c:v>
                </c:pt>
                <c:pt idx="6">
                  <c:v>0.34723850777940801</c:v>
                </c:pt>
                <c:pt idx="7">
                  <c:v>0.39750307724801098</c:v>
                </c:pt>
                <c:pt idx="8">
                  <c:v>0.44828315909873301</c:v>
                </c:pt>
                <c:pt idx="9">
                  <c:v>0.49954581760011202</c:v>
                </c:pt>
                <c:pt idx="10">
                  <c:v>0.54984868368499396</c:v>
                </c:pt>
                <c:pt idx="11">
                  <c:v>0.60204766408739097</c:v>
                </c:pt>
                <c:pt idx="12">
                  <c:v>0.65048506569890596</c:v>
                </c:pt>
              </c:numCache>
            </c:numRef>
          </c:xVal>
          <c:yVal>
            <c:numRef>
              <c:f>horizontal!$B$122:$N$122</c:f>
              <c:numCache>
                <c:formatCode>General</c:formatCode>
                <c:ptCount val="13"/>
                <c:pt idx="0">
                  <c:v>2.35259882352941</c:v>
                </c:pt>
                <c:pt idx="1">
                  <c:v>2.4218752941176498</c:v>
                </c:pt>
                <c:pt idx="2">
                  <c:v>2.3940167647058801</c:v>
                </c:pt>
                <c:pt idx="3">
                  <c:v>2.4247835294117599</c:v>
                </c:pt>
                <c:pt idx="4">
                  <c:v>2.3908632352941201</c:v>
                </c:pt>
                <c:pt idx="5">
                  <c:v>2.5511464705882401</c:v>
                </c:pt>
                <c:pt idx="6">
                  <c:v>2.4561920588235302</c:v>
                </c:pt>
                <c:pt idx="7">
                  <c:v>2.5708647058823502</c:v>
                </c:pt>
                <c:pt idx="8">
                  <c:v>2.6864029411764698</c:v>
                </c:pt>
                <c:pt idx="9">
                  <c:v>2.98310705882353</c:v>
                </c:pt>
                <c:pt idx="10">
                  <c:v>3.30410294117647</c:v>
                </c:pt>
                <c:pt idx="11">
                  <c:v>3.57238147058824</c:v>
                </c:pt>
                <c:pt idx="12">
                  <c:v>4.0398888235294104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5C74-4156-8453-C1175B991948}"/>
            </c:ext>
          </c:extLst>
        </c:ser>
        <c:ser>
          <c:idx val="25"/>
          <c:order val="15"/>
          <c:tx>
            <c:v>30.42 kg/(m²s) - model</c:v>
          </c:tx>
          <c:spPr>
            <a:ln w="38100">
              <a:solidFill>
                <a:srgbClr val="336600"/>
              </a:solidFill>
              <a:prstDash val="sysDot"/>
            </a:ln>
          </c:spPr>
          <c:marker>
            <c:symbol val="none"/>
          </c:marker>
          <c:xVal>
            <c:numRef>
              <c:f>horizontal!$B$121:$N$121</c:f>
              <c:numCache>
                <c:formatCode>General</c:formatCode>
                <c:ptCount val="13"/>
                <c:pt idx="0">
                  <c:v>4.0061962258296002E-2</c:v>
                </c:pt>
                <c:pt idx="1">
                  <c:v>9.1266964528390504E-2</c:v>
                </c:pt>
                <c:pt idx="2">
                  <c:v>0.14201481556737</c:v>
                </c:pt>
                <c:pt idx="3">
                  <c:v>0.19318336127647201</c:v>
                </c:pt>
                <c:pt idx="4">
                  <c:v>0.24464820647859101</c:v>
                </c:pt>
                <c:pt idx="5">
                  <c:v>0.29472717940892101</c:v>
                </c:pt>
                <c:pt idx="6">
                  <c:v>0.34723850777940801</c:v>
                </c:pt>
                <c:pt idx="7">
                  <c:v>0.39750307724801098</c:v>
                </c:pt>
                <c:pt idx="8">
                  <c:v>0.44828315909873301</c:v>
                </c:pt>
                <c:pt idx="9">
                  <c:v>0.49954581760011202</c:v>
                </c:pt>
                <c:pt idx="10">
                  <c:v>0.54984868368499396</c:v>
                </c:pt>
                <c:pt idx="11">
                  <c:v>0.60204766408739097</c:v>
                </c:pt>
                <c:pt idx="12">
                  <c:v>0.65048506569890596</c:v>
                </c:pt>
              </c:numCache>
            </c:numRef>
          </c:xVal>
          <c:yVal>
            <c:numRef>
              <c:f>horizontal!$B$126:$N$126</c:f>
              <c:numCache>
                <c:formatCode>General</c:formatCode>
                <c:ptCount val="13"/>
                <c:pt idx="0">
                  <c:v>0.20843394814757399</c:v>
                </c:pt>
                <c:pt idx="1">
                  <c:v>0.35271113036463098</c:v>
                </c:pt>
                <c:pt idx="2">
                  <c:v>0.53341012477995298</c:v>
                </c:pt>
                <c:pt idx="3">
                  <c:v>0.75023917744976798</c:v>
                </c:pt>
                <c:pt idx="4">
                  <c:v>1.00128998226871</c:v>
                </c:pt>
                <c:pt idx="5">
                  <c:v>1.27582758282543</c:v>
                </c:pt>
                <c:pt idx="6">
                  <c:v>1.5945432214447599</c:v>
                </c:pt>
                <c:pt idx="7">
                  <c:v>1.9280839582284</c:v>
                </c:pt>
                <c:pt idx="8">
                  <c:v>2.2921631587578002</c:v>
                </c:pt>
                <c:pt idx="9">
                  <c:v>2.6856724708661002</c:v>
                </c:pt>
                <c:pt idx="10">
                  <c:v>3.09451622166657</c:v>
                </c:pt>
                <c:pt idx="11">
                  <c:v>3.5374890850504501</c:v>
                </c:pt>
                <c:pt idx="12">
                  <c:v>3.9574781587566901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5C74-4156-8453-C1175B991948}"/>
            </c:ext>
          </c:extLst>
        </c:ser>
        <c:ser>
          <c:idx val="21"/>
          <c:order val="16"/>
          <c:tx>
            <c:v>22.64kg/(m²s)</c:v>
          </c:tx>
          <c:spPr>
            <a:ln w="19050">
              <a:noFill/>
            </a:ln>
          </c:spPr>
          <c:marker>
            <c:symbol val="circle"/>
            <c:size val="10"/>
            <c:spPr>
              <a:noFill/>
              <a:ln w="38100">
                <a:solidFill>
                  <a:srgbClr val="CC3399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horizontal!$B$109:$N$109</c:f>
                <c:numCache>
                  <c:formatCode>General</c:formatCode>
                  <c:ptCount val="13"/>
                  <c:pt idx="0">
                    <c:v>1.5234557037099401</c:v>
                  </c:pt>
                  <c:pt idx="1">
                    <c:v>0.98726577056657105</c:v>
                  </c:pt>
                  <c:pt idx="2">
                    <c:v>0.76771802941656198</c:v>
                  </c:pt>
                  <c:pt idx="3">
                    <c:v>0.68422545860696804</c:v>
                  </c:pt>
                  <c:pt idx="4">
                    <c:v>0.66151197081262902</c:v>
                  </c:pt>
                  <c:pt idx="5">
                    <c:v>0.73079567586162097</c:v>
                  </c:pt>
                  <c:pt idx="6">
                    <c:v>0.70897899952056198</c:v>
                  </c:pt>
                  <c:pt idx="7">
                    <c:v>0.76238103176015704</c:v>
                  </c:pt>
                  <c:pt idx="8">
                    <c:v>0.50255962853797698</c:v>
                  </c:pt>
                  <c:pt idx="9">
                    <c:v>0.44486743045792199</c:v>
                  </c:pt>
                  <c:pt idx="10">
                    <c:v>0.38972539307278597</c:v>
                  </c:pt>
                  <c:pt idx="11">
                    <c:v>0.35870218796706699</c:v>
                  </c:pt>
                  <c:pt idx="12">
                    <c:v>0.387642993762018</c:v>
                  </c:pt>
                </c:numCache>
              </c:numRef>
            </c:plus>
            <c:minus>
              <c:numRef>
                <c:f>horizontal!$B$109:$N$109</c:f>
                <c:numCache>
                  <c:formatCode>General</c:formatCode>
                  <c:ptCount val="13"/>
                  <c:pt idx="0">
                    <c:v>1.5234557037099401</c:v>
                  </c:pt>
                  <c:pt idx="1">
                    <c:v>0.98726577056657105</c:v>
                  </c:pt>
                  <c:pt idx="2">
                    <c:v>0.76771802941656198</c:v>
                  </c:pt>
                  <c:pt idx="3">
                    <c:v>0.68422545860696804</c:v>
                  </c:pt>
                  <c:pt idx="4">
                    <c:v>0.66151197081262902</c:v>
                  </c:pt>
                  <c:pt idx="5">
                    <c:v>0.73079567586162097</c:v>
                  </c:pt>
                  <c:pt idx="6">
                    <c:v>0.70897899952056198</c:v>
                  </c:pt>
                  <c:pt idx="7">
                    <c:v>0.76238103176015704</c:v>
                  </c:pt>
                  <c:pt idx="8">
                    <c:v>0.50255962853797698</c:v>
                  </c:pt>
                  <c:pt idx="9">
                    <c:v>0.44486743045792199</c:v>
                  </c:pt>
                  <c:pt idx="10">
                    <c:v>0.38972539307278597</c:v>
                  </c:pt>
                  <c:pt idx="11">
                    <c:v>0.35870218796706699</c:v>
                  </c:pt>
                  <c:pt idx="12">
                    <c:v>0.387642993762018</c:v>
                  </c:pt>
                </c:numCache>
              </c:numRef>
            </c:minus>
            <c:spPr>
              <a:ln w="12700">
                <a:solidFill>
                  <a:srgbClr val="CC3399"/>
                </a:solidFill>
              </a:ln>
            </c:spPr>
          </c:errBars>
          <c:xVal>
            <c:numRef>
              <c:f>horizontal!$B$107:$N$107</c:f>
              <c:numCache>
                <c:formatCode>General</c:formatCode>
                <c:ptCount val="13"/>
                <c:pt idx="0">
                  <c:v>1.7461619353927101E-2</c:v>
                </c:pt>
                <c:pt idx="1">
                  <c:v>6.1256955497538103E-2</c:v>
                </c:pt>
                <c:pt idx="2">
                  <c:v>0.11599658222989</c:v>
                </c:pt>
                <c:pt idx="3">
                  <c:v>0.17044984993755699</c:v>
                </c:pt>
                <c:pt idx="4">
                  <c:v>0.22471272110940599</c:v>
                </c:pt>
                <c:pt idx="5">
                  <c:v>0.27816733853461301</c:v>
                </c:pt>
                <c:pt idx="6">
                  <c:v>0.33273763370625298</c:v>
                </c:pt>
                <c:pt idx="7">
                  <c:v>0.38840488658154998</c:v>
                </c:pt>
                <c:pt idx="8">
                  <c:v>0.44249024292449401</c:v>
                </c:pt>
                <c:pt idx="9">
                  <c:v>0.495523611159227</c:v>
                </c:pt>
                <c:pt idx="10">
                  <c:v>0.552065107863144</c:v>
                </c:pt>
                <c:pt idx="11">
                  <c:v>0.60547203840323904</c:v>
                </c:pt>
                <c:pt idx="12">
                  <c:v>0.66012818350616098</c:v>
                </c:pt>
              </c:numCache>
            </c:numRef>
          </c:xVal>
          <c:yVal>
            <c:numRef>
              <c:f>horizontal!$B$108:$N$108</c:f>
              <c:numCache>
                <c:formatCode>General</c:formatCode>
                <c:ptCount val="13"/>
                <c:pt idx="0">
                  <c:v>3.7714755882352899</c:v>
                </c:pt>
                <c:pt idx="1">
                  <c:v>2.5230494117647102</c:v>
                </c:pt>
                <c:pt idx="2">
                  <c:v>2.3341835294117601</c:v>
                </c:pt>
                <c:pt idx="3">
                  <c:v>2.1119441176470599</c:v>
                </c:pt>
                <c:pt idx="4">
                  <c:v>1.9250323529411799</c:v>
                </c:pt>
                <c:pt idx="5">
                  <c:v>2.02209176470588</c:v>
                </c:pt>
                <c:pt idx="6">
                  <c:v>2.0188514705882401</c:v>
                </c:pt>
                <c:pt idx="7">
                  <c:v>2.1040664705882399</c:v>
                </c:pt>
                <c:pt idx="8">
                  <c:v>2.1843217647058801</c:v>
                </c:pt>
                <c:pt idx="9">
                  <c:v>2.2057147058823499</c:v>
                </c:pt>
                <c:pt idx="10">
                  <c:v>2.1411914705882298</c:v>
                </c:pt>
                <c:pt idx="11">
                  <c:v>2.23554617647059</c:v>
                </c:pt>
                <c:pt idx="12">
                  <c:v>2.28336382352941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0-5C74-4156-8453-C1175B991948}"/>
            </c:ext>
          </c:extLst>
        </c:ser>
        <c:ser>
          <c:idx val="22"/>
          <c:order val="17"/>
          <c:tx>
            <c:v>22.64 kg/(m²s) - model</c:v>
          </c:tx>
          <c:spPr>
            <a:ln w="38100">
              <a:solidFill>
                <a:srgbClr val="CC3399"/>
              </a:solidFill>
              <a:prstDash val="sysDot"/>
            </a:ln>
          </c:spPr>
          <c:marker>
            <c:symbol val="none"/>
          </c:marker>
          <c:xVal>
            <c:numRef>
              <c:f>horizontal!$B$107:$N$107</c:f>
              <c:numCache>
                <c:formatCode>General</c:formatCode>
                <c:ptCount val="13"/>
                <c:pt idx="0">
                  <c:v>1.7461619353927101E-2</c:v>
                </c:pt>
                <c:pt idx="1">
                  <c:v>6.1256955497538103E-2</c:v>
                </c:pt>
                <c:pt idx="2">
                  <c:v>0.11599658222989</c:v>
                </c:pt>
                <c:pt idx="3">
                  <c:v>0.17044984993755699</c:v>
                </c:pt>
                <c:pt idx="4">
                  <c:v>0.22471272110940599</c:v>
                </c:pt>
                <c:pt idx="5">
                  <c:v>0.27816733853461301</c:v>
                </c:pt>
                <c:pt idx="6">
                  <c:v>0.33273763370625298</c:v>
                </c:pt>
                <c:pt idx="7">
                  <c:v>0.38840488658154998</c:v>
                </c:pt>
                <c:pt idx="8">
                  <c:v>0.44249024292449401</c:v>
                </c:pt>
                <c:pt idx="9">
                  <c:v>0.495523611159227</c:v>
                </c:pt>
                <c:pt idx="10">
                  <c:v>0.552065107863144</c:v>
                </c:pt>
                <c:pt idx="11">
                  <c:v>0.60547203840323904</c:v>
                </c:pt>
                <c:pt idx="12">
                  <c:v>0.66012818350616098</c:v>
                </c:pt>
              </c:numCache>
            </c:numRef>
          </c:xVal>
          <c:yVal>
            <c:numRef>
              <c:f>horizontal!$B$112:$N$112</c:f>
              <c:numCache>
                <c:formatCode>General</c:formatCode>
                <c:ptCount val="13"/>
                <c:pt idx="0">
                  <c:v>0.117262968043093</c:v>
                </c:pt>
                <c:pt idx="1">
                  <c:v>0.19037362632010399</c:v>
                </c:pt>
                <c:pt idx="2">
                  <c:v>0.31127329886032301</c:v>
                </c:pt>
                <c:pt idx="3">
                  <c:v>0.46032646473873801</c:v>
                </c:pt>
                <c:pt idx="4">
                  <c:v>0.63522422719359195</c:v>
                </c:pt>
                <c:pt idx="5">
                  <c:v>0.83183524413073695</c:v>
                </c:pt>
                <c:pt idx="6">
                  <c:v>1.0563907088409501</c:v>
                </c:pt>
                <c:pt idx="7">
                  <c:v>1.30929956309497</c:v>
                </c:pt>
                <c:pt idx="8">
                  <c:v>1.5771182182054699</c:v>
                </c:pt>
                <c:pt idx="9">
                  <c:v>1.8596416629666099</c:v>
                </c:pt>
                <c:pt idx="10">
                  <c:v>2.1802916743816798</c:v>
                </c:pt>
                <c:pt idx="11">
                  <c:v>2.4976082866276501</c:v>
                </c:pt>
                <c:pt idx="12">
                  <c:v>2.8294028228228298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1-5C74-4156-8453-C1175B9919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9344272"/>
        <c:axId val="339344664"/>
      </c:scatterChart>
      <c:valAx>
        <c:axId val="339344272"/>
        <c:scaling>
          <c:orientation val="minMax"/>
          <c:max val="0.8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b="0" i="0" u="none" strike="noStrike" kern="1200" baseline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Vapor quality</a:t>
                </a:r>
              </a:p>
            </c:rich>
          </c:tx>
          <c:layout>
            <c:manualLayout>
              <c:xMode val="edge"/>
              <c:yMode val="edge"/>
              <c:x val="0.36106487500958739"/>
              <c:y val="0.9447138128403037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alpha val="99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9344664"/>
        <c:crosses val="autoZero"/>
        <c:crossBetween val="midCat"/>
        <c:majorUnit val="0.1"/>
      </c:valAx>
      <c:valAx>
        <c:axId val="339344664"/>
        <c:scaling>
          <c:orientation val="minMax"/>
          <c:max val="2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Pressure drop in mbar</a:t>
                </a:r>
              </a:p>
            </c:rich>
          </c:tx>
          <c:layout>
            <c:manualLayout>
              <c:xMode val="edge"/>
              <c:yMode val="edge"/>
              <c:x val="0"/>
              <c:y val="0.2954881012875635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de-DE" sz="1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9344272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1"/>
        <c:delete val="1"/>
      </c:legendEntry>
      <c:legendEntry>
        <c:idx val="13"/>
        <c:delete val="1"/>
      </c:legendEntry>
      <c:legendEntry>
        <c:idx val="15"/>
        <c:delete val="1"/>
      </c:legendEntry>
      <c:legendEntry>
        <c:idx val="17"/>
        <c:delete val="1"/>
      </c:legendEntry>
      <c:layout>
        <c:manualLayout>
          <c:xMode val="edge"/>
          <c:yMode val="edge"/>
          <c:x val="0.80855716643551023"/>
          <c:y val="0.11177000003719034"/>
          <c:w val="0.18993324586359461"/>
          <c:h val="0.766652399098370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de-DE"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0.53535</cdr:x>
      <cdr:y>0.37313</cdr:y>
    </cdr:from>
    <cdr:to>
      <cdr:x>0.75049</cdr:x>
      <cdr:y>0.44968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16424" y="1719583"/>
          <a:ext cx="1533684" cy="3527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de-DE" sz="1400" i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slug</a:t>
          </a:r>
          <a:r>
            <a:rPr lang="de-DE" sz="1100" b="0" i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flow</a:t>
          </a:r>
          <a:r>
            <a:rPr lang="de-DE" sz="14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(4)</a:t>
          </a:r>
        </a:p>
      </cdr:txBody>
    </cdr:sp>
  </cdr:relSizeAnchor>
  <cdr:relSizeAnchor xmlns:cdr="http://schemas.openxmlformats.org/drawingml/2006/chartDrawing">
    <cdr:from>
      <cdr:x>0.1585</cdr:x>
      <cdr:y>0.08657</cdr:y>
    </cdr:from>
    <cdr:to>
      <cdr:x>0.41319</cdr:x>
      <cdr:y>0.15015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077258" y="385960"/>
          <a:ext cx="1731054" cy="2834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400" b="0" i="1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annular</a:t>
          </a:r>
          <a:r>
            <a:rPr lang="de-DE" sz="1100" b="0" i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flow</a:t>
          </a:r>
          <a:r>
            <a:rPr lang="de-DE" sz="14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(5)</a:t>
          </a:r>
          <a:endParaRPr lang="de-DE" sz="1600" b="0" i="1" u="none" strike="noStrike" kern="1200" baseline="0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0.4669</cdr:x>
      <cdr:y>0.08571</cdr:y>
    </cdr:from>
    <cdr:to>
      <cdr:x>0.73541</cdr:x>
      <cdr:y>0.16845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173397" y="382131"/>
          <a:ext cx="1824984" cy="3688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400" i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bubble</a:t>
          </a:r>
          <a:r>
            <a:rPr lang="de-DE" sz="1100" b="0" i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b="0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flow</a:t>
          </a:r>
          <a:r>
            <a:rPr lang="de-DE" sz="14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(1)</a:t>
          </a:r>
          <a:endParaRPr lang="de-DE" sz="1600" b="0" i="1" u="none" strike="noStrike" kern="1200" baseline="0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0.22222</cdr:x>
      <cdr:y>0.42544</cdr:y>
    </cdr:from>
    <cdr:to>
      <cdr:x>0.44657</cdr:x>
      <cdr:y>0.494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584176" y="1960643"/>
          <a:ext cx="1599298" cy="3159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400" b="0" i="1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wavy</a:t>
          </a:r>
          <a:r>
            <a:rPr lang="de-DE" sz="1100" b="0" i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flow</a:t>
          </a:r>
          <a:r>
            <a:rPr lang="de-DE" sz="16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de-DE" sz="14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(3)</a:t>
          </a:r>
          <a:endParaRPr lang="de-DE" sz="1600" b="0" i="1" u="none" strike="noStrike" kern="1200" baseline="0" dirty="0">
            <a:solidFill>
              <a:schemeClr val="tx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0.26967</cdr:x>
      <cdr:y>0.75829</cdr:y>
    </cdr:from>
    <cdr:to>
      <cdr:x>0.52175</cdr:x>
      <cdr:y>0.82466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832901" y="3380691"/>
          <a:ext cx="1713314" cy="295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400" i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stratified</a:t>
          </a:r>
          <a:r>
            <a:rPr lang="de-DE" sz="1100" b="0" i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b="0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flow</a:t>
          </a:r>
          <a:r>
            <a:rPr lang="de-DE" sz="1400" b="0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(2)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0.32653</cdr:x>
      <cdr:y>0.2175</cdr:y>
    </cdr:from>
    <cdr:to>
      <cdr:x>0.58595</cdr:x>
      <cdr:y>0.28032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04256" y="1071946"/>
          <a:ext cx="1830664" cy="3096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lang="en-US" sz="1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r>
            <a:rPr lang="de-DE" sz="1600" b="0" i="1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annular</a:t>
          </a:r>
          <a:r>
            <a:rPr lang="de-DE" sz="1600" b="0" i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b="0" i="1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flow</a:t>
          </a:r>
          <a:r>
            <a:rPr lang="de-DE" sz="16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(5)</a:t>
          </a:r>
        </a:p>
      </cdr:txBody>
    </cdr:sp>
  </cdr:relSizeAnchor>
  <cdr:relSizeAnchor xmlns:cdr="http://schemas.openxmlformats.org/drawingml/2006/chartDrawing">
    <cdr:from>
      <cdr:x>0.59184</cdr:x>
      <cdr:y>0.29274</cdr:y>
    </cdr:from>
    <cdr:to>
      <cdr:x>0.92327</cdr:x>
      <cdr:y>0.38429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176464" y="1442779"/>
          <a:ext cx="2338843" cy="4511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lang="en-US" sz="1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r>
            <a:rPr lang="de-DE" sz="1600" b="0" i="1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annular</a:t>
          </a:r>
          <a:r>
            <a:rPr lang="de-DE" sz="1600" b="0" i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wispy</a:t>
          </a:r>
          <a:r>
            <a:rPr lang="de-DE" sz="1600" b="0" i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b="0" i="1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flow</a:t>
          </a:r>
          <a:r>
            <a:rPr lang="de-DE" sz="16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 xmlns:a="http://schemas.openxmlformats.org/drawingml/2006/main">
          <a:pPr algn="ctr" rtl="0">
            <a:defRPr lang="en-US" sz="1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r>
            <a:rPr lang="de-DE" sz="16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(4)</a:t>
          </a:r>
        </a:p>
      </cdr:txBody>
    </cdr:sp>
  </cdr:relSizeAnchor>
  <cdr:relSizeAnchor xmlns:cdr="http://schemas.openxmlformats.org/drawingml/2006/chartDrawing">
    <cdr:from>
      <cdr:x>0.28633</cdr:x>
      <cdr:y>0.47375</cdr:y>
    </cdr:from>
    <cdr:to>
      <cdr:x>0.52194</cdr:x>
      <cdr:y>0.55329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020572" y="2334880"/>
          <a:ext cx="1662675" cy="3919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600" i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chaotic</a:t>
          </a:r>
          <a:r>
            <a:rPr lang="de-DE" sz="1200" b="0" i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b="0" i="1" u="none" strike="noStrike" kern="1200" baseline="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flow</a:t>
          </a:r>
          <a:r>
            <a:rPr lang="de-DE" sz="16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i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(3)</a:t>
          </a:r>
        </a:p>
      </cdr:txBody>
    </cdr:sp>
  </cdr:relSizeAnchor>
  <cdr:relSizeAnchor xmlns:cdr="http://schemas.openxmlformats.org/drawingml/2006/chartDrawing">
    <cdr:from>
      <cdr:x>0.54082</cdr:x>
      <cdr:y>0.58495</cdr:y>
    </cdr:from>
    <cdr:to>
      <cdr:x>0.74281</cdr:x>
      <cdr:y>0.66242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816424" y="2882939"/>
          <a:ext cx="1425440" cy="381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600" i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slug</a:t>
          </a:r>
          <a:r>
            <a:rPr lang="de-DE" sz="1200" b="0" i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flow</a:t>
          </a:r>
          <a:r>
            <a:rPr lang="de-DE" sz="1800" b="0" i="1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de-DE" sz="1600" i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(2)</a:t>
          </a:r>
        </a:p>
      </cdr:txBody>
    </cdr:sp>
  </cdr:relSizeAnchor>
  <cdr:relSizeAnchor xmlns:cdr="http://schemas.openxmlformats.org/drawingml/2006/chartDrawing">
    <cdr:from>
      <cdr:x>0.70326</cdr:x>
      <cdr:y>0.46807</cdr:y>
    </cdr:from>
    <cdr:to>
      <cdr:x>0.93006</cdr:x>
      <cdr:y>0.5734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962748" y="2306875"/>
          <a:ext cx="1600485" cy="5191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lang="en-US" sz="1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r>
            <a:rPr lang="de-DE" sz="1600" i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bubble</a:t>
          </a:r>
          <a:r>
            <a:rPr lang="de-DE" sz="1600" i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i="1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flow</a:t>
          </a:r>
          <a:endParaRPr lang="de-DE" sz="1600" i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 xmlns:a="http://schemas.openxmlformats.org/drawingml/2006/main">
          <a:pPr algn="ctr" rtl="0">
            <a:defRPr lang="en-US" sz="1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r>
            <a:rPr lang="de-DE" sz="1600" i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(1)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0.62614</cdr:x>
      <cdr:y>0.02869</cdr:y>
    </cdr:from>
    <cdr:to>
      <cdr:x>0.8024</cdr:x>
      <cdr:y>0.08575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596188" y="157386"/>
          <a:ext cx="1575349" cy="313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800" dirty="0">
              <a:latin typeface="Arial" panose="020B0604020202020204" pitchFamily="34" charset="0"/>
              <a:cs typeface="Arial" panose="020B0604020202020204" pitchFamily="34" charset="0"/>
            </a:rPr>
            <a:t>p = 2.8 </a:t>
          </a:r>
          <a:r>
            <a:rPr lang="de-DE" sz="1800" baseline="0" dirty="0">
              <a:latin typeface="Arial" panose="020B0604020202020204" pitchFamily="34" charset="0"/>
              <a:cs typeface="Arial" panose="020B0604020202020204" pitchFamily="34" charset="0"/>
            </a:rPr>
            <a:t>bar</a:t>
          </a:r>
          <a:endParaRPr lang="de-DE" sz="18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0.6276</cdr:x>
      <cdr:y>0.02194</cdr:y>
    </cdr:from>
    <cdr:to>
      <cdr:x>0.7986</cdr:x>
      <cdr:y>0.079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603878" y="118759"/>
          <a:ext cx="1526858" cy="3089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800" dirty="0">
              <a:latin typeface="Arial" panose="020B0604020202020204" pitchFamily="34" charset="0"/>
              <a:cs typeface="Arial" panose="020B0604020202020204" pitchFamily="34" charset="0"/>
            </a:rPr>
            <a:t>p = 2.8</a:t>
          </a:r>
          <a:r>
            <a:rPr lang="de-DE" sz="1800" baseline="0" dirty="0">
              <a:latin typeface="Arial" panose="020B0604020202020204" pitchFamily="34" charset="0"/>
              <a:cs typeface="Arial" panose="020B0604020202020204" pitchFamily="34" charset="0"/>
            </a:rPr>
            <a:t> bar</a:t>
          </a:r>
          <a:endParaRPr lang="de-DE" sz="18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0.62903</cdr:x>
      <cdr:y>0.11139</cdr:y>
    </cdr:from>
    <cdr:to>
      <cdr:x>0.81353</cdr:x>
      <cdr:y>0.16845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616625" y="658929"/>
          <a:ext cx="1647399" cy="3375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800" dirty="0">
              <a:latin typeface="Arial" panose="020B0604020202020204" pitchFamily="34" charset="0"/>
              <a:cs typeface="Arial" panose="020B0604020202020204" pitchFamily="34" charset="0"/>
            </a:rPr>
            <a:t>p = 2.8</a:t>
          </a:r>
          <a:r>
            <a:rPr lang="de-DE" sz="1800" baseline="0" dirty="0">
              <a:latin typeface="Arial" panose="020B0604020202020204" pitchFamily="34" charset="0"/>
              <a:cs typeface="Arial" panose="020B0604020202020204" pitchFamily="34" charset="0"/>
            </a:rPr>
            <a:t> bar</a:t>
          </a:r>
          <a:endParaRPr lang="de-DE" sz="18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38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2266275"/>
            <a:ext cx="8226854" cy="51913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C6BFE88D-5909-49AE-B96D-1E63CE61A84E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30B9E31F-2E09-428B-BBEA-DD62886D8191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/>
              <a:t>Controlled Cold Helium Spill Test in the LHC Tunnel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060D1-9ED3-4699-89B1-C94AD5F72A7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752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2" r:id="rId3"/>
    <p:sldLayoutId id="2147483678" r:id="rId4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8.png"/><Relationship Id="rId7" Type="http://schemas.openxmlformats.org/officeDocument/2006/relationships/image" Target="../media/image14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0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7.png"/><Relationship Id="rId7" Type="http://schemas.openxmlformats.org/officeDocument/2006/relationships/image" Target="../media/image9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Two-phase flow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114C32-E353-4E0B-8D0B-03E53EC767E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Inhaltsplatzhalter 2"/>
              <p:cNvSpPr txBox="1">
                <a:spLocks/>
              </p:cNvSpPr>
              <p:nvPr/>
            </p:nvSpPr>
            <p:spPr bwMode="auto">
              <a:xfrm>
                <a:off x="392113" y="1198563"/>
                <a:ext cx="8356600" cy="31665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R="0" lvl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 total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pressure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drop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in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two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-phase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flow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is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sum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of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3F5A9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gravitational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,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frictional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and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9900CC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momentum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pressure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drop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de-DE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𝑝</m:t>
                      </m:r>
                      <m:r>
                        <a:rPr kumimoji="0" lang="de-DE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=∆</m:t>
                      </m:r>
                      <m:sSub>
                        <m:sSubPr>
                          <m:ctrlPr>
                            <a:rPr kumimoji="0" lang="de-DE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3F5A9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3F5A9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r>
                            <a:rPr kumimoji="0" lang="de-DE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3F5A9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𝑔</m:t>
                          </m:r>
                        </m:sub>
                      </m:sSub>
                      <m:r>
                        <a:rPr kumimoji="0" lang="de-DE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de-DE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9682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sSub>
                        <m:sSubPr>
                          <m:ctrlPr>
                            <a:rPr kumimoji="0" lang="de-DE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968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968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r>
                            <a:rPr kumimoji="0" lang="de-DE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968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𝑓</m:t>
                          </m:r>
                        </m:sub>
                      </m:sSub>
                      <m:r>
                        <a:rPr kumimoji="0" lang="de-DE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de-DE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sSub>
                        <m:sSubPr>
                          <m:ctrlPr>
                            <a:rPr kumimoji="0" lang="de-DE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30A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30A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r>
                            <a:rPr kumimoji="0" lang="de-DE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30A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𝑚𝑜𝑚</m:t>
                          </m:r>
                        </m:sub>
                      </m:sSub>
                    </m:oMath>
                  </m:oMathPara>
                </a14:m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R="0" lvl="1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3F5A9A"/>
                    </a:solidFill>
                    <a:effectLst/>
                    <a:uLnTx/>
                    <a:uFillTx/>
                    <a:latin typeface="Arial"/>
                  </a:rPr>
                  <a:t>gravitational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F5A9A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3F5A9A"/>
                    </a:solidFill>
                    <a:effectLst/>
                    <a:uLnTx/>
                    <a:uFillTx/>
                    <a:latin typeface="Arial"/>
                  </a:rPr>
                  <a:t>pressure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F5A9A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3F5A9A"/>
                    </a:solidFill>
                    <a:effectLst/>
                    <a:uLnTx/>
                    <a:uFillTx/>
                    <a:latin typeface="Arial"/>
                  </a:rPr>
                  <a:t>drop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F5A9A"/>
                    </a:solidFill>
                    <a:effectLst/>
                    <a:uLnTx/>
                    <a:uFillTx/>
                    <a:latin typeface="Arial"/>
                  </a:rPr>
                  <a:t>: </a:t>
                </a:r>
                <a14:m>
                  <m:oMath xmlns:m="http://schemas.openxmlformats.org/officeDocument/2006/math">
                    <m:r>
                      <a:rPr kumimoji="0" lang="de-DE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3F5A9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3F5A9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3F5A9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3F5A9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3F5A9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F5A9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F5A9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F5A9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F5A9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3F5A9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3F5A9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3F5A9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unc>
                      <m:funcPr>
                        <m:ctrlP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F5A9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de-DE" sz="16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F5A9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kumimoji="0" lang="de-DE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3F5A9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de-DE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3F5A9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</m:func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3F5A9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3F5A9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endPara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F5A9A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</a:endParaRPr>
              </a:p>
              <a:p>
                <a:pPr marL="476250" marR="0" lvl="1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lvl="1">
                  <a:buFont typeface="Arial" panose="020B0604020202020204" pitchFamily="34" charset="0"/>
                  <a:buChar char="•"/>
                  <a:defRPr/>
                </a:pP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frictional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pressure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drop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: </a:t>
                </a:r>
                <a14:m>
                  <m:oMath xmlns:m="http://schemas.openxmlformats.org/officeDocument/2006/math"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968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968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968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968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kumimoji="0" lang="de-DE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968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968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0" lang="de-DE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968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l-GR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968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kumimoji="0" lang="de-DE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968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  <m:sup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968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968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968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∙∆</m:t>
                        </m:r>
                        <m:sSub>
                          <m:sSubPr>
                            <m:ctrlPr>
                              <a:rPr kumimoji="0" lang="de-DE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968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de-DE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968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kumimoji="0" lang="de-DE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968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  <m:sub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968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=</a:t>
                </a:r>
                <a:r>
                  <a:rPr lang="de-DE" sz="1600" kern="0" dirty="0">
                    <a:solidFill>
                      <a:srgbClr val="009682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6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16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US" sz="1600" b="0" i="1" kern="0" smtClea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e>
                      <m:sup>
                        <m:r>
                          <a:rPr lang="de-DE" sz="16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de-DE" sz="16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∙∆</m:t>
                        </m:r>
                        <m:sSub>
                          <m:sSubPr>
                            <m:ctrlPr>
                              <a:rPr lang="de-DE" sz="16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6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6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  <m:sub>
                        <m:r>
                          <a:rPr lang="en-US" sz="1600" b="0" i="1" kern="0" smtClea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	</a:t>
                </a:r>
                <a:r>
                  <a:rPr lang="el-GR" sz="1600" kern="0" dirty="0">
                    <a:solidFill>
                      <a:srgbClr val="009682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kern="0">
                        <a:solidFill>
                          <a:srgbClr val="00968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 – </a:t>
                </a:r>
                <a:r>
                  <a:rPr kumimoji="0" lang="de-DE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2ph. </a:t>
                </a:r>
                <a:r>
                  <a:rPr kumimoji="0" lang="de-DE" sz="14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9682"/>
                    </a:solidFill>
                    <a:effectLst/>
                    <a:uLnTx/>
                    <a:uFillTx/>
                    <a:latin typeface="Arial"/>
                  </a:rPr>
                  <a:t>multiplier</a:t>
                </a:r>
                <a:endParaRPr kumimoji="0" lang="de-DE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9682"/>
                  </a:solidFill>
                  <a:effectLst/>
                  <a:uLnTx/>
                  <a:uFillTx/>
                  <a:latin typeface="Arial"/>
                </a:endParaRPr>
              </a:p>
              <a:p>
                <a:pPr marR="0" lvl="1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</a:rPr>
                  <a:t>momentum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</a:rPr>
                  <a:t>pressure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</a:rPr>
                  <a:t>drop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</a:rPr>
                  <a:t>: </a:t>
                </a:r>
                <a14:m>
                  <m:oMath xmlns:m="http://schemas.openxmlformats.org/officeDocument/2006/math"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𝑚𝑜𝑚</m:t>
                        </m:r>
                      </m:sub>
                    </m:sSub>
                    <m:r>
                      <a:rPr kumimoji="0" lang="en-GB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kumimoji="0" lang="en-GB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de-DE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kumimoji="0" lang="de-DE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7030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kumimoji="0" lang="de-DE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(1−</m:t>
                                        </m:r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d>
                                      <m:d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1−</m:t>
                                        </m:r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</m:d>
                                    <m:r>
                                      <a:rPr kumimoji="0" lang="en-GB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kumimoji="0" lang="en-GB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7030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kumimoji="0" lang="de-DE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kumimoji="0" lang="en-GB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  <m:r>
                                      <a:rPr kumimoji="0" lang="en-GB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kumimoji="0" lang="de-DE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</m:sSub>
                        <m:r>
                          <a:rPr kumimoji="0" lang="en-GB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0" lang="de-DE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kumimoji="0" lang="de-DE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7030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kumimoji="0" lang="de-DE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(1−</m:t>
                                        </m:r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d>
                                      <m:d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1−</m:t>
                                        </m:r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</m:d>
                                    <m:r>
                                      <a:rPr kumimoji="0" lang="en-GB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kumimoji="0" lang="en-GB" sz="1600" b="0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7030A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kumimoji="0" lang="de-DE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kumimoji="0" lang="en-GB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  <m:r>
                                      <a:rPr kumimoji="0" lang="en-GB" sz="1600" b="0" i="1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7030A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kumimoji="0" lang="de-DE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kumimoji="0" lang="en-GB" sz="1600" b="0" i="1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kumimoji="0" lang="de-DE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e>
                    </m:d>
                  </m:oMath>
                </a14:m>
                <a:endPara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endParaRPr>
              </a:p>
              <a:p>
                <a:pPr marL="790575" marR="0" lvl="1" indent="-314325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Blip>
                    <a:blip r:embed="rId3"/>
                  </a:buBlip>
                  <a:tabLst/>
                  <a:defRPr/>
                </a:pPr>
                <a:endPara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endParaRPr>
              </a:p>
              <a:p>
                <a:pPr marL="476250" marR="0" lvl="1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mc:Choice>
        <mc:Fallback xmlns="">
          <p:sp>
            <p:nvSpPr>
              <p:cNvPr id="91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113" y="1198563"/>
                <a:ext cx="8356600" cy="3166541"/>
              </a:xfrm>
              <a:prstGeom prst="rect">
                <a:avLst/>
              </a:prstGeom>
              <a:blipFill>
                <a:blip r:embed="rId6"/>
                <a:stretch>
                  <a:fillRect l="-1532" t="-250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Rechteck 4"/>
          <p:cNvSpPr/>
          <p:nvPr/>
        </p:nvSpPr>
        <p:spPr>
          <a:xfrm>
            <a:off x="4272951" y="2628142"/>
            <a:ext cx="444383" cy="264583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" name="Rechteck 5"/>
          <p:cNvSpPr/>
          <p:nvPr/>
        </p:nvSpPr>
        <p:spPr>
          <a:xfrm>
            <a:off x="5155792" y="3905978"/>
            <a:ext cx="121112" cy="133224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4" name="Rechteck 6"/>
          <p:cNvSpPr/>
          <p:nvPr/>
        </p:nvSpPr>
        <p:spPr>
          <a:xfrm>
            <a:off x="6919596" y="3905978"/>
            <a:ext cx="121112" cy="133224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Rechteck 7"/>
          <p:cNvSpPr/>
          <p:nvPr/>
        </p:nvSpPr>
        <p:spPr>
          <a:xfrm>
            <a:off x="5719139" y="3906988"/>
            <a:ext cx="121112" cy="133224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6" name="Rechteck 8"/>
          <p:cNvSpPr/>
          <p:nvPr/>
        </p:nvSpPr>
        <p:spPr>
          <a:xfrm>
            <a:off x="7498963" y="3904472"/>
            <a:ext cx="121112" cy="133224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Inhaltsplatzhalter 2"/>
              <p:cNvSpPr txBox="1">
                <a:spLocks/>
              </p:cNvSpPr>
              <p:nvPr/>
            </p:nvSpPr>
            <p:spPr bwMode="auto">
              <a:xfrm>
                <a:off x="387227" y="4284268"/>
                <a:ext cx="8356600" cy="17808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R="0" lvl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A01E28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void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A01E28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A01E28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fraction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is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ratio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of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area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of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pipe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cross-section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that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is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occupied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by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vapor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phase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to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total 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cross-section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.</a:t>
                </a: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A01E28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endParaRPr kumimoji="0" lang="de-DE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de-DE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𝜀</m:t>
                    </m:r>
                    <m:r>
                      <a:rPr kumimoji="0" lang="de-DE" sz="18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de-DE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de-DE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de-DE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0" lang="de-DE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de-DE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de-DE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0" lang="de-DE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𝑣</m:t>
                            </m:r>
                          </m:sub>
                        </m:sSub>
                        <m:r>
                          <a:rPr kumimoji="0" lang="de-DE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de-DE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de-DE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0" lang="de-DE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𝑙</m:t>
                            </m:r>
                          </m:sub>
                        </m:sSub>
                      </m:den>
                    </m:f>
                    <m:r>
                      <a:rPr kumimoji="0" lang="de-DE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de-DE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𝑓</m:t>
                    </m:r>
                    <m:r>
                      <a:rPr kumimoji="0" lang="de-DE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de-DE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𝑥</m:t>
                    </m:r>
                    <m:r>
                      <a:rPr kumimoji="0" lang="de-DE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</m:t>
                    </m:r>
                    <m:sSub>
                      <m:sSubPr>
                        <m:ctrlP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𝜌</m:t>
                        </m:r>
                      </m:e>
                      <m:sub>
                        <m:r>
                          <a:rPr kumimoji="0" lang="en-GB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𝑙</m:t>
                        </m:r>
                      </m:sub>
                    </m:sSub>
                  </m:oMath>
                </a14:m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(p,T),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𝜌</m:t>
                        </m:r>
                      </m:e>
                      <m:sub>
                        <m:r>
                          <a:rPr kumimoji="0" lang="de-DE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𝑣</m:t>
                        </m:r>
                      </m:sub>
                    </m:sSub>
                  </m:oMath>
                </a14:m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(p,T), S)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slip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ratio</a:t>
                </a: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</a:t>
                </a:r>
                <a14:m>
                  <m:oMath xmlns:m="http://schemas.openxmlformats.org/officeDocument/2006/math"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𝑆</m:t>
                    </m:r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de-DE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de-DE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𝑢</m:t>
                            </m:r>
                          </m:e>
                          <m:sub>
                            <m:r>
                              <a:rPr kumimoji="0" lang="de-DE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de-DE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de-DE" sz="16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𝑢</m:t>
                            </m:r>
                          </m:e>
                          <m:sub>
                            <m:r>
                              <a:rPr kumimoji="0" lang="de-DE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𝑙</m:t>
                            </m:r>
                          </m:sub>
                        </m:sSub>
                      </m:den>
                    </m:f>
                  </m:oMath>
                </a14:m>
                <a:endPara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7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7227" y="4284268"/>
                <a:ext cx="8356600" cy="1780818"/>
              </a:xfrm>
              <a:prstGeom prst="rect">
                <a:avLst/>
              </a:prstGeom>
              <a:blipFill>
                <a:blip r:embed="rId7"/>
                <a:stretch>
                  <a:fillRect l="-1606" t="-445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feld 10"/>
              <p:cNvSpPr txBox="1"/>
              <p:nvPr/>
            </p:nvSpPr>
            <p:spPr>
              <a:xfrm>
                <a:off x="6387457" y="2497155"/>
                <a:ext cx="2520280" cy="35753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kumimoji="0" lang="de-DE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)∙</m:t>
                        </m:r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0" lang="de-DE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endPara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98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7457" y="2497155"/>
                <a:ext cx="2520280" cy="357534"/>
              </a:xfrm>
              <a:prstGeom prst="rect">
                <a:avLst/>
              </a:prstGeom>
              <a:blipFill rotWithShape="0">
                <a:blip r:embed="rId8"/>
                <a:stretch>
                  <a:fillRect t="-5172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Rechteck 11"/>
          <p:cNvSpPr/>
          <p:nvPr/>
        </p:nvSpPr>
        <p:spPr>
          <a:xfrm>
            <a:off x="7545238" y="2597259"/>
            <a:ext cx="157922" cy="166416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0" name="Rechteck 12"/>
          <p:cNvSpPr/>
          <p:nvPr/>
        </p:nvSpPr>
        <p:spPr>
          <a:xfrm>
            <a:off x="8183902" y="2604930"/>
            <a:ext cx="144016" cy="153095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1" name="Gerader Verbinder 29"/>
          <p:cNvCxnSpPr/>
          <p:nvPr/>
        </p:nvCxnSpPr>
        <p:spPr>
          <a:xfrm flipV="1">
            <a:off x="4495912" y="2457325"/>
            <a:ext cx="0" cy="159716"/>
          </a:xfrm>
          <a:prstGeom prst="line">
            <a:avLst/>
          </a:prstGeom>
          <a:noFill/>
          <a:ln w="127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86" name="Gerader Verbinder 30"/>
          <p:cNvCxnSpPr/>
          <p:nvPr/>
        </p:nvCxnSpPr>
        <p:spPr>
          <a:xfrm flipH="1" flipV="1">
            <a:off x="4495912" y="2462263"/>
            <a:ext cx="2164320" cy="1451"/>
          </a:xfrm>
          <a:prstGeom prst="line">
            <a:avLst/>
          </a:prstGeom>
          <a:noFill/>
          <a:ln w="127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87" name="Gerader Verbinder 32"/>
          <p:cNvCxnSpPr/>
          <p:nvPr/>
        </p:nvCxnSpPr>
        <p:spPr>
          <a:xfrm>
            <a:off x="6660232" y="2457325"/>
            <a:ext cx="0" cy="193909"/>
          </a:xfrm>
          <a:prstGeom prst="line">
            <a:avLst/>
          </a:prstGeom>
          <a:noFill/>
          <a:ln w="12700" cap="flat" cmpd="sng" algn="ctr">
            <a:solidFill>
              <a:srgbClr val="3F5A9A"/>
            </a:solidFill>
            <a:prstDash val="solid"/>
            <a:headEnd type="none" w="med" len="med"/>
            <a:tailEnd type="arrow" w="med" len="med"/>
          </a:ln>
          <a:effectLst/>
        </p:spPr>
      </p:cxnSp>
      <p:cxnSp>
        <p:nvCxnSpPr>
          <p:cNvPr id="188" name="Gerade Verbindung mit Pfeil 40"/>
          <p:cNvCxnSpPr/>
          <p:nvPr/>
        </p:nvCxnSpPr>
        <p:spPr>
          <a:xfrm>
            <a:off x="6300192" y="5518241"/>
            <a:ext cx="784058" cy="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266126" y="5876783"/>
            <a:ext cx="883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Source: H. Kirsch, 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16219355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Flow pattern map I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114C32-E353-4E0B-8D0B-03E53EC767E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11</a:t>
            </a:fld>
            <a:endParaRPr lang="en-US" dirty="0"/>
          </a:p>
        </p:txBody>
      </p:sp>
      <p:pic>
        <p:nvPicPr>
          <p:cNvPr id="20" name="Grafik 4"/>
          <p:cNvPicPr>
            <a:picLocks noChangeAspect="1"/>
          </p:cNvPicPr>
          <p:nvPr/>
        </p:nvPicPr>
        <p:blipFill rotWithShape="1">
          <a:blip r:embed="rId2">
            <a:lum bright="-20000" contrast="40000"/>
          </a:blip>
          <a:srcRect b="3026"/>
          <a:stretch/>
        </p:blipFill>
        <p:spPr>
          <a:xfrm>
            <a:off x="179512" y="1111065"/>
            <a:ext cx="2808312" cy="3902111"/>
          </a:xfrm>
          <a:prstGeom prst="rect">
            <a:avLst/>
          </a:prstGeom>
        </p:spPr>
      </p:pic>
      <p:graphicFrame>
        <p:nvGraphicFramePr>
          <p:cNvPr id="21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477835"/>
              </p:ext>
            </p:extLst>
          </p:nvPr>
        </p:nvGraphicFramePr>
        <p:xfrm>
          <a:off x="2692101" y="1133026"/>
          <a:ext cx="6796708" cy="4458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feld 6"/>
          <p:cNvSpPr txBox="1"/>
          <p:nvPr/>
        </p:nvSpPr>
        <p:spPr>
          <a:xfrm>
            <a:off x="296655" y="5140756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Fig.: </a:t>
            </a:r>
            <a:r>
              <a:rPr lang="de-DE" sz="1000" b="1" kern="0" dirty="0" err="1">
                <a:solidFill>
                  <a:srgbClr val="000000"/>
                </a:solidFill>
              </a:rPr>
              <a:t>F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low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pattern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for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horizontal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flow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VDI </a:t>
            </a:r>
            <a:r>
              <a:rPr kumimoji="0" lang="de-DE" sz="1000" b="1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Heat</a:t>
            </a:r>
            <a:r>
              <a:rPr kumimoji="0" lang="de-DE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Atlas</a:t>
            </a:r>
          </a:p>
        </p:txBody>
      </p:sp>
      <p:sp>
        <p:nvSpPr>
          <p:cNvPr id="23" name="Textfeld 7"/>
          <p:cNvSpPr txBox="1"/>
          <p:nvPr/>
        </p:nvSpPr>
        <p:spPr>
          <a:xfrm>
            <a:off x="3346096" y="5478753"/>
            <a:ext cx="55012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Fig.: </a:t>
            </a:r>
            <a:r>
              <a:rPr lang="de-DE" sz="1000" b="1" kern="0" dirty="0" err="1">
                <a:solidFill>
                  <a:srgbClr val="000000"/>
                </a:solidFill>
              </a:rPr>
              <a:t>F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low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pattern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map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according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to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Taitel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and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Dukler</a:t>
            </a:r>
            <a:r>
              <a:rPr lang="de-DE" sz="1000" b="1" kern="0" dirty="0">
                <a:solidFill>
                  <a:srgbClr val="000000"/>
                </a:solidFill>
              </a:rPr>
              <a:t>, </a:t>
            </a:r>
            <a:r>
              <a:rPr kumimoji="0" lang="de-DE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VDI Heat 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6126" y="5876783"/>
            <a:ext cx="883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Source: H. Kirsch, 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Cooling Circuit Design for the Large-scale Liquid Argon Detectors in the ICARUS Experiment, CERN-THESIS-2016-438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B2DF7B-F3E6-69A5-724D-31E5AB2268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0920" y="1780"/>
            <a:ext cx="1783080" cy="161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433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Flow pattern map II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114C32-E353-4E0B-8D0B-03E53EC767E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Textfeld 6"/>
          <p:cNvSpPr txBox="1"/>
          <p:nvPr/>
        </p:nvSpPr>
        <p:spPr>
          <a:xfrm>
            <a:off x="323528" y="558924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Fig.: </a:t>
            </a:r>
            <a:r>
              <a:rPr lang="de-DE" sz="1000" b="1" kern="0" dirty="0" err="1">
                <a:solidFill>
                  <a:srgbClr val="000000"/>
                </a:solidFill>
              </a:rPr>
              <a:t>F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low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pattern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for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vertical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flow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VDI </a:t>
            </a:r>
            <a:r>
              <a:rPr kumimoji="0" lang="de-DE" sz="1000" b="1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Heat</a:t>
            </a:r>
            <a:r>
              <a:rPr kumimoji="0" lang="de-DE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Atlas</a:t>
            </a:r>
          </a:p>
        </p:txBody>
      </p:sp>
      <p:sp>
        <p:nvSpPr>
          <p:cNvPr id="11" name="Textfeld 7"/>
          <p:cNvSpPr txBox="1"/>
          <p:nvPr/>
        </p:nvSpPr>
        <p:spPr>
          <a:xfrm>
            <a:off x="3552832" y="5758368"/>
            <a:ext cx="54947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Fig.: </a:t>
            </a:r>
            <a:r>
              <a:rPr lang="de-DE" sz="1000" b="1" kern="0" dirty="0" err="1">
                <a:solidFill>
                  <a:srgbClr val="000000"/>
                </a:solidFill>
              </a:rPr>
              <a:t>F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low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pattern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map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according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to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Hewitt and Roberts, </a:t>
            </a:r>
            <a:r>
              <a:rPr kumimoji="0" lang="de-DE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VDI Heat Atlas</a:t>
            </a:r>
          </a:p>
        </p:txBody>
      </p:sp>
      <p:pic>
        <p:nvPicPr>
          <p:cNvPr id="12" name="Grafik 2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 rot="5400000">
            <a:off x="209064" y="1914864"/>
            <a:ext cx="2488759" cy="2636712"/>
          </a:xfrm>
          <a:prstGeom prst="rect">
            <a:avLst/>
          </a:prstGeom>
        </p:spPr>
      </p:pic>
      <p:graphicFrame>
        <p:nvGraphicFramePr>
          <p:cNvPr id="13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036421"/>
              </p:ext>
            </p:extLst>
          </p:nvPr>
        </p:nvGraphicFramePr>
        <p:xfrm>
          <a:off x="2339752" y="762085"/>
          <a:ext cx="7056784" cy="492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4224675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Experimental Set-up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14DA8C-47AB-40DC-AED2-4C45A565FE0A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202" name="Group 201"/>
          <p:cNvGrpSpPr/>
          <p:nvPr/>
        </p:nvGrpSpPr>
        <p:grpSpPr>
          <a:xfrm>
            <a:off x="1918173" y="2998245"/>
            <a:ext cx="4053112" cy="3267465"/>
            <a:chOff x="5920099" y="3150857"/>
            <a:chExt cx="2896811" cy="2486843"/>
          </a:xfrm>
        </p:grpSpPr>
        <p:grpSp>
          <p:nvGrpSpPr>
            <p:cNvPr id="13" name="Gruppieren 17"/>
            <p:cNvGrpSpPr/>
            <p:nvPr/>
          </p:nvGrpSpPr>
          <p:grpSpPr>
            <a:xfrm>
              <a:off x="5920099" y="3150857"/>
              <a:ext cx="2896811" cy="2486843"/>
              <a:chOff x="2350491" y="3884179"/>
              <a:chExt cx="2896811" cy="2486843"/>
            </a:xfrm>
          </p:grpSpPr>
          <p:grpSp>
            <p:nvGrpSpPr>
              <p:cNvPr id="14" name="Gruppieren 11"/>
              <p:cNvGrpSpPr/>
              <p:nvPr/>
            </p:nvGrpSpPr>
            <p:grpSpPr>
              <a:xfrm>
                <a:off x="2802516" y="4978081"/>
                <a:ext cx="945609" cy="579654"/>
                <a:chOff x="1038619" y="4978081"/>
                <a:chExt cx="945609" cy="579654"/>
              </a:xfrm>
            </p:grpSpPr>
            <p:grpSp>
              <p:nvGrpSpPr>
                <p:cNvPr id="31" name="Gruppieren 9"/>
                <p:cNvGrpSpPr/>
                <p:nvPr/>
              </p:nvGrpSpPr>
              <p:grpSpPr>
                <a:xfrm>
                  <a:off x="1052294" y="5014130"/>
                  <a:ext cx="931934" cy="512641"/>
                  <a:chOff x="1052294" y="5014130"/>
                  <a:chExt cx="931934" cy="512641"/>
                </a:xfrm>
              </p:grpSpPr>
              <p:cxnSp>
                <p:nvCxnSpPr>
                  <p:cNvPr id="37" name="Gerader Verbinder 148"/>
                  <p:cNvCxnSpPr>
                    <a:endCxn id="33" idx="2"/>
                  </p:cNvCxnSpPr>
                  <p:nvPr/>
                </p:nvCxnSpPr>
                <p:spPr>
                  <a:xfrm flipV="1">
                    <a:off x="1052294" y="5115459"/>
                    <a:ext cx="480851" cy="358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8" name="Gerader Verbinder 151"/>
                  <p:cNvCxnSpPr/>
                  <p:nvPr/>
                </p:nvCxnSpPr>
                <p:spPr>
                  <a:xfrm>
                    <a:off x="1291829" y="5526625"/>
                    <a:ext cx="692399" cy="146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ysDash"/>
                    <a:headEnd type="none" w="med" len="med"/>
                    <a:tailEnd type="arrow" w="med" len="med"/>
                  </a:ln>
                  <a:effectLst/>
                </p:spPr>
              </p:cxnSp>
              <p:cxnSp>
                <p:nvCxnSpPr>
                  <p:cNvPr id="39" name="Gerader Verbinder 152"/>
                  <p:cNvCxnSpPr/>
                  <p:nvPr/>
                </p:nvCxnSpPr>
                <p:spPr>
                  <a:xfrm>
                    <a:off x="1563682" y="5014130"/>
                    <a:ext cx="0" cy="109597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1" name="Gerader Verbinder 157"/>
                  <p:cNvCxnSpPr/>
                  <p:nvPr/>
                </p:nvCxnSpPr>
                <p:spPr>
                  <a:xfrm>
                    <a:off x="1301991" y="5119031"/>
                    <a:ext cx="0" cy="39600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32" name="Ellipse 161"/>
                <p:cNvSpPr/>
                <p:nvPr/>
              </p:nvSpPr>
              <p:spPr>
                <a:xfrm>
                  <a:off x="1531928" y="4978081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Ellipse 162"/>
                <p:cNvSpPr/>
                <p:nvPr/>
              </p:nvSpPr>
              <p:spPr>
                <a:xfrm>
                  <a:off x="1533145" y="5084349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Ellipse 163"/>
                <p:cNvSpPr/>
                <p:nvPr/>
              </p:nvSpPr>
              <p:spPr>
                <a:xfrm>
                  <a:off x="1038619" y="5093628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Ellipse 164"/>
                <p:cNvSpPr/>
                <p:nvPr/>
              </p:nvSpPr>
              <p:spPr>
                <a:xfrm>
                  <a:off x="1273049" y="5092616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Ellipse 165"/>
                <p:cNvSpPr/>
                <p:nvPr/>
              </p:nvSpPr>
              <p:spPr>
                <a:xfrm>
                  <a:off x="1272240" y="5495514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" name="Gruppieren 2"/>
              <p:cNvGrpSpPr/>
              <p:nvPr/>
            </p:nvGrpSpPr>
            <p:grpSpPr>
              <a:xfrm>
                <a:off x="2350491" y="3884179"/>
                <a:ext cx="2896811" cy="2486843"/>
                <a:chOff x="587301" y="3890068"/>
                <a:chExt cx="2896811" cy="2486843"/>
              </a:xfrm>
            </p:grpSpPr>
            <p:cxnSp>
              <p:nvCxnSpPr>
                <p:cNvPr id="16" name="Gerade Verbindung mit Pfeil 137"/>
                <p:cNvCxnSpPr/>
                <p:nvPr/>
              </p:nvCxnSpPr>
              <p:spPr>
                <a:xfrm flipV="1">
                  <a:off x="968829" y="4144736"/>
                  <a:ext cx="12254" cy="208552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8" name="Textfeld 139"/>
                <p:cNvSpPr txBox="1"/>
                <p:nvPr/>
              </p:nvSpPr>
              <p:spPr>
                <a:xfrm>
                  <a:off x="587301" y="3890068"/>
                  <a:ext cx="576064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p</a:t>
                  </a:r>
                  <a:endParaRPr kumimoji="0" lang="en-GB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Textfeld 140"/>
                <p:cNvSpPr txBox="1"/>
                <p:nvPr/>
              </p:nvSpPr>
              <p:spPr>
                <a:xfrm>
                  <a:off x="3052064" y="6007579"/>
                  <a:ext cx="432048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h</a:t>
                  </a:r>
                  <a:endParaRPr kumimoji="0" lang="en-GB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Freihandform 146"/>
                <p:cNvSpPr/>
                <p:nvPr/>
              </p:nvSpPr>
              <p:spPr>
                <a:xfrm>
                  <a:off x="979597" y="4576212"/>
                  <a:ext cx="2027374" cy="1644184"/>
                </a:xfrm>
                <a:custGeom>
                  <a:avLst/>
                  <a:gdLst>
                    <a:gd name="connsiteX0" fmla="*/ 0 w 1745658"/>
                    <a:gd name="connsiteY0" fmla="*/ 1640555 h 1644184"/>
                    <a:gd name="connsiteX1" fmla="*/ 587829 w 1745658"/>
                    <a:gd name="connsiteY1" fmla="*/ 290727 h 1644184"/>
                    <a:gd name="connsiteX2" fmla="*/ 1222829 w 1745658"/>
                    <a:gd name="connsiteY2" fmla="*/ 441 h 1644184"/>
                    <a:gd name="connsiteX3" fmla="*/ 1745343 w 1745658"/>
                    <a:gd name="connsiteY3" fmla="*/ 316127 h 1644184"/>
                    <a:gd name="connsiteX4" fmla="*/ 1299029 w 1745658"/>
                    <a:gd name="connsiteY4" fmla="*/ 1644184 h 164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5658" h="1644184">
                      <a:moveTo>
                        <a:pt x="0" y="1640555"/>
                      </a:moveTo>
                      <a:cubicBezTo>
                        <a:pt x="192012" y="1102317"/>
                        <a:pt x="384024" y="564079"/>
                        <a:pt x="587829" y="290727"/>
                      </a:cubicBezTo>
                      <a:cubicBezTo>
                        <a:pt x="791634" y="17375"/>
                        <a:pt x="1029910" y="-3792"/>
                        <a:pt x="1222829" y="441"/>
                      </a:cubicBezTo>
                      <a:cubicBezTo>
                        <a:pt x="1415748" y="4674"/>
                        <a:pt x="1732643" y="42170"/>
                        <a:pt x="1745343" y="316127"/>
                      </a:cubicBezTo>
                      <a:cubicBezTo>
                        <a:pt x="1758043" y="590084"/>
                        <a:pt x="1383696" y="1432517"/>
                        <a:pt x="1299029" y="1644184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3F5A9A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21" name="Gerade Verbindung mit Pfeil 138"/>
                <p:cNvCxnSpPr/>
                <p:nvPr/>
              </p:nvCxnSpPr>
              <p:spPr>
                <a:xfrm>
                  <a:off x="954314" y="6219372"/>
                  <a:ext cx="2180772" cy="3628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22" name="Textfeld 166"/>
                <p:cNvSpPr txBox="1"/>
                <p:nvPr/>
              </p:nvSpPr>
              <p:spPr>
                <a:xfrm>
                  <a:off x="1473409" y="4749554"/>
                  <a:ext cx="16635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1</a:t>
                  </a:r>
                </a:p>
              </p:txBody>
            </p:sp>
            <p:sp>
              <p:nvSpPr>
                <p:cNvPr id="23" name="Textfeld 167"/>
                <p:cNvSpPr txBox="1"/>
                <p:nvPr/>
              </p:nvSpPr>
              <p:spPr>
                <a:xfrm>
                  <a:off x="1567435" y="5009591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24" name="Textfeld 168"/>
                <p:cNvSpPr txBox="1"/>
                <p:nvPr/>
              </p:nvSpPr>
              <p:spPr>
                <a:xfrm>
                  <a:off x="978003" y="4901868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3</a:t>
                  </a:r>
                </a:p>
              </p:txBody>
            </p:sp>
            <p:sp>
              <p:nvSpPr>
                <p:cNvPr id="25" name="Textfeld 169"/>
                <p:cNvSpPr txBox="1"/>
                <p:nvPr/>
              </p:nvSpPr>
              <p:spPr>
                <a:xfrm>
                  <a:off x="1209326" y="4903442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4</a:t>
                  </a:r>
                </a:p>
              </p:txBody>
            </p:sp>
            <p:sp>
              <p:nvSpPr>
                <p:cNvPr id="26" name="Textfeld 170"/>
                <p:cNvSpPr txBox="1"/>
                <p:nvPr/>
              </p:nvSpPr>
              <p:spPr>
                <a:xfrm>
                  <a:off x="1224810" y="5513889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5</a:t>
                  </a:r>
                </a:p>
              </p:txBody>
            </p:sp>
            <p:sp>
              <p:nvSpPr>
                <p:cNvPr id="27" name="Textfeld 171"/>
                <p:cNvSpPr txBox="1"/>
                <p:nvPr/>
              </p:nvSpPr>
              <p:spPr>
                <a:xfrm>
                  <a:off x="1874331" y="5510989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6</a:t>
                  </a:r>
                </a:p>
              </p:txBody>
            </p:sp>
            <p:sp>
              <p:nvSpPr>
                <p:cNvPr id="28" name="Textfeld 172"/>
                <p:cNvSpPr txBox="1"/>
                <p:nvPr/>
              </p:nvSpPr>
              <p:spPr>
                <a:xfrm>
                  <a:off x="1053794" y="4353878"/>
                  <a:ext cx="697975" cy="2342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EH 1</a:t>
                  </a:r>
                </a:p>
              </p:txBody>
            </p:sp>
            <p:sp>
              <p:nvSpPr>
                <p:cNvPr id="29" name="Textfeld 173"/>
                <p:cNvSpPr txBox="1"/>
                <p:nvPr/>
              </p:nvSpPr>
              <p:spPr>
                <a:xfrm>
                  <a:off x="1690790" y="4735767"/>
                  <a:ext cx="713925" cy="2342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EH 2</a:t>
                  </a:r>
                </a:p>
              </p:txBody>
            </p:sp>
            <p:cxnSp>
              <p:nvCxnSpPr>
                <p:cNvPr id="30" name="Gerade Verbindung mit Pfeil 175"/>
                <p:cNvCxnSpPr/>
                <p:nvPr/>
              </p:nvCxnSpPr>
              <p:spPr>
                <a:xfrm flipH="1">
                  <a:off x="1168816" y="4581920"/>
                  <a:ext cx="162824" cy="514556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C00000"/>
                  </a:solidFill>
                  <a:prstDash val="solid"/>
                  <a:tailEnd type="triangle"/>
                </a:ln>
                <a:effectLst/>
              </p:spPr>
            </p:cxnSp>
          </p:grpSp>
        </p:grpSp>
        <p:sp>
          <p:nvSpPr>
            <p:cNvPr id="43" name="Textfeld 173"/>
            <p:cNvSpPr txBox="1"/>
            <p:nvPr/>
          </p:nvSpPr>
          <p:spPr>
            <a:xfrm>
              <a:off x="7346699" y="4653861"/>
              <a:ext cx="367034" cy="234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dirty="0">
                  <a:solidFill>
                    <a:srgbClr val="C00000"/>
                  </a:solidFill>
                </a:rPr>
                <a:t>Test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44" name="Gerade Verbindung mit Pfeil 175"/>
            <p:cNvCxnSpPr/>
            <p:nvPr/>
          </p:nvCxnSpPr>
          <p:spPr>
            <a:xfrm flipH="1">
              <a:off x="7007669" y="4235142"/>
              <a:ext cx="162824" cy="514556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triangle"/>
            </a:ln>
            <a:effectLst/>
          </p:spPr>
        </p:cxnSp>
        <p:sp>
          <p:nvSpPr>
            <p:cNvPr id="45" name="Ellipse 161"/>
            <p:cNvSpPr/>
            <p:nvPr/>
          </p:nvSpPr>
          <p:spPr>
            <a:xfrm>
              <a:off x="7311946" y="4758355"/>
              <a:ext cx="63507" cy="6222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7069839" y="1390575"/>
            <a:ext cx="435931" cy="769018"/>
            <a:chOff x="5148064" y="1196752"/>
            <a:chExt cx="435931" cy="769018"/>
          </a:xfrm>
        </p:grpSpPr>
        <p:sp>
          <p:nvSpPr>
            <p:cNvPr id="290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1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dirty="0">
                  <a:solidFill>
                    <a:srgbClr val="000000"/>
                  </a:solidFill>
                </a:rPr>
                <a:t>T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92" name="Gerader Verbinder 106"/>
            <p:cNvCxnSpPr>
              <a:stCxn id="290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203" name="Abgerundetes Rechteck 4"/>
          <p:cNvSpPr/>
          <p:nvPr/>
        </p:nvSpPr>
        <p:spPr>
          <a:xfrm>
            <a:off x="175724" y="2322415"/>
            <a:ext cx="720080" cy="1152128"/>
          </a:xfrm>
          <a:prstGeom prst="round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4" name="Rechteck 5"/>
          <p:cNvSpPr/>
          <p:nvPr/>
        </p:nvSpPr>
        <p:spPr>
          <a:xfrm>
            <a:off x="1543876" y="1962375"/>
            <a:ext cx="720080" cy="36004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05" name="Gruppieren 8"/>
          <p:cNvGrpSpPr/>
          <p:nvPr/>
        </p:nvGrpSpPr>
        <p:grpSpPr>
          <a:xfrm>
            <a:off x="4018138" y="2047045"/>
            <a:ext cx="339104" cy="203362"/>
            <a:chOff x="3851920" y="1988840"/>
            <a:chExt cx="1440160" cy="720081"/>
          </a:xfrm>
        </p:grpSpPr>
        <p:sp>
          <p:nvSpPr>
            <p:cNvPr id="206" name="Gleichschenkliges Dreieck 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7" name="Gleichschenkliges Dreieck 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217" name="Gerader Verbinder 25"/>
          <p:cNvCxnSpPr/>
          <p:nvPr/>
        </p:nvCxnSpPr>
        <p:spPr>
          <a:xfrm>
            <a:off x="1706059" y="1602335"/>
            <a:ext cx="0" cy="576064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18" name="Gerader Verbinder 26"/>
          <p:cNvCxnSpPr/>
          <p:nvPr/>
        </p:nvCxnSpPr>
        <p:spPr>
          <a:xfrm>
            <a:off x="2120599" y="1602335"/>
            <a:ext cx="0" cy="576064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19" name="Gerader Verbinder 29"/>
          <p:cNvCxnSpPr/>
          <p:nvPr/>
        </p:nvCxnSpPr>
        <p:spPr>
          <a:xfrm flipH="1">
            <a:off x="1690877" y="2029891"/>
            <a:ext cx="236394" cy="137679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20" name="Gerader Verbinder 32"/>
          <p:cNvCxnSpPr/>
          <p:nvPr/>
        </p:nvCxnSpPr>
        <p:spPr>
          <a:xfrm>
            <a:off x="1903891" y="2027293"/>
            <a:ext cx="231198" cy="135082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21" name="Gerader Verbinder 50"/>
          <p:cNvCxnSpPr/>
          <p:nvPr/>
        </p:nvCxnSpPr>
        <p:spPr>
          <a:xfrm flipV="1">
            <a:off x="540000" y="2124000"/>
            <a:ext cx="0" cy="111600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2" name="Gerader Verbinder 52"/>
          <p:cNvCxnSpPr>
            <a:endCxn id="265" idx="3"/>
          </p:cNvCxnSpPr>
          <p:nvPr/>
        </p:nvCxnSpPr>
        <p:spPr>
          <a:xfrm flipH="1" flipV="1">
            <a:off x="1173869" y="2138493"/>
            <a:ext cx="382869" cy="341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3" name="Gerader Verbinder 61"/>
          <p:cNvCxnSpPr/>
          <p:nvPr/>
        </p:nvCxnSpPr>
        <p:spPr>
          <a:xfrm flipH="1" flipV="1">
            <a:off x="2267578" y="2145315"/>
            <a:ext cx="17388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4" name="Gerader Verbinder 63"/>
          <p:cNvCxnSpPr/>
          <p:nvPr/>
        </p:nvCxnSpPr>
        <p:spPr>
          <a:xfrm flipH="1" flipV="1">
            <a:off x="4377879" y="2145315"/>
            <a:ext cx="1296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34" name="Gerader Verbinder 73"/>
          <p:cNvCxnSpPr/>
          <p:nvPr/>
        </p:nvCxnSpPr>
        <p:spPr>
          <a:xfrm flipH="1" flipV="1">
            <a:off x="7085665" y="2146964"/>
            <a:ext cx="1368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235" name="Gruppieren 75"/>
          <p:cNvGrpSpPr/>
          <p:nvPr/>
        </p:nvGrpSpPr>
        <p:grpSpPr>
          <a:xfrm flipV="1">
            <a:off x="7452320" y="1950818"/>
            <a:ext cx="358991" cy="144016"/>
            <a:chOff x="6012160" y="1844824"/>
            <a:chExt cx="728464" cy="513844"/>
          </a:xfrm>
        </p:grpSpPr>
        <p:cxnSp>
          <p:nvCxnSpPr>
            <p:cNvPr id="236" name="Gerader Verbinder 76"/>
            <p:cNvCxnSpPr/>
            <p:nvPr/>
          </p:nvCxnSpPr>
          <p:spPr>
            <a:xfrm flipV="1">
              <a:off x="601216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7" name="Gerader Verbinder 77"/>
            <p:cNvCxnSpPr/>
            <p:nvPr/>
          </p:nvCxnSpPr>
          <p:spPr>
            <a:xfrm flipV="1">
              <a:off x="624497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8" name="Gerader Verbinder 78"/>
            <p:cNvCxnSpPr/>
            <p:nvPr/>
          </p:nvCxnSpPr>
          <p:spPr>
            <a:xfrm flipV="1">
              <a:off x="6477762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9" name="Gerader Verbinder 79"/>
            <p:cNvCxnSpPr/>
            <p:nvPr/>
          </p:nvCxnSpPr>
          <p:spPr>
            <a:xfrm flipH="1" flipV="1">
              <a:off x="6596608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0" name="Gerader Verbinder 80"/>
            <p:cNvCxnSpPr/>
            <p:nvPr/>
          </p:nvCxnSpPr>
          <p:spPr>
            <a:xfrm flipH="1" flipV="1">
              <a:off x="6363816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1" name="Gerader Verbinder 81"/>
            <p:cNvCxnSpPr/>
            <p:nvPr/>
          </p:nvCxnSpPr>
          <p:spPr>
            <a:xfrm flipH="1" flipV="1">
              <a:off x="6128565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2" name="Gerader Verbinder 82"/>
            <p:cNvCxnSpPr/>
            <p:nvPr/>
          </p:nvCxnSpPr>
          <p:spPr>
            <a:xfrm>
              <a:off x="6021244" y="1967645"/>
              <a:ext cx="1079" cy="391023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3" name="Gerader Verbinder 83"/>
            <p:cNvCxnSpPr/>
            <p:nvPr/>
          </p:nvCxnSpPr>
          <p:spPr>
            <a:xfrm>
              <a:off x="6736818" y="1977737"/>
              <a:ext cx="3097" cy="374875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cxnSp>
        <p:nvCxnSpPr>
          <p:cNvPr id="244" name="Gerader Verbinder 86"/>
          <p:cNvCxnSpPr/>
          <p:nvPr/>
        </p:nvCxnSpPr>
        <p:spPr>
          <a:xfrm flipH="1">
            <a:off x="5662394" y="2148719"/>
            <a:ext cx="1440159" cy="0"/>
          </a:xfrm>
          <a:prstGeom prst="line">
            <a:avLst/>
          </a:prstGeom>
          <a:noFill/>
          <a:ln w="76200" cap="flat" cmpd="sng" algn="ctr">
            <a:solidFill>
              <a:srgbClr val="DE6F00"/>
            </a:solidFill>
            <a:prstDash val="solid"/>
          </a:ln>
          <a:effectLst/>
        </p:spPr>
      </p:cxnSp>
      <p:sp>
        <p:nvSpPr>
          <p:cNvPr id="245" name="Textfeld 92"/>
          <p:cNvSpPr txBox="1"/>
          <p:nvPr/>
        </p:nvSpPr>
        <p:spPr>
          <a:xfrm>
            <a:off x="-30375" y="3503787"/>
            <a:ext cx="1231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LN</a:t>
            </a:r>
            <a:r>
              <a:rPr kumimoji="0" lang="de-DE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Dewar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solidFill>
                  <a:srgbClr val="000000"/>
                </a:solidFill>
              </a:rPr>
              <a:t>4 bar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7" name="Textfeld 95"/>
          <p:cNvSpPr txBox="1"/>
          <p:nvPr/>
        </p:nvSpPr>
        <p:spPr>
          <a:xfrm>
            <a:off x="1328447" y="2397270"/>
            <a:ext cx="115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solidFill>
                  <a:srgbClr val="000000"/>
                </a:solidFill>
              </a:rPr>
              <a:t>P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recooler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286" name="Group 285"/>
          <p:cNvGrpSpPr/>
          <p:nvPr/>
        </p:nvGrpSpPr>
        <p:grpSpPr>
          <a:xfrm>
            <a:off x="2304038" y="1688549"/>
            <a:ext cx="1048334" cy="417842"/>
            <a:chOff x="2799703" y="1517629"/>
            <a:chExt cx="1048334" cy="417842"/>
          </a:xfrm>
        </p:grpSpPr>
        <p:grpSp>
          <p:nvGrpSpPr>
            <p:cNvPr id="208" name="Gruppieren 23"/>
            <p:cNvGrpSpPr/>
            <p:nvPr/>
          </p:nvGrpSpPr>
          <p:grpSpPr>
            <a:xfrm flipV="1">
              <a:off x="3132889" y="1791455"/>
              <a:ext cx="358991" cy="144016"/>
              <a:chOff x="6012160" y="1844824"/>
              <a:chExt cx="728464" cy="513844"/>
            </a:xfrm>
          </p:grpSpPr>
          <p:cxnSp>
            <p:nvCxnSpPr>
              <p:cNvPr id="209" name="Gerader Verbinder 10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0" name="Gerader Verbinder 12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1" name="Gerader Verbinder 13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2" name="Gerader Verbinder 14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3" name="Gerader Verbinder 15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4" name="Gerader Verbinder 16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5" name="Gerader Verbinder 18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6" name="Gerader Verbinder 20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248" name="Textfeld 96"/>
            <p:cNvSpPr txBox="1"/>
            <p:nvPr/>
          </p:nvSpPr>
          <p:spPr>
            <a:xfrm>
              <a:off x="2799703" y="1517629"/>
              <a:ext cx="10483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EH 1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4286476" y="1697111"/>
            <a:ext cx="1048334" cy="409280"/>
            <a:chOff x="4243746" y="1697111"/>
            <a:chExt cx="1048334" cy="409280"/>
          </a:xfrm>
        </p:grpSpPr>
        <p:grpSp>
          <p:nvGrpSpPr>
            <p:cNvPr id="225" name="Gruppieren 64"/>
            <p:cNvGrpSpPr/>
            <p:nvPr/>
          </p:nvGrpSpPr>
          <p:grpSpPr>
            <a:xfrm flipV="1">
              <a:off x="4596673" y="1962375"/>
              <a:ext cx="358991" cy="144016"/>
              <a:chOff x="6012160" y="1844824"/>
              <a:chExt cx="728464" cy="513844"/>
            </a:xfrm>
          </p:grpSpPr>
          <p:cxnSp>
            <p:nvCxnSpPr>
              <p:cNvPr id="226" name="Gerader Verbinder 65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7" name="Gerader Verbinder 66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8" name="Gerader Verbinder 67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9" name="Gerader Verbinder 68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0" name="Gerader Verbinder 69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1" name="Gerader Verbinder 70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2" name="Gerader Verbinder 71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3" name="Gerader Verbinder 72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249" name="Textfeld 97"/>
            <p:cNvSpPr txBox="1"/>
            <p:nvPr/>
          </p:nvSpPr>
          <p:spPr>
            <a:xfrm>
              <a:off x="4243746" y="1697111"/>
              <a:ext cx="10483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EH 2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50" name="Textfeld 98"/>
          <p:cNvSpPr txBox="1"/>
          <p:nvPr/>
        </p:nvSpPr>
        <p:spPr>
          <a:xfrm>
            <a:off x="7113855" y="1678051"/>
            <a:ext cx="1048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EH 3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251" name="Textfeld 99"/>
          <p:cNvSpPr txBox="1"/>
          <p:nvPr/>
        </p:nvSpPr>
        <p:spPr>
          <a:xfrm>
            <a:off x="3389990" y="2352317"/>
            <a:ext cx="1617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Joule-Thomson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expansion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52" name="Textfeld 100"/>
          <p:cNvSpPr txBox="1"/>
          <p:nvPr/>
        </p:nvSpPr>
        <p:spPr>
          <a:xfrm>
            <a:off x="5385253" y="2189708"/>
            <a:ext cx="1993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Sample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</a:endParaRPr>
          </a:p>
        </p:txBody>
      </p:sp>
      <p:sp>
        <p:nvSpPr>
          <p:cNvPr id="255" name="Ellipse 103"/>
          <p:cNvSpPr/>
          <p:nvPr/>
        </p:nvSpPr>
        <p:spPr>
          <a:xfrm>
            <a:off x="7998259" y="1367672"/>
            <a:ext cx="370890" cy="36004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6" name="Textfeld 104"/>
          <p:cNvSpPr txBox="1"/>
          <p:nvPr/>
        </p:nvSpPr>
        <p:spPr>
          <a:xfrm>
            <a:off x="7973440" y="1393803"/>
            <a:ext cx="43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281" name="Group 280"/>
          <p:cNvGrpSpPr/>
          <p:nvPr/>
        </p:nvGrpSpPr>
        <p:grpSpPr>
          <a:xfrm>
            <a:off x="5148064" y="1367672"/>
            <a:ext cx="435931" cy="769018"/>
            <a:chOff x="5148064" y="1196752"/>
            <a:chExt cx="435931" cy="769018"/>
          </a:xfrm>
        </p:grpSpPr>
        <p:sp>
          <p:nvSpPr>
            <p:cNvPr id="253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4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57" name="Gerader Verbinder 106"/>
            <p:cNvCxnSpPr>
              <a:stCxn id="253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258" name="Gerader Verbinder 110"/>
          <p:cNvCxnSpPr/>
          <p:nvPr/>
        </p:nvCxnSpPr>
        <p:spPr>
          <a:xfrm flipH="1">
            <a:off x="8184865" y="1722128"/>
            <a:ext cx="355" cy="40897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263" name="Gruppieren 115"/>
          <p:cNvGrpSpPr/>
          <p:nvPr/>
        </p:nvGrpSpPr>
        <p:grpSpPr>
          <a:xfrm>
            <a:off x="991348" y="2069196"/>
            <a:ext cx="182520" cy="138591"/>
            <a:chOff x="3851920" y="1988840"/>
            <a:chExt cx="1440160" cy="720081"/>
          </a:xfrm>
        </p:grpSpPr>
        <p:sp>
          <p:nvSpPr>
            <p:cNvPr id="264" name="Gleichschenkliges Dreieck 11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5" name="Gleichschenkliges Dreieck 11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66" name="Flussdiagramm: Verzögerung 118"/>
          <p:cNvSpPr/>
          <p:nvPr/>
        </p:nvSpPr>
        <p:spPr>
          <a:xfrm rot="16200000">
            <a:off x="1042465" y="1895594"/>
            <a:ext cx="76248" cy="87221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7" name="Gerader Verbinder 119"/>
          <p:cNvCxnSpPr>
            <a:endCxn id="265" idx="0"/>
          </p:cNvCxnSpPr>
          <p:nvPr/>
        </p:nvCxnSpPr>
        <p:spPr>
          <a:xfrm>
            <a:off x="1081747" y="1983678"/>
            <a:ext cx="862" cy="15481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268" name="Gruppieren 124"/>
          <p:cNvGrpSpPr/>
          <p:nvPr/>
        </p:nvGrpSpPr>
        <p:grpSpPr>
          <a:xfrm>
            <a:off x="8456133" y="2063816"/>
            <a:ext cx="182520" cy="138591"/>
            <a:chOff x="3851920" y="1988840"/>
            <a:chExt cx="1440160" cy="720081"/>
          </a:xfrm>
        </p:grpSpPr>
        <p:sp>
          <p:nvSpPr>
            <p:cNvPr id="269" name="Gleichschenkliges Dreieck 125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0" name="Gleichschenkliges Dreieck 126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71" name="Flussdiagramm: Verzögerung 127"/>
          <p:cNvSpPr/>
          <p:nvPr/>
        </p:nvSpPr>
        <p:spPr>
          <a:xfrm rot="16200000">
            <a:off x="8507250" y="1890214"/>
            <a:ext cx="76248" cy="87221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72" name="Gerader Verbinder 128"/>
          <p:cNvCxnSpPr>
            <a:endCxn id="270" idx="0"/>
          </p:cNvCxnSpPr>
          <p:nvPr/>
        </p:nvCxnSpPr>
        <p:spPr>
          <a:xfrm>
            <a:off x="8546532" y="1978298"/>
            <a:ext cx="862" cy="15481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275" name="Textfeld 131"/>
          <p:cNvSpPr txBox="1"/>
          <p:nvPr/>
        </p:nvSpPr>
        <p:spPr>
          <a:xfrm>
            <a:off x="1123943" y="3191091"/>
            <a:ext cx="315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276" name="Textfeld 132"/>
          <p:cNvSpPr txBox="1"/>
          <p:nvPr/>
        </p:nvSpPr>
        <p:spPr>
          <a:xfrm flipH="1">
            <a:off x="1334763" y="2084499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277" name="Textfeld 133"/>
          <p:cNvSpPr txBox="1"/>
          <p:nvPr/>
        </p:nvSpPr>
        <p:spPr>
          <a:xfrm flipH="1">
            <a:off x="2274395" y="2079453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278" name="Textfeld 134"/>
          <p:cNvSpPr txBox="1"/>
          <p:nvPr/>
        </p:nvSpPr>
        <p:spPr>
          <a:xfrm flipH="1">
            <a:off x="3403600" y="2081355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279" name="Textfeld 135"/>
          <p:cNvSpPr txBox="1"/>
          <p:nvPr/>
        </p:nvSpPr>
        <p:spPr>
          <a:xfrm flipH="1">
            <a:off x="4399001" y="2091304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280" name="Textfeld 136"/>
          <p:cNvSpPr txBox="1"/>
          <p:nvPr/>
        </p:nvSpPr>
        <p:spPr>
          <a:xfrm flipH="1">
            <a:off x="4970671" y="2092313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</a:t>
            </a:r>
          </a:p>
        </p:txBody>
      </p:sp>
      <p:grpSp>
        <p:nvGrpSpPr>
          <p:cNvPr id="282" name="Group 281"/>
          <p:cNvGrpSpPr/>
          <p:nvPr/>
        </p:nvGrpSpPr>
        <p:grpSpPr>
          <a:xfrm>
            <a:off x="3488753" y="1375613"/>
            <a:ext cx="435931" cy="769018"/>
            <a:chOff x="5148064" y="1196752"/>
            <a:chExt cx="435931" cy="769018"/>
          </a:xfrm>
        </p:grpSpPr>
        <p:sp>
          <p:nvSpPr>
            <p:cNvPr id="283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4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85" name="Gerader Verbinder 106"/>
            <p:cNvCxnSpPr>
              <a:stCxn id="283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287" name="Gerader Verbinder 73"/>
          <p:cNvCxnSpPr/>
          <p:nvPr/>
        </p:nvCxnSpPr>
        <p:spPr>
          <a:xfrm flipH="1">
            <a:off x="8647200" y="2145315"/>
            <a:ext cx="236916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arrow" w="med" len="med"/>
            <a:tailEnd type="none" w="med" len="med"/>
          </a:ln>
          <a:effectLst/>
        </p:spPr>
      </p:cxnSp>
      <p:sp>
        <p:nvSpPr>
          <p:cNvPr id="295" name="Oval 294"/>
          <p:cNvSpPr/>
          <p:nvPr/>
        </p:nvSpPr>
        <p:spPr>
          <a:xfrm>
            <a:off x="245242" y="2735824"/>
            <a:ext cx="576000" cy="576000"/>
          </a:xfrm>
          <a:prstGeom prst="ellipse">
            <a:avLst/>
          </a:prstGeom>
          <a:noFill/>
          <a:ln w="19050"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7" name="Straight Connector 296"/>
          <p:cNvCxnSpPr/>
          <p:nvPr/>
        </p:nvCxnSpPr>
        <p:spPr>
          <a:xfrm flipV="1">
            <a:off x="485626" y="2330920"/>
            <a:ext cx="0" cy="396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V="1">
            <a:off x="593626" y="2330920"/>
            <a:ext cx="0" cy="396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0" name="Group 299"/>
          <p:cNvGrpSpPr/>
          <p:nvPr/>
        </p:nvGrpSpPr>
        <p:grpSpPr>
          <a:xfrm>
            <a:off x="3051465" y="1373938"/>
            <a:ext cx="435931" cy="769018"/>
            <a:chOff x="5148064" y="1196752"/>
            <a:chExt cx="435931" cy="769018"/>
          </a:xfrm>
        </p:grpSpPr>
        <p:sp>
          <p:nvSpPr>
            <p:cNvPr id="301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2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dirty="0">
                  <a:solidFill>
                    <a:srgbClr val="000000"/>
                  </a:solidFill>
                </a:rPr>
                <a:t>T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03" name="Gerader Verbinder 106"/>
            <p:cNvCxnSpPr>
              <a:stCxn id="301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05" name="Rectangle 304"/>
          <p:cNvSpPr/>
          <p:nvPr/>
        </p:nvSpPr>
        <p:spPr>
          <a:xfrm>
            <a:off x="2480938" y="871671"/>
            <a:ext cx="5433014" cy="2160146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TextBox 306"/>
          <p:cNvSpPr txBox="1"/>
          <p:nvPr/>
        </p:nvSpPr>
        <p:spPr>
          <a:xfrm>
            <a:off x="5583995" y="2754086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80808"/>
                </a:solidFill>
              </a:rPr>
              <a:t>Cryostat with thermal shield</a:t>
            </a:r>
            <a:endParaRPr lang="en-US" sz="1400" dirty="0">
              <a:solidFill>
                <a:srgbClr val="080808"/>
              </a:solidFill>
            </a:endParaRPr>
          </a:p>
        </p:txBody>
      </p:sp>
      <p:cxnSp>
        <p:nvCxnSpPr>
          <p:cNvPr id="310" name="Gerader Verbinder 52"/>
          <p:cNvCxnSpPr/>
          <p:nvPr/>
        </p:nvCxnSpPr>
        <p:spPr>
          <a:xfrm flipH="1" flipV="1">
            <a:off x="528423" y="2122511"/>
            <a:ext cx="434997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313" name="Straight Arrow Connector 312"/>
          <p:cNvCxnSpPr/>
          <p:nvPr/>
        </p:nvCxnSpPr>
        <p:spPr>
          <a:xfrm>
            <a:off x="5828570" y="1911288"/>
            <a:ext cx="2474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Arrow Connector 313"/>
          <p:cNvCxnSpPr/>
          <p:nvPr/>
        </p:nvCxnSpPr>
        <p:spPr>
          <a:xfrm flipV="1">
            <a:off x="6381981" y="1727712"/>
            <a:ext cx="0" cy="2514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Arrow Connector 315"/>
          <p:cNvCxnSpPr/>
          <p:nvPr/>
        </p:nvCxnSpPr>
        <p:spPr>
          <a:xfrm flipV="1">
            <a:off x="6829567" y="1732237"/>
            <a:ext cx="0" cy="25144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272" r="11740" b="3703"/>
          <a:stretch/>
        </p:blipFill>
        <p:spPr>
          <a:xfrm>
            <a:off x="6547531" y="2266021"/>
            <a:ext cx="2541654" cy="3907826"/>
          </a:xfrm>
          <a:prstGeom prst="rect">
            <a:avLst/>
          </a:prstGeom>
        </p:spPr>
      </p:pic>
      <p:cxnSp>
        <p:nvCxnSpPr>
          <p:cNvPr id="134" name="Straight Connector 133"/>
          <p:cNvCxnSpPr/>
          <p:nvPr/>
        </p:nvCxnSpPr>
        <p:spPr>
          <a:xfrm>
            <a:off x="245242" y="3023824"/>
            <a:ext cx="57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1590440" y="992630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LN</a:t>
            </a:r>
            <a:r>
              <a:rPr lang="en-GB" sz="1600" baseline="-25000" dirty="0"/>
              <a:t>2</a:t>
            </a:r>
            <a:endParaRPr lang="en-GB" sz="1600" dirty="0"/>
          </a:p>
          <a:p>
            <a:pPr algn="ctr"/>
            <a:r>
              <a:rPr lang="en-GB" sz="1600" dirty="0"/>
              <a:t>1 bar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2740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Experimental Set-up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14DA8C-47AB-40DC-AED2-4C45A565FE0A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202" name="Group 201"/>
          <p:cNvGrpSpPr/>
          <p:nvPr/>
        </p:nvGrpSpPr>
        <p:grpSpPr>
          <a:xfrm>
            <a:off x="1918173" y="2998245"/>
            <a:ext cx="4053112" cy="3267465"/>
            <a:chOff x="5920099" y="3150857"/>
            <a:chExt cx="2896811" cy="2486843"/>
          </a:xfrm>
        </p:grpSpPr>
        <p:grpSp>
          <p:nvGrpSpPr>
            <p:cNvPr id="13" name="Gruppieren 17"/>
            <p:cNvGrpSpPr/>
            <p:nvPr/>
          </p:nvGrpSpPr>
          <p:grpSpPr>
            <a:xfrm>
              <a:off x="5920099" y="3150857"/>
              <a:ext cx="2896811" cy="2486843"/>
              <a:chOff x="2350491" y="3884179"/>
              <a:chExt cx="2896811" cy="2486843"/>
            </a:xfrm>
          </p:grpSpPr>
          <p:grpSp>
            <p:nvGrpSpPr>
              <p:cNvPr id="14" name="Gruppieren 11"/>
              <p:cNvGrpSpPr/>
              <p:nvPr/>
            </p:nvGrpSpPr>
            <p:grpSpPr>
              <a:xfrm>
                <a:off x="2802516" y="4978081"/>
                <a:ext cx="945609" cy="579654"/>
                <a:chOff x="1038619" y="4978081"/>
                <a:chExt cx="945609" cy="579654"/>
              </a:xfrm>
            </p:grpSpPr>
            <p:grpSp>
              <p:nvGrpSpPr>
                <p:cNvPr id="31" name="Gruppieren 9"/>
                <p:cNvGrpSpPr/>
                <p:nvPr/>
              </p:nvGrpSpPr>
              <p:grpSpPr>
                <a:xfrm>
                  <a:off x="1052294" y="5014130"/>
                  <a:ext cx="931934" cy="512641"/>
                  <a:chOff x="1052294" y="5014130"/>
                  <a:chExt cx="931934" cy="512641"/>
                </a:xfrm>
              </p:grpSpPr>
              <p:cxnSp>
                <p:nvCxnSpPr>
                  <p:cNvPr id="37" name="Gerader Verbinder 148"/>
                  <p:cNvCxnSpPr>
                    <a:endCxn id="33" idx="2"/>
                  </p:cNvCxnSpPr>
                  <p:nvPr/>
                </p:nvCxnSpPr>
                <p:spPr>
                  <a:xfrm flipV="1">
                    <a:off x="1052294" y="5115459"/>
                    <a:ext cx="480851" cy="358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8" name="Gerader Verbinder 151"/>
                  <p:cNvCxnSpPr/>
                  <p:nvPr/>
                </p:nvCxnSpPr>
                <p:spPr>
                  <a:xfrm>
                    <a:off x="1291829" y="5526625"/>
                    <a:ext cx="692399" cy="146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ysDash"/>
                    <a:headEnd type="none" w="med" len="med"/>
                    <a:tailEnd type="arrow" w="med" len="med"/>
                  </a:ln>
                  <a:effectLst/>
                </p:spPr>
              </p:cxnSp>
              <p:cxnSp>
                <p:nvCxnSpPr>
                  <p:cNvPr id="39" name="Gerader Verbinder 152"/>
                  <p:cNvCxnSpPr/>
                  <p:nvPr/>
                </p:nvCxnSpPr>
                <p:spPr>
                  <a:xfrm>
                    <a:off x="1563682" y="5014130"/>
                    <a:ext cx="0" cy="109597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1" name="Gerader Verbinder 157"/>
                  <p:cNvCxnSpPr/>
                  <p:nvPr/>
                </p:nvCxnSpPr>
                <p:spPr>
                  <a:xfrm>
                    <a:off x="1301991" y="5119031"/>
                    <a:ext cx="0" cy="39600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32" name="Ellipse 161"/>
                <p:cNvSpPr/>
                <p:nvPr/>
              </p:nvSpPr>
              <p:spPr>
                <a:xfrm>
                  <a:off x="1531928" y="4978081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Ellipse 162"/>
                <p:cNvSpPr/>
                <p:nvPr/>
              </p:nvSpPr>
              <p:spPr>
                <a:xfrm>
                  <a:off x="1533145" y="5084349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Ellipse 163"/>
                <p:cNvSpPr/>
                <p:nvPr/>
              </p:nvSpPr>
              <p:spPr>
                <a:xfrm>
                  <a:off x="1038619" y="5093628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Ellipse 164"/>
                <p:cNvSpPr/>
                <p:nvPr/>
              </p:nvSpPr>
              <p:spPr>
                <a:xfrm>
                  <a:off x="1273049" y="5092616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Ellipse 165"/>
                <p:cNvSpPr/>
                <p:nvPr/>
              </p:nvSpPr>
              <p:spPr>
                <a:xfrm>
                  <a:off x="1272240" y="5495514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" name="Gruppieren 2"/>
              <p:cNvGrpSpPr/>
              <p:nvPr/>
            </p:nvGrpSpPr>
            <p:grpSpPr>
              <a:xfrm>
                <a:off x="2350491" y="3884179"/>
                <a:ext cx="2896811" cy="2486843"/>
                <a:chOff x="587301" y="3890068"/>
                <a:chExt cx="2896811" cy="2486843"/>
              </a:xfrm>
            </p:grpSpPr>
            <p:cxnSp>
              <p:nvCxnSpPr>
                <p:cNvPr id="16" name="Gerade Verbindung mit Pfeil 137"/>
                <p:cNvCxnSpPr/>
                <p:nvPr/>
              </p:nvCxnSpPr>
              <p:spPr>
                <a:xfrm flipV="1">
                  <a:off x="968829" y="4144736"/>
                  <a:ext cx="12254" cy="208552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8" name="Textfeld 139"/>
                <p:cNvSpPr txBox="1"/>
                <p:nvPr/>
              </p:nvSpPr>
              <p:spPr>
                <a:xfrm>
                  <a:off x="587301" y="3890068"/>
                  <a:ext cx="576064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p</a:t>
                  </a:r>
                  <a:endParaRPr kumimoji="0" lang="en-GB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Textfeld 140"/>
                <p:cNvSpPr txBox="1"/>
                <p:nvPr/>
              </p:nvSpPr>
              <p:spPr>
                <a:xfrm>
                  <a:off x="3052064" y="6007579"/>
                  <a:ext cx="432048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h</a:t>
                  </a:r>
                  <a:endParaRPr kumimoji="0" lang="en-GB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Freihandform 146"/>
                <p:cNvSpPr/>
                <p:nvPr/>
              </p:nvSpPr>
              <p:spPr>
                <a:xfrm>
                  <a:off x="979597" y="4576212"/>
                  <a:ext cx="2027374" cy="1644184"/>
                </a:xfrm>
                <a:custGeom>
                  <a:avLst/>
                  <a:gdLst>
                    <a:gd name="connsiteX0" fmla="*/ 0 w 1745658"/>
                    <a:gd name="connsiteY0" fmla="*/ 1640555 h 1644184"/>
                    <a:gd name="connsiteX1" fmla="*/ 587829 w 1745658"/>
                    <a:gd name="connsiteY1" fmla="*/ 290727 h 1644184"/>
                    <a:gd name="connsiteX2" fmla="*/ 1222829 w 1745658"/>
                    <a:gd name="connsiteY2" fmla="*/ 441 h 1644184"/>
                    <a:gd name="connsiteX3" fmla="*/ 1745343 w 1745658"/>
                    <a:gd name="connsiteY3" fmla="*/ 316127 h 1644184"/>
                    <a:gd name="connsiteX4" fmla="*/ 1299029 w 1745658"/>
                    <a:gd name="connsiteY4" fmla="*/ 1644184 h 164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5658" h="1644184">
                      <a:moveTo>
                        <a:pt x="0" y="1640555"/>
                      </a:moveTo>
                      <a:cubicBezTo>
                        <a:pt x="192012" y="1102317"/>
                        <a:pt x="384024" y="564079"/>
                        <a:pt x="587829" y="290727"/>
                      </a:cubicBezTo>
                      <a:cubicBezTo>
                        <a:pt x="791634" y="17375"/>
                        <a:pt x="1029910" y="-3792"/>
                        <a:pt x="1222829" y="441"/>
                      </a:cubicBezTo>
                      <a:cubicBezTo>
                        <a:pt x="1415748" y="4674"/>
                        <a:pt x="1732643" y="42170"/>
                        <a:pt x="1745343" y="316127"/>
                      </a:cubicBezTo>
                      <a:cubicBezTo>
                        <a:pt x="1758043" y="590084"/>
                        <a:pt x="1383696" y="1432517"/>
                        <a:pt x="1299029" y="1644184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3F5A9A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21" name="Gerade Verbindung mit Pfeil 138"/>
                <p:cNvCxnSpPr/>
                <p:nvPr/>
              </p:nvCxnSpPr>
              <p:spPr>
                <a:xfrm>
                  <a:off x="954314" y="6219372"/>
                  <a:ext cx="2180772" cy="3628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22" name="Textfeld 166"/>
                <p:cNvSpPr txBox="1"/>
                <p:nvPr/>
              </p:nvSpPr>
              <p:spPr>
                <a:xfrm>
                  <a:off x="1473409" y="4749554"/>
                  <a:ext cx="16635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1</a:t>
                  </a:r>
                </a:p>
              </p:txBody>
            </p:sp>
            <p:sp>
              <p:nvSpPr>
                <p:cNvPr id="23" name="Textfeld 167"/>
                <p:cNvSpPr txBox="1"/>
                <p:nvPr/>
              </p:nvSpPr>
              <p:spPr>
                <a:xfrm>
                  <a:off x="1567435" y="5009591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24" name="Textfeld 168"/>
                <p:cNvSpPr txBox="1"/>
                <p:nvPr/>
              </p:nvSpPr>
              <p:spPr>
                <a:xfrm>
                  <a:off x="978003" y="4901868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3</a:t>
                  </a:r>
                </a:p>
              </p:txBody>
            </p:sp>
            <p:sp>
              <p:nvSpPr>
                <p:cNvPr id="25" name="Textfeld 169"/>
                <p:cNvSpPr txBox="1"/>
                <p:nvPr/>
              </p:nvSpPr>
              <p:spPr>
                <a:xfrm>
                  <a:off x="1209326" y="4903442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4</a:t>
                  </a:r>
                </a:p>
              </p:txBody>
            </p:sp>
            <p:sp>
              <p:nvSpPr>
                <p:cNvPr id="26" name="Textfeld 170"/>
                <p:cNvSpPr txBox="1"/>
                <p:nvPr/>
              </p:nvSpPr>
              <p:spPr>
                <a:xfrm>
                  <a:off x="1224810" y="5513889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5</a:t>
                  </a:r>
                </a:p>
              </p:txBody>
            </p:sp>
            <p:sp>
              <p:nvSpPr>
                <p:cNvPr id="27" name="Textfeld 171"/>
                <p:cNvSpPr txBox="1"/>
                <p:nvPr/>
              </p:nvSpPr>
              <p:spPr>
                <a:xfrm>
                  <a:off x="1874331" y="5510989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6</a:t>
                  </a:r>
                </a:p>
              </p:txBody>
            </p:sp>
            <p:sp>
              <p:nvSpPr>
                <p:cNvPr id="28" name="Textfeld 172"/>
                <p:cNvSpPr txBox="1"/>
                <p:nvPr/>
              </p:nvSpPr>
              <p:spPr>
                <a:xfrm>
                  <a:off x="1053794" y="4353878"/>
                  <a:ext cx="697975" cy="2342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EH 1</a:t>
                  </a:r>
                </a:p>
              </p:txBody>
            </p:sp>
            <p:sp>
              <p:nvSpPr>
                <p:cNvPr id="29" name="Textfeld 173"/>
                <p:cNvSpPr txBox="1"/>
                <p:nvPr/>
              </p:nvSpPr>
              <p:spPr>
                <a:xfrm>
                  <a:off x="1690790" y="4735767"/>
                  <a:ext cx="713925" cy="2342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EH 2</a:t>
                  </a:r>
                </a:p>
              </p:txBody>
            </p:sp>
            <p:cxnSp>
              <p:nvCxnSpPr>
                <p:cNvPr id="30" name="Gerade Verbindung mit Pfeil 175"/>
                <p:cNvCxnSpPr/>
                <p:nvPr/>
              </p:nvCxnSpPr>
              <p:spPr>
                <a:xfrm flipH="1">
                  <a:off x="1168816" y="4581920"/>
                  <a:ext cx="162824" cy="514556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C00000"/>
                  </a:solidFill>
                  <a:prstDash val="solid"/>
                  <a:tailEnd type="triangle"/>
                </a:ln>
                <a:effectLst/>
              </p:spPr>
            </p:cxnSp>
          </p:grpSp>
        </p:grpSp>
        <p:sp>
          <p:nvSpPr>
            <p:cNvPr id="43" name="Textfeld 173"/>
            <p:cNvSpPr txBox="1"/>
            <p:nvPr/>
          </p:nvSpPr>
          <p:spPr>
            <a:xfrm>
              <a:off x="7346699" y="4653861"/>
              <a:ext cx="367034" cy="234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dirty="0">
                  <a:solidFill>
                    <a:srgbClr val="C00000"/>
                  </a:solidFill>
                </a:rPr>
                <a:t>Test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44" name="Gerade Verbindung mit Pfeil 175"/>
            <p:cNvCxnSpPr/>
            <p:nvPr/>
          </p:nvCxnSpPr>
          <p:spPr>
            <a:xfrm flipH="1">
              <a:off x="7007669" y="4235142"/>
              <a:ext cx="162824" cy="514556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triangle"/>
            </a:ln>
            <a:effectLst/>
          </p:spPr>
        </p:cxnSp>
        <p:sp>
          <p:nvSpPr>
            <p:cNvPr id="45" name="Ellipse 161"/>
            <p:cNvSpPr/>
            <p:nvPr/>
          </p:nvSpPr>
          <p:spPr>
            <a:xfrm>
              <a:off x="7311946" y="4758355"/>
              <a:ext cx="63507" cy="6222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aphicFrame>
        <p:nvGraphicFramePr>
          <p:cNvPr id="136" name="Table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942004"/>
              </p:ext>
            </p:extLst>
          </p:nvPr>
        </p:nvGraphicFramePr>
        <p:xfrm>
          <a:off x="6024106" y="3846428"/>
          <a:ext cx="3038778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65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3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B0B61"/>
                          </a:solidFill>
                        </a:rPr>
                        <a:t>Test conditions</a:t>
                      </a:r>
                      <a:endParaRPr lang="en-US" sz="1400" b="1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Pressure (bar abs.</a:t>
                      </a:r>
                      <a:r>
                        <a:rPr lang="en-US" sz="1400" dirty="0">
                          <a:solidFill>
                            <a:srgbClr val="0B0B6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2.8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Internal</a:t>
                      </a:r>
                      <a:r>
                        <a:rPr lang="en-GB" sz="1400" baseline="0" dirty="0">
                          <a:solidFill>
                            <a:srgbClr val="0B0B61"/>
                          </a:solidFill>
                        </a:rPr>
                        <a:t> d</a:t>
                      </a:r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iameter (mm)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6.0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Mass flow (g/s)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0.6 – 2.0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Mass velocity (kg/m</a:t>
                      </a:r>
                      <a:r>
                        <a:rPr lang="en-GB" sz="1400" baseline="30000" dirty="0">
                          <a:solidFill>
                            <a:srgbClr val="0B0B61"/>
                          </a:solidFill>
                        </a:rPr>
                        <a:t>2</a:t>
                      </a:r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s)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22</a:t>
                      </a:r>
                      <a:r>
                        <a:rPr lang="en-GB" sz="1400" baseline="0" dirty="0">
                          <a:solidFill>
                            <a:srgbClr val="0B0B61"/>
                          </a:solidFill>
                        </a:rPr>
                        <a:t> - 72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53" name="Group 152"/>
          <p:cNvGrpSpPr/>
          <p:nvPr/>
        </p:nvGrpSpPr>
        <p:grpSpPr>
          <a:xfrm>
            <a:off x="7069839" y="1390575"/>
            <a:ext cx="435931" cy="769018"/>
            <a:chOff x="5148064" y="1196752"/>
            <a:chExt cx="435931" cy="769018"/>
          </a:xfrm>
        </p:grpSpPr>
        <p:sp>
          <p:nvSpPr>
            <p:cNvPr id="154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5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dirty="0">
                  <a:solidFill>
                    <a:srgbClr val="000000"/>
                  </a:solidFill>
                </a:rPr>
                <a:t>T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56" name="Gerader Verbinder 106"/>
            <p:cNvCxnSpPr>
              <a:stCxn id="154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157" name="Abgerundetes Rechteck 4"/>
          <p:cNvSpPr/>
          <p:nvPr/>
        </p:nvSpPr>
        <p:spPr>
          <a:xfrm>
            <a:off x="175724" y="2322415"/>
            <a:ext cx="720080" cy="1152128"/>
          </a:xfrm>
          <a:prstGeom prst="round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8" name="Rechteck 5"/>
          <p:cNvSpPr/>
          <p:nvPr/>
        </p:nvSpPr>
        <p:spPr>
          <a:xfrm>
            <a:off x="1543876" y="1962375"/>
            <a:ext cx="720080" cy="36004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59" name="Gruppieren 8"/>
          <p:cNvGrpSpPr/>
          <p:nvPr/>
        </p:nvGrpSpPr>
        <p:grpSpPr>
          <a:xfrm>
            <a:off x="4018138" y="2047045"/>
            <a:ext cx="339104" cy="203362"/>
            <a:chOff x="3851920" y="1988840"/>
            <a:chExt cx="1440160" cy="720081"/>
          </a:xfrm>
        </p:grpSpPr>
        <p:sp>
          <p:nvSpPr>
            <p:cNvPr id="160" name="Gleichschenkliges Dreieck 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1" name="Gleichschenkliges Dreieck 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162" name="Gerader Verbinder 25"/>
          <p:cNvCxnSpPr/>
          <p:nvPr/>
        </p:nvCxnSpPr>
        <p:spPr>
          <a:xfrm>
            <a:off x="1706059" y="1602335"/>
            <a:ext cx="0" cy="576064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63" name="Gerader Verbinder 26"/>
          <p:cNvCxnSpPr/>
          <p:nvPr/>
        </p:nvCxnSpPr>
        <p:spPr>
          <a:xfrm>
            <a:off x="2120599" y="1602335"/>
            <a:ext cx="0" cy="576064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64" name="Gerader Verbinder 29"/>
          <p:cNvCxnSpPr/>
          <p:nvPr/>
        </p:nvCxnSpPr>
        <p:spPr>
          <a:xfrm flipH="1">
            <a:off x="1690877" y="2029891"/>
            <a:ext cx="236394" cy="137679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65" name="Gerader Verbinder 32"/>
          <p:cNvCxnSpPr/>
          <p:nvPr/>
        </p:nvCxnSpPr>
        <p:spPr>
          <a:xfrm>
            <a:off x="1903891" y="2027293"/>
            <a:ext cx="231198" cy="135082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66" name="Gerader Verbinder 50"/>
          <p:cNvCxnSpPr/>
          <p:nvPr/>
        </p:nvCxnSpPr>
        <p:spPr>
          <a:xfrm flipV="1">
            <a:off x="540000" y="2124000"/>
            <a:ext cx="0" cy="111600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67" name="Gerader Verbinder 52"/>
          <p:cNvCxnSpPr>
            <a:endCxn id="311" idx="3"/>
          </p:cNvCxnSpPr>
          <p:nvPr/>
        </p:nvCxnSpPr>
        <p:spPr>
          <a:xfrm flipH="1" flipV="1">
            <a:off x="1173869" y="2138493"/>
            <a:ext cx="382869" cy="341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68" name="Gerader Verbinder 61"/>
          <p:cNvCxnSpPr/>
          <p:nvPr/>
        </p:nvCxnSpPr>
        <p:spPr>
          <a:xfrm flipH="1" flipV="1">
            <a:off x="2267578" y="2145315"/>
            <a:ext cx="17388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69" name="Gerader Verbinder 63"/>
          <p:cNvCxnSpPr/>
          <p:nvPr/>
        </p:nvCxnSpPr>
        <p:spPr>
          <a:xfrm flipH="1" flipV="1">
            <a:off x="4377879" y="2145315"/>
            <a:ext cx="1296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70" name="Gerader Verbinder 73"/>
          <p:cNvCxnSpPr/>
          <p:nvPr/>
        </p:nvCxnSpPr>
        <p:spPr>
          <a:xfrm flipH="1" flipV="1">
            <a:off x="7085665" y="2146964"/>
            <a:ext cx="1368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171" name="Gruppieren 75"/>
          <p:cNvGrpSpPr/>
          <p:nvPr/>
        </p:nvGrpSpPr>
        <p:grpSpPr>
          <a:xfrm flipV="1">
            <a:off x="7452320" y="1950818"/>
            <a:ext cx="358991" cy="144016"/>
            <a:chOff x="6012160" y="1844824"/>
            <a:chExt cx="728464" cy="513844"/>
          </a:xfrm>
        </p:grpSpPr>
        <p:cxnSp>
          <p:nvCxnSpPr>
            <p:cNvPr id="172" name="Gerader Verbinder 76"/>
            <p:cNvCxnSpPr/>
            <p:nvPr/>
          </p:nvCxnSpPr>
          <p:spPr>
            <a:xfrm flipV="1">
              <a:off x="601216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3" name="Gerader Verbinder 77"/>
            <p:cNvCxnSpPr/>
            <p:nvPr/>
          </p:nvCxnSpPr>
          <p:spPr>
            <a:xfrm flipV="1">
              <a:off x="624497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4" name="Gerader Verbinder 78"/>
            <p:cNvCxnSpPr/>
            <p:nvPr/>
          </p:nvCxnSpPr>
          <p:spPr>
            <a:xfrm flipV="1">
              <a:off x="6477762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5" name="Gerader Verbinder 79"/>
            <p:cNvCxnSpPr/>
            <p:nvPr/>
          </p:nvCxnSpPr>
          <p:spPr>
            <a:xfrm flipH="1" flipV="1">
              <a:off x="6596608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6" name="Gerader Verbinder 80"/>
            <p:cNvCxnSpPr/>
            <p:nvPr/>
          </p:nvCxnSpPr>
          <p:spPr>
            <a:xfrm flipH="1" flipV="1">
              <a:off x="6363816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7" name="Gerader Verbinder 81"/>
            <p:cNvCxnSpPr/>
            <p:nvPr/>
          </p:nvCxnSpPr>
          <p:spPr>
            <a:xfrm flipH="1" flipV="1">
              <a:off x="6128565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8" name="Gerader Verbinder 82"/>
            <p:cNvCxnSpPr/>
            <p:nvPr/>
          </p:nvCxnSpPr>
          <p:spPr>
            <a:xfrm>
              <a:off x="6021244" y="1967645"/>
              <a:ext cx="1079" cy="391023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9" name="Gerader Verbinder 83"/>
            <p:cNvCxnSpPr/>
            <p:nvPr/>
          </p:nvCxnSpPr>
          <p:spPr>
            <a:xfrm>
              <a:off x="6736818" y="1977737"/>
              <a:ext cx="3097" cy="374875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cxnSp>
        <p:nvCxnSpPr>
          <p:cNvPr id="180" name="Gerader Verbinder 86"/>
          <p:cNvCxnSpPr/>
          <p:nvPr/>
        </p:nvCxnSpPr>
        <p:spPr>
          <a:xfrm flipH="1">
            <a:off x="5662394" y="2148719"/>
            <a:ext cx="1440159" cy="0"/>
          </a:xfrm>
          <a:prstGeom prst="line">
            <a:avLst/>
          </a:prstGeom>
          <a:noFill/>
          <a:ln w="76200" cap="flat" cmpd="sng" algn="ctr">
            <a:solidFill>
              <a:srgbClr val="DE6F00"/>
            </a:solidFill>
            <a:prstDash val="solid"/>
          </a:ln>
          <a:effectLst/>
        </p:spPr>
      </p:cxnSp>
      <p:sp>
        <p:nvSpPr>
          <p:cNvPr id="181" name="Textfeld 92"/>
          <p:cNvSpPr txBox="1"/>
          <p:nvPr/>
        </p:nvSpPr>
        <p:spPr>
          <a:xfrm>
            <a:off x="-30375" y="3503787"/>
            <a:ext cx="1231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LN</a:t>
            </a:r>
            <a:r>
              <a:rPr kumimoji="0" lang="de-DE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Dewar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solidFill>
                  <a:srgbClr val="000000"/>
                </a:solidFill>
              </a:rPr>
              <a:t>4 bar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2" name="Textfeld 95"/>
          <p:cNvSpPr txBox="1"/>
          <p:nvPr/>
        </p:nvSpPr>
        <p:spPr>
          <a:xfrm>
            <a:off x="1328447" y="2397270"/>
            <a:ext cx="115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solidFill>
                  <a:srgbClr val="000000"/>
                </a:solidFill>
              </a:rPr>
              <a:t>P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recooler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183" name="Group 182"/>
          <p:cNvGrpSpPr/>
          <p:nvPr/>
        </p:nvGrpSpPr>
        <p:grpSpPr>
          <a:xfrm>
            <a:off x="2304038" y="1688549"/>
            <a:ext cx="1048334" cy="417842"/>
            <a:chOff x="2799703" y="1517629"/>
            <a:chExt cx="1048334" cy="417842"/>
          </a:xfrm>
        </p:grpSpPr>
        <p:grpSp>
          <p:nvGrpSpPr>
            <p:cNvPr id="184" name="Gruppieren 23"/>
            <p:cNvGrpSpPr/>
            <p:nvPr/>
          </p:nvGrpSpPr>
          <p:grpSpPr>
            <a:xfrm flipV="1">
              <a:off x="3132889" y="1791455"/>
              <a:ext cx="358991" cy="144016"/>
              <a:chOff x="6012160" y="1844824"/>
              <a:chExt cx="728464" cy="513844"/>
            </a:xfrm>
          </p:grpSpPr>
          <p:cxnSp>
            <p:nvCxnSpPr>
              <p:cNvPr id="186" name="Gerader Verbinder 10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87" name="Gerader Verbinder 12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88" name="Gerader Verbinder 13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89" name="Gerader Verbinder 14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0" name="Gerader Verbinder 15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1" name="Gerader Verbinder 16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2" name="Gerader Verbinder 18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3" name="Gerader Verbinder 20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185" name="Textfeld 96"/>
            <p:cNvSpPr txBox="1"/>
            <p:nvPr/>
          </p:nvSpPr>
          <p:spPr>
            <a:xfrm>
              <a:off x="2799703" y="1517629"/>
              <a:ext cx="10483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EH 1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4286476" y="1697111"/>
            <a:ext cx="1048334" cy="409280"/>
            <a:chOff x="4243746" y="1697111"/>
            <a:chExt cx="1048334" cy="409280"/>
          </a:xfrm>
        </p:grpSpPr>
        <p:grpSp>
          <p:nvGrpSpPr>
            <p:cNvPr id="195" name="Gruppieren 64"/>
            <p:cNvGrpSpPr/>
            <p:nvPr/>
          </p:nvGrpSpPr>
          <p:grpSpPr>
            <a:xfrm flipV="1">
              <a:off x="4596673" y="1962375"/>
              <a:ext cx="358991" cy="144016"/>
              <a:chOff x="6012160" y="1844824"/>
              <a:chExt cx="728464" cy="513844"/>
            </a:xfrm>
          </p:grpSpPr>
          <p:cxnSp>
            <p:nvCxnSpPr>
              <p:cNvPr id="197" name="Gerader Verbinder 65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8" name="Gerader Verbinder 66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9" name="Gerader Verbinder 67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00" name="Gerader Verbinder 68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01" name="Gerader Verbinder 69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46" name="Gerader Verbinder 70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59" name="Gerader Verbinder 71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60" name="Gerader Verbinder 72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196" name="Textfeld 97"/>
            <p:cNvSpPr txBox="1"/>
            <p:nvPr/>
          </p:nvSpPr>
          <p:spPr>
            <a:xfrm>
              <a:off x="4243746" y="1697111"/>
              <a:ext cx="10483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EH 2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1" name="Textfeld 98"/>
          <p:cNvSpPr txBox="1"/>
          <p:nvPr/>
        </p:nvSpPr>
        <p:spPr>
          <a:xfrm>
            <a:off x="7113855" y="1678051"/>
            <a:ext cx="1048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EH 3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262" name="Textfeld 99"/>
          <p:cNvSpPr txBox="1"/>
          <p:nvPr/>
        </p:nvSpPr>
        <p:spPr>
          <a:xfrm>
            <a:off x="3389990" y="2352317"/>
            <a:ext cx="1617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Joule-Thomson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expansion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73" name="Textfeld 100"/>
          <p:cNvSpPr txBox="1"/>
          <p:nvPr/>
        </p:nvSpPr>
        <p:spPr>
          <a:xfrm>
            <a:off x="5385253" y="2189708"/>
            <a:ext cx="1993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Sample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</a:endParaRPr>
          </a:p>
        </p:txBody>
      </p:sp>
      <p:sp>
        <p:nvSpPr>
          <p:cNvPr id="274" name="Ellipse 103"/>
          <p:cNvSpPr/>
          <p:nvPr/>
        </p:nvSpPr>
        <p:spPr>
          <a:xfrm>
            <a:off x="7998259" y="1367672"/>
            <a:ext cx="370890" cy="36004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8" name="Textfeld 104"/>
          <p:cNvSpPr txBox="1"/>
          <p:nvPr/>
        </p:nvSpPr>
        <p:spPr>
          <a:xfrm>
            <a:off x="7973440" y="1393803"/>
            <a:ext cx="43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293" name="Group 292"/>
          <p:cNvGrpSpPr/>
          <p:nvPr/>
        </p:nvGrpSpPr>
        <p:grpSpPr>
          <a:xfrm>
            <a:off x="5148064" y="1367672"/>
            <a:ext cx="435931" cy="769018"/>
            <a:chOff x="5148064" y="1196752"/>
            <a:chExt cx="435931" cy="769018"/>
          </a:xfrm>
        </p:grpSpPr>
        <p:sp>
          <p:nvSpPr>
            <p:cNvPr id="294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6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98" name="Gerader Verbinder 106"/>
            <p:cNvCxnSpPr>
              <a:stCxn id="294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304" name="Gerader Verbinder 110"/>
          <p:cNvCxnSpPr/>
          <p:nvPr/>
        </p:nvCxnSpPr>
        <p:spPr>
          <a:xfrm flipH="1">
            <a:off x="8184865" y="1722128"/>
            <a:ext cx="355" cy="40897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308" name="Gruppieren 115"/>
          <p:cNvGrpSpPr/>
          <p:nvPr/>
        </p:nvGrpSpPr>
        <p:grpSpPr>
          <a:xfrm>
            <a:off x="991348" y="2069196"/>
            <a:ext cx="182520" cy="138591"/>
            <a:chOff x="3851920" y="1988840"/>
            <a:chExt cx="1440160" cy="720081"/>
          </a:xfrm>
        </p:grpSpPr>
        <p:sp>
          <p:nvSpPr>
            <p:cNvPr id="309" name="Gleichschenkliges Dreieck 11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1" name="Gleichschenkliges Dreieck 11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12" name="Flussdiagramm: Verzögerung 118"/>
          <p:cNvSpPr/>
          <p:nvPr/>
        </p:nvSpPr>
        <p:spPr>
          <a:xfrm rot="16200000">
            <a:off x="1042465" y="1895594"/>
            <a:ext cx="76248" cy="87221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15" name="Gerader Verbinder 119"/>
          <p:cNvCxnSpPr>
            <a:endCxn id="311" idx="0"/>
          </p:cNvCxnSpPr>
          <p:nvPr/>
        </p:nvCxnSpPr>
        <p:spPr>
          <a:xfrm>
            <a:off x="1081747" y="1983678"/>
            <a:ext cx="862" cy="15481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317" name="Gruppieren 124"/>
          <p:cNvGrpSpPr/>
          <p:nvPr/>
        </p:nvGrpSpPr>
        <p:grpSpPr>
          <a:xfrm>
            <a:off x="8456133" y="2063816"/>
            <a:ext cx="182520" cy="138591"/>
            <a:chOff x="3851920" y="1988840"/>
            <a:chExt cx="1440160" cy="720081"/>
          </a:xfrm>
        </p:grpSpPr>
        <p:sp>
          <p:nvSpPr>
            <p:cNvPr id="318" name="Gleichschenkliges Dreieck 125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9" name="Gleichschenkliges Dreieck 126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20" name="Flussdiagramm: Verzögerung 127"/>
          <p:cNvSpPr/>
          <p:nvPr/>
        </p:nvSpPr>
        <p:spPr>
          <a:xfrm rot="16200000">
            <a:off x="8507250" y="1890214"/>
            <a:ext cx="76248" cy="87221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1" name="Gerader Verbinder 128"/>
          <p:cNvCxnSpPr>
            <a:endCxn id="319" idx="0"/>
          </p:cNvCxnSpPr>
          <p:nvPr/>
        </p:nvCxnSpPr>
        <p:spPr>
          <a:xfrm>
            <a:off x="8546532" y="1978298"/>
            <a:ext cx="862" cy="15481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322" name="Textfeld 131"/>
          <p:cNvSpPr txBox="1"/>
          <p:nvPr/>
        </p:nvSpPr>
        <p:spPr>
          <a:xfrm>
            <a:off x="1123943" y="3191091"/>
            <a:ext cx="315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323" name="Textfeld 132"/>
          <p:cNvSpPr txBox="1"/>
          <p:nvPr/>
        </p:nvSpPr>
        <p:spPr>
          <a:xfrm flipH="1">
            <a:off x="1334763" y="2084499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324" name="Textfeld 133"/>
          <p:cNvSpPr txBox="1"/>
          <p:nvPr/>
        </p:nvSpPr>
        <p:spPr>
          <a:xfrm flipH="1">
            <a:off x="2274395" y="2079453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325" name="Textfeld 134"/>
          <p:cNvSpPr txBox="1"/>
          <p:nvPr/>
        </p:nvSpPr>
        <p:spPr>
          <a:xfrm flipH="1">
            <a:off x="3403600" y="2081355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326" name="Textfeld 135"/>
          <p:cNvSpPr txBox="1"/>
          <p:nvPr/>
        </p:nvSpPr>
        <p:spPr>
          <a:xfrm flipH="1">
            <a:off x="4399001" y="2091304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327" name="Textfeld 136"/>
          <p:cNvSpPr txBox="1"/>
          <p:nvPr/>
        </p:nvSpPr>
        <p:spPr>
          <a:xfrm flipH="1">
            <a:off x="4970671" y="2092313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</a:t>
            </a:r>
          </a:p>
        </p:txBody>
      </p:sp>
      <p:grpSp>
        <p:nvGrpSpPr>
          <p:cNvPr id="328" name="Group 327"/>
          <p:cNvGrpSpPr/>
          <p:nvPr/>
        </p:nvGrpSpPr>
        <p:grpSpPr>
          <a:xfrm>
            <a:off x="3488753" y="1375613"/>
            <a:ext cx="435931" cy="769018"/>
            <a:chOff x="5148064" y="1196752"/>
            <a:chExt cx="435931" cy="769018"/>
          </a:xfrm>
        </p:grpSpPr>
        <p:sp>
          <p:nvSpPr>
            <p:cNvPr id="329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0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31" name="Gerader Verbinder 106"/>
            <p:cNvCxnSpPr>
              <a:stCxn id="329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332" name="Gerader Verbinder 73"/>
          <p:cNvCxnSpPr/>
          <p:nvPr/>
        </p:nvCxnSpPr>
        <p:spPr>
          <a:xfrm flipH="1">
            <a:off x="8647200" y="2145315"/>
            <a:ext cx="236916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arrow" w="med" len="med"/>
            <a:tailEnd type="none" w="med" len="med"/>
          </a:ln>
          <a:effectLst/>
        </p:spPr>
      </p:cxnSp>
      <p:sp>
        <p:nvSpPr>
          <p:cNvPr id="333" name="Oval 332"/>
          <p:cNvSpPr/>
          <p:nvPr/>
        </p:nvSpPr>
        <p:spPr>
          <a:xfrm>
            <a:off x="245242" y="2735824"/>
            <a:ext cx="576000" cy="576000"/>
          </a:xfrm>
          <a:prstGeom prst="ellipse">
            <a:avLst/>
          </a:prstGeom>
          <a:noFill/>
          <a:ln w="19050"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4" name="Straight Connector 333"/>
          <p:cNvCxnSpPr/>
          <p:nvPr/>
        </p:nvCxnSpPr>
        <p:spPr>
          <a:xfrm flipV="1">
            <a:off x="485626" y="2330920"/>
            <a:ext cx="0" cy="396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 flipV="1">
            <a:off x="593626" y="2330920"/>
            <a:ext cx="0" cy="396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6" name="Group 335"/>
          <p:cNvGrpSpPr/>
          <p:nvPr/>
        </p:nvGrpSpPr>
        <p:grpSpPr>
          <a:xfrm>
            <a:off x="3051465" y="1373938"/>
            <a:ext cx="435931" cy="769018"/>
            <a:chOff x="5148064" y="1196752"/>
            <a:chExt cx="435931" cy="769018"/>
          </a:xfrm>
        </p:grpSpPr>
        <p:sp>
          <p:nvSpPr>
            <p:cNvPr id="337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8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dirty="0">
                  <a:solidFill>
                    <a:srgbClr val="000000"/>
                  </a:solidFill>
                </a:rPr>
                <a:t>T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39" name="Gerader Verbinder 106"/>
            <p:cNvCxnSpPr>
              <a:stCxn id="337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40" name="Rectangle 339"/>
          <p:cNvSpPr/>
          <p:nvPr/>
        </p:nvSpPr>
        <p:spPr>
          <a:xfrm>
            <a:off x="2480938" y="871671"/>
            <a:ext cx="5433014" cy="2160146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TextBox 340"/>
          <p:cNvSpPr txBox="1"/>
          <p:nvPr/>
        </p:nvSpPr>
        <p:spPr>
          <a:xfrm>
            <a:off x="5583995" y="2754086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80808"/>
                </a:solidFill>
              </a:rPr>
              <a:t>Cryostat with thermal shield</a:t>
            </a:r>
            <a:endParaRPr lang="en-US" sz="1400" dirty="0">
              <a:solidFill>
                <a:srgbClr val="080808"/>
              </a:solidFill>
            </a:endParaRPr>
          </a:p>
        </p:txBody>
      </p:sp>
      <p:cxnSp>
        <p:nvCxnSpPr>
          <p:cNvPr id="342" name="Gerader Verbinder 52"/>
          <p:cNvCxnSpPr/>
          <p:nvPr/>
        </p:nvCxnSpPr>
        <p:spPr>
          <a:xfrm flipH="1" flipV="1">
            <a:off x="528423" y="2122511"/>
            <a:ext cx="434997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343" name="Straight Arrow Connector 342"/>
          <p:cNvCxnSpPr/>
          <p:nvPr/>
        </p:nvCxnSpPr>
        <p:spPr>
          <a:xfrm>
            <a:off x="5828570" y="1911288"/>
            <a:ext cx="2474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Arrow Connector 343"/>
          <p:cNvCxnSpPr/>
          <p:nvPr/>
        </p:nvCxnSpPr>
        <p:spPr>
          <a:xfrm flipV="1">
            <a:off x="6381981" y="1727712"/>
            <a:ext cx="0" cy="2514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Arrow Connector 344"/>
          <p:cNvCxnSpPr/>
          <p:nvPr/>
        </p:nvCxnSpPr>
        <p:spPr>
          <a:xfrm flipV="1">
            <a:off x="6829567" y="1732237"/>
            <a:ext cx="0" cy="25144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33" idx="2"/>
            <a:endCxn id="333" idx="6"/>
          </p:cNvCxnSpPr>
          <p:nvPr/>
        </p:nvCxnSpPr>
        <p:spPr>
          <a:xfrm>
            <a:off x="245242" y="3023824"/>
            <a:ext cx="57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6" name="TextBox 345"/>
          <p:cNvSpPr txBox="1"/>
          <p:nvPr/>
        </p:nvSpPr>
        <p:spPr>
          <a:xfrm>
            <a:off x="1590440" y="992630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LN</a:t>
            </a:r>
            <a:r>
              <a:rPr lang="en-GB" sz="1600" baseline="-25000" dirty="0"/>
              <a:t>2</a:t>
            </a:r>
            <a:endParaRPr lang="en-GB" sz="1600" dirty="0"/>
          </a:p>
          <a:p>
            <a:pPr algn="ctr"/>
            <a:r>
              <a:rPr lang="en-GB" sz="1600" dirty="0"/>
              <a:t>1 bar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84017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686800" cy="519130"/>
          </a:xfrm>
        </p:spPr>
        <p:txBody>
          <a:bodyPr/>
          <a:lstStyle/>
          <a:p>
            <a:r>
              <a:rPr lang="en-GB" dirty="0">
                <a:solidFill>
                  <a:srgbClr val="0B0B61"/>
                </a:solidFill>
              </a:rPr>
              <a:t>PID (Mass flow control at inlet, pressure control at outlet!)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E31F-2E09-428B-BBEA-DD62886D8191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15</a:t>
            </a:fld>
            <a:endParaRPr lang="en-US" dirty="0"/>
          </a:p>
        </p:txBody>
      </p:sp>
      <p:pic>
        <p:nvPicPr>
          <p:cNvPr id="8" name="Grafik 4"/>
          <p:cNvPicPr>
            <a:picLocks noChangeAspect="1"/>
          </p:cNvPicPr>
          <p:nvPr/>
        </p:nvPicPr>
        <p:blipFill rotWithShape="1">
          <a:blip r:embed="rId2">
            <a:lum bright="-20000" contrast="40000"/>
          </a:blip>
          <a:srcRect l="1292" t="1246" r="542" b="1246"/>
          <a:stretch/>
        </p:blipFill>
        <p:spPr>
          <a:xfrm>
            <a:off x="457200" y="767253"/>
            <a:ext cx="8122712" cy="539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59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Results – Horizontal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4A2965-98DE-4F51-8034-1E2A477010E9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16</a:t>
            </a:fld>
            <a:endParaRPr lang="en-US" dirty="0"/>
          </a:p>
        </p:txBody>
      </p:sp>
      <p:graphicFrame>
        <p:nvGraphicFramePr>
          <p:cNvPr id="9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385751"/>
              </p:ext>
            </p:extLst>
          </p:nvPr>
        </p:nvGraphicFramePr>
        <p:xfrm>
          <a:off x="107505" y="895350"/>
          <a:ext cx="8709406" cy="527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020" r="11790" b="12142"/>
          <a:stretch/>
        </p:blipFill>
        <p:spPr>
          <a:xfrm>
            <a:off x="-68095" y="-97276"/>
            <a:ext cx="4186147" cy="30642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33385" y="5852502"/>
            <a:ext cx="3460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Source: H. Kirsch,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15119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0B61"/>
                </a:solidFill>
              </a:rPr>
              <a:t>Results – Horizontal Orientation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E31F-2E09-428B-BBEA-DD62886D8191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17</a:t>
            </a:fld>
            <a:endParaRPr lang="en-US" dirty="0"/>
          </a:p>
        </p:txBody>
      </p:sp>
      <p:graphicFrame>
        <p:nvGraphicFramePr>
          <p:cNvPr id="8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524543"/>
              </p:ext>
            </p:extLst>
          </p:nvPr>
        </p:nvGraphicFramePr>
        <p:xfrm>
          <a:off x="219456" y="958291"/>
          <a:ext cx="8729258" cy="5138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33385" y="5852502"/>
            <a:ext cx="3460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Source: H. Kirsch,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1534771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0B61"/>
                </a:solidFill>
              </a:rPr>
              <a:t>Results – Horizontal Orientation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E31F-2E09-428B-BBEA-DD62886D8191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18</a:t>
            </a:fld>
            <a:endParaRPr lang="en-US" dirty="0"/>
          </a:p>
        </p:txBody>
      </p:sp>
      <p:graphicFrame>
        <p:nvGraphicFramePr>
          <p:cNvPr id="7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005880"/>
              </p:ext>
            </p:extLst>
          </p:nvPr>
        </p:nvGraphicFramePr>
        <p:xfrm>
          <a:off x="245325" y="493058"/>
          <a:ext cx="8696307" cy="5444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33385" y="5852502"/>
            <a:ext cx="3460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Source: H. Kirsch,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838941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Results – Horizontal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4911CD-496E-4521-A657-6FAD1BC15BF6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19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94" y="781067"/>
            <a:ext cx="8580011" cy="5325927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7052872" y="869430"/>
            <a:ext cx="2091128" cy="50441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5" t="1126" r="699" b="-1126"/>
          <a:stretch/>
        </p:blipFill>
        <p:spPr bwMode="auto">
          <a:xfrm>
            <a:off x="7307424" y="1124261"/>
            <a:ext cx="1554581" cy="4631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5833385" y="5852502"/>
            <a:ext cx="3460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Source: H. Kirsch,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4054425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5" y="1435835"/>
            <a:ext cx="7677426" cy="2078182"/>
          </a:xfrm>
        </p:spPr>
        <p:txBody>
          <a:bodyPr>
            <a:noAutofit/>
          </a:bodyPr>
          <a:lstStyle/>
          <a:p>
            <a:r>
              <a:rPr lang="en-US" sz="3200" b="0" dirty="0"/>
              <a:t>Pressure Drop and Heat Transfer in Two-phase flow N</a:t>
            </a:r>
            <a:r>
              <a:rPr lang="en-US" sz="3200" b="0" baseline="-25000" dirty="0"/>
              <a:t>2</a:t>
            </a:r>
            <a:r>
              <a:rPr lang="en-US" sz="3200" b="0" dirty="0"/>
              <a:t> and CO</a:t>
            </a:r>
            <a:r>
              <a:rPr lang="en-US" sz="3200" b="0" baseline="-25000" dirty="0"/>
              <a:t>2</a:t>
            </a:r>
            <a:endParaRPr lang="en-GB" sz="3200" b="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5FA1-F451-4F91-BF47-D0C8DD4B81A8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6935" y="4439486"/>
            <a:ext cx="3791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T. Koettig on behalf of the Cryolab team</a:t>
            </a:r>
          </a:p>
        </p:txBody>
      </p:sp>
    </p:spTree>
    <p:extLst>
      <p:ext uri="{BB962C8B-B14F-4D97-AF65-F5344CB8AC3E}">
        <p14:creationId xmlns:p14="http://schemas.microsoft.com/office/powerpoint/2010/main" val="3579263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4354668" y="2086419"/>
            <a:ext cx="4462242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Vertical Upward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243F98-E2AC-4942-B0EB-14D4492A3DB7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579" y="1475062"/>
            <a:ext cx="2542252" cy="3907875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 flipV="1">
            <a:off x="1978702" y="2468512"/>
            <a:ext cx="104931" cy="1289154"/>
          </a:xfrm>
          <a:prstGeom prst="downArrow">
            <a:avLst/>
          </a:prstGeom>
          <a:solidFill>
            <a:srgbClr val="DE6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195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Results – Vertical Upward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243F98-E2AC-4942-B0EB-14D4492A3DB7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07" y="869430"/>
            <a:ext cx="8669386" cy="52394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69902" y="5029200"/>
            <a:ext cx="2743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80808"/>
                </a:solidFill>
              </a:rPr>
              <a:t>Flow is always in chaotic regime</a:t>
            </a:r>
            <a:endParaRPr lang="en-US" sz="1400" dirty="0">
              <a:solidFill>
                <a:srgbClr val="08080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05337" y="869430"/>
            <a:ext cx="2038663" cy="50441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5" t="1126" r="699" b="-1126"/>
          <a:stretch/>
        </p:blipFill>
        <p:spPr bwMode="auto">
          <a:xfrm>
            <a:off x="7307424" y="1124261"/>
            <a:ext cx="1554581" cy="4631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/>
          <p:cNvSpPr txBox="1"/>
          <p:nvPr/>
        </p:nvSpPr>
        <p:spPr>
          <a:xfrm>
            <a:off x="5833385" y="5852502"/>
            <a:ext cx="3460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Source: H. Kirsch,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269737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4354668" y="2205144"/>
            <a:ext cx="4462242" cy="561975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Vertical Downward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243F98-E2AC-4942-B0EB-14D4492A3DB7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579" y="1475062"/>
            <a:ext cx="2542252" cy="3907875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 flipH="1">
            <a:off x="2503359" y="2486132"/>
            <a:ext cx="97436" cy="1271534"/>
          </a:xfrm>
          <a:prstGeom prst="downArrow">
            <a:avLst/>
          </a:prstGeom>
          <a:solidFill>
            <a:srgbClr val="DE6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9987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Results – Vertical Downward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50A33D-41EA-4CF3-92CD-C3B7EBE9497E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23</a:t>
            </a:fld>
            <a:endParaRPr lang="en-US" dirty="0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739053"/>
            <a:ext cx="8580011" cy="544298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7127822" y="869430"/>
            <a:ext cx="2016178" cy="50441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5" t="1126" r="699" b="-1126"/>
          <a:stretch/>
        </p:blipFill>
        <p:spPr bwMode="auto">
          <a:xfrm>
            <a:off x="7307424" y="1124261"/>
            <a:ext cx="1554581" cy="4631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/>
          <p:cNvSpPr txBox="1"/>
          <p:nvPr/>
        </p:nvSpPr>
        <p:spPr>
          <a:xfrm>
            <a:off x="5833385" y="5852502"/>
            <a:ext cx="3460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Source: H. Kirsch,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3585468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Verification of the set-up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E31F-2E09-428B-BBEA-DD62886D8191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5335" y="1653235"/>
            <a:ext cx="867737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</a:rPr>
              <a:t>Enter the two-phase range from the liquid phase (subcooled)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</a:rPr>
              <a:t>Monitor the change in pressure drop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</a:rPr>
              <a:t>Monitor the temperature behaviour single phase to saturation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5628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Experimental Set-up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14DA8C-47AB-40DC-AED2-4C45A565FE0A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25</a:t>
            </a:fld>
            <a:endParaRPr lang="en-US" dirty="0"/>
          </a:p>
        </p:txBody>
      </p:sp>
      <p:grpSp>
        <p:nvGrpSpPr>
          <p:cNvPr id="289" name="Group 288"/>
          <p:cNvGrpSpPr/>
          <p:nvPr/>
        </p:nvGrpSpPr>
        <p:grpSpPr>
          <a:xfrm>
            <a:off x="7069839" y="1390575"/>
            <a:ext cx="435931" cy="769018"/>
            <a:chOff x="5148064" y="1196752"/>
            <a:chExt cx="435931" cy="769018"/>
          </a:xfrm>
        </p:grpSpPr>
        <p:sp>
          <p:nvSpPr>
            <p:cNvPr id="290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1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dirty="0">
                  <a:solidFill>
                    <a:srgbClr val="000000"/>
                  </a:solidFill>
                </a:rPr>
                <a:t>T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92" name="Gerader Verbinder 106"/>
            <p:cNvCxnSpPr>
              <a:stCxn id="290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203" name="Abgerundetes Rechteck 4"/>
          <p:cNvSpPr/>
          <p:nvPr/>
        </p:nvSpPr>
        <p:spPr>
          <a:xfrm>
            <a:off x="175724" y="2322415"/>
            <a:ext cx="720080" cy="1152128"/>
          </a:xfrm>
          <a:prstGeom prst="round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4" name="Rechteck 5"/>
          <p:cNvSpPr/>
          <p:nvPr/>
        </p:nvSpPr>
        <p:spPr>
          <a:xfrm>
            <a:off x="1543876" y="1962375"/>
            <a:ext cx="720080" cy="36004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05" name="Gruppieren 8"/>
          <p:cNvGrpSpPr/>
          <p:nvPr/>
        </p:nvGrpSpPr>
        <p:grpSpPr>
          <a:xfrm>
            <a:off x="4018138" y="2047045"/>
            <a:ext cx="339104" cy="203362"/>
            <a:chOff x="3851920" y="1988840"/>
            <a:chExt cx="1440160" cy="720081"/>
          </a:xfrm>
        </p:grpSpPr>
        <p:sp>
          <p:nvSpPr>
            <p:cNvPr id="206" name="Gleichschenkliges Dreieck 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7" name="Gleichschenkliges Dreieck 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217" name="Gerader Verbinder 25"/>
          <p:cNvCxnSpPr/>
          <p:nvPr/>
        </p:nvCxnSpPr>
        <p:spPr>
          <a:xfrm>
            <a:off x="1706059" y="1602335"/>
            <a:ext cx="0" cy="576064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18" name="Gerader Verbinder 26"/>
          <p:cNvCxnSpPr/>
          <p:nvPr/>
        </p:nvCxnSpPr>
        <p:spPr>
          <a:xfrm>
            <a:off x="2120599" y="1602335"/>
            <a:ext cx="0" cy="576064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19" name="Gerader Verbinder 29"/>
          <p:cNvCxnSpPr/>
          <p:nvPr/>
        </p:nvCxnSpPr>
        <p:spPr>
          <a:xfrm flipH="1">
            <a:off x="1690877" y="2029891"/>
            <a:ext cx="236394" cy="137679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20" name="Gerader Verbinder 32"/>
          <p:cNvCxnSpPr/>
          <p:nvPr/>
        </p:nvCxnSpPr>
        <p:spPr>
          <a:xfrm>
            <a:off x="1903891" y="2027293"/>
            <a:ext cx="231198" cy="135082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21" name="Gerader Verbinder 50"/>
          <p:cNvCxnSpPr/>
          <p:nvPr/>
        </p:nvCxnSpPr>
        <p:spPr>
          <a:xfrm flipV="1">
            <a:off x="540000" y="2124000"/>
            <a:ext cx="0" cy="111600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2" name="Gerader Verbinder 52"/>
          <p:cNvCxnSpPr>
            <a:endCxn id="265" idx="3"/>
          </p:cNvCxnSpPr>
          <p:nvPr/>
        </p:nvCxnSpPr>
        <p:spPr>
          <a:xfrm flipH="1" flipV="1">
            <a:off x="1173869" y="2138493"/>
            <a:ext cx="382869" cy="341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3" name="Gerader Verbinder 61"/>
          <p:cNvCxnSpPr/>
          <p:nvPr/>
        </p:nvCxnSpPr>
        <p:spPr>
          <a:xfrm flipH="1" flipV="1">
            <a:off x="2267578" y="2145315"/>
            <a:ext cx="17388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4" name="Gerader Verbinder 63"/>
          <p:cNvCxnSpPr/>
          <p:nvPr/>
        </p:nvCxnSpPr>
        <p:spPr>
          <a:xfrm flipH="1" flipV="1">
            <a:off x="4377879" y="2145315"/>
            <a:ext cx="1296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34" name="Gerader Verbinder 73"/>
          <p:cNvCxnSpPr/>
          <p:nvPr/>
        </p:nvCxnSpPr>
        <p:spPr>
          <a:xfrm flipH="1" flipV="1">
            <a:off x="7085665" y="2146964"/>
            <a:ext cx="1368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235" name="Gruppieren 75"/>
          <p:cNvGrpSpPr/>
          <p:nvPr/>
        </p:nvGrpSpPr>
        <p:grpSpPr>
          <a:xfrm flipV="1">
            <a:off x="7452320" y="1950818"/>
            <a:ext cx="358991" cy="144016"/>
            <a:chOff x="6012160" y="1844824"/>
            <a:chExt cx="728464" cy="513844"/>
          </a:xfrm>
        </p:grpSpPr>
        <p:cxnSp>
          <p:nvCxnSpPr>
            <p:cNvPr id="236" name="Gerader Verbinder 76"/>
            <p:cNvCxnSpPr/>
            <p:nvPr/>
          </p:nvCxnSpPr>
          <p:spPr>
            <a:xfrm flipV="1">
              <a:off x="601216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7" name="Gerader Verbinder 77"/>
            <p:cNvCxnSpPr/>
            <p:nvPr/>
          </p:nvCxnSpPr>
          <p:spPr>
            <a:xfrm flipV="1">
              <a:off x="624497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8" name="Gerader Verbinder 78"/>
            <p:cNvCxnSpPr/>
            <p:nvPr/>
          </p:nvCxnSpPr>
          <p:spPr>
            <a:xfrm flipV="1">
              <a:off x="6477762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9" name="Gerader Verbinder 79"/>
            <p:cNvCxnSpPr/>
            <p:nvPr/>
          </p:nvCxnSpPr>
          <p:spPr>
            <a:xfrm flipH="1" flipV="1">
              <a:off x="6596608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0" name="Gerader Verbinder 80"/>
            <p:cNvCxnSpPr/>
            <p:nvPr/>
          </p:nvCxnSpPr>
          <p:spPr>
            <a:xfrm flipH="1" flipV="1">
              <a:off x="6363816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1" name="Gerader Verbinder 81"/>
            <p:cNvCxnSpPr/>
            <p:nvPr/>
          </p:nvCxnSpPr>
          <p:spPr>
            <a:xfrm flipH="1" flipV="1">
              <a:off x="6128565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2" name="Gerader Verbinder 82"/>
            <p:cNvCxnSpPr/>
            <p:nvPr/>
          </p:nvCxnSpPr>
          <p:spPr>
            <a:xfrm>
              <a:off x="6021244" y="1967645"/>
              <a:ext cx="1079" cy="391023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3" name="Gerader Verbinder 83"/>
            <p:cNvCxnSpPr/>
            <p:nvPr/>
          </p:nvCxnSpPr>
          <p:spPr>
            <a:xfrm>
              <a:off x="6736818" y="1977737"/>
              <a:ext cx="3097" cy="374875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cxnSp>
        <p:nvCxnSpPr>
          <p:cNvPr id="244" name="Gerader Verbinder 86"/>
          <p:cNvCxnSpPr/>
          <p:nvPr/>
        </p:nvCxnSpPr>
        <p:spPr>
          <a:xfrm flipH="1">
            <a:off x="5662394" y="2148719"/>
            <a:ext cx="1440159" cy="0"/>
          </a:xfrm>
          <a:prstGeom prst="line">
            <a:avLst/>
          </a:prstGeom>
          <a:noFill/>
          <a:ln w="76200" cap="flat" cmpd="sng" algn="ctr">
            <a:solidFill>
              <a:srgbClr val="DE6F00"/>
            </a:solidFill>
            <a:prstDash val="solid"/>
          </a:ln>
          <a:effectLst/>
        </p:spPr>
      </p:cxnSp>
      <p:sp>
        <p:nvSpPr>
          <p:cNvPr id="245" name="Textfeld 92"/>
          <p:cNvSpPr txBox="1"/>
          <p:nvPr/>
        </p:nvSpPr>
        <p:spPr>
          <a:xfrm>
            <a:off x="-30375" y="3503787"/>
            <a:ext cx="1231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LN</a:t>
            </a:r>
            <a:r>
              <a:rPr kumimoji="0" lang="de-DE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Dewar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solidFill>
                  <a:srgbClr val="000000"/>
                </a:solidFill>
              </a:rPr>
              <a:t>4 bar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7" name="Textfeld 95"/>
          <p:cNvSpPr txBox="1"/>
          <p:nvPr/>
        </p:nvSpPr>
        <p:spPr>
          <a:xfrm>
            <a:off x="1328447" y="2397270"/>
            <a:ext cx="115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solidFill>
                  <a:srgbClr val="000000"/>
                </a:solidFill>
              </a:rPr>
              <a:t>P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recooler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286" name="Group 285"/>
          <p:cNvGrpSpPr/>
          <p:nvPr/>
        </p:nvGrpSpPr>
        <p:grpSpPr>
          <a:xfrm>
            <a:off x="2304038" y="1688549"/>
            <a:ext cx="1048334" cy="417842"/>
            <a:chOff x="2799703" y="1517629"/>
            <a:chExt cx="1048334" cy="417842"/>
          </a:xfrm>
        </p:grpSpPr>
        <p:grpSp>
          <p:nvGrpSpPr>
            <p:cNvPr id="208" name="Gruppieren 23"/>
            <p:cNvGrpSpPr/>
            <p:nvPr/>
          </p:nvGrpSpPr>
          <p:grpSpPr>
            <a:xfrm flipV="1">
              <a:off x="3132889" y="1791455"/>
              <a:ext cx="358991" cy="144016"/>
              <a:chOff x="6012160" y="1844824"/>
              <a:chExt cx="728464" cy="513844"/>
            </a:xfrm>
          </p:grpSpPr>
          <p:cxnSp>
            <p:nvCxnSpPr>
              <p:cNvPr id="209" name="Gerader Verbinder 10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0" name="Gerader Verbinder 12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1" name="Gerader Verbinder 13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2" name="Gerader Verbinder 14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3" name="Gerader Verbinder 15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4" name="Gerader Verbinder 16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5" name="Gerader Verbinder 18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6" name="Gerader Verbinder 20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248" name="Textfeld 96"/>
            <p:cNvSpPr txBox="1"/>
            <p:nvPr/>
          </p:nvSpPr>
          <p:spPr>
            <a:xfrm>
              <a:off x="2799703" y="1517629"/>
              <a:ext cx="10483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EH 1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4286476" y="1697111"/>
            <a:ext cx="1048334" cy="409280"/>
            <a:chOff x="4243746" y="1697111"/>
            <a:chExt cx="1048334" cy="409280"/>
          </a:xfrm>
        </p:grpSpPr>
        <p:grpSp>
          <p:nvGrpSpPr>
            <p:cNvPr id="225" name="Gruppieren 64"/>
            <p:cNvGrpSpPr/>
            <p:nvPr/>
          </p:nvGrpSpPr>
          <p:grpSpPr>
            <a:xfrm flipV="1">
              <a:off x="4596673" y="1962375"/>
              <a:ext cx="358991" cy="144016"/>
              <a:chOff x="6012160" y="1844824"/>
              <a:chExt cx="728464" cy="513844"/>
            </a:xfrm>
          </p:grpSpPr>
          <p:cxnSp>
            <p:nvCxnSpPr>
              <p:cNvPr id="226" name="Gerader Verbinder 65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7" name="Gerader Verbinder 66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8" name="Gerader Verbinder 67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9" name="Gerader Verbinder 68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0" name="Gerader Verbinder 69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1" name="Gerader Verbinder 70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2" name="Gerader Verbinder 71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3" name="Gerader Verbinder 72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249" name="Textfeld 97"/>
            <p:cNvSpPr txBox="1"/>
            <p:nvPr/>
          </p:nvSpPr>
          <p:spPr>
            <a:xfrm>
              <a:off x="4243746" y="1697111"/>
              <a:ext cx="10483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EH 2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50" name="Textfeld 98"/>
          <p:cNvSpPr txBox="1"/>
          <p:nvPr/>
        </p:nvSpPr>
        <p:spPr>
          <a:xfrm>
            <a:off x="7113855" y="1678051"/>
            <a:ext cx="1048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EH 3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251" name="Textfeld 99"/>
          <p:cNvSpPr txBox="1"/>
          <p:nvPr/>
        </p:nvSpPr>
        <p:spPr>
          <a:xfrm>
            <a:off x="3389990" y="2352317"/>
            <a:ext cx="1617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Joule-Thomson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expansion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52" name="Textfeld 100"/>
          <p:cNvSpPr txBox="1"/>
          <p:nvPr/>
        </p:nvSpPr>
        <p:spPr>
          <a:xfrm>
            <a:off x="5385253" y="2189708"/>
            <a:ext cx="1993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Sample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</a:endParaRPr>
          </a:p>
        </p:txBody>
      </p:sp>
      <p:sp>
        <p:nvSpPr>
          <p:cNvPr id="255" name="Ellipse 103"/>
          <p:cNvSpPr/>
          <p:nvPr/>
        </p:nvSpPr>
        <p:spPr>
          <a:xfrm>
            <a:off x="7998259" y="1367672"/>
            <a:ext cx="370890" cy="36004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6" name="Textfeld 104"/>
          <p:cNvSpPr txBox="1"/>
          <p:nvPr/>
        </p:nvSpPr>
        <p:spPr>
          <a:xfrm>
            <a:off x="7973440" y="1393803"/>
            <a:ext cx="43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281" name="Group 280"/>
          <p:cNvGrpSpPr/>
          <p:nvPr/>
        </p:nvGrpSpPr>
        <p:grpSpPr>
          <a:xfrm>
            <a:off x="5148064" y="1367672"/>
            <a:ext cx="435931" cy="769018"/>
            <a:chOff x="5148064" y="1196752"/>
            <a:chExt cx="435931" cy="769018"/>
          </a:xfrm>
        </p:grpSpPr>
        <p:sp>
          <p:nvSpPr>
            <p:cNvPr id="253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4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57" name="Gerader Verbinder 106"/>
            <p:cNvCxnSpPr>
              <a:stCxn id="253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258" name="Gerader Verbinder 110"/>
          <p:cNvCxnSpPr/>
          <p:nvPr/>
        </p:nvCxnSpPr>
        <p:spPr>
          <a:xfrm flipH="1">
            <a:off x="8184865" y="1722128"/>
            <a:ext cx="355" cy="40897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263" name="Gruppieren 115"/>
          <p:cNvGrpSpPr/>
          <p:nvPr/>
        </p:nvGrpSpPr>
        <p:grpSpPr>
          <a:xfrm>
            <a:off x="991348" y="2069196"/>
            <a:ext cx="182520" cy="138591"/>
            <a:chOff x="3851920" y="1988840"/>
            <a:chExt cx="1440160" cy="720081"/>
          </a:xfrm>
        </p:grpSpPr>
        <p:sp>
          <p:nvSpPr>
            <p:cNvPr id="264" name="Gleichschenkliges Dreieck 11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5" name="Gleichschenkliges Dreieck 11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66" name="Flussdiagramm: Verzögerung 118"/>
          <p:cNvSpPr/>
          <p:nvPr/>
        </p:nvSpPr>
        <p:spPr>
          <a:xfrm rot="16200000">
            <a:off x="1042465" y="1895594"/>
            <a:ext cx="76248" cy="87221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7" name="Gerader Verbinder 119"/>
          <p:cNvCxnSpPr>
            <a:endCxn id="265" idx="0"/>
          </p:cNvCxnSpPr>
          <p:nvPr/>
        </p:nvCxnSpPr>
        <p:spPr>
          <a:xfrm>
            <a:off x="1081747" y="1983678"/>
            <a:ext cx="862" cy="15481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268" name="Gruppieren 124"/>
          <p:cNvGrpSpPr/>
          <p:nvPr/>
        </p:nvGrpSpPr>
        <p:grpSpPr>
          <a:xfrm>
            <a:off x="8456133" y="2063816"/>
            <a:ext cx="182520" cy="138591"/>
            <a:chOff x="3851920" y="1988840"/>
            <a:chExt cx="1440160" cy="720081"/>
          </a:xfrm>
        </p:grpSpPr>
        <p:sp>
          <p:nvSpPr>
            <p:cNvPr id="269" name="Gleichschenkliges Dreieck 125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0" name="Gleichschenkliges Dreieck 126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71" name="Flussdiagramm: Verzögerung 127"/>
          <p:cNvSpPr/>
          <p:nvPr/>
        </p:nvSpPr>
        <p:spPr>
          <a:xfrm rot="16200000">
            <a:off x="8507250" y="1890214"/>
            <a:ext cx="76248" cy="87221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72" name="Gerader Verbinder 128"/>
          <p:cNvCxnSpPr>
            <a:endCxn id="270" idx="0"/>
          </p:cNvCxnSpPr>
          <p:nvPr/>
        </p:nvCxnSpPr>
        <p:spPr>
          <a:xfrm>
            <a:off x="8546532" y="1978298"/>
            <a:ext cx="862" cy="15481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275" name="Textfeld 131"/>
          <p:cNvSpPr txBox="1"/>
          <p:nvPr/>
        </p:nvSpPr>
        <p:spPr>
          <a:xfrm>
            <a:off x="1123943" y="3191091"/>
            <a:ext cx="315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276" name="Textfeld 132"/>
          <p:cNvSpPr txBox="1"/>
          <p:nvPr/>
        </p:nvSpPr>
        <p:spPr>
          <a:xfrm flipH="1">
            <a:off x="1334763" y="2084499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277" name="Textfeld 133"/>
          <p:cNvSpPr txBox="1"/>
          <p:nvPr/>
        </p:nvSpPr>
        <p:spPr>
          <a:xfrm flipH="1">
            <a:off x="2274395" y="2079453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278" name="Textfeld 134"/>
          <p:cNvSpPr txBox="1"/>
          <p:nvPr/>
        </p:nvSpPr>
        <p:spPr>
          <a:xfrm flipH="1">
            <a:off x="3403600" y="2081355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279" name="Textfeld 135"/>
          <p:cNvSpPr txBox="1"/>
          <p:nvPr/>
        </p:nvSpPr>
        <p:spPr>
          <a:xfrm flipH="1">
            <a:off x="4399001" y="2091304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280" name="Textfeld 136"/>
          <p:cNvSpPr txBox="1"/>
          <p:nvPr/>
        </p:nvSpPr>
        <p:spPr>
          <a:xfrm flipH="1">
            <a:off x="4970671" y="2092313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</a:t>
            </a:r>
          </a:p>
        </p:txBody>
      </p:sp>
      <p:grpSp>
        <p:nvGrpSpPr>
          <p:cNvPr id="282" name="Group 281"/>
          <p:cNvGrpSpPr/>
          <p:nvPr/>
        </p:nvGrpSpPr>
        <p:grpSpPr>
          <a:xfrm>
            <a:off x="3488753" y="1375613"/>
            <a:ext cx="435931" cy="769018"/>
            <a:chOff x="5148064" y="1196752"/>
            <a:chExt cx="435931" cy="769018"/>
          </a:xfrm>
        </p:grpSpPr>
        <p:sp>
          <p:nvSpPr>
            <p:cNvPr id="283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4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85" name="Gerader Verbinder 106"/>
            <p:cNvCxnSpPr>
              <a:stCxn id="283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287" name="Gerader Verbinder 73"/>
          <p:cNvCxnSpPr/>
          <p:nvPr/>
        </p:nvCxnSpPr>
        <p:spPr>
          <a:xfrm flipH="1">
            <a:off x="8647200" y="2145315"/>
            <a:ext cx="236916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arrow" w="med" len="med"/>
            <a:tailEnd type="none" w="med" len="med"/>
          </a:ln>
          <a:effectLst/>
        </p:spPr>
      </p:cxnSp>
      <p:sp>
        <p:nvSpPr>
          <p:cNvPr id="295" name="Oval 294"/>
          <p:cNvSpPr/>
          <p:nvPr/>
        </p:nvSpPr>
        <p:spPr>
          <a:xfrm>
            <a:off x="245242" y="2735824"/>
            <a:ext cx="576000" cy="576000"/>
          </a:xfrm>
          <a:prstGeom prst="ellipse">
            <a:avLst/>
          </a:prstGeom>
          <a:noFill/>
          <a:ln w="19050"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7" name="Straight Connector 296"/>
          <p:cNvCxnSpPr/>
          <p:nvPr/>
        </p:nvCxnSpPr>
        <p:spPr>
          <a:xfrm flipV="1">
            <a:off x="485626" y="2330920"/>
            <a:ext cx="0" cy="396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V="1">
            <a:off x="593626" y="2330920"/>
            <a:ext cx="0" cy="396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0" name="Group 299"/>
          <p:cNvGrpSpPr/>
          <p:nvPr/>
        </p:nvGrpSpPr>
        <p:grpSpPr>
          <a:xfrm>
            <a:off x="3051465" y="1373938"/>
            <a:ext cx="435931" cy="769018"/>
            <a:chOff x="5148064" y="1196752"/>
            <a:chExt cx="435931" cy="769018"/>
          </a:xfrm>
        </p:grpSpPr>
        <p:sp>
          <p:nvSpPr>
            <p:cNvPr id="301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2" name="Textfeld 102"/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dirty="0">
                  <a:solidFill>
                    <a:srgbClr val="000000"/>
                  </a:solidFill>
                </a:rPr>
                <a:t>T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03" name="Gerader Verbinder 106"/>
            <p:cNvCxnSpPr>
              <a:stCxn id="301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05" name="Rectangle 304"/>
          <p:cNvSpPr/>
          <p:nvPr/>
        </p:nvSpPr>
        <p:spPr>
          <a:xfrm>
            <a:off x="2480938" y="871671"/>
            <a:ext cx="5433014" cy="2160146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TextBox 306"/>
          <p:cNvSpPr txBox="1"/>
          <p:nvPr/>
        </p:nvSpPr>
        <p:spPr>
          <a:xfrm>
            <a:off x="5583995" y="2754086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80808"/>
                </a:solidFill>
              </a:rPr>
              <a:t>Cryostat with thermal shield</a:t>
            </a:r>
            <a:endParaRPr lang="en-US" sz="1400" dirty="0">
              <a:solidFill>
                <a:srgbClr val="080808"/>
              </a:solidFill>
            </a:endParaRPr>
          </a:p>
        </p:txBody>
      </p:sp>
      <p:cxnSp>
        <p:nvCxnSpPr>
          <p:cNvPr id="310" name="Gerader Verbinder 52"/>
          <p:cNvCxnSpPr/>
          <p:nvPr/>
        </p:nvCxnSpPr>
        <p:spPr>
          <a:xfrm flipH="1" flipV="1">
            <a:off x="528423" y="2122511"/>
            <a:ext cx="434997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313" name="Straight Arrow Connector 312"/>
          <p:cNvCxnSpPr/>
          <p:nvPr/>
        </p:nvCxnSpPr>
        <p:spPr>
          <a:xfrm>
            <a:off x="5828570" y="1911288"/>
            <a:ext cx="2474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Arrow Connector 313"/>
          <p:cNvCxnSpPr/>
          <p:nvPr/>
        </p:nvCxnSpPr>
        <p:spPr>
          <a:xfrm flipV="1">
            <a:off x="6381981" y="1727712"/>
            <a:ext cx="0" cy="2514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Arrow Connector 315"/>
          <p:cNvCxnSpPr/>
          <p:nvPr/>
        </p:nvCxnSpPr>
        <p:spPr>
          <a:xfrm flipV="1">
            <a:off x="6829567" y="1732237"/>
            <a:ext cx="0" cy="25144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897670"/>
              </p:ext>
            </p:extLst>
          </p:nvPr>
        </p:nvGraphicFramePr>
        <p:xfrm>
          <a:off x="6024106" y="3846428"/>
          <a:ext cx="3038778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65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3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B0B61"/>
                          </a:solidFill>
                        </a:rPr>
                        <a:t>Test conditions</a:t>
                      </a:r>
                      <a:endParaRPr lang="en-US" sz="1400" b="1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Pressure (bar abs.</a:t>
                      </a:r>
                      <a:r>
                        <a:rPr lang="en-US" sz="1400" dirty="0">
                          <a:solidFill>
                            <a:srgbClr val="0B0B6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2.8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Internal</a:t>
                      </a:r>
                      <a:r>
                        <a:rPr lang="en-GB" sz="1400" baseline="0" dirty="0">
                          <a:solidFill>
                            <a:srgbClr val="0B0B61"/>
                          </a:solidFill>
                        </a:rPr>
                        <a:t> d</a:t>
                      </a:r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iameter (mm)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6.0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Mass flow (g/s)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1.44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Mass velocity (kg/m</a:t>
                      </a:r>
                      <a:r>
                        <a:rPr lang="en-GB" sz="1400" baseline="30000" dirty="0">
                          <a:solidFill>
                            <a:srgbClr val="0B0B61"/>
                          </a:solidFill>
                        </a:rPr>
                        <a:t>2</a:t>
                      </a:r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s)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B0B61"/>
                          </a:solidFill>
                        </a:rPr>
                        <a:t>51</a:t>
                      </a:r>
                      <a:endParaRPr lang="en-US" sz="1400" dirty="0">
                        <a:solidFill>
                          <a:srgbClr val="0B0B6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918173" y="2818097"/>
            <a:ext cx="4209434" cy="3447613"/>
            <a:chOff x="1918173" y="2998245"/>
            <a:chExt cx="4053112" cy="3267465"/>
          </a:xfrm>
        </p:grpSpPr>
        <p:grpSp>
          <p:nvGrpSpPr>
            <p:cNvPr id="31" name="Gruppieren 9"/>
            <p:cNvGrpSpPr/>
            <p:nvPr/>
          </p:nvGrpSpPr>
          <p:grpSpPr>
            <a:xfrm>
              <a:off x="2628001" y="4482871"/>
              <a:ext cx="657277" cy="701115"/>
              <a:chOff x="1187276" y="5014126"/>
              <a:chExt cx="469764" cy="533614"/>
            </a:xfrm>
          </p:grpSpPr>
          <p:cxnSp>
            <p:nvCxnSpPr>
              <p:cNvPr id="37" name="Gerader Verbinder 148"/>
              <p:cNvCxnSpPr/>
              <p:nvPr/>
            </p:nvCxnSpPr>
            <p:spPr>
              <a:xfrm flipV="1">
                <a:off x="1187276" y="5419781"/>
                <a:ext cx="463134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09682"/>
                </a:solidFill>
                <a:prstDash val="solid"/>
              </a:ln>
              <a:effectLst/>
            </p:spPr>
          </p:cxnSp>
          <p:cxnSp>
            <p:nvCxnSpPr>
              <p:cNvPr id="38" name="Gerader Verbinder 151"/>
              <p:cNvCxnSpPr/>
              <p:nvPr/>
            </p:nvCxnSpPr>
            <p:spPr>
              <a:xfrm>
                <a:off x="1291829" y="5526625"/>
                <a:ext cx="257296" cy="146"/>
              </a:xfrm>
              <a:prstGeom prst="line">
                <a:avLst/>
              </a:prstGeom>
              <a:noFill/>
              <a:ln w="28575" cap="flat" cmpd="sng" algn="ctr">
                <a:solidFill>
                  <a:srgbClr val="009682"/>
                </a:solidFill>
                <a:prstDash val="sysDash"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39" name="Gerader Verbinder 152"/>
              <p:cNvCxnSpPr/>
              <p:nvPr/>
            </p:nvCxnSpPr>
            <p:spPr>
              <a:xfrm>
                <a:off x="1657040" y="5014126"/>
                <a:ext cx="0" cy="410990"/>
              </a:xfrm>
              <a:prstGeom prst="line">
                <a:avLst/>
              </a:prstGeom>
              <a:noFill/>
              <a:ln w="28575" cap="flat" cmpd="sng" algn="ctr">
                <a:solidFill>
                  <a:srgbClr val="009682"/>
                </a:solidFill>
                <a:prstDash val="solid"/>
              </a:ln>
              <a:effectLst/>
            </p:spPr>
          </p:cxnSp>
          <p:cxnSp>
            <p:nvCxnSpPr>
              <p:cNvPr id="41" name="Gerader Verbinder 157"/>
              <p:cNvCxnSpPr/>
              <p:nvPr/>
            </p:nvCxnSpPr>
            <p:spPr>
              <a:xfrm>
                <a:off x="1279903" y="5410743"/>
                <a:ext cx="0" cy="136997"/>
              </a:xfrm>
              <a:prstGeom prst="line">
                <a:avLst/>
              </a:prstGeom>
              <a:noFill/>
              <a:ln w="28575" cap="flat" cmpd="sng" algn="ctr">
                <a:solidFill>
                  <a:srgbClr val="009682"/>
                </a:solidFill>
                <a:prstDash val="solid"/>
              </a:ln>
              <a:effectLst/>
            </p:spPr>
          </p:cxnSp>
        </p:grpSp>
        <p:sp>
          <p:nvSpPr>
            <p:cNvPr id="32" name="Ellipse 161"/>
            <p:cNvSpPr/>
            <p:nvPr/>
          </p:nvSpPr>
          <p:spPr>
            <a:xfrm>
              <a:off x="3240850" y="4435524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Ellipse 162"/>
            <p:cNvSpPr/>
            <p:nvPr/>
          </p:nvSpPr>
          <p:spPr>
            <a:xfrm>
              <a:off x="3242553" y="4974988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Ellipse 163"/>
            <p:cNvSpPr/>
            <p:nvPr/>
          </p:nvSpPr>
          <p:spPr>
            <a:xfrm>
              <a:off x="2709275" y="4985355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Ellipse 164"/>
            <p:cNvSpPr/>
            <p:nvPr/>
          </p:nvSpPr>
          <p:spPr>
            <a:xfrm>
              <a:off x="2581239" y="4981994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Ellipse 165"/>
            <p:cNvSpPr/>
            <p:nvPr/>
          </p:nvSpPr>
          <p:spPr>
            <a:xfrm>
              <a:off x="2710617" y="5115380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5" name="Gruppieren 2"/>
            <p:cNvGrpSpPr/>
            <p:nvPr/>
          </p:nvGrpSpPr>
          <p:grpSpPr>
            <a:xfrm>
              <a:off x="1918173" y="2998245"/>
              <a:ext cx="4053112" cy="3267465"/>
              <a:chOff x="587301" y="3890068"/>
              <a:chExt cx="2896811" cy="2486843"/>
            </a:xfrm>
          </p:grpSpPr>
          <p:cxnSp>
            <p:nvCxnSpPr>
              <p:cNvPr id="16" name="Gerade Verbindung mit Pfeil 137"/>
              <p:cNvCxnSpPr/>
              <p:nvPr/>
            </p:nvCxnSpPr>
            <p:spPr>
              <a:xfrm flipV="1">
                <a:off x="968829" y="4144736"/>
                <a:ext cx="12254" cy="2085521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18" name="Textfeld 139"/>
              <p:cNvSpPr txBox="1"/>
              <p:nvPr/>
            </p:nvSpPr>
            <p:spPr>
              <a:xfrm>
                <a:off x="587301" y="3890068"/>
                <a:ext cx="576064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p</a:t>
                </a:r>
                <a:endParaRPr kumimoji="0" lang="en-GB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9" name="Textfeld 140"/>
              <p:cNvSpPr txBox="1"/>
              <p:nvPr/>
            </p:nvSpPr>
            <p:spPr>
              <a:xfrm>
                <a:off x="3052064" y="6007579"/>
                <a:ext cx="432048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</a:t>
                </a:r>
                <a:endParaRPr kumimoji="0" lang="en-GB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20" name="Freihandform 146"/>
              <p:cNvSpPr/>
              <p:nvPr/>
            </p:nvSpPr>
            <p:spPr>
              <a:xfrm>
                <a:off x="979597" y="4576212"/>
                <a:ext cx="2027374" cy="1644184"/>
              </a:xfrm>
              <a:custGeom>
                <a:avLst/>
                <a:gdLst>
                  <a:gd name="connsiteX0" fmla="*/ 0 w 1745658"/>
                  <a:gd name="connsiteY0" fmla="*/ 1640555 h 1644184"/>
                  <a:gd name="connsiteX1" fmla="*/ 587829 w 1745658"/>
                  <a:gd name="connsiteY1" fmla="*/ 290727 h 1644184"/>
                  <a:gd name="connsiteX2" fmla="*/ 1222829 w 1745658"/>
                  <a:gd name="connsiteY2" fmla="*/ 441 h 1644184"/>
                  <a:gd name="connsiteX3" fmla="*/ 1745343 w 1745658"/>
                  <a:gd name="connsiteY3" fmla="*/ 316127 h 1644184"/>
                  <a:gd name="connsiteX4" fmla="*/ 1299029 w 1745658"/>
                  <a:gd name="connsiteY4" fmla="*/ 1644184 h 164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5658" h="1644184">
                    <a:moveTo>
                      <a:pt x="0" y="1640555"/>
                    </a:moveTo>
                    <a:cubicBezTo>
                      <a:pt x="192012" y="1102317"/>
                      <a:pt x="384024" y="564079"/>
                      <a:pt x="587829" y="290727"/>
                    </a:cubicBezTo>
                    <a:cubicBezTo>
                      <a:pt x="791634" y="17375"/>
                      <a:pt x="1029910" y="-3792"/>
                      <a:pt x="1222829" y="441"/>
                    </a:cubicBezTo>
                    <a:cubicBezTo>
                      <a:pt x="1415748" y="4674"/>
                      <a:pt x="1732643" y="42170"/>
                      <a:pt x="1745343" y="316127"/>
                    </a:cubicBezTo>
                    <a:cubicBezTo>
                      <a:pt x="1758043" y="590084"/>
                      <a:pt x="1383696" y="1432517"/>
                      <a:pt x="1299029" y="1644184"/>
                    </a:cubicBezTo>
                  </a:path>
                </a:pathLst>
              </a:custGeom>
              <a:noFill/>
              <a:ln w="28575" cap="flat" cmpd="sng" algn="ctr">
                <a:solidFill>
                  <a:srgbClr val="3F5A9A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21" name="Gerade Verbindung mit Pfeil 138"/>
              <p:cNvCxnSpPr/>
              <p:nvPr/>
            </p:nvCxnSpPr>
            <p:spPr>
              <a:xfrm>
                <a:off x="954314" y="6219372"/>
                <a:ext cx="2180772" cy="3628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2" name="Textfeld 166"/>
              <p:cNvSpPr txBox="1"/>
              <p:nvPr/>
            </p:nvSpPr>
            <p:spPr>
              <a:xfrm>
                <a:off x="1473409" y="4749554"/>
                <a:ext cx="166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3" name="Textfeld 167"/>
              <p:cNvSpPr txBox="1"/>
              <p:nvPr/>
            </p:nvSpPr>
            <p:spPr>
              <a:xfrm>
                <a:off x="1538141" y="5207846"/>
                <a:ext cx="18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24" name="Textfeld 168"/>
              <p:cNvSpPr txBox="1"/>
              <p:nvPr/>
            </p:nvSpPr>
            <p:spPr>
              <a:xfrm>
                <a:off x="969870" y="5203212"/>
                <a:ext cx="18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3</a:t>
                </a:r>
              </a:p>
            </p:txBody>
          </p:sp>
          <p:sp>
            <p:nvSpPr>
              <p:cNvPr id="25" name="Textfeld 169"/>
              <p:cNvSpPr txBox="1"/>
              <p:nvPr/>
            </p:nvSpPr>
            <p:spPr>
              <a:xfrm>
                <a:off x="1097251" y="5203355"/>
                <a:ext cx="18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4</a:t>
                </a:r>
              </a:p>
            </p:txBody>
          </p:sp>
          <p:sp>
            <p:nvSpPr>
              <p:cNvPr id="26" name="Textfeld 170"/>
              <p:cNvSpPr txBox="1"/>
              <p:nvPr/>
            </p:nvSpPr>
            <p:spPr>
              <a:xfrm>
                <a:off x="1019095" y="5496953"/>
                <a:ext cx="18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27" name="Textfeld 171"/>
              <p:cNvSpPr txBox="1"/>
              <p:nvPr/>
            </p:nvSpPr>
            <p:spPr>
              <a:xfrm>
                <a:off x="1352635" y="5510989"/>
                <a:ext cx="18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6</a:t>
                </a:r>
              </a:p>
            </p:txBody>
          </p:sp>
          <p:sp>
            <p:nvSpPr>
              <p:cNvPr id="28" name="Textfeld 172"/>
              <p:cNvSpPr txBox="1"/>
              <p:nvPr/>
            </p:nvSpPr>
            <p:spPr>
              <a:xfrm>
                <a:off x="1053794" y="4353878"/>
                <a:ext cx="697975" cy="234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EH 1</a:t>
                </a:r>
              </a:p>
            </p:txBody>
          </p:sp>
          <p:sp>
            <p:nvSpPr>
              <p:cNvPr id="29" name="Textfeld 173"/>
              <p:cNvSpPr txBox="1"/>
              <p:nvPr/>
            </p:nvSpPr>
            <p:spPr>
              <a:xfrm>
                <a:off x="1465270" y="5861349"/>
                <a:ext cx="713925" cy="234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EH 2</a:t>
                </a:r>
              </a:p>
            </p:txBody>
          </p:sp>
          <p:cxnSp>
            <p:nvCxnSpPr>
              <p:cNvPr id="30" name="Gerade Verbindung mit Pfeil 175"/>
              <p:cNvCxnSpPr/>
              <p:nvPr/>
            </p:nvCxnSpPr>
            <p:spPr>
              <a:xfrm flipH="1">
                <a:off x="1129556" y="4576212"/>
                <a:ext cx="158463" cy="78103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C00000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43" name="Textfeld 173"/>
            <p:cNvSpPr txBox="1"/>
            <p:nvPr/>
          </p:nvSpPr>
          <p:spPr>
            <a:xfrm>
              <a:off x="3277758" y="5002261"/>
              <a:ext cx="5135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dirty="0">
                  <a:solidFill>
                    <a:srgbClr val="C00000"/>
                  </a:solidFill>
                </a:rPr>
                <a:t>Test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44" name="Gerade Verbindung mit Pfeil 175"/>
            <p:cNvCxnSpPr/>
            <p:nvPr/>
          </p:nvCxnSpPr>
          <p:spPr>
            <a:xfrm flipH="1" flipV="1">
              <a:off x="2916232" y="5233569"/>
              <a:ext cx="508841" cy="490171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triangle"/>
            </a:ln>
            <a:effectLst/>
          </p:spPr>
        </p:cxnSp>
        <p:sp>
          <p:nvSpPr>
            <p:cNvPr id="45" name="Ellipse 161"/>
            <p:cNvSpPr/>
            <p:nvPr/>
          </p:nvSpPr>
          <p:spPr>
            <a:xfrm>
              <a:off x="3157374" y="5115367"/>
              <a:ext cx="88857" cy="81752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0" name="Ellipse 161"/>
            <p:cNvSpPr/>
            <p:nvPr/>
          </p:nvSpPr>
          <p:spPr>
            <a:xfrm>
              <a:off x="2768996" y="5112627"/>
              <a:ext cx="88857" cy="81752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133" name="Straight Connector 132"/>
          <p:cNvCxnSpPr/>
          <p:nvPr/>
        </p:nvCxnSpPr>
        <p:spPr>
          <a:xfrm>
            <a:off x="245242" y="3023824"/>
            <a:ext cx="57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590440" y="992630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LN</a:t>
            </a:r>
            <a:r>
              <a:rPr lang="en-GB" sz="1600" baseline="-25000" dirty="0"/>
              <a:t>2</a:t>
            </a:r>
            <a:endParaRPr lang="en-GB" sz="1600" dirty="0"/>
          </a:p>
          <a:p>
            <a:pPr algn="ctr"/>
            <a:r>
              <a:rPr lang="en-GB" sz="1600" dirty="0"/>
              <a:t>1 bar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807473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Results – Verification Test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5D0CCA-1A41-42AD-B7D2-8570DB6A733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36898" y="797109"/>
            <a:ext cx="8899909" cy="5316356"/>
            <a:chOff x="236898" y="797109"/>
            <a:chExt cx="8899909" cy="531635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98" y="797109"/>
              <a:ext cx="8669386" cy="5316356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6847719" y="5650951"/>
              <a:ext cx="2289088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80808"/>
                  </a:solidFill>
                </a:rPr>
                <a:t>Temperature inlet        </a:t>
              </a:r>
              <a:endParaRPr lang="en-US" sz="1600" dirty="0">
                <a:solidFill>
                  <a:srgbClr val="08080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4178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 two-phase flow in mini channels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802"/>
            <a:ext cx="8226854" cy="4667421"/>
          </a:xfrm>
        </p:spPr>
        <p:txBody>
          <a:bodyPr>
            <a:normAutofit/>
          </a:bodyPr>
          <a:lstStyle/>
          <a:p>
            <a:r>
              <a:rPr lang="en-US" sz="2400" dirty="0"/>
              <a:t>Pressure drop and heat transfer study in a horizontal mini-channel as a function of:</a:t>
            </a:r>
          </a:p>
          <a:p>
            <a:endParaRPr lang="en-US" sz="2400" dirty="0"/>
          </a:p>
          <a:p>
            <a:pPr lvl="1"/>
            <a:r>
              <a:rPr lang="en-US" sz="1800" dirty="0"/>
              <a:t>	vapor quality</a:t>
            </a:r>
          </a:p>
          <a:p>
            <a:pPr lvl="1"/>
            <a:r>
              <a:rPr lang="en-US" sz="1800" dirty="0"/>
              <a:t>mass flux</a:t>
            </a:r>
          </a:p>
          <a:p>
            <a:pPr lvl="1"/>
            <a:r>
              <a:rPr lang="en-US" sz="1800" dirty="0"/>
              <a:t>	heat flux</a:t>
            </a:r>
          </a:p>
          <a:p>
            <a:pPr lvl="1"/>
            <a:r>
              <a:rPr lang="en-US" sz="1800" dirty="0"/>
              <a:t>	</a:t>
            </a:r>
            <a:r>
              <a:rPr lang="en-US" sz="1800" dirty="0" err="1"/>
              <a:t>p</a:t>
            </a:r>
            <a:r>
              <a:rPr lang="en-US" sz="1800" baseline="-25000" dirty="0" err="1"/>
              <a:t>sat</a:t>
            </a:r>
            <a:r>
              <a:rPr lang="en-US" sz="1800" baseline="-25000" dirty="0"/>
              <a:t> </a:t>
            </a:r>
            <a:r>
              <a:rPr lang="en-US" sz="1800" dirty="0"/>
              <a:t>and </a:t>
            </a:r>
            <a:r>
              <a:rPr lang="en-US" sz="1800" dirty="0" err="1"/>
              <a:t>T</a:t>
            </a:r>
            <a:r>
              <a:rPr lang="en-US" sz="1800" baseline="-25000" dirty="0" err="1"/>
              <a:t>sat</a:t>
            </a:r>
            <a:endParaRPr lang="en-US" sz="1800" baseline="-25000" dirty="0"/>
          </a:p>
          <a:p>
            <a:pPr marL="448056" lvl="1" indent="0">
              <a:buNone/>
            </a:pPr>
            <a:r>
              <a:rPr lang="en-US" sz="1600" dirty="0"/>
              <a:t>	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E31F-2E09-428B-BBEA-DD62886D8191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417" y="2360926"/>
            <a:ext cx="4336278" cy="298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6139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CO</a:t>
            </a:r>
            <a:r>
              <a:rPr lang="en-US" sz="2400" b="1" baseline="-25000" dirty="0">
                <a:solidFill>
                  <a:srgbClr val="0B0B61"/>
                </a:solidFill>
              </a:rPr>
              <a:t>2</a:t>
            </a:r>
            <a:r>
              <a:rPr lang="en-US" sz="2400" b="1" dirty="0">
                <a:solidFill>
                  <a:srgbClr val="0B0B61"/>
                </a:solidFill>
              </a:rPr>
              <a:t> two-phase flow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5D0CCA-1A41-42AD-B7D2-8570DB6A733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7" y="1044659"/>
            <a:ext cx="6102093" cy="155840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444072" y="985098"/>
            <a:ext cx="2411934" cy="1677531"/>
            <a:chOff x="-49357" y="2900866"/>
            <a:chExt cx="3045015" cy="222857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900866"/>
              <a:ext cx="2995658" cy="222857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-49357" y="4555790"/>
              <a:ext cx="1242992" cy="4088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d=1.4 mm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4372" y="2850618"/>
            <a:ext cx="6078182" cy="400738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9369" y="3188242"/>
            <a:ext cx="2926284" cy="2833065"/>
            <a:chOff x="29369" y="3188242"/>
            <a:chExt cx="2926284" cy="283306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369" y="3188242"/>
              <a:ext cx="2613597" cy="228409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28954" y="5744308"/>
              <a:ext cx="2663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From: VDI </a:t>
              </a:r>
              <a:r>
                <a:rPr lang="en-US" sz="1200" dirty="0" err="1">
                  <a:solidFill>
                    <a:schemeClr val="accent6">
                      <a:lumMod val="50000"/>
                    </a:schemeClr>
                  </a:solidFill>
                </a:rPr>
                <a:t>Waermeatlas</a:t>
              </a: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 Hbb4, 2006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52842" y="3275111"/>
              <a:ext cx="902811" cy="210826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S</a:t>
              </a: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 =&gt; </a:t>
              </a:r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SW</a:t>
              </a:r>
            </a:p>
            <a:p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endParaRPr lang="en-US" sz="11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en-US" sz="1400" b="1" dirty="0" err="1">
                  <a:solidFill>
                    <a:schemeClr val="accent6">
                      <a:lumMod val="50000"/>
                    </a:schemeClr>
                  </a:solidFill>
                </a:rPr>
                <a:t>I</a:t>
              </a:r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ntermitt</a:t>
              </a: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.</a:t>
              </a:r>
            </a:p>
            <a:p>
              <a:endParaRPr lang="en-US" sz="8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endParaRPr lang="en-US" sz="16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A</a:t>
              </a: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nnular</a:t>
              </a:r>
            </a:p>
            <a:p>
              <a:endParaRPr lang="en-US" sz="6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Dry-out </a:t>
              </a:r>
            </a:p>
            <a:p>
              <a:endParaRPr lang="en-US" sz="5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M</a:t>
              </a: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ist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25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CO</a:t>
            </a:r>
            <a:r>
              <a:rPr lang="en-US" sz="2400" b="1" baseline="-25000" dirty="0">
                <a:solidFill>
                  <a:srgbClr val="0B0B61"/>
                </a:solidFill>
              </a:rPr>
              <a:t>2</a:t>
            </a:r>
            <a:r>
              <a:rPr lang="en-US" sz="2400" b="1" dirty="0">
                <a:solidFill>
                  <a:srgbClr val="0B0B61"/>
                </a:solidFill>
              </a:rPr>
              <a:t> two-phase flow -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5D0CCA-1A41-42AD-B7D2-8570DB6A733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29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4628494" y="1284347"/>
            <a:ext cx="4515506" cy="4179964"/>
            <a:chOff x="56494" y="1118867"/>
            <a:chExt cx="4515506" cy="41799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94" y="1559169"/>
              <a:ext cx="4515506" cy="373966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626847" y="1118867"/>
                  <a:ext cx="167000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fct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̇"/>
                            <m:ctrlP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400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6847" y="1118867"/>
                  <a:ext cx="1670009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3650" t="-1667" r="-5839" b="-3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0" y="1284347"/>
            <a:ext cx="4509388" cy="4179964"/>
            <a:chOff x="4613834" y="1118867"/>
            <a:chExt cx="4509388" cy="417996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13834" y="1562072"/>
              <a:ext cx="4509388" cy="373675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6033523" y="1118867"/>
                  <a:ext cx="166680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fct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400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3523" y="1118867"/>
                  <a:ext cx="1666803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3663" r="-5495" b="-3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2657" y="5759771"/>
            <a:ext cx="7006951" cy="30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8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6911975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rgbClr val="0B0B61"/>
                </a:solidFill>
              </a:rPr>
              <a:t>Content</a:t>
            </a:r>
            <a:endParaRPr lang="de-DE" sz="2400" b="1" dirty="0">
              <a:solidFill>
                <a:srgbClr val="0B0B61"/>
              </a:solidFill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BE1581-F28F-4548-8B5C-94339E9EE0CA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0524" y="1147122"/>
            <a:ext cx="842638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B0B61"/>
                </a:solidFill>
              </a:rPr>
              <a:t>Motivation: Thermal shield cooling e.g. of large scale liquid Argon detectors N</a:t>
            </a:r>
            <a:r>
              <a:rPr lang="en-GB" baseline="-25000" dirty="0">
                <a:solidFill>
                  <a:srgbClr val="0B0B61"/>
                </a:solidFill>
              </a:rPr>
              <a:t>2</a:t>
            </a:r>
            <a:r>
              <a:rPr lang="en-GB" dirty="0">
                <a:solidFill>
                  <a:srgbClr val="0B0B61"/>
                </a:solidFill>
              </a:rPr>
              <a:t> or detector Inner Triplet cooling CO</a:t>
            </a:r>
            <a:r>
              <a:rPr lang="en-GB" baseline="-25000" dirty="0">
                <a:solidFill>
                  <a:srgbClr val="0B0B61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B0B61"/>
                </a:solidFill>
              </a:rPr>
              <a:t>Two-phase flow pressure drop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B0B61"/>
                </a:solidFill>
              </a:rPr>
              <a:t>Test stand geometry and features</a:t>
            </a:r>
          </a:p>
          <a:p>
            <a:endParaRPr lang="en-GB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B0B61"/>
                </a:solidFill>
              </a:rPr>
              <a:t>Pressure drop: measurement results in horizontal, vertical up- and downward orientation N</a:t>
            </a:r>
            <a:r>
              <a:rPr lang="en-GB" baseline="-25000" dirty="0">
                <a:solidFill>
                  <a:srgbClr val="0B0B61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B0B61"/>
                </a:solidFill>
              </a:rPr>
              <a:t>Verification of the test set-up by starting in subcooled liquid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B0B61"/>
                </a:solidFill>
              </a:rPr>
              <a:t>Pressure drop and heat transfer on CO</a:t>
            </a:r>
            <a:r>
              <a:rPr lang="en-US" baseline="-25000" dirty="0">
                <a:solidFill>
                  <a:srgbClr val="0B0B61"/>
                </a:solidFill>
              </a:rPr>
              <a:t>2</a:t>
            </a:r>
            <a:r>
              <a:rPr lang="en-US" dirty="0">
                <a:solidFill>
                  <a:srgbClr val="0B0B61"/>
                </a:solidFill>
              </a:rPr>
              <a:t> in horizontal orientation</a:t>
            </a:r>
            <a:endParaRPr lang="en-GB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B0B61"/>
                </a:solidFill>
              </a:rPr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362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CO</a:t>
            </a:r>
            <a:r>
              <a:rPr lang="en-US" sz="2400" b="1" baseline="-25000" dirty="0">
                <a:solidFill>
                  <a:srgbClr val="0B0B61"/>
                </a:solidFill>
              </a:rPr>
              <a:t>2</a:t>
            </a:r>
            <a:r>
              <a:rPr lang="en-US" sz="2400" b="1" dirty="0">
                <a:solidFill>
                  <a:srgbClr val="0B0B61"/>
                </a:solidFill>
              </a:rPr>
              <a:t> two-phase flow -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5D0CCA-1A41-42AD-B7D2-8570DB6A733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750135" y="1006875"/>
                <a:ext cx="388927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fct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400" b="0" i="1" baseline="-2500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𝑠𝑎𝑡</m:t>
                          </m:r>
                        </m:e>
                      </m:d>
                      <m:r>
                        <a:rPr lang="en-US" sz="24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fct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(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GB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0135" y="1006875"/>
                <a:ext cx="3889270" cy="369332"/>
              </a:xfrm>
              <a:prstGeom prst="rect">
                <a:avLst/>
              </a:prstGeom>
              <a:blipFill>
                <a:blip r:embed="rId2"/>
                <a:stretch>
                  <a:fillRect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09957"/>
            <a:ext cx="4645858" cy="38458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96" y="5855896"/>
            <a:ext cx="4548804" cy="1842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8805" y="2196485"/>
            <a:ext cx="4595195" cy="30728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860372" y="567316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From: D. Helmer, Investigation of Heat Transfer and Pressure Drop Phenomena of CO</a:t>
            </a:r>
            <a:r>
              <a:rPr lang="en-GB" sz="1200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 in Two Phase Flow </a:t>
            </a:r>
          </a:p>
        </p:txBody>
      </p:sp>
      <p:sp>
        <p:nvSpPr>
          <p:cNvPr id="7" name="Rectangle 6"/>
          <p:cNvSpPr/>
          <p:nvPr/>
        </p:nvSpPr>
        <p:spPr>
          <a:xfrm>
            <a:off x="4717965" y="2182326"/>
            <a:ext cx="254833" cy="1600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610366" y="213153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100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17965" y="4320923"/>
            <a:ext cx="254833" cy="1600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655336" y="4300113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8635" y="1579193"/>
            <a:ext cx="3484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Pressure drop and or heating two-phase flow is cooling!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525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128954"/>
            <a:ext cx="8582469" cy="668155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CO</a:t>
            </a:r>
            <a:r>
              <a:rPr lang="en-US" sz="2400" b="1" baseline="-25000" dirty="0">
                <a:solidFill>
                  <a:srgbClr val="0B0B61"/>
                </a:solidFill>
              </a:rPr>
              <a:t>2</a:t>
            </a:r>
            <a:r>
              <a:rPr lang="en-US" sz="2400" b="1" dirty="0">
                <a:solidFill>
                  <a:srgbClr val="0B0B61"/>
                </a:solidFill>
              </a:rPr>
              <a:t> two-phase flow - Heat transfer (heat and mass flux dep.)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5D0CCA-1A41-42AD-B7D2-8570DB6A733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5360" y="5295928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d=1.4 mm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8" y="1674956"/>
            <a:ext cx="4511044" cy="37688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74956"/>
            <a:ext cx="4572000" cy="37688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2657" y="5759771"/>
            <a:ext cx="7006951" cy="3011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335" y="1207477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Mass flux dep. at </a:t>
            </a:r>
            <a:r>
              <a:rPr lang="en-US" b="1" dirty="0">
                <a:solidFill>
                  <a:srgbClr val="002060"/>
                </a:solidFill>
              </a:rPr>
              <a:t>low</a:t>
            </a:r>
            <a:r>
              <a:rPr lang="en-US" dirty="0">
                <a:solidFill>
                  <a:srgbClr val="002060"/>
                </a:solidFill>
              </a:rPr>
              <a:t> heat flux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0372" y="1207477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Mass flux dep. at </a:t>
            </a:r>
            <a:r>
              <a:rPr lang="en-US" b="1" dirty="0">
                <a:solidFill>
                  <a:srgbClr val="002060"/>
                </a:solidFill>
              </a:rPr>
              <a:t>high</a:t>
            </a:r>
            <a:r>
              <a:rPr lang="en-US" dirty="0">
                <a:solidFill>
                  <a:srgbClr val="002060"/>
                </a:solidFill>
              </a:rPr>
              <a:t> heat flux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9862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23513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CO</a:t>
            </a:r>
            <a:r>
              <a:rPr lang="en-US" sz="2400" b="1" baseline="-25000" dirty="0">
                <a:solidFill>
                  <a:srgbClr val="0B0B61"/>
                </a:solidFill>
              </a:rPr>
              <a:t>2</a:t>
            </a:r>
            <a:r>
              <a:rPr lang="en-US" sz="2400" b="1" dirty="0">
                <a:solidFill>
                  <a:srgbClr val="0B0B61"/>
                </a:solidFill>
              </a:rPr>
              <a:t> two-phase flow - Heat transfer (temperature dependency)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5D0CCA-1A41-42AD-B7D2-8570DB6A733F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5360" y="5295928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d=1.4 mm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9967"/>
            <a:ext cx="4337084" cy="36180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758" y="1619967"/>
            <a:ext cx="4330538" cy="36180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2657" y="5759771"/>
            <a:ext cx="7006951" cy="3011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2143" y="1207477"/>
            <a:ext cx="3634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Temperature dep. at </a:t>
            </a:r>
            <a:r>
              <a:rPr lang="en-US" b="1" dirty="0">
                <a:solidFill>
                  <a:srgbClr val="002060"/>
                </a:solidFill>
              </a:rPr>
              <a:t>low</a:t>
            </a:r>
            <a:r>
              <a:rPr lang="en-US" dirty="0">
                <a:solidFill>
                  <a:srgbClr val="002060"/>
                </a:solidFill>
              </a:rPr>
              <a:t> heat flux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03142" y="1207477"/>
            <a:ext cx="373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Temperature dep. at </a:t>
            </a:r>
            <a:r>
              <a:rPr lang="en-US" b="1" dirty="0">
                <a:solidFill>
                  <a:srgbClr val="002060"/>
                </a:solidFill>
              </a:rPr>
              <a:t>high</a:t>
            </a:r>
            <a:r>
              <a:rPr lang="en-US" dirty="0">
                <a:solidFill>
                  <a:srgbClr val="002060"/>
                </a:solidFill>
              </a:rPr>
              <a:t> heat flux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9034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4E34256-52B4-40C2-8267-A03CFFE8E3F7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90525" y="232704"/>
            <a:ext cx="8239597" cy="56197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B0B61"/>
                </a:solidFill>
              </a:rPr>
              <a:t>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0525" y="1266125"/>
            <a:ext cx="8588583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B0B61"/>
                </a:solidFill>
              </a:rPr>
              <a:t>Two phase flow is special, remember the cooling effect by </a:t>
            </a:r>
            <a:r>
              <a:rPr lang="el-GR" sz="1700" dirty="0">
                <a:solidFill>
                  <a:srgbClr val="0B0B61"/>
                </a:solidFill>
              </a:rPr>
              <a:t>Δ</a:t>
            </a:r>
            <a:r>
              <a:rPr lang="en-GB" sz="1700" dirty="0">
                <a:solidFill>
                  <a:srgbClr val="0B0B61"/>
                </a:solidFill>
              </a:rPr>
              <a:t>p(G) or </a:t>
            </a:r>
            <a:r>
              <a:rPr lang="el-GR" sz="1700" dirty="0">
                <a:solidFill>
                  <a:srgbClr val="0B0B61"/>
                </a:solidFill>
              </a:rPr>
              <a:t>Δ</a:t>
            </a:r>
            <a:r>
              <a:rPr lang="en-GB" sz="1700" dirty="0">
                <a:solidFill>
                  <a:srgbClr val="0B0B61"/>
                </a:solidFill>
              </a:rPr>
              <a:t>p(q)!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B0B61"/>
                </a:solidFill>
              </a:rPr>
              <a:t>Pressure drop at x~0.7-0.85 can be much higher than in gas or liquid phase</a:t>
            </a:r>
            <a:endParaRPr lang="en-US" sz="1700" dirty="0">
              <a:solidFill>
                <a:srgbClr val="0B0B61"/>
              </a:solidFill>
            </a:endParaRPr>
          </a:p>
          <a:p>
            <a:endParaRPr lang="en-GB" sz="1700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B0B61"/>
                </a:solidFill>
              </a:rPr>
              <a:t>Deviation in vertical upward orientation of the models for small </a:t>
            </a:r>
            <a:r>
              <a:rPr lang="en-GB" sz="1700" dirty="0" err="1">
                <a:solidFill>
                  <a:srgbClr val="0B0B61"/>
                </a:solidFill>
              </a:rPr>
              <a:t>vapor</a:t>
            </a:r>
            <a:r>
              <a:rPr lang="en-GB" sz="1700" dirty="0">
                <a:solidFill>
                  <a:srgbClr val="0B0B61"/>
                </a:solidFill>
              </a:rPr>
              <a:t>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C00000"/>
                </a:solidFill>
              </a:rPr>
              <a:t>Models fail</a:t>
            </a:r>
            <a:r>
              <a:rPr lang="en-GB" sz="1700" dirty="0">
                <a:solidFill>
                  <a:srgbClr val="0B0B61"/>
                </a:solidFill>
              </a:rPr>
              <a:t> to predict pressure drop for </a:t>
            </a:r>
            <a:r>
              <a:rPr lang="en-GB" sz="1700" dirty="0">
                <a:solidFill>
                  <a:srgbClr val="C00000"/>
                </a:solidFill>
              </a:rPr>
              <a:t>vertical downward </a:t>
            </a:r>
            <a:r>
              <a:rPr lang="en-GB" sz="1700" dirty="0">
                <a:solidFill>
                  <a:srgbClr val="0B0B61"/>
                </a:solidFill>
              </a:rPr>
              <a:t>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B0B61"/>
                </a:solidFill>
              </a:rPr>
              <a:t>First bubbles create buoyancy effect that overcomes gravitational influence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0B0B61"/>
                </a:solidFill>
              </a:rPr>
              <a:t>Consider the dry out and the sudden decrease in heat transfer for x&gt;~ 0.7</a:t>
            </a:r>
            <a:endParaRPr lang="en-GB" sz="1700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B0B61"/>
                </a:solidFill>
              </a:rPr>
              <a:t>Design for sufficient flow speed to avoid phase separation =&gt; syphons/instabilities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0B0B61"/>
                </a:solidFill>
              </a:rPr>
              <a:t>Parallel channels =&gt; tuning of the inlet restriction to 100 % pressure drop of the heated section</a:t>
            </a:r>
            <a:endParaRPr lang="en-GB" sz="1700" dirty="0">
              <a:solidFill>
                <a:srgbClr val="0B0B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0B0B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316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fld id="{B306F1AB-1A18-43BB-8262-48A09862CE94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78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191592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Thermal Shield Cooling of Large Scale Liquid Argon Detectors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5053E2-D28B-49FA-ADB4-7192B66F6F2E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2059285" y="2704388"/>
            <a:ext cx="2160240" cy="21602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4" name="Rectangle 83"/>
          <p:cNvSpPr/>
          <p:nvPr/>
        </p:nvSpPr>
        <p:spPr>
          <a:xfrm>
            <a:off x="4932040" y="2708920"/>
            <a:ext cx="2160240" cy="21602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5" name="Straight Connector 84"/>
          <p:cNvCxnSpPr/>
          <p:nvPr/>
        </p:nvCxnSpPr>
        <p:spPr>
          <a:xfrm flipH="1" flipV="1">
            <a:off x="4211960" y="4293096"/>
            <a:ext cx="720080" cy="576064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7812360" y="2708920"/>
            <a:ext cx="0" cy="2160240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>
            <a:off x="4912949" y="5583500"/>
            <a:ext cx="2190857" cy="5740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2021103" y="5583500"/>
            <a:ext cx="2190857" cy="5740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1331640" y="2708920"/>
            <a:ext cx="0" cy="2160240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 flipV="1">
            <a:off x="6695186" y="1609690"/>
            <a:ext cx="1104199" cy="1075963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663788" y="559302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3.6 m</a:t>
            </a:r>
            <a:endParaRPr lang="de-DE" dirty="0"/>
          </a:p>
        </p:txBody>
      </p:sp>
      <p:sp>
        <p:nvSpPr>
          <p:cNvPr id="92" name="TextBox 91"/>
          <p:cNvSpPr txBox="1"/>
          <p:nvPr/>
        </p:nvSpPr>
        <p:spPr>
          <a:xfrm>
            <a:off x="5540325" y="559302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3.6 m</a:t>
            </a:r>
            <a:endParaRPr lang="de-DE" dirty="0"/>
          </a:p>
        </p:txBody>
      </p:sp>
      <p:sp>
        <p:nvSpPr>
          <p:cNvPr id="93" name="TextBox 92"/>
          <p:cNvSpPr txBox="1"/>
          <p:nvPr/>
        </p:nvSpPr>
        <p:spPr>
          <a:xfrm rot="5400000">
            <a:off x="7540059" y="360437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3.9 m</a:t>
            </a:r>
            <a:endParaRPr lang="de-DE" dirty="0"/>
          </a:p>
        </p:txBody>
      </p:sp>
      <p:sp>
        <p:nvSpPr>
          <p:cNvPr id="94" name="TextBox 93"/>
          <p:cNvSpPr txBox="1"/>
          <p:nvPr/>
        </p:nvSpPr>
        <p:spPr>
          <a:xfrm rot="16200000">
            <a:off x="678922" y="36177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3.9 m</a:t>
            </a:r>
            <a:endParaRPr lang="de-DE" dirty="0"/>
          </a:p>
        </p:txBody>
      </p:sp>
      <p:sp>
        <p:nvSpPr>
          <p:cNvPr id="95" name="TextBox 94"/>
          <p:cNvSpPr txBox="1"/>
          <p:nvPr/>
        </p:nvSpPr>
        <p:spPr>
          <a:xfrm rot="2640550">
            <a:off x="6879370" y="180991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19.6 m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/>
              <p:cNvSpPr txBox="1"/>
              <p:nvPr/>
            </p:nvSpPr>
            <p:spPr>
              <a:xfrm>
                <a:off x="4599765" y="980728"/>
                <a:ext cx="13403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accent6"/>
                    </a:solidFill>
                  </a:rPr>
                  <a:t>neutrino </a:t>
                </a:r>
                <a14:m>
                  <m:oMath xmlns:m="http://schemas.openxmlformats.org/officeDocument/2006/math">
                    <m:r>
                      <a:rPr lang="el-GR" sz="1600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de-DE" sz="16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96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9765" y="980728"/>
                <a:ext cx="1340387" cy="338554"/>
              </a:xfrm>
              <a:prstGeom prst="rect">
                <a:avLst/>
              </a:prstGeom>
              <a:blipFill>
                <a:blip r:embed="rId2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3159605" y="1124744"/>
                <a:ext cx="13403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accent6"/>
                    </a:solidFill>
                  </a:rPr>
                  <a:t>neutrino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de-DE" sz="16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9605" y="1124744"/>
                <a:ext cx="1340387" cy="338554"/>
              </a:xfrm>
              <a:prstGeom prst="rect">
                <a:avLst/>
              </a:prstGeom>
              <a:blipFill>
                <a:blip r:embed="rId3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Box 97"/>
          <p:cNvSpPr txBox="1"/>
          <p:nvPr/>
        </p:nvSpPr>
        <p:spPr>
          <a:xfrm>
            <a:off x="4932040" y="3212976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liquid argon</a:t>
            </a:r>
          </a:p>
        </p:txBody>
      </p:sp>
      <p:grpSp>
        <p:nvGrpSpPr>
          <p:cNvPr id="99" name="Group 98"/>
          <p:cNvGrpSpPr/>
          <p:nvPr/>
        </p:nvGrpSpPr>
        <p:grpSpPr>
          <a:xfrm>
            <a:off x="3018301" y="2736149"/>
            <a:ext cx="235628" cy="2118276"/>
            <a:chOff x="3018301" y="2736149"/>
            <a:chExt cx="235628" cy="2118276"/>
          </a:xfrm>
        </p:grpSpPr>
        <p:sp>
          <p:nvSpPr>
            <p:cNvPr id="100" name="Rectangle 99"/>
            <p:cNvSpPr/>
            <p:nvPr/>
          </p:nvSpPr>
          <p:spPr>
            <a:xfrm>
              <a:off x="3018301" y="2736149"/>
              <a:ext cx="223403" cy="211827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018301" y="2809966"/>
              <a:ext cx="235628" cy="1970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-</a:t>
              </a:r>
            </a:p>
            <a:p>
              <a:pPr algn="ctr"/>
              <a:r>
                <a:rPr lang="en-GB" b="1" dirty="0"/>
                <a:t>-</a:t>
              </a:r>
            </a:p>
            <a:p>
              <a:pPr algn="ctr"/>
              <a:r>
                <a:rPr lang="en-GB" b="1" dirty="0"/>
                <a:t>-</a:t>
              </a:r>
            </a:p>
            <a:p>
              <a:pPr algn="ctr"/>
              <a:r>
                <a:rPr lang="en-GB" b="1" dirty="0"/>
                <a:t>-</a:t>
              </a:r>
            </a:p>
            <a:p>
              <a:pPr algn="ctr"/>
              <a:r>
                <a:rPr lang="en-GB" b="1" dirty="0"/>
                <a:t>-</a:t>
              </a:r>
            </a:p>
            <a:p>
              <a:pPr algn="ctr"/>
              <a:r>
                <a:rPr lang="en-GB" b="1" dirty="0"/>
                <a:t>-</a:t>
              </a:r>
            </a:p>
            <a:p>
              <a:pPr algn="ctr"/>
              <a:r>
                <a:rPr lang="en-GB" b="1" dirty="0"/>
                <a:t>-</a:t>
              </a: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3861142" y="2741961"/>
            <a:ext cx="223652" cy="2098357"/>
            <a:chOff x="3861142" y="2741961"/>
            <a:chExt cx="223652" cy="2098357"/>
          </a:xfrm>
        </p:grpSpPr>
        <p:sp>
          <p:nvSpPr>
            <p:cNvPr id="165" name="Rectangle 164"/>
            <p:cNvSpPr/>
            <p:nvPr/>
          </p:nvSpPr>
          <p:spPr>
            <a:xfrm>
              <a:off x="3861142" y="2741961"/>
              <a:ext cx="212049" cy="209835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C00000"/>
                </a:solidFill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3861142" y="2815084"/>
              <a:ext cx="223652" cy="1952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2201330" y="2741709"/>
            <a:ext cx="223652" cy="2098357"/>
            <a:chOff x="2201330" y="2741709"/>
            <a:chExt cx="223652" cy="2098357"/>
          </a:xfrm>
        </p:grpSpPr>
        <p:sp>
          <p:nvSpPr>
            <p:cNvPr id="168" name="Rectangle 167"/>
            <p:cNvSpPr/>
            <p:nvPr/>
          </p:nvSpPr>
          <p:spPr>
            <a:xfrm>
              <a:off x="2201330" y="2741709"/>
              <a:ext cx="212049" cy="209835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C00000"/>
                </a:solidFill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2201330" y="2814832"/>
              <a:ext cx="223652" cy="1952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+</a:t>
              </a:r>
            </a:p>
          </p:txBody>
        </p:sp>
      </p:grpSp>
      <p:sp>
        <p:nvSpPr>
          <p:cNvPr id="170" name="Rectangle 169"/>
          <p:cNvSpPr/>
          <p:nvPr/>
        </p:nvSpPr>
        <p:spPr>
          <a:xfrm>
            <a:off x="2067499" y="2728511"/>
            <a:ext cx="117513" cy="212779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1" name="Rectangle 170"/>
          <p:cNvSpPr/>
          <p:nvPr/>
        </p:nvSpPr>
        <p:spPr>
          <a:xfrm>
            <a:off x="4086922" y="2721166"/>
            <a:ext cx="111005" cy="212992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6" name="TextBox 185"/>
          <p:cNvSpPr txBox="1"/>
          <p:nvPr/>
        </p:nvSpPr>
        <p:spPr>
          <a:xfrm>
            <a:off x="2261736" y="5115385"/>
            <a:ext cx="1736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photomultipliers</a:t>
            </a:r>
            <a:endParaRPr lang="de-DE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1887470" y="2552530"/>
            <a:ext cx="5442935" cy="144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8" name="Rectangle 187"/>
          <p:cNvSpPr/>
          <p:nvPr/>
        </p:nvSpPr>
        <p:spPr>
          <a:xfrm>
            <a:off x="1877531" y="4883363"/>
            <a:ext cx="5442936" cy="144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9" name="Rectangle 188"/>
          <p:cNvSpPr/>
          <p:nvPr/>
        </p:nvSpPr>
        <p:spPr>
          <a:xfrm rot="5400000">
            <a:off x="661643" y="3689253"/>
            <a:ext cx="2611719" cy="144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0" name="Rectangle 189"/>
          <p:cNvSpPr/>
          <p:nvPr/>
        </p:nvSpPr>
        <p:spPr>
          <a:xfrm rot="5400000">
            <a:off x="5878002" y="3724038"/>
            <a:ext cx="2611719" cy="144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1" name="Rectangle 190"/>
          <p:cNvSpPr/>
          <p:nvPr/>
        </p:nvSpPr>
        <p:spPr>
          <a:xfrm>
            <a:off x="1782124" y="2416689"/>
            <a:ext cx="5609569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2" name="Rectangle 191"/>
          <p:cNvSpPr/>
          <p:nvPr/>
        </p:nvSpPr>
        <p:spPr>
          <a:xfrm>
            <a:off x="1778597" y="4995732"/>
            <a:ext cx="5616624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3" name="Rectangle 192"/>
          <p:cNvSpPr/>
          <p:nvPr/>
        </p:nvSpPr>
        <p:spPr>
          <a:xfrm rot="5400000">
            <a:off x="5965810" y="3701829"/>
            <a:ext cx="2721208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4" name="Rectangle 193"/>
          <p:cNvSpPr/>
          <p:nvPr/>
        </p:nvSpPr>
        <p:spPr>
          <a:xfrm rot="5400000">
            <a:off x="482351" y="3708154"/>
            <a:ext cx="2708556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5" name="Straight Arrow Connector 194"/>
          <p:cNvCxnSpPr>
            <a:stCxn id="96" idx="2"/>
          </p:cNvCxnSpPr>
          <p:nvPr/>
        </p:nvCxnSpPr>
        <p:spPr>
          <a:xfrm>
            <a:off x="5269959" y="1319282"/>
            <a:ext cx="1016607" cy="188991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>
            <a:stCxn id="97" idx="2"/>
          </p:cNvCxnSpPr>
          <p:nvPr/>
        </p:nvCxnSpPr>
        <p:spPr>
          <a:xfrm flipH="1">
            <a:off x="3425337" y="1463298"/>
            <a:ext cx="404462" cy="174967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 flipV="1">
            <a:off x="3861142" y="4924218"/>
            <a:ext cx="281282" cy="313991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/>
          <p:nvPr/>
        </p:nvCxnSpPr>
        <p:spPr>
          <a:xfrm flipH="1" flipV="1">
            <a:off x="2126256" y="4921445"/>
            <a:ext cx="298726" cy="263912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 flipH="1" flipV="1">
            <a:off x="1234480" y="1988840"/>
            <a:ext cx="817240" cy="72008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 flipH="1" flipV="1">
            <a:off x="3394720" y="1988840"/>
            <a:ext cx="817240" cy="72008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 flipH="1" flipV="1">
            <a:off x="4095709" y="1988840"/>
            <a:ext cx="817240" cy="72008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 flipH="1" flipV="1">
            <a:off x="6286566" y="1988840"/>
            <a:ext cx="817240" cy="72008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flipH="1" flipV="1">
            <a:off x="1224935" y="4149080"/>
            <a:ext cx="817240" cy="72008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4" name="Gruppieren 6"/>
          <p:cNvGrpSpPr/>
          <p:nvPr/>
        </p:nvGrpSpPr>
        <p:grpSpPr>
          <a:xfrm>
            <a:off x="3423209" y="3178294"/>
            <a:ext cx="253711" cy="369332"/>
            <a:chOff x="2460340" y="1764733"/>
            <a:chExt cx="253711" cy="369332"/>
          </a:xfrm>
        </p:grpSpPr>
        <p:sp>
          <p:nvSpPr>
            <p:cNvPr id="205" name="Ellipse 2"/>
            <p:cNvSpPr/>
            <p:nvPr/>
          </p:nvSpPr>
          <p:spPr>
            <a:xfrm>
              <a:off x="2483768" y="1844824"/>
              <a:ext cx="209963" cy="21602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6" name="TextBox 60"/>
            <p:cNvSpPr txBox="1"/>
            <p:nvPr/>
          </p:nvSpPr>
          <p:spPr>
            <a:xfrm>
              <a:off x="2460340" y="1764733"/>
              <a:ext cx="2537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+</a:t>
              </a:r>
            </a:p>
          </p:txBody>
        </p:sp>
      </p:grpSp>
      <p:sp>
        <p:nvSpPr>
          <p:cNvPr id="207" name="Textfeld 7"/>
          <p:cNvSpPr txBox="1"/>
          <p:nvPr/>
        </p:nvSpPr>
        <p:spPr>
          <a:xfrm>
            <a:off x="3502749" y="2961238"/>
            <a:ext cx="391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e</a:t>
            </a:r>
            <a:r>
              <a:rPr lang="de-DE" b="1" baseline="30000" dirty="0"/>
              <a:t>-</a:t>
            </a:r>
          </a:p>
        </p:txBody>
      </p:sp>
      <p:sp>
        <p:nvSpPr>
          <p:cNvPr id="208" name="Textfeld 57"/>
          <p:cNvSpPr txBox="1"/>
          <p:nvPr/>
        </p:nvSpPr>
        <p:spPr>
          <a:xfrm>
            <a:off x="3517772" y="3358462"/>
            <a:ext cx="30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γ</a:t>
            </a:r>
            <a:endParaRPr lang="de-DE" b="1" baseline="30000" dirty="0"/>
          </a:p>
        </p:txBody>
      </p:sp>
      <p:cxnSp>
        <p:nvCxnSpPr>
          <p:cNvPr id="209" name="Gerade Verbindung mit Pfeil 10"/>
          <p:cNvCxnSpPr/>
          <p:nvPr/>
        </p:nvCxnSpPr>
        <p:spPr>
          <a:xfrm>
            <a:off x="3736222" y="3182801"/>
            <a:ext cx="92360" cy="6601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Gerade Verbindung mit Pfeil 58"/>
          <p:cNvCxnSpPr/>
          <p:nvPr/>
        </p:nvCxnSpPr>
        <p:spPr>
          <a:xfrm>
            <a:off x="3756986" y="3592637"/>
            <a:ext cx="440941" cy="101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Gerade Verbindung mit Pfeil 59"/>
          <p:cNvCxnSpPr/>
          <p:nvPr/>
        </p:nvCxnSpPr>
        <p:spPr>
          <a:xfrm flipH="1">
            <a:off x="3281505" y="3362960"/>
            <a:ext cx="14170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feld 29"/>
          <p:cNvSpPr txBox="1"/>
          <p:nvPr/>
        </p:nvSpPr>
        <p:spPr>
          <a:xfrm>
            <a:off x="5292080" y="3718773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T</a:t>
            </a:r>
            <a:r>
              <a:rPr lang="en-GB" baseline="-25000" dirty="0" err="1"/>
              <a:t>sat</a:t>
            </a:r>
            <a:r>
              <a:rPr lang="en-GB" dirty="0"/>
              <a:t> = 87 K</a:t>
            </a:r>
          </a:p>
          <a:p>
            <a:pPr algn="ctr"/>
            <a:r>
              <a:rPr lang="en-GB" dirty="0" err="1"/>
              <a:t>p</a:t>
            </a:r>
            <a:r>
              <a:rPr lang="en-GB" baseline="-25000" dirty="0" err="1"/>
              <a:t>sat</a:t>
            </a:r>
            <a:r>
              <a:rPr lang="en-GB" dirty="0"/>
              <a:t> = 1 bar</a:t>
            </a:r>
            <a:endParaRPr lang="de-DE" dirty="0"/>
          </a:p>
        </p:txBody>
      </p:sp>
      <p:sp>
        <p:nvSpPr>
          <p:cNvPr id="213" name="Textfeld 70"/>
          <p:cNvSpPr txBox="1"/>
          <p:nvPr/>
        </p:nvSpPr>
        <p:spPr>
          <a:xfrm>
            <a:off x="2411760" y="3718773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T</a:t>
            </a:r>
            <a:r>
              <a:rPr lang="en-GB" baseline="-25000" dirty="0" err="1"/>
              <a:t>sat</a:t>
            </a:r>
            <a:r>
              <a:rPr lang="en-GB" dirty="0"/>
              <a:t> = 87 K</a:t>
            </a:r>
          </a:p>
          <a:p>
            <a:pPr algn="ctr"/>
            <a:r>
              <a:rPr lang="en-GB" dirty="0" err="1"/>
              <a:t>p</a:t>
            </a:r>
            <a:r>
              <a:rPr lang="en-GB" baseline="-25000" dirty="0" err="1"/>
              <a:t>sat</a:t>
            </a:r>
            <a:r>
              <a:rPr lang="en-GB" dirty="0"/>
              <a:t> = 1 bar</a:t>
            </a:r>
            <a:endParaRPr lang="de-DE" dirty="0"/>
          </a:p>
        </p:txBody>
      </p:sp>
      <p:sp>
        <p:nvSpPr>
          <p:cNvPr id="214" name="TextBox 48"/>
          <p:cNvSpPr txBox="1"/>
          <p:nvPr/>
        </p:nvSpPr>
        <p:spPr>
          <a:xfrm>
            <a:off x="1988207" y="3212976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liquid argon</a:t>
            </a:r>
          </a:p>
        </p:txBody>
      </p:sp>
      <p:sp>
        <p:nvSpPr>
          <p:cNvPr id="215" name="Textfeld 8"/>
          <p:cNvSpPr txBox="1"/>
          <p:nvPr/>
        </p:nvSpPr>
        <p:spPr>
          <a:xfrm>
            <a:off x="261791" y="1659689"/>
            <a:ext cx="2052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FF9900"/>
                </a:solidFill>
              </a:rPr>
              <a:t>thermal </a:t>
            </a:r>
            <a:r>
              <a:rPr lang="de-DE" sz="1600" dirty="0" err="1">
                <a:solidFill>
                  <a:srgbClr val="FF9900"/>
                </a:solidFill>
              </a:rPr>
              <a:t>shield</a:t>
            </a:r>
            <a:endParaRPr lang="en-GB" sz="1600" dirty="0">
              <a:solidFill>
                <a:srgbClr val="FF9900"/>
              </a:solidFill>
            </a:endParaRPr>
          </a:p>
        </p:txBody>
      </p:sp>
      <p:sp>
        <p:nvSpPr>
          <p:cNvPr id="216" name="Textfeld 72"/>
          <p:cNvSpPr txBox="1"/>
          <p:nvPr/>
        </p:nvSpPr>
        <p:spPr>
          <a:xfrm>
            <a:off x="253346" y="1181635"/>
            <a:ext cx="310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chemeClr val="bg1">
                    <a:lumMod val="50000"/>
                  </a:schemeClr>
                </a:solidFill>
              </a:rPr>
              <a:t>polyurethane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</a:rPr>
              <a:t>foam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</a:rPr>
              <a:t>insulation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17" name="Straight Arrow Connector 41"/>
          <p:cNvCxnSpPr/>
          <p:nvPr/>
        </p:nvCxnSpPr>
        <p:spPr>
          <a:xfrm>
            <a:off x="1719722" y="1860821"/>
            <a:ext cx="545101" cy="632457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41"/>
          <p:cNvCxnSpPr/>
          <p:nvPr/>
        </p:nvCxnSpPr>
        <p:spPr>
          <a:xfrm>
            <a:off x="2162717" y="1526767"/>
            <a:ext cx="531014" cy="8574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52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0" animBg="1"/>
      <p:bldP spid="171" grpId="0" animBg="1"/>
      <p:bldP spid="186" grpId="0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207" grpId="0"/>
      <p:bldP spid="208" grpId="0"/>
      <p:bldP spid="212" grpId="0"/>
      <p:bldP spid="213" grpId="0"/>
      <p:bldP spid="213" grpId="1"/>
      <p:bldP spid="214" grpId="0"/>
      <p:bldP spid="215" grpId="0"/>
      <p:bldP spid="2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191592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Thermal Shield Cooling of Large Scale Liquid Argon Detectors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5053E2-D28B-49FA-ADB4-7192B66F6F2E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102" name="Gruppieren 52"/>
          <p:cNvGrpSpPr/>
          <p:nvPr/>
        </p:nvGrpSpPr>
        <p:grpSpPr>
          <a:xfrm>
            <a:off x="251520" y="4269330"/>
            <a:ext cx="4032448" cy="592207"/>
            <a:chOff x="4566201" y="2492896"/>
            <a:chExt cx="4387274" cy="648072"/>
          </a:xfrm>
        </p:grpSpPr>
        <p:cxnSp>
          <p:nvCxnSpPr>
            <p:cNvPr id="103" name="Straight Connector 102"/>
            <p:cNvCxnSpPr/>
            <p:nvPr/>
          </p:nvCxnSpPr>
          <p:spPr>
            <a:xfrm flipV="1">
              <a:off x="6666080" y="2828287"/>
              <a:ext cx="203670" cy="207451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grpSp>
          <p:nvGrpSpPr>
            <p:cNvPr id="104" name="Gruppieren 51"/>
            <p:cNvGrpSpPr/>
            <p:nvPr/>
          </p:nvGrpSpPr>
          <p:grpSpPr>
            <a:xfrm>
              <a:off x="4566201" y="2492896"/>
              <a:ext cx="4387274" cy="648072"/>
              <a:chOff x="4590144" y="2348880"/>
              <a:chExt cx="4387274" cy="648072"/>
            </a:xfrm>
          </p:grpSpPr>
          <p:sp>
            <p:nvSpPr>
              <p:cNvPr id="105" name="Oval 20"/>
              <p:cNvSpPr/>
              <p:nvPr/>
            </p:nvSpPr>
            <p:spPr>
              <a:xfrm>
                <a:off x="6643100" y="2641307"/>
                <a:ext cx="288032" cy="293381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106" name="Gruppieren 45"/>
              <p:cNvGrpSpPr/>
              <p:nvPr/>
            </p:nvGrpSpPr>
            <p:grpSpPr>
              <a:xfrm>
                <a:off x="4590144" y="2348880"/>
                <a:ext cx="4387274" cy="648072"/>
                <a:chOff x="4644008" y="2325628"/>
                <a:chExt cx="4303106" cy="628601"/>
              </a:xfrm>
            </p:grpSpPr>
            <p:cxnSp>
              <p:nvCxnSpPr>
                <p:cNvPr id="107" name="Straight Connector 9"/>
                <p:cNvCxnSpPr/>
                <p:nvPr/>
              </p:nvCxnSpPr>
              <p:spPr>
                <a:xfrm rot="10800000" flipV="1">
                  <a:off x="8942964" y="2325628"/>
                  <a:ext cx="0" cy="233652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</p:cxnSp>
            <p:grpSp>
              <p:nvGrpSpPr>
                <p:cNvPr id="108" name="Gruppieren 44"/>
                <p:cNvGrpSpPr/>
                <p:nvPr/>
              </p:nvGrpSpPr>
              <p:grpSpPr>
                <a:xfrm>
                  <a:off x="4644008" y="2325763"/>
                  <a:ext cx="4303106" cy="628466"/>
                  <a:chOff x="4572000" y="1576398"/>
                  <a:chExt cx="4303106" cy="628466"/>
                </a:xfrm>
              </p:grpSpPr>
              <p:cxnSp>
                <p:nvCxnSpPr>
                  <p:cNvPr id="109" name="Straight Connector 6"/>
                  <p:cNvCxnSpPr/>
                  <p:nvPr/>
                </p:nvCxnSpPr>
                <p:spPr>
                  <a:xfrm>
                    <a:off x="4572000" y="1581791"/>
                    <a:ext cx="1436549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sp>
                <p:nvSpPr>
                  <p:cNvPr id="110" name="Freeform 7"/>
                  <p:cNvSpPr/>
                  <p:nvPr/>
                </p:nvSpPr>
                <p:spPr>
                  <a:xfrm>
                    <a:off x="5983848" y="1579162"/>
                    <a:ext cx="43027" cy="233518"/>
                  </a:xfrm>
                  <a:custGeom>
                    <a:avLst/>
                    <a:gdLst>
                      <a:gd name="connsiteX0" fmla="*/ 44735 w 64702"/>
                      <a:gd name="connsiteY0" fmla="*/ 0 h 431800"/>
                      <a:gd name="connsiteX1" fmla="*/ 285 w 64702"/>
                      <a:gd name="connsiteY1" fmla="*/ 133350 h 431800"/>
                      <a:gd name="connsiteX2" fmla="*/ 63785 w 64702"/>
                      <a:gd name="connsiteY2" fmla="*/ 298450 h 431800"/>
                      <a:gd name="connsiteX3" fmla="*/ 32035 w 64702"/>
                      <a:gd name="connsiteY3" fmla="*/ 431800 h 431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702" h="431800">
                        <a:moveTo>
                          <a:pt x="44735" y="0"/>
                        </a:moveTo>
                        <a:cubicBezTo>
                          <a:pt x="20922" y="41804"/>
                          <a:pt x="-2890" y="83608"/>
                          <a:pt x="285" y="133350"/>
                        </a:cubicBezTo>
                        <a:cubicBezTo>
                          <a:pt x="3460" y="183092"/>
                          <a:pt x="58493" y="248708"/>
                          <a:pt x="63785" y="298450"/>
                        </a:cubicBezTo>
                        <a:cubicBezTo>
                          <a:pt x="69077" y="348192"/>
                          <a:pt x="50556" y="389996"/>
                          <a:pt x="32035" y="431800"/>
                        </a:cubicBezTo>
                      </a:path>
                    </a:pathLst>
                  </a:cu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111" name="Straight Connector 8"/>
                  <p:cNvCxnSpPr/>
                  <p:nvPr/>
                </p:nvCxnSpPr>
                <p:spPr>
                  <a:xfrm rot="10800000">
                    <a:off x="7438557" y="1576398"/>
                    <a:ext cx="1436549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2" name="Straight Connector 10"/>
                  <p:cNvCxnSpPr/>
                  <p:nvPr/>
                </p:nvCxnSpPr>
                <p:spPr>
                  <a:xfrm rot="10800000">
                    <a:off x="7438557" y="1810051"/>
                    <a:ext cx="1436549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sp>
                <p:nvSpPr>
                  <p:cNvPr id="113" name="Freeform 11"/>
                  <p:cNvSpPr/>
                  <p:nvPr/>
                </p:nvSpPr>
                <p:spPr>
                  <a:xfrm rot="10800000">
                    <a:off x="7420232" y="1579162"/>
                    <a:ext cx="43027" cy="233518"/>
                  </a:xfrm>
                  <a:custGeom>
                    <a:avLst/>
                    <a:gdLst>
                      <a:gd name="connsiteX0" fmla="*/ 44735 w 64702"/>
                      <a:gd name="connsiteY0" fmla="*/ 0 h 431800"/>
                      <a:gd name="connsiteX1" fmla="*/ 285 w 64702"/>
                      <a:gd name="connsiteY1" fmla="*/ 133350 h 431800"/>
                      <a:gd name="connsiteX2" fmla="*/ 63785 w 64702"/>
                      <a:gd name="connsiteY2" fmla="*/ 298450 h 431800"/>
                      <a:gd name="connsiteX3" fmla="*/ 32035 w 64702"/>
                      <a:gd name="connsiteY3" fmla="*/ 431800 h 431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702" h="431800">
                        <a:moveTo>
                          <a:pt x="44735" y="0"/>
                        </a:moveTo>
                        <a:cubicBezTo>
                          <a:pt x="20922" y="41804"/>
                          <a:pt x="-2890" y="83608"/>
                          <a:pt x="285" y="133350"/>
                        </a:cubicBezTo>
                        <a:cubicBezTo>
                          <a:pt x="3460" y="183092"/>
                          <a:pt x="58493" y="248708"/>
                          <a:pt x="63785" y="298450"/>
                        </a:cubicBezTo>
                        <a:cubicBezTo>
                          <a:pt x="69077" y="348192"/>
                          <a:pt x="50556" y="389996"/>
                          <a:pt x="32035" y="431800"/>
                        </a:cubicBezTo>
                      </a:path>
                    </a:pathLst>
                  </a:cu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4" name="Freeform 12"/>
                  <p:cNvSpPr/>
                  <p:nvPr/>
                </p:nvSpPr>
                <p:spPr>
                  <a:xfrm>
                    <a:off x="6047246" y="1581925"/>
                    <a:ext cx="43027" cy="233518"/>
                  </a:xfrm>
                  <a:custGeom>
                    <a:avLst/>
                    <a:gdLst>
                      <a:gd name="connsiteX0" fmla="*/ 44735 w 64702"/>
                      <a:gd name="connsiteY0" fmla="*/ 0 h 431800"/>
                      <a:gd name="connsiteX1" fmla="*/ 285 w 64702"/>
                      <a:gd name="connsiteY1" fmla="*/ 133350 h 431800"/>
                      <a:gd name="connsiteX2" fmla="*/ 63785 w 64702"/>
                      <a:gd name="connsiteY2" fmla="*/ 298450 h 431800"/>
                      <a:gd name="connsiteX3" fmla="*/ 32035 w 64702"/>
                      <a:gd name="connsiteY3" fmla="*/ 431800 h 431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702" h="431800">
                        <a:moveTo>
                          <a:pt x="44735" y="0"/>
                        </a:moveTo>
                        <a:cubicBezTo>
                          <a:pt x="20922" y="41804"/>
                          <a:pt x="-2890" y="83608"/>
                          <a:pt x="285" y="133350"/>
                        </a:cubicBezTo>
                        <a:cubicBezTo>
                          <a:pt x="3460" y="183092"/>
                          <a:pt x="58493" y="248708"/>
                          <a:pt x="63785" y="298450"/>
                        </a:cubicBezTo>
                        <a:cubicBezTo>
                          <a:pt x="69077" y="348192"/>
                          <a:pt x="50556" y="389996"/>
                          <a:pt x="32035" y="431800"/>
                        </a:cubicBezTo>
                      </a:path>
                    </a:pathLst>
                  </a:cu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5" name="Freeform 13"/>
                  <p:cNvSpPr/>
                  <p:nvPr/>
                </p:nvSpPr>
                <p:spPr>
                  <a:xfrm rot="10800000">
                    <a:off x="7358325" y="1576398"/>
                    <a:ext cx="43027" cy="233518"/>
                  </a:xfrm>
                  <a:custGeom>
                    <a:avLst/>
                    <a:gdLst>
                      <a:gd name="connsiteX0" fmla="*/ 44735 w 64702"/>
                      <a:gd name="connsiteY0" fmla="*/ 0 h 431800"/>
                      <a:gd name="connsiteX1" fmla="*/ 285 w 64702"/>
                      <a:gd name="connsiteY1" fmla="*/ 133350 h 431800"/>
                      <a:gd name="connsiteX2" fmla="*/ 63785 w 64702"/>
                      <a:gd name="connsiteY2" fmla="*/ 298450 h 431800"/>
                      <a:gd name="connsiteX3" fmla="*/ 32035 w 64702"/>
                      <a:gd name="connsiteY3" fmla="*/ 431800 h 431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702" h="431800">
                        <a:moveTo>
                          <a:pt x="44735" y="0"/>
                        </a:moveTo>
                        <a:cubicBezTo>
                          <a:pt x="20922" y="41804"/>
                          <a:pt x="-2890" y="83608"/>
                          <a:pt x="285" y="133350"/>
                        </a:cubicBezTo>
                        <a:cubicBezTo>
                          <a:pt x="3460" y="183092"/>
                          <a:pt x="58493" y="248708"/>
                          <a:pt x="63785" y="298450"/>
                        </a:cubicBezTo>
                        <a:cubicBezTo>
                          <a:pt x="69077" y="348192"/>
                          <a:pt x="50556" y="389996"/>
                          <a:pt x="32035" y="431800"/>
                        </a:cubicBezTo>
                      </a:path>
                    </a:pathLst>
                  </a:cu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116" name="Straight Connector 14"/>
                  <p:cNvCxnSpPr>
                    <a:endCxn id="115" idx="3"/>
                  </p:cNvCxnSpPr>
                  <p:nvPr/>
                </p:nvCxnSpPr>
                <p:spPr>
                  <a:xfrm flipV="1">
                    <a:off x="6068759" y="1576398"/>
                    <a:ext cx="1311290" cy="5393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7" name="Straight Connector 15"/>
                  <p:cNvCxnSpPr/>
                  <p:nvPr/>
                </p:nvCxnSpPr>
                <p:spPr>
                  <a:xfrm flipV="1">
                    <a:off x="6059520" y="1812680"/>
                    <a:ext cx="427880" cy="2698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8" name="Straight Connector 16"/>
                  <p:cNvCxnSpPr/>
                  <p:nvPr/>
                </p:nvCxnSpPr>
                <p:spPr>
                  <a:xfrm>
                    <a:off x="6966248" y="1812680"/>
                    <a:ext cx="405635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9" name="Straight Connector 17"/>
                  <p:cNvCxnSpPr/>
                  <p:nvPr/>
                </p:nvCxnSpPr>
                <p:spPr>
                  <a:xfrm flipV="1">
                    <a:off x="6487399" y="2204863"/>
                    <a:ext cx="488153" cy="1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0" name="Straight Connector 18"/>
                  <p:cNvCxnSpPr/>
                  <p:nvPr/>
                </p:nvCxnSpPr>
                <p:spPr>
                  <a:xfrm>
                    <a:off x="6487399" y="1809916"/>
                    <a:ext cx="0" cy="394948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1" name="Straight Connector 19"/>
                  <p:cNvCxnSpPr/>
                  <p:nvPr/>
                </p:nvCxnSpPr>
                <p:spPr>
                  <a:xfrm>
                    <a:off x="6975552" y="1809915"/>
                    <a:ext cx="0" cy="394948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2" name="Straight Connector 4"/>
                  <p:cNvCxnSpPr/>
                  <p:nvPr/>
                </p:nvCxnSpPr>
                <p:spPr>
                  <a:xfrm>
                    <a:off x="4572000" y="1810050"/>
                    <a:ext cx="1436549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3" name="Straight Connector 5"/>
                  <p:cNvCxnSpPr/>
                  <p:nvPr/>
                </p:nvCxnSpPr>
                <p:spPr>
                  <a:xfrm flipV="1">
                    <a:off x="4572000" y="1576398"/>
                    <a:ext cx="0" cy="233652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</p:cxnSp>
            </p:grpSp>
          </p:grpSp>
        </p:grpSp>
      </p:grpSp>
      <p:cxnSp>
        <p:nvCxnSpPr>
          <p:cNvPr id="124" name="Straight Arrow Connector 25"/>
          <p:cNvCxnSpPr/>
          <p:nvPr/>
        </p:nvCxnSpPr>
        <p:spPr>
          <a:xfrm flipH="1">
            <a:off x="251520" y="4101380"/>
            <a:ext cx="4028559" cy="21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headEnd type="arrow" w="med" len="med"/>
            <a:tailEnd type="arrow" w="med" len="med"/>
          </a:ln>
          <a:effectLst/>
        </p:spPr>
      </p:cxnSp>
      <p:sp>
        <p:nvSpPr>
          <p:cNvPr id="125" name="TextBox 33"/>
          <p:cNvSpPr txBox="1"/>
          <p:nvPr/>
        </p:nvSpPr>
        <p:spPr>
          <a:xfrm>
            <a:off x="1668109" y="3804623"/>
            <a:ext cx="1214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472 mm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6" name="TextBox 33"/>
          <p:cNvSpPr txBox="1"/>
          <p:nvPr/>
        </p:nvSpPr>
        <p:spPr>
          <a:xfrm>
            <a:off x="1639629" y="4235911"/>
            <a:ext cx="1214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10 mm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127" name="Straight Arrow Connector 25"/>
          <p:cNvCxnSpPr/>
          <p:nvPr/>
        </p:nvCxnSpPr>
        <p:spPr>
          <a:xfrm flipV="1">
            <a:off x="4469938" y="4246401"/>
            <a:ext cx="0" cy="29766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headEnd type="arrow" w="med" len="med"/>
            <a:tailEnd type="arrow" w="med" len="med"/>
          </a:ln>
          <a:effectLst/>
        </p:spPr>
      </p:cxnSp>
      <p:sp>
        <p:nvSpPr>
          <p:cNvPr id="128" name="TextBox 33"/>
          <p:cNvSpPr txBox="1"/>
          <p:nvPr/>
        </p:nvSpPr>
        <p:spPr>
          <a:xfrm rot="5400000">
            <a:off x="4040275" y="4241554"/>
            <a:ext cx="1214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 mm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9" name="Textfeld 66"/>
          <p:cNvSpPr txBox="1"/>
          <p:nvPr/>
        </p:nvSpPr>
        <p:spPr>
          <a:xfrm>
            <a:off x="114927" y="538967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Fig.: </a:t>
            </a:r>
            <a:r>
              <a:rPr lang="de-DE" sz="1000" b="1" kern="0" dirty="0" err="1">
                <a:solidFill>
                  <a:srgbClr val="000000"/>
                </a:solidFill>
              </a:rPr>
              <a:t>D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imensions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of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one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Al1050A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cooling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panel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0" name="Rechteck 67"/>
          <p:cNvSpPr/>
          <p:nvPr/>
        </p:nvSpPr>
        <p:spPr>
          <a:xfrm>
            <a:off x="6026075" y="3781747"/>
            <a:ext cx="1056549" cy="108012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Rechteck 68"/>
          <p:cNvSpPr/>
          <p:nvPr/>
        </p:nvSpPr>
        <p:spPr>
          <a:xfrm>
            <a:off x="7335422" y="3787833"/>
            <a:ext cx="1056549" cy="108012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2" name="Gerader Verbinder 70"/>
          <p:cNvCxnSpPr/>
          <p:nvPr/>
        </p:nvCxnSpPr>
        <p:spPr>
          <a:xfrm flipH="1" flipV="1">
            <a:off x="4832605" y="2620702"/>
            <a:ext cx="1204626" cy="116104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133" name="Gerader Verbinder 73"/>
          <p:cNvCxnSpPr/>
          <p:nvPr/>
        </p:nvCxnSpPr>
        <p:spPr>
          <a:xfrm flipH="1" flipV="1">
            <a:off x="5925502" y="2640565"/>
            <a:ext cx="1150238" cy="1141183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134" name="Gerader Verbinder 74"/>
          <p:cNvCxnSpPr/>
          <p:nvPr/>
        </p:nvCxnSpPr>
        <p:spPr>
          <a:xfrm flipH="1" flipV="1">
            <a:off x="6175040" y="2620702"/>
            <a:ext cx="1162598" cy="1170129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135" name="Gerader Verbinder 75"/>
          <p:cNvCxnSpPr/>
          <p:nvPr/>
        </p:nvCxnSpPr>
        <p:spPr>
          <a:xfrm flipH="1" flipV="1">
            <a:off x="7217870" y="2638536"/>
            <a:ext cx="1179059" cy="115229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136" name="Gerader Verbinder 76"/>
          <p:cNvCxnSpPr/>
          <p:nvPr/>
        </p:nvCxnSpPr>
        <p:spPr>
          <a:xfrm flipH="1" flipV="1">
            <a:off x="4857749" y="3753903"/>
            <a:ext cx="1173904" cy="110796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137" name="Gerader Verbinder 77"/>
          <p:cNvCxnSpPr/>
          <p:nvPr/>
        </p:nvCxnSpPr>
        <p:spPr>
          <a:xfrm flipH="1" flipV="1">
            <a:off x="7090551" y="4645843"/>
            <a:ext cx="239913" cy="216024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38" name="Gerader Verbinder 82"/>
          <p:cNvCxnSpPr/>
          <p:nvPr/>
        </p:nvCxnSpPr>
        <p:spPr>
          <a:xfrm flipH="1" flipV="1">
            <a:off x="6026075" y="3781747"/>
            <a:ext cx="1064476" cy="108012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dash"/>
          </a:ln>
          <a:effectLst/>
        </p:spPr>
      </p:cxnSp>
      <p:cxnSp>
        <p:nvCxnSpPr>
          <p:cNvPr id="139" name="Gerader Verbinder 84"/>
          <p:cNvCxnSpPr/>
          <p:nvPr/>
        </p:nvCxnSpPr>
        <p:spPr>
          <a:xfrm flipH="1" flipV="1">
            <a:off x="7327495" y="3781747"/>
            <a:ext cx="1064476" cy="108012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dash"/>
          </a:ln>
          <a:effectLst/>
        </p:spPr>
      </p:cxnSp>
      <p:cxnSp>
        <p:nvCxnSpPr>
          <p:cNvPr id="140" name="Gerader Verbinder 86"/>
          <p:cNvCxnSpPr/>
          <p:nvPr/>
        </p:nvCxnSpPr>
        <p:spPr>
          <a:xfrm flipH="1">
            <a:off x="5809948" y="4662172"/>
            <a:ext cx="1110235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41" name="Gerader Verbinder 88"/>
          <p:cNvCxnSpPr/>
          <p:nvPr/>
        </p:nvCxnSpPr>
        <p:spPr>
          <a:xfrm flipH="1">
            <a:off x="5809948" y="3601727"/>
            <a:ext cx="1080120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42" name="Gerader Verbinder 89"/>
          <p:cNvCxnSpPr/>
          <p:nvPr/>
        </p:nvCxnSpPr>
        <p:spPr>
          <a:xfrm flipV="1">
            <a:off x="5840063" y="3565725"/>
            <a:ext cx="0" cy="1096447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43" name="Gerader Verbinder 96"/>
          <p:cNvCxnSpPr/>
          <p:nvPr/>
        </p:nvCxnSpPr>
        <p:spPr>
          <a:xfrm flipH="1">
            <a:off x="5583659" y="4446146"/>
            <a:ext cx="1110235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44" name="Gerader Verbinder 97"/>
          <p:cNvCxnSpPr/>
          <p:nvPr/>
        </p:nvCxnSpPr>
        <p:spPr>
          <a:xfrm flipH="1">
            <a:off x="5583659" y="3385701"/>
            <a:ext cx="1080120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45" name="Gerader Verbinder 98"/>
          <p:cNvCxnSpPr/>
          <p:nvPr/>
        </p:nvCxnSpPr>
        <p:spPr>
          <a:xfrm flipV="1">
            <a:off x="5613774" y="3349699"/>
            <a:ext cx="0" cy="1096447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46" name="Gerader Verbinder 99"/>
          <p:cNvCxnSpPr/>
          <p:nvPr/>
        </p:nvCxnSpPr>
        <p:spPr>
          <a:xfrm flipH="1">
            <a:off x="5367635" y="4230122"/>
            <a:ext cx="1110235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47" name="Gerader Verbinder 100"/>
          <p:cNvCxnSpPr/>
          <p:nvPr/>
        </p:nvCxnSpPr>
        <p:spPr>
          <a:xfrm flipH="1">
            <a:off x="5367635" y="3169677"/>
            <a:ext cx="1080120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48" name="Gerader Verbinder 101"/>
          <p:cNvCxnSpPr/>
          <p:nvPr/>
        </p:nvCxnSpPr>
        <p:spPr>
          <a:xfrm flipV="1">
            <a:off x="5380306" y="3133675"/>
            <a:ext cx="0" cy="1096447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49" name="Gerader Verbinder 102"/>
          <p:cNvCxnSpPr/>
          <p:nvPr/>
        </p:nvCxnSpPr>
        <p:spPr>
          <a:xfrm flipH="1">
            <a:off x="5151611" y="4014098"/>
            <a:ext cx="1110235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ysDash"/>
          </a:ln>
          <a:effectLst/>
        </p:spPr>
      </p:cxnSp>
      <p:cxnSp>
        <p:nvCxnSpPr>
          <p:cNvPr id="150" name="Gerader Verbinder 103"/>
          <p:cNvCxnSpPr/>
          <p:nvPr/>
        </p:nvCxnSpPr>
        <p:spPr>
          <a:xfrm flipH="1">
            <a:off x="5151611" y="2953653"/>
            <a:ext cx="1080120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ysDash"/>
          </a:ln>
          <a:effectLst/>
        </p:spPr>
      </p:cxnSp>
      <p:cxnSp>
        <p:nvCxnSpPr>
          <p:cNvPr id="151" name="Gerader Verbinder 104"/>
          <p:cNvCxnSpPr/>
          <p:nvPr/>
        </p:nvCxnSpPr>
        <p:spPr>
          <a:xfrm flipV="1">
            <a:off x="5164282" y="2917651"/>
            <a:ext cx="0" cy="1096447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ysDash"/>
          </a:ln>
          <a:effectLst/>
        </p:spPr>
      </p:cxnSp>
      <p:cxnSp>
        <p:nvCxnSpPr>
          <p:cNvPr id="152" name="Gerader Verbinder 110"/>
          <p:cNvCxnSpPr/>
          <p:nvPr/>
        </p:nvCxnSpPr>
        <p:spPr>
          <a:xfrm>
            <a:off x="7167835" y="3601727"/>
            <a:ext cx="987618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53" name="Gerader Verbinder 111"/>
          <p:cNvCxnSpPr/>
          <p:nvPr/>
        </p:nvCxnSpPr>
        <p:spPr>
          <a:xfrm>
            <a:off x="6938298" y="3391430"/>
            <a:ext cx="1080120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54" name="Gerader Verbinder 112"/>
          <p:cNvCxnSpPr/>
          <p:nvPr/>
        </p:nvCxnSpPr>
        <p:spPr>
          <a:xfrm flipV="1">
            <a:off x="8155453" y="3565725"/>
            <a:ext cx="0" cy="113245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55" name="Gerader Verbinder 113"/>
          <p:cNvCxnSpPr/>
          <p:nvPr/>
        </p:nvCxnSpPr>
        <p:spPr>
          <a:xfrm flipV="1">
            <a:off x="7101954" y="4446146"/>
            <a:ext cx="916464" cy="12728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56" name="Gerader Verbinder 114"/>
          <p:cNvCxnSpPr/>
          <p:nvPr/>
        </p:nvCxnSpPr>
        <p:spPr>
          <a:xfrm>
            <a:off x="7101954" y="4230122"/>
            <a:ext cx="676408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57" name="Gerader Verbinder 115"/>
          <p:cNvCxnSpPr/>
          <p:nvPr/>
        </p:nvCxnSpPr>
        <p:spPr>
          <a:xfrm flipH="1" flipV="1">
            <a:off x="7981882" y="3385701"/>
            <a:ext cx="0" cy="1096447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58" name="Gerader Verbinder 116"/>
          <p:cNvCxnSpPr/>
          <p:nvPr/>
        </p:nvCxnSpPr>
        <p:spPr>
          <a:xfrm>
            <a:off x="7319274" y="4662172"/>
            <a:ext cx="856673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59" name="Gerader Verbinder 117"/>
          <p:cNvCxnSpPr/>
          <p:nvPr/>
        </p:nvCxnSpPr>
        <p:spPr>
          <a:xfrm flipV="1">
            <a:off x="6725134" y="3182881"/>
            <a:ext cx="1047913" cy="5729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60" name="Gerader Verbinder 118"/>
          <p:cNvCxnSpPr/>
          <p:nvPr/>
        </p:nvCxnSpPr>
        <p:spPr>
          <a:xfrm flipH="1" flipV="1">
            <a:off x="7747610" y="3169677"/>
            <a:ext cx="0" cy="1096447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61" name="Gerader Verbinder 119"/>
          <p:cNvCxnSpPr/>
          <p:nvPr/>
        </p:nvCxnSpPr>
        <p:spPr>
          <a:xfrm>
            <a:off x="7101954" y="4039602"/>
            <a:ext cx="518352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ysDash"/>
          </a:ln>
          <a:effectLst/>
        </p:spPr>
      </p:cxnSp>
      <p:cxnSp>
        <p:nvCxnSpPr>
          <p:cNvPr id="162" name="Gerader Verbinder 120"/>
          <p:cNvCxnSpPr/>
          <p:nvPr/>
        </p:nvCxnSpPr>
        <p:spPr>
          <a:xfrm>
            <a:off x="6503030" y="2953653"/>
            <a:ext cx="1080120" cy="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ysDash"/>
          </a:ln>
          <a:effectLst/>
        </p:spPr>
      </p:cxnSp>
      <p:cxnSp>
        <p:nvCxnSpPr>
          <p:cNvPr id="163" name="Gerader Verbinder 121"/>
          <p:cNvCxnSpPr/>
          <p:nvPr/>
        </p:nvCxnSpPr>
        <p:spPr>
          <a:xfrm flipV="1">
            <a:off x="7560186" y="2917651"/>
            <a:ext cx="0" cy="1132450"/>
          </a:xfrm>
          <a:prstGeom prst="line">
            <a:avLst/>
          </a:prstGeom>
          <a:noFill/>
          <a:ln w="44450" cap="flat" cmpd="sng" algn="ctr">
            <a:solidFill>
              <a:srgbClr val="DE6F00"/>
            </a:solidFill>
            <a:prstDash val="sysDash"/>
          </a:ln>
          <a:effectLst/>
        </p:spPr>
      </p:cxnSp>
      <p:sp>
        <p:nvSpPr>
          <p:cNvPr id="172" name="TextBox 33"/>
          <p:cNvSpPr txBox="1"/>
          <p:nvPr/>
        </p:nvSpPr>
        <p:spPr>
          <a:xfrm rot="2646692">
            <a:off x="4762871" y="4324357"/>
            <a:ext cx="1259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3F5A9A"/>
                </a:solidFill>
                <a:effectLst/>
                <a:uLnTx/>
                <a:uFillTx/>
              </a:rPr>
              <a:t>42 panels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3F5A9A"/>
              </a:solidFill>
              <a:effectLst/>
              <a:uLnTx/>
              <a:uFillTx/>
            </a:endParaRPr>
          </a:p>
        </p:txBody>
      </p:sp>
      <p:sp>
        <p:nvSpPr>
          <p:cNvPr id="173" name="Pfeil nach rechts 144"/>
          <p:cNvSpPr/>
          <p:nvPr/>
        </p:nvSpPr>
        <p:spPr>
          <a:xfrm>
            <a:off x="6285945" y="3452793"/>
            <a:ext cx="361752" cy="296168"/>
          </a:xfrm>
          <a:prstGeom prst="rightArrow">
            <a:avLst/>
          </a:prstGeom>
          <a:solidFill>
            <a:srgbClr val="3F5A9A"/>
          </a:solidFill>
          <a:ln w="25400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4" name="Pfeil nach rechts 145"/>
          <p:cNvSpPr/>
          <p:nvPr/>
        </p:nvSpPr>
        <p:spPr>
          <a:xfrm rot="16200000">
            <a:off x="7976255" y="4028851"/>
            <a:ext cx="361752" cy="296168"/>
          </a:xfrm>
          <a:prstGeom prst="rightArrow">
            <a:avLst/>
          </a:prstGeom>
          <a:solidFill>
            <a:srgbClr val="3F5A9A"/>
          </a:solidFill>
          <a:ln w="25400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5" name="Pfeil nach rechts 146"/>
          <p:cNvSpPr/>
          <p:nvPr/>
        </p:nvSpPr>
        <p:spPr>
          <a:xfrm rot="10800000">
            <a:off x="6275388" y="4509088"/>
            <a:ext cx="361752" cy="296168"/>
          </a:xfrm>
          <a:prstGeom prst="rightArrow">
            <a:avLst/>
          </a:prstGeom>
          <a:solidFill>
            <a:srgbClr val="3F5A9A"/>
          </a:solidFill>
          <a:ln w="25400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6" name="Pfeil nach rechts 147"/>
          <p:cNvSpPr/>
          <p:nvPr/>
        </p:nvSpPr>
        <p:spPr>
          <a:xfrm rot="16200000">
            <a:off x="5658990" y="3916983"/>
            <a:ext cx="361752" cy="296168"/>
          </a:xfrm>
          <a:prstGeom prst="rightArrow">
            <a:avLst/>
          </a:prstGeom>
          <a:solidFill>
            <a:srgbClr val="3F5A9A"/>
          </a:solidFill>
          <a:ln w="25400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7" name="Pfeil nach rechts 148"/>
          <p:cNvSpPr/>
          <p:nvPr/>
        </p:nvSpPr>
        <p:spPr>
          <a:xfrm rot="10800000">
            <a:off x="7519557" y="3446267"/>
            <a:ext cx="361752" cy="296168"/>
          </a:xfrm>
          <a:prstGeom prst="rightArrow">
            <a:avLst/>
          </a:prstGeom>
          <a:solidFill>
            <a:srgbClr val="3F5A9A"/>
          </a:solidFill>
          <a:ln w="25400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8" name="Pfeil nach rechts 149"/>
          <p:cNvSpPr/>
          <p:nvPr/>
        </p:nvSpPr>
        <p:spPr>
          <a:xfrm>
            <a:off x="7643884" y="4511100"/>
            <a:ext cx="361752" cy="296168"/>
          </a:xfrm>
          <a:prstGeom prst="rightArrow">
            <a:avLst/>
          </a:prstGeom>
          <a:solidFill>
            <a:srgbClr val="3F5A9A"/>
          </a:solidFill>
          <a:ln w="25400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9" name="TextBox 33"/>
          <p:cNvSpPr txBox="1"/>
          <p:nvPr/>
        </p:nvSpPr>
        <p:spPr>
          <a:xfrm>
            <a:off x="7934024" y="2516265"/>
            <a:ext cx="1352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 g/s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boiling nitrogen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0" name="Textfeld 151"/>
          <p:cNvSpPr txBox="1"/>
          <p:nvPr/>
        </p:nvSpPr>
        <p:spPr>
          <a:xfrm>
            <a:off x="4652513" y="5391439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Fig.: </a:t>
            </a:r>
            <a:r>
              <a:rPr lang="de-DE" sz="1000" b="1" kern="0" dirty="0" err="1">
                <a:solidFill>
                  <a:srgbClr val="000000"/>
                </a:solidFill>
              </a:rPr>
              <a:t>A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rrangement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of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the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cooling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panels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around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the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detector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181" name="Gerade Verbindung mit Pfeil 153"/>
          <p:cNvCxnSpPr/>
          <p:nvPr/>
        </p:nvCxnSpPr>
        <p:spPr>
          <a:xfrm flipH="1">
            <a:off x="7643885" y="2935587"/>
            <a:ext cx="602428" cy="18066"/>
          </a:xfrm>
          <a:prstGeom prst="straightConnector1">
            <a:avLst/>
          </a:prstGeom>
          <a:noFill/>
          <a:ln w="12700" cap="flat" cmpd="sng" algn="ctr">
            <a:solidFill>
              <a:srgbClr val="DE6F00"/>
            </a:solidFill>
            <a:prstDash val="solid"/>
            <a:tailEnd type="triangle"/>
          </a:ln>
          <a:effectLst/>
        </p:spPr>
      </p:cxnSp>
      <p:cxnSp>
        <p:nvCxnSpPr>
          <p:cNvPr id="182" name="Gerade Verbindung mit Pfeil 154"/>
          <p:cNvCxnSpPr/>
          <p:nvPr/>
        </p:nvCxnSpPr>
        <p:spPr>
          <a:xfrm flipH="1">
            <a:off x="7796444" y="3052192"/>
            <a:ext cx="436016" cy="99419"/>
          </a:xfrm>
          <a:prstGeom prst="straightConnector1">
            <a:avLst/>
          </a:prstGeom>
          <a:noFill/>
          <a:ln w="12700" cap="flat" cmpd="sng" algn="ctr">
            <a:solidFill>
              <a:srgbClr val="DE6F00"/>
            </a:solidFill>
            <a:prstDash val="solid"/>
            <a:tailEnd type="triangle"/>
          </a:ln>
          <a:effectLst/>
        </p:spPr>
      </p:cxnSp>
      <p:cxnSp>
        <p:nvCxnSpPr>
          <p:cNvPr id="183" name="Gerade Verbindung mit Pfeil 155"/>
          <p:cNvCxnSpPr/>
          <p:nvPr/>
        </p:nvCxnSpPr>
        <p:spPr>
          <a:xfrm flipH="1">
            <a:off x="8018419" y="3268216"/>
            <a:ext cx="183212" cy="84823"/>
          </a:xfrm>
          <a:prstGeom prst="straightConnector1">
            <a:avLst/>
          </a:prstGeom>
          <a:noFill/>
          <a:ln w="12700" cap="flat" cmpd="sng" algn="ctr">
            <a:solidFill>
              <a:srgbClr val="DE6F00"/>
            </a:solidFill>
            <a:prstDash val="solid"/>
            <a:tailEnd type="triangle"/>
          </a:ln>
          <a:effectLst/>
        </p:spPr>
      </p:cxnSp>
      <p:cxnSp>
        <p:nvCxnSpPr>
          <p:cNvPr id="184" name="Gerade Verbindung mit Pfeil 156"/>
          <p:cNvCxnSpPr/>
          <p:nvPr/>
        </p:nvCxnSpPr>
        <p:spPr>
          <a:xfrm flipH="1">
            <a:off x="8232460" y="3307613"/>
            <a:ext cx="170248" cy="252026"/>
          </a:xfrm>
          <a:prstGeom prst="straightConnector1">
            <a:avLst/>
          </a:prstGeom>
          <a:noFill/>
          <a:ln w="12700" cap="flat" cmpd="sng" algn="ctr">
            <a:solidFill>
              <a:srgbClr val="DE6F00"/>
            </a:solidFill>
            <a:prstDash val="solid"/>
            <a:tailEnd type="triangle"/>
          </a:ln>
          <a:effectLst/>
        </p:spPr>
      </p:cxnSp>
      <p:sp>
        <p:nvSpPr>
          <p:cNvPr id="185" name="Content Placeholder 2"/>
          <p:cNvSpPr>
            <a:spLocks noGrp="1"/>
          </p:cNvSpPr>
          <p:nvPr>
            <p:ph idx="1"/>
          </p:nvPr>
        </p:nvSpPr>
        <p:spPr>
          <a:xfrm>
            <a:off x="302000" y="966961"/>
            <a:ext cx="6683627" cy="172638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u="sng" dirty="0"/>
              <a:t>Constraints for the detector cooling thermal shield:</a:t>
            </a:r>
          </a:p>
          <a:p>
            <a:pPr lvl="1"/>
            <a:r>
              <a:rPr lang="en-US" dirty="0"/>
              <a:t>Outer heat flux of 20 W/m² - foam insulated vessels</a:t>
            </a:r>
          </a:p>
          <a:p>
            <a:pPr lvl="1"/>
            <a:r>
              <a:rPr lang="en-US" dirty="0"/>
              <a:t>Temperature gradient along shield panel </a:t>
            </a:r>
            <a:r>
              <a:rPr lang="en-US" dirty="0" err="1"/>
              <a:t>dT</a:t>
            </a:r>
            <a:r>
              <a:rPr lang="en-US" dirty="0"/>
              <a:t>&lt; 500 mK</a:t>
            </a:r>
          </a:p>
          <a:p>
            <a:pPr lvl="1"/>
            <a:r>
              <a:rPr lang="en-US" dirty="0"/>
              <a:t>High purity aluminum 1050A </a:t>
            </a:r>
          </a:p>
          <a:p>
            <a:pPr lvl="1"/>
            <a:r>
              <a:rPr lang="en-US" dirty="0"/>
              <a:t>Boiling nitrogen as coolant at 87 K</a:t>
            </a:r>
          </a:p>
          <a:p>
            <a:pPr marL="476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93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90524" y="191592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Thermal Shield Cooling of Large Scale Liquid Argon Detectors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5053E2-D28B-49FA-ADB4-7192B66F6F2E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83" name="Diagramm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05662"/>
              </p:ext>
            </p:extLst>
          </p:nvPr>
        </p:nvGraphicFramePr>
        <p:xfrm>
          <a:off x="0" y="908720"/>
          <a:ext cx="9361039" cy="5275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4" name="Textfeld 168"/>
          <p:cNvSpPr txBox="1"/>
          <p:nvPr/>
        </p:nvSpPr>
        <p:spPr>
          <a:xfrm>
            <a:off x="620374" y="5904802"/>
            <a:ext cx="7903252" cy="25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Fig.: p-T </a:t>
            </a:r>
            <a:r>
              <a:rPr lang="de-DE" sz="1000" b="1" dirty="0" err="1"/>
              <a:t>diagram</a:t>
            </a:r>
            <a:r>
              <a:rPr lang="de-DE" sz="1000" b="1" dirty="0"/>
              <a:t> </a:t>
            </a:r>
            <a:r>
              <a:rPr lang="de-DE" sz="1000" b="1" dirty="0" err="1"/>
              <a:t>with</a:t>
            </a:r>
            <a:r>
              <a:rPr lang="de-DE" sz="1000" b="1" dirty="0"/>
              <a:t> </a:t>
            </a:r>
            <a:r>
              <a:rPr lang="de-DE" sz="1000" b="1" dirty="0" err="1"/>
              <a:t>vapour</a:t>
            </a:r>
            <a:r>
              <a:rPr lang="de-DE" sz="1000" b="1" dirty="0"/>
              <a:t> </a:t>
            </a:r>
            <a:r>
              <a:rPr lang="de-DE" sz="1000" b="1" dirty="0" err="1"/>
              <a:t>pressure</a:t>
            </a:r>
            <a:r>
              <a:rPr lang="de-DE" sz="1000" b="1" dirty="0"/>
              <a:t> </a:t>
            </a:r>
            <a:r>
              <a:rPr lang="de-DE" sz="1000" b="1" dirty="0" err="1"/>
              <a:t>curves</a:t>
            </a:r>
            <a:r>
              <a:rPr lang="de-DE" sz="1000" b="1" dirty="0"/>
              <a:t> </a:t>
            </a:r>
            <a:r>
              <a:rPr lang="de-DE" sz="1000" b="1" dirty="0" err="1"/>
              <a:t>of</a:t>
            </a:r>
            <a:r>
              <a:rPr lang="de-DE" sz="1000" b="1" dirty="0"/>
              <a:t> Ar </a:t>
            </a:r>
            <a:r>
              <a:rPr lang="de-DE" sz="1000" b="1" dirty="0" err="1"/>
              <a:t>and</a:t>
            </a:r>
            <a:r>
              <a:rPr lang="de-DE" sz="1000" b="1" dirty="0"/>
              <a:t> N</a:t>
            </a:r>
            <a:r>
              <a:rPr lang="de-DE" sz="1000" b="1" baseline="-25000" dirty="0"/>
              <a:t>2</a:t>
            </a:r>
          </a:p>
        </p:txBody>
      </p:sp>
      <p:cxnSp>
        <p:nvCxnSpPr>
          <p:cNvPr id="85" name="Gerader Verbinder 6"/>
          <p:cNvCxnSpPr/>
          <p:nvPr/>
        </p:nvCxnSpPr>
        <p:spPr>
          <a:xfrm>
            <a:off x="989228" y="3951344"/>
            <a:ext cx="5308055" cy="110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105"/>
          <p:cNvCxnSpPr/>
          <p:nvPr/>
        </p:nvCxnSpPr>
        <p:spPr>
          <a:xfrm flipH="1">
            <a:off x="6263424" y="3939842"/>
            <a:ext cx="10484" cy="13491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106"/>
          <p:cNvCxnSpPr/>
          <p:nvPr/>
        </p:nvCxnSpPr>
        <p:spPr>
          <a:xfrm>
            <a:off x="6274279" y="1575758"/>
            <a:ext cx="436" cy="36984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r Verbinder 107"/>
          <p:cNvCxnSpPr/>
          <p:nvPr/>
        </p:nvCxnSpPr>
        <p:spPr>
          <a:xfrm flipV="1">
            <a:off x="995685" y="1575759"/>
            <a:ext cx="5290096" cy="374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108"/>
          <p:cNvCxnSpPr/>
          <p:nvPr/>
        </p:nvCxnSpPr>
        <p:spPr>
          <a:xfrm>
            <a:off x="975281" y="1827049"/>
            <a:ext cx="4769911" cy="13253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109"/>
          <p:cNvCxnSpPr/>
          <p:nvPr/>
        </p:nvCxnSpPr>
        <p:spPr>
          <a:xfrm>
            <a:off x="5729278" y="1824071"/>
            <a:ext cx="3154" cy="3464963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48"/>
          <p:cNvSpPr txBox="1"/>
          <p:nvPr/>
        </p:nvSpPr>
        <p:spPr>
          <a:xfrm>
            <a:off x="5436096" y="4921480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C00000"/>
                </a:solidFill>
              </a:rPr>
              <a:t>87 K</a:t>
            </a:r>
          </a:p>
        </p:txBody>
      </p:sp>
      <p:sp>
        <p:nvSpPr>
          <p:cNvPr id="92" name="TextBox 48"/>
          <p:cNvSpPr txBox="1"/>
          <p:nvPr/>
        </p:nvSpPr>
        <p:spPr>
          <a:xfrm>
            <a:off x="160486" y="3592941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C00000"/>
                </a:solidFill>
              </a:rPr>
              <a:t>1 bar</a:t>
            </a:r>
          </a:p>
        </p:txBody>
      </p:sp>
      <p:sp>
        <p:nvSpPr>
          <p:cNvPr id="93" name="TextBox 48"/>
          <p:cNvSpPr txBox="1"/>
          <p:nvPr/>
        </p:nvSpPr>
        <p:spPr>
          <a:xfrm>
            <a:off x="248070" y="1293397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C00000"/>
                </a:solidFill>
              </a:rPr>
              <a:t>2.8 bar</a:t>
            </a:r>
          </a:p>
        </p:txBody>
      </p:sp>
      <p:sp>
        <p:nvSpPr>
          <p:cNvPr id="94" name="TextBox 48"/>
          <p:cNvSpPr txBox="1"/>
          <p:nvPr/>
        </p:nvSpPr>
        <p:spPr>
          <a:xfrm>
            <a:off x="3789446" y="1525178"/>
            <a:ext cx="422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C00000"/>
                </a:solidFill>
              </a:rPr>
              <a:t>∆p</a:t>
            </a:r>
          </a:p>
        </p:txBody>
      </p:sp>
      <p:sp>
        <p:nvSpPr>
          <p:cNvPr id="95" name="TextBox 48"/>
          <p:cNvSpPr txBox="1"/>
          <p:nvPr/>
        </p:nvSpPr>
        <p:spPr>
          <a:xfrm>
            <a:off x="5786788" y="3199103"/>
            <a:ext cx="55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C00000"/>
                </a:solidFill>
              </a:rPr>
              <a:t>∆T</a:t>
            </a:r>
          </a:p>
        </p:txBody>
      </p:sp>
      <p:cxnSp>
        <p:nvCxnSpPr>
          <p:cNvPr id="96" name="Gerade Verbindung mit Pfeil 152"/>
          <p:cNvCxnSpPr/>
          <p:nvPr/>
        </p:nvCxnSpPr>
        <p:spPr>
          <a:xfrm flipV="1">
            <a:off x="4000194" y="1882833"/>
            <a:ext cx="0" cy="21208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157"/>
          <p:cNvCxnSpPr/>
          <p:nvPr/>
        </p:nvCxnSpPr>
        <p:spPr>
          <a:xfrm flipH="1">
            <a:off x="3994443" y="1336681"/>
            <a:ext cx="0" cy="21208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158"/>
          <p:cNvCxnSpPr/>
          <p:nvPr/>
        </p:nvCxnSpPr>
        <p:spPr>
          <a:xfrm rot="5400000" flipH="1">
            <a:off x="6378637" y="3256587"/>
            <a:ext cx="0" cy="21208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159"/>
          <p:cNvCxnSpPr/>
          <p:nvPr/>
        </p:nvCxnSpPr>
        <p:spPr>
          <a:xfrm rot="16200000">
            <a:off x="5576244" y="3266550"/>
            <a:ext cx="0" cy="21208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64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3" grpId="0"/>
      <p:bldP spid="94" grpId="0"/>
      <p:bldP spid="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598"/>
          <a:stretch/>
        </p:blipFill>
        <p:spPr>
          <a:xfrm>
            <a:off x="152559" y="346874"/>
            <a:ext cx="2814288" cy="5899084"/>
          </a:xfrm>
          <a:prstGeom prst="rect">
            <a:avLst/>
          </a:prstGeom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390524" y="16256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Two-phase Flow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97179A-90F4-45DA-B8E4-751F654F7773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  <p:sp>
        <p:nvSpPr>
          <p:cNvPr id="20" name="Inhaltsplatzhalter 2"/>
          <p:cNvSpPr txBox="1">
            <a:spLocks/>
          </p:cNvSpPr>
          <p:nvPr/>
        </p:nvSpPr>
        <p:spPr bwMode="auto">
          <a:xfrm>
            <a:off x="251520" y="959082"/>
            <a:ext cx="3960439" cy="44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Void</a:t>
            </a:r>
            <a:r>
              <a:rPr kumimoji="0" lang="de-DE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1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fraction</a:t>
            </a:r>
            <a:r>
              <a:rPr kumimoji="0" lang="de-DE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</p:txBody>
      </p:sp>
      <p:sp>
        <p:nvSpPr>
          <p:cNvPr id="22" name="Freihandform 27"/>
          <p:cNvSpPr/>
          <p:nvPr/>
        </p:nvSpPr>
        <p:spPr>
          <a:xfrm>
            <a:off x="960413" y="2061596"/>
            <a:ext cx="1421328" cy="1433208"/>
          </a:xfrm>
          <a:custGeom>
            <a:avLst/>
            <a:gdLst>
              <a:gd name="connsiteX0" fmla="*/ 0 w 1381328"/>
              <a:gd name="connsiteY0" fmla="*/ 1433208 h 1433208"/>
              <a:gd name="connsiteX1" fmla="*/ 291830 w 1381328"/>
              <a:gd name="connsiteY1" fmla="*/ 343710 h 1433208"/>
              <a:gd name="connsiteX2" fmla="*/ 1381328 w 1381328"/>
              <a:gd name="connsiteY2" fmla="*/ 0 h 143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328" h="1433208">
                <a:moveTo>
                  <a:pt x="0" y="1433208"/>
                </a:moveTo>
                <a:cubicBezTo>
                  <a:pt x="30804" y="1007893"/>
                  <a:pt x="61609" y="582578"/>
                  <a:pt x="291830" y="343710"/>
                </a:cubicBezTo>
                <a:cubicBezTo>
                  <a:pt x="522051" y="104842"/>
                  <a:pt x="1200826" y="6485"/>
                  <a:pt x="1381328" y="0"/>
                </a:cubicBezTo>
              </a:path>
            </a:pathLst>
          </a:custGeom>
          <a:noFill/>
          <a:ln w="28575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3F5A9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feld 4"/>
          <p:cNvSpPr txBox="1"/>
          <p:nvPr/>
        </p:nvSpPr>
        <p:spPr>
          <a:xfrm>
            <a:off x="611560" y="140250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srgbClr val="000000"/>
                </a:solidFill>
              </a:rPr>
              <a:t>V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oid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fraction versus 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vapor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quality</a:t>
            </a:r>
          </a:p>
        </p:txBody>
      </p:sp>
      <p:sp>
        <p:nvSpPr>
          <p:cNvPr id="33" name="Textfeld 36"/>
          <p:cNvSpPr txBox="1"/>
          <p:nvPr/>
        </p:nvSpPr>
        <p:spPr>
          <a:xfrm>
            <a:off x="611560" y="3896209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srgbClr val="000000"/>
                </a:solidFill>
              </a:rPr>
              <a:t>V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oid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fraction versus mass velocity</a:t>
            </a:r>
          </a:p>
        </p:txBody>
      </p:sp>
      <p:sp>
        <p:nvSpPr>
          <p:cNvPr id="34" name="Textfeld 37"/>
          <p:cNvSpPr txBox="1"/>
          <p:nvPr/>
        </p:nvSpPr>
        <p:spPr>
          <a:xfrm>
            <a:off x="2771102" y="2518765"/>
            <a:ext cx="144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x↑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 </a:t>
            </a: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ε↑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5" name="Textfeld 41"/>
          <p:cNvSpPr txBox="1"/>
          <p:nvPr/>
        </p:nvSpPr>
        <p:spPr>
          <a:xfrm>
            <a:off x="2771102" y="485755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G↑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 </a:t>
            </a: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ε↑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7" name="Textfeld 41"/>
          <p:cNvSpPr txBox="1"/>
          <p:nvPr/>
        </p:nvSpPr>
        <p:spPr>
          <a:xfrm>
            <a:off x="2644270" y="5818893"/>
            <a:ext cx="1440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</a:rPr>
              <a:t>in kg/(m</a:t>
            </a:r>
            <a:r>
              <a:rPr kumimoji="0" lang="en-GB" sz="16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</a:rPr>
              <a:t>2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</a:rPr>
              <a:t>s)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559" y="3843048"/>
            <a:ext cx="4703911" cy="23143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4925472" y="817553"/>
            <a:ext cx="3884871" cy="5296446"/>
            <a:chOff x="4932039" y="820058"/>
            <a:chExt cx="3884871" cy="5296446"/>
          </a:xfrm>
        </p:grpSpPr>
        <p:sp>
          <p:nvSpPr>
            <p:cNvPr id="45" name="Rectangle 44"/>
            <p:cNvSpPr/>
            <p:nvPr/>
          </p:nvSpPr>
          <p:spPr>
            <a:xfrm>
              <a:off x="4932039" y="820058"/>
              <a:ext cx="3884871" cy="5296446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6" name="Grafik 2"/>
            <p:cNvPicPr>
              <a:picLocks noChangeAspect="1"/>
            </p:cNvPicPr>
            <p:nvPr/>
          </p:nvPicPr>
          <p:blipFill rotWithShape="1">
            <a:blip r:embed="rId7">
              <a:lum bright="-20000" contrast="40000"/>
            </a:blip>
            <a:srcRect r="8375"/>
            <a:stretch/>
          </p:blipFill>
          <p:spPr>
            <a:xfrm rot="5400000">
              <a:off x="5782221" y="3624557"/>
              <a:ext cx="2280341" cy="2636712"/>
            </a:xfrm>
            <a:prstGeom prst="rect">
              <a:avLst/>
            </a:prstGeom>
          </p:spPr>
        </p:pic>
        <p:pic>
          <p:nvPicPr>
            <p:cNvPr id="47" name="Grafik 4"/>
            <p:cNvPicPr>
              <a:picLocks noChangeAspect="1"/>
            </p:cNvPicPr>
            <p:nvPr/>
          </p:nvPicPr>
          <p:blipFill rotWithShape="1">
            <a:blip r:embed="rId8">
              <a:lum bright="-20000" contrast="40000"/>
            </a:blip>
            <a:srcRect b="3026"/>
            <a:stretch/>
          </p:blipFill>
          <p:spPr>
            <a:xfrm>
              <a:off x="5877531" y="892999"/>
              <a:ext cx="2006088" cy="2787431"/>
            </a:xfrm>
            <a:prstGeom prst="rect">
              <a:avLst/>
            </a:prstGeom>
          </p:spPr>
        </p:pic>
        <p:sp>
          <p:nvSpPr>
            <p:cNvPr id="48" name="Textfeld 6"/>
            <p:cNvSpPr txBox="1"/>
            <p:nvPr/>
          </p:nvSpPr>
          <p:spPr>
            <a:xfrm rot="16200000">
              <a:off x="6754856" y="3712243"/>
              <a:ext cx="36345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Source: </a:t>
              </a:r>
              <a:r>
                <a:rPr kumimoji="0" lang="de-DE" sz="1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VDI </a:t>
              </a:r>
              <a:r>
                <a:rPr kumimoji="0" lang="de-DE" sz="1000" b="1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Heat</a:t>
              </a:r>
              <a:r>
                <a:rPr kumimoji="0" lang="de-DE" sz="1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Atlas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77058" y="347370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80808"/>
                </a:solidFill>
              </a:rPr>
              <a:t>0</a:t>
            </a:r>
            <a:endParaRPr lang="en-US" sz="1200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82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598"/>
          <a:stretch/>
        </p:blipFill>
        <p:spPr>
          <a:xfrm>
            <a:off x="152559" y="346874"/>
            <a:ext cx="2814288" cy="5899084"/>
          </a:xfrm>
          <a:prstGeom prst="rect">
            <a:avLst/>
          </a:prstGeom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390524" y="16256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Two-phase Flow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97179A-90F4-45DA-B8E4-751F654F7773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  <p:sp>
        <p:nvSpPr>
          <p:cNvPr id="20" name="Inhaltsplatzhalter 2"/>
          <p:cNvSpPr txBox="1">
            <a:spLocks/>
          </p:cNvSpPr>
          <p:nvPr/>
        </p:nvSpPr>
        <p:spPr bwMode="auto">
          <a:xfrm>
            <a:off x="251520" y="959082"/>
            <a:ext cx="3960439" cy="44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Void</a:t>
            </a:r>
            <a:r>
              <a:rPr kumimoji="0" lang="de-DE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1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fraction</a:t>
            </a:r>
            <a:r>
              <a:rPr kumimoji="0" lang="de-DE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</p:txBody>
      </p:sp>
      <p:sp>
        <p:nvSpPr>
          <p:cNvPr id="22" name="Freihandform 27"/>
          <p:cNvSpPr/>
          <p:nvPr/>
        </p:nvSpPr>
        <p:spPr>
          <a:xfrm>
            <a:off x="960413" y="2061596"/>
            <a:ext cx="1421328" cy="1433208"/>
          </a:xfrm>
          <a:custGeom>
            <a:avLst/>
            <a:gdLst>
              <a:gd name="connsiteX0" fmla="*/ 0 w 1381328"/>
              <a:gd name="connsiteY0" fmla="*/ 1433208 h 1433208"/>
              <a:gd name="connsiteX1" fmla="*/ 291830 w 1381328"/>
              <a:gd name="connsiteY1" fmla="*/ 343710 h 1433208"/>
              <a:gd name="connsiteX2" fmla="*/ 1381328 w 1381328"/>
              <a:gd name="connsiteY2" fmla="*/ 0 h 143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328" h="1433208">
                <a:moveTo>
                  <a:pt x="0" y="1433208"/>
                </a:moveTo>
                <a:cubicBezTo>
                  <a:pt x="30804" y="1007893"/>
                  <a:pt x="61609" y="582578"/>
                  <a:pt x="291830" y="343710"/>
                </a:cubicBezTo>
                <a:cubicBezTo>
                  <a:pt x="522051" y="104842"/>
                  <a:pt x="1200826" y="6485"/>
                  <a:pt x="1381328" y="0"/>
                </a:cubicBezTo>
              </a:path>
            </a:pathLst>
          </a:custGeom>
          <a:noFill/>
          <a:ln w="28575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3F5A9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feld 4"/>
          <p:cNvSpPr txBox="1"/>
          <p:nvPr/>
        </p:nvSpPr>
        <p:spPr>
          <a:xfrm>
            <a:off x="611560" y="140250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srgbClr val="000000"/>
                </a:solidFill>
              </a:rPr>
              <a:t>V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oid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fraction versus 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vapor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quality</a:t>
            </a:r>
          </a:p>
        </p:txBody>
      </p:sp>
      <p:sp>
        <p:nvSpPr>
          <p:cNvPr id="33" name="Textfeld 36"/>
          <p:cNvSpPr txBox="1"/>
          <p:nvPr/>
        </p:nvSpPr>
        <p:spPr>
          <a:xfrm>
            <a:off x="611560" y="3896209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srgbClr val="000000"/>
                </a:solidFill>
              </a:rPr>
              <a:t>V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oid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fraction versus mass velocity</a:t>
            </a:r>
          </a:p>
        </p:txBody>
      </p:sp>
      <p:sp>
        <p:nvSpPr>
          <p:cNvPr id="34" name="Textfeld 37"/>
          <p:cNvSpPr txBox="1"/>
          <p:nvPr/>
        </p:nvSpPr>
        <p:spPr>
          <a:xfrm>
            <a:off x="2771102" y="2518765"/>
            <a:ext cx="144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x↑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 </a:t>
            </a: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ε↑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5" name="Textfeld 41"/>
          <p:cNvSpPr txBox="1"/>
          <p:nvPr/>
        </p:nvSpPr>
        <p:spPr>
          <a:xfrm>
            <a:off x="2771102" y="485755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G↑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 </a:t>
            </a: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ε↑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7" name="Textfeld 41"/>
          <p:cNvSpPr txBox="1"/>
          <p:nvPr/>
        </p:nvSpPr>
        <p:spPr>
          <a:xfrm>
            <a:off x="2644270" y="5818893"/>
            <a:ext cx="1440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</a:rPr>
              <a:t>in kg/(m</a:t>
            </a:r>
            <a:r>
              <a:rPr kumimoji="0" lang="en-GB" sz="16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</a:rPr>
              <a:t>2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</a:rPr>
              <a:t>s)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856470" y="974773"/>
            <a:ext cx="4287530" cy="3806940"/>
            <a:chOff x="4856470" y="974773"/>
            <a:chExt cx="4287530" cy="3806940"/>
          </a:xfrm>
        </p:grpSpPr>
        <p:sp>
          <p:nvSpPr>
            <p:cNvPr id="21" name="Inhaltsplatzhalter 2"/>
            <p:cNvSpPr txBox="1">
              <a:spLocks/>
            </p:cNvSpPr>
            <p:nvPr/>
          </p:nvSpPr>
          <p:spPr bwMode="auto">
            <a:xfrm>
              <a:off x="4932040" y="974773"/>
              <a:ext cx="3960440" cy="427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2000" b="1" i="0" u="sng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Frictional</a:t>
              </a:r>
              <a:r>
                <a:rPr kumimoji="0" lang="de-DE" sz="2000" b="1" i="0" u="sng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DE" sz="2000" b="1" i="0" u="sng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pressure</a:t>
              </a:r>
              <a:r>
                <a:rPr kumimoji="0" lang="de-DE" sz="2000" b="1" i="0" u="sng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DE" sz="2000" b="1" i="0" u="sng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drop</a:t>
              </a:r>
              <a:r>
                <a:rPr kumimoji="0" lang="de-DE" sz="2000" b="1" i="0" u="sng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: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137039" y="2384041"/>
              <a:ext cx="3755441" cy="2397672"/>
              <a:chOff x="5137039" y="2384041"/>
              <a:chExt cx="3755441" cy="2397672"/>
            </a:xfrm>
          </p:grpSpPr>
          <p:cxnSp>
            <p:nvCxnSpPr>
              <p:cNvPr id="23" name="Gerade Verbindung mit Pfeil 29"/>
              <p:cNvCxnSpPr/>
              <p:nvPr/>
            </p:nvCxnSpPr>
            <p:spPr>
              <a:xfrm flipV="1">
                <a:off x="5641095" y="2655753"/>
                <a:ext cx="12737" cy="1765829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4" name="Gerade Verbindung mit Pfeil 31"/>
              <p:cNvCxnSpPr/>
              <p:nvPr/>
            </p:nvCxnSpPr>
            <p:spPr>
              <a:xfrm rot="5400000" flipV="1">
                <a:off x="6541477" y="3534177"/>
                <a:ext cx="12737" cy="1765829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5" name="Textfeld 32"/>
              <p:cNvSpPr txBox="1"/>
              <p:nvPr/>
            </p:nvSpPr>
            <p:spPr>
              <a:xfrm>
                <a:off x="5137039" y="2384041"/>
                <a:ext cx="576064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∆</a:t>
                </a:r>
                <a:r>
                  <a:rPr kumimoji="0" lang="de-DE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p</a:t>
                </a:r>
                <a:r>
                  <a:rPr kumimoji="0" lang="de-DE" sz="1800" b="0" i="0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f</a:t>
                </a:r>
                <a:endParaRPr kumimoji="0" lang="en-GB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Textfeld 33"/>
              <p:cNvSpPr txBox="1"/>
              <p:nvPr/>
            </p:nvSpPr>
            <p:spPr>
              <a:xfrm>
                <a:off x="7380312" y="4225954"/>
                <a:ext cx="432048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x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7" name="Gerader Verbinder 34"/>
              <p:cNvCxnSpPr/>
              <p:nvPr/>
            </p:nvCxnSpPr>
            <p:spPr>
              <a:xfrm rot="5400000">
                <a:off x="7021110" y="4440248"/>
                <a:ext cx="144016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28" name="Textfeld 35"/>
              <p:cNvSpPr txBox="1"/>
              <p:nvPr/>
            </p:nvSpPr>
            <p:spPr>
              <a:xfrm>
                <a:off x="6950267" y="4497168"/>
                <a:ext cx="432048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1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9" name="Gerader Verbinder 38"/>
              <p:cNvCxnSpPr/>
              <p:nvPr/>
            </p:nvCxnSpPr>
            <p:spPr>
              <a:xfrm rot="5400000">
                <a:off x="6793223" y="4441128"/>
                <a:ext cx="144016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30" name="Textfeld 39"/>
              <p:cNvSpPr txBox="1"/>
              <p:nvPr/>
            </p:nvSpPr>
            <p:spPr>
              <a:xfrm>
                <a:off x="6598628" y="4504714"/>
                <a:ext cx="53518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0.85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Freihandform 40"/>
              <p:cNvSpPr/>
              <p:nvPr/>
            </p:nvSpPr>
            <p:spPr>
              <a:xfrm>
                <a:off x="5653832" y="2884326"/>
                <a:ext cx="1426723" cy="1541861"/>
              </a:xfrm>
              <a:custGeom>
                <a:avLst/>
                <a:gdLst>
                  <a:gd name="connsiteX0" fmla="*/ 0 w 1426723"/>
                  <a:gd name="connsiteY0" fmla="*/ 1541861 h 1541861"/>
                  <a:gd name="connsiteX1" fmla="*/ 726332 w 1426723"/>
                  <a:gd name="connsiteY1" fmla="*/ 368056 h 1541861"/>
                  <a:gd name="connsiteX2" fmla="*/ 1154349 w 1426723"/>
                  <a:gd name="connsiteY2" fmla="*/ 4891 h 1541861"/>
                  <a:gd name="connsiteX3" fmla="*/ 1426723 w 1426723"/>
                  <a:gd name="connsiteY3" fmla="*/ 569095 h 1541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6723" h="1541861">
                    <a:moveTo>
                      <a:pt x="0" y="1541861"/>
                    </a:moveTo>
                    <a:cubicBezTo>
                      <a:pt x="266970" y="1083039"/>
                      <a:pt x="533941" y="624218"/>
                      <a:pt x="726332" y="368056"/>
                    </a:cubicBezTo>
                    <a:cubicBezTo>
                      <a:pt x="918723" y="111894"/>
                      <a:pt x="1037617" y="-28615"/>
                      <a:pt x="1154349" y="4891"/>
                    </a:cubicBezTo>
                    <a:cubicBezTo>
                      <a:pt x="1271081" y="38397"/>
                      <a:pt x="1348902" y="303746"/>
                      <a:pt x="1426723" y="569095"/>
                    </a:cubicBezTo>
                  </a:path>
                </a:pathLst>
              </a:custGeom>
              <a:noFill/>
              <a:ln w="28575" cap="flat" cmpd="sng" algn="ctr">
                <a:solidFill>
                  <a:srgbClr val="3F5A9A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feld 43"/>
                  <p:cNvSpPr txBox="1"/>
                  <p:nvPr/>
                </p:nvSpPr>
                <p:spPr>
                  <a:xfrm>
                    <a:off x="7430759" y="3296416"/>
                    <a:ext cx="1461721" cy="8218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f>
                          <m:fPr>
                            <m:ctrlPr>
                              <a:rPr kumimoji="0" lang="en-GB" sz="2000" b="0" i="1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GB" sz="2000" b="0" i="1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kumimoji="0" lang="en-GB" sz="2000" b="0" i="1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kumimoji="0" lang="en-GB" sz="2000" b="0" i="1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𝑝𝑓</m:t>
                            </m:r>
                          </m:num>
                          <m:den>
                            <m:r>
                              <a:rPr kumimoji="0" lang="en-GB" sz="2000" b="0" i="1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kumimoji="0" lang="de-DE" sz="2000" b="0" i="1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oMath>
                    </a14:m>
                    <a:r>
                      <a:rPr kumimoji="0" lang="en-GB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</a:rPr>
                      <a:t> = 0</a:t>
                    </a:r>
                  </a:p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</a:rPr>
                      <a:t>at x ≈ 0.85</a:t>
                    </a:r>
                  </a:p>
                </p:txBody>
              </p:sp>
            </mc:Choice>
            <mc:Fallback xmlns="">
              <p:sp>
                <p:nvSpPr>
                  <p:cNvPr id="36" name="Textfeld 4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30759" y="3296416"/>
                    <a:ext cx="1461721" cy="821892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8" name="Textfeld 4"/>
            <p:cNvSpPr txBox="1"/>
            <p:nvPr/>
          </p:nvSpPr>
          <p:spPr>
            <a:xfrm>
              <a:off x="4856470" y="1402506"/>
              <a:ext cx="42875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kern="0" dirty="0" err="1">
                  <a:solidFill>
                    <a:srgbClr val="000000"/>
                  </a:solidFill>
                </a:rPr>
                <a:t>Frict</a:t>
              </a:r>
              <a:r>
                <a:rPr lang="en-GB" kern="0" dirty="0">
                  <a:solidFill>
                    <a:srgbClr val="000000"/>
                  </a:solidFill>
                </a:rPr>
                <a:t>. press. drop</a:t>
              </a:r>
              <a:r>
                <a:rPr kumimoji="0" lang="en-GB" sz="18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versus </a:t>
              </a:r>
              <a:r>
                <a:rPr kumimoji="0" lang="en-GB" sz="180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vapor</a:t>
              </a:r>
              <a:r>
                <a:rPr kumimoji="0" lang="en-GB" sz="18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quality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925472" y="817553"/>
            <a:ext cx="3884871" cy="5296446"/>
            <a:chOff x="4932039" y="820058"/>
            <a:chExt cx="3884871" cy="5296446"/>
          </a:xfrm>
        </p:grpSpPr>
        <p:sp>
          <p:nvSpPr>
            <p:cNvPr id="44" name="Rectangle 43"/>
            <p:cNvSpPr/>
            <p:nvPr/>
          </p:nvSpPr>
          <p:spPr>
            <a:xfrm>
              <a:off x="4932039" y="820058"/>
              <a:ext cx="3884871" cy="5296446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Grafik 2"/>
            <p:cNvPicPr>
              <a:picLocks noChangeAspect="1"/>
            </p:cNvPicPr>
            <p:nvPr/>
          </p:nvPicPr>
          <p:blipFill rotWithShape="1">
            <a:blip r:embed="rId8">
              <a:lum bright="-20000" contrast="40000"/>
            </a:blip>
            <a:srcRect r="8375"/>
            <a:stretch/>
          </p:blipFill>
          <p:spPr>
            <a:xfrm rot="5400000">
              <a:off x="5782221" y="3624557"/>
              <a:ext cx="2280341" cy="2636712"/>
            </a:xfrm>
            <a:prstGeom prst="rect">
              <a:avLst/>
            </a:prstGeom>
          </p:spPr>
        </p:pic>
        <p:pic>
          <p:nvPicPr>
            <p:cNvPr id="46" name="Grafik 4"/>
            <p:cNvPicPr>
              <a:picLocks noChangeAspect="1"/>
            </p:cNvPicPr>
            <p:nvPr/>
          </p:nvPicPr>
          <p:blipFill rotWithShape="1">
            <a:blip r:embed="rId9">
              <a:lum bright="-20000" contrast="40000"/>
            </a:blip>
            <a:srcRect b="3026"/>
            <a:stretch/>
          </p:blipFill>
          <p:spPr>
            <a:xfrm>
              <a:off x="5877531" y="892999"/>
              <a:ext cx="2006088" cy="2787431"/>
            </a:xfrm>
            <a:prstGeom prst="rect">
              <a:avLst/>
            </a:prstGeom>
          </p:spPr>
        </p:pic>
        <p:sp>
          <p:nvSpPr>
            <p:cNvPr id="47" name="Textfeld 6"/>
            <p:cNvSpPr txBox="1"/>
            <p:nvPr/>
          </p:nvSpPr>
          <p:spPr>
            <a:xfrm rot="16200000">
              <a:off x="6754856" y="3712243"/>
              <a:ext cx="36345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Source: </a:t>
              </a:r>
              <a:r>
                <a:rPr kumimoji="0" lang="de-DE" sz="1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VDI </a:t>
              </a:r>
              <a:r>
                <a:rPr kumimoji="0" lang="de-DE" sz="1000" b="1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Heat</a:t>
              </a:r>
              <a:r>
                <a:rPr kumimoji="0" lang="de-DE" sz="1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Atlas</a:t>
              </a:r>
            </a:p>
          </p:txBody>
        </p:sp>
      </p:grpSp>
      <p:sp>
        <p:nvSpPr>
          <p:cNvPr id="48" name="Textfeld 41"/>
          <p:cNvSpPr txBox="1"/>
          <p:nvPr/>
        </p:nvSpPr>
        <p:spPr>
          <a:xfrm>
            <a:off x="1048253" y="5226655"/>
            <a:ext cx="144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Slip</a:t>
            </a:r>
            <a:r>
              <a:rPr kumimoji="0" lang="en-GB" sz="1600" b="0" i="0" u="none" strike="noStrike" kern="0" cap="none" spc="0" normalizeH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 ratio S introduced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7058" y="347370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80808"/>
                </a:solidFill>
              </a:rPr>
              <a:t>0</a:t>
            </a:r>
            <a:endParaRPr lang="en-US" sz="1200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22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598"/>
          <a:stretch/>
        </p:blipFill>
        <p:spPr>
          <a:xfrm>
            <a:off x="152559" y="346874"/>
            <a:ext cx="2814288" cy="5899084"/>
          </a:xfrm>
          <a:prstGeom prst="rect">
            <a:avLst/>
          </a:prstGeom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390524" y="162564"/>
            <a:ext cx="8582469" cy="56197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B0B61"/>
                </a:solidFill>
              </a:rPr>
              <a:t>Two-phase Flow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92131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97179A-90F4-45DA-B8E4-751F654F7773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sp>
        <p:nvSpPr>
          <p:cNvPr id="20" name="Inhaltsplatzhalter 2"/>
          <p:cNvSpPr txBox="1">
            <a:spLocks/>
          </p:cNvSpPr>
          <p:nvPr/>
        </p:nvSpPr>
        <p:spPr bwMode="auto">
          <a:xfrm>
            <a:off x="251520" y="959082"/>
            <a:ext cx="3960439" cy="44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Void</a:t>
            </a:r>
            <a:r>
              <a:rPr kumimoji="0" lang="de-DE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1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fraction</a:t>
            </a:r>
            <a:r>
              <a:rPr kumimoji="0" lang="de-DE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</p:txBody>
      </p:sp>
      <p:sp>
        <p:nvSpPr>
          <p:cNvPr id="22" name="Freihandform 27"/>
          <p:cNvSpPr/>
          <p:nvPr/>
        </p:nvSpPr>
        <p:spPr>
          <a:xfrm>
            <a:off x="960413" y="2061596"/>
            <a:ext cx="1421328" cy="1433208"/>
          </a:xfrm>
          <a:custGeom>
            <a:avLst/>
            <a:gdLst>
              <a:gd name="connsiteX0" fmla="*/ 0 w 1381328"/>
              <a:gd name="connsiteY0" fmla="*/ 1433208 h 1433208"/>
              <a:gd name="connsiteX1" fmla="*/ 291830 w 1381328"/>
              <a:gd name="connsiteY1" fmla="*/ 343710 h 1433208"/>
              <a:gd name="connsiteX2" fmla="*/ 1381328 w 1381328"/>
              <a:gd name="connsiteY2" fmla="*/ 0 h 143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328" h="1433208">
                <a:moveTo>
                  <a:pt x="0" y="1433208"/>
                </a:moveTo>
                <a:cubicBezTo>
                  <a:pt x="30804" y="1007893"/>
                  <a:pt x="61609" y="582578"/>
                  <a:pt x="291830" y="343710"/>
                </a:cubicBezTo>
                <a:cubicBezTo>
                  <a:pt x="522051" y="104842"/>
                  <a:pt x="1200826" y="6485"/>
                  <a:pt x="1381328" y="0"/>
                </a:cubicBezTo>
              </a:path>
            </a:pathLst>
          </a:custGeom>
          <a:noFill/>
          <a:ln w="28575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3F5A9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feld 4"/>
          <p:cNvSpPr txBox="1"/>
          <p:nvPr/>
        </p:nvSpPr>
        <p:spPr>
          <a:xfrm>
            <a:off x="611560" y="140250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srgbClr val="000000"/>
                </a:solidFill>
              </a:rPr>
              <a:t>V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oid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fraction versus 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vapor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quality</a:t>
            </a:r>
          </a:p>
        </p:txBody>
      </p:sp>
      <p:sp>
        <p:nvSpPr>
          <p:cNvPr id="33" name="Textfeld 36"/>
          <p:cNvSpPr txBox="1"/>
          <p:nvPr/>
        </p:nvSpPr>
        <p:spPr>
          <a:xfrm>
            <a:off x="611560" y="3896209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srgbClr val="000000"/>
                </a:solidFill>
              </a:rPr>
              <a:t>V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oid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fraction versus mass velocity</a:t>
            </a:r>
          </a:p>
        </p:txBody>
      </p:sp>
      <p:sp>
        <p:nvSpPr>
          <p:cNvPr id="34" name="Textfeld 37"/>
          <p:cNvSpPr txBox="1"/>
          <p:nvPr/>
        </p:nvSpPr>
        <p:spPr>
          <a:xfrm>
            <a:off x="2771102" y="2518765"/>
            <a:ext cx="144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x↑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 </a:t>
            </a: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ε↑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5" name="Textfeld 41"/>
          <p:cNvSpPr txBox="1"/>
          <p:nvPr/>
        </p:nvSpPr>
        <p:spPr>
          <a:xfrm>
            <a:off x="2771102" y="485755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G↑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 </a:t>
            </a: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ε↑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7" name="Textfeld 41"/>
          <p:cNvSpPr txBox="1"/>
          <p:nvPr/>
        </p:nvSpPr>
        <p:spPr>
          <a:xfrm>
            <a:off x="2644270" y="5818893"/>
            <a:ext cx="1440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</a:rPr>
              <a:t>in kg/(m</a:t>
            </a:r>
            <a:r>
              <a:rPr kumimoji="0" lang="en-GB" sz="16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</a:rPr>
              <a:t>2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</a:rPr>
              <a:t>s)</a:t>
            </a:r>
          </a:p>
        </p:txBody>
      </p:sp>
      <p:sp>
        <p:nvSpPr>
          <p:cNvPr id="21" name="Inhaltsplatzhalter 2"/>
          <p:cNvSpPr txBox="1">
            <a:spLocks/>
          </p:cNvSpPr>
          <p:nvPr/>
        </p:nvSpPr>
        <p:spPr bwMode="auto">
          <a:xfrm>
            <a:off x="4932040" y="974773"/>
            <a:ext cx="3960440" cy="42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Frictional</a:t>
            </a:r>
            <a:r>
              <a:rPr kumimoji="0" lang="de-DE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1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pressure</a:t>
            </a:r>
            <a:r>
              <a:rPr kumimoji="0" lang="de-DE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1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drop</a:t>
            </a:r>
            <a:r>
              <a:rPr kumimoji="0" lang="de-DE" sz="2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137039" y="1666126"/>
            <a:ext cx="3755441" cy="2406832"/>
            <a:chOff x="5137039" y="2384041"/>
            <a:chExt cx="3755441" cy="2406832"/>
          </a:xfrm>
        </p:grpSpPr>
        <p:cxnSp>
          <p:nvCxnSpPr>
            <p:cNvPr id="23" name="Gerade Verbindung mit Pfeil 29"/>
            <p:cNvCxnSpPr/>
            <p:nvPr/>
          </p:nvCxnSpPr>
          <p:spPr>
            <a:xfrm flipV="1">
              <a:off x="5641095" y="2655753"/>
              <a:ext cx="12737" cy="1765829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  <p:cxnSp>
          <p:nvCxnSpPr>
            <p:cNvPr id="24" name="Gerade Verbindung mit Pfeil 31"/>
            <p:cNvCxnSpPr/>
            <p:nvPr/>
          </p:nvCxnSpPr>
          <p:spPr>
            <a:xfrm rot="5400000" flipV="1">
              <a:off x="6541477" y="3534177"/>
              <a:ext cx="12737" cy="1765829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  <p:sp>
          <p:nvSpPr>
            <p:cNvPr id="25" name="Textfeld 32"/>
            <p:cNvSpPr txBox="1"/>
            <p:nvPr/>
          </p:nvSpPr>
          <p:spPr>
            <a:xfrm>
              <a:off x="5137039" y="2384041"/>
              <a:ext cx="576064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∆</a:t>
              </a: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</a:t>
              </a:r>
              <a:r>
                <a:rPr kumimoji="0" lang="de-DE" sz="1800" b="0" i="0" u="none" strike="noStrike" kern="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f</a:t>
              </a:r>
              <a:endParaRPr kumimoji="0" lang="en-GB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feld 33"/>
            <p:cNvSpPr txBox="1"/>
            <p:nvPr/>
          </p:nvSpPr>
          <p:spPr>
            <a:xfrm>
              <a:off x="7380312" y="4225954"/>
              <a:ext cx="43204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x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7" name="Gerader Verbinder 34"/>
            <p:cNvCxnSpPr/>
            <p:nvPr/>
          </p:nvCxnSpPr>
          <p:spPr>
            <a:xfrm rot="5400000">
              <a:off x="7021110" y="4432691"/>
              <a:ext cx="144016" cy="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28" name="Textfeld 35"/>
            <p:cNvSpPr txBox="1"/>
            <p:nvPr/>
          </p:nvSpPr>
          <p:spPr>
            <a:xfrm>
              <a:off x="6965381" y="4504725"/>
              <a:ext cx="432048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9" name="Gerader Verbinder 38"/>
            <p:cNvCxnSpPr/>
            <p:nvPr/>
          </p:nvCxnSpPr>
          <p:spPr>
            <a:xfrm rot="5400000">
              <a:off x="6710096" y="4433571"/>
              <a:ext cx="144016" cy="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30" name="Textfeld 39"/>
            <p:cNvSpPr txBox="1"/>
            <p:nvPr/>
          </p:nvSpPr>
          <p:spPr>
            <a:xfrm>
              <a:off x="6311434" y="4513874"/>
              <a:ext cx="781684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0.6-0.75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ihandform 40"/>
            <p:cNvSpPr/>
            <p:nvPr/>
          </p:nvSpPr>
          <p:spPr>
            <a:xfrm>
              <a:off x="5653832" y="2884326"/>
              <a:ext cx="1426723" cy="1541861"/>
            </a:xfrm>
            <a:custGeom>
              <a:avLst/>
              <a:gdLst>
                <a:gd name="connsiteX0" fmla="*/ 0 w 1426723"/>
                <a:gd name="connsiteY0" fmla="*/ 1541861 h 1541861"/>
                <a:gd name="connsiteX1" fmla="*/ 726332 w 1426723"/>
                <a:gd name="connsiteY1" fmla="*/ 368056 h 1541861"/>
                <a:gd name="connsiteX2" fmla="*/ 1154349 w 1426723"/>
                <a:gd name="connsiteY2" fmla="*/ 4891 h 1541861"/>
                <a:gd name="connsiteX3" fmla="*/ 1426723 w 1426723"/>
                <a:gd name="connsiteY3" fmla="*/ 569095 h 1541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6723" h="1541861">
                  <a:moveTo>
                    <a:pt x="0" y="1541861"/>
                  </a:moveTo>
                  <a:cubicBezTo>
                    <a:pt x="266970" y="1083039"/>
                    <a:pt x="533941" y="624218"/>
                    <a:pt x="726332" y="368056"/>
                  </a:cubicBezTo>
                  <a:cubicBezTo>
                    <a:pt x="918723" y="111894"/>
                    <a:pt x="1037617" y="-28615"/>
                    <a:pt x="1154349" y="4891"/>
                  </a:cubicBezTo>
                  <a:cubicBezTo>
                    <a:pt x="1271081" y="38397"/>
                    <a:pt x="1348902" y="303746"/>
                    <a:pt x="1426723" y="569095"/>
                  </a:cubicBezTo>
                </a:path>
              </a:pathLst>
            </a:custGeom>
            <a:noFill/>
            <a:ln w="28575" cap="flat" cmpd="sng" algn="ctr">
              <a:solidFill>
                <a:srgbClr val="3F5A9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Textfeld 43"/>
            <p:cNvSpPr txBox="1"/>
            <p:nvPr/>
          </p:nvSpPr>
          <p:spPr>
            <a:xfrm>
              <a:off x="7430759" y="3296416"/>
              <a:ext cx="14617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max. at       x ≈ 0.6-0.85</a:t>
              </a:r>
            </a:p>
          </p:txBody>
        </p:sp>
      </p:grpSp>
      <p:sp>
        <p:nvSpPr>
          <p:cNvPr id="38" name="Textfeld 4"/>
          <p:cNvSpPr txBox="1"/>
          <p:nvPr/>
        </p:nvSpPr>
        <p:spPr>
          <a:xfrm>
            <a:off x="4856470" y="1402506"/>
            <a:ext cx="4287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 err="1">
                <a:solidFill>
                  <a:srgbClr val="000000"/>
                </a:solidFill>
              </a:rPr>
              <a:t>Frict</a:t>
            </a:r>
            <a:r>
              <a:rPr lang="en-GB" kern="0" dirty="0">
                <a:solidFill>
                  <a:srgbClr val="000000"/>
                </a:solidFill>
              </a:rPr>
              <a:t>. press. drop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versus </a:t>
            </a:r>
            <a:r>
              <a:rPr kumimoji="0" lang="en-GB" sz="1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vapor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quality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77058" y="347370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80808"/>
                </a:solidFill>
              </a:rPr>
              <a:t>0</a:t>
            </a:r>
            <a:endParaRPr lang="en-US" sz="1200" dirty="0">
              <a:solidFill>
                <a:srgbClr val="080808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06282" y="375777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80808"/>
                </a:solidFill>
              </a:rPr>
              <a:t>0</a:t>
            </a:r>
            <a:endParaRPr lang="en-US" sz="1200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073150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D9D9D9"/>
    </a:lt2>
    <a:accent1>
      <a:srgbClr val="009682"/>
    </a:accent1>
    <a:accent2>
      <a:srgbClr val="4664AA"/>
    </a:accent2>
    <a:accent3>
      <a:srgbClr val="FFFFFF"/>
    </a:accent3>
    <a:accent4>
      <a:srgbClr val="000000"/>
    </a:accent4>
    <a:accent5>
      <a:srgbClr val="AAC9C1"/>
    </a:accent5>
    <a:accent6>
      <a:srgbClr val="3F5A9A"/>
    </a:accent6>
    <a:hlink>
      <a:srgbClr val="808080"/>
    </a:hlink>
    <a:folHlink>
      <a:srgbClr val="7D92C3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D9D9D9"/>
    </a:lt2>
    <a:accent1>
      <a:srgbClr val="009682"/>
    </a:accent1>
    <a:accent2>
      <a:srgbClr val="4664AA"/>
    </a:accent2>
    <a:accent3>
      <a:srgbClr val="FFFFFF"/>
    </a:accent3>
    <a:accent4>
      <a:srgbClr val="000000"/>
    </a:accent4>
    <a:accent5>
      <a:srgbClr val="AAC9C1"/>
    </a:accent5>
    <a:accent6>
      <a:srgbClr val="3F5A9A"/>
    </a:accent6>
    <a:hlink>
      <a:srgbClr val="808080"/>
    </a:hlink>
    <a:folHlink>
      <a:srgbClr val="7D92C3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D9D9D9"/>
    </a:lt2>
    <a:accent1>
      <a:srgbClr val="009682"/>
    </a:accent1>
    <a:accent2>
      <a:srgbClr val="4664AA"/>
    </a:accent2>
    <a:accent3>
      <a:srgbClr val="FFFFFF"/>
    </a:accent3>
    <a:accent4>
      <a:srgbClr val="000000"/>
    </a:accent4>
    <a:accent5>
      <a:srgbClr val="AAC9C1"/>
    </a:accent5>
    <a:accent6>
      <a:srgbClr val="3F5A9A"/>
    </a:accent6>
    <a:hlink>
      <a:srgbClr val="808080"/>
    </a:hlink>
    <a:folHlink>
      <a:srgbClr val="7D92C3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D9D9D9"/>
    </a:lt2>
    <a:accent1>
      <a:srgbClr val="009682"/>
    </a:accent1>
    <a:accent2>
      <a:srgbClr val="4664AA"/>
    </a:accent2>
    <a:accent3>
      <a:srgbClr val="FFFFFF"/>
    </a:accent3>
    <a:accent4>
      <a:srgbClr val="000000"/>
    </a:accent4>
    <a:accent5>
      <a:srgbClr val="AAC9C1"/>
    </a:accent5>
    <a:accent6>
      <a:srgbClr val="3F5A9A"/>
    </a:accent6>
    <a:hlink>
      <a:srgbClr val="808080"/>
    </a:hlink>
    <a:folHlink>
      <a:srgbClr val="7D92C3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D9D9D9"/>
    </a:lt2>
    <a:accent1>
      <a:srgbClr val="009682"/>
    </a:accent1>
    <a:accent2>
      <a:srgbClr val="4664AA"/>
    </a:accent2>
    <a:accent3>
      <a:srgbClr val="FFFFFF"/>
    </a:accent3>
    <a:accent4>
      <a:srgbClr val="000000"/>
    </a:accent4>
    <a:accent5>
      <a:srgbClr val="AAC9C1"/>
    </a:accent5>
    <a:accent6>
      <a:srgbClr val="3F5A9A"/>
    </a:accent6>
    <a:hlink>
      <a:srgbClr val="808080"/>
    </a:hlink>
    <a:folHlink>
      <a:srgbClr val="7D92C3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7534</TotalTime>
  <Words>1733</Words>
  <Application>Microsoft Office PowerPoint</Application>
  <PresentationFormat>On-screen Show (4:3)</PresentationFormat>
  <Paragraphs>471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Cambria Math</vt:lpstr>
      <vt:lpstr>Wingdings</vt:lpstr>
      <vt:lpstr>CERN(4-3)</vt:lpstr>
      <vt:lpstr>PowerPoint Presentation</vt:lpstr>
      <vt:lpstr>Pressure Drop and Heat Transfer in Two-phase flow N2 and CO2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PID (Mass flow control at inlet, pressure control at outlet!)</vt:lpstr>
      <vt:lpstr>PowerPoint Presentation</vt:lpstr>
      <vt:lpstr>Results – Horizontal Orientation</vt:lpstr>
      <vt:lpstr>Results – Horizontal Orientation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Verification of the set-up</vt:lpstr>
      <vt:lpstr>PowerPoint Presentation</vt:lpstr>
      <vt:lpstr>PowerPoint Presentation</vt:lpstr>
      <vt:lpstr>CO2 two-phase flow in mini channels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436</cp:revision>
  <dcterms:created xsi:type="dcterms:W3CDTF">2012-11-30T11:04:26Z</dcterms:created>
  <dcterms:modified xsi:type="dcterms:W3CDTF">2025-04-08T08:25:41Z</dcterms:modified>
</cp:coreProperties>
</file>