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79" r:id="rId4"/>
    <p:sldId id="27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8D2F"/>
    <a:srgbClr val="24A8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280FC7-F0EF-43AD-978B-787A0B6D7321}" v="14" dt="2025-03-26T16:23:38.746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116" d="100"/>
          <a:sy n="116" d="100"/>
        </p:scale>
        <p:origin x="114" y="18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3/27/2025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Complex Rough Floor Loading Map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26/03/2025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A5CDC-678B-6734-3753-D3B35E9D6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447AC1A-CA40-9FF2-4363-C1D4B8A645B4}"/>
              </a:ext>
            </a:extLst>
          </p:cNvPr>
          <p:cNvSpPr/>
          <p:nvPr/>
        </p:nvSpPr>
        <p:spPr>
          <a:xfrm>
            <a:off x="2046092" y="4829518"/>
            <a:ext cx="1693596" cy="14907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4C6B96-4BDE-0024-9C36-58B18759D9D4}"/>
              </a:ext>
            </a:extLst>
          </p:cNvPr>
          <p:cNvSpPr/>
          <p:nvPr/>
        </p:nvSpPr>
        <p:spPr>
          <a:xfrm>
            <a:off x="2042906" y="3333459"/>
            <a:ext cx="3903133" cy="1515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7CA4B8-9FCF-401F-2F82-71D25F37256B}"/>
              </a:ext>
            </a:extLst>
          </p:cNvPr>
          <p:cNvSpPr/>
          <p:nvPr/>
        </p:nvSpPr>
        <p:spPr>
          <a:xfrm>
            <a:off x="3746368" y="2333827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ABBAB-26B3-588A-1EDE-5029EA6BC229}"/>
              </a:ext>
            </a:extLst>
          </p:cNvPr>
          <p:cNvSpPr/>
          <p:nvPr/>
        </p:nvSpPr>
        <p:spPr>
          <a:xfrm>
            <a:off x="3746368" y="4839960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5C63AD-FC30-826C-6484-20ADF684B693}"/>
              </a:ext>
            </a:extLst>
          </p:cNvPr>
          <p:cNvSpPr txBox="1"/>
          <p:nvPr/>
        </p:nvSpPr>
        <p:spPr>
          <a:xfrm>
            <a:off x="3300404" y="3499702"/>
            <a:ext cx="22775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Vacuum Vessel: 190 tonnes</a:t>
            </a:r>
          </a:p>
          <a:p>
            <a:r>
              <a:rPr lang="en-GB" dirty="0">
                <a:solidFill>
                  <a:schemeClr val="bg1"/>
                </a:solidFill>
              </a:rPr>
              <a:t>13.14m2</a:t>
            </a:r>
          </a:p>
          <a:p>
            <a:r>
              <a:rPr lang="en-GB" dirty="0">
                <a:solidFill>
                  <a:schemeClr val="bg1"/>
                </a:solidFill>
              </a:rPr>
              <a:t>15 tonnes/m2</a:t>
            </a:r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1D3BCD-6757-138C-B1FF-9009B56B2F2E}"/>
              </a:ext>
            </a:extLst>
          </p:cNvPr>
          <p:cNvSpPr/>
          <p:nvPr/>
        </p:nvSpPr>
        <p:spPr>
          <a:xfrm>
            <a:off x="2052772" y="1735980"/>
            <a:ext cx="7629294" cy="5973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A2E756-14F3-33CB-D4D8-54B0CB5C5A88}"/>
              </a:ext>
            </a:extLst>
          </p:cNvPr>
          <p:cNvSpPr/>
          <p:nvPr/>
        </p:nvSpPr>
        <p:spPr>
          <a:xfrm>
            <a:off x="5955905" y="3194945"/>
            <a:ext cx="3486868" cy="1789485"/>
          </a:xfrm>
          <a:prstGeom prst="rect">
            <a:avLst/>
          </a:prstGeom>
          <a:solidFill>
            <a:srgbClr val="24A8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3B9C44-1E27-A065-13F7-2FF87404B28D}"/>
              </a:ext>
            </a:extLst>
          </p:cNvPr>
          <p:cNvSpPr/>
          <p:nvPr/>
        </p:nvSpPr>
        <p:spPr>
          <a:xfrm>
            <a:off x="1919536" y="5844560"/>
            <a:ext cx="7762530" cy="4765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494EC3-3738-B147-4397-AFA761D78FD4}"/>
              </a:ext>
            </a:extLst>
          </p:cNvPr>
          <p:cNvSpPr txBox="1"/>
          <p:nvPr/>
        </p:nvSpPr>
        <p:spPr>
          <a:xfrm>
            <a:off x="6719171" y="3448581"/>
            <a:ext cx="1970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MHS:</a:t>
            </a:r>
          </a:p>
          <a:p>
            <a:r>
              <a:rPr lang="en-GB" dirty="0">
                <a:solidFill>
                  <a:schemeClr val="bg1"/>
                </a:solidFill>
              </a:rPr>
              <a:t>367 tonnes</a:t>
            </a:r>
          </a:p>
          <a:p>
            <a:r>
              <a:rPr lang="en-GB" dirty="0">
                <a:solidFill>
                  <a:schemeClr val="bg1"/>
                </a:solidFill>
              </a:rPr>
              <a:t>13.95m2</a:t>
            </a:r>
          </a:p>
          <a:p>
            <a:r>
              <a:rPr lang="en-GB" dirty="0">
                <a:solidFill>
                  <a:schemeClr val="bg1"/>
                </a:solidFill>
              </a:rPr>
              <a:t>26 tonnes/m2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7C6601-BDA3-B870-EE30-FBF4039AE79C}"/>
              </a:ext>
            </a:extLst>
          </p:cNvPr>
          <p:cNvSpPr txBox="1"/>
          <p:nvPr/>
        </p:nvSpPr>
        <p:spPr>
          <a:xfrm>
            <a:off x="3779527" y="2509103"/>
            <a:ext cx="507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Cast Iron Shielding:</a:t>
            </a:r>
          </a:p>
          <a:p>
            <a:r>
              <a:rPr lang="en-GB" dirty="0">
                <a:solidFill>
                  <a:schemeClr val="bg1"/>
                </a:solidFill>
              </a:rPr>
              <a:t>561 tonnes, 12.947m2, 43 tonnes/m2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A87FE1-098D-273C-45B5-1EBCEFC5F69C}"/>
              </a:ext>
            </a:extLst>
          </p:cNvPr>
          <p:cNvSpPr txBox="1"/>
          <p:nvPr/>
        </p:nvSpPr>
        <p:spPr>
          <a:xfrm>
            <a:off x="3904245" y="5003672"/>
            <a:ext cx="476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Cast Iron Shielding:</a:t>
            </a:r>
          </a:p>
          <a:p>
            <a:r>
              <a:rPr lang="en-GB" dirty="0">
                <a:solidFill>
                  <a:schemeClr val="bg1"/>
                </a:solidFill>
              </a:rPr>
              <a:t>678 tonnes, 16.787m2, 40 tonnes/m2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D792FC-CA8A-8DD6-9570-80FD1D292A94}"/>
              </a:ext>
            </a:extLst>
          </p:cNvPr>
          <p:cNvSpPr txBox="1"/>
          <p:nvPr/>
        </p:nvSpPr>
        <p:spPr>
          <a:xfrm>
            <a:off x="3168650" y="1725337"/>
            <a:ext cx="6301491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Concrete Shielding: 190 tonnes, 17.92m2, 11 tonnes/m2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7D837C-1080-BDB3-1713-1A202E5AAB82}"/>
              </a:ext>
            </a:extLst>
          </p:cNvPr>
          <p:cNvSpPr/>
          <p:nvPr/>
        </p:nvSpPr>
        <p:spPr>
          <a:xfrm>
            <a:off x="1080850" y="2883362"/>
            <a:ext cx="968254" cy="2443476"/>
          </a:xfrm>
          <a:prstGeom prst="rect">
            <a:avLst/>
          </a:prstGeom>
          <a:solidFill>
            <a:srgbClr val="058D2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81748A-3CD9-35DF-1FAB-064394E84E68}"/>
              </a:ext>
            </a:extLst>
          </p:cNvPr>
          <p:cNvSpPr/>
          <p:nvPr/>
        </p:nvSpPr>
        <p:spPr>
          <a:xfrm>
            <a:off x="110762" y="2883362"/>
            <a:ext cx="968254" cy="244347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A0EDAF-8807-F96D-29A4-B36049246009}"/>
              </a:ext>
            </a:extLst>
          </p:cNvPr>
          <p:cNvSpPr txBox="1"/>
          <p:nvPr/>
        </p:nvSpPr>
        <p:spPr>
          <a:xfrm>
            <a:off x="89240" y="3064680"/>
            <a:ext cx="996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Concrete Shielding: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105 tonnes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5.92m2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18 tonnes/m2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2D8264-492C-13EF-FACC-F695DFB09359}"/>
              </a:ext>
            </a:extLst>
          </p:cNvPr>
          <p:cNvSpPr txBox="1"/>
          <p:nvPr/>
        </p:nvSpPr>
        <p:spPr>
          <a:xfrm>
            <a:off x="1040403" y="3014853"/>
            <a:ext cx="10412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Collimator (including concrete on top):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104 tonnes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3.84m2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27 tonnes/m2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28FC8F-B8BF-E180-F24C-1A95FE060D7D}"/>
              </a:ext>
            </a:extLst>
          </p:cNvPr>
          <p:cNvSpPr/>
          <p:nvPr/>
        </p:nvSpPr>
        <p:spPr>
          <a:xfrm>
            <a:off x="2049104" y="2056988"/>
            <a:ext cx="1693596" cy="126743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60D56C-BECB-F439-0EC8-1140BA1B60A7}"/>
              </a:ext>
            </a:extLst>
          </p:cNvPr>
          <p:cNvSpPr txBox="1"/>
          <p:nvPr/>
        </p:nvSpPr>
        <p:spPr>
          <a:xfrm>
            <a:off x="2068874" y="4844666"/>
            <a:ext cx="18352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Concrete Shielding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r>
              <a:rPr lang="en-GB" sz="1400" dirty="0">
                <a:solidFill>
                  <a:schemeClr val="tx2"/>
                </a:solidFill>
              </a:rPr>
              <a:t>42 tonnes</a:t>
            </a:r>
          </a:p>
          <a:p>
            <a:r>
              <a:rPr lang="en-GB" sz="1400" dirty="0">
                <a:solidFill>
                  <a:schemeClr val="tx2"/>
                </a:solidFill>
              </a:rPr>
              <a:t>3.4m2</a:t>
            </a:r>
          </a:p>
          <a:p>
            <a:r>
              <a:rPr lang="en-GB" sz="1400" dirty="0">
                <a:solidFill>
                  <a:schemeClr val="tx2"/>
                </a:solidFill>
              </a:rPr>
              <a:t>12 tonnes/m2</a:t>
            </a: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32E045-C74D-1571-8FF3-9A1E66CF2B07}"/>
              </a:ext>
            </a:extLst>
          </p:cNvPr>
          <p:cNvSpPr/>
          <p:nvPr/>
        </p:nvSpPr>
        <p:spPr>
          <a:xfrm>
            <a:off x="9743862" y="955715"/>
            <a:ext cx="1151466" cy="123613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809DA9-C4FE-AABA-E41E-13F2A74A7017}"/>
              </a:ext>
            </a:extLst>
          </p:cNvPr>
          <p:cNvSpPr/>
          <p:nvPr/>
        </p:nvSpPr>
        <p:spPr>
          <a:xfrm>
            <a:off x="11007531" y="9540"/>
            <a:ext cx="1154306" cy="132935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545BF9-8DE1-F4B9-01B9-3C6230A7D9BE}"/>
              </a:ext>
            </a:extLst>
          </p:cNvPr>
          <p:cNvSpPr txBox="1"/>
          <p:nvPr/>
        </p:nvSpPr>
        <p:spPr>
          <a:xfrm>
            <a:off x="9711308" y="1204449"/>
            <a:ext cx="1312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40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3.84m2</a:t>
            </a:r>
          </a:p>
          <a:p>
            <a:r>
              <a:rPr lang="en-US" sz="1400" dirty="0">
                <a:solidFill>
                  <a:schemeClr val="tx2"/>
                </a:solidFill>
              </a:rPr>
              <a:t>11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r>
              <a:rPr lang="en-US" sz="1400" dirty="0">
                <a:solidFill>
                  <a:schemeClr val="tx2"/>
                </a:solidFill>
              </a:rPr>
              <a:t>/m2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D5D78C-1F6F-CEA7-48A3-0C899A600A37}"/>
              </a:ext>
            </a:extLst>
          </p:cNvPr>
          <p:cNvSpPr txBox="1"/>
          <p:nvPr/>
        </p:nvSpPr>
        <p:spPr>
          <a:xfrm>
            <a:off x="11001685" y="237663"/>
            <a:ext cx="1312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40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3.84m2</a:t>
            </a:r>
          </a:p>
          <a:p>
            <a:r>
              <a:rPr lang="en-US" sz="1400" dirty="0">
                <a:solidFill>
                  <a:schemeClr val="tx2"/>
                </a:solidFill>
              </a:rPr>
              <a:t>11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r>
              <a:rPr lang="en-US" sz="1400" dirty="0">
                <a:solidFill>
                  <a:schemeClr val="tx2"/>
                </a:solidFill>
              </a:rPr>
              <a:t>/m2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7343E4-7735-1D96-0CFE-1182BE7E3763}"/>
              </a:ext>
            </a:extLst>
          </p:cNvPr>
          <p:cNvSpPr txBox="1"/>
          <p:nvPr/>
        </p:nvSpPr>
        <p:spPr>
          <a:xfrm>
            <a:off x="2063925" y="2032837"/>
            <a:ext cx="183525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Concrete Shielding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r>
              <a:rPr lang="en-GB" sz="1600" dirty="0">
                <a:solidFill>
                  <a:schemeClr val="tx2"/>
                </a:solidFill>
              </a:rPr>
              <a:t>42 tonnes</a:t>
            </a:r>
          </a:p>
          <a:p>
            <a:r>
              <a:rPr lang="en-GB" sz="1600" dirty="0">
                <a:solidFill>
                  <a:schemeClr val="tx2"/>
                </a:solidFill>
              </a:rPr>
              <a:t>3.4m2</a:t>
            </a:r>
          </a:p>
          <a:p>
            <a:r>
              <a:rPr lang="en-GB" sz="1600" dirty="0">
                <a:solidFill>
                  <a:schemeClr val="tx2"/>
                </a:solidFill>
              </a:rPr>
              <a:t>12 tonnes/m2</a:t>
            </a: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F9B3A8-6D21-51C2-35CA-5A8E24FF4A13}"/>
              </a:ext>
            </a:extLst>
          </p:cNvPr>
          <p:cNvSpPr txBox="1"/>
          <p:nvPr/>
        </p:nvSpPr>
        <p:spPr>
          <a:xfrm>
            <a:off x="2852342" y="5880517"/>
            <a:ext cx="65068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Concrete Shielding: 51 tonnes, 4.8m2, 11 tonnes/m2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3B028B-C8D3-8C71-67E0-6A8FF4D70C5D}"/>
              </a:ext>
            </a:extLst>
          </p:cNvPr>
          <p:cNvSpPr txBox="1"/>
          <p:nvPr/>
        </p:nvSpPr>
        <p:spPr bwMode="auto">
          <a:xfrm>
            <a:off x="9770593" y="5003672"/>
            <a:ext cx="268111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Calculations performed with assumed densities: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Steel – 7.9kg/m3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Cast iron – 7.8 kg/m3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Concrete – 2.2 kg/m3</a:t>
            </a: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8134DC3F-2A06-F2AC-6588-A330F7CF469B}"/>
              </a:ext>
            </a:extLst>
          </p:cNvPr>
          <p:cNvSpPr txBox="1">
            <a:spLocks/>
          </p:cNvSpPr>
          <p:nvPr/>
        </p:nvSpPr>
        <p:spPr bwMode="auto">
          <a:xfrm>
            <a:off x="216605" y="216335"/>
            <a:ext cx="11376025" cy="61318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Complex Floor Load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46327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63336A-533D-8DC6-FDE4-9ECA1486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95EF7F-7187-B9C6-E216-43D936A92B6D}"/>
              </a:ext>
            </a:extLst>
          </p:cNvPr>
          <p:cNvSpPr/>
          <p:nvPr/>
        </p:nvSpPr>
        <p:spPr>
          <a:xfrm>
            <a:off x="2127046" y="4722338"/>
            <a:ext cx="1693596" cy="14907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16F513-4829-DDBE-1435-652C901A7878}"/>
              </a:ext>
            </a:extLst>
          </p:cNvPr>
          <p:cNvSpPr/>
          <p:nvPr/>
        </p:nvSpPr>
        <p:spPr>
          <a:xfrm>
            <a:off x="2123860" y="3226279"/>
            <a:ext cx="3903133" cy="1515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1EA873-C97C-122E-23F5-1E613D071FC2}"/>
              </a:ext>
            </a:extLst>
          </p:cNvPr>
          <p:cNvSpPr/>
          <p:nvPr/>
        </p:nvSpPr>
        <p:spPr>
          <a:xfrm>
            <a:off x="3827322" y="2226647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F686D0-2A73-153B-FDB0-69CE0D77EB60}"/>
              </a:ext>
            </a:extLst>
          </p:cNvPr>
          <p:cNvSpPr/>
          <p:nvPr/>
        </p:nvSpPr>
        <p:spPr>
          <a:xfrm>
            <a:off x="3827322" y="4732780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7EC4D4-8C88-7792-B3D7-E99BE184E170}"/>
              </a:ext>
            </a:extLst>
          </p:cNvPr>
          <p:cNvSpPr/>
          <p:nvPr/>
        </p:nvSpPr>
        <p:spPr>
          <a:xfrm>
            <a:off x="2133726" y="1628800"/>
            <a:ext cx="7924548" cy="5973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CFEFD7-2B2E-A51A-BE6B-DDB18245EAF4}"/>
              </a:ext>
            </a:extLst>
          </p:cNvPr>
          <p:cNvSpPr/>
          <p:nvPr/>
        </p:nvSpPr>
        <p:spPr>
          <a:xfrm>
            <a:off x="6036859" y="3087765"/>
            <a:ext cx="3486868" cy="1789485"/>
          </a:xfrm>
          <a:prstGeom prst="rect">
            <a:avLst/>
          </a:prstGeom>
          <a:solidFill>
            <a:srgbClr val="24A8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9DB326-B039-084F-2999-2E6E0455B863}"/>
              </a:ext>
            </a:extLst>
          </p:cNvPr>
          <p:cNvSpPr/>
          <p:nvPr/>
        </p:nvSpPr>
        <p:spPr>
          <a:xfrm>
            <a:off x="1986038" y="5737380"/>
            <a:ext cx="7924547" cy="4765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679778-4261-8866-8A04-091D0937B60F}"/>
              </a:ext>
            </a:extLst>
          </p:cNvPr>
          <p:cNvSpPr/>
          <p:nvPr/>
        </p:nvSpPr>
        <p:spPr>
          <a:xfrm>
            <a:off x="2130058" y="1949808"/>
            <a:ext cx="1693596" cy="126743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5294E6-509C-4556-5C1D-F47D14CF11E4}"/>
              </a:ext>
            </a:extLst>
          </p:cNvPr>
          <p:cNvCxnSpPr>
            <a:cxnSpLocks/>
          </p:cNvCxnSpPr>
          <p:nvPr/>
        </p:nvCxnSpPr>
        <p:spPr>
          <a:xfrm>
            <a:off x="1845694" y="1340768"/>
            <a:ext cx="82125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3B1288-7E7E-D98D-DE67-E15480DFC820}"/>
              </a:ext>
            </a:extLst>
          </p:cNvPr>
          <p:cNvCxnSpPr/>
          <p:nvPr/>
        </p:nvCxnSpPr>
        <p:spPr>
          <a:xfrm>
            <a:off x="1845694" y="1628800"/>
            <a:ext cx="0" cy="45842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FE3CFA9-4277-5DA4-241D-863D2E5641AC}"/>
              </a:ext>
            </a:extLst>
          </p:cNvPr>
          <p:cNvSpPr txBox="1"/>
          <p:nvPr/>
        </p:nvSpPr>
        <p:spPr bwMode="auto">
          <a:xfrm>
            <a:off x="909592" y="3861048"/>
            <a:ext cx="79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7.7m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6FFC0D-2800-CD54-00D5-10F8DF5DE763}"/>
              </a:ext>
            </a:extLst>
          </p:cNvPr>
          <p:cNvSpPr txBox="1"/>
          <p:nvPr/>
        </p:nvSpPr>
        <p:spPr bwMode="auto">
          <a:xfrm>
            <a:off x="5630950" y="962819"/>
            <a:ext cx="79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12m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F17720-2366-1047-1364-C9B9CB5A641B}"/>
              </a:ext>
            </a:extLst>
          </p:cNvPr>
          <p:cNvSpPr txBox="1"/>
          <p:nvPr/>
        </p:nvSpPr>
        <p:spPr bwMode="auto">
          <a:xfrm>
            <a:off x="9840416" y="2811183"/>
            <a:ext cx="2043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2121 </a:t>
            </a:r>
            <a:r>
              <a:rPr lang="en-US" dirty="0" err="1"/>
              <a:t>tonnes</a:t>
            </a:r>
            <a:r>
              <a:rPr lang="en-US" dirty="0"/>
              <a:t> total</a:t>
            </a:r>
          </a:p>
          <a:p>
            <a:r>
              <a:rPr lang="en-US" dirty="0"/>
              <a:t>92.4 m2</a:t>
            </a:r>
          </a:p>
          <a:p>
            <a:r>
              <a:rPr lang="en-US" dirty="0"/>
              <a:t>22.95 </a:t>
            </a:r>
            <a:r>
              <a:rPr lang="en-US" dirty="0" err="1"/>
              <a:t>tonnes</a:t>
            </a:r>
            <a:r>
              <a:rPr lang="en-US" dirty="0"/>
              <a:t>/m2</a:t>
            </a:r>
            <a:endParaRPr lang="en-GB" dirty="0"/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8A8BB3CE-E623-1F6B-D9A7-28B481FF80EF}"/>
              </a:ext>
            </a:extLst>
          </p:cNvPr>
          <p:cNvSpPr txBox="1">
            <a:spLocks/>
          </p:cNvSpPr>
          <p:nvPr/>
        </p:nvSpPr>
        <p:spPr bwMode="auto">
          <a:xfrm>
            <a:off x="191343" y="207983"/>
            <a:ext cx="11376025" cy="65598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Complex Total Floor Load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3123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63</TotalTime>
  <Words>179</Words>
  <Application>Microsoft Office PowerPoint</Application>
  <DocSecurity>0</DocSecurity>
  <PresentationFormat>Widescreen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Target Complex Rough Floor Loading Map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8</cp:revision>
  <dcterms:created xsi:type="dcterms:W3CDTF">2021-11-08T12:53:02Z</dcterms:created>
  <dcterms:modified xsi:type="dcterms:W3CDTF">2025-03-27T08:05:32Z</dcterms:modified>
  <cp:category/>
  <dc:identifier/>
  <cp:contentStatus/>
  <dc:language/>
  <cp:version/>
</cp:coreProperties>
</file>