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424" r:id="rId3"/>
    <p:sldId id="425" r:id="rId4"/>
    <p:sldId id="410" r:id="rId5"/>
    <p:sldId id="416" r:id="rId6"/>
    <p:sldId id="417" r:id="rId7"/>
    <p:sldId id="406" r:id="rId8"/>
    <p:sldId id="418" r:id="rId9"/>
    <p:sldId id="419" r:id="rId10"/>
    <p:sldId id="428" r:id="rId11"/>
    <p:sldId id="420" r:id="rId12"/>
    <p:sldId id="427" r:id="rId13"/>
    <p:sldId id="405" r:id="rId14"/>
    <p:sldId id="414" r:id="rId15"/>
    <p:sldId id="413" r:id="rId16"/>
    <p:sldId id="415" r:id="rId17"/>
    <p:sldId id="411" r:id="rId18"/>
    <p:sldId id="422" r:id="rId19"/>
    <p:sldId id="423" r:id="rId20"/>
    <p:sldId id="421" r:id="rId21"/>
    <p:sldId id="412" r:id="rId22"/>
    <p:sldId id="426" r:id="rId23"/>
    <p:sldId id="402" r:id="rId2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699"/>
    <a:srgbClr val="FF7C80"/>
    <a:srgbClr val="002B82"/>
    <a:srgbClr val="DB7713"/>
    <a:srgbClr val="FF3300"/>
    <a:srgbClr val="B90F95"/>
    <a:srgbClr val="EFD4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3" autoAdjust="0"/>
    <p:restoredTop sz="96857" autoAdjust="0"/>
  </p:normalViewPr>
  <p:slideViewPr>
    <p:cSldViewPr snapToGrid="0">
      <p:cViewPr>
        <p:scale>
          <a:sx n="125" d="100"/>
          <a:sy n="125" d="100"/>
        </p:scale>
        <p:origin x="936" y="7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3BA4A-6DD9-444A-ACB8-17BF013AA582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517CE-68A1-4DF0-BEE1-497999C7C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255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F6A71-0184-31AB-9422-2E6952BB0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E6038A-0564-8DFE-77D1-EF76B6DC04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3A841F-CA1B-208E-F3D8-5D50EE1C8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883FB-CF7A-6DEE-8F12-344870B0EA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761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338616"/>
            <a:ext cx="12192000" cy="522000"/>
          </a:xfrm>
          <a:prstGeom prst="rect">
            <a:avLst/>
          </a:prstGeom>
          <a:gradFill flip="none" rotWithShape="1">
            <a:gsLst>
              <a:gs pos="6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-8888"/>
            <a:ext cx="12192000" cy="516455"/>
          </a:xfrm>
          <a:prstGeom prst="rect">
            <a:avLst/>
          </a:prstGeom>
          <a:gradFill flip="none" rotWithShape="1">
            <a:gsLst>
              <a:gs pos="14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19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338616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0261600" y="6407527"/>
            <a:ext cx="1206500" cy="365125"/>
          </a:xfrm>
          <a:ln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1/09/2023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saturation sat="0"/>
                    </a14:imgEffect>
                    <a14:imgEffect>
                      <a14:brightnessContrast bright="6000" contrast="100000"/>
                    </a14:imgEffect>
                  </a14:imgLayer>
                </a14:imgProps>
              </a:ext>
            </a:extLst>
          </a:blip>
          <a:srcRect l="3874" t="9627" r="72981" b="9876"/>
          <a:stretch/>
        </p:blipFill>
        <p:spPr>
          <a:xfrm>
            <a:off x="194555" y="6371058"/>
            <a:ext cx="534887" cy="489558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407527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A. Cristiano </a:t>
            </a:r>
            <a:r>
              <a:rPr lang="en-US" b="0" dirty="0"/>
              <a:t>– GBLD production comparison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970192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3B0F0-FB8B-41EE-93F0-C8BCA0F5066E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77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382-E4AC-4ABC-8A04-537A90FD5461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884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4C06-E682-4C57-BEA7-7A59B5FF7F8A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852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680D16-6748-41B6-8486-39AC57F6CE1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11345619" y="6308688"/>
            <a:ext cx="730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rgbClr val="CCCCCC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2361E6-5602-4A2E-AC96-B978A674F03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574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22 June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EO DC BPM for SPS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345619" y="6308688"/>
            <a:ext cx="730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CCCCCC"/>
                </a:solidFill>
                <a:latin typeface="Rockwell" panose="02060603020205020403" pitchFamily="18" charset="0"/>
              </a:defRPr>
            </a:lvl1pPr>
          </a:lstStyle>
          <a:p>
            <a:fld id="{BB2361E6-5602-4A2E-AC96-B978A674F03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8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338616"/>
            <a:ext cx="12192000" cy="522000"/>
          </a:xfrm>
          <a:prstGeom prst="rect">
            <a:avLst/>
          </a:prstGeom>
          <a:gradFill flip="none" rotWithShape="1">
            <a:gsLst>
              <a:gs pos="6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-8888"/>
            <a:ext cx="12192000" cy="516455"/>
          </a:xfrm>
          <a:prstGeom prst="rect">
            <a:avLst/>
          </a:prstGeom>
          <a:gradFill flip="none" rotWithShape="1">
            <a:gsLst>
              <a:gs pos="14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19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338616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0261600" y="6407527"/>
            <a:ext cx="1206500" cy="365125"/>
          </a:xfrm>
          <a:ln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1/09/2023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saturation sat="0"/>
                    </a14:imgEffect>
                    <a14:imgEffect>
                      <a14:brightnessContrast bright="6000" contrast="100000"/>
                    </a14:imgEffect>
                  </a14:imgLayer>
                </a14:imgProps>
              </a:ext>
            </a:extLst>
          </a:blip>
          <a:srcRect l="3874" t="9627" r="72981" b="9876"/>
          <a:stretch/>
        </p:blipFill>
        <p:spPr>
          <a:xfrm>
            <a:off x="194555" y="6371058"/>
            <a:ext cx="534887" cy="489558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407527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A. Cristiano </a:t>
            </a:r>
            <a:r>
              <a:rPr lang="en-US" b="0" dirty="0"/>
              <a:t>– GBLD production comparison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92790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41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E6CA-AC0A-4B84-8E20-B55C40DF5C72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74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664E-C9AF-40AC-9431-59F9930F2D37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863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3F00C-B2C0-461C-AE69-5A79313C2C55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75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AFB5-2B7B-4C7C-B511-A0312788382D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053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D05EF-514C-41BF-A647-89D89E9336EB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80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03CF-E7C3-4241-A7C2-22D7228FA897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16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3EEF-2AED-457F-BD16-08D64346AA45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61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33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6.png"/><Relationship Id="rId7" Type="http://schemas.openxmlformats.org/officeDocument/2006/relationships/image" Target="../media/image14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Relationship Id="rId9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228814" y="2254481"/>
            <a:ext cx="7166066" cy="13357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b="1" dirty="0">
                <a:latin typeface="Rockwell" panose="02060603020205020403" pitchFamily="18" charset="0"/>
              </a:rPr>
              <a:t>Status update </a:t>
            </a:r>
          </a:p>
          <a:p>
            <a:pPr marL="0" indent="0" algn="ctr">
              <a:buNone/>
            </a:pPr>
            <a:r>
              <a:rPr lang="en-US" sz="3200" b="1" dirty="0">
                <a:latin typeface="Rockwell" panose="02060603020205020403" pitchFamily="18" charset="0"/>
              </a:rPr>
              <a:t>  April 2025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56494" y="4037284"/>
            <a:ext cx="4919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Rockwell" panose="02060603020205020403" pitchFamily="18" charset="0"/>
              </a:rPr>
              <a:t>Antonio Cristiano </a:t>
            </a:r>
            <a:br>
              <a:rPr lang="en-US" sz="1600" dirty="0">
                <a:latin typeface="Rockwell" panose="02060603020205020403" pitchFamily="18" charset="0"/>
              </a:rPr>
            </a:br>
            <a:r>
              <a:rPr lang="en-US" sz="1200" dirty="0">
                <a:latin typeface="Rockwell" panose="02060603020205020403" pitchFamily="18" charset="0"/>
              </a:rPr>
              <a:t> EP-ESE-BE</a:t>
            </a:r>
            <a:br>
              <a:rPr lang="en-US" sz="1200" dirty="0">
                <a:latin typeface="Rockwell" panose="02060603020205020403" pitchFamily="18" charset="0"/>
              </a:rPr>
            </a:br>
            <a:r>
              <a:rPr lang="en-US" sz="1200" dirty="0">
                <a:latin typeface="Rockwell" panose="02060603020205020403" pitchFamily="18" charset="0"/>
              </a:rPr>
              <a:t>BRATOL Meeting</a:t>
            </a:r>
            <a:endParaRPr lang="en-GB" sz="1600" dirty="0">
              <a:latin typeface="Rockwell" panose="02060603020205020403" pitchFamily="18" charset="0"/>
            </a:endParaRPr>
          </a:p>
        </p:txBody>
      </p:sp>
      <p:pic>
        <p:nvPicPr>
          <p:cNvPr id="1026" name="Picture 2" descr="Logo outlin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6" t="5602" r="68764" b="84391"/>
          <a:stretch/>
        </p:blipFill>
        <p:spPr bwMode="auto">
          <a:xfrm>
            <a:off x="5160690" y="4922541"/>
            <a:ext cx="1302315" cy="129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581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CA94B-01E1-B69F-0A32-5EF1CCFB2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3BF9A89-C77E-DF7E-5C79-309DC3FD4A1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273"/>
          <a:stretch/>
        </p:blipFill>
        <p:spPr>
          <a:xfrm>
            <a:off x="537898" y="573088"/>
            <a:ext cx="11654102" cy="2089106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7B8ABB3C-0167-36C8-1D33-58E7C74F421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7130A0-9F22-6ECA-A893-81ADFABC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10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F289CB9-50E3-DA5C-E460-880BC950EB67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Front-end Modules Production Timeline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2F2DF83-14A6-5714-3C84-7266E8F34C98}"/>
              </a:ext>
            </a:extLst>
          </p:cNvPr>
          <p:cNvSpPr txBox="1"/>
          <p:nvPr/>
        </p:nvSpPr>
        <p:spPr>
          <a:xfrm>
            <a:off x="924094" y="4845818"/>
            <a:ext cx="1229493" cy="9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ROSA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TOSA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GBLD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029B99B-1E1D-03A8-BEB1-DEFDB80FB6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29287" y="2368102"/>
            <a:ext cx="621797" cy="206378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4E6F43F-C745-98E6-CC4C-824A02A6FF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9" y="4196216"/>
            <a:ext cx="2013008" cy="712138"/>
          </a:xfrm>
          <a:prstGeom prst="rect">
            <a:avLst/>
          </a:prstGeom>
        </p:spPr>
      </p:pic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DF173248-D2FF-CF86-A380-B15F64D5A68A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243976"/>
            <a:ext cx="353816" cy="2113656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6B4E31E7-F376-7473-39C8-31B432CD7FA0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589847"/>
            <a:ext cx="353816" cy="1767785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5982C420-A2B0-1CDF-A04D-1640AC2DF95D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344032"/>
            <a:ext cx="353816" cy="1013600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0F549FBE-F518-1798-CDBA-FB34167925DE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689904"/>
            <a:ext cx="362544" cy="348054"/>
          </a:xfrm>
          <a:prstGeom prst="bentConnector3">
            <a:avLst>
              <a:gd name="adj1" fmla="val 146864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266C9152-3914-6523-730E-056841FA0B29}"/>
              </a:ext>
            </a:extLst>
          </p:cNvPr>
          <p:cNvCxnSpPr>
            <a:cxnSpLocks/>
          </p:cNvCxnSpPr>
          <p:nvPr/>
        </p:nvCxnSpPr>
        <p:spPr>
          <a:xfrm flipV="1">
            <a:off x="2033657" y="4403098"/>
            <a:ext cx="240025" cy="1234987"/>
          </a:xfrm>
          <a:prstGeom prst="bentConnector3">
            <a:avLst>
              <a:gd name="adj1" fmla="val 302594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A8A65307-92CA-11D5-85CE-570FEE6F7FD5}"/>
              </a:ext>
            </a:extLst>
          </p:cNvPr>
          <p:cNvCxnSpPr>
            <a:cxnSpLocks/>
          </p:cNvCxnSpPr>
          <p:nvPr/>
        </p:nvCxnSpPr>
        <p:spPr>
          <a:xfrm flipV="1">
            <a:off x="2033657" y="3202965"/>
            <a:ext cx="119930" cy="2435119"/>
          </a:xfrm>
          <a:prstGeom prst="bentConnector3">
            <a:avLst>
              <a:gd name="adj1" fmla="val 603169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0FAC921D-06FC-B6B4-F459-B088771A04A4}"/>
              </a:ext>
            </a:extLst>
          </p:cNvPr>
          <p:cNvCxnSpPr>
            <a:cxnSpLocks/>
          </p:cNvCxnSpPr>
          <p:nvPr/>
        </p:nvCxnSpPr>
        <p:spPr>
          <a:xfrm flipV="1">
            <a:off x="2033657" y="3548836"/>
            <a:ext cx="119930" cy="2089249"/>
          </a:xfrm>
          <a:prstGeom prst="bentConnector3">
            <a:avLst>
              <a:gd name="adj1" fmla="val 598283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Arrow: Right 102">
            <a:extLst>
              <a:ext uri="{FF2B5EF4-FFF2-40B4-BE49-F238E27FC236}">
                <a16:creationId xmlns:a16="http://schemas.microsoft.com/office/drawing/2014/main" id="{9165D9D3-E3C5-BE08-A534-77FE54A7EA16}"/>
              </a:ext>
            </a:extLst>
          </p:cNvPr>
          <p:cNvSpPr/>
          <p:nvPr/>
        </p:nvSpPr>
        <p:spPr>
          <a:xfrm>
            <a:off x="86359" y="1924909"/>
            <a:ext cx="351465" cy="116977"/>
          </a:xfrm>
          <a:prstGeom prst="rightArrow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AF59B06-83C6-BC87-F9E2-2BD47FE12781}"/>
              </a:ext>
            </a:extLst>
          </p:cNvPr>
          <p:cNvSpPr txBox="1"/>
          <p:nvPr/>
        </p:nvSpPr>
        <p:spPr>
          <a:xfrm>
            <a:off x="3169920" y="2794245"/>
            <a:ext cx="89103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GBLD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50 Wafers were produced, packaged and tested to cover quantity requirement for both links.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TOSA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Samples were qualified through functional tests, neutron and gamma irradiation tests and temperature tests.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3</a:t>
            </a:r>
            <a:r>
              <a:rPr lang="en-GB" sz="1200" baseline="30000" dirty="0"/>
              <a:t>rd</a:t>
            </a:r>
            <a:r>
              <a:rPr lang="en-GB" sz="1200" dirty="0"/>
              <a:t> Lot received and qualified. 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PCB 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pre-series qualified for the project.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production expected by 23 April.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CTRx</a:t>
            </a:r>
            <a:r>
              <a:rPr lang="en-GB" sz="1200" dirty="0"/>
              <a:t> PCB pre-series production by June 2025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ROSA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/>
              <a:t> </a:t>
            </a:r>
            <a:r>
              <a:rPr lang="en-GB" sz="1200" dirty="0"/>
              <a:t>Required by November 2025 to continue modules production.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Production test bench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Tester completed.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7312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424569-094A-745B-A96E-4A023913F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F6D91FB-B66A-F0DB-DCE7-6CA2F6590DD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273"/>
          <a:stretch/>
        </p:blipFill>
        <p:spPr>
          <a:xfrm>
            <a:off x="537898" y="573088"/>
            <a:ext cx="11654102" cy="2089106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359ABBE-28D3-2EBA-7927-B85F88C1621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649C5B-BE44-AA17-DE04-BC9CA5CF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11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3E8A470-5046-0B1E-6A3E-28881CDAB1D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Front-end Modules Production Timeline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2E18EC-BFED-3D12-EB22-C25FCEEAA33B}"/>
              </a:ext>
            </a:extLst>
          </p:cNvPr>
          <p:cNvSpPr txBox="1"/>
          <p:nvPr/>
        </p:nvSpPr>
        <p:spPr>
          <a:xfrm>
            <a:off x="924094" y="4845818"/>
            <a:ext cx="1229493" cy="9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ROSA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TOSA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GBLD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A11DA58-C3E2-E743-4D51-1CF84C819A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29287" y="2413822"/>
            <a:ext cx="621797" cy="206378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C9837E1-AC9F-C0B9-0E01-09EDE519E5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9" y="4196216"/>
            <a:ext cx="2013008" cy="712138"/>
          </a:xfrm>
          <a:prstGeom prst="rect">
            <a:avLst/>
          </a:prstGeom>
        </p:spPr>
      </p:pic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7390DF88-56B3-748B-1141-7E303DAFE96B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243976"/>
            <a:ext cx="353816" cy="2113656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43C6ED71-C8D8-8C3B-FD41-4FBBBCCF2789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589847"/>
            <a:ext cx="353816" cy="1767785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15652D79-D96A-6947-BEDB-42C17E26F476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344032"/>
            <a:ext cx="353816" cy="1013600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8E726411-727F-F516-5EF7-42B0A9C3FD7E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689904"/>
            <a:ext cx="362544" cy="348054"/>
          </a:xfrm>
          <a:prstGeom prst="bentConnector3">
            <a:avLst>
              <a:gd name="adj1" fmla="val 146864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BB7F2DD9-6D8E-4CD6-9267-A8B3B793EDFF}"/>
              </a:ext>
            </a:extLst>
          </p:cNvPr>
          <p:cNvCxnSpPr>
            <a:cxnSpLocks/>
          </p:cNvCxnSpPr>
          <p:nvPr/>
        </p:nvCxnSpPr>
        <p:spPr>
          <a:xfrm flipV="1">
            <a:off x="2033657" y="4403098"/>
            <a:ext cx="240025" cy="1234987"/>
          </a:xfrm>
          <a:prstGeom prst="bentConnector3">
            <a:avLst>
              <a:gd name="adj1" fmla="val 302594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B3C9EA79-8C35-3E7A-7658-7EE97415F11A}"/>
              </a:ext>
            </a:extLst>
          </p:cNvPr>
          <p:cNvCxnSpPr>
            <a:cxnSpLocks/>
          </p:cNvCxnSpPr>
          <p:nvPr/>
        </p:nvCxnSpPr>
        <p:spPr>
          <a:xfrm flipV="1">
            <a:off x="2033657" y="3202965"/>
            <a:ext cx="119930" cy="2435119"/>
          </a:xfrm>
          <a:prstGeom prst="bentConnector3">
            <a:avLst>
              <a:gd name="adj1" fmla="val 603169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2698C5D4-219F-72A1-1555-970062C6D045}"/>
              </a:ext>
            </a:extLst>
          </p:cNvPr>
          <p:cNvCxnSpPr>
            <a:cxnSpLocks/>
          </p:cNvCxnSpPr>
          <p:nvPr/>
        </p:nvCxnSpPr>
        <p:spPr>
          <a:xfrm flipV="1">
            <a:off x="2033657" y="3548836"/>
            <a:ext cx="119930" cy="2089249"/>
          </a:xfrm>
          <a:prstGeom prst="bentConnector3">
            <a:avLst>
              <a:gd name="adj1" fmla="val 598283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Arrow: Right 102">
            <a:extLst>
              <a:ext uri="{FF2B5EF4-FFF2-40B4-BE49-F238E27FC236}">
                <a16:creationId xmlns:a16="http://schemas.microsoft.com/office/drawing/2014/main" id="{D1AC9976-8DFB-6657-E64B-71EC63A3D1F9}"/>
              </a:ext>
            </a:extLst>
          </p:cNvPr>
          <p:cNvSpPr/>
          <p:nvPr/>
        </p:nvSpPr>
        <p:spPr>
          <a:xfrm>
            <a:off x="86359" y="1924909"/>
            <a:ext cx="351465" cy="116977"/>
          </a:xfrm>
          <a:prstGeom prst="rightArrow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066D1A7-71A6-09EF-D039-4600F0890723}"/>
              </a:ext>
            </a:extLst>
          </p:cNvPr>
          <p:cNvSpPr txBox="1"/>
          <p:nvPr/>
        </p:nvSpPr>
        <p:spPr>
          <a:xfrm>
            <a:off x="3169920" y="2794245"/>
            <a:ext cx="89103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GBLD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50 Wafers were produced, packaged and tested to cover quantity requirement for both links.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TOSA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Samples were qualified through functional tests, neutron and gamma irradiation tests and temperature tests.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3</a:t>
            </a:r>
            <a:r>
              <a:rPr lang="en-GB" sz="1200" baseline="30000" dirty="0"/>
              <a:t>rd</a:t>
            </a:r>
            <a:r>
              <a:rPr lang="en-GB" sz="1200" dirty="0"/>
              <a:t> Lot received and qualified. 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PCB 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pre-series qualified for the project.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production expected by 23 April.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CTRx</a:t>
            </a:r>
            <a:r>
              <a:rPr lang="en-GB" sz="1200" dirty="0"/>
              <a:t> PCB pre-series production by June 2025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ROSA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/>
              <a:t> </a:t>
            </a:r>
            <a:r>
              <a:rPr lang="en-GB" sz="1200" dirty="0"/>
              <a:t>Required by November 2025 to continue modules production.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Production test bench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Tester completed.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B71B58-B0EF-9E0E-7E5A-39E5F9849594}"/>
              </a:ext>
            </a:extLst>
          </p:cNvPr>
          <p:cNvSpPr/>
          <p:nvPr/>
        </p:nvSpPr>
        <p:spPr>
          <a:xfrm>
            <a:off x="79534" y="2824603"/>
            <a:ext cx="12031186" cy="25633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89F566-B06A-9B1C-8336-ED5B7B512E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8583" y="3499618"/>
            <a:ext cx="2957656" cy="156263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D8C5BB9F-C5B9-4FD8-E852-290D2837F9FE}"/>
              </a:ext>
            </a:extLst>
          </p:cNvPr>
          <p:cNvGrpSpPr/>
          <p:nvPr/>
        </p:nvGrpSpPr>
        <p:grpSpPr>
          <a:xfrm>
            <a:off x="5689175" y="3474738"/>
            <a:ext cx="2915878" cy="1570148"/>
            <a:chOff x="885585" y="3800347"/>
            <a:chExt cx="3613856" cy="194599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C5CC199-B5BF-4AC8-8588-F3B3C725E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85585" y="3800347"/>
              <a:ext cx="3613856" cy="190353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8D71DFF-7E23-5ABD-BDE3-215266CD4147}"/>
                </a:ext>
              </a:extLst>
            </p:cNvPr>
            <p:cNvSpPr/>
            <p:nvPr/>
          </p:nvSpPr>
          <p:spPr>
            <a:xfrm>
              <a:off x="2960916" y="5592806"/>
              <a:ext cx="111568" cy="96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BD05DDA-9A53-6915-9B04-0423378EE94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94803" t="84895" r="2537" b="5814"/>
            <a:stretch/>
          </p:blipFill>
          <p:spPr>
            <a:xfrm>
              <a:off x="2953464" y="5527665"/>
              <a:ext cx="118841" cy="21867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EEBEB-FA7A-F89F-8E19-765682ED4D59}"/>
                </a:ext>
              </a:extLst>
            </p:cNvPr>
            <p:cNvSpPr/>
            <p:nvPr/>
          </p:nvSpPr>
          <p:spPr>
            <a:xfrm>
              <a:off x="4302771" y="5449437"/>
              <a:ext cx="111568" cy="96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C2AAAF7-175F-6625-E9B6-79A8EB0395D2}"/>
                </a:ext>
              </a:extLst>
            </p:cNvPr>
            <p:cNvSpPr/>
            <p:nvPr/>
          </p:nvSpPr>
          <p:spPr>
            <a:xfrm>
              <a:off x="1055058" y="5090450"/>
              <a:ext cx="247200" cy="2459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BB46C14-37F5-04D6-A486-4A34B4ADA8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t="63777" r="90727" b="26982"/>
            <a:stretch/>
          </p:blipFill>
          <p:spPr>
            <a:xfrm>
              <a:off x="1006019" y="5113572"/>
              <a:ext cx="312033" cy="164285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810A8E6-56A3-BE0D-253A-1DB9A7712266}"/>
              </a:ext>
            </a:extLst>
          </p:cNvPr>
          <p:cNvSpPr txBox="1"/>
          <p:nvPr/>
        </p:nvSpPr>
        <p:spPr>
          <a:xfrm>
            <a:off x="176823" y="3858740"/>
            <a:ext cx="13272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Connection check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85D92C8-246F-C5B6-7DDB-CF3DD8EDC64A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504049" y="4181906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F023651-21D6-8483-AEF7-7DC2E186E0A2}"/>
              </a:ext>
            </a:extLst>
          </p:cNvPr>
          <p:cNvSpPr txBox="1"/>
          <p:nvPr/>
        </p:nvSpPr>
        <p:spPr>
          <a:xfrm>
            <a:off x="1956860" y="4004168"/>
            <a:ext cx="10403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 Curve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3BA4671-1FB9-B09B-C4CD-6739E2953AEF}"/>
              </a:ext>
            </a:extLst>
          </p:cNvPr>
          <p:cNvCxnSpPr>
            <a:cxnSpLocks/>
          </p:cNvCxnSpPr>
          <p:nvPr/>
        </p:nvCxnSpPr>
        <p:spPr>
          <a:xfrm>
            <a:off x="3008106" y="4181905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462C51F-7D75-C672-5681-9941E568FD93}"/>
              </a:ext>
            </a:extLst>
          </p:cNvPr>
          <p:cNvSpPr txBox="1"/>
          <p:nvPr/>
        </p:nvSpPr>
        <p:spPr>
          <a:xfrm>
            <a:off x="3703375" y="3366356"/>
            <a:ext cx="113858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Wavelength Check</a:t>
            </a:r>
            <a:endParaRPr lang="en-GB" sz="900" b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D97A76C-919B-535A-3D94-DB4CC991F9DD}"/>
              </a:ext>
            </a:extLst>
          </p:cNvPr>
          <p:cNvCxnSpPr>
            <a:cxnSpLocks/>
          </p:cNvCxnSpPr>
          <p:nvPr/>
        </p:nvCxnSpPr>
        <p:spPr>
          <a:xfrm>
            <a:off x="5149707" y="4181905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03116AE-1D20-F3ED-5273-727112D663A8}"/>
              </a:ext>
            </a:extLst>
          </p:cNvPr>
          <p:cNvSpPr txBox="1"/>
          <p:nvPr/>
        </p:nvSpPr>
        <p:spPr>
          <a:xfrm>
            <a:off x="6644432" y="3267182"/>
            <a:ext cx="113858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OMA Measurement</a:t>
            </a:r>
            <a:endParaRPr lang="en-GB" sz="9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047B4A-9E8D-89A7-BC13-FCFBEADD93EB}"/>
              </a:ext>
            </a:extLst>
          </p:cNvPr>
          <p:cNvSpPr txBox="1"/>
          <p:nvPr/>
        </p:nvSpPr>
        <p:spPr>
          <a:xfrm>
            <a:off x="9817123" y="3267182"/>
            <a:ext cx="113858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Functional test</a:t>
            </a:r>
            <a:endParaRPr lang="en-GB" sz="900" b="1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95F4E7E-7450-D989-2504-17EC772898C6}"/>
              </a:ext>
            </a:extLst>
          </p:cNvPr>
          <p:cNvCxnSpPr>
            <a:cxnSpLocks/>
          </p:cNvCxnSpPr>
          <p:nvPr/>
        </p:nvCxnSpPr>
        <p:spPr>
          <a:xfrm>
            <a:off x="8445222" y="4181905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0946C73A-0F79-19C5-1101-AC0C4A1F26CD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7921" r="4730"/>
          <a:stretch/>
        </p:blipFill>
        <p:spPr>
          <a:xfrm>
            <a:off x="3432568" y="3564473"/>
            <a:ext cx="1737080" cy="157014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0CEC187-F720-19A0-45DD-D06979E225FE}"/>
              </a:ext>
            </a:extLst>
          </p:cNvPr>
          <p:cNvSpPr txBox="1"/>
          <p:nvPr/>
        </p:nvSpPr>
        <p:spPr>
          <a:xfrm>
            <a:off x="3738880" y="2783592"/>
            <a:ext cx="4815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Single Tx channel measurement routine</a:t>
            </a:r>
          </a:p>
          <a:p>
            <a:pPr algn="ctr"/>
            <a:r>
              <a:rPr lang="en-US" sz="800" dirty="0"/>
              <a:t>(From BRATOL Meeting 7/3/25)</a:t>
            </a:r>
            <a:endParaRPr lang="en-GB" sz="700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E10ED68-9AF8-257D-34C1-4B23E829F52E}"/>
              </a:ext>
            </a:extLst>
          </p:cNvPr>
          <p:cNvSpPr/>
          <p:nvPr/>
        </p:nvSpPr>
        <p:spPr>
          <a:xfrm>
            <a:off x="5557520" y="5430520"/>
            <a:ext cx="563880" cy="314960"/>
          </a:xfrm>
          <a:custGeom>
            <a:avLst/>
            <a:gdLst>
              <a:gd name="connsiteX0" fmla="*/ 0 w 563880"/>
              <a:gd name="connsiteY0" fmla="*/ 314960 h 314960"/>
              <a:gd name="connsiteX1" fmla="*/ 477520 w 563880"/>
              <a:gd name="connsiteY1" fmla="*/ 223520 h 314960"/>
              <a:gd name="connsiteX2" fmla="*/ 563880 w 563880"/>
              <a:gd name="connsiteY2" fmla="*/ 0 h 31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3880" h="314960">
                <a:moveTo>
                  <a:pt x="0" y="314960"/>
                </a:moveTo>
                <a:cubicBezTo>
                  <a:pt x="191770" y="295486"/>
                  <a:pt x="383540" y="276013"/>
                  <a:pt x="477520" y="223520"/>
                </a:cubicBezTo>
                <a:cubicBezTo>
                  <a:pt x="571500" y="171027"/>
                  <a:pt x="533400" y="37253"/>
                  <a:pt x="563880" y="0"/>
                </a:cubicBezTo>
              </a:path>
            </a:pathLst>
          </a:custGeom>
          <a:noFill/>
          <a:ln w="31750">
            <a:headEnd type="none"/>
            <a:tailEnd type="triangle" w="lg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075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D642A-EC97-3B5A-2598-B3A7D8A49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84B8B12-84ED-7880-FD1B-8D23E446318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273"/>
          <a:stretch/>
        </p:blipFill>
        <p:spPr>
          <a:xfrm>
            <a:off x="537898" y="573088"/>
            <a:ext cx="11654102" cy="2089106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925C86E-FF10-A26D-3426-EBA7A72092A5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9BF2E1-319B-5046-FD9A-23CB2870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12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AD03FDD-C566-2E88-DC45-6564C596C58E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Front-end Modules Production Timeline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9C3E981-61BB-3C66-9D9C-DA76F4A965C1}"/>
              </a:ext>
            </a:extLst>
          </p:cNvPr>
          <p:cNvSpPr txBox="1"/>
          <p:nvPr/>
        </p:nvSpPr>
        <p:spPr>
          <a:xfrm>
            <a:off x="924094" y="4845818"/>
            <a:ext cx="1229493" cy="9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ROSA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TOSA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GBLD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5A54BD7-6C47-E387-98A7-A57F590C5A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29287" y="2368102"/>
            <a:ext cx="621797" cy="206378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A69E7328-C0BE-A91B-AE2B-E2D52DBDCF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9" y="4196216"/>
            <a:ext cx="2013008" cy="712138"/>
          </a:xfrm>
          <a:prstGeom prst="rect">
            <a:avLst/>
          </a:prstGeom>
        </p:spPr>
      </p:pic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C94BC620-C911-806A-9D51-E0B641724411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243976"/>
            <a:ext cx="353816" cy="2113656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1177288F-6489-CD2C-6B40-3371760B4E64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589847"/>
            <a:ext cx="353816" cy="1767785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F2B86823-E8EF-AD48-FF3D-F1C5384649AC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344032"/>
            <a:ext cx="353816" cy="1013600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32825B38-3270-BDEC-83E3-D38407260082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689904"/>
            <a:ext cx="362544" cy="348054"/>
          </a:xfrm>
          <a:prstGeom prst="bentConnector3">
            <a:avLst>
              <a:gd name="adj1" fmla="val 146864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88287211-48F5-8C34-0C2D-71D516F8E672}"/>
              </a:ext>
            </a:extLst>
          </p:cNvPr>
          <p:cNvCxnSpPr>
            <a:cxnSpLocks/>
          </p:cNvCxnSpPr>
          <p:nvPr/>
        </p:nvCxnSpPr>
        <p:spPr>
          <a:xfrm flipV="1">
            <a:off x="2033657" y="4403098"/>
            <a:ext cx="240025" cy="1234987"/>
          </a:xfrm>
          <a:prstGeom prst="bentConnector3">
            <a:avLst>
              <a:gd name="adj1" fmla="val 302594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A61FE997-5CF9-2285-59DC-55F2B67A602E}"/>
              </a:ext>
            </a:extLst>
          </p:cNvPr>
          <p:cNvCxnSpPr>
            <a:cxnSpLocks/>
          </p:cNvCxnSpPr>
          <p:nvPr/>
        </p:nvCxnSpPr>
        <p:spPr>
          <a:xfrm flipV="1">
            <a:off x="2033657" y="3202965"/>
            <a:ext cx="119930" cy="2435119"/>
          </a:xfrm>
          <a:prstGeom prst="bentConnector3">
            <a:avLst>
              <a:gd name="adj1" fmla="val 603169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B9CE63C3-B2DE-4A0E-4A91-C115F980F644}"/>
              </a:ext>
            </a:extLst>
          </p:cNvPr>
          <p:cNvCxnSpPr>
            <a:cxnSpLocks/>
          </p:cNvCxnSpPr>
          <p:nvPr/>
        </p:nvCxnSpPr>
        <p:spPr>
          <a:xfrm flipV="1">
            <a:off x="2033657" y="3548836"/>
            <a:ext cx="119930" cy="2089249"/>
          </a:xfrm>
          <a:prstGeom prst="bentConnector3">
            <a:avLst>
              <a:gd name="adj1" fmla="val 598283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Arrow: Right 102">
            <a:extLst>
              <a:ext uri="{FF2B5EF4-FFF2-40B4-BE49-F238E27FC236}">
                <a16:creationId xmlns:a16="http://schemas.microsoft.com/office/drawing/2014/main" id="{57843701-B11D-FA8E-341C-020F880882B1}"/>
              </a:ext>
            </a:extLst>
          </p:cNvPr>
          <p:cNvSpPr/>
          <p:nvPr/>
        </p:nvSpPr>
        <p:spPr>
          <a:xfrm>
            <a:off x="86359" y="1924909"/>
            <a:ext cx="351465" cy="116977"/>
          </a:xfrm>
          <a:prstGeom prst="rightArrow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AFD625A-DE22-1BA2-47AF-EF0A4F4AA00F}"/>
              </a:ext>
            </a:extLst>
          </p:cNvPr>
          <p:cNvSpPr txBox="1"/>
          <p:nvPr/>
        </p:nvSpPr>
        <p:spPr>
          <a:xfrm>
            <a:off x="3169920" y="2794245"/>
            <a:ext cx="891032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GBLD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50 Wafers were produced, packaged and tested to cover quantity requirement for both links.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TOSA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Samples were qualified through functional tests, neutron and gamma irradiation tests and temperature tests.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3</a:t>
            </a:r>
            <a:r>
              <a:rPr lang="en-GB" sz="1200" baseline="30000" dirty="0"/>
              <a:t>rd</a:t>
            </a:r>
            <a:r>
              <a:rPr lang="en-GB" sz="1200" dirty="0"/>
              <a:t> Lot received and qualified. 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PCB 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pre-series qualified for the project.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production expected by 23 April.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CTRx</a:t>
            </a:r>
            <a:r>
              <a:rPr lang="en-GB" sz="1200" dirty="0"/>
              <a:t> PCB pre-series production by June 2025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ROSA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/>
              <a:t> </a:t>
            </a:r>
            <a:r>
              <a:rPr lang="en-GB" sz="1200" dirty="0"/>
              <a:t>Required by November 2025 to continue modules production.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Production test bench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Tester completed.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Firmware design of Rx Tester completed, benchmark with reference instruments ongoing.  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641644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7CB5D9-6A87-35C9-297B-2778C0C72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0CF4249F-C255-DD98-A94C-AAE97991EBBF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F29FE8-4D99-23AE-93C1-A34DDC506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13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86051E7-A88A-7FD0-587E-4A2064E947FF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Production tender outcome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89135B5-E919-F393-58BA-0AFB863F5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061317"/>
              </p:ext>
            </p:extLst>
          </p:nvPr>
        </p:nvGraphicFramePr>
        <p:xfrm>
          <a:off x="572244" y="1588376"/>
          <a:ext cx="4779447" cy="1052330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1527184">
                  <a:extLst>
                    <a:ext uri="{9D8B030D-6E8A-4147-A177-3AD203B41FA5}">
                      <a16:colId xmlns:a16="http://schemas.microsoft.com/office/drawing/2014/main" val="3070084686"/>
                    </a:ext>
                  </a:extLst>
                </a:gridCol>
                <a:gridCol w="1786298">
                  <a:extLst>
                    <a:ext uri="{9D8B030D-6E8A-4147-A177-3AD203B41FA5}">
                      <a16:colId xmlns:a16="http://schemas.microsoft.com/office/drawing/2014/main" val="1688444152"/>
                    </a:ext>
                  </a:extLst>
                </a:gridCol>
                <a:gridCol w="1465965">
                  <a:extLst>
                    <a:ext uri="{9D8B030D-6E8A-4147-A177-3AD203B41FA5}">
                      <a16:colId xmlns:a16="http://schemas.microsoft.com/office/drawing/2014/main" val="2956089176"/>
                    </a:ext>
                  </a:extLst>
                </a:gridCol>
              </a:tblGrid>
              <a:tr h="5063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Company</a:t>
                      </a:r>
                      <a:endParaRPr lang="en-US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Total price</a:t>
                      </a:r>
                    </a:p>
                    <a:p>
                      <a:pPr algn="ctr"/>
                      <a:r>
                        <a:rPr kumimoji="0" 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4004 </a:t>
                      </a:r>
                      <a:r>
                        <a:rPr kumimoji="0" lang="en-US" sz="10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CTTx</a:t>
                      </a:r>
                      <a:r>
                        <a:rPr kumimoji="0" 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 -3500 </a:t>
                      </a:r>
                      <a:r>
                        <a:rPr kumimoji="0" lang="en-US" sz="10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CTRx</a:t>
                      </a:r>
                      <a:endParaRPr lang="en-GB" sz="100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Price/module</a:t>
                      </a:r>
                      <a:endParaRPr lang="en-GB" sz="160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5340602"/>
                  </a:ext>
                </a:extLst>
              </a:tr>
              <a:tr h="545836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ROMPAL </a:t>
                      </a:r>
                      <a:r>
                        <a:rPr lang="en-US" sz="1400" b="0" dirty="0" err="1"/>
                        <a:t>Ingenieros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71600 CHF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9.55 CHF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5320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1889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349C3-4085-26A9-45AF-99D400532E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AAB050BC-8C04-DDD0-51C7-7982045F7C76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0A3B17-8D84-0681-B6C3-E40D8D1F3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14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5AB13F21-D4E0-EF26-C374-4B197B21A70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Production tender outcome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CC48A3-1E0E-8E6F-951A-5A6575CB04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58" r="3033" b="7495"/>
          <a:stretch/>
        </p:blipFill>
        <p:spPr>
          <a:xfrm>
            <a:off x="361107" y="3599056"/>
            <a:ext cx="11469786" cy="2657230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8E403E-5CD9-08E2-47FA-328998E8DFB3}"/>
              </a:ext>
            </a:extLst>
          </p:cNvPr>
          <p:cNvGraphicFramePr>
            <a:graphicFrameLocks noGrp="1"/>
          </p:cNvGraphicFramePr>
          <p:nvPr/>
        </p:nvGraphicFramePr>
        <p:xfrm>
          <a:off x="572244" y="1588376"/>
          <a:ext cx="4779447" cy="1052330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1527184">
                  <a:extLst>
                    <a:ext uri="{9D8B030D-6E8A-4147-A177-3AD203B41FA5}">
                      <a16:colId xmlns:a16="http://schemas.microsoft.com/office/drawing/2014/main" val="3070084686"/>
                    </a:ext>
                  </a:extLst>
                </a:gridCol>
                <a:gridCol w="1786298">
                  <a:extLst>
                    <a:ext uri="{9D8B030D-6E8A-4147-A177-3AD203B41FA5}">
                      <a16:colId xmlns:a16="http://schemas.microsoft.com/office/drawing/2014/main" val="1688444152"/>
                    </a:ext>
                  </a:extLst>
                </a:gridCol>
                <a:gridCol w="1465965">
                  <a:extLst>
                    <a:ext uri="{9D8B030D-6E8A-4147-A177-3AD203B41FA5}">
                      <a16:colId xmlns:a16="http://schemas.microsoft.com/office/drawing/2014/main" val="2956089176"/>
                    </a:ext>
                  </a:extLst>
                </a:gridCol>
              </a:tblGrid>
              <a:tr h="5063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Company</a:t>
                      </a:r>
                      <a:endParaRPr lang="en-US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Total price</a:t>
                      </a:r>
                    </a:p>
                    <a:p>
                      <a:pPr algn="ctr"/>
                      <a:r>
                        <a:rPr kumimoji="0" 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4004 </a:t>
                      </a:r>
                      <a:r>
                        <a:rPr kumimoji="0" lang="en-US" sz="10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CTTx</a:t>
                      </a:r>
                      <a:r>
                        <a:rPr kumimoji="0" 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 -3500 </a:t>
                      </a:r>
                      <a:r>
                        <a:rPr kumimoji="0" lang="en-US" sz="10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CTRx</a:t>
                      </a:r>
                      <a:endParaRPr lang="en-GB" sz="100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Price/module</a:t>
                      </a:r>
                      <a:endParaRPr lang="en-GB" sz="160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5340602"/>
                  </a:ext>
                </a:extLst>
              </a:tr>
              <a:tr h="545836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ROMPAL </a:t>
                      </a:r>
                      <a:r>
                        <a:rPr lang="en-US" sz="1400" b="0" dirty="0" err="1"/>
                        <a:t>Ingenieros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71600 CHF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9.55 CHF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53206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50767A5-4A32-85F2-763B-A3D506647FEC}"/>
              </a:ext>
            </a:extLst>
          </p:cNvPr>
          <p:cNvSpPr txBox="1"/>
          <p:nvPr/>
        </p:nvSpPr>
        <p:spPr>
          <a:xfrm>
            <a:off x="5701301" y="1220505"/>
            <a:ext cx="6185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Agreed on contract performance shown below.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Delivery of the assembly material by 19</a:t>
            </a:r>
            <a:r>
              <a:rPr lang="en-US" sz="1400" baseline="30000" dirty="0"/>
              <a:t>th</a:t>
            </a:r>
            <a:r>
              <a:rPr lang="en-US" sz="1400" dirty="0"/>
              <a:t> of May.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Delivery of </a:t>
            </a:r>
            <a:r>
              <a:rPr lang="en-US" sz="1400" dirty="0" err="1"/>
              <a:t>CTTx</a:t>
            </a:r>
            <a:r>
              <a:rPr lang="en-US" sz="1400" dirty="0"/>
              <a:t> pre-series by 30</a:t>
            </a:r>
            <a:r>
              <a:rPr lang="en-US" sz="1400" baseline="30000" dirty="0"/>
              <a:t>th</a:t>
            </a:r>
            <a:r>
              <a:rPr lang="en-US" sz="1400" dirty="0"/>
              <a:t> of June. </a:t>
            </a:r>
            <a:br>
              <a:rPr lang="en-US" sz="1400" dirty="0"/>
            </a:br>
            <a:endParaRPr lang="en-GB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3F83FC-90A2-2820-E24E-9BAFBE24AC26}"/>
              </a:ext>
            </a:extLst>
          </p:cNvPr>
          <p:cNvSpPr txBox="1"/>
          <p:nvPr/>
        </p:nvSpPr>
        <p:spPr>
          <a:xfrm>
            <a:off x="5701301" y="713056"/>
            <a:ext cx="622263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Summary ROMPAL meeting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951064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3E8DF-5832-1685-5038-C58250E792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918D190F-181E-C3DD-B3FA-F183B43C80EF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72D711-853E-06FA-168F-F40AA711F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15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5A5E7937-85F7-3B70-4551-DF4499A9C49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Production tender outcome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B23799-11DB-BB93-3C7A-65D6151910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58" r="3033" b="7495"/>
          <a:stretch/>
        </p:blipFill>
        <p:spPr>
          <a:xfrm>
            <a:off x="361107" y="3599056"/>
            <a:ext cx="11469786" cy="2657230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CFA9149-7CBB-5836-4483-55E0B4553685}"/>
              </a:ext>
            </a:extLst>
          </p:cNvPr>
          <p:cNvGraphicFramePr>
            <a:graphicFrameLocks noGrp="1"/>
          </p:cNvGraphicFramePr>
          <p:nvPr/>
        </p:nvGraphicFramePr>
        <p:xfrm>
          <a:off x="572244" y="1588376"/>
          <a:ext cx="4779447" cy="1052330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1527184">
                  <a:extLst>
                    <a:ext uri="{9D8B030D-6E8A-4147-A177-3AD203B41FA5}">
                      <a16:colId xmlns:a16="http://schemas.microsoft.com/office/drawing/2014/main" val="3070084686"/>
                    </a:ext>
                  </a:extLst>
                </a:gridCol>
                <a:gridCol w="1786298">
                  <a:extLst>
                    <a:ext uri="{9D8B030D-6E8A-4147-A177-3AD203B41FA5}">
                      <a16:colId xmlns:a16="http://schemas.microsoft.com/office/drawing/2014/main" val="1688444152"/>
                    </a:ext>
                  </a:extLst>
                </a:gridCol>
                <a:gridCol w="1465965">
                  <a:extLst>
                    <a:ext uri="{9D8B030D-6E8A-4147-A177-3AD203B41FA5}">
                      <a16:colId xmlns:a16="http://schemas.microsoft.com/office/drawing/2014/main" val="2956089176"/>
                    </a:ext>
                  </a:extLst>
                </a:gridCol>
              </a:tblGrid>
              <a:tr h="5063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Company</a:t>
                      </a:r>
                      <a:endParaRPr lang="en-US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Total price</a:t>
                      </a:r>
                    </a:p>
                    <a:p>
                      <a:pPr algn="ctr"/>
                      <a:r>
                        <a:rPr kumimoji="0" 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4004 </a:t>
                      </a:r>
                      <a:r>
                        <a:rPr kumimoji="0" lang="en-US" sz="10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CTTx</a:t>
                      </a:r>
                      <a:r>
                        <a:rPr kumimoji="0" 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 -3500 </a:t>
                      </a:r>
                      <a:r>
                        <a:rPr kumimoji="0" lang="en-US" sz="10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CTRx</a:t>
                      </a:r>
                      <a:endParaRPr lang="en-GB" sz="100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Price/module</a:t>
                      </a:r>
                      <a:endParaRPr lang="en-GB" sz="160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5340602"/>
                  </a:ext>
                </a:extLst>
              </a:tr>
              <a:tr h="545836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ROMPAL </a:t>
                      </a:r>
                      <a:r>
                        <a:rPr lang="en-US" sz="1400" b="0" dirty="0" err="1"/>
                        <a:t>Ingenieros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71600 CHF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9.55 CHF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53206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C32C10B-61A5-CF7B-284C-97C73170DE36}"/>
              </a:ext>
            </a:extLst>
          </p:cNvPr>
          <p:cNvSpPr txBox="1"/>
          <p:nvPr/>
        </p:nvSpPr>
        <p:spPr>
          <a:xfrm>
            <a:off x="5701301" y="1220505"/>
            <a:ext cx="618589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Agreed on contract performance shown below.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Delivery of the assembly material by 19</a:t>
            </a:r>
            <a:r>
              <a:rPr lang="en-US" sz="1400" baseline="30000" dirty="0"/>
              <a:t>th</a:t>
            </a:r>
            <a:r>
              <a:rPr lang="en-US" sz="1400" dirty="0"/>
              <a:t> of May.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Delivery of </a:t>
            </a:r>
            <a:r>
              <a:rPr lang="en-US" sz="1400" dirty="0" err="1"/>
              <a:t>CTTx</a:t>
            </a:r>
            <a:r>
              <a:rPr lang="en-US" sz="1400" dirty="0"/>
              <a:t> pre-series by 30</a:t>
            </a:r>
            <a:r>
              <a:rPr lang="en-US" sz="1400" baseline="30000" dirty="0"/>
              <a:t>th</a:t>
            </a:r>
            <a:r>
              <a:rPr lang="en-US" sz="1400" dirty="0"/>
              <a:t> of June. </a:t>
            </a:r>
            <a:br>
              <a:rPr lang="en-US" sz="1400" dirty="0"/>
            </a:b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ROMPAL is open to a faster production, willing to increase quantities per batch. TOSA/ROSA availability being the current limit of production.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049AB9-DF22-EB2A-7041-9D321BD57A26}"/>
              </a:ext>
            </a:extLst>
          </p:cNvPr>
          <p:cNvSpPr txBox="1"/>
          <p:nvPr/>
        </p:nvSpPr>
        <p:spPr>
          <a:xfrm>
            <a:off x="5701301" y="713056"/>
            <a:ext cx="622263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Summary ROMPAL meeting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733673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E4A600-27BE-4EA7-D57C-89E8478203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3A91AB9A-BCFA-E1FF-377D-D46478BCB1F1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E7DBD8-8E78-8CDE-DAE4-BA69EF861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16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132FCD3-739C-2EE1-BEF4-38135506C64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Production tender outcome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B577F8-C5BB-18E1-663D-A2DF53BEE8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58" r="3033" b="7495"/>
          <a:stretch/>
        </p:blipFill>
        <p:spPr>
          <a:xfrm>
            <a:off x="361107" y="3599056"/>
            <a:ext cx="11469786" cy="26572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D7FABC-5799-BB63-9E46-45FA88C6BD44}"/>
              </a:ext>
            </a:extLst>
          </p:cNvPr>
          <p:cNvSpPr txBox="1"/>
          <p:nvPr/>
        </p:nvSpPr>
        <p:spPr>
          <a:xfrm>
            <a:off x="5701301" y="1220505"/>
            <a:ext cx="618589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Agreed on contract performance shown below.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Delivery of the assembly material by 19</a:t>
            </a:r>
            <a:r>
              <a:rPr lang="en-US" sz="1400" baseline="30000" dirty="0"/>
              <a:t>th</a:t>
            </a:r>
            <a:r>
              <a:rPr lang="en-US" sz="1400" dirty="0"/>
              <a:t> of May.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Delivery of </a:t>
            </a:r>
            <a:r>
              <a:rPr lang="en-US" sz="1400" dirty="0" err="1"/>
              <a:t>CTTx</a:t>
            </a:r>
            <a:r>
              <a:rPr lang="en-US" sz="1400" dirty="0"/>
              <a:t> pre-series by 30</a:t>
            </a:r>
            <a:r>
              <a:rPr lang="en-US" sz="1400" baseline="30000" dirty="0"/>
              <a:t>th</a:t>
            </a:r>
            <a:r>
              <a:rPr lang="en-US" sz="1400" dirty="0"/>
              <a:t> of June. </a:t>
            </a:r>
            <a:br>
              <a:rPr lang="en-US" sz="1400" dirty="0"/>
            </a:b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ROMPAL is open to a faster production, willing to increase quantities per batch. TOSA/ROSA availability being the current limit of production.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Production will be handled by the same staff involved in the previous </a:t>
            </a:r>
            <a:r>
              <a:rPr lang="en-GB" sz="1600" dirty="0" err="1"/>
              <a:t>VTRx</a:t>
            </a:r>
            <a:r>
              <a:rPr lang="en-GB" sz="1600" dirty="0"/>
              <a:t> production.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2A8EDDD-1552-6B2B-6C5B-4C046AEA757E}"/>
              </a:ext>
            </a:extLst>
          </p:cNvPr>
          <p:cNvGraphicFramePr>
            <a:graphicFrameLocks noGrp="1"/>
          </p:cNvGraphicFramePr>
          <p:nvPr/>
        </p:nvGraphicFramePr>
        <p:xfrm>
          <a:off x="572244" y="1588376"/>
          <a:ext cx="4779447" cy="1052330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1527184">
                  <a:extLst>
                    <a:ext uri="{9D8B030D-6E8A-4147-A177-3AD203B41FA5}">
                      <a16:colId xmlns:a16="http://schemas.microsoft.com/office/drawing/2014/main" val="3070084686"/>
                    </a:ext>
                  </a:extLst>
                </a:gridCol>
                <a:gridCol w="1786298">
                  <a:extLst>
                    <a:ext uri="{9D8B030D-6E8A-4147-A177-3AD203B41FA5}">
                      <a16:colId xmlns:a16="http://schemas.microsoft.com/office/drawing/2014/main" val="1688444152"/>
                    </a:ext>
                  </a:extLst>
                </a:gridCol>
                <a:gridCol w="1465965">
                  <a:extLst>
                    <a:ext uri="{9D8B030D-6E8A-4147-A177-3AD203B41FA5}">
                      <a16:colId xmlns:a16="http://schemas.microsoft.com/office/drawing/2014/main" val="2956089176"/>
                    </a:ext>
                  </a:extLst>
                </a:gridCol>
              </a:tblGrid>
              <a:tr h="5063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Company</a:t>
                      </a:r>
                      <a:endParaRPr lang="en-US" sz="1600" b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Total price</a:t>
                      </a:r>
                    </a:p>
                    <a:p>
                      <a:pPr algn="ctr"/>
                      <a:r>
                        <a:rPr kumimoji="0" 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4004 </a:t>
                      </a:r>
                      <a:r>
                        <a:rPr kumimoji="0" lang="en-US" sz="10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CTTx</a:t>
                      </a:r>
                      <a:r>
                        <a:rPr kumimoji="0" 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 -3500 </a:t>
                      </a:r>
                      <a:r>
                        <a:rPr kumimoji="0" lang="en-US" sz="10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CTRx</a:t>
                      </a:r>
                      <a:endParaRPr lang="en-GB" sz="100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rPr>
                        <a:t>Price/module</a:t>
                      </a:r>
                      <a:endParaRPr lang="en-GB" sz="160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5340602"/>
                  </a:ext>
                </a:extLst>
              </a:tr>
              <a:tr h="545836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ROMPAL </a:t>
                      </a:r>
                      <a:r>
                        <a:rPr lang="en-US" sz="1400" b="0" dirty="0" err="1"/>
                        <a:t>Ingenieros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71600 CHF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9.55 CHF</a:t>
                      </a:r>
                      <a:endParaRPr lang="en-GB" sz="1400" b="0" dirty="0"/>
                    </a:p>
                  </a:txBody>
                  <a:tcPr marL="110253" marR="110253" marT="55127" marB="551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532063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240004D1-75C7-8F0A-A9A3-FF5F88E6651C}"/>
              </a:ext>
            </a:extLst>
          </p:cNvPr>
          <p:cNvSpPr txBox="1"/>
          <p:nvPr/>
        </p:nvSpPr>
        <p:spPr>
          <a:xfrm>
            <a:off x="5701301" y="713056"/>
            <a:ext cx="622263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Summary ROMPAL meeting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767476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F762EB-67D1-F140-324D-0476C7295A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C021A70-C4CB-FBC0-9110-6D56FF728C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" t="1438" b="1"/>
          <a:stretch/>
        </p:blipFill>
        <p:spPr>
          <a:xfrm>
            <a:off x="537895" y="566802"/>
            <a:ext cx="11654104" cy="1694226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BA24C0A-8686-E36C-D833-715E0D8AF56F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C47211-6A66-D72F-DA2D-2EDC0F6C2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17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07A3A53-E38F-7415-D88D-7F1B554367F6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Optical Multiplexers Timeline</a:t>
            </a:r>
          </a:p>
        </p:txBody>
      </p:sp>
    </p:spTree>
    <p:extLst>
      <p:ext uri="{BB962C8B-B14F-4D97-AF65-F5344CB8AC3E}">
        <p14:creationId xmlns:p14="http://schemas.microsoft.com/office/powerpoint/2010/main" val="1196639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3363D9-4F85-887F-B7E4-022D01D64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30155C-DF70-5276-141A-E0F624AB3B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" t="1438" b="1"/>
          <a:stretch/>
        </p:blipFill>
        <p:spPr>
          <a:xfrm>
            <a:off x="537895" y="566802"/>
            <a:ext cx="11654104" cy="1694226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F09362-8955-1688-F8C5-BA0A54ED600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FDB79B-B4A9-2E74-29D8-BDA8913B4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18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A1265B1-1081-5524-1515-DBA3F4971496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Optical Multiplexers Timeline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7CF19E4A-4D68-40D4-95AD-984B921ED8B4}"/>
              </a:ext>
            </a:extLst>
          </p:cNvPr>
          <p:cNvSpPr/>
          <p:nvPr/>
        </p:nvSpPr>
        <p:spPr>
          <a:xfrm>
            <a:off x="86359" y="1132429"/>
            <a:ext cx="351465" cy="116977"/>
          </a:xfrm>
          <a:prstGeom prst="rightArrow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D05FB1-A19D-A369-819A-A0409A2E7D42}"/>
              </a:ext>
            </a:extLst>
          </p:cNvPr>
          <p:cNvSpPr txBox="1"/>
          <p:nvPr/>
        </p:nvSpPr>
        <p:spPr>
          <a:xfrm>
            <a:off x="437824" y="2451887"/>
            <a:ext cx="1138582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Technology validation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TFF technology qualified for the project being insensitive to TID and temperature fluctuations.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Commercially available 4x1 MUX with low IL, to account for radiation damage in TOSAs, and large enough FWHM, to account for wavelength shifts.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4ABEFF-F1F4-FB98-8A81-A06916D669F9}"/>
              </a:ext>
            </a:extLst>
          </p:cNvPr>
          <p:cNvSpPr txBox="1"/>
          <p:nvPr/>
        </p:nvSpPr>
        <p:spPr>
          <a:xfrm>
            <a:off x="10053617" y="2325071"/>
            <a:ext cx="2138383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MUX Specifications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45F5B8-6D97-98DA-4625-E5BA17484B36}"/>
              </a:ext>
            </a:extLst>
          </p:cNvPr>
          <p:cNvSpPr txBox="1"/>
          <p:nvPr/>
        </p:nvSpPr>
        <p:spPr>
          <a:xfrm>
            <a:off x="10228151" y="2932523"/>
            <a:ext cx="1789314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IL &lt; 1.4 dB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5C1C9A-FE13-2676-C17F-21D02276974E}"/>
              </a:ext>
            </a:extLst>
          </p:cNvPr>
          <p:cNvSpPr txBox="1"/>
          <p:nvPr/>
        </p:nvSpPr>
        <p:spPr>
          <a:xfrm>
            <a:off x="10228151" y="2685207"/>
            <a:ext cx="1789314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GreekC_IV25" panose="00000400000000000000" pitchFamily="2" charset="0"/>
                <a:cs typeface="GreekC_IV25" panose="00000400000000000000" pitchFamily="2" charset="0"/>
              </a:rPr>
              <a:t>FWHM(T) </a:t>
            </a:r>
            <a:r>
              <a:rPr lang="en-US" sz="1600" dirty="0">
                <a:cs typeface="GreekC_IV25" panose="00000400000000000000" pitchFamily="2" charset="0"/>
              </a:rPr>
              <a:t>&gt; 15 nm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76669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31F90-A16D-C07A-F87F-8B3AAF6CB3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782F6C5-09D2-6013-966A-A331282D66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" t="1438" b="1"/>
          <a:stretch/>
        </p:blipFill>
        <p:spPr>
          <a:xfrm>
            <a:off x="537895" y="566802"/>
            <a:ext cx="11654104" cy="1694226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A09F780-2DA4-6F46-974B-7CED5405F79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FAF292-5E98-6AE1-9636-72EA4CFEC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19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852DC3F-AA57-63AB-F19A-E6B8CC9D36FF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Optical Multiplexers Timeline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B6D58365-5B93-A056-AE24-348603A0CF84}"/>
              </a:ext>
            </a:extLst>
          </p:cNvPr>
          <p:cNvSpPr/>
          <p:nvPr/>
        </p:nvSpPr>
        <p:spPr>
          <a:xfrm>
            <a:off x="86359" y="1335010"/>
            <a:ext cx="351465" cy="295051"/>
          </a:xfrm>
          <a:prstGeom prst="rightArrow">
            <a:avLst>
              <a:gd name="adj1" fmla="val 50000"/>
              <a:gd name="adj2" fmla="val 29339"/>
            </a:avLst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449761-8188-16B7-FEEF-97B5B072D3BA}"/>
              </a:ext>
            </a:extLst>
          </p:cNvPr>
          <p:cNvSpPr txBox="1"/>
          <p:nvPr/>
        </p:nvSpPr>
        <p:spPr>
          <a:xfrm>
            <a:off x="437824" y="2451887"/>
            <a:ext cx="11385821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Technology validation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TFF technology qualified for the project being insensitive to TID and temperature fluctuations.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Commercially available 4x1 MUX with low IL, to account for radiation damage in TOSAs, and large enough FWHM, to account for wavelength shifts.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Market research </a:t>
            </a:r>
            <a:endParaRPr lang="en-US" sz="12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Prices of suitable 4X1 MUX in the range 67-32 CHF.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Market research 2x1 MUX awaiting for link design choice. </a:t>
            </a:r>
            <a:endParaRPr lang="en-GB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A4DDC4-C086-3D23-4B34-1246E4FEABB2}"/>
              </a:ext>
            </a:extLst>
          </p:cNvPr>
          <p:cNvSpPr txBox="1"/>
          <p:nvPr/>
        </p:nvSpPr>
        <p:spPr>
          <a:xfrm>
            <a:off x="10053617" y="2325071"/>
            <a:ext cx="2138383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MUX Specifications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4DE636-46C0-62D2-2C38-7A0959C01942}"/>
              </a:ext>
            </a:extLst>
          </p:cNvPr>
          <p:cNvSpPr txBox="1"/>
          <p:nvPr/>
        </p:nvSpPr>
        <p:spPr>
          <a:xfrm>
            <a:off x="10228151" y="2932523"/>
            <a:ext cx="1789314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IL &lt; 1.4 dB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F04C52-488B-AD17-8677-F35839614C76}"/>
              </a:ext>
            </a:extLst>
          </p:cNvPr>
          <p:cNvSpPr txBox="1"/>
          <p:nvPr/>
        </p:nvSpPr>
        <p:spPr>
          <a:xfrm>
            <a:off x="10228151" y="2685207"/>
            <a:ext cx="1789314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GreekC_IV25" panose="00000400000000000000" pitchFamily="2" charset="0"/>
                <a:cs typeface="GreekC_IV25" panose="00000400000000000000" pitchFamily="2" charset="0"/>
              </a:rPr>
              <a:t>FWHM(T) </a:t>
            </a:r>
            <a:r>
              <a:rPr lang="en-US" sz="1600" dirty="0">
                <a:cs typeface="GreekC_IV25" panose="00000400000000000000" pitchFamily="2" charset="0"/>
              </a:rPr>
              <a:t>&gt; 15 nm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9674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B9C060-B570-54AB-A557-459FF0198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A2A4BCA-092E-6D99-B4F5-C288BDA8004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E7DAD8-26EE-5F14-D9E5-A2949F5E6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F63B890F-0C4E-3094-6560-AFE7A654EFB4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CWDM Links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C452879-C735-40F3-F057-1C8ED58E5755}"/>
              </a:ext>
            </a:extLst>
          </p:cNvPr>
          <p:cNvCxnSpPr>
            <a:cxnSpLocks/>
          </p:cNvCxnSpPr>
          <p:nvPr/>
        </p:nvCxnSpPr>
        <p:spPr>
          <a:xfrm>
            <a:off x="4485888" y="1872454"/>
            <a:ext cx="1255179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5B83B00-C2BA-BE1E-3311-33BAA8034D62}"/>
              </a:ext>
            </a:extLst>
          </p:cNvPr>
          <p:cNvSpPr txBox="1"/>
          <p:nvPr/>
        </p:nvSpPr>
        <p:spPr>
          <a:xfrm>
            <a:off x="5241795" y="1689194"/>
            <a:ext cx="479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1">
                    <a:lumMod val="75000"/>
                  </a:schemeClr>
                </a:solidFill>
              </a:rPr>
              <a:t>1271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076F622-4A32-65B7-1493-2BDC172FF4E7}"/>
              </a:ext>
            </a:extLst>
          </p:cNvPr>
          <p:cNvCxnSpPr>
            <a:cxnSpLocks/>
          </p:cNvCxnSpPr>
          <p:nvPr/>
        </p:nvCxnSpPr>
        <p:spPr>
          <a:xfrm>
            <a:off x="4484472" y="2114331"/>
            <a:ext cx="1255179" cy="0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7D63522-13C4-EA2A-E577-52ED8DF831C2}"/>
              </a:ext>
            </a:extLst>
          </p:cNvPr>
          <p:cNvSpPr txBox="1"/>
          <p:nvPr/>
        </p:nvSpPr>
        <p:spPr>
          <a:xfrm>
            <a:off x="5240379" y="1931071"/>
            <a:ext cx="479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6"/>
                </a:solidFill>
              </a:rPr>
              <a:t>1291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051A855-AB38-B31A-1747-12BBDCE64A58}"/>
              </a:ext>
            </a:extLst>
          </p:cNvPr>
          <p:cNvCxnSpPr>
            <a:cxnSpLocks/>
          </p:cNvCxnSpPr>
          <p:nvPr/>
        </p:nvCxnSpPr>
        <p:spPr>
          <a:xfrm>
            <a:off x="4495905" y="2755498"/>
            <a:ext cx="1255179" cy="0"/>
          </a:xfrm>
          <a:prstGeom prst="straightConnector1">
            <a:avLst/>
          </a:prstGeom>
          <a:ln w="127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C8E7C41-68B2-B0AB-DA49-120BE601C00F}"/>
              </a:ext>
            </a:extLst>
          </p:cNvPr>
          <p:cNvSpPr txBox="1"/>
          <p:nvPr/>
        </p:nvSpPr>
        <p:spPr>
          <a:xfrm>
            <a:off x="5251813" y="2572237"/>
            <a:ext cx="479220" cy="21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7030A0"/>
                </a:solidFill>
              </a:rPr>
              <a:t>1331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737A9BC-829E-A792-6A54-8E39E3FC7ED6}"/>
              </a:ext>
            </a:extLst>
          </p:cNvPr>
          <p:cNvSpPr/>
          <p:nvPr/>
        </p:nvSpPr>
        <p:spPr>
          <a:xfrm>
            <a:off x="5739651" y="1722417"/>
            <a:ext cx="215520" cy="1211077"/>
          </a:xfrm>
          <a:custGeom>
            <a:avLst/>
            <a:gdLst>
              <a:gd name="connsiteX0" fmla="*/ 0 w 157018"/>
              <a:gd name="connsiteY0" fmla="*/ 0 h 674255"/>
              <a:gd name="connsiteX1" fmla="*/ 0 w 157018"/>
              <a:gd name="connsiteY1" fmla="*/ 674255 h 674255"/>
              <a:gd name="connsiteX2" fmla="*/ 157018 w 157018"/>
              <a:gd name="connsiteY2" fmla="*/ 535709 h 674255"/>
              <a:gd name="connsiteX3" fmla="*/ 157018 w 157018"/>
              <a:gd name="connsiteY3" fmla="*/ 143164 h 674255"/>
              <a:gd name="connsiteX4" fmla="*/ 0 w 157018"/>
              <a:gd name="connsiteY4" fmla="*/ 0 h 674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018" h="674255">
                <a:moveTo>
                  <a:pt x="0" y="0"/>
                </a:moveTo>
                <a:lnTo>
                  <a:pt x="0" y="674255"/>
                </a:lnTo>
                <a:lnTo>
                  <a:pt x="157018" y="535709"/>
                </a:lnTo>
                <a:lnTo>
                  <a:pt x="157018" y="143164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6DB9C30-4AF6-F893-EA2C-B094738470DC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5955171" y="2268269"/>
            <a:ext cx="2221380" cy="371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5087906-7D75-3008-4D05-6EFBBFB1854B}"/>
              </a:ext>
            </a:extLst>
          </p:cNvPr>
          <p:cNvSpPr txBox="1"/>
          <p:nvPr/>
        </p:nvSpPr>
        <p:spPr>
          <a:xfrm>
            <a:off x="8176551" y="2114380"/>
            <a:ext cx="1119905" cy="3077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QSFP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C147D55-BC05-FFE4-13B9-CC243075F8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83687" y="1081342"/>
            <a:ext cx="524286" cy="187728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1619F9A-13B6-B94A-382E-6A6BD6B666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612663" y="4021845"/>
            <a:ext cx="1922240" cy="63034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E5F1A0A-C38E-0803-9F8F-1DB890769E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83687" y="1694148"/>
            <a:ext cx="524286" cy="187728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602F762-F102-54EA-CD5A-3B534E94ACB4}"/>
              </a:ext>
            </a:extLst>
          </p:cNvPr>
          <p:cNvSpPr txBox="1"/>
          <p:nvPr/>
        </p:nvSpPr>
        <p:spPr>
          <a:xfrm>
            <a:off x="5282163" y="4410798"/>
            <a:ext cx="5772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1">
                    <a:lumMod val="75000"/>
                  </a:schemeClr>
                </a:solidFill>
              </a:rPr>
              <a:t>1271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39BDC71-01F7-4B80-98E6-07509BBEFF1F}"/>
              </a:ext>
            </a:extLst>
          </p:cNvPr>
          <p:cNvCxnSpPr>
            <a:cxnSpLocks/>
          </p:cNvCxnSpPr>
          <p:nvPr/>
        </p:nvCxnSpPr>
        <p:spPr>
          <a:xfrm>
            <a:off x="4534903" y="4219677"/>
            <a:ext cx="1142547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E6139C7-60F8-F7C1-77D5-DAB3E451F51E}"/>
              </a:ext>
            </a:extLst>
          </p:cNvPr>
          <p:cNvCxnSpPr>
            <a:cxnSpLocks/>
          </p:cNvCxnSpPr>
          <p:nvPr/>
        </p:nvCxnSpPr>
        <p:spPr>
          <a:xfrm>
            <a:off x="4534903" y="4468945"/>
            <a:ext cx="1133918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rapezoid 28">
            <a:extLst>
              <a:ext uri="{FF2B5EF4-FFF2-40B4-BE49-F238E27FC236}">
                <a16:creationId xmlns:a16="http://schemas.microsoft.com/office/drawing/2014/main" id="{4C302201-0F32-2407-8055-03476A11BEF1}"/>
              </a:ext>
            </a:extLst>
          </p:cNvPr>
          <p:cNvSpPr/>
          <p:nvPr/>
        </p:nvSpPr>
        <p:spPr>
          <a:xfrm rot="5400000">
            <a:off x="5357221" y="4209519"/>
            <a:ext cx="917890" cy="278010"/>
          </a:xfrm>
          <a:prstGeom prst="trapezoid">
            <a:avLst>
              <a:gd name="adj" fmla="val 84711"/>
            </a:avLst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207FB3C-AB7E-9F40-3A5D-EE200B6D612A}"/>
              </a:ext>
            </a:extLst>
          </p:cNvPr>
          <p:cNvCxnSpPr>
            <a:cxnSpLocks/>
          </p:cNvCxnSpPr>
          <p:nvPr/>
        </p:nvCxnSpPr>
        <p:spPr>
          <a:xfrm rot="10800000">
            <a:off x="5128821" y="4220446"/>
            <a:ext cx="278011" cy="0"/>
          </a:xfrm>
          <a:prstGeom prst="line">
            <a:avLst/>
          </a:prstGeom>
          <a:ln w="19050">
            <a:solidFill>
              <a:srgbClr val="00B05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63E1078-3A3F-22EA-3AF3-0F6526EF42E3}"/>
              </a:ext>
            </a:extLst>
          </p:cNvPr>
          <p:cNvCxnSpPr>
            <a:cxnSpLocks/>
          </p:cNvCxnSpPr>
          <p:nvPr/>
        </p:nvCxnSpPr>
        <p:spPr>
          <a:xfrm>
            <a:off x="5211340" y="4469716"/>
            <a:ext cx="278011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7C34D1C-9826-F3AB-8EA6-D2173204761E}"/>
              </a:ext>
            </a:extLst>
          </p:cNvPr>
          <p:cNvCxnSpPr>
            <a:cxnSpLocks/>
          </p:cNvCxnSpPr>
          <p:nvPr/>
        </p:nvCxnSpPr>
        <p:spPr>
          <a:xfrm>
            <a:off x="5955171" y="4348524"/>
            <a:ext cx="69450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0A98BCC7-FB0F-3ABD-C762-F595FDE2AF39}"/>
              </a:ext>
            </a:extLst>
          </p:cNvPr>
          <p:cNvSpPr/>
          <p:nvPr/>
        </p:nvSpPr>
        <p:spPr>
          <a:xfrm>
            <a:off x="8053995" y="4130257"/>
            <a:ext cx="1256155" cy="381992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C71A2D-5C44-BDB3-14F0-C16F797CE4AB}"/>
              </a:ext>
            </a:extLst>
          </p:cNvPr>
          <p:cNvSpPr txBox="1"/>
          <p:nvPr/>
        </p:nvSpPr>
        <p:spPr>
          <a:xfrm>
            <a:off x="8053995" y="4141655"/>
            <a:ext cx="1242461" cy="34073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err="1"/>
              <a:t>BiDi</a:t>
            </a:r>
            <a:r>
              <a:rPr lang="en-US" sz="1200" b="1" dirty="0"/>
              <a:t> SFP</a:t>
            </a:r>
          </a:p>
        </p:txBody>
      </p:sp>
      <p:sp>
        <p:nvSpPr>
          <p:cNvPr id="37" name="Trapezoid 36">
            <a:extLst>
              <a:ext uri="{FF2B5EF4-FFF2-40B4-BE49-F238E27FC236}">
                <a16:creationId xmlns:a16="http://schemas.microsoft.com/office/drawing/2014/main" id="{42AA6994-4B54-586E-8F8C-EC0C7FA2FA20}"/>
              </a:ext>
            </a:extLst>
          </p:cNvPr>
          <p:cNvSpPr/>
          <p:nvPr/>
        </p:nvSpPr>
        <p:spPr>
          <a:xfrm rot="16200000">
            <a:off x="6329738" y="4209519"/>
            <a:ext cx="917890" cy="278010"/>
          </a:xfrm>
          <a:prstGeom prst="trapezoid">
            <a:avLst>
              <a:gd name="adj" fmla="val 84711"/>
            </a:avLst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8954C77-E82F-8EE9-A4E9-8F0F0FD1B35D}"/>
              </a:ext>
            </a:extLst>
          </p:cNvPr>
          <p:cNvCxnSpPr>
            <a:cxnSpLocks/>
          </p:cNvCxnSpPr>
          <p:nvPr/>
        </p:nvCxnSpPr>
        <p:spPr>
          <a:xfrm>
            <a:off x="6938324" y="4199357"/>
            <a:ext cx="1115671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1E91565-5D6C-92C4-2C81-433929D1DCBA}"/>
              </a:ext>
            </a:extLst>
          </p:cNvPr>
          <p:cNvCxnSpPr>
            <a:cxnSpLocks/>
          </p:cNvCxnSpPr>
          <p:nvPr/>
        </p:nvCxnSpPr>
        <p:spPr>
          <a:xfrm>
            <a:off x="6929695" y="4468175"/>
            <a:ext cx="11243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10C7874-2ED8-82B9-A216-416181BAEA3E}"/>
              </a:ext>
            </a:extLst>
          </p:cNvPr>
          <p:cNvCxnSpPr>
            <a:cxnSpLocks/>
          </p:cNvCxnSpPr>
          <p:nvPr/>
        </p:nvCxnSpPr>
        <p:spPr>
          <a:xfrm rot="10800000">
            <a:off x="7217753" y="4200126"/>
            <a:ext cx="278011" cy="0"/>
          </a:xfrm>
          <a:prstGeom prst="line">
            <a:avLst/>
          </a:prstGeom>
          <a:ln w="19050">
            <a:solidFill>
              <a:srgbClr val="00B05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923E07E-ABC7-CEF1-D198-A58196D68D6C}"/>
              </a:ext>
            </a:extLst>
          </p:cNvPr>
          <p:cNvCxnSpPr>
            <a:cxnSpLocks/>
          </p:cNvCxnSpPr>
          <p:nvPr/>
        </p:nvCxnSpPr>
        <p:spPr>
          <a:xfrm>
            <a:off x="7233483" y="4469716"/>
            <a:ext cx="278011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2DDD8627-204F-D44C-463B-0F82E2C64364}"/>
              </a:ext>
            </a:extLst>
          </p:cNvPr>
          <p:cNvSpPr txBox="1"/>
          <p:nvPr/>
        </p:nvSpPr>
        <p:spPr>
          <a:xfrm>
            <a:off x="208280" y="2143289"/>
            <a:ext cx="17830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BPM LINK </a:t>
            </a:r>
            <a:endParaRPr lang="en-GB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A75E770-32DE-00EF-09E3-7111209EDA02}"/>
              </a:ext>
            </a:extLst>
          </p:cNvPr>
          <p:cNvSpPr txBox="1"/>
          <p:nvPr/>
        </p:nvSpPr>
        <p:spPr>
          <a:xfrm>
            <a:off x="208280" y="4152353"/>
            <a:ext cx="17830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BLM LINK </a:t>
            </a:r>
            <a:endParaRPr lang="en-GB" b="1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5877ED8-E539-6504-6CE9-D11EB8E270DC}"/>
              </a:ext>
            </a:extLst>
          </p:cNvPr>
          <p:cNvCxnSpPr>
            <a:cxnSpLocks/>
          </p:cNvCxnSpPr>
          <p:nvPr/>
        </p:nvCxnSpPr>
        <p:spPr>
          <a:xfrm>
            <a:off x="4485886" y="2505022"/>
            <a:ext cx="1255179" cy="0"/>
          </a:xfrm>
          <a:prstGeom prst="straightConnector1">
            <a:avLst/>
          </a:prstGeom>
          <a:ln w="12700">
            <a:solidFill>
              <a:srgbClr val="DB771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AA980C80-4753-FC99-A7CF-1701A8455CC5}"/>
              </a:ext>
            </a:extLst>
          </p:cNvPr>
          <p:cNvSpPr txBox="1"/>
          <p:nvPr/>
        </p:nvSpPr>
        <p:spPr>
          <a:xfrm>
            <a:off x="5241794" y="2321762"/>
            <a:ext cx="479220" cy="21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DB7713"/>
                </a:solidFill>
              </a:rPr>
              <a:t>1311</a:t>
            </a:r>
          </a:p>
        </p:txBody>
      </p:sp>
    </p:spTree>
    <p:extLst>
      <p:ext uri="{BB962C8B-B14F-4D97-AF65-F5344CB8AC3E}">
        <p14:creationId xmlns:p14="http://schemas.microsoft.com/office/powerpoint/2010/main" val="3378755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EE552C-E909-0D2A-94C0-B4E8F0423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59300E-4DF4-AB0C-9C0A-8F1A4340CE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" t="1438" b="1"/>
          <a:stretch/>
        </p:blipFill>
        <p:spPr>
          <a:xfrm>
            <a:off x="537895" y="566802"/>
            <a:ext cx="11654104" cy="1694226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7FE25FBC-A892-88E3-307E-93D5893A4D5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BB1213-85E3-3E7D-88EA-9CFFF54A7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20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95BAC60-692D-93B5-8B71-A1065E6DB900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Optical Multiplexers Timeline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FFE3F816-F0D6-61F5-38C3-BF29E6E15C25}"/>
              </a:ext>
            </a:extLst>
          </p:cNvPr>
          <p:cNvSpPr/>
          <p:nvPr/>
        </p:nvSpPr>
        <p:spPr>
          <a:xfrm>
            <a:off x="86359" y="1767429"/>
            <a:ext cx="351465" cy="432211"/>
          </a:xfrm>
          <a:prstGeom prst="rightArrow">
            <a:avLst>
              <a:gd name="adj1" fmla="val 50000"/>
              <a:gd name="adj2" fmla="val 25428"/>
            </a:avLst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D89988-26D4-3D9B-EC82-A3AACDE8DC17}"/>
              </a:ext>
            </a:extLst>
          </p:cNvPr>
          <p:cNvSpPr txBox="1"/>
          <p:nvPr/>
        </p:nvSpPr>
        <p:spPr>
          <a:xfrm>
            <a:off x="437824" y="2451887"/>
            <a:ext cx="11385821" cy="278537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Technology validation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TFF technology qualified for the project being insensitive to TID and temperature fluctuations.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Commercially available 4x1 MUX with low IL, to account for radiation damage in TOSAs, and large enough FWHM, to account for wavelength shifts.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Market research </a:t>
            </a:r>
            <a:endParaRPr lang="en-US" sz="12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Prices of suitable 4X1 MUX in the range 67-32 CHF.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Market research 2x1 MUX awaiting for link design choice. </a:t>
            </a:r>
            <a:endParaRPr lang="en-GB" sz="1100" dirty="0"/>
          </a:p>
          <a:p>
            <a:pPr>
              <a:lnSpc>
                <a:spcPct val="150000"/>
              </a:lnSpc>
            </a:pPr>
            <a:r>
              <a:rPr lang="en-GB" sz="1400" b="1" dirty="0"/>
              <a:t>System validation </a:t>
            </a:r>
            <a:endParaRPr lang="en-GB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100" dirty="0"/>
              <a:t>Link demonstrator required. Ready in June. 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MUX 4X1 Procurement</a:t>
            </a:r>
            <a:endParaRPr lang="en-GB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100" dirty="0"/>
              <a:t>Procurement to be started in June following system validation. </a:t>
            </a:r>
          </a:p>
          <a:p>
            <a:pPr>
              <a:lnSpc>
                <a:spcPct val="150000"/>
              </a:lnSpc>
            </a:pPr>
            <a:r>
              <a:rPr lang="en-GB" sz="1400" b="1" dirty="0" err="1"/>
              <a:t>BiDi</a:t>
            </a:r>
            <a:r>
              <a:rPr lang="en-GB" sz="1400" b="1" dirty="0"/>
              <a:t> SFP Procurement</a:t>
            </a:r>
            <a:endParaRPr lang="en-GB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100" dirty="0"/>
              <a:t>Procurement to be started in February 2026 following system validation. 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1469126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31ECC3-68D2-0B27-FCEA-63FD2C855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AC29B0-8CA2-F33F-2E89-C351FF023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96" y="564115"/>
            <a:ext cx="11654104" cy="1480590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AFEFD38-9E06-6C71-D693-AFDE220537A7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B059CA-13A0-E838-D2DD-B0EC9A42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21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D53449E-5A0F-EFEB-207E-5A7791E27F46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Back-End </a:t>
            </a:r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TRx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Timeline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EEDBC6-181C-5FC1-904B-A05D6B517A4A}"/>
              </a:ext>
            </a:extLst>
          </p:cNvPr>
          <p:cNvSpPr txBox="1"/>
          <p:nvPr/>
        </p:nvSpPr>
        <p:spPr>
          <a:xfrm>
            <a:off x="437824" y="2451887"/>
            <a:ext cx="9137644" cy="14157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Market research BP-</a:t>
            </a:r>
            <a:r>
              <a:rPr lang="en-US" sz="1400" b="1" dirty="0" err="1"/>
              <a:t>TRx</a:t>
            </a:r>
            <a:endParaRPr lang="en-US" sz="12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Commercially available QSFP and SFP+ to overcome radiation degradation of TOSAs and increase total power budget.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QSFP preferred choice being a more compact solution with higher power budget than one MUX 4X1 and four SFP+.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 err="1"/>
              <a:t>EdgeOptic</a:t>
            </a:r>
            <a:r>
              <a:rPr lang="en-US" sz="1100" dirty="0"/>
              <a:t> is registering on CERN’s </a:t>
            </a:r>
            <a:r>
              <a:rPr lang="en-US" sz="1100" dirty="0" err="1"/>
              <a:t>SupplierDB</a:t>
            </a:r>
            <a:r>
              <a:rPr lang="en-US" sz="1100" dirty="0"/>
              <a:t>. Purchase of QSFP and SFP+ samples will follow. </a:t>
            </a:r>
            <a:endParaRPr lang="en-GB" sz="1100" dirty="0"/>
          </a:p>
          <a:p>
            <a:pPr>
              <a:lnSpc>
                <a:spcPct val="150000"/>
              </a:lnSpc>
            </a:pPr>
            <a:r>
              <a:rPr lang="en-US" sz="1400" b="1" dirty="0"/>
              <a:t>Market research BL-</a:t>
            </a:r>
            <a:r>
              <a:rPr lang="en-US" sz="1400" b="1" dirty="0" err="1"/>
              <a:t>TRx</a:t>
            </a:r>
            <a:endParaRPr lang="en-US" sz="12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Market research BL-</a:t>
            </a:r>
            <a:r>
              <a:rPr lang="en-US" sz="1100" dirty="0" err="1"/>
              <a:t>TRx</a:t>
            </a:r>
            <a:r>
              <a:rPr lang="en-US" sz="1100" dirty="0"/>
              <a:t> awaiting for link design choice. </a:t>
            </a:r>
            <a:endParaRPr lang="en-GB" sz="1100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0918FC8-F45A-C803-65FA-3CEB6F3C23A5}"/>
              </a:ext>
            </a:extLst>
          </p:cNvPr>
          <p:cNvSpPr/>
          <p:nvPr/>
        </p:nvSpPr>
        <p:spPr>
          <a:xfrm>
            <a:off x="86359" y="1164504"/>
            <a:ext cx="351465" cy="249331"/>
          </a:xfrm>
          <a:prstGeom prst="rightArrow">
            <a:avLst>
              <a:gd name="adj1" fmla="val 50000"/>
              <a:gd name="adj2" fmla="val 37775"/>
            </a:avLst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6215C9-031F-EE91-CB82-3BCD810BE2FF}"/>
              </a:ext>
            </a:extLst>
          </p:cNvPr>
          <p:cNvSpPr txBox="1"/>
          <p:nvPr/>
        </p:nvSpPr>
        <p:spPr>
          <a:xfrm>
            <a:off x="10053617" y="2325071"/>
            <a:ext cx="2138383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QSFP Specification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637963-E3E3-0297-5997-FC835C5FDA62}"/>
              </a:ext>
            </a:extLst>
          </p:cNvPr>
          <p:cNvSpPr txBox="1"/>
          <p:nvPr/>
        </p:nvSpPr>
        <p:spPr>
          <a:xfrm>
            <a:off x="10228151" y="2685207"/>
            <a:ext cx="1789314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GreekC_IV25" panose="00000400000000000000" pitchFamily="2" charset="0"/>
                <a:cs typeface="GreekC_IV25" panose="00000400000000000000" pitchFamily="2" charset="0"/>
              </a:rPr>
              <a:t>Rx Sensitivity &lt; -13.7 dBm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311020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6550E-AC7A-3B76-E12A-2D260C5A7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4733D7-0C3B-C94D-4B8E-9E3503CC2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96" y="564115"/>
            <a:ext cx="11654104" cy="1480590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4700AD56-395A-E7AB-5BCE-1B686FCE3566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C3743-4831-B103-E2B3-818906B86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22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9047B0B-ED54-EEBB-92BA-46841DDD1560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Back-End </a:t>
            </a:r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TRx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Timeline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CCA014-37C7-4C9A-DC59-B74185C67069}"/>
              </a:ext>
            </a:extLst>
          </p:cNvPr>
          <p:cNvSpPr txBox="1"/>
          <p:nvPr/>
        </p:nvSpPr>
        <p:spPr>
          <a:xfrm>
            <a:off x="437824" y="2451887"/>
            <a:ext cx="9137644" cy="28931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Market research BP-</a:t>
            </a:r>
            <a:r>
              <a:rPr lang="en-US" sz="1400" b="1" dirty="0" err="1"/>
              <a:t>TRx</a:t>
            </a:r>
            <a:endParaRPr lang="en-US" sz="12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Commercially available QSFP and SFP+ to overcome radiation degradation of TOSAs and increase total power budget. 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QSFP preferred choice being a more compact solution with higher power budget than one MUX 4X1 and four SFP+.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 err="1"/>
              <a:t>EdgeOptic</a:t>
            </a:r>
            <a:r>
              <a:rPr lang="en-US" sz="1100" dirty="0"/>
              <a:t> is registering on CERN’s </a:t>
            </a:r>
            <a:r>
              <a:rPr lang="en-US" sz="1100" dirty="0" err="1"/>
              <a:t>SupplierDB</a:t>
            </a:r>
            <a:r>
              <a:rPr lang="en-US" sz="1100" dirty="0"/>
              <a:t>. Purchase of QSFP and SFP+ samples will follow. </a:t>
            </a:r>
            <a:endParaRPr lang="en-GB" sz="1100" dirty="0"/>
          </a:p>
          <a:p>
            <a:pPr>
              <a:lnSpc>
                <a:spcPct val="150000"/>
              </a:lnSpc>
            </a:pPr>
            <a:r>
              <a:rPr lang="en-US" sz="1400" b="1" dirty="0"/>
              <a:t>Market research BL-</a:t>
            </a:r>
            <a:r>
              <a:rPr lang="en-US" sz="1400" b="1" dirty="0" err="1"/>
              <a:t>TRx</a:t>
            </a:r>
            <a:endParaRPr lang="en-US" sz="1200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Market research BL-</a:t>
            </a:r>
            <a:r>
              <a:rPr lang="en-US" sz="1100" dirty="0" err="1"/>
              <a:t>TRx</a:t>
            </a:r>
            <a:r>
              <a:rPr lang="en-US" sz="1100" dirty="0"/>
              <a:t> awaiting for link design choice. </a:t>
            </a:r>
            <a:endParaRPr lang="en-GB" sz="1100" dirty="0"/>
          </a:p>
          <a:p>
            <a:pPr>
              <a:lnSpc>
                <a:spcPct val="150000"/>
              </a:lnSpc>
            </a:pPr>
            <a:r>
              <a:rPr lang="en-GB" sz="1400" b="1" dirty="0"/>
              <a:t>System validation </a:t>
            </a:r>
            <a:endParaRPr lang="en-GB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100" dirty="0"/>
              <a:t>Link demonstrator required. Ready in June. 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QSFP Procurement</a:t>
            </a:r>
            <a:endParaRPr lang="en-GB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100" dirty="0"/>
              <a:t>Procurement to be started by August 2025. </a:t>
            </a:r>
          </a:p>
          <a:p>
            <a:pPr>
              <a:lnSpc>
                <a:spcPct val="150000"/>
              </a:lnSpc>
            </a:pPr>
            <a:r>
              <a:rPr lang="en-GB" sz="1400" b="1" dirty="0" err="1"/>
              <a:t>BiDi</a:t>
            </a:r>
            <a:r>
              <a:rPr lang="en-GB" sz="1400" b="1" dirty="0"/>
              <a:t> SFP Procurement</a:t>
            </a:r>
            <a:endParaRPr lang="en-GB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100" dirty="0"/>
              <a:t>Procurement to be started by February 2026. </a:t>
            </a:r>
            <a:endParaRPr lang="en-GB" sz="1100" b="1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1CBB31EF-4F3B-FAC6-1D31-E3A0C34673F1}"/>
              </a:ext>
            </a:extLst>
          </p:cNvPr>
          <p:cNvSpPr/>
          <p:nvPr/>
        </p:nvSpPr>
        <p:spPr>
          <a:xfrm>
            <a:off x="86359" y="1573973"/>
            <a:ext cx="351465" cy="371667"/>
          </a:xfrm>
          <a:prstGeom prst="rightArrow">
            <a:avLst>
              <a:gd name="adj1" fmla="val 50000"/>
              <a:gd name="adj2" fmla="val 29103"/>
            </a:avLst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BE6821-B3BB-0893-FF98-354EFA68612E}"/>
              </a:ext>
            </a:extLst>
          </p:cNvPr>
          <p:cNvSpPr txBox="1"/>
          <p:nvPr/>
        </p:nvSpPr>
        <p:spPr>
          <a:xfrm>
            <a:off x="10053617" y="2325071"/>
            <a:ext cx="2138383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QSFP Specification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8B149A-FB15-6F06-74C4-B425CF718CA5}"/>
              </a:ext>
            </a:extLst>
          </p:cNvPr>
          <p:cNvSpPr txBox="1"/>
          <p:nvPr/>
        </p:nvSpPr>
        <p:spPr>
          <a:xfrm>
            <a:off x="10228151" y="2685207"/>
            <a:ext cx="1789314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GreekC_IV25" panose="00000400000000000000" pitchFamily="2" charset="0"/>
                <a:cs typeface="GreekC_IV25" panose="00000400000000000000" pitchFamily="2" charset="0"/>
              </a:rPr>
              <a:t>Rx Sensitivity &lt; -13.7 dBm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470857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2CFA0-1DFE-3CC1-D78D-F4D7A262C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C21FEF1-C073-FD7F-1003-4237546EB39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002750-225B-F636-A72F-109BD451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23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59DCAE23-EC0B-383E-5E1C-B4E8E7C6E6A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Summary and next steps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ACFCEB-CB13-5A9D-EE91-955292E70BD9}"/>
              </a:ext>
            </a:extLst>
          </p:cNvPr>
          <p:cNvSpPr txBox="1"/>
          <p:nvPr/>
        </p:nvSpPr>
        <p:spPr>
          <a:xfrm>
            <a:off x="-1" y="673829"/>
            <a:ext cx="1185025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Front-End modules production: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Receiver tester being benchmarked against reference instruments.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CTTx</a:t>
            </a:r>
            <a:r>
              <a:rPr lang="en-US" sz="2000" dirty="0"/>
              <a:t> PCB intended for production expected at CERN by 23</a:t>
            </a:r>
            <a:r>
              <a:rPr lang="en-US" sz="2000" baseline="30000" dirty="0"/>
              <a:t>rd</a:t>
            </a:r>
            <a:r>
              <a:rPr lang="en-US" sz="2000" dirty="0"/>
              <a:t> April. </a:t>
            </a:r>
            <a:br>
              <a:rPr lang="en-US" sz="2000" dirty="0"/>
            </a:br>
            <a:r>
              <a:rPr lang="en-US" sz="2000" dirty="0"/>
              <a:t>Lot qualification to be completed by 5</a:t>
            </a:r>
            <a:r>
              <a:rPr lang="en-US" sz="2000" baseline="30000" dirty="0"/>
              <a:t>th</a:t>
            </a:r>
            <a:r>
              <a:rPr lang="en-US" sz="2000" dirty="0"/>
              <a:t> of May.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 Assembly and testing material to be shipped out within 12</a:t>
            </a:r>
            <a:r>
              <a:rPr lang="en-US" sz="2000" baseline="30000" dirty="0"/>
              <a:t>th</a:t>
            </a:r>
            <a:r>
              <a:rPr lang="en-US" sz="2000" dirty="0"/>
              <a:t> -16</a:t>
            </a:r>
            <a:r>
              <a:rPr lang="en-US" sz="2000" baseline="30000" dirty="0"/>
              <a:t>th</a:t>
            </a:r>
            <a:r>
              <a:rPr lang="en-US" sz="2000" dirty="0"/>
              <a:t> May.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Optical multiplexers: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TFF Technology qualified.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MUX 4X1 Procurement to be started in June.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MUX 2X1 : Link design choice expected by end-of-the year.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BPM Back-End </a:t>
            </a:r>
            <a:r>
              <a:rPr lang="en-US" sz="2000" b="1" dirty="0" err="1"/>
              <a:t>TRx</a:t>
            </a:r>
            <a:r>
              <a:rPr lang="en-US" sz="2000" b="1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QSFP preferred choice.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Samples of QSFP and SFP+ from </a:t>
            </a:r>
            <a:r>
              <a:rPr lang="en-US" sz="2000" dirty="0" err="1"/>
              <a:t>EdgeOptic</a:t>
            </a:r>
            <a:r>
              <a:rPr lang="en-US" sz="2000" dirty="0"/>
              <a:t> being purchased.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BLM Back-End </a:t>
            </a:r>
            <a:r>
              <a:rPr lang="en-US" sz="2000" b="1" dirty="0" err="1"/>
              <a:t>TRx</a:t>
            </a:r>
            <a:r>
              <a:rPr lang="en-US" sz="2000" b="1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Link design choice expected by end-of-the year. </a:t>
            </a:r>
          </a:p>
        </p:txBody>
      </p:sp>
    </p:spTree>
    <p:extLst>
      <p:ext uri="{BB962C8B-B14F-4D97-AF65-F5344CB8AC3E}">
        <p14:creationId xmlns:p14="http://schemas.microsoft.com/office/powerpoint/2010/main" val="255839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CF9DE-CD5D-C472-CB7C-C70BE441C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A7E4A180-2244-B065-C9C0-6311C826A051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DC309A-B3C7-6EF0-5A6B-A44016F5D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3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386AF7F-5A3B-7262-09B6-10BD29840E5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CWDM Links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B3B32EF-BC81-0ADF-E596-0EAFC331583E}"/>
              </a:ext>
            </a:extLst>
          </p:cNvPr>
          <p:cNvCxnSpPr>
            <a:cxnSpLocks/>
          </p:cNvCxnSpPr>
          <p:nvPr/>
        </p:nvCxnSpPr>
        <p:spPr>
          <a:xfrm>
            <a:off x="4485888" y="1872454"/>
            <a:ext cx="1255179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C26CDDC-52A3-25EE-CF4E-B3828C66DFE8}"/>
              </a:ext>
            </a:extLst>
          </p:cNvPr>
          <p:cNvSpPr txBox="1"/>
          <p:nvPr/>
        </p:nvSpPr>
        <p:spPr>
          <a:xfrm>
            <a:off x="5241795" y="1689194"/>
            <a:ext cx="479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1">
                    <a:lumMod val="75000"/>
                  </a:schemeClr>
                </a:solidFill>
              </a:rPr>
              <a:t>1271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0E4A8B7-4F1A-8001-4E76-231B0367711A}"/>
              </a:ext>
            </a:extLst>
          </p:cNvPr>
          <p:cNvCxnSpPr>
            <a:cxnSpLocks/>
          </p:cNvCxnSpPr>
          <p:nvPr/>
        </p:nvCxnSpPr>
        <p:spPr>
          <a:xfrm>
            <a:off x="4485886" y="2505022"/>
            <a:ext cx="1255179" cy="0"/>
          </a:xfrm>
          <a:prstGeom prst="straightConnector1">
            <a:avLst/>
          </a:prstGeom>
          <a:ln w="12700">
            <a:solidFill>
              <a:srgbClr val="DB771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D6AB5E1-BC79-6E45-B494-E9C686AABE4D}"/>
              </a:ext>
            </a:extLst>
          </p:cNvPr>
          <p:cNvSpPr txBox="1"/>
          <p:nvPr/>
        </p:nvSpPr>
        <p:spPr>
          <a:xfrm>
            <a:off x="5241794" y="2321762"/>
            <a:ext cx="479220" cy="21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DB7713"/>
                </a:solidFill>
              </a:rPr>
              <a:t>1311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2638656-E653-C709-CEF3-1A39ADBF19F0}"/>
              </a:ext>
            </a:extLst>
          </p:cNvPr>
          <p:cNvCxnSpPr>
            <a:cxnSpLocks/>
          </p:cNvCxnSpPr>
          <p:nvPr/>
        </p:nvCxnSpPr>
        <p:spPr>
          <a:xfrm>
            <a:off x="4484472" y="2114331"/>
            <a:ext cx="1255179" cy="0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9C23437-E440-8168-F991-B86E2C1B56C5}"/>
              </a:ext>
            </a:extLst>
          </p:cNvPr>
          <p:cNvSpPr txBox="1"/>
          <p:nvPr/>
        </p:nvSpPr>
        <p:spPr>
          <a:xfrm>
            <a:off x="5240379" y="1931071"/>
            <a:ext cx="479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6"/>
                </a:solidFill>
              </a:rPr>
              <a:t>1291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F68219-C0D5-3026-37BC-EC56F4E61D1E}"/>
              </a:ext>
            </a:extLst>
          </p:cNvPr>
          <p:cNvCxnSpPr>
            <a:cxnSpLocks/>
          </p:cNvCxnSpPr>
          <p:nvPr/>
        </p:nvCxnSpPr>
        <p:spPr>
          <a:xfrm>
            <a:off x="4495905" y="2755498"/>
            <a:ext cx="1255179" cy="0"/>
          </a:xfrm>
          <a:prstGeom prst="straightConnector1">
            <a:avLst/>
          </a:prstGeom>
          <a:ln w="127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84B78D3-18F9-A715-C2ED-1439FD85142F}"/>
              </a:ext>
            </a:extLst>
          </p:cNvPr>
          <p:cNvSpPr txBox="1"/>
          <p:nvPr/>
        </p:nvSpPr>
        <p:spPr>
          <a:xfrm>
            <a:off x="5251813" y="2572237"/>
            <a:ext cx="479220" cy="21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7030A0"/>
                </a:solidFill>
              </a:rPr>
              <a:t>1331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4E15835-F7EF-C3B2-FDCF-D09EEDAF0B3D}"/>
              </a:ext>
            </a:extLst>
          </p:cNvPr>
          <p:cNvSpPr/>
          <p:nvPr/>
        </p:nvSpPr>
        <p:spPr>
          <a:xfrm>
            <a:off x="5739651" y="1722417"/>
            <a:ext cx="215520" cy="1211077"/>
          </a:xfrm>
          <a:custGeom>
            <a:avLst/>
            <a:gdLst>
              <a:gd name="connsiteX0" fmla="*/ 0 w 157018"/>
              <a:gd name="connsiteY0" fmla="*/ 0 h 674255"/>
              <a:gd name="connsiteX1" fmla="*/ 0 w 157018"/>
              <a:gd name="connsiteY1" fmla="*/ 674255 h 674255"/>
              <a:gd name="connsiteX2" fmla="*/ 157018 w 157018"/>
              <a:gd name="connsiteY2" fmla="*/ 535709 h 674255"/>
              <a:gd name="connsiteX3" fmla="*/ 157018 w 157018"/>
              <a:gd name="connsiteY3" fmla="*/ 143164 h 674255"/>
              <a:gd name="connsiteX4" fmla="*/ 0 w 157018"/>
              <a:gd name="connsiteY4" fmla="*/ 0 h 674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018" h="674255">
                <a:moveTo>
                  <a:pt x="0" y="0"/>
                </a:moveTo>
                <a:lnTo>
                  <a:pt x="0" y="674255"/>
                </a:lnTo>
                <a:lnTo>
                  <a:pt x="157018" y="535709"/>
                </a:lnTo>
                <a:lnTo>
                  <a:pt x="157018" y="143164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D3FD824-3694-B873-DD8A-BB3BC790073B}"/>
              </a:ext>
            </a:extLst>
          </p:cNvPr>
          <p:cNvCxnSpPr>
            <a:cxnSpLocks/>
          </p:cNvCxnSpPr>
          <p:nvPr/>
        </p:nvCxnSpPr>
        <p:spPr>
          <a:xfrm>
            <a:off x="5955171" y="2305426"/>
            <a:ext cx="22213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49BBE33A-1E1B-C6C3-2CC6-0972EC8690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83687" y="1081342"/>
            <a:ext cx="524286" cy="187728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1C85A08-6D5A-1ADC-A7E6-E457F98580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612663" y="4021845"/>
            <a:ext cx="1922240" cy="63034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C3D93A2-AB6C-0906-515E-289003AAF8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83687" y="1694148"/>
            <a:ext cx="524286" cy="187728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4BBF114-288B-1DC8-0F81-178B3F18A889}"/>
              </a:ext>
            </a:extLst>
          </p:cNvPr>
          <p:cNvSpPr txBox="1"/>
          <p:nvPr/>
        </p:nvSpPr>
        <p:spPr>
          <a:xfrm>
            <a:off x="5282163" y="4410798"/>
            <a:ext cx="5772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1">
                    <a:lumMod val="75000"/>
                  </a:schemeClr>
                </a:solidFill>
              </a:rPr>
              <a:t>1271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2E3C1CE-E775-4FC6-4D22-7E19C61942CB}"/>
              </a:ext>
            </a:extLst>
          </p:cNvPr>
          <p:cNvCxnSpPr>
            <a:cxnSpLocks/>
          </p:cNvCxnSpPr>
          <p:nvPr/>
        </p:nvCxnSpPr>
        <p:spPr>
          <a:xfrm>
            <a:off x="4534903" y="4219677"/>
            <a:ext cx="1142547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D6598B7-77F0-F6E9-DAE7-806F27D78EDA}"/>
              </a:ext>
            </a:extLst>
          </p:cNvPr>
          <p:cNvCxnSpPr>
            <a:cxnSpLocks/>
          </p:cNvCxnSpPr>
          <p:nvPr/>
        </p:nvCxnSpPr>
        <p:spPr>
          <a:xfrm>
            <a:off x="4534903" y="4468945"/>
            <a:ext cx="1133918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rapezoid 28">
            <a:extLst>
              <a:ext uri="{FF2B5EF4-FFF2-40B4-BE49-F238E27FC236}">
                <a16:creationId xmlns:a16="http://schemas.microsoft.com/office/drawing/2014/main" id="{1538CE3F-FBC4-24AE-94A3-1549465466C5}"/>
              </a:ext>
            </a:extLst>
          </p:cNvPr>
          <p:cNvSpPr/>
          <p:nvPr/>
        </p:nvSpPr>
        <p:spPr>
          <a:xfrm rot="5400000">
            <a:off x="5357221" y="4209519"/>
            <a:ext cx="917890" cy="278010"/>
          </a:xfrm>
          <a:prstGeom prst="trapezoid">
            <a:avLst>
              <a:gd name="adj" fmla="val 84711"/>
            </a:avLst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BFBD859-9F71-7651-1EF4-F922C721D0DA}"/>
              </a:ext>
            </a:extLst>
          </p:cNvPr>
          <p:cNvCxnSpPr>
            <a:cxnSpLocks/>
          </p:cNvCxnSpPr>
          <p:nvPr/>
        </p:nvCxnSpPr>
        <p:spPr>
          <a:xfrm rot="10800000">
            <a:off x="5128821" y="4220446"/>
            <a:ext cx="278011" cy="0"/>
          </a:xfrm>
          <a:prstGeom prst="line">
            <a:avLst/>
          </a:prstGeom>
          <a:ln w="19050">
            <a:solidFill>
              <a:srgbClr val="00B05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50EC1D6-2711-D148-F429-3ED1249C827F}"/>
              </a:ext>
            </a:extLst>
          </p:cNvPr>
          <p:cNvCxnSpPr>
            <a:cxnSpLocks/>
          </p:cNvCxnSpPr>
          <p:nvPr/>
        </p:nvCxnSpPr>
        <p:spPr>
          <a:xfrm>
            <a:off x="5211340" y="4469716"/>
            <a:ext cx="278011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56391B2-789E-2B9C-C499-CE880F3A07C0}"/>
              </a:ext>
            </a:extLst>
          </p:cNvPr>
          <p:cNvCxnSpPr>
            <a:cxnSpLocks/>
          </p:cNvCxnSpPr>
          <p:nvPr/>
        </p:nvCxnSpPr>
        <p:spPr>
          <a:xfrm>
            <a:off x="5955171" y="4348524"/>
            <a:ext cx="69450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rapezoid 36">
            <a:extLst>
              <a:ext uri="{FF2B5EF4-FFF2-40B4-BE49-F238E27FC236}">
                <a16:creationId xmlns:a16="http://schemas.microsoft.com/office/drawing/2014/main" id="{AC5C8F05-85F6-748C-43C5-E483EAC9E55F}"/>
              </a:ext>
            </a:extLst>
          </p:cNvPr>
          <p:cNvSpPr/>
          <p:nvPr/>
        </p:nvSpPr>
        <p:spPr>
          <a:xfrm rot="16200000">
            <a:off x="6329738" y="4209519"/>
            <a:ext cx="917890" cy="278010"/>
          </a:xfrm>
          <a:prstGeom prst="trapezoid">
            <a:avLst>
              <a:gd name="adj" fmla="val 84711"/>
            </a:avLst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CDA20EF-1744-5031-4A5B-FA151C7B6E83}"/>
              </a:ext>
            </a:extLst>
          </p:cNvPr>
          <p:cNvCxnSpPr>
            <a:cxnSpLocks/>
          </p:cNvCxnSpPr>
          <p:nvPr/>
        </p:nvCxnSpPr>
        <p:spPr>
          <a:xfrm>
            <a:off x="6938324" y="4199357"/>
            <a:ext cx="1115671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3467DD2-B05D-0745-9727-41F48FD25DE7}"/>
              </a:ext>
            </a:extLst>
          </p:cNvPr>
          <p:cNvCxnSpPr>
            <a:cxnSpLocks/>
          </p:cNvCxnSpPr>
          <p:nvPr/>
        </p:nvCxnSpPr>
        <p:spPr>
          <a:xfrm>
            <a:off x="6929695" y="4468175"/>
            <a:ext cx="11243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1150305-D52F-1ED6-3C51-F1A278671595}"/>
              </a:ext>
            </a:extLst>
          </p:cNvPr>
          <p:cNvCxnSpPr>
            <a:cxnSpLocks/>
          </p:cNvCxnSpPr>
          <p:nvPr/>
        </p:nvCxnSpPr>
        <p:spPr>
          <a:xfrm rot="10800000">
            <a:off x="7217753" y="4200126"/>
            <a:ext cx="278011" cy="0"/>
          </a:xfrm>
          <a:prstGeom prst="line">
            <a:avLst/>
          </a:prstGeom>
          <a:ln w="19050">
            <a:solidFill>
              <a:srgbClr val="00B05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DE49A73-8150-87DE-AF8C-E095062A67AD}"/>
              </a:ext>
            </a:extLst>
          </p:cNvPr>
          <p:cNvCxnSpPr>
            <a:cxnSpLocks/>
          </p:cNvCxnSpPr>
          <p:nvPr/>
        </p:nvCxnSpPr>
        <p:spPr>
          <a:xfrm>
            <a:off x="7233483" y="4469716"/>
            <a:ext cx="278011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F448C07-27FD-0253-554A-E9FB8E3FEEC7}"/>
              </a:ext>
            </a:extLst>
          </p:cNvPr>
          <p:cNvSpPr txBox="1"/>
          <p:nvPr/>
        </p:nvSpPr>
        <p:spPr>
          <a:xfrm>
            <a:off x="208280" y="2143289"/>
            <a:ext cx="17830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BPM LINK </a:t>
            </a:r>
            <a:endParaRPr lang="en-GB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57A1896-ECEB-D8BA-8F09-1F07F17E09CB}"/>
              </a:ext>
            </a:extLst>
          </p:cNvPr>
          <p:cNvSpPr txBox="1"/>
          <p:nvPr/>
        </p:nvSpPr>
        <p:spPr>
          <a:xfrm>
            <a:off x="208280" y="4152353"/>
            <a:ext cx="17830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BLM LINK </a:t>
            </a:r>
            <a:endParaRPr lang="en-GB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4154A7-180B-F1E7-6F42-8199D3ACC0E5}"/>
              </a:ext>
            </a:extLst>
          </p:cNvPr>
          <p:cNvSpPr/>
          <p:nvPr/>
        </p:nvSpPr>
        <p:spPr>
          <a:xfrm>
            <a:off x="2306867" y="1173480"/>
            <a:ext cx="2441179" cy="4257030"/>
          </a:xfrm>
          <a:prstGeom prst="rect">
            <a:avLst/>
          </a:prstGeom>
          <a:noFill/>
          <a:ln w="317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845B9B-EA24-47A0-9496-11B37AAB7B7E}"/>
              </a:ext>
            </a:extLst>
          </p:cNvPr>
          <p:cNvSpPr/>
          <p:nvPr/>
        </p:nvSpPr>
        <p:spPr>
          <a:xfrm>
            <a:off x="5101862" y="1173480"/>
            <a:ext cx="2441179" cy="4257030"/>
          </a:xfrm>
          <a:prstGeom prst="rect">
            <a:avLst/>
          </a:prstGeom>
          <a:noFill/>
          <a:ln w="31750">
            <a:solidFill>
              <a:srgbClr val="FF8699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E661D1E-5C0F-C5C6-80DD-EDA2651404F4}"/>
              </a:ext>
            </a:extLst>
          </p:cNvPr>
          <p:cNvSpPr/>
          <p:nvPr/>
        </p:nvSpPr>
        <p:spPr>
          <a:xfrm>
            <a:off x="7951742" y="1173480"/>
            <a:ext cx="2441179" cy="4257030"/>
          </a:xfrm>
          <a:prstGeom prst="rect">
            <a:avLst/>
          </a:prstGeom>
          <a:noFill/>
          <a:ln w="3175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4C6129-8FD4-2236-DE56-C6CA91970BA0}"/>
              </a:ext>
            </a:extLst>
          </p:cNvPr>
          <p:cNvSpPr txBox="1"/>
          <p:nvPr/>
        </p:nvSpPr>
        <p:spPr>
          <a:xfrm>
            <a:off x="2607188" y="546488"/>
            <a:ext cx="178308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Front-End modules</a:t>
            </a:r>
            <a:endParaRPr lang="en-GB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CAE1044-90F8-DA4D-0287-BA46C88A4074}"/>
              </a:ext>
            </a:extLst>
          </p:cNvPr>
          <p:cNvSpPr txBox="1"/>
          <p:nvPr/>
        </p:nvSpPr>
        <p:spPr>
          <a:xfrm>
            <a:off x="5430153" y="546488"/>
            <a:ext cx="178308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Optical multiplexers</a:t>
            </a:r>
            <a:endParaRPr lang="en-GB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FBB6BBA-F752-CBC9-4228-7512AD0ED619}"/>
              </a:ext>
            </a:extLst>
          </p:cNvPr>
          <p:cNvSpPr txBox="1"/>
          <p:nvPr/>
        </p:nvSpPr>
        <p:spPr>
          <a:xfrm>
            <a:off x="8280791" y="684987"/>
            <a:ext cx="17830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Back-End </a:t>
            </a:r>
            <a:r>
              <a:rPr lang="en-US" b="1" dirty="0" err="1"/>
              <a:t>TRx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A47741-7609-23DC-10A2-F645A1862EAB}"/>
              </a:ext>
            </a:extLst>
          </p:cNvPr>
          <p:cNvSpPr txBox="1"/>
          <p:nvPr/>
        </p:nvSpPr>
        <p:spPr>
          <a:xfrm>
            <a:off x="8176551" y="2114380"/>
            <a:ext cx="1119905" cy="3077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QSFP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E321F4-4282-9BBC-2777-06F36A5324D6}"/>
              </a:ext>
            </a:extLst>
          </p:cNvPr>
          <p:cNvSpPr/>
          <p:nvPr/>
        </p:nvSpPr>
        <p:spPr>
          <a:xfrm>
            <a:off x="8053995" y="4130257"/>
            <a:ext cx="1256155" cy="381992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849155-64CB-A104-A559-68B5BEDF7217}"/>
              </a:ext>
            </a:extLst>
          </p:cNvPr>
          <p:cNvSpPr txBox="1"/>
          <p:nvPr/>
        </p:nvSpPr>
        <p:spPr>
          <a:xfrm>
            <a:off x="8053995" y="4141655"/>
            <a:ext cx="1242461" cy="34073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err="1"/>
              <a:t>BiDi</a:t>
            </a:r>
            <a:r>
              <a:rPr lang="en-US" sz="1200" b="1" dirty="0"/>
              <a:t> SFP</a:t>
            </a:r>
          </a:p>
        </p:txBody>
      </p:sp>
    </p:spTree>
    <p:extLst>
      <p:ext uri="{BB962C8B-B14F-4D97-AF65-F5344CB8AC3E}">
        <p14:creationId xmlns:p14="http://schemas.microsoft.com/office/powerpoint/2010/main" val="3310482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5E840-00E1-E048-8E4D-B2855EA28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7CB710F-9954-9628-EA18-83DFAE144CD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273"/>
          <a:stretch/>
        </p:blipFill>
        <p:spPr>
          <a:xfrm>
            <a:off x="537898" y="573088"/>
            <a:ext cx="11654102" cy="2089106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9E8531A7-1682-29A0-1C8F-98D489D1854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F61C95-6ACC-41A6-13AC-1560C129B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4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13051F5-7823-14FC-8154-60A4A1525D0A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Front-end Modules Production Timeline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001339-B6B1-CB28-8C03-264CBCF64EC5}"/>
              </a:ext>
            </a:extLst>
          </p:cNvPr>
          <p:cNvSpPr txBox="1"/>
          <p:nvPr/>
        </p:nvSpPr>
        <p:spPr>
          <a:xfrm>
            <a:off x="924094" y="4845818"/>
            <a:ext cx="1229493" cy="9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ROSA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TOSA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GBLD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7301EEB-769A-567D-B2AC-FA5EF49D86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29287" y="2368102"/>
            <a:ext cx="621797" cy="206378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C8758A9-E990-8C8F-1F77-D267AAE729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9" y="4196216"/>
            <a:ext cx="2013008" cy="712138"/>
          </a:xfrm>
          <a:prstGeom prst="rect">
            <a:avLst/>
          </a:prstGeom>
        </p:spPr>
      </p:pic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271E359A-9C7A-B52F-CB5C-6996E8B5EA81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243976"/>
            <a:ext cx="353816" cy="2113656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B936DB4D-AD6C-F7C7-30FB-54C914C09577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589847"/>
            <a:ext cx="353816" cy="1767785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74AAB4F1-8042-0FA9-0DCE-80A570C0F90F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344032"/>
            <a:ext cx="353816" cy="1013600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49C80F85-76A7-2525-16BE-7E853D59D66A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689904"/>
            <a:ext cx="362544" cy="348054"/>
          </a:xfrm>
          <a:prstGeom prst="bentConnector3">
            <a:avLst>
              <a:gd name="adj1" fmla="val 146864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E45A3480-8926-BA6D-5B85-1BE678CFB2E7}"/>
              </a:ext>
            </a:extLst>
          </p:cNvPr>
          <p:cNvCxnSpPr>
            <a:cxnSpLocks/>
          </p:cNvCxnSpPr>
          <p:nvPr/>
        </p:nvCxnSpPr>
        <p:spPr>
          <a:xfrm flipV="1">
            <a:off x="2033657" y="4403098"/>
            <a:ext cx="240025" cy="1234987"/>
          </a:xfrm>
          <a:prstGeom prst="bentConnector3">
            <a:avLst>
              <a:gd name="adj1" fmla="val 302594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3CF8B2E8-4AB3-9915-2F11-189233CBE53E}"/>
              </a:ext>
            </a:extLst>
          </p:cNvPr>
          <p:cNvCxnSpPr>
            <a:cxnSpLocks/>
          </p:cNvCxnSpPr>
          <p:nvPr/>
        </p:nvCxnSpPr>
        <p:spPr>
          <a:xfrm flipV="1">
            <a:off x="2033657" y="3202965"/>
            <a:ext cx="119930" cy="2435119"/>
          </a:xfrm>
          <a:prstGeom prst="bentConnector3">
            <a:avLst>
              <a:gd name="adj1" fmla="val 603169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3B15C60D-3F78-94D6-E4D6-983E247CB8E4}"/>
              </a:ext>
            </a:extLst>
          </p:cNvPr>
          <p:cNvCxnSpPr>
            <a:cxnSpLocks/>
          </p:cNvCxnSpPr>
          <p:nvPr/>
        </p:nvCxnSpPr>
        <p:spPr>
          <a:xfrm flipV="1">
            <a:off x="2033657" y="3548836"/>
            <a:ext cx="119930" cy="2089249"/>
          </a:xfrm>
          <a:prstGeom prst="bentConnector3">
            <a:avLst>
              <a:gd name="adj1" fmla="val 598283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red and black logo&#10;&#10;AI-generated content may be incorrect.">
            <a:extLst>
              <a:ext uri="{FF2B5EF4-FFF2-40B4-BE49-F238E27FC236}">
                <a16:creationId xmlns:a16="http://schemas.microsoft.com/office/drawing/2014/main" id="{7BC0EB32-BC42-664B-2F8D-F3D83BAAB02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014" y="880298"/>
            <a:ext cx="351465" cy="35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883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0F0CC-57DF-1566-090F-D97F4EAFE7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5F3D106-B406-AB8E-EC4D-D9EE0E800DE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273"/>
          <a:stretch/>
        </p:blipFill>
        <p:spPr>
          <a:xfrm>
            <a:off x="537898" y="573088"/>
            <a:ext cx="11654102" cy="2089106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B5920AEF-5282-BC31-F633-AEEC541BC53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31684A-9C91-6C21-7999-9165C5268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5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64E682F-141F-9CC5-1A77-1010B35D9F4F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Front-end Modules Production Timeline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739D7FE-6B60-2D85-B02E-98096040FC0E}"/>
              </a:ext>
            </a:extLst>
          </p:cNvPr>
          <p:cNvSpPr txBox="1"/>
          <p:nvPr/>
        </p:nvSpPr>
        <p:spPr>
          <a:xfrm>
            <a:off x="924094" y="4845818"/>
            <a:ext cx="1229493" cy="9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ROSA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TOSA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GBLD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DA6D2B00-C723-C830-57EA-4667AEE412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29287" y="2368102"/>
            <a:ext cx="621797" cy="206378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723874A-B843-E618-89BB-C12B4616CE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9" y="4196216"/>
            <a:ext cx="2013008" cy="712138"/>
          </a:xfrm>
          <a:prstGeom prst="rect">
            <a:avLst/>
          </a:prstGeom>
        </p:spPr>
      </p:pic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BEEB89B7-52A8-E893-4115-5FBF692FFF16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243976"/>
            <a:ext cx="353816" cy="2113656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7E091709-5EF0-465C-4F33-4868B55D5824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589847"/>
            <a:ext cx="353816" cy="1767785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A36C2B22-82B5-F402-A091-62F6464E4999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344032"/>
            <a:ext cx="353816" cy="1013600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5AF2B009-0459-E02B-DBEB-78FC5898D843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689904"/>
            <a:ext cx="362544" cy="348054"/>
          </a:xfrm>
          <a:prstGeom prst="bentConnector3">
            <a:avLst>
              <a:gd name="adj1" fmla="val 146864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0DF597EA-4090-90D8-2C74-1720C57779A1}"/>
              </a:ext>
            </a:extLst>
          </p:cNvPr>
          <p:cNvCxnSpPr>
            <a:cxnSpLocks/>
          </p:cNvCxnSpPr>
          <p:nvPr/>
        </p:nvCxnSpPr>
        <p:spPr>
          <a:xfrm flipV="1">
            <a:off x="2033657" y="4403098"/>
            <a:ext cx="240025" cy="1234987"/>
          </a:xfrm>
          <a:prstGeom prst="bentConnector3">
            <a:avLst>
              <a:gd name="adj1" fmla="val 302594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57C8D567-662F-5EB4-6D80-994C0C9C73C1}"/>
              </a:ext>
            </a:extLst>
          </p:cNvPr>
          <p:cNvCxnSpPr>
            <a:cxnSpLocks/>
          </p:cNvCxnSpPr>
          <p:nvPr/>
        </p:nvCxnSpPr>
        <p:spPr>
          <a:xfrm flipV="1">
            <a:off x="2033657" y="3202965"/>
            <a:ext cx="119930" cy="2435119"/>
          </a:xfrm>
          <a:prstGeom prst="bentConnector3">
            <a:avLst>
              <a:gd name="adj1" fmla="val 603169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989C5150-A205-7CF5-A6A4-37514FDF3406}"/>
              </a:ext>
            </a:extLst>
          </p:cNvPr>
          <p:cNvCxnSpPr>
            <a:cxnSpLocks/>
          </p:cNvCxnSpPr>
          <p:nvPr/>
        </p:nvCxnSpPr>
        <p:spPr>
          <a:xfrm flipV="1">
            <a:off x="2033657" y="3548836"/>
            <a:ext cx="119930" cy="2089249"/>
          </a:xfrm>
          <a:prstGeom prst="bentConnector3">
            <a:avLst>
              <a:gd name="adj1" fmla="val 598283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Arrow: Right 102">
            <a:extLst>
              <a:ext uri="{FF2B5EF4-FFF2-40B4-BE49-F238E27FC236}">
                <a16:creationId xmlns:a16="http://schemas.microsoft.com/office/drawing/2014/main" id="{C6BA1AA6-7F47-083D-B1AA-98D521BB7966}"/>
              </a:ext>
            </a:extLst>
          </p:cNvPr>
          <p:cNvSpPr/>
          <p:nvPr/>
        </p:nvSpPr>
        <p:spPr>
          <a:xfrm>
            <a:off x="86359" y="1132429"/>
            <a:ext cx="351465" cy="116977"/>
          </a:xfrm>
          <a:prstGeom prst="rightArrow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6D0B44C-8282-4063-35F6-D6CF418FDE64}"/>
              </a:ext>
            </a:extLst>
          </p:cNvPr>
          <p:cNvSpPr txBox="1"/>
          <p:nvPr/>
        </p:nvSpPr>
        <p:spPr>
          <a:xfrm>
            <a:off x="3169920" y="2794245"/>
            <a:ext cx="8910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GBLD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50 Wafers were produced, packaged and tested to cover quantity requirement for both links.</a:t>
            </a:r>
          </a:p>
        </p:txBody>
      </p:sp>
    </p:spTree>
    <p:extLst>
      <p:ext uri="{BB962C8B-B14F-4D97-AF65-F5344CB8AC3E}">
        <p14:creationId xmlns:p14="http://schemas.microsoft.com/office/powerpoint/2010/main" val="880638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58A52-D1E9-2655-637C-BE6ABF06D7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8643AD2-B08D-F340-E07B-A88EB5D5372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273"/>
          <a:stretch/>
        </p:blipFill>
        <p:spPr>
          <a:xfrm>
            <a:off x="537898" y="573088"/>
            <a:ext cx="11654102" cy="2089106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286DB71-D5A5-CF6D-016C-65E6866FED9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FDC3C3-AD3A-EBEB-AC0F-7DC487B2F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6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26FC40C-BE64-DD95-86EF-12FAA0523094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Front-end Modules Production Timeline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2DC7FC-55E4-3AC3-28A2-2EBA94CF9252}"/>
              </a:ext>
            </a:extLst>
          </p:cNvPr>
          <p:cNvSpPr txBox="1"/>
          <p:nvPr/>
        </p:nvSpPr>
        <p:spPr>
          <a:xfrm>
            <a:off x="924094" y="4845818"/>
            <a:ext cx="1229493" cy="9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ROSA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TOSA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GBLD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300BF74-C6A9-7B7A-8396-AF73D937F6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29287" y="2368102"/>
            <a:ext cx="621797" cy="206378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7FD1DEEB-490B-6787-3571-DC22BBBF369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9" y="4196216"/>
            <a:ext cx="2013008" cy="712138"/>
          </a:xfrm>
          <a:prstGeom prst="rect">
            <a:avLst/>
          </a:prstGeom>
        </p:spPr>
      </p:pic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E06B3DCA-B310-6E0E-2B29-596644962FBF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243976"/>
            <a:ext cx="353816" cy="2113656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52576923-8E25-A4D2-1135-81F0EAD4C237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589847"/>
            <a:ext cx="353816" cy="1767785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E871230-1FAF-693E-1B4E-58469BEA48B0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344032"/>
            <a:ext cx="353816" cy="1013600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6FFBDFB5-CE60-0DC4-679B-2C6AEFF0325C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689904"/>
            <a:ext cx="362544" cy="348054"/>
          </a:xfrm>
          <a:prstGeom prst="bentConnector3">
            <a:avLst>
              <a:gd name="adj1" fmla="val 146864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13967B91-7D7C-8009-2416-420BFCC584AC}"/>
              </a:ext>
            </a:extLst>
          </p:cNvPr>
          <p:cNvCxnSpPr>
            <a:cxnSpLocks/>
          </p:cNvCxnSpPr>
          <p:nvPr/>
        </p:nvCxnSpPr>
        <p:spPr>
          <a:xfrm flipV="1">
            <a:off x="2033657" y="4403098"/>
            <a:ext cx="240025" cy="1234987"/>
          </a:xfrm>
          <a:prstGeom prst="bentConnector3">
            <a:avLst>
              <a:gd name="adj1" fmla="val 302594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47ACC7EA-A832-973E-E264-7985813A810E}"/>
              </a:ext>
            </a:extLst>
          </p:cNvPr>
          <p:cNvCxnSpPr>
            <a:cxnSpLocks/>
          </p:cNvCxnSpPr>
          <p:nvPr/>
        </p:nvCxnSpPr>
        <p:spPr>
          <a:xfrm flipV="1">
            <a:off x="2033657" y="3202965"/>
            <a:ext cx="119930" cy="2435119"/>
          </a:xfrm>
          <a:prstGeom prst="bentConnector3">
            <a:avLst>
              <a:gd name="adj1" fmla="val 603169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59A2CDC5-0081-3645-A793-4984954F9682}"/>
              </a:ext>
            </a:extLst>
          </p:cNvPr>
          <p:cNvCxnSpPr>
            <a:cxnSpLocks/>
          </p:cNvCxnSpPr>
          <p:nvPr/>
        </p:nvCxnSpPr>
        <p:spPr>
          <a:xfrm flipV="1">
            <a:off x="2033657" y="3548836"/>
            <a:ext cx="119930" cy="2089249"/>
          </a:xfrm>
          <a:prstGeom prst="bentConnector3">
            <a:avLst>
              <a:gd name="adj1" fmla="val 598283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Arrow: Right 102">
            <a:extLst>
              <a:ext uri="{FF2B5EF4-FFF2-40B4-BE49-F238E27FC236}">
                <a16:creationId xmlns:a16="http://schemas.microsoft.com/office/drawing/2014/main" id="{B22A9C64-CCAF-CAA4-FDEA-8469F4CC5555}"/>
              </a:ext>
            </a:extLst>
          </p:cNvPr>
          <p:cNvSpPr/>
          <p:nvPr/>
        </p:nvSpPr>
        <p:spPr>
          <a:xfrm>
            <a:off x="86359" y="1335629"/>
            <a:ext cx="351465" cy="116977"/>
          </a:xfrm>
          <a:prstGeom prst="rightArrow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788DC92-1B48-32A6-71FA-58B716E22C60}"/>
              </a:ext>
            </a:extLst>
          </p:cNvPr>
          <p:cNvSpPr txBox="1"/>
          <p:nvPr/>
        </p:nvSpPr>
        <p:spPr>
          <a:xfrm>
            <a:off x="3169920" y="2794245"/>
            <a:ext cx="891032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GBLD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50 Wafers were produced, packaged and tested to cover quantity requirement for both links.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TOSA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Samples were qualified through functional tests, neutron and gamma irradiation tests and temperature tests.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3</a:t>
            </a:r>
            <a:r>
              <a:rPr lang="en-GB" sz="1200" baseline="30000" dirty="0"/>
              <a:t>rd</a:t>
            </a:r>
            <a:r>
              <a:rPr lang="en-GB" sz="1200" dirty="0"/>
              <a:t> Lot received and qualified. </a:t>
            </a:r>
          </a:p>
        </p:txBody>
      </p:sp>
    </p:spTree>
    <p:extLst>
      <p:ext uri="{BB962C8B-B14F-4D97-AF65-F5344CB8AC3E}">
        <p14:creationId xmlns:p14="http://schemas.microsoft.com/office/powerpoint/2010/main" val="2260882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9F8D78-3A62-A483-E277-93F971D0B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103945A-64E9-1AC3-B92B-E7A947BFF352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73FDC6-CB4C-ACBF-7BC4-185B0398E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7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AF25706-BA37-59C5-1EFA-9042EE936A8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TOSA Lot 3 acceptance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D2EF1E-652B-0123-89AB-4D36C4C45691}"/>
              </a:ext>
            </a:extLst>
          </p:cNvPr>
          <p:cNvSpPr txBox="1"/>
          <p:nvPr/>
        </p:nvSpPr>
        <p:spPr>
          <a:xfrm>
            <a:off x="93889" y="1640766"/>
            <a:ext cx="2002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Static tests results</a:t>
            </a:r>
            <a:endParaRPr lang="en-GB" sz="1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82E3C7-E268-93AC-118D-EAEA4B5F630F}"/>
              </a:ext>
            </a:extLst>
          </p:cNvPr>
          <p:cNvSpPr txBox="1"/>
          <p:nvPr/>
        </p:nvSpPr>
        <p:spPr>
          <a:xfrm>
            <a:off x="93889" y="4383193"/>
            <a:ext cx="2002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Dynamic tests results</a:t>
            </a:r>
            <a:endParaRPr lang="en-GB" sz="1600" b="1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56DBEB2-FCDA-4FDD-E330-2F1FE644E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835" y="3571240"/>
            <a:ext cx="3105928" cy="242945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D359A00-43B3-77EB-F714-F66B658FCC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44642" y="563080"/>
            <a:ext cx="3105928" cy="245304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CD62F0A-E8BA-54F2-D84A-EFC01BBABB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7296" y="574874"/>
            <a:ext cx="3105928" cy="242945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CB8A849-D6B4-6CAE-FF61-5B644595BA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9950" y="598461"/>
            <a:ext cx="3105928" cy="238228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4E0A25C-F505-084D-D1CF-8CECB7AD21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1678" y="3571239"/>
            <a:ext cx="3105928" cy="242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710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EB22E-0CB4-132A-932A-CD62BD869E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E4599E8-B784-F0A7-38AA-589F539B12A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273"/>
          <a:stretch/>
        </p:blipFill>
        <p:spPr>
          <a:xfrm>
            <a:off x="537898" y="573088"/>
            <a:ext cx="11654102" cy="2089106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7A866A02-8EA7-1893-A798-1BD0F39AA6B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F43698-0613-138A-1D3D-561283EB5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8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B28515C-B30D-4EAC-AABA-75DE84CF02D1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Front-end Modules Production Timeline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9512DDA-7EF9-070E-C52F-F3B199969AA4}"/>
              </a:ext>
            </a:extLst>
          </p:cNvPr>
          <p:cNvSpPr txBox="1"/>
          <p:nvPr/>
        </p:nvSpPr>
        <p:spPr>
          <a:xfrm>
            <a:off x="924094" y="4845818"/>
            <a:ext cx="1229493" cy="9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ROSA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TOSA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GBLD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5BBAFB7-FF71-A1C2-FF10-1918326A73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29287" y="2368102"/>
            <a:ext cx="621797" cy="206378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7FD4164B-9E6D-B2B4-ED67-0BB51F38AC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9" y="4196216"/>
            <a:ext cx="2013008" cy="712138"/>
          </a:xfrm>
          <a:prstGeom prst="rect">
            <a:avLst/>
          </a:prstGeom>
        </p:spPr>
      </p:pic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4CECAEFB-3EB6-C284-F05F-CAEA92892866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243976"/>
            <a:ext cx="353816" cy="2113656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6DA1177A-AB07-B569-A916-85BE5FD5D7DD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589847"/>
            <a:ext cx="353816" cy="1767785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0D5CE1F3-A87B-4D4F-5B34-BE69A846BF60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344032"/>
            <a:ext cx="353816" cy="1013600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62607E54-FDBB-A975-1647-46CC039E8FBB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689904"/>
            <a:ext cx="362544" cy="348054"/>
          </a:xfrm>
          <a:prstGeom prst="bentConnector3">
            <a:avLst>
              <a:gd name="adj1" fmla="val 146864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656D00C3-8A30-7053-2623-ABC2AA488400}"/>
              </a:ext>
            </a:extLst>
          </p:cNvPr>
          <p:cNvCxnSpPr>
            <a:cxnSpLocks/>
          </p:cNvCxnSpPr>
          <p:nvPr/>
        </p:nvCxnSpPr>
        <p:spPr>
          <a:xfrm flipV="1">
            <a:off x="2033657" y="4403098"/>
            <a:ext cx="240025" cy="1234987"/>
          </a:xfrm>
          <a:prstGeom prst="bentConnector3">
            <a:avLst>
              <a:gd name="adj1" fmla="val 302594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B1679663-707B-2C56-3890-24CB1D449F48}"/>
              </a:ext>
            </a:extLst>
          </p:cNvPr>
          <p:cNvCxnSpPr>
            <a:cxnSpLocks/>
          </p:cNvCxnSpPr>
          <p:nvPr/>
        </p:nvCxnSpPr>
        <p:spPr>
          <a:xfrm flipV="1">
            <a:off x="2033657" y="3202965"/>
            <a:ext cx="119930" cy="2435119"/>
          </a:xfrm>
          <a:prstGeom prst="bentConnector3">
            <a:avLst>
              <a:gd name="adj1" fmla="val 603169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77B4AF54-CD14-2588-053C-57339EB619F6}"/>
              </a:ext>
            </a:extLst>
          </p:cNvPr>
          <p:cNvCxnSpPr>
            <a:cxnSpLocks/>
          </p:cNvCxnSpPr>
          <p:nvPr/>
        </p:nvCxnSpPr>
        <p:spPr>
          <a:xfrm flipV="1">
            <a:off x="2033657" y="3548836"/>
            <a:ext cx="119930" cy="2089249"/>
          </a:xfrm>
          <a:prstGeom prst="bentConnector3">
            <a:avLst>
              <a:gd name="adj1" fmla="val 598283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Arrow: Right 102">
            <a:extLst>
              <a:ext uri="{FF2B5EF4-FFF2-40B4-BE49-F238E27FC236}">
                <a16:creationId xmlns:a16="http://schemas.microsoft.com/office/drawing/2014/main" id="{0B7D24D7-60FA-6069-575A-EA8118244547}"/>
              </a:ext>
            </a:extLst>
          </p:cNvPr>
          <p:cNvSpPr/>
          <p:nvPr/>
        </p:nvSpPr>
        <p:spPr>
          <a:xfrm>
            <a:off x="86359" y="1523387"/>
            <a:ext cx="351465" cy="116977"/>
          </a:xfrm>
          <a:prstGeom prst="rightArrow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BF45A61-E24D-1E2D-C35A-53EBA97CA5F7}"/>
              </a:ext>
            </a:extLst>
          </p:cNvPr>
          <p:cNvSpPr txBox="1"/>
          <p:nvPr/>
        </p:nvSpPr>
        <p:spPr>
          <a:xfrm>
            <a:off x="3169920" y="2794245"/>
            <a:ext cx="89103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GBLD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50 Wafers were produced, packaged and tested to cover quantity requirement for both links.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TOSA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Samples were qualified through functional tests, neutron and gamma irradiation tests and temperature tests.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3</a:t>
            </a:r>
            <a:r>
              <a:rPr lang="en-GB" sz="1200" baseline="30000" dirty="0"/>
              <a:t>rd</a:t>
            </a:r>
            <a:r>
              <a:rPr lang="en-GB" sz="1200" dirty="0"/>
              <a:t> Lot received and qualified. 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PCB 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pre-series qualified for the project.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production expected by 23 April.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CTRx</a:t>
            </a:r>
            <a:r>
              <a:rPr lang="en-GB" sz="1200" dirty="0"/>
              <a:t> PCB pre-series production by June 2025</a:t>
            </a:r>
          </a:p>
        </p:txBody>
      </p:sp>
    </p:spTree>
    <p:extLst>
      <p:ext uri="{BB962C8B-B14F-4D97-AF65-F5344CB8AC3E}">
        <p14:creationId xmlns:p14="http://schemas.microsoft.com/office/powerpoint/2010/main" val="3112387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1760F-14A2-C53F-D821-281FDC8CB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32A218D-D54D-287D-34A4-C5E591BB7EE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t="273"/>
          <a:stretch/>
        </p:blipFill>
        <p:spPr>
          <a:xfrm>
            <a:off x="537898" y="573088"/>
            <a:ext cx="11654102" cy="2089106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2F25A15-610C-4907-531D-85B74925CECA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F1B653-AB74-2624-DCA6-83006062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9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B88B1AD-05F1-94BF-F39E-9EF6AB957F6F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Front-end Modules Production Timeline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4A92961-30EF-1A74-5CF8-96D50A0853C8}"/>
              </a:ext>
            </a:extLst>
          </p:cNvPr>
          <p:cNvSpPr txBox="1"/>
          <p:nvPr/>
        </p:nvSpPr>
        <p:spPr>
          <a:xfrm>
            <a:off x="924094" y="4845818"/>
            <a:ext cx="1229493" cy="9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ROSA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TOSA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/>
              <a:t>GBLD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03DCBEC-059C-C8BC-76A0-550A9E0F84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29287" y="2368102"/>
            <a:ext cx="621797" cy="206378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D252F01-9B82-7E81-A979-572459AE16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9" y="4196216"/>
            <a:ext cx="2013008" cy="712138"/>
          </a:xfrm>
          <a:prstGeom prst="rect">
            <a:avLst/>
          </a:prstGeom>
        </p:spPr>
      </p:pic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0C5E9993-BAB7-3002-007D-3887DBE7BF7A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243976"/>
            <a:ext cx="353816" cy="2113656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D93C2E28-F7E4-C07E-AD0F-0633C900189C}"/>
              </a:ext>
            </a:extLst>
          </p:cNvPr>
          <p:cNvCxnSpPr>
            <a:cxnSpLocks/>
          </p:cNvCxnSpPr>
          <p:nvPr/>
        </p:nvCxnSpPr>
        <p:spPr>
          <a:xfrm rot="10800000">
            <a:off x="659070" y="3589847"/>
            <a:ext cx="353816" cy="1767785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6E2245B9-D067-A1E1-BA97-9A5DB980882E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344032"/>
            <a:ext cx="353816" cy="1013600"/>
          </a:xfrm>
          <a:prstGeom prst="bentConnector3">
            <a:avLst>
              <a:gd name="adj1" fmla="val 174514"/>
            </a:avLst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8C83E8BE-0E16-44CF-9B79-A1F051344547}"/>
              </a:ext>
            </a:extLst>
          </p:cNvPr>
          <p:cNvCxnSpPr>
            <a:cxnSpLocks/>
          </p:cNvCxnSpPr>
          <p:nvPr/>
        </p:nvCxnSpPr>
        <p:spPr>
          <a:xfrm rot="10800000">
            <a:off x="659070" y="4689904"/>
            <a:ext cx="362544" cy="348054"/>
          </a:xfrm>
          <a:prstGeom prst="bentConnector3">
            <a:avLst>
              <a:gd name="adj1" fmla="val 146864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DBD769DE-CA28-A139-9D29-EC8B6F183974}"/>
              </a:ext>
            </a:extLst>
          </p:cNvPr>
          <p:cNvCxnSpPr>
            <a:cxnSpLocks/>
          </p:cNvCxnSpPr>
          <p:nvPr/>
        </p:nvCxnSpPr>
        <p:spPr>
          <a:xfrm flipV="1">
            <a:off x="2033657" y="4403098"/>
            <a:ext cx="240025" cy="1234987"/>
          </a:xfrm>
          <a:prstGeom prst="bentConnector3">
            <a:avLst>
              <a:gd name="adj1" fmla="val 302594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8F306C12-0124-1592-F4BC-5DE98A5D17F4}"/>
              </a:ext>
            </a:extLst>
          </p:cNvPr>
          <p:cNvCxnSpPr>
            <a:cxnSpLocks/>
          </p:cNvCxnSpPr>
          <p:nvPr/>
        </p:nvCxnSpPr>
        <p:spPr>
          <a:xfrm flipV="1">
            <a:off x="2033657" y="3202965"/>
            <a:ext cx="119930" cy="2435119"/>
          </a:xfrm>
          <a:prstGeom prst="bentConnector3">
            <a:avLst>
              <a:gd name="adj1" fmla="val 603169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0C64045E-A401-5116-B653-DF87879EBD17}"/>
              </a:ext>
            </a:extLst>
          </p:cNvPr>
          <p:cNvCxnSpPr>
            <a:cxnSpLocks/>
          </p:cNvCxnSpPr>
          <p:nvPr/>
        </p:nvCxnSpPr>
        <p:spPr>
          <a:xfrm flipV="1">
            <a:off x="2033657" y="3548836"/>
            <a:ext cx="119930" cy="2089249"/>
          </a:xfrm>
          <a:prstGeom prst="bentConnector3">
            <a:avLst>
              <a:gd name="adj1" fmla="val 598283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Arrow: Right 102">
            <a:extLst>
              <a:ext uri="{FF2B5EF4-FFF2-40B4-BE49-F238E27FC236}">
                <a16:creationId xmlns:a16="http://schemas.microsoft.com/office/drawing/2014/main" id="{76664DCC-4CE2-973C-F430-457E2B1AE828}"/>
              </a:ext>
            </a:extLst>
          </p:cNvPr>
          <p:cNvSpPr/>
          <p:nvPr/>
        </p:nvSpPr>
        <p:spPr>
          <a:xfrm>
            <a:off x="86359" y="1742029"/>
            <a:ext cx="351465" cy="116977"/>
          </a:xfrm>
          <a:prstGeom prst="rightArrow">
            <a:avLst/>
          </a:prstGeom>
          <a:solidFill>
            <a:srgbClr val="FFC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7C8D1F8-5CF0-B9DF-CC11-070A1FCB58EA}"/>
              </a:ext>
            </a:extLst>
          </p:cNvPr>
          <p:cNvSpPr txBox="1"/>
          <p:nvPr/>
        </p:nvSpPr>
        <p:spPr>
          <a:xfrm>
            <a:off x="3169920" y="2794245"/>
            <a:ext cx="8910320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GBLD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50 Wafers were produced, packaged and tested to cover quantity requirement for both links.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TOSA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Samples were qualified through functional tests, neutron and gamma irradiation tests and temperature tests.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3</a:t>
            </a:r>
            <a:r>
              <a:rPr lang="en-GB" sz="1200" baseline="30000" dirty="0"/>
              <a:t>rd</a:t>
            </a:r>
            <a:r>
              <a:rPr lang="en-GB" sz="1200" dirty="0"/>
              <a:t> Lot received and qualified. 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PCB 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pre-series qualified for the project.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production expected by 23 April.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CTRx</a:t>
            </a:r>
            <a:r>
              <a:rPr lang="en-GB" sz="1200" dirty="0"/>
              <a:t> PCB pre-series production by June 2025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ROSA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/>
              <a:t> </a:t>
            </a:r>
            <a:r>
              <a:rPr lang="en-GB" sz="1200" dirty="0"/>
              <a:t>Required by November 2025 to continue modules production.</a:t>
            </a:r>
          </a:p>
        </p:txBody>
      </p:sp>
    </p:spTree>
    <p:extLst>
      <p:ext uri="{BB962C8B-B14F-4D97-AF65-F5344CB8AC3E}">
        <p14:creationId xmlns:p14="http://schemas.microsoft.com/office/powerpoint/2010/main" val="2645505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132438</TotalTime>
  <Words>1405</Words>
  <Application>Microsoft Office PowerPoint</Application>
  <PresentationFormat>Widescreen</PresentationFormat>
  <Paragraphs>278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GreekC_IV25</vt:lpstr>
      <vt:lpstr>Rockwell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Cristiano</dc:creator>
  <cp:lastModifiedBy>Antonio Cristiano</cp:lastModifiedBy>
  <cp:revision>642</cp:revision>
  <cp:lastPrinted>2022-02-18T08:26:16Z</cp:lastPrinted>
  <dcterms:created xsi:type="dcterms:W3CDTF">2021-11-03T11:22:53Z</dcterms:created>
  <dcterms:modified xsi:type="dcterms:W3CDTF">2025-04-11T06:22:14Z</dcterms:modified>
</cp:coreProperties>
</file>