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0"/>
  </p:notesMasterIdLst>
  <p:handoutMasterIdLst>
    <p:handoutMasterId r:id="rId31"/>
  </p:handoutMasterIdLst>
  <p:sldIdLst>
    <p:sldId id="259" r:id="rId2"/>
    <p:sldId id="303" r:id="rId3"/>
    <p:sldId id="304" r:id="rId4"/>
    <p:sldId id="317" r:id="rId5"/>
    <p:sldId id="312" r:id="rId6"/>
    <p:sldId id="326" r:id="rId7"/>
    <p:sldId id="314" r:id="rId8"/>
    <p:sldId id="315" r:id="rId9"/>
    <p:sldId id="327" r:id="rId10"/>
    <p:sldId id="306" r:id="rId11"/>
    <p:sldId id="305" r:id="rId12"/>
    <p:sldId id="322" r:id="rId13"/>
    <p:sldId id="307" r:id="rId14"/>
    <p:sldId id="323" r:id="rId15"/>
    <p:sldId id="324" r:id="rId16"/>
    <p:sldId id="308" r:id="rId17"/>
    <p:sldId id="320" r:id="rId18"/>
    <p:sldId id="325" r:id="rId19"/>
    <p:sldId id="329" r:id="rId20"/>
    <p:sldId id="318" r:id="rId21"/>
    <p:sldId id="309" r:id="rId22"/>
    <p:sldId id="310" r:id="rId23"/>
    <p:sldId id="330" r:id="rId24"/>
    <p:sldId id="319" r:id="rId25"/>
    <p:sldId id="316" r:id="rId26"/>
    <p:sldId id="311" r:id="rId27"/>
    <p:sldId id="328" r:id="rId28"/>
    <p:sldId id="288"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2D050"/>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86"/>
  </p:normalViewPr>
  <p:slideViewPr>
    <p:cSldViewPr snapToObjects="1">
      <p:cViewPr varScale="1">
        <p:scale>
          <a:sx n="118" d="100"/>
          <a:sy n="118" d="100"/>
        </p:scale>
        <p:origin x="389" y="8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4/22/2025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4/22/2025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fr-FR"/>
              <a:t>YYYY-MM-DD</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 | Reference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 | Reference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 | Reference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fr-FR"/>
              <a:t>YYYY-MM-DD</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 | Reference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fr-FR"/>
              <a:t>YYYY-MM-DD</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 | Reference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 | Reference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 | Reference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fr-FR"/>
              <a:t>YYYY-MM-DD</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 | Reference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 | Reference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grpSp>
        <p:nvGrpSpPr>
          <p:cNvPr id="2" name="Group 1">
            <a:extLst>
              <a:ext uri="{FF2B5EF4-FFF2-40B4-BE49-F238E27FC236}">
                <a16:creationId xmlns:a16="http://schemas.microsoft.com/office/drawing/2014/main" id="{8B92C1EF-B18C-45A8-86B5-D8072DB68F76}"/>
              </a:ext>
            </a:extLst>
          </p:cNvPr>
          <p:cNvGrpSpPr/>
          <p:nvPr userDrawn="1"/>
        </p:nvGrpSpPr>
        <p:grpSpPr>
          <a:xfrm>
            <a:off x="3308104" y="2315864"/>
            <a:ext cx="5575792" cy="1728192"/>
            <a:chOff x="2279576" y="2315864"/>
            <a:chExt cx="5575792" cy="1728192"/>
          </a:xfrm>
        </p:grpSpPr>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2279576" y="2315864"/>
              <a:ext cx="1728192" cy="1728192"/>
            </a:xfrm>
            <a:prstGeom prst="rect">
              <a:avLst/>
            </a:prstGeom>
          </p:spPr>
        </p:pic>
        <p:pic>
          <p:nvPicPr>
            <p:cNvPr id="6" name="Picture 5">
              <a:extLst>
                <a:ext uri="{FF2B5EF4-FFF2-40B4-BE49-F238E27FC236}">
                  <a16:creationId xmlns:a16="http://schemas.microsoft.com/office/drawing/2014/main" id="{4CC54C32-F50E-42D2-841F-7B2F0AB75DC4}"/>
                </a:ext>
              </a:extLst>
            </p:cNvPr>
            <p:cNvPicPr>
              <a:picLocks noChangeAspect="1"/>
            </p:cNvPicPr>
            <p:nvPr userDrawn="1"/>
          </p:nvPicPr>
          <p:blipFill rotWithShape="1">
            <a:blip r:embed="rId3"/>
            <a:srcRect b="44750"/>
            <a:stretch/>
          </p:blipFill>
          <p:spPr bwMode="auto">
            <a:xfrm>
              <a:off x="4336631" y="2493903"/>
              <a:ext cx="3518737" cy="1372114"/>
            </a:xfrm>
            <a:prstGeom prst="rect">
              <a:avLst/>
            </a:prstGeom>
          </p:spPr>
        </p:pic>
      </p:grpSp>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63AD9047-491C-4CB9-AE49-11B94B8E1962}"/>
              </a:ext>
            </a:extLst>
          </p:cNvPr>
          <p:cNvSpPr>
            <a:spLocks noGrp="1"/>
          </p:cNvSpPr>
          <p:nvPr>
            <p:ph type="dt" sz="half" idx="10"/>
          </p:nvPr>
        </p:nvSpPr>
        <p:spPr/>
        <p:txBody>
          <a:bodyPr/>
          <a:lstStyle/>
          <a:p>
            <a:r>
              <a:rPr lang="fr-FR"/>
              <a:t>YYYY-MM-DD</a:t>
            </a:r>
            <a:endParaRPr lang="en-US" dirty="0"/>
          </a:p>
        </p:txBody>
      </p:sp>
      <p:sp>
        <p:nvSpPr>
          <p:cNvPr id="4" name="Footer Placeholder 3">
            <a:extLst>
              <a:ext uri="{FF2B5EF4-FFF2-40B4-BE49-F238E27FC236}">
                <a16:creationId xmlns:a16="http://schemas.microsoft.com/office/drawing/2014/main" id="{315BFD15-A1BC-4352-AB14-5B5A4925D4A2}"/>
              </a:ext>
            </a:extLst>
          </p:cNvPr>
          <p:cNvSpPr>
            <a:spLocks noGrp="1"/>
          </p:cNvSpPr>
          <p:nvPr>
            <p:ph type="ftr" sz="quarter" idx="11"/>
          </p:nvPr>
        </p:nvSpPr>
        <p:spPr/>
        <p:txBody>
          <a:bodyPr/>
          <a:lstStyle/>
          <a:p>
            <a:r>
              <a:rPr lang="en-US"/>
              <a:t>Presenter | Presentation Title | Reference</a:t>
            </a:r>
            <a:endParaRPr lang="en-US" dirty="0"/>
          </a:p>
        </p:txBody>
      </p:sp>
      <p:sp>
        <p:nvSpPr>
          <p:cNvPr id="5" name="Slide Number Placeholder 4">
            <a:extLst>
              <a:ext uri="{FF2B5EF4-FFF2-40B4-BE49-F238E27FC236}">
                <a16:creationId xmlns:a16="http://schemas.microsoft.com/office/drawing/2014/main" id="{A303B7F1-83DF-4B44-9D13-622BDD70D13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YYYY-MM-DD</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 | Reference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Title 1">
            <a:extLst>
              <a:ext uri="{FF2B5EF4-FFF2-40B4-BE49-F238E27FC236}">
                <a16:creationId xmlns:a16="http://schemas.microsoft.com/office/drawing/2014/main" id="{D427E3D5-2194-4AE8-80D4-1FCE73F4D65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YYYY-MM-DD</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 | Reference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fr-FR"/>
              <a:t>YYYY-MM-DD</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Presenter | Presentation Title | Reference</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YYYY-MM-DD</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 | Reference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fr-FR"/>
              <a:t>YYYY-MM-DD</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287688" y="6378349"/>
            <a:ext cx="828700" cy="365125"/>
          </a:xfrm>
          <a:prstGeom prst="rect">
            <a:avLst/>
          </a:prstGeom>
        </p:spPr>
        <p:txBody>
          <a:bodyPr vert="horz" lIns="0" tIns="0" rIns="0" bIns="0" rtlCol="0" anchor="ctr"/>
          <a:lstStyle>
            <a:lvl1pPr algn="r">
              <a:defRPr sz="1000">
                <a:solidFill>
                  <a:schemeClr val="tx1"/>
                </a:solidFill>
              </a:defRPr>
            </a:lvl1pPr>
          </a:lstStyle>
          <a:p>
            <a:r>
              <a:rPr lang="fr-FR"/>
              <a:t>YYYY-MM-DD</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Presenter | Presentation Title | Reference</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pic>
        <p:nvPicPr>
          <p:cNvPr id="10" name="Picture 9">
            <a:extLst>
              <a:ext uri="{FF2B5EF4-FFF2-40B4-BE49-F238E27FC236}">
                <a16:creationId xmlns:a16="http://schemas.microsoft.com/office/drawing/2014/main" id="{1846A544-82A8-478C-8DA1-1A49D694F9DE}"/>
              </a:ext>
            </a:extLst>
          </p:cNvPr>
          <p:cNvPicPr>
            <a:picLocks noChangeAspect="1"/>
          </p:cNvPicPr>
          <p:nvPr userDrawn="1"/>
        </p:nvPicPr>
        <p:blipFill rotWithShape="1">
          <a:blip r:embed="rId25"/>
          <a:srcRect r="58573" b="44750"/>
          <a:stretch/>
        </p:blipFill>
        <p:spPr bwMode="auto">
          <a:xfrm>
            <a:off x="981918" y="6364599"/>
            <a:ext cx="418257" cy="393699"/>
          </a:xfrm>
          <a:prstGeom prst="rect">
            <a:avLst/>
          </a:prstGeom>
        </p:spPr>
      </p:pic>
      <p:sp>
        <p:nvSpPr>
          <p:cNvPr id="12" name="TextBox 11">
            <a:extLst>
              <a:ext uri="{FF2B5EF4-FFF2-40B4-BE49-F238E27FC236}">
                <a16:creationId xmlns:a16="http://schemas.microsoft.com/office/drawing/2014/main" id="{9960323C-FCE7-4F74-A687-BE4805310B87}"/>
              </a:ext>
            </a:extLst>
          </p:cNvPr>
          <p:cNvSpPr txBox="1"/>
          <p:nvPr/>
        </p:nvSpPr>
        <p:spPr bwMode="auto">
          <a:xfrm>
            <a:off x="1318085" y="6395580"/>
            <a:ext cx="864096" cy="230832"/>
          </a:xfrm>
          <a:prstGeom prst="rect">
            <a:avLst/>
          </a:prstGeom>
          <a:noFill/>
        </p:spPr>
        <p:txBody>
          <a:bodyPr wrap="square" rtlCol="0">
            <a:spAutoFit/>
          </a:bodyPr>
          <a:lstStyle/>
          <a:p>
            <a:r>
              <a:rPr lang="fr-CH" sz="900" b="1" dirty="0"/>
              <a:t>E</a:t>
            </a:r>
            <a:r>
              <a:rPr lang="fr-CH" sz="700" b="1" dirty="0"/>
              <a:t>NGINEERING</a:t>
            </a:r>
          </a:p>
        </p:txBody>
      </p:sp>
      <p:sp>
        <p:nvSpPr>
          <p:cNvPr id="13" name="TextBox 12">
            <a:extLst>
              <a:ext uri="{FF2B5EF4-FFF2-40B4-BE49-F238E27FC236}">
                <a16:creationId xmlns:a16="http://schemas.microsoft.com/office/drawing/2014/main" id="{632872DB-D95D-41FB-8620-43080C482AB9}"/>
              </a:ext>
            </a:extLst>
          </p:cNvPr>
          <p:cNvSpPr txBox="1"/>
          <p:nvPr/>
        </p:nvSpPr>
        <p:spPr bwMode="auto">
          <a:xfrm>
            <a:off x="1318085" y="6510996"/>
            <a:ext cx="1080120" cy="230832"/>
          </a:xfrm>
          <a:prstGeom prst="rect">
            <a:avLst/>
          </a:prstGeom>
          <a:noFill/>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fr-CH" sz="900" b="1" kern="1200" noProof="0" dirty="0">
                <a:solidFill>
                  <a:schemeClr val="tx1"/>
                </a:solidFill>
                <a:latin typeface="+mn-lt"/>
                <a:ea typeface="+mn-ea"/>
                <a:cs typeface="+mn-cs"/>
              </a:rPr>
              <a:t>D</a:t>
            </a:r>
            <a:r>
              <a:rPr lang="fr-CH" sz="700" b="1" kern="1200" noProof="0" dirty="0">
                <a:solidFill>
                  <a:schemeClr val="tx1"/>
                </a:solidFill>
                <a:latin typeface="+mn-lt"/>
                <a:ea typeface="+mn-ea"/>
                <a:cs typeface="+mn-cs"/>
              </a:rPr>
              <a:t>EPARTMENT</a:t>
            </a:r>
            <a:endParaRPr lang="fr-FR" sz="900" b="1" kern="1200" noProof="0" dirty="0">
              <a:solidFill>
                <a:schemeClr val="tx1"/>
              </a:solidFill>
              <a:latin typeface="+mn-lt"/>
              <a:ea typeface="+mn-ea"/>
              <a:cs typeface="+mn-cs"/>
            </a:endParaRP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s://edms.cern.ch/document/3281948" TargetMode="Externa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sv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hyperlink" Target="https://edms.cern.ch/document/1322037" TargetMode="Externa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hyperlink" Target="https://edms.cern.ch/document/1322037" TargetMode="Externa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hyperlink" Target="https://edms.cern.ch/document/2748988" TargetMode="Externa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dirty="0"/>
              <a:t>EMD213</a:t>
            </a:r>
            <a:r>
              <a:rPr lang="en-US"/>
              <a:t>/A80 </a:t>
            </a:r>
            <a:r>
              <a:rPr lang="en-US" dirty="0"/>
              <a:t>Earth Fault</a:t>
            </a:r>
            <a:br>
              <a:rPr lang="en-US" dirty="0"/>
            </a:br>
            <a:r>
              <a:rPr lang="en-US" sz="3200" i="1" dirty="0"/>
              <a:t>22.03.2025</a:t>
            </a:r>
            <a:endParaRPr lang="en-US" i="1"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a:t>E. Freddi, J. Leppilahti · EN-EL</a:t>
            </a:r>
          </a:p>
          <a:p>
            <a:pPr algn="l"/>
            <a:r>
              <a:rPr lang="en-US" sz="1800" dirty="0"/>
              <a:t>26.03.2025</a:t>
            </a:r>
          </a:p>
        </p:txBody>
      </p:sp>
      <p:sp>
        <p:nvSpPr>
          <p:cNvPr id="7" name="TextBox 6">
            <a:extLst>
              <a:ext uri="{FF2B5EF4-FFF2-40B4-BE49-F238E27FC236}">
                <a16:creationId xmlns:a16="http://schemas.microsoft.com/office/drawing/2014/main" id="{0DDA1893-64E7-4801-8783-60D4FE79DFE3}"/>
              </a:ext>
            </a:extLst>
          </p:cNvPr>
          <p:cNvSpPr txBox="1"/>
          <p:nvPr/>
        </p:nvSpPr>
        <p:spPr>
          <a:xfrm>
            <a:off x="5591944" y="6134707"/>
            <a:ext cx="6096000" cy="369332"/>
          </a:xfrm>
          <a:prstGeom prst="rect">
            <a:avLst/>
          </a:prstGeom>
          <a:noFill/>
        </p:spPr>
        <p:txBody>
          <a:bodyPr wrap="square">
            <a:spAutoFit/>
          </a:bodyPr>
          <a:lstStyle/>
          <a:p>
            <a:pPr algn="r"/>
            <a:r>
              <a:rPr lang="en-US" dirty="0">
                <a:solidFill>
                  <a:srgbClr val="FFFFFF"/>
                </a:solidFill>
                <a:latin typeface="Arial"/>
              </a:rPr>
              <a:t>EDMS </a:t>
            </a:r>
            <a:r>
              <a:rPr lang="en-US" dirty="0">
                <a:solidFill>
                  <a:schemeClr val="accent1">
                    <a:lumMod val="20000"/>
                    <a:lumOff val="80000"/>
                  </a:schemeClr>
                </a:solidFill>
                <a:latin typeface="Arial"/>
                <a:hlinkClick r:id="rId2">
                  <a:extLst>
                    <a:ext uri="{A12FA001-AC4F-418D-AE19-62706E023703}">
                      <ahyp:hlinkClr xmlns:ahyp="http://schemas.microsoft.com/office/drawing/2018/hyperlinkcolor" val="tx"/>
                    </a:ext>
                  </a:extLst>
                </a:hlinkClick>
              </a:rPr>
              <a:t>3281948</a:t>
            </a:r>
            <a:endParaRPr lang="en-US" dirty="0">
              <a:solidFill>
                <a:schemeClr val="accent1">
                  <a:lumMod val="20000"/>
                  <a:lumOff val="80000"/>
                </a:schemeClr>
              </a:solidFill>
              <a:latin typeface="Arial"/>
            </a:endParaRP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a:xfrm>
            <a:off x="407988" y="3429001"/>
            <a:ext cx="11376025" cy="936104"/>
          </a:xfrm>
        </p:spPr>
        <p:txBody>
          <a:bodyPr/>
          <a:lstStyle/>
          <a:p>
            <a:r>
              <a:rPr lang="en-GB" dirty="0"/>
              <a:t>Fault analysis</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Tree>
    <p:extLst>
      <p:ext uri="{BB962C8B-B14F-4D97-AF65-F5344CB8AC3E}">
        <p14:creationId xmlns:p14="http://schemas.microsoft.com/office/powerpoint/2010/main" val="3743091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a:xfrm>
            <a:off x="407988" y="373593"/>
            <a:ext cx="11376025" cy="463119"/>
          </a:xfrm>
        </p:spPr>
        <p:txBody>
          <a:bodyPr/>
          <a:lstStyle/>
          <a:p>
            <a:r>
              <a:rPr lang="en-US" dirty="0"/>
              <a:t>Fault analysis</a:t>
            </a:r>
            <a:endParaRPr lang="en-GB" dirty="0"/>
          </a:p>
        </p:txBody>
      </p:sp>
      <p:sp>
        <p:nvSpPr>
          <p:cNvPr id="2" name="Title 6">
            <a:extLst>
              <a:ext uri="{FF2B5EF4-FFF2-40B4-BE49-F238E27FC236}">
                <a16:creationId xmlns:a16="http://schemas.microsoft.com/office/drawing/2014/main" id="{85720BEC-79E8-AE0E-9F0E-8F84825E9732}"/>
              </a:ext>
            </a:extLst>
          </p:cNvPr>
          <p:cNvSpPr txBox="1">
            <a:spLocks/>
          </p:cNvSpPr>
          <p:nvPr/>
        </p:nvSpPr>
        <p:spPr>
          <a:xfrm>
            <a:off x="407987" y="877649"/>
            <a:ext cx="11376025" cy="4631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400" dirty="0">
                <a:solidFill>
                  <a:schemeClr val="bg2">
                    <a:lumMod val="50000"/>
                  </a:schemeClr>
                </a:solidFill>
              </a:rPr>
              <a:t>PSEN events list</a:t>
            </a:r>
            <a:endParaRPr lang="en-GB" sz="2400" dirty="0">
              <a:solidFill>
                <a:schemeClr val="bg2">
                  <a:lumMod val="50000"/>
                </a:schemeClr>
              </a:solidFill>
            </a:endParaRPr>
          </a:p>
        </p:txBody>
      </p:sp>
      <p:sp>
        <p:nvSpPr>
          <p:cNvPr id="5" name="TextBox 4">
            <a:extLst>
              <a:ext uri="{FF2B5EF4-FFF2-40B4-BE49-F238E27FC236}">
                <a16:creationId xmlns:a16="http://schemas.microsoft.com/office/drawing/2014/main" id="{1B912F9E-6F0F-FB15-582A-A5CA0CF6B9F3}"/>
              </a:ext>
            </a:extLst>
          </p:cNvPr>
          <p:cNvSpPr txBox="1"/>
          <p:nvPr/>
        </p:nvSpPr>
        <p:spPr>
          <a:xfrm>
            <a:off x="7792412" y="1469975"/>
            <a:ext cx="1150620" cy="461665"/>
          </a:xfrm>
          <a:prstGeom prst="rect">
            <a:avLst/>
          </a:prstGeom>
          <a:noFill/>
        </p:spPr>
        <p:txBody>
          <a:bodyPr wrap="square" rtlCol="0">
            <a:spAutoFit/>
          </a:bodyPr>
          <a:lstStyle/>
          <a:p>
            <a:r>
              <a:rPr lang="en-GB" sz="1200" dirty="0">
                <a:solidFill>
                  <a:schemeClr val="bg2">
                    <a:lumMod val="25000"/>
                  </a:schemeClr>
                </a:solidFill>
              </a:rPr>
              <a:t>Starting contacts</a:t>
            </a:r>
          </a:p>
        </p:txBody>
      </p:sp>
      <p:cxnSp>
        <p:nvCxnSpPr>
          <p:cNvPr id="9" name="Straight Arrow Connector 8">
            <a:extLst>
              <a:ext uri="{FF2B5EF4-FFF2-40B4-BE49-F238E27FC236}">
                <a16:creationId xmlns:a16="http://schemas.microsoft.com/office/drawing/2014/main" id="{737EC6C3-4391-4971-9A2D-56DD6B610A1F}"/>
              </a:ext>
            </a:extLst>
          </p:cNvPr>
          <p:cNvCxnSpPr>
            <a:cxnSpLocks/>
          </p:cNvCxnSpPr>
          <p:nvPr/>
        </p:nvCxnSpPr>
        <p:spPr>
          <a:xfrm flipH="1">
            <a:off x="6960096" y="1700808"/>
            <a:ext cx="792088" cy="144016"/>
          </a:xfrm>
          <a:prstGeom prst="straightConnector1">
            <a:avLst/>
          </a:prstGeom>
          <a:ln w="12700">
            <a:solidFill>
              <a:srgbClr val="4D4D4D"/>
            </a:solidFill>
            <a:tailEnd type="triangle"/>
          </a:ln>
          <a:effectLst/>
        </p:spPr>
        <p:style>
          <a:lnRef idx="2">
            <a:schemeClr val="accent1"/>
          </a:lnRef>
          <a:fillRef idx="0">
            <a:schemeClr val="accent1"/>
          </a:fillRef>
          <a:effectRef idx="1">
            <a:schemeClr val="accent1"/>
          </a:effectRef>
          <a:fontRef idx="minor">
            <a:schemeClr val="tx1"/>
          </a:fontRef>
        </p:style>
      </p:cxnSp>
      <p:pic>
        <p:nvPicPr>
          <p:cNvPr id="13" name="Graphic 12" descr="Thumbs up sign with solid fill">
            <a:extLst>
              <a:ext uri="{FF2B5EF4-FFF2-40B4-BE49-F238E27FC236}">
                <a16:creationId xmlns:a16="http://schemas.microsoft.com/office/drawing/2014/main" id="{11D6F1E5-B35B-47BC-52B0-70AE18751C9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555472" y="1432794"/>
            <a:ext cx="463118" cy="463118"/>
          </a:xfrm>
          <a:prstGeom prst="rect">
            <a:avLst/>
          </a:prstGeom>
        </p:spPr>
      </p:pic>
      <p:pic>
        <p:nvPicPr>
          <p:cNvPr id="15" name="Graphic 14" descr="Thumbs Down with solid fill">
            <a:extLst>
              <a:ext uri="{FF2B5EF4-FFF2-40B4-BE49-F238E27FC236}">
                <a16:creationId xmlns:a16="http://schemas.microsoft.com/office/drawing/2014/main" id="{2402E9F6-B1DF-1B46-7647-4F3908652E3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876158" y="3256872"/>
            <a:ext cx="463118" cy="463118"/>
          </a:xfrm>
          <a:prstGeom prst="rect">
            <a:avLst/>
          </a:prstGeom>
        </p:spPr>
      </p:pic>
      <p:cxnSp>
        <p:nvCxnSpPr>
          <p:cNvPr id="16" name="Straight Arrow Connector 15">
            <a:extLst>
              <a:ext uri="{FF2B5EF4-FFF2-40B4-BE49-F238E27FC236}">
                <a16:creationId xmlns:a16="http://schemas.microsoft.com/office/drawing/2014/main" id="{57D4CF67-12D8-F9BE-E9A9-37D08970AE09}"/>
              </a:ext>
            </a:extLst>
          </p:cNvPr>
          <p:cNvCxnSpPr>
            <a:cxnSpLocks/>
          </p:cNvCxnSpPr>
          <p:nvPr/>
        </p:nvCxnSpPr>
        <p:spPr>
          <a:xfrm flipH="1">
            <a:off x="6943042" y="2391837"/>
            <a:ext cx="792088" cy="144016"/>
          </a:xfrm>
          <a:prstGeom prst="straightConnector1">
            <a:avLst/>
          </a:prstGeom>
          <a:ln w="12700">
            <a:solidFill>
              <a:srgbClr val="4D4D4D"/>
            </a:solidFill>
            <a:tailEnd type="triangle"/>
          </a:ln>
          <a:effectLst/>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26E5A7D1-215D-9B22-C28C-23C38D60AF2B}"/>
              </a:ext>
            </a:extLst>
          </p:cNvPr>
          <p:cNvSpPr txBox="1"/>
          <p:nvPr/>
        </p:nvSpPr>
        <p:spPr>
          <a:xfrm>
            <a:off x="7768600" y="2161004"/>
            <a:ext cx="1150620" cy="461665"/>
          </a:xfrm>
          <a:prstGeom prst="rect">
            <a:avLst/>
          </a:prstGeom>
          <a:noFill/>
        </p:spPr>
        <p:txBody>
          <a:bodyPr wrap="square" rtlCol="0">
            <a:spAutoFit/>
          </a:bodyPr>
          <a:lstStyle/>
          <a:p>
            <a:r>
              <a:rPr lang="en-GB" sz="1200" dirty="0">
                <a:solidFill>
                  <a:schemeClr val="bg2">
                    <a:lumMod val="25000"/>
                  </a:schemeClr>
                </a:solidFill>
              </a:rPr>
              <a:t>All blockings received</a:t>
            </a:r>
          </a:p>
        </p:txBody>
      </p:sp>
      <p:pic>
        <p:nvPicPr>
          <p:cNvPr id="19" name="Graphic 18" descr="Thumbs up sign with solid fill">
            <a:extLst>
              <a:ext uri="{FF2B5EF4-FFF2-40B4-BE49-F238E27FC236}">
                <a16:creationId xmlns:a16="http://schemas.microsoft.com/office/drawing/2014/main" id="{0F74B7AA-671F-1C6A-6E78-BC89254E65A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787031" y="2125276"/>
            <a:ext cx="463118" cy="463118"/>
          </a:xfrm>
          <a:prstGeom prst="rect">
            <a:avLst/>
          </a:prstGeom>
        </p:spPr>
      </p:pic>
      <p:cxnSp>
        <p:nvCxnSpPr>
          <p:cNvPr id="20" name="Straight Arrow Connector 19">
            <a:extLst>
              <a:ext uri="{FF2B5EF4-FFF2-40B4-BE49-F238E27FC236}">
                <a16:creationId xmlns:a16="http://schemas.microsoft.com/office/drawing/2014/main" id="{4034FA92-B99C-6F4B-0E64-8C1D7E3F7DF0}"/>
              </a:ext>
            </a:extLst>
          </p:cNvPr>
          <p:cNvCxnSpPr>
            <a:cxnSpLocks/>
            <a:stCxn id="22" idx="1"/>
          </p:cNvCxnSpPr>
          <p:nvPr/>
        </p:nvCxnSpPr>
        <p:spPr>
          <a:xfrm flipH="1" flipV="1">
            <a:off x="6910091" y="4541767"/>
            <a:ext cx="793919" cy="384593"/>
          </a:xfrm>
          <a:prstGeom prst="straightConnector1">
            <a:avLst/>
          </a:prstGeom>
          <a:ln w="12700">
            <a:solidFill>
              <a:srgbClr val="4D4D4D"/>
            </a:solidFill>
            <a:tailEnd type="triangle"/>
          </a:ln>
          <a:effectLst/>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86067752-0FD3-742B-5856-4BE960137F18}"/>
              </a:ext>
            </a:extLst>
          </p:cNvPr>
          <p:cNvSpPr txBox="1"/>
          <p:nvPr/>
        </p:nvSpPr>
        <p:spPr>
          <a:xfrm>
            <a:off x="7704010" y="4695527"/>
            <a:ext cx="1150620" cy="461665"/>
          </a:xfrm>
          <a:prstGeom prst="rect">
            <a:avLst/>
          </a:prstGeom>
          <a:noFill/>
        </p:spPr>
        <p:txBody>
          <a:bodyPr wrap="square" rtlCol="0">
            <a:spAutoFit/>
          </a:bodyPr>
          <a:lstStyle/>
          <a:p>
            <a:r>
              <a:rPr lang="en-GB" sz="1200" dirty="0">
                <a:solidFill>
                  <a:schemeClr val="bg2">
                    <a:lumMod val="25000"/>
                  </a:schemeClr>
                </a:solidFill>
              </a:rPr>
              <a:t>EMD213/A81 CB open</a:t>
            </a:r>
          </a:p>
        </p:txBody>
      </p:sp>
      <p:pic>
        <p:nvPicPr>
          <p:cNvPr id="23" name="Graphic 22" descr="Thumbs up sign with solid fill">
            <a:extLst>
              <a:ext uri="{FF2B5EF4-FFF2-40B4-BE49-F238E27FC236}">
                <a16:creationId xmlns:a16="http://schemas.microsoft.com/office/drawing/2014/main" id="{810F7D12-A746-8C1F-5321-2309FFD19A4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875816" y="3958642"/>
            <a:ext cx="463118" cy="463118"/>
          </a:xfrm>
          <a:prstGeom prst="rect">
            <a:avLst/>
          </a:prstGeom>
        </p:spPr>
      </p:pic>
      <p:sp>
        <p:nvSpPr>
          <p:cNvPr id="24" name="TextBox 23">
            <a:extLst>
              <a:ext uri="{FF2B5EF4-FFF2-40B4-BE49-F238E27FC236}">
                <a16:creationId xmlns:a16="http://schemas.microsoft.com/office/drawing/2014/main" id="{A5E4444A-E6FD-1FAB-16C3-22A86046AB1F}"/>
              </a:ext>
            </a:extLst>
          </p:cNvPr>
          <p:cNvSpPr txBox="1"/>
          <p:nvPr/>
        </p:nvSpPr>
        <p:spPr>
          <a:xfrm>
            <a:off x="7724201" y="3063308"/>
            <a:ext cx="1845297" cy="830997"/>
          </a:xfrm>
          <a:prstGeom prst="rect">
            <a:avLst/>
          </a:prstGeom>
          <a:noFill/>
        </p:spPr>
        <p:txBody>
          <a:bodyPr wrap="square" rtlCol="0">
            <a:spAutoFit/>
          </a:bodyPr>
          <a:lstStyle/>
          <a:p>
            <a:r>
              <a:rPr lang="en-GB" sz="1200" dirty="0">
                <a:solidFill>
                  <a:schemeClr val="bg2">
                    <a:lumMod val="25000"/>
                  </a:schemeClr>
                </a:solidFill>
              </a:rPr>
              <a:t>EMD404/E9,</a:t>
            </a:r>
            <a:br>
              <a:rPr lang="en-GB" sz="1200" dirty="0">
                <a:solidFill>
                  <a:schemeClr val="bg2">
                    <a:lumMod val="25000"/>
                  </a:schemeClr>
                </a:solidFill>
              </a:rPr>
            </a:br>
            <a:r>
              <a:rPr lang="en-GB" sz="1200" dirty="0">
                <a:solidFill>
                  <a:schemeClr val="bg2">
                    <a:lumMod val="25000"/>
                  </a:schemeClr>
                </a:solidFill>
              </a:rPr>
              <a:t>EMD405/E9, </a:t>
            </a:r>
            <a:br>
              <a:rPr lang="en-GB" sz="1200" dirty="0">
                <a:solidFill>
                  <a:schemeClr val="bg2">
                    <a:lumMod val="25000"/>
                  </a:schemeClr>
                </a:solidFill>
              </a:rPr>
            </a:br>
            <a:r>
              <a:rPr lang="en-GB" sz="1200" dirty="0">
                <a:solidFill>
                  <a:schemeClr val="bg2">
                    <a:lumMod val="25000"/>
                  </a:schemeClr>
                </a:solidFill>
              </a:rPr>
              <a:t>EMD408/E9</a:t>
            </a:r>
          </a:p>
          <a:p>
            <a:r>
              <a:rPr lang="en-GB" sz="1200" dirty="0">
                <a:solidFill>
                  <a:schemeClr val="bg2">
                    <a:lumMod val="25000"/>
                  </a:schemeClr>
                </a:solidFill>
              </a:rPr>
              <a:t>CBs open</a:t>
            </a:r>
          </a:p>
        </p:txBody>
      </p:sp>
      <p:sp>
        <p:nvSpPr>
          <p:cNvPr id="25" name="TextBox 24">
            <a:extLst>
              <a:ext uri="{FF2B5EF4-FFF2-40B4-BE49-F238E27FC236}">
                <a16:creationId xmlns:a16="http://schemas.microsoft.com/office/drawing/2014/main" id="{677B8E03-934C-F141-EB1C-EE7975EB312F}"/>
              </a:ext>
            </a:extLst>
          </p:cNvPr>
          <p:cNvSpPr txBox="1"/>
          <p:nvPr/>
        </p:nvSpPr>
        <p:spPr>
          <a:xfrm>
            <a:off x="7726339" y="3996826"/>
            <a:ext cx="1195019" cy="461665"/>
          </a:xfrm>
          <a:prstGeom prst="rect">
            <a:avLst/>
          </a:prstGeom>
          <a:noFill/>
        </p:spPr>
        <p:txBody>
          <a:bodyPr wrap="square" rtlCol="0">
            <a:spAutoFit/>
          </a:bodyPr>
          <a:lstStyle/>
          <a:p>
            <a:r>
              <a:rPr lang="en-GB" sz="1200" dirty="0">
                <a:solidFill>
                  <a:schemeClr val="bg2">
                    <a:lumMod val="25000"/>
                  </a:schemeClr>
                </a:solidFill>
              </a:rPr>
              <a:t>EMD213/A80 CB open</a:t>
            </a:r>
          </a:p>
        </p:txBody>
      </p:sp>
      <p:cxnSp>
        <p:nvCxnSpPr>
          <p:cNvPr id="26" name="Straight Arrow Connector 25">
            <a:extLst>
              <a:ext uri="{FF2B5EF4-FFF2-40B4-BE49-F238E27FC236}">
                <a16:creationId xmlns:a16="http://schemas.microsoft.com/office/drawing/2014/main" id="{F43DA36B-A79F-3B12-CB9E-E9517CAE4043}"/>
              </a:ext>
            </a:extLst>
          </p:cNvPr>
          <p:cNvCxnSpPr>
            <a:cxnSpLocks/>
            <a:stCxn id="24" idx="1"/>
          </p:cNvCxnSpPr>
          <p:nvPr/>
        </p:nvCxnSpPr>
        <p:spPr>
          <a:xfrm flipH="1" flipV="1">
            <a:off x="6897734" y="3145453"/>
            <a:ext cx="826467" cy="333354"/>
          </a:xfrm>
          <a:prstGeom prst="straightConnector1">
            <a:avLst/>
          </a:prstGeom>
          <a:ln w="12700">
            <a:solidFill>
              <a:srgbClr val="4D4D4D"/>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97E4F104-2BC9-5644-4058-8F1F888BE63F}"/>
              </a:ext>
            </a:extLst>
          </p:cNvPr>
          <p:cNvCxnSpPr>
            <a:cxnSpLocks/>
            <a:stCxn id="24" idx="1"/>
          </p:cNvCxnSpPr>
          <p:nvPr/>
        </p:nvCxnSpPr>
        <p:spPr>
          <a:xfrm flipH="1">
            <a:off x="6897734" y="3478807"/>
            <a:ext cx="826467" cy="167699"/>
          </a:xfrm>
          <a:prstGeom prst="straightConnector1">
            <a:avLst/>
          </a:prstGeom>
          <a:ln w="12700">
            <a:solidFill>
              <a:srgbClr val="4D4D4D"/>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C21F0DFC-97A7-7239-AD91-DDFD5D05CC06}"/>
              </a:ext>
            </a:extLst>
          </p:cNvPr>
          <p:cNvCxnSpPr>
            <a:cxnSpLocks/>
            <a:stCxn id="25" idx="1"/>
          </p:cNvCxnSpPr>
          <p:nvPr/>
        </p:nvCxnSpPr>
        <p:spPr>
          <a:xfrm flipH="1" flipV="1">
            <a:off x="6885761" y="4050288"/>
            <a:ext cx="840578" cy="177371"/>
          </a:xfrm>
          <a:prstGeom prst="straightConnector1">
            <a:avLst/>
          </a:prstGeom>
          <a:ln w="12700">
            <a:solidFill>
              <a:srgbClr val="4D4D4D"/>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F445751E-C494-8F22-9CB6-9E045F3D69BE}"/>
              </a:ext>
            </a:extLst>
          </p:cNvPr>
          <p:cNvCxnSpPr>
            <a:cxnSpLocks/>
            <a:stCxn id="24" idx="1"/>
          </p:cNvCxnSpPr>
          <p:nvPr/>
        </p:nvCxnSpPr>
        <p:spPr>
          <a:xfrm flipH="1">
            <a:off x="6897734" y="3478807"/>
            <a:ext cx="826467" cy="427465"/>
          </a:xfrm>
          <a:prstGeom prst="straightConnector1">
            <a:avLst/>
          </a:prstGeom>
          <a:ln w="12700">
            <a:solidFill>
              <a:srgbClr val="4D4D4D"/>
            </a:solidFill>
            <a:tailEnd type="triangle"/>
          </a:ln>
          <a:effectLst/>
        </p:spPr>
        <p:style>
          <a:lnRef idx="2">
            <a:schemeClr val="accent1"/>
          </a:lnRef>
          <a:fillRef idx="0">
            <a:schemeClr val="accent1"/>
          </a:fillRef>
          <a:effectRef idx="1">
            <a:schemeClr val="accent1"/>
          </a:effectRef>
          <a:fontRef idx="minor">
            <a:schemeClr val="tx1"/>
          </a:fontRef>
        </p:style>
      </p:cxnSp>
      <p:pic>
        <p:nvPicPr>
          <p:cNvPr id="34" name="Graphic 33" descr="Thumbs Down with solid fill">
            <a:extLst>
              <a:ext uri="{FF2B5EF4-FFF2-40B4-BE49-F238E27FC236}">
                <a16:creationId xmlns:a16="http://schemas.microsoft.com/office/drawing/2014/main" id="{E57890E7-7BEE-FCF3-A303-75AA67D325F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876158" y="4734063"/>
            <a:ext cx="463118" cy="463118"/>
          </a:xfrm>
          <a:prstGeom prst="rect">
            <a:avLst/>
          </a:prstGeom>
        </p:spPr>
      </p:pic>
      <p:pic>
        <p:nvPicPr>
          <p:cNvPr id="4" name="Picture 3">
            <a:extLst>
              <a:ext uri="{FF2B5EF4-FFF2-40B4-BE49-F238E27FC236}">
                <a16:creationId xmlns:a16="http://schemas.microsoft.com/office/drawing/2014/main" id="{0EF6596F-13B3-AC88-01FE-349487350663}"/>
              </a:ext>
            </a:extLst>
          </p:cNvPr>
          <p:cNvPicPr>
            <a:picLocks noChangeAspect="1"/>
          </p:cNvPicPr>
          <p:nvPr/>
        </p:nvPicPr>
        <p:blipFill>
          <a:blip r:embed="rId6"/>
          <a:stretch>
            <a:fillRect/>
          </a:stretch>
        </p:blipFill>
        <p:spPr>
          <a:xfrm>
            <a:off x="471958" y="1408670"/>
            <a:ext cx="6377265" cy="4680000"/>
          </a:xfrm>
          <a:prstGeom prst="rect">
            <a:avLst/>
          </a:prstGeom>
        </p:spPr>
      </p:pic>
    </p:spTree>
    <p:extLst>
      <p:ext uri="{BB962C8B-B14F-4D97-AF65-F5344CB8AC3E}">
        <p14:creationId xmlns:p14="http://schemas.microsoft.com/office/powerpoint/2010/main" val="21283859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B70C22-AF3D-7FCE-85B6-D96FEE3A8C2B}"/>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001DFEB-FEB9-78DD-ED33-AAD7FFDF2479}"/>
              </a:ext>
            </a:extLst>
          </p:cNvPr>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13" name="Picture 12">
            <a:extLst>
              <a:ext uri="{FF2B5EF4-FFF2-40B4-BE49-F238E27FC236}">
                <a16:creationId xmlns:a16="http://schemas.microsoft.com/office/drawing/2014/main" id="{09E387C6-CC12-2F3C-B371-90930E42AE2B}"/>
              </a:ext>
            </a:extLst>
          </p:cNvPr>
          <p:cNvPicPr>
            <a:picLocks noChangeAspect="1"/>
          </p:cNvPicPr>
          <p:nvPr/>
        </p:nvPicPr>
        <p:blipFill>
          <a:blip r:embed="rId2"/>
          <a:stretch>
            <a:fillRect/>
          </a:stretch>
        </p:blipFill>
        <p:spPr>
          <a:xfrm>
            <a:off x="695400" y="1413164"/>
            <a:ext cx="4633433" cy="4680000"/>
          </a:xfrm>
          <a:prstGeom prst="rect">
            <a:avLst/>
          </a:prstGeom>
        </p:spPr>
      </p:pic>
      <p:sp>
        <p:nvSpPr>
          <p:cNvPr id="7" name="Title 6">
            <a:extLst>
              <a:ext uri="{FF2B5EF4-FFF2-40B4-BE49-F238E27FC236}">
                <a16:creationId xmlns:a16="http://schemas.microsoft.com/office/drawing/2014/main" id="{F75E90F7-6687-672B-F1D3-CFA07B4A8477}"/>
              </a:ext>
            </a:extLst>
          </p:cNvPr>
          <p:cNvSpPr>
            <a:spLocks noGrp="1"/>
          </p:cNvSpPr>
          <p:nvPr>
            <p:ph type="title"/>
          </p:nvPr>
        </p:nvSpPr>
        <p:spPr>
          <a:xfrm>
            <a:off x="407988" y="373593"/>
            <a:ext cx="11376025" cy="463119"/>
          </a:xfrm>
        </p:spPr>
        <p:txBody>
          <a:bodyPr/>
          <a:lstStyle/>
          <a:p>
            <a:r>
              <a:rPr lang="en-US" dirty="0"/>
              <a:t>Fault analysis</a:t>
            </a:r>
            <a:endParaRPr lang="en-GB" dirty="0"/>
          </a:p>
        </p:txBody>
      </p:sp>
      <p:sp>
        <p:nvSpPr>
          <p:cNvPr id="2" name="Title 6">
            <a:extLst>
              <a:ext uri="{FF2B5EF4-FFF2-40B4-BE49-F238E27FC236}">
                <a16:creationId xmlns:a16="http://schemas.microsoft.com/office/drawing/2014/main" id="{BF961469-A85C-56AB-FC38-FFE6D62E1734}"/>
              </a:ext>
            </a:extLst>
          </p:cNvPr>
          <p:cNvSpPr txBox="1">
            <a:spLocks/>
          </p:cNvSpPr>
          <p:nvPr/>
        </p:nvSpPr>
        <p:spPr>
          <a:xfrm>
            <a:off x="407987" y="877649"/>
            <a:ext cx="11376025" cy="4631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400" dirty="0">
                <a:solidFill>
                  <a:schemeClr val="bg2">
                    <a:lumMod val="50000"/>
                  </a:schemeClr>
                </a:solidFill>
              </a:rPr>
              <a:t>Disturbance recording – EMH201/E9</a:t>
            </a:r>
            <a:endParaRPr lang="en-GB" sz="2400" dirty="0">
              <a:solidFill>
                <a:schemeClr val="bg2">
                  <a:lumMod val="50000"/>
                </a:schemeClr>
              </a:solidFill>
            </a:endParaRPr>
          </a:p>
        </p:txBody>
      </p:sp>
      <p:sp>
        <p:nvSpPr>
          <p:cNvPr id="10" name="TextBox 9">
            <a:extLst>
              <a:ext uri="{FF2B5EF4-FFF2-40B4-BE49-F238E27FC236}">
                <a16:creationId xmlns:a16="http://schemas.microsoft.com/office/drawing/2014/main" id="{DF84FDB3-30C9-0B35-D346-63FC2B10D870}"/>
              </a:ext>
            </a:extLst>
          </p:cNvPr>
          <p:cNvSpPr txBox="1"/>
          <p:nvPr/>
        </p:nvSpPr>
        <p:spPr>
          <a:xfrm>
            <a:off x="5734568" y="4908097"/>
            <a:ext cx="1513560" cy="461665"/>
          </a:xfrm>
          <a:prstGeom prst="rect">
            <a:avLst/>
          </a:prstGeom>
          <a:noFill/>
        </p:spPr>
        <p:txBody>
          <a:bodyPr wrap="square" rtlCol="0">
            <a:spAutoFit/>
          </a:bodyPr>
          <a:lstStyle/>
          <a:p>
            <a:r>
              <a:rPr lang="en-GB" sz="1200" dirty="0">
                <a:solidFill>
                  <a:schemeClr val="bg2">
                    <a:lumMod val="25000"/>
                  </a:schemeClr>
                </a:solidFill>
              </a:rPr>
              <a:t>Total fault duration: 255 ms</a:t>
            </a:r>
          </a:p>
        </p:txBody>
      </p:sp>
      <p:cxnSp>
        <p:nvCxnSpPr>
          <p:cNvPr id="11" name="Straight Arrow Connector 10">
            <a:extLst>
              <a:ext uri="{FF2B5EF4-FFF2-40B4-BE49-F238E27FC236}">
                <a16:creationId xmlns:a16="http://schemas.microsoft.com/office/drawing/2014/main" id="{B902B33E-6BAB-ED77-3FB8-75F6881170A9}"/>
              </a:ext>
            </a:extLst>
          </p:cNvPr>
          <p:cNvCxnSpPr>
            <a:cxnSpLocks/>
          </p:cNvCxnSpPr>
          <p:nvPr/>
        </p:nvCxnSpPr>
        <p:spPr>
          <a:xfrm flipH="1" flipV="1">
            <a:off x="3642146" y="4799250"/>
            <a:ext cx="2088232" cy="216024"/>
          </a:xfrm>
          <a:prstGeom prst="straightConnector1">
            <a:avLst/>
          </a:prstGeom>
          <a:ln w="12700">
            <a:solidFill>
              <a:srgbClr val="4D4D4D"/>
            </a:solidFill>
            <a:tailEnd type="triangle"/>
          </a:ln>
          <a:effectLst/>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28388EC6-1988-DA63-18B9-CBBE2A202B78}"/>
              </a:ext>
            </a:extLst>
          </p:cNvPr>
          <p:cNvSpPr txBox="1"/>
          <p:nvPr/>
        </p:nvSpPr>
        <p:spPr>
          <a:xfrm>
            <a:off x="6023992" y="1366569"/>
            <a:ext cx="5472608" cy="1015663"/>
          </a:xfrm>
          <a:prstGeom prst="rect">
            <a:avLst/>
          </a:prstGeom>
          <a:noFill/>
        </p:spPr>
        <p:txBody>
          <a:bodyPr wrap="square" rtlCol="0">
            <a:spAutoFit/>
          </a:bodyPr>
          <a:lstStyle/>
          <a:p>
            <a:r>
              <a:rPr lang="en-GB" sz="1200" dirty="0">
                <a:solidFill>
                  <a:schemeClr val="bg2">
                    <a:lumMod val="25000"/>
                  </a:schemeClr>
                </a:solidFill>
              </a:rPr>
              <a:t>Earth faults are not detected by the 66/18 kV transformer incomer because the earthing transformer is located downstream of the current measurement point.</a:t>
            </a:r>
          </a:p>
          <a:p>
            <a:endParaRPr lang="en-GB" sz="1200" dirty="0">
              <a:solidFill>
                <a:schemeClr val="bg2">
                  <a:lumMod val="25000"/>
                </a:schemeClr>
              </a:solidFill>
            </a:endParaRPr>
          </a:p>
          <a:p>
            <a:r>
              <a:rPr lang="en-GB" sz="1200" dirty="0">
                <a:solidFill>
                  <a:schemeClr val="bg2">
                    <a:lumMod val="25000"/>
                  </a:schemeClr>
                </a:solidFill>
              </a:rPr>
              <a:t>This disturbance recording is useful to show the faulted phase and to measure precisely the fault duration.</a:t>
            </a:r>
          </a:p>
        </p:txBody>
      </p:sp>
      <p:cxnSp>
        <p:nvCxnSpPr>
          <p:cNvPr id="15" name="Straight Arrow Connector 14">
            <a:extLst>
              <a:ext uri="{FF2B5EF4-FFF2-40B4-BE49-F238E27FC236}">
                <a16:creationId xmlns:a16="http://schemas.microsoft.com/office/drawing/2014/main" id="{0CEB5C4A-33EC-C51A-A3B2-4EC7024586BD}"/>
              </a:ext>
            </a:extLst>
          </p:cNvPr>
          <p:cNvCxnSpPr>
            <a:cxnSpLocks/>
          </p:cNvCxnSpPr>
          <p:nvPr/>
        </p:nvCxnSpPr>
        <p:spPr>
          <a:xfrm flipH="1">
            <a:off x="4846945" y="4180539"/>
            <a:ext cx="961023" cy="473377"/>
          </a:xfrm>
          <a:prstGeom prst="straightConnector1">
            <a:avLst/>
          </a:prstGeom>
          <a:ln w="12700">
            <a:solidFill>
              <a:srgbClr val="4D4D4D"/>
            </a:solidFill>
            <a:tailEnd type="triangle"/>
          </a:ln>
          <a:effectLst/>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823C245A-0CED-89A7-3F02-D512E9FEE248}"/>
              </a:ext>
            </a:extLst>
          </p:cNvPr>
          <p:cNvSpPr txBox="1"/>
          <p:nvPr/>
        </p:nvSpPr>
        <p:spPr>
          <a:xfrm>
            <a:off x="5804470" y="4035205"/>
            <a:ext cx="2160240" cy="276999"/>
          </a:xfrm>
          <a:prstGeom prst="rect">
            <a:avLst/>
          </a:prstGeom>
          <a:noFill/>
        </p:spPr>
        <p:txBody>
          <a:bodyPr wrap="square" rtlCol="0">
            <a:spAutoFit/>
          </a:bodyPr>
          <a:lstStyle/>
          <a:p>
            <a:r>
              <a:rPr lang="en-GB" sz="1200" dirty="0">
                <a:solidFill>
                  <a:schemeClr val="bg2">
                    <a:lumMod val="25000"/>
                  </a:schemeClr>
                </a:solidFill>
              </a:rPr>
              <a:t>Fault on phase 3</a:t>
            </a:r>
          </a:p>
        </p:txBody>
      </p:sp>
      <p:pic>
        <p:nvPicPr>
          <p:cNvPr id="22" name="Picture 21">
            <a:extLst>
              <a:ext uri="{FF2B5EF4-FFF2-40B4-BE49-F238E27FC236}">
                <a16:creationId xmlns:a16="http://schemas.microsoft.com/office/drawing/2014/main" id="{471F33D1-A53D-B6D4-8CAD-B297D10CCFB0}"/>
              </a:ext>
            </a:extLst>
          </p:cNvPr>
          <p:cNvPicPr>
            <a:picLocks noChangeAspect="1"/>
          </p:cNvPicPr>
          <p:nvPr/>
        </p:nvPicPr>
        <p:blipFill>
          <a:blip r:embed="rId3"/>
          <a:stretch>
            <a:fillRect/>
          </a:stretch>
        </p:blipFill>
        <p:spPr>
          <a:xfrm>
            <a:off x="7464152" y="4747610"/>
            <a:ext cx="4251902" cy="1440000"/>
          </a:xfrm>
          <a:prstGeom prst="rect">
            <a:avLst/>
          </a:prstGeom>
        </p:spPr>
      </p:pic>
      <p:sp>
        <p:nvSpPr>
          <p:cNvPr id="20" name="Oval 19">
            <a:extLst>
              <a:ext uri="{FF2B5EF4-FFF2-40B4-BE49-F238E27FC236}">
                <a16:creationId xmlns:a16="http://schemas.microsoft.com/office/drawing/2014/main" id="{9A96C7E2-CC57-7431-1518-FB03086D1AA6}"/>
              </a:ext>
            </a:extLst>
          </p:cNvPr>
          <p:cNvSpPr/>
          <p:nvPr/>
        </p:nvSpPr>
        <p:spPr>
          <a:xfrm>
            <a:off x="11293053" y="5625627"/>
            <a:ext cx="180000" cy="180000"/>
          </a:xfrm>
          <a:prstGeom prst="ellipse">
            <a:avLst/>
          </a:prstGeom>
          <a:solidFill>
            <a:srgbClr val="92D050">
              <a:alpha val="30196"/>
            </a:srgbClr>
          </a:solidFill>
          <a:ln w="28575">
            <a:no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967359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a:xfrm>
            <a:off x="407988" y="373593"/>
            <a:ext cx="11376025" cy="463119"/>
          </a:xfrm>
        </p:spPr>
        <p:txBody>
          <a:bodyPr/>
          <a:lstStyle/>
          <a:p>
            <a:r>
              <a:rPr lang="en-US" dirty="0"/>
              <a:t>Fault analysis</a:t>
            </a:r>
            <a:endParaRPr lang="en-GB" dirty="0"/>
          </a:p>
        </p:txBody>
      </p:sp>
      <p:sp>
        <p:nvSpPr>
          <p:cNvPr id="2" name="Title 6">
            <a:extLst>
              <a:ext uri="{FF2B5EF4-FFF2-40B4-BE49-F238E27FC236}">
                <a16:creationId xmlns:a16="http://schemas.microsoft.com/office/drawing/2014/main" id="{85720BEC-79E8-AE0E-9F0E-8F84825E9732}"/>
              </a:ext>
            </a:extLst>
          </p:cNvPr>
          <p:cNvSpPr txBox="1">
            <a:spLocks/>
          </p:cNvSpPr>
          <p:nvPr/>
        </p:nvSpPr>
        <p:spPr>
          <a:xfrm>
            <a:off x="407987" y="877649"/>
            <a:ext cx="11376025" cy="4631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400" dirty="0">
                <a:solidFill>
                  <a:schemeClr val="bg2">
                    <a:lumMod val="50000"/>
                  </a:schemeClr>
                </a:solidFill>
              </a:rPr>
              <a:t>Disturbance recording – EMH200/E9</a:t>
            </a:r>
            <a:endParaRPr lang="en-GB" sz="2400" dirty="0">
              <a:solidFill>
                <a:schemeClr val="bg2">
                  <a:lumMod val="50000"/>
                </a:schemeClr>
              </a:solidFill>
            </a:endParaRPr>
          </a:p>
        </p:txBody>
      </p:sp>
      <p:pic>
        <p:nvPicPr>
          <p:cNvPr id="4" name="Picture 3">
            <a:extLst>
              <a:ext uri="{FF2B5EF4-FFF2-40B4-BE49-F238E27FC236}">
                <a16:creationId xmlns:a16="http://schemas.microsoft.com/office/drawing/2014/main" id="{126F853C-78D6-1048-FFEA-72D9D37B31CA}"/>
              </a:ext>
            </a:extLst>
          </p:cNvPr>
          <p:cNvPicPr>
            <a:picLocks noChangeAspect="1"/>
          </p:cNvPicPr>
          <p:nvPr/>
        </p:nvPicPr>
        <p:blipFill>
          <a:blip r:embed="rId2"/>
          <a:stretch>
            <a:fillRect/>
          </a:stretch>
        </p:blipFill>
        <p:spPr>
          <a:xfrm>
            <a:off x="744077" y="1412776"/>
            <a:ext cx="4804916" cy="4680000"/>
          </a:xfrm>
          <a:prstGeom prst="rect">
            <a:avLst/>
          </a:prstGeom>
        </p:spPr>
      </p:pic>
      <p:sp>
        <p:nvSpPr>
          <p:cNvPr id="10" name="TextBox 9">
            <a:extLst>
              <a:ext uri="{FF2B5EF4-FFF2-40B4-BE49-F238E27FC236}">
                <a16:creationId xmlns:a16="http://schemas.microsoft.com/office/drawing/2014/main" id="{38B6A878-5A21-DECB-F1D7-966E25601C76}"/>
              </a:ext>
            </a:extLst>
          </p:cNvPr>
          <p:cNvSpPr txBox="1"/>
          <p:nvPr/>
        </p:nvSpPr>
        <p:spPr>
          <a:xfrm>
            <a:off x="6023992" y="3789040"/>
            <a:ext cx="1990361" cy="276999"/>
          </a:xfrm>
          <a:prstGeom prst="rect">
            <a:avLst/>
          </a:prstGeom>
          <a:noFill/>
        </p:spPr>
        <p:txBody>
          <a:bodyPr wrap="square" rtlCol="0">
            <a:spAutoFit/>
          </a:bodyPr>
          <a:lstStyle/>
          <a:p>
            <a:r>
              <a:rPr lang="en-GB" sz="1200" dirty="0">
                <a:solidFill>
                  <a:schemeClr val="bg2">
                    <a:lumMod val="25000"/>
                  </a:schemeClr>
                </a:solidFill>
              </a:rPr>
              <a:t>Earth fault current 1046 A</a:t>
            </a:r>
          </a:p>
        </p:txBody>
      </p:sp>
      <p:cxnSp>
        <p:nvCxnSpPr>
          <p:cNvPr id="11" name="Straight Arrow Connector 10">
            <a:extLst>
              <a:ext uri="{FF2B5EF4-FFF2-40B4-BE49-F238E27FC236}">
                <a16:creationId xmlns:a16="http://schemas.microsoft.com/office/drawing/2014/main" id="{4A3B1036-8152-959A-CD5A-6396C833CF47}"/>
              </a:ext>
            </a:extLst>
          </p:cNvPr>
          <p:cNvCxnSpPr>
            <a:cxnSpLocks/>
            <a:stCxn id="10" idx="1"/>
          </p:cNvCxnSpPr>
          <p:nvPr/>
        </p:nvCxnSpPr>
        <p:spPr>
          <a:xfrm flipH="1" flipV="1">
            <a:off x="5381538" y="3728906"/>
            <a:ext cx="642454" cy="198634"/>
          </a:xfrm>
          <a:prstGeom prst="straightConnector1">
            <a:avLst/>
          </a:prstGeom>
          <a:ln w="12700">
            <a:solidFill>
              <a:srgbClr val="4D4D4D"/>
            </a:solidFill>
            <a:tailEnd type="triangle"/>
          </a:ln>
          <a:effectLst/>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CCE7E51C-DF0B-8B60-EC94-F9603718F5B7}"/>
              </a:ext>
            </a:extLst>
          </p:cNvPr>
          <p:cNvSpPr txBox="1"/>
          <p:nvPr/>
        </p:nvSpPr>
        <p:spPr>
          <a:xfrm>
            <a:off x="6023992" y="1366569"/>
            <a:ext cx="5400600" cy="1015663"/>
          </a:xfrm>
          <a:prstGeom prst="rect">
            <a:avLst/>
          </a:prstGeom>
          <a:noFill/>
        </p:spPr>
        <p:txBody>
          <a:bodyPr wrap="square" rtlCol="0">
            <a:spAutoFit/>
          </a:bodyPr>
          <a:lstStyle/>
          <a:p>
            <a:r>
              <a:rPr lang="en-GB" sz="1200" dirty="0">
                <a:solidFill>
                  <a:schemeClr val="bg2">
                    <a:lumMod val="25000"/>
                  </a:schemeClr>
                </a:solidFill>
              </a:rPr>
              <a:t>The coupling between EMD2/E9 and EMD4/E9 can see the total earth fault current before it is positioned after the BPN.</a:t>
            </a:r>
          </a:p>
          <a:p>
            <a:endParaRPr lang="en-GB" sz="1200" dirty="0">
              <a:solidFill>
                <a:schemeClr val="bg2">
                  <a:lumMod val="25000"/>
                </a:schemeClr>
              </a:solidFill>
            </a:endParaRPr>
          </a:p>
          <a:p>
            <a:r>
              <a:rPr lang="en-GB" sz="1200" dirty="0">
                <a:solidFill>
                  <a:schemeClr val="bg2">
                    <a:lumMod val="25000"/>
                  </a:schemeClr>
                </a:solidFill>
              </a:rPr>
              <a:t>No OPG are available on the earth fault current path after this point, the protection relays are not OPG capable.</a:t>
            </a:r>
          </a:p>
        </p:txBody>
      </p:sp>
      <p:pic>
        <p:nvPicPr>
          <p:cNvPr id="25" name="Picture 24">
            <a:extLst>
              <a:ext uri="{FF2B5EF4-FFF2-40B4-BE49-F238E27FC236}">
                <a16:creationId xmlns:a16="http://schemas.microsoft.com/office/drawing/2014/main" id="{97142220-702A-D0CB-1EDE-0EF6D8031737}"/>
              </a:ext>
            </a:extLst>
          </p:cNvPr>
          <p:cNvPicPr>
            <a:picLocks noChangeAspect="1"/>
          </p:cNvPicPr>
          <p:nvPr/>
        </p:nvPicPr>
        <p:blipFill>
          <a:blip r:embed="rId3"/>
          <a:stretch>
            <a:fillRect/>
          </a:stretch>
        </p:blipFill>
        <p:spPr>
          <a:xfrm>
            <a:off x="7464152" y="4747610"/>
            <a:ext cx="4251902" cy="1440000"/>
          </a:xfrm>
          <a:prstGeom prst="rect">
            <a:avLst/>
          </a:prstGeom>
        </p:spPr>
      </p:pic>
      <p:sp>
        <p:nvSpPr>
          <p:cNvPr id="26" name="Oval 25">
            <a:extLst>
              <a:ext uri="{FF2B5EF4-FFF2-40B4-BE49-F238E27FC236}">
                <a16:creationId xmlns:a16="http://schemas.microsoft.com/office/drawing/2014/main" id="{9E3A1211-1C2E-7710-9606-350FCB026C25}"/>
              </a:ext>
            </a:extLst>
          </p:cNvPr>
          <p:cNvSpPr/>
          <p:nvPr/>
        </p:nvSpPr>
        <p:spPr>
          <a:xfrm>
            <a:off x="10911353" y="5684350"/>
            <a:ext cx="180000" cy="180000"/>
          </a:xfrm>
          <a:prstGeom prst="ellipse">
            <a:avLst/>
          </a:prstGeom>
          <a:solidFill>
            <a:srgbClr val="92D050">
              <a:alpha val="30196"/>
            </a:srgbClr>
          </a:solidFill>
          <a:ln w="28575">
            <a:no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97346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EFB14E-01C4-1992-6306-A19EDFB246AC}"/>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B4438F11-2017-BA37-1361-30D541AA97CD}"/>
              </a:ext>
            </a:extLst>
          </p:cNvPr>
          <p:cNvPicPr>
            <a:picLocks noChangeAspect="1"/>
          </p:cNvPicPr>
          <p:nvPr/>
        </p:nvPicPr>
        <p:blipFill>
          <a:blip r:embed="rId2"/>
          <a:stretch>
            <a:fillRect/>
          </a:stretch>
        </p:blipFill>
        <p:spPr>
          <a:xfrm>
            <a:off x="623392" y="1412776"/>
            <a:ext cx="4749808" cy="4680000"/>
          </a:xfrm>
          <a:prstGeom prst="rect">
            <a:avLst/>
          </a:prstGeom>
        </p:spPr>
      </p:pic>
      <p:sp>
        <p:nvSpPr>
          <p:cNvPr id="6" name="Slide Number Placeholder 5">
            <a:extLst>
              <a:ext uri="{FF2B5EF4-FFF2-40B4-BE49-F238E27FC236}">
                <a16:creationId xmlns:a16="http://schemas.microsoft.com/office/drawing/2014/main" id="{DAF3EC1C-FE4E-BB48-793A-EFC3A164A50C}"/>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7" name="Title 6">
            <a:extLst>
              <a:ext uri="{FF2B5EF4-FFF2-40B4-BE49-F238E27FC236}">
                <a16:creationId xmlns:a16="http://schemas.microsoft.com/office/drawing/2014/main" id="{12E41250-CB7B-D405-3FC7-D249F031D49B}"/>
              </a:ext>
            </a:extLst>
          </p:cNvPr>
          <p:cNvSpPr>
            <a:spLocks noGrp="1"/>
          </p:cNvSpPr>
          <p:nvPr>
            <p:ph type="title"/>
          </p:nvPr>
        </p:nvSpPr>
        <p:spPr>
          <a:xfrm>
            <a:off x="407988" y="373593"/>
            <a:ext cx="11376025" cy="463119"/>
          </a:xfrm>
        </p:spPr>
        <p:txBody>
          <a:bodyPr/>
          <a:lstStyle/>
          <a:p>
            <a:r>
              <a:rPr lang="en-US" dirty="0"/>
              <a:t>Fault analysis</a:t>
            </a:r>
            <a:endParaRPr lang="en-GB" dirty="0"/>
          </a:p>
        </p:txBody>
      </p:sp>
      <p:sp>
        <p:nvSpPr>
          <p:cNvPr id="2" name="Title 6">
            <a:extLst>
              <a:ext uri="{FF2B5EF4-FFF2-40B4-BE49-F238E27FC236}">
                <a16:creationId xmlns:a16="http://schemas.microsoft.com/office/drawing/2014/main" id="{F13FD232-6AF1-44A3-C20C-D7FF81C5019A}"/>
              </a:ext>
            </a:extLst>
          </p:cNvPr>
          <p:cNvSpPr txBox="1">
            <a:spLocks/>
          </p:cNvSpPr>
          <p:nvPr/>
        </p:nvSpPr>
        <p:spPr>
          <a:xfrm>
            <a:off x="407987" y="877649"/>
            <a:ext cx="11376025" cy="4631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400" dirty="0">
                <a:solidFill>
                  <a:schemeClr val="bg2">
                    <a:lumMod val="50000"/>
                  </a:schemeClr>
                </a:solidFill>
              </a:rPr>
              <a:t>Disturbance recording – EMH408/E9</a:t>
            </a:r>
            <a:endParaRPr lang="en-GB" sz="2400" dirty="0">
              <a:solidFill>
                <a:schemeClr val="bg2">
                  <a:lumMod val="50000"/>
                </a:schemeClr>
              </a:solidFill>
            </a:endParaRPr>
          </a:p>
        </p:txBody>
      </p:sp>
      <p:sp>
        <p:nvSpPr>
          <p:cNvPr id="10" name="TextBox 9">
            <a:extLst>
              <a:ext uri="{FF2B5EF4-FFF2-40B4-BE49-F238E27FC236}">
                <a16:creationId xmlns:a16="http://schemas.microsoft.com/office/drawing/2014/main" id="{2EA46A06-1700-F98C-0AA3-2ACA4A205013}"/>
              </a:ext>
            </a:extLst>
          </p:cNvPr>
          <p:cNvSpPr txBox="1"/>
          <p:nvPr/>
        </p:nvSpPr>
        <p:spPr>
          <a:xfrm>
            <a:off x="5953275" y="3521943"/>
            <a:ext cx="1731054" cy="461665"/>
          </a:xfrm>
          <a:prstGeom prst="rect">
            <a:avLst/>
          </a:prstGeom>
          <a:noFill/>
        </p:spPr>
        <p:txBody>
          <a:bodyPr wrap="square" rtlCol="0">
            <a:spAutoFit/>
          </a:bodyPr>
          <a:lstStyle/>
          <a:p>
            <a:r>
              <a:rPr lang="en-GB" sz="1200" dirty="0">
                <a:solidFill>
                  <a:schemeClr val="bg2">
                    <a:lumMod val="25000"/>
                  </a:schemeClr>
                </a:solidFill>
              </a:rPr>
              <a:t>Zero-sequence current measured: 52 A</a:t>
            </a:r>
          </a:p>
        </p:txBody>
      </p:sp>
      <p:cxnSp>
        <p:nvCxnSpPr>
          <p:cNvPr id="11" name="Straight Arrow Connector 10">
            <a:extLst>
              <a:ext uri="{FF2B5EF4-FFF2-40B4-BE49-F238E27FC236}">
                <a16:creationId xmlns:a16="http://schemas.microsoft.com/office/drawing/2014/main" id="{3F84454C-2FC9-D8F4-5CD9-01ACF40EB958}"/>
              </a:ext>
            </a:extLst>
          </p:cNvPr>
          <p:cNvCxnSpPr>
            <a:cxnSpLocks/>
          </p:cNvCxnSpPr>
          <p:nvPr/>
        </p:nvCxnSpPr>
        <p:spPr>
          <a:xfrm flipH="1" flipV="1">
            <a:off x="5159896" y="3406254"/>
            <a:ext cx="792088" cy="346522"/>
          </a:xfrm>
          <a:prstGeom prst="straightConnector1">
            <a:avLst/>
          </a:prstGeom>
          <a:ln w="12700">
            <a:solidFill>
              <a:srgbClr val="4D4D4D"/>
            </a:solidFill>
            <a:tailEnd type="triangle"/>
          </a:ln>
          <a:effectLst/>
        </p:spPr>
        <p:style>
          <a:lnRef idx="2">
            <a:schemeClr val="accent1"/>
          </a:lnRef>
          <a:fillRef idx="0">
            <a:schemeClr val="accent1"/>
          </a:fillRef>
          <a:effectRef idx="1">
            <a:schemeClr val="accent1"/>
          </a:effectRef>
          <a:fontRef idx="minor">
            <a:schemeClr val="tx1"/>
          </a:fontRef>
        </p:style>
      </p:cxnSp>
      <p:pic>
        <p:nvPicPr>
          <p:cNvPr id="3" name="Picture 2">
            <a:extLst>
              <a:ext uri="{FF2B5EF4-FFF2-40B4-BE49-F238E27FC236}">
                <a16:creationId xmlns:a16="http://schemas.microsoft.com/office/drawing/2014/main" id="{5941ACB4-A9C8-D3C1-5CF8-BCF3CA129895}"/>
              </a:ext>
            </a:extLst>
          </p:cNvPr>
          <p:cNvPicPr>
            <a:picLocks noChangeAspect="1"/>
          </p:cNvPicPr>
          <p:nvPr/>
        </p:nvPicPr>
        <p:blipFill>
          <a:blip r:embed="rId3"/>
          <a:stretch>
            <a:fillRect/>
          </a:stretch>
        </p:blipFill>
        <p:spPr>
          <a:xfrm>
            <a:off x="7464152" y="4747610"/>
            <a:ext cx="4251902" cy="1440000"/>
          </a:xfrm>
          <a:prstGeom prst="rect">
            <a:avLst/>
          </a:prstGeom>
        </p:spPr>
      </p:pic>
      <p:sp>
        <p:nvSpPr>
          <p:cNvPr id="4" name="Oval 3">
            <a:extLst>
              <a:ext uri="{FF2B5EF4-FFF2-40B4-BE49-F238E27FC236}">
                <a16:creationId xmlns:a16="http://schemas.microsoft.com/office/drawing/2014/main" id="{5F3F4DB4-62ED-63B4-DE11-0E73AEE8E1AB}"/>
              </a:ext>
            </a:extLst>
          </p:cNvPr>
          <p:cNvSpPr/>
          <p:nvPr/>
        </p:nvSpPr>
        <p:spPr>
          <a:xfrm>
            <a:off x="10215068" y="5634016"/>
            <a:ext cx="180000" cy="180000"/>
          </a:xfrm>
          <a:prstGeom prst="ellipse">
            <a:avLst/>
          </a:prstGeom>
          <a:solidFill>
            <a:srgbClr val="92D050">
              <a:alpha val="30196"/>
            </a:srgbClr>
          </a:solidFill>
          <a:ln w="28575">
            <a:no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740768E3-7C4F-9C6E-E33F-7A1A2E8EE953}"/>
              </a:ext>
            </a:extLst>
          </p:cNvPr>
          <p:cNvSpPr txBox="1"/>
          <p:nvPr/>
        </p:nvSpPr>
        <p:spPr>
          <a:xfrm>
            <a:off x="5968660" y="2665754"/>
            <a:ext cx="1731054" cy="461665"/>
          </a:xfrm>
          <a:prstGeom prst="rect">
            <a:avLst/>
          </a:prstGeom>
          <a:noFill/>
        </p:spPr>
        <p:txBody>
          <a:bodyPr wrap="square" rtlCol="0">
            <a:spAutoFit/>
          </a:bodyPr>
          <a:lstStyle/>
          <a:p>
            <a:r>
              <a:rPr lang="en-GB" sz="1200" dirty="0">
                <a:solidFill>
                  <a:schemeClr val="bg2">
                    <a:lumMod val="25000"/>
                  </a:schemeClr>
                </a:solidFill>
              </a:rPr>
              <a:t>Relay asserts and CB opens in 166 ms</a:t>
            </a:r>
          </a:p>
        </p:txBody>
      </p:sp>
      <p:cxnSp>
        <p:nvCxnSpPr>
          <p:cNvPr id="13" name="Straight Arrow Connector 12">
            <a:extLst>
              <a:ext uri="{FF2B5EF4-FFF2-40B4-BE49-F238E27FC236}">
                <a16:creationId xmlns:a16="http://schemas.microsoft.com/office/drawing/2014/main" id="{9FEF27E3-1C0D-0168-8194-595075EFF40D}"/>
              </a:ext>
            </a:extLst>
          </p:cNvPr>
          <p:cNvCxnSpPr>
            <a:cxnSpLocks/>
            <a:stCxn id="12" idx="1"/>
          </p:cNvCxnSpPr>
          <p:nvPr/>
        </p:nvCxnSpPr>
        <p:spPr>
          <a:xfrm flipH="1">
            <a:off x="3071664" y="2896587"/>
            <a:ext cx="2896996" cy="416091"/>
          </a:xfrm>
          <a:prstGeom prst="straightConnector1">
            <a:avLst/>
          </a:prstGeom>
          <a:ln w="12700">
            <a:solidFill>
              <a:srgbClr val="4D4D4D"/>
            </a:solidFill>
            <a:tailEnd type="triangle"/>
          </a:ln>
          <a:effectLst/>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6299D9F9-1C69-1BCC-8DC7-CFFA496C2CA3}"/>
              </a:ext>
            </a:extLst>
          </p:cNvPr>
          <p:cNvSpPr txBox="1"/>
          <p:nvPr/>
        </p:nvSpPr>
        <p:spPr>
          <a:xfrm>
            <a:off x="6023992" y="1366569"/>
            <a:ext cx="5400600" cy="461665"/>
          </a:xfrm>
          <a:prstGeom prst="rect">
            <a:avLst/>
          </a:prstGeom>
          <a:noFill/>
        </p:spPr>
        <p:txBody>
          <a:bodyPr wrap="square" rtlCol="0">
            <a:spAutoFit/>
          </a:bodyPr>
          <a:lstStyle/>
          <a:p>
            <a:r>
              <a:rPr lang="en-GB" sz="1200" dirty="0">
                <a:solidFill>
                  <a:schemeClr val="bg2">
                    <a:lumMod val="25000"/>
                  </a:schemeClr>
                </a:solidFill>
              </a:rPr>
              <a:t>The feeder of the PCC loop detected a circulating zero-sequence current above the set threshold of 50 A and tripped accordingly.</a:t>
            </a:r>
          </a:p>
        </p:txBody>
      </p:sp>
    </p:spTree>
    <p:extLst>
      <p:ext uri="{BB962C8B-B14F-4D97-AF65-F5344CB8AC3E}">
        <p14:creationId xmlns:p14="http://schemas.microsoft.com/office/powerpoint/2010/main" val="9788079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F9E046-7BC8-6114-6B3C-615386B3E905}"/>
            </a:ext>
          </a:extLst>
        </p:cNvPr>
        <p:cNvGrpSpPr/>
        <p:nvPr/>
      </p:nvGrpSpPr>
      <p:grpSpPr>
        <a:xfrm>
          <a:off x="0" y="0"/>
          <a:ext cx="0" cy="0"/>
          <a:chOff x="0" y="0"/>
          <a:chExt cx="0" cy="0"/>
        </a:xfrm>
      </p:grpSpPr>
      <p:pic>
        <p:nvPicPr>
          <p:cNvPr id="19" name="Picture 18">
            <a:extLst>
              <a:ext uri="{FF2B5EF4-FFF2-40B4-BE49-F238E27FC236}">
                <a16:creationId xmlns:a16="http://schemas.microsoft.com/office/drawing/2014/main" id="{50B8B6DE-AC70-953F-C7B2-3C9D76EF1694}"/>
              </a:ext>
            </a:extLst>
          </p:cNvPr>
          <p:cNvPicPr>
            <a:picLocks noChangeAspect="1"/>
          </p:cNvPicPr>
          <p:nvPr/>
        </p:nvPicPr>
        <p:blipFill>
          <a:blip r:embed="rId2"/>
          <a:stretch>
            <a:fillRect/>
          </a:stretch>
        </p:blipFill>
        <p:spPr>
          <a:xfrm>
            <a:off x="634852" y="1381705"/>
            <a:ext cx="4854194" cy="4680000"/>
          </a:xfrm>
          <a:prstGeom prst="rect">
            <a:avLst/>
          </a:prstGeom>
        </p:spPr>
      </p:pic>
      <p:sp>
        <p:nvSpPr>
          <p:cNvPr id="6" name="Slide Number Placeholder 5">
            <a:extLst>
              <a:ext uri="{FF2B5EF4-FFF2-40B4-BE49-F238E27FC236}">
                <a16:creationId xmlns:a16="http://schemas.microsoft.com/office/drawing/2014/main" id="{75502658-E803-07F6-D5EB-6730B954ACF1}"/>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7" name="Title 6">
            <a:extLst>
              <a:ext uri="{FF2B5EF4-FFF2-40B4-BE49-F238E27FC236}">
                <a16:creationId xmlns:a16="http://schemas.microsoft.com/office/drawing/2014/main" id="{901A4318-4B81-F73D-F5D8-ED7655FCE678}"/>
              </a:ext>
            </a:extLst>
          </p:cNvPr>
          <p:cNvSpPr>
            <a:spLocks noGrp="1"/>
          </p:cNvSpPr>
          <p:nvPr>
            <p:ph type="title"/>
          </p:nvPr>
        </p:nvSpPr>
        <p:spPr>
          <a:xfrm>
            <a:off x="407988" y="373593"/>
            <a:ext cx="11376025" cy="463119"/>
          </a:xfrm>
        </p:spPr>
        <p:txBody>
          <a:bodyPr/>
          <a:lstStyle/>
          <a:p>
            <a:r>
              <a:rPr lang="en-US" dirty="0"/>
              <a:t>Fault analysis</a:t>
            </a:r>
            <a:endParaRPr lang="en-GB" dirty="0"/>
          </a:p>
        </p:txBody>
      </p:sp>
      <p:sp>
        <p:nvSpPr>
          <p:cNvPr id="2" name="Title 6">
            <a:extLst>
              <a:ext uri="{FF2B5EF4-FFF2-40B4-BE49-F238E27FC236}">
                <a16:creationId xmlns:a16="http://schemas.microsoft.com/office/drawing/2014/main" id="{6046F8A6-0FF6-3D41-2C33-5AA23871FDCA}"/>
              </a:ext>
            </a:extLst>
          </p:cNvPr>
          <p:cNvSpPr txBox="1">
            <a:spLocks/>
          </p:cNvSpPr>
          <p:nvPr/>
        </p:nvSpPr>
        <p:spPr>
          <a:xfrm>
            <a:off x="407987" y="877649"/>
            <a:ext cx="11376025" cy="4631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400" dirty="0">
                <a:solidFill>
                  <a:schemeClr val="bg2">
                    <a:lumMod val="50000"/>
                  </a:schemeClr>
                </a:solidFill>
              </a:rPr>
              <a:t>Disturbance recording – EMH302/BCC</a:t>
            </a:r>
            <a:endParaRPr lang="en-GB" sz="2400" dirty="0">
              <a:solidFill>
                <a:schemeClr val="bg2">
                  <a:lumMod val="50000"/>
                </a:schemeClr>
              </a:solidFill>
            </a:endParaRPr>
          </a:p>
        </p:txBody>
      </p:sp>
      <p:sp>
        <p:nvSpPr>
          <p:cNvPr id="10" name="TextBox 9">
            <a:extLst>
              <a:ext uri="{FF2B5EF4-FFF2-40B4-BE49-F238E27FC236}">
                <a16:creationId xmlns:a16="http://schemas.microsoft.com/office/drawing/2014/main" id="{FD06465D-8F26-343D-3F81-1D759B4B526A}"/>
              </a:ext>
            </a:extLst>
          </p:cNvPr>
          <p:cNvSpPr txBox="1"/>
          <p:nvPr/>
        </p:nvSpPr>
        <p:spPr>
          <a:xfrm>
            <a:off x="5879976" y="5046042"/>
            <a:ext cx="1584176" cy="1015663"/>
          </a:xfrm>
          <a:prstGeom prst="rect">
            <a:avLst/>
          </a:prstGeom>
          <a:noFill/>
        </p:spPr>
        <p:txBody>
          <a:bodyPr wrap="square" rtlCol="0">
            <a:spAutoFit/>
          </a:bodyPr>
          <a:lstStyle/>
          <a:p>
            <a:r>
              <a:rPr lang="en-GB" sz="1200" dirty="0">
                <a:solidFill>
                  <a:schemeClr val="bg2">
                    <a:lumMod val="25000"/>
                  </a:schemeClr>
                </a:solidFill>
              </a:rPr>
              <a:t>As soon as EMD408/9E opens the loop, the I0 current cannot circulate anymore</a:t>
            </a:r>
          </a:p>
        </p:txBody>
      </p:sp>
      <p:cxnSp>
        <p:nvCxnSpPr>
          <p:cNvPr id="11" name="Straight Arrow Connector 10">
            <a:extLst>
              <a:ext uri="{FF2B5EF4-FFF2-40B4-BE49-F238E27FC236}">
                <a16:creationId xmlns:a16="http://schemas.microsoft.com/office/drawing/2014/main" id="{468B7431-D782-2FF5-32E5-48E068E62C85}"/>
              </a:ext>
            </a:extLst>
          </p:cNvPr>
          <p:cNvCxnSpPr>
            <a:cxnSpLocks/>
          </p:cNvCxnSpPr>
          <p:nvPr/>
        </p:nvCxnSpPr>
        <p:spPr>
          <a:xfrm flipH="1" flipV="1">
            <a:off x="3221372" y="5054367"/>
            <a:ext cx="2658604" cy="246841"/>
          </a:xfrm>
          <a:prstGeom prst="straightConnector1">
            <a:avLst/>
          </a:prstGeom>
          <a:ln w="12700">
            <a:solidFill>
              <a:srgbClr val="4D4D4D"/>
            </a:solidFill>
            <a:tailEnd type="triangle"/>
          </a:ln>
          <a:effectLst/>
        </p:spPr>
        <p:style>
          <a:lnRef idx="2">
            <a:schemeClr val="accent1"/>
          </a:lnRef>
          <a:fillRef idx="0">
            <a:schemeClr val="accent1"/>
          </a:fillRef>
          <a:effectRef idx="1">
            <a:schemeClr val="accent1"/>
          </a:effectRef>
          <a:fontRef idx="minor">
            <a:schemeClr val="tx1"/>
          </a:fontRef>
        </p:style>
      </p:cxnSp>
      <p:pic>
        <p:nvPicPr>
          <p:cNvPr id="3" name="Picture 2">
            <a:extLst>
              <a:ext uri="{FF2B5EF4-FFF2-40B4-BE49-F238E27FC236}">
                <a16:creationId xmlns:a16="http://schemas.microsoft.com/office/drawing/2014/main" id="{C60B214B-117B-DFFE-CB49-F79156D19E7C}"/>
              </a:ext>
            </a:extLst>
          </p:cNvPr>
          <p:cNvPicPr>
            <a:picLocks noChangeAspect="1"/>
          </p:cNvPicPr>
          <p:nvPr/>
        </p:nvPicPr>
        <p:blipFill>
          <a:blip r:embed="rId3"/>
          <a:stretch>
            <a:fillRect/>
          </a:stretch>
        </p:blipFill>
        <p:spPr>
          <a:xfrm>
            <a:off x="7464152" y="4747610"/>
            <a:ext cx="4251902" cy="1440000"/>
          </a:xfrm>
          <a:prstGeom prst="rect">
            <a:avLst/>
          </a:prstGeom>
        </p:spPr>
      </p:pic>
      <p:sp>
        <p:nvSpPr>
          <p:cNvPr id="4" name="Oval 3">
            <a:extLst>
              <a:ext uri="{FF2B5EF4-FFF2-40B4-BE49-F238E27FC236}">
                <a16:creationId xmlns:a16="http://schemas.microsoft.com/office/drawing/2014/main" id="{484B8D5A-0685-E557-9E46-3C4D82EF261B}"/>
              </a:ext>
            </a:extLst>
          </p:cNvPr>
          <p:cNvSpPr/>
          <p:nvPr/>
        </p:nvSpPr>
        <p:spPr>
          <a:xfrm>
            <a:off x="10282179" y="4748978"/>
            <a:ext cx="180000" cy="180000"/>
          </a:xfrm>
          <a:prstGeom prst="ellipse">
            <a:avLst/>
          </a:prstGeom>
          <a:solidFill>
            <a:srgbClr val="92D050">
              <a:alpha val="30196"/>
            </a:srgbClr>
          </a:solidFill>
          <a:ln w="28575">
            <a:no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6EBCEFD5-8618-0E9E-A9FB-0F6467B96E76}"/>
              </a:ext>
            </a:extLst>
          </p:cNvPr>
          <p:cNvSpPr txBox="1"/>
          <p:nvPr/>
        </p:nvSpPr>
        <p:spPr>
          <a:xfrm>
            <a:off x="6023992" y="1366569"/>
            <a:ext cx="5400600" cy="830997"/>
          </a:xfrm>
          <a:prstGeom prst="rect">
            <a:avLst/>
          </a:prstGeom>
          <a:noFill/>
        </p:spPr>
        <p:txBody>
          <a:bodyPr wrap="square" rtlCol="0">
            <a:spAutoFit/>
          </a:bodyPr>
          <a:lstStyle/>
          <a:p>
            <a:r>
              <a:rPr lang="en-GB" sz="1200" dirty="0">
                <a:solidFill>
                  <a:schemeClr val="bg2">
                    <a:lumMod val="25000"/>
                  </a:schemeClr>
                </a:solidFill>
              </a:rPr>
              <a:t>The presence of the zero-sequence looping current is clear when examining the PCC coupling, which is unloaded before the fault inception and then sees a homopolar set of currents (almost all in phase) flowing while EMD408/9E remains closed.</a:t>
            </a:r>
          </a:p>
        </p:txBody>
      </p:sp>
      <p:sp>
        <p:nvSpPr>
          <p:cNvPr id="13" name="TextBox 12">
            <a:extLst>
              <a:ext uri="{FF2B5EF4-FFF2-40B4-BE49-F238E27FC236}">
                <a16:creationId xmlns:a16="http://schemas.microsoft.com/office/drawing/2014/main" id="{9FD66AB9-96BC-704E-D85B-4D7EAB7D1B2C}"/>
              </a:ext>
            </a:extLst>
          </p:cNvPr>
          <p:cNvSpPr txBox="1"/>
          <p:nvPr/>
        </p:nvSpPr>
        <p:spPr>
          <a:xfrm>
            <a:off x="5879976" y="3557376"/>
            <a:ext cx="2379126" cy="646331"/>
          </a:xfrm>
          <a:prstGeom prst="rect">
            <a:avLst/>
          </a:prstGeom>
          <a:noFill/>
        </p:spPr>
        <p:txBody>
          <a:bodyPr wrap="square" rtlCol="0">
            <a:spAutoFit/>
          </a:bodyPr>
          <a:lstStyle/>
          <a:p>
            <a:r>
              <a:rPr lang="en-GB" sz="1200" dirty="0">
                <a:solidFill>
                  <a:schemeClr val="bg2">
                    <a:lumMod val="25000"/>
                  </a:schemeClr>
                </a:solidFill>
              </a:rPr>
              <a:t>With the loop open, the coupling resupply EMD3/BCC and EMD1/E91 from EMD1/BCC</a:t>
            </a:r>
          </a:p>
        </p:txBody>
      </p:sp>
      <p:cxnSp>
        <p:nvCxnSpPr>
          <p:cNvPr id="14" name="Straight Arrow Connector 13">
            <a:extLst>
              <a:ext uri="{FF2B5EF4-FFF2-40B4-BE49-F238E27FC236}">
                <a16:creationId xmlns:a16="http://schemas.microsoft.com/office/drawing/2014/main" id="{947AAB0D-92E4-C7D2-ABE9-E0BE52D14DAB}"/>
              </a:ext>
            </a:extLst>
          </p:cNvPr>
          <p:cNvCxnSpPr>
            <a:cxnSpLocks/>
            <a:stCxn id="13" idx="1"/>
          </p:cNvCxnSpPr>
          <p:nvPr/>
        </p:nvCxnSpPr>
        <p:spPr>
          <a:xfrm flipH="1">
            <a:off x="3221372" y="3880542"/>
            <a:ext cx="2658604" cy="196530"/>
          </a:xfrm>
          <a:prstGeom prst="straightConnector1">
            <a:avLst/>
          </a:prstGeom>
          <a:ln w="12700">
            <a:solidFill>
              <a:srgbClr val="4D4D4D"/>
            </a:solidFill>
            <a:tailEnd type="triangle"/>
          </a:ln>
          <a:effectLst/>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E10EF644-A816-63A0-72E7-884E3DE35747}"/>
              </a:ext>
            </a:extLst>
          </p:cNvPr>
          <p:cNvSpPr txBox="1"/>
          <p:nvPr/>
        </p:nvSpPr>
        <p:spPr>
          <a:xfrm>
            <a:off x="5867706" y="2678931"/>
            <a:ext cx="2379126" cy="461665"/>
          </a:xfrm>
          <a:prstGeom prst="rect">
            <a:avLst/>
          </a:prstGeom>
          <a:noFill/>
        </p:spPr>
        <p:txBody>
          <a:bodyPr wrap="square" rtlCol="0">
            <a:spAutoFit/>
          </a:bodyPr>
          <a:lstStyle/>
          <a:p>
            <a:r>
              <a:rPr lang="en-GB" sz="1200" dirty="0">
                <a:solidFill>
                  <a:schemeClr val="bg2">
                    <a:lumMod val="25000"/>
                  </a:schemeClr>
                </a:solidFill>
              </a:rPr>
              <a:t>Before the fault (V0 rise) no current in the coupling</a:t>
            </a:r>
          </a:p>
        </p:txBody>
      </p:sp>
      <p:cxnSp>
        <p:nvCxnSpPr>
          <p:cNvPr id="25" name="Straight Arrow Connector 24">
            <a:extLst>
              <a:ext uri="{FF2B5EF4-FFF2-40B4-BE49-F238E27FC236}">
                <a16:creationId xmlns:a16="http://schemas.microsoft.com/office/drawing/2014/main" id="{038D30B1-8923-DF55-79C9-6AE270882863}"/>
              </a:ext>
            </a:extLst>
          </p:cNvPr>
          <p:cNvCxnSpPr>
            <a:cxnSpLocks/>
          </p:cNvCxnSpPr>
          <p:nvPr/>
        </p:nvCxnSpPr>
        <p:spPr>
          <a:xfrm flipH="1">
            <a:off x="1559496" y="2920047"/>
            <a:ext cx="4320480" cy="1058760"/>
          </a:xfrm>
          <a:prstGeom prst="straightConnector1">
            <a:avLst/>
          </a:prstGeom>
          <a:ln w="12700">
            <a:solidFill>
              <a:srgbClr val="4D4D4D"/>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872570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a:xfrm>
            <a:off x="407988" y="373593"/>
            <a:ext cx="11376025" cy="463119"/>
          </a:xfrm>
        </p:spPr>
        <p:txBody>
          <a:bodyPr/>
          <a:lstStyle/>
          <a:p>
            <a:r>
              <a:rPr lang="en-US" dirty="0"/>
              <a:t>Fault analysis</a:t>
            </a:r>
            <a:endParaRPr lang="en-GB" dirty="0"/>
          </a:p>
        </p:txBody>
      </p:sp>
      <p:sp>
        <p:nvSpPr>
          <p:cNvPr id="2" name="Title 6">
            <a:extLst>
              <a:ext uri="{FF2B5EF4-FFF2-40B4-BE49-F238E27FC236}">
                <a16:creationId xmlns:a16="http://schemas.microsoft.com/office/drawing/2014/main" id="{85720BEC-79E8-AE0E-9F0E-8F84825E9732}"/>
              </a:ext>
            </a:extLst>
          </p:cNvPr>
          <p:cNvSpPr txBox="1">
            <a:spLocks/>
          </p:cNvSpPr>
          <p:nvPr/>
        </p:nvSpPr>
        <p:spPr>
          <a:xfrm>
            <a:off x="407987" y="877649"/>
            <a:ext cx="11376025" cy="4631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400" dirty="0">
                <a:solidFill>
                  <a:schemeClr val="bg2">
                    <a:lumMod val="50000"/>
                  </a:schemeClr>
                </a:solidFill>
              </a:rPr>
              <a:t>Protection system issues – North Area Loop</a:t>
            </a:r>
            <a:endParaRPr lang="en-GB" sz="2400" dirty="0">
              <a:solidFill>
                <a:schemeClr val="bg2">
                  <a:lumMod val="50000"/>
                </a:schemeClr>
              </a:solidFill>
            </a:endParaRPr>
          </a:p>
        </p:txBody>
      </p:sp>
      <p:sp>
        <p:nvSpPr>
          <p:cNvPr id="3" name="Content Placeholder 7">
            <a:extLst>
              <a:ext uri="{FF2B5EF4-FFF2-40B4-BE49-F238E27FC236}">
                <a16:creationId xmlns:a16="http://schemas.microsoft.com/office/drawing/2014/main" id="{C5AEB690-0E53-FBC3-7F1B-2B0A5E026661}"/>
              </a:ext>
            </a:extLst>
          </p:cNvPr>
          <p:cNvSpPr>
            <a:spLocks noGrp="1"/>
          </p:cNvSpPr>
          <p:nvPr>
            <p:ph idx="1"/>
          </p:nvPr>
        </p:nvSpPr>
        <p:spPr>
          <a:xfrm>
            <a:off x="407987" y="1592263"/>
            <a:ext cx="11376024" cy="4608512"/>
          </a:xfrm>
        </p:spPr>
        <p:txBody>
          <a:bodyPr/>
          <a:lstStyle/>
          <a:p>
            <a:pPr marL="0" indent="0">
              <a:lnSpc>
                <a:spcPct val="114000"/>
              </a:lnSpc>
              <a:buNone/>
            </a:pPr>
            <a:r>
              <a:rPr lang="en-US" b="0" dirty="0"/>
              <a:t>The protection in North Area relies on old static relays type “CEE”. The selectivity is uniquely time-based, but the settings have not been reviewed since long time.</a:t>
            </a:r>
          </a:p>
          <a:p>
            <a:pPr marL="0" indent="0">
              <a:lnSpc>
                <a:spcPct val="114000"/>
              </a:lnSpc>
              <a:buNone/>
            </a:pPr>
            <a:r>
              <a:rPr lang="en-US" b="0" dirty="0"/>
              <a:t>In the specific situation, both EMD213/A80 and the loop head EMD404-405/E9 were set to trip in 200 ms, which is the reason why the three breakers opened at the same time.</a:t>
            </a:r>
            <a:endParaRPr lang="en-GB" b="0" dirty="0"/>
          </a:p>
        </p:txBody>
      </p:sp>
    </p:spTree>
    <p:extLst>
      <p:ext uri="{BB962C8B-B14F-4D97-AF65-F5344CB8AC3E}">
        <p14:creationId xmlns:p14="http://schemas.microsoft.com/office/powerpoint/2010/main" val="42924666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44B0F2-00FD-6233-1F14-3A84E259E72A}"/>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F23D5D16-4A83-DD1D-A25B-BA539064E36A}"/>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7" name="Title 6">
            <a:extLst>
              <a:ext uri="{FF2B5EF4-FFF2-40B4-BE49-F238E27FC236}">
                <a16:creationId xmlns:a16="http://schemas.microsoft.com/office/drawing/2014/main" id="{16A7816B-4DEA-E019-1259-445D9857E18C}"/>
              </a:ext>
            </a:extLst>
          </p:cNvPr>
          <p:cNvSpPr>
            <a:spLocks noGrp="1"/>
          </p:cNvSpPr>
          <p:nvPr>
            <p:ph type="title"/>
          </p:nvPr>
        </p:nvSpPr>
        <p:spPr>
          <a:xfrm>
            <a:off x="407988" y="373593"/>
            <a:ext cx="11376025" cy="463119"/>
          </a:xfrm>
        </p:spPr>
        <p:txBody>
          <a:bodyPr/>
          <a:lstStyle/>
          <a:p>
            <a:r>
              <a:rPr lang="en-US" dirty="0"/>
              <a:t>Fault analysis</a:t>
            </a:r>
            <a:endParaRPr lang="en-GB" dirty="0"/>
          </a:p>
        </p:txBody>
      </p:sp>
      <p:sp>
        <p:nvSpPr>
          <p:cNvPr id="2" name="Title 6">
            <a:extLst>
              <a:ext uri="{FF2B5EF4-FFF2-40B4-BE49-F238E27FC236}">
                <a16:creationId xmlns:a16="http://schemas.microsoft.com/office/drawing/2014/main" id="{E5038146-AB30-2563-F907-DBF8A77AF8BE}"/>
              </a:ext>
            </a:extLst>
          </p:cNvPr>
          <p:cNvSpPr txBox="1">
            <a:spLocks/>
          </p:cNvSpPr>
          <p:nvPr/>
        </p:nvSpPr>
        <p:spPr>
          <a:xfrm>
            <a:off x="407987" y="877649"/>
            <a:ext cx="11376025" cy="4631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400" dirty="0">
                <a:solidFill>
                  <a:schemeClr val="bg2">
                    <a:lumMod val="50000"/>
                  </a:schemeClr>
                </a:solidFill>
              </a:rPr>
              <a:t>Protection system issues – EMD408/E9 trip</a:t>
            </a:r>
            <a:endParaRPr lang="en-GB" sz="2400" dirty="0">
              <a:solidFill>
                <a:schemeClr val="bg2">
                  <a:lumMod val="50000"/>
                </a:schemeClr>
              </a:solidFill>
            </a:endParaRPr>
          </a:p>
        </p:txBody>
      </p:sp>
      <p:sp>
        <p:nvSpPr>
          <p:cNvPr id="3" name="Content Placeholder 7">
            <a:extLst>
              <a:ext uri="{FF2B5EF4-FFF2-40B4-BE49-F238E27FC236}">
                <a16:creationId xmlns:a16="http://schemas.microsoft.com/office/drawing/2014/main" id="{854782D3-8671-CB6D-6E87-312333FD965E}"/>
              </a:ext>
            </a:extLst>
          </p:cNvPr>
          <p:cNvSpPr>
            <a:spLocks noGrp="1"/>
          </p:cNvSpPr>
          <p:nvPr>
            <p:ph idx="1"/>
          </p:nvPr>
        </p:nvSpPr>
        <p:spPr>
          <a:xfrm>
            <a:off x="407987" y="1592263"/>
            <a:ext cx="11376024" cy="4608512"/>
          </a:xfrm>
        </p:spPr>
        <p:txBody>
          <a:bodyPr/>
          <a:lstStyle/>
          <a:p>
            <a:pPr marL="0" indent="0">
              <a:lnSpc>
                <a:spcPct val="114000"/>
              </a:lnSpc>
              <a:buNone/>
            </a:pPr>
            <a:r>
              <a:rPr lang="en-US" b="0" dirty="0"/>
              <a:t>The EMD408/E9 tripped upon detecting an earth fault of ~50 A.</a:t>
            </a:r>
          </a:p>
          <a:p>
            <a:pPr marL="0" indent="0">
              <a:lnSpc>
                <a:spcPct val="114000"/>
              </a:lnSpc>
              <a:buNone/>
            </a:pPr>
            <a:r>
              <a:rPr lang="en-US" b="0" dirty="0"/>
              <a:t>After the analysis of the OPG available in BE91 and PCC, the root cause of the “earth fault current” detected by the protection relay is the </a:t>
            </a:r>
            <a:r>
              <a:rPr lang="en-US" dirty="0"/>
              <a:t>zero-sequence induction </a:t>
            </a:r>
            <a:r>
              <a:rPr lang="en-US" b="0" dirty="0"/>
              <a:t>from the actual faulty circuit. This behavior is natural, it occurred also in the North Area pulsed loop (~8 A circulating current), but the small impedance of the short PCC loop enabled the induced current to reach the setting threshold of EMH408/E9.</a:t>
            </a:r>
          </a:p>
          <a:p>
            <a:pPr marL="0" indent="0">
              <a:lnSpc>
                <a:spcPct val="114000"/>
              </a:lnSpc>
              <a:buNone/>
            </a:pPr>
            <a:r>
              <a:rPr lang="en-US" b="0" dirty="0"/>
              <a:t>EMH408/E9 is not currently set according to the protection plan because no consolidation was done on the specific link since the protection plan enforcement.</a:t>
            </a:r>
          </a:p>
          <a:p>
            <a:pPr marL="0" indent="0">
              <a:lnSpc>
                <a:spcPct val="114000"/>
              </a:lnSpc>
              <a:buNone/>
            </a:pPr>
            <a:r>
              <a:rPr lang="en-US" b="0" dirty="0"/>
              <a:t>The settings according to the protection plan should have been 200 A which is calibrated exactly to cope with these kind of mutual induction scenarios.</a:t>
            </a:r>
            <a:endParaRPr lang="en-GB" b="0" dirty="0"/>
          </a:p>
        </p:txBody>
      </p:sp>
    </p:spTree>
    <p:extLst>
      <p:ext uri="{BB962C8B-B14F-4D97-AF65-F5344CB8AC3E}">
        <p14:creationId xmlns:p14="http://schemas.microsoft.com/office/powerpoint/2010/main" val="36722203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F85E3E-A9BA-38BF-33DE-331B529D3B05}"/>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BF8D91C-AE91-15F8-4546-D7A0557C2D9F}"/>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7" name="Title 6">
            <a:extLst>
              <a:ext uri="{FF2B5EF4-FFF2-40B4-BE49-F238E27FC236}">
                <a16:creationId xmlns:a16="http://schemas.microsoft.com/office/drawing/2014/main" id="{FCE39115-0AC1-613C-D75F-B4064017BF9B}"/>
              </a:ext>
            </a:extLst>
          </p:cNvPr>
          <p:cNvSpPr>
            <a:spLocks noGrp="1"/>
          </p:cNvSpPr>
          <p:nvPr>
            <p:ph type="title"/>
          </p:nvPr>
        </p:nvSpPr>
        <p:spPr>
          <a:xfrm>
            <a:off x="407988" y="373593"/>
            <a:ext cx="11376025" cy="463119"/>
          </a:xfrm>
        </p:spPr>
        <p:txBody>
          <a:bodyPr/>
          <a:lstStyle/>
          <a:p>
            <a:r>
              <a:rPr lang="en-US" dirty="0"/>
              <a:t>Fault analysis</a:t>
            </a:r>
            <a:endParaRPr lang="en-GB" dirty="0"/>
          </a:p>
        </p:txBody>
      </p:sp>
      <p:sp>
        <p:nvSpPr>
          <p:cNvPr id="2" name="Title 6">
            <a:extLst>
              <a:ext uri="{FF2B5EF4-FFF2-40B4-BE49-F238E27FC236}">
                <a16:creationId xmlns:a16="http://schemas.microsoft.com/office/drawing/2014/main" id="{DBB58E07-8BC1-C557-FC98-504C3445853F}"/>
              </a:ext>
            </a:extLst>
          </p:cNvPr>
          <p:cNvSpPr txBox="1">
            <a:spLocks/>
          </p:cNvSpPr>
          <p:nvPr/>
        </p:nvSpPr>
        <p:spPr>
          <a:xfrm>
            <a:off x="407987" y="877649"/>
            <a:ext cx="11376025" cy="4631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400" dirty="0">
                <a:solidFill>
                  <a:schemeClr val="bg2">
                    <a:lumMod val="50000"/>
                  </a:schemeClr>
                </a:solidFill>
              </a:rPr>
              <a:t>Protection system issues – EMD213/A81 trip</a:t>
            </a:r>
            <a:endParaRPr lang="en-GB" sz="2400" dirty="0">
              <a:solidFill>
                <a:schemeClr val="bg2">
                  <a:lumMod val="50000"/>
                </a:schemeClr>
              </a:solidFill>
            </a:endParaRPr>
          </a:p>
        </p:txBody>
      </p:sp>
      <p:sp>
        <p:nvSpPr>
          <p:cNvPr id="3" name="Content Placeholder 7">
            <a:extLst>
              <a:ext uri="{FF2B5EF4-FFF2-40B4-BE49-F238E27FC236}">
                <a16:creationId xmlns:a16="http://schemas.microsoft.com/office/drawing/2014/main" id="{3779C79D-2961-D36A-5EB7-CF38EE3CC5EF}"/>
              </a:ext>
            </a:extLst>
          </p:cNvPr>
          <p:cNvSpPr>
            <a:spLocks noGrp="1"/>
          </p:cNvSpPr>
          <p:nvPr>
            <p:ph idx="1"/>
          </p:nvPr>
        </p:nvSpPr>
        <p:spPr>
          <a:xfrm>
            <a:off x="407987" y="1592263"/>
            <a:ext cx="11376024" cy="4608512"/>
          </a:xfrm>
        </p:spPr>
        <p:txBody>
          <a:bodyPr/>
          <a:lstStyle/>
          <a:p>
            <a:pPr marL="0" indent="0">
              <a:lnSpc>
                <a:spcPct val="114000"/>
              </a:lnSpc>
              <a:buNone/>
            </a:pPr>
            <a:r>
              <a:rPr lang="en-US" b="0" dirty="0"/>
              <a:t>The EMD213/A81 tripped upon detecting an earth fault (setting value of 100 A exceeded)</a:t>
            </a:r>
          </a:p>
          <a:p>
            <a:pPr marL="0" indent="0">
              <a:lnSpc>
                <a:spcPct val="114000"/>
              </a:lnSpc>
              <a:buNone/>
            </a:pPr>
            <a:r>
              <a:rPr lang="en-US" b="0" dirty="0"/>
              <a:t>Secondary injection tests on the protection relay have been successful.</a:t>
            </a:r>
          </a:p>
          <a:p>
            <a:pPr marL="0" indent="0">
              <a:lnSpc>
                <a:spcPct val="114000"/>
              </a:lnSpc>
              <a:buNone/>
            </a:pPr>
            <a:r>
              <a:rPr lang="en-US" b="0" dirty="0"/>
              <a:t>After inspection of the residual CT circuit, it was found that the execution of the HV cable shield wiring through the CT was correct, but the shields star point was touching the cubicle wall causing the screen current not to be cancelled through the core balance CT.</a:t>
            </a:r>
          </a:p>
          <a:p>
            <a:pPr marL="0" indent="0">
              <a:lnSpc>
                <a:spcPct val="114000"/>
              </a:lnSpc>
              <a:buNone/>
            </a:pPr>
            <a:r>
              <a:rPr lang="en-US" b="0" dirty="0"/>
              <a:t>If the shield current path does not go back through the core balance CT, the CT will measure stray currents flowing through the shield, during earth faults, which is why the relay picked up and tripped on the external earth fault.</a:t>
            </a:r>
          </a:p>
        </p:txBody>
      </p:sp>
    </p:spTree>
    <p:extLst>
      <p:ext uri="{BB962C8B-B14F-4D97-AF65-F5344CB8AC3E}">
        <p14:creationId xmlns:p14="http://schemas.microsoft.com/office/powerpoint/2010/main" val="41803944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72C748-85DB-187A-ED81-D4EEDD2C4EC9}"/>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56856EDD-0CE0-BAD4-8734-50A96466BD28}"/>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
        <p:nvSpPr>
          <p:cNvPr id="7" name="Title 6">
            <a:extLst>
              <a:ext uri="{FF2B5EF4-FFF2-40B4-BE49-F238E27FC236}">
                <a16:creationId xmlns:a16="http://schemas.microsoft.com/office/drawing/2014/main" id="{BBAE5D2C-F6CA-FBAC-31E8-4BB8CC38712A}"/>
              </a:ext>
            </a:extLst>
          </p:cNvPr>
          <p:cNvSpPr>
            <a:spLocks noGrp="1"/>
          </p:cNvSpPr>
          <p:nvPr>
            <p:ph type="title"/>
          </p:nvPr>
        </p:nvSpPr>
        <p:spPr>
          <a:xfrm>
            <a:off x="407988" y="373593"/>
            <a:ext cx="11376025" cy="463119"/>
          </a:xfrm>
        </p:spPr>
        <p:txBody>
          <a:bodyPr/>
          <a:lstStyle/>
          <a:p>
            <a:r>
              <a:rPr lang="en-US" dirty="0"/>
              <a:t>Fault analysis</a:t>
            </a:r>
            <a:endParaRPr lang="en-GB" dirty="0"/>
          </a:p>
        </p:txBody>
      </p:sp>
      <p:sp>
        <p:nvSpPr>
          <p:cNvPr id="2" name="Title 6">
            <a:extLst>
              <a:ext uri="{FF2B5EF4-FFF2-40B4-BE49-F238E27FC236}">
                <a16:creationId xmlns:a16="http://schemas.microsoft.com/office/drawing/2014/main" id="{A3E8709E-3929-C8C9-9D9D-4D69AC5D7B4C}"/>
              </a:ext>
            </a:extLst>
          </p:cNvPr>
          <p:cNvSpPr txBox="1">
            <a:spLocks/>
          </p:cNvSpPr>
          <p:nvPr/>
        </p:nvSpPr>
        <p:spPr>
          <a:xfrm>
            <a:off x="407987" y="877649"/>
            <a:ext cx="11376025" cy="4631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400" dirty="0">
                <a:solidFill>
                  <a:schemeClr val="bg2">
                    <a:lumMod val="50000"/>
                  </a:schemeClr>
                </a:solidFill>
              </a:rPr>
              <a:t>Protection system issues – EMD213/A81 trip</a:t>
            </a:r>
            <a:endParaRPr lang="en-GB" sz="2400" dirty="0">
              <a:solidFill>
                <a:schemeClr val="bg2">
                  <a:lumMod val="50000"/>
                </a:schemeClr>
              </a:solidFill>
            </a:endParaRPr>
          </a:p>
        </p:txBody>
      </p:sp>
      <p:pic>
        <p:nvPicPr>
          <p:cNvPr id="27" name="Picture 26">
            <a:extLst>
              <a:ext uri="{FF2B5EF4-FFF2-40B4-BE49-F238E27FC236}">
                <a16:creationId xmlns:a16="http://schemas.microsoft.com/office/drawing/2014/main" id="{B9CF5AB7-3461-06A7-1D1E-A1DD21EB58B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7218" y="1484783"/>
            <a:ext cx="4469650" cy="4248471"/>
          </a:xfrm>
          <a:prstGeom prst="rect">
            <a:avLst/>
          </a:prstGeom>
        </p:spPr>
      </p:pic>
      <p:pic>
        <p:nvPicPr>
          <p:cNvPr id="5" name="Content Placeholder 4">
            <a:extLst>
              <a:ext uri="{FF2B5EF4-FFF2-40B4-BE49-F238E27FC236}">
                <a16:creationId xmlns:a16="http://schemas.microsoft.com/office/drawing/2014/main" id="{02CAB7BF-3BFE-6B3A-B94F-DDB1A9F7DFE2}"/>
              </a:ext>
            </a:extLst>
          </p:cNvPr>
          <p:cNvPicPr>
            <a:picLocks noGrp="1" noChangeAspect="1"/>
          </p:cNvPicPr>
          <p:nvPr>
            <p:ph idx="1"/>
          </p:nvPr>
        </p:nvPicPr>
        <p:blipFill>
          <a:blip r:embed="rId3"/>
          <a:stretch>
            <a:fillRect/>
          </a:stretch>
        </p:blipFill>
        <p:spPr>
          <a:xfrm rot="16200000">
            <a:off x="5546474" y="378127"/>
            <a:ext cx="4248469" cy="6461785"/>
          </a:xfrm>
        </p:spPr>
      </p:pic>
      <p:sp>
        <p:nvSpPr>
          <p:cNvPr id="8" name="Lightning Bolt 7">
            <a:extLst>
              <a:ext uri="{FF2B5EF4-FFF2-40B4-BE49-F238E27FC236}">
                <a16:creationId xmlns:a16="http://schemas.microsoft.com/office/drawing/2014/main" id="{98B30442-455B-3543-D443-28C5519E5CE0}"/>
              </a:ext>
            </a:extLst>
          </p:cNvPr>
          <p:cNvSpPr/>
          <p:nvPr/>
        </p:nvSpPr>
        <p:spPr>
          <a:xfrm rot="17034600">
            <a:off x="5127386" y="2335792"/>
            <a:ext cx="288032" cy="144016"/>
          </a:xfrm>
          <a:prstGeom prst="lightningBolt">
            <a:avLst/>
          </a:prstGeom>
          <a:solidFill>
            <a:srgbClr val="FFFF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2" name="Straight Connector 11">
            <a:extLst>
              <a:ext uri="{FF2B5EF4-FFF2-40B4-BE49-F238E27FC236}">
                <a16:creationId xmlns:a16="http://schemas.microsoft.com/office/drawing/2014/main" id="{761E4A19-74F7-EBDD-63B9-160830EB5EF5}"/>
              </a:ext>
            </a:extLst>
          </p:cNvPr>
          <p:cNvCxnSpPr>
            <a:cxnSpLocks/>
          </p:cNvCxnSpPr>
          <p:nvPr/>
        </p:nvCxnSpPr>
        <p:spPr>
          <a:xfrm flipH="1">
            <a:off x="5447928" y="2276872"/>
            <a:ext cx="4192" cy="225326"/>
          </a:xfrm>
          <a:prstGeom prst="line">
            <a:avLst/>
          </a:prstGeom>
          <a:ln w="190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BC7F0BB-29CC-9EBE-284A-24CB583690CF}"/>
              </a:ext>
            </a:extLst>
          </p:cNvPr>
          <p:cNvCxnSpPr>
            <a:cxnSpLocks/>
          </p:cNvCxnSpPr>
          <p:nvPr/>
        </p:nvCxnSpPr>
        <p:spPr>
          <a:xfrm>
            <a:off x="5303912" y="2502198"/>
            <a:ext cx="296416" cy="0"/>
          </a:xfrm>
          <a:prstGeom prst="line">
            <a:avLst/>
          </a:prstGeom>
          <a:ln w="190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4EE4979-A941-F726-FFAF-893CD88AA807}"/>
              </a:ext>
            </a:extLst>
          </p:cNvPr>
          <p:cNvCxnSpPr>
            <a:cxnSpLocks/>
          </p:cNvCxnSpPr>
          <p:nvPr/>
        </p:nvCxnSpPr>
        <p:spPr>
          <a:xfrm>
            <a:off x="5375920" y="2564904"/>
            <a:ext cx="144016" cy="0"/>
          </a:xfrm>
          <a:prstGeom prst="line">
            <a:avLst/>
          </a:prstGeom>
          <a:ln w="190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356BF62-19AD-53CC-9481-93F1812566E2}"/>
              </a:ext>
            </a:extLst>
          </p:cNvPr>
          <p:cNvCxnSpPr>
            <a:cxnSpLocks/>
          </p:cNvCxnSpPr>
          <p:nvPr/>
        </p:nvCxnSpPr>
        <p:spPr>
          <a:xfrm>
            <a:off x="5414020" y="2636912"/>
            <a:ext cx="76200" cy="0"/>
          </a:xfrm>
          <a:prstGeom prst="line">
            <a:avLst/>
          </a:prstGeom>
          <a:ln w="190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pic>
        <p:nvPicPr>
          <p:cNvPr id="29" name="Picture 28">
            <a:extLst>
              <a:ext uri="{FF2B5EF4-FFF2-40B4-BE49-F238E27FC236}">
                <a16:creationId xmlns:a16="http://schemas.microsoft.com/office/drawing/2014/main" id="{19498573-3939-DC21-6A9C-8229E32CCB2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08168" y="1484784"/>
            <a:ext cx="4180574" cy="4258436"/>
          </a:xfrm>
          <a:prstGeom prst="rect">
            <a:avLst/>
          </a:prstGeom>
        </p:spPr>
      </p:pic>
      <p:sp>
        <p:nvSpPr>
          <p:cNvPr id="30" name="Lightning Bolt 29">
            <a:extLst>
              <a:ext uri="{FF2B5EF4-FFF2-40B4-BE49-F238E27FC236}">
                <a16:creationId xmlns:a16="http://schemas.microsoft.com/office/drawing/2014/main" id="{13B9AF19-4E2D-AF44-A56B-37E1C215C1D8}"/>
              </a:ext>
            </a:extLst>
          </p:cNvPr>
          <p:cNvSpPr/>
          <p:nvPr/>
        </p:nvSpPr>
        <p:spPr>
          <a:xfrm rot="10299802">
            <a:off x="9851997" y="2938007"/>
            <a:ext cx="192861" cy="173816"/>
          </a:xfrm>
          <a:prstGeom prst="lightningBolt">
            <a:avLst/>
          </a:prstGeom>
          <a:solidFill>
            <a:srgbClr val="FFFF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17908395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a:xfrm>
            <a:off x="407988" y="3429001"/>
            <a:ext cx="11376025" cy="936104"/>
          </a:xfrm>
        </p:spPr>
        <p:txBody>
          <a:bodyPr/>
          <a:lstStyle/>
          <a:p>
            <a:r>
              <a:rPr lang="en-GB" dirty="0"/>
              <a:t>Fault context</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32655716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ED2A79-E750-73D0-A54D-81832F0CC9C7}"/>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D1CBF011-2E9A-7505-D510-56FB7701B280}"/>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
        <p:nvSpPr>
          <p:cNvPr id="7" name="Title 6">
            <a:extLst>
              <a:ext uri="{FF2B5EF4-FFF2-40B4-BE49-F238E27FC236}">
                <a16:creationId xmlns:a16="http://schemas.microsoft.com/office/drawing/2014/main" id="{E42ACCCC-3047-F372-5FAC-5D0A63AF9416}"/>
              </a:ext>
            </a:extLst>
          </p:cNvPr>
          <p:cNvSpPr>
            <a:spLocks noGrp="1"/>
          </p:cNvSpPr>
          <p:nvPr>
            <p:ph type="title"/>
          </p:nvPr>
        </p:nvSpPr>
        <p:spPr>
          <a:xfrm>
            <a:off x="407988" y="373593"/>
            <a:ext cx="11376025" cy="463119"/>
          </a:xfrm>
        </p:spPr>
        <p:txBody>
          <a:bodyPr/>
          <a:lstStyle/>
          <a:p>
            <a:r>
              <a:rPr lang="en-US" dirty="0"/>
              <a:t>Fault analysis</a:t>
            </a:r>
            <a:endParaRPr lang="en-GB" dirty="0"/>
          </a:p>
        </p:txBody>
      </p:sp>
      <p:sp>
        <p:nvSpPr>
          <p:cNvPr id="2" name="Title 6">
            <a:extLst>
              <a:ext uri="{FF2B5EF4-FFF2-40B4-BE49-F238E27FC236}">
                <a16:creationId xmlns:a16="http://schemas.microsoft.com/office/drawing/2014/main" id="{4705DC30-4B17-335B-5375-A8D81A1EEADE}"/>
              </a:ext>
            </a:extLst>
          </p:cNvPr>
          <p:cNvSpPr txBox="1">
            <a:spLocks/>
          </p:cNvSpPr>
          <p:nvPr/>
        </p:nvSpPr>
        <p:spPr>
          <a:xfrm>
            <a:off x="407987" y="877649"/>
            <a:ext cx="11376025" cy="4631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400" dirty="0">
                <a:solidFill>
                  <a:schemeClr val="bg2">
                    <a:lumMod val="50000"/>
                  </a:schemeClr>
                </a:solidFill>
              </a:rPr>
              <a:t>Protection system issues – LHC Stable Filters</a:t>
            </a:r>
            <a:endParaRPr lang="en-GB" sz="2400" dirty="0">
              <a:solidFill>
                <a:schemeClr val="bg2">
                  <a:lumMod val="50000"/>
                </a:schemeClr>
              </a:solidFill>
            </a:endParaRPr>
          </a:p>
        </p:txBody>
      </p:sp>
      <p:sp>
        <p:nvSpPr>
          <p:cNvPr id="3" name="Content Placeholder 7">
            <a:extLst>
              <a:ext uri="{FF2B5EF4-FFF2-40B4-BE49-F238E27FC236}">
                <a16:creationId xmlns:a16="http://schemas.microsoft.com/office/drawing/2014/main" id="{09EB17D9-1191-4D6D-4AE6-639E18D3D58F}"/>
              </a:ext>
            </a:extLst>
          </p:cNvPr>
          <p:cNvSpPr>
            <a:spLocks noGrp="1"/>
          </p:cNvSpPr>
          <p:nvPr>
            <p:ph idx="1"/>
          </p:nvPr>
        </p:nvSpPr>
        <p:spPr>
          <a:xfrm>
            <a:off x="407987" y="1592263"/>
            <a:ext cx="11376024" cy="4608512"/>
          </a:xfrm>
        </p:spPr>
        <p:txBody>
          <a:bodyPr/>
          <a:lstStyle/>
          <a:p>
            <a:pPr marL="0" indent="0">
              <a:lnSpc>
                <a:spcPct val="114000"/>
              </a:lnSpc>
              <a:buNone/>
            </a:pPr>
            <a:r>
              <a:rPr lang="en-US" b="0" dirty="0"/>
              <a:t>The harmonic filters have an overvoltage protection set to 110% @ 200 ms which picked up on the √3 overvoltage on the healthy phases during the fault and tripped because the fault was cleared in 255 </a:t>
            </a:r>
            <a:r>
              <a:rPr lang="en-US" b="0" dirty="0" err="1"/>
              <a:t>ms.</a:t>
            </a:r>
            <a:endParaRPr lang="en-US" b="0" dirty="0"/>
          </a:p>
          <a:p>
            <a:pPr marL="0" indent="0">
              <a:lnSpc>
                <a:spcPct val="114000"/>
              </a:lnSpc>
              <a:buNone/>
            </a:pPr>
            <a:r>
              <a:rPr lang="en-US" b="0" dirty="0"/>
              <a:t>This in the intended behavior by design (</a:t>
            </a:r>
            <a:r>
              <a:rPr lang="en-US" b="0" dirty="0">
                <a:hlinkClick r:id="rId2"/>
              </a:rPr>
              <a:t>EDMS 1322037</a:t>
            </a:r>
            <a:r>
              <a:rPr lang="en-US" b="0" dirty="0"/>
              <a:t>) and alternatives are current limited by the installed capabilities of the protection relays used for the harmonic filter protection in LHC.</a:t>
            </a:r>
          </a:p>
        </p:txBody>
      </p:sp>
    </p:spTree>
    <p:extLst>
      <p:ext uri="{BB962C8B-B14F-4D97-AF65-F5344CB8AC3E}">
        <p14:creationId xmlns:p14="http://schemas.microsoft.com/office/powerpoint/2010/main" val="30514098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a:xfrm>
            <a:off x="407988" y="3429001"/>
            <a:ext cx="11376025" cy="936104"/>
          </a:xfrm>
        </p:spPr>
        <p:txBody>
          <a:bodyPr/>
          <a:lstStyle/>
          <a:p>
            <a:r>
              <a:rPr lang="en-GB" dirty="0"/>
              <a:t>Corrective actions</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Tree>
    <p:extLst>
      <p:ext uri="{BB962C8B-B14F-4D97-AF65-F5344CB8AC3E}">
        <p14:creationId xmlns:p14="http://schemas.microsoft.com/office/powerpoint/2010/main" val="41421808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a:xfrm>
            <a:off x="407988" y="373593"/>
            <a:ext cx="11376025" cy="463119"/>
          </a:xfrm>
        </p:spPr>
        <p:txBody>
          <a:bodyPr/>
          <a:lstStyle/>
          <a:p>
            <a:r>
              <a:rPr lang="en-US" dirty="0"/>
              <a:t>Corrective actions</a:t>
            </a:r>
            <a:endParaRPr lang="en-GB" dirty="0"/>
          </a:p>
        </p:txBody>
      </p:sp>
      <p:sp>
        <p:nvSpPr>
          <p:cNvPr id="2" name="Title 6">
            <a:extLst>
              <a:ext uri="{FF2B5EF4-FFF2-40B4-BE49-F238E27FC236}">
                <a16:creationId xmlns:a16="http://schemas.microsoft.com/office/drawing/2014/main" id="{85720BEC-79E8-AE0E-9F0E-8F84825E9732}"/>
              </a:ext>
            </a:extLst>
          </p:cNvPr>
          <p:cNvSpPr txBox="1">
            <a:spLocks/>
          </p:cNvSpPr>
          <p:nvPr/>
        </p:nvSpPr>
        <p:spPr>
          <a:xfrm>
            <a:off x="407987" y="877649"/>
            <a:ext cx="11376025" cy="4631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400" dirty="0">
                <a:solidFill>
                  <a:schemeClr val="bg2">
                    <a:lumMod val="50000"/>
                  </a:schemeClr>
                </a:solidFill>
              </a:rPr>
              <a:t>Overview</a:t>
            </a:r>
            <a:endParaRPr lang="en-GB" sz="2400" dirty="0">
              <a:solidFill>
                <a:schemeClr val="bg2">
                  <a:lumMod val="50000"/>
                </a:schemeClr>
              </a:solidFill>
            </a:endParaRPr>
          </a:p>
        </p:txBody>
      </p:sp>
      <p:sp>
        <p:nvSpPr>
          <p:cNvPr id="3" name="Content Placeholder 7">
            <a:extLst>
              <a:ext uri="{FF2B5EF4-FFF2-40B4-BE49-F238E27FC236}">
                <a16:creationId xmlns:a16="http://schemas.microsoft.com/office/drawing/2014/main" id="{C5AEB690-0E53-FBC3-7F1B-2B0A5E026661}"/>
              </a:ext>
            </a:extLst>
          </p:cNvPr>
          <p:cNvSpPr>
            <a:spLocks noGrp="1"/>
          </p:cNvSpPr>
          <p:nvPr>
            <p:ph idx="1"/>
          </p:nvPr>
        </p:nvSpPr>
        <p:spPr>
          <a:xfrm>
            <a:off x="407987" y="1592263"/>
            <a:ext cx="11376024" cy="4608512"/>
          </a:xfrm>
        </p:spPr>
        <p:txBody>
          <a:bodyPr/>
          <a:lstStyle/>
          <a:p>
            <a:pPr marL="0" indent="0">
              <a:lnSpc>
                <a:spcPct val="114000"/>
              </a:lnSpc>
              <a:buNone/>
            </a:pPr>
            <a:r>
              <a:rPr lang="en-US" b="0" dirty="0"/>
              <a:t>The implementation of the settings guidelines as per protection plan will solve the poor selectivity issues seen during the fault.</a:t>
            </a:r>
          </a:p>
          <a:p>
            <a:pPr marL="0" indent="0">
              <a:lnSpc>
                <a:spcPct val="114000"/>
              </a:lnSpc>
              <a:buNone/>
            </a:pPr>
            <a:r>
              <a:rPr lang="en-US" b="0" dirty="0"/>
              <a:t>As a reminder, since the protection plan has been established, the application of its guidelines has not been done systematically on the entire network due to resource and schedule limits. It is agreed, instead, that its provisions are applied to the portions of the network under consolidation as these progress.</a:t>
            </a:r>
          </a:p>
          <a:p>
            <a:pPr marL="0" indent="0">
              <a:lnSpc>
                <a:spcPct val="114000"/>
              </a:lnSpc>
              <a:buNone/>
            </a:pPr>
            <a:r>
              <a:rPr lang="en-US" b="0" dirty="0"/>
              <a:t>The consolidation of North Area is upcoming, while the other corrective actions in BE9 can be implemented quickly thanks to the second supply of PCC.</a:t>
            </a:r>
          </a:p>
          <a:p>
            <a:pPr marL="0" indent="0">
              <a:lnSpc>
                <a:spcPct val="114000"/>
              </a:lnSpc>
              <a:buNone/>
            </a:pPr>
            <a:r>
              <a:rPr lang="en-US" b="0" dirty="0"/>
              <a:t>As a short-term measure, the increase of the loop trip time to 300 ms will greatly reduce the risk of losing the whole loop in case of terminal earth faults.</a:t>
            </a:r>
            <a:endParaRPr lang="en-GB" b="0" dirty="0"/>
          </a:p>
        </p:txBody>
      </p:sp>
    </p:spTree>
    <p:extLst>
      <p:ext uri="{BB962C8B-B14F-4D97-AF65-F5344CB8AC3E}">
        <p14:creationId xmlns:p14="http://schemas.microsoft.com/office/powerpoint/2010/main" val="23555626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1C03EA-700F-4C80-9659-CD09BECD7EE3}"/>
            </a:ext>
          </a:extLst>
        </p:cNvPr>
        <p:cNvGrpSpPr/>
        <p:nvPr/>
      </p:nvGrpSpPr>
      <p:grpSpPr>
        <a:xfrm>
          <a:off x="0" y="0"/>
          <a:ext cx="0" cy="0"/>
          <a:chOff x="0" y="0"/>
          <a:chExt cx="0" cy="0"/>
        </a:xfrm>
      </p:grpSpPr>
      <p:pic>
        <p:nvPicPr>
          <p:cNvPr id="1026" name="Picture 2">
            <a:extLst>
              <a:ext uri="{FF2B5EF4-FFF2-40B4-BE49-F238E27FC236}">
                <a16:creationId xmlns:a16="http://schemas.microsoft.com/office/drawing/2014/main" id="{1BEB7540-E0BE-562E-D1B4-E59EE35DFF1F}"/>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49579" y="1196752"/>
            <a:ext cx="9038909" cy="50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9E832857-AF89-1EF1-0AF1-2D7FA386160D}"/>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7" name="Title 6">
            <a:extLst>
              <a:ext uri="{FF2B5EF4-FFF2-40B4-BE49-F238E27FC236}">
                <a16:creationId xmlns:a16="http://schemas.microsoft.com/office/drawing/2014/main" id="{3CC7B2F4-8CC2-4258-9A92-47916EF15243}"/>
              </a:ext>
            </a:extLst>
          </p:cNvPr>
          <p:cNvSpPr>
            <a:spLocks noGrp="1"/>
          </p:cNvSpPr>
          <p:nvPr>
            <p:ph type="title"/>
          </p:nvPr>
        </p:nvSpPr>
        <p:spPr>
          <a:xfrm>
            <a:off x="407988" y="373593"/>
            <a:ext cx="11376025" cy="463119"/>
          </a:xfrm>
        </p:spPr>
        <p:txBody>
          <a:bodyPr/>
          <a:lstStyle/>
          <a:p>
            <a:r>
              <a:rPr lang="en-US" dirty="0"/>
              <a:t>Corrective actions</a:t>
            </a:r>
            <a:endParaRPr lang="en-GB" dirty="0"/>
          </a:p>
        </p:txBody>
      </p:sp>
      <p:sp>
        <p:nvSpPr>
          <p:cNvPr id="2" name="Title 6">
            <a:extLst>
              <a:ext uri="{FF2B5EF4-FFF2-40B4-BE49-F238E27FC236}">
                <a16:creationId xmlns:a16="http://schemas.microsoft.com/office/drawing/2014/main" id="{A8FE1BE2-6454-069B-2D07-591627875BEB}"/>
              </a:ext>
            </a:extLst>
          </p:cNvPr>
          <p:cNvSpPr txBox="1">
            <a:spLocks/>
          </p:cNvSpPr>
          <p:nvPr/>
        </p:nvSpPr>
        <p:spPr>
          <a:xfrm>
            <a:off x="407987" y="877649"/>
            <a:ext cx="11376025" cy="4631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400" dirty="0">
                <a:solidFill>
                  <a:schemeClr val="bg2">
                    <a:lumMod val="50000"/>
                  </a:schemeClr>
                </a:solidFill>
              </a:rPr>
              <a:t>Overview</a:t>
            </a:r>
            <a:endParaRPr lang="en-GB" sz="2400" dirty="0">
              <a:solidFill>
                <a:schemeClr val="bg2">
                  <a:lumMod val="50000"/>
                </a:schemeClr>
              </a:solidFill>
            </a:endParaRPr>
          </a:p>
        </p:txBody>
      </p:sp>
    </p:spTree>
    <p:extLst>
      <p:ext uri="{BB962C8B-B14F-4D97-AF65-F5344CB8AC3E}">
        <p14:creationId xmlns:p14="http://schemas.microsoft.com/office/powerpoint/2010/main" val="34466855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5A5A54-1475-D73A-32AE-2CEEA52D2B8A}"/>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7D5B487-1668-BC4F-A3FD-9EB6BB04CB37}"/>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7" name="Title 6">
            <a:extLst>
              <a:ext uri="{FF2B5EF4-FFF2-40B4-BE49-F238E27FC236}">
                <a16:creationId xmlns:a16="http://schemas.microsoft.com/office/drawing/2014/main" id="{341FE8C5-1EE4-43B8-ECF6-F1DC57FFCC56}"/>
              </a:ext>
            </a:extLst>
          </p:cNvPr>
          <p:cNvSpPr>
            <a:spLocks noGrp="1"/>
          </p:cNvSpPr>
          <p:nvPr>
            <p:ph type="title"/>
          </p:nvPr>
        </p:nvSpPr>
        <p:spPr>
          <a:xfrm>
            <a:off x="407988" y="373593"/>
            <a:ext cx="11376025" cy="463119"/>
          </a:xfrm>
        </p:spPr>
        <p:txBody>
          <a:bodyPr/>
          <a:lstStyle/>
          <a:p>
            <a:r>
              <a:rPr lang="en-US" dirty="0"/>
              <a:t>Corrective actions</a:t>
            </a:r>
            <a:endParaRPr lang="en-GB" dirty="0"/>
          </a:p>
        </p:txBody>
      </p:sp>
      <p:sp>
        <p:nvSpPr>
          <p:cNvPr id="2" name="Title 6">
            <a:extLst>
              <a:ext uri="{FF2B5EF4-FFF2-40B4-BE49-F238E27FC236}">
                <a16:creationId xmlns:a16="http://schemas.microsoft.com/office/drawing/2014/main" id="{F1DB8E28-DF11-AFB9-0A26-992049A7B1F7}"/>
              </a:ext>
            </a:extLst>
          </p:cNvPr>
          <p:cNvSpPr txBox="1">
            <a:spLocks/>
          </p:cNvSpPr>
          <p:nvPr/>
        </p:nvSpPr>
        <p:spPr>
          <a:xfrm>
            <a:off x="407987" y="877649"/>
            <a:ext cx="11376025" cy="4631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400" dirty="0">
                <a:solidFill>
                  <a:schemeClr val="bg2">
                    <a:lumMod val="50000"/>
                  </a:schemeClr>
                </a:solidFill>
              </a:rPr>
              <a:t>LHC harmonic filters overvoltage protection</a:t>
            </a:r>
            <a:endParaRPr lang="en-GB" sz="2400" dirty="0">
              <a:solidFill>
                <a:schemeClr val="bg2">
                  <a:lumMod val="50000"/>
                </a:schemeClr>
              </a:solidFill>
            </a:endParaRPr>
          </a:p>
        </p:txBody>
      </p:sp>
      <p:sp>
        <p:nvSpPr>
          <p:cNvPr id="3" name="Content Placeholder 7">
            <a:extLst>
              <a:ext uri="{FF2B5EF4-FFF2-40B4-BE49-F238E27FC236}">
                <a16:creationId xmlns:a16="http://schemas.microsoft.com/office/drawing/2014/main" id="{B2CFAE73-2BA6-7DDC-1493-7189D21CACB9}"/>
              </a:ext>
            </a:extLst>
          </p:cNvPr>
          <p:cNvSpPr>
            <a:spLocks noGrp="1"/>
          </p:cNvSpPr>
          <p:nvPr>
            <p:ph idx="1"/>
          </p:nvPr>
        </p:nvSpPr>
        <p:spPr>
          <a:xfrm>
            <a:off x="407987" y="1592263"/>
            <a:ext cx="11376024" cy="4608512"/>
          </a:xfrm>
        </p:spPr>
        <p:txBody>
          <a:bodyPr/>
          <a:lstStyle/>
          <a:p>
            <a:pPr marL="0" indent="0">
              <a:lnSpc>
                <a:spcPct val="114000"/>
              </a:lnSpc>
              <a:buNone/>
            </a:pPr>
            <a:r>
              <a:rPr lang="en-US" b="0" dirty="0"/>
              <a:t>The overvoltage settings have been agreed with SY-EPC and they aims at preserving the capacitors lifespan and limit the damage in case of </a:t>
            </a:r>
            <a:r>
              <a:rPr lang="en-US" b="0" dirty="0" err="1"/>
              <a:t>overvoltages</a:t>
            </a:r>
            <a:r>
              <a:rPr lang="en-US" b="0" dirty="0"/>
              <a:t>, as explained in </a:t>
            </a:r>
            <a:r>
              <a:rPr lang="en-US" b="0" dirty="0">
                <a:hlinkClick r:id="rId2"/>
              </a:rPr>
              <a:t>EDMS 1322037</a:t>
            </a:r>
            <a:r>
              <a:rPr lang="en-US" b="0" dirty="0"/>
              <a:t>.</a:t>
            </a:r>
          </a:p>
          <a:p>
            <a:pPr marL="0" indent="0">
              <a:lnSpc>
                <a:spcPct val="114000"/>
              </a:lnSpc>
              <a:buNone/>
            </a:pPr>
            <a:r>
              <a:rPr lang="en-US" b="0" dirty="0"/>
              <a:t>With the LHC FIR consolidation project, the protections of the LHC harmonic filters will also be updated, allowing for a more targeted overvoltage protection (e.g. using IDMT curves).</a:t>
            </a:r>
          </a:p>
          <a:p>
            <a:pPr marL="0" indent="0">
              <a:lnSpc>
                <a:spcPct val="114000"/>
              </a:lnSpc>
              <a:buNone/>
            </a:pPr>
            <a:r>
              <a:rPr lang="en-US" b="0" dirty="0"/>
              <a:t>Discussion to be held jointly with SY-EPC to evolve the protection plan before the commissioning of the new protection relays in LHC.</a:t>
            </a:r>
            <a:endParaRPr lang="en-GB" b="0" dirty="0"/>
          </a:p>
        </p:txBody>
      </p:sp>
    </p:spTree>
    <p:extLst>
      <p:ext uri="{BB962C8B-B14F-4D97-AF65-F5344CB8AC3E}">
        <p14:creationId xmlns:p14="http://schemas.microsoft.com/office/powerpoint/2010/main" val="21877552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a:xfrm>
            <a:off x="407988" y="3429001"/>
            <a:ext cx="11376025" cy="936104"/>
          </a:xfrm>
        </p:spPr>
        <p:txBody>
          <a:bodyPr/>
          <a:lstStyle/>
          <a:p>
            <a:r>
              <a:rPr lang="en-GB" dirty="0"/>
              <a:t>Conclusions</a:t>
            </a:r>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Tree>
    <p:extLst>
      <p:ext uri="{BB962C8B-B14F-4D97-AF65-F5344CB8AC3E}">
        <p14:creationId xmlns:p14="http://schemas.microsoft.com/office/powerpoint/2010/main" val="39472666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a:xfrm>
            <a:off x="407988" y="373593"/>
            <a:ext cx="11376025" cy="463119"/>
          </a:xfrm>
        </p:spPr>
        <p:txBody>
          <a:bodyPr/>
          <a:lstStyle/>
          <a:p>
            <a:r>
              <a:rPr lang="en-US" dirty="0"/>
              <a:t>Conclusions</a:t>
            </a:r>
            <a:endParaRPr lang="en-GB" dirty="0"/>
          </a:p>
        </p:txBody>
      </p:sp>
      <p:sp>
        <p:nvSpPr>
          <p:cNvPr id="2" name="Title 6">
            <a:extLst>
              <a:ext uri="{FF2B5EF4-FFF2-40B4-BE49-F238E27FC236}">
                <a16:creationId xmlns:a16="http://schemas.microsoft.com/office/drawing/2014/main" id="{85720BEC-79E8-AE0E-9F0E-8F84825E9732}"/>
              </a:ext>
            </a:extLst>
          </p:cNvPr>
          <p:cNvSpPr txBox="1">
            <a:spLocks/>
          </p:cNvSpPr>
          <p:nvPr/>
        </p:nvSpPr>
        <p:spPr>
          <a:xfrm>
            <a:off x="407987" y="877649"/>
            <a:ext cx="11376025" cy="4631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400" dirty="0">
                <a:solidFill>
                  <a:schemeClr val="bg2">
                    <a:lumMod val="50000"/>
                  </a:schemeClr>
                </a:solidFill>
              </a:rPr>
              <a:t>Summary and lessons learned</a:t>
            </a:r>
            <a:endParaRPr lang="en-GB" sz="2400" dirty="0">
              <a:solidFill>
                <a:schemeClr val="bg2">
                  <a:lumMod val="50000"/>
                </a:schemeClr>
              </a:solidFill>
            </a:endParaRPr>
          </a:p>
        </p:txBody>
      </p:sp>
      <p:sp>
        <p:nvSpPr>
          <p:cNvPr id="3" name="Content Placeholder 7">
            <a:extLst>
              <a:ext uri="{FF2B5EF4-FFF2-40B4-BE49-F238E27FC236}">
                <a16:creationId xmlns:a16="http://schemas.microsoft.com/office/drawing/2014/main" id="{C5AEB690-0E53-FBC3-7F1B-2B0A5E026661}"/>
              </a:ext>
            </a:extLst>
          </p:cNvPr>
          <p:cNvSpPr>
            <a:spLocks noGrp="1"/>
          </p:cNvSpPr>
          <p:nvPr>
            <p:ph idx="1"/>
          </p:nvPr>
        </p:nvSpPr>
        <p:spPr>
          <a:xfrm>
            <a:off x="407987" y="1592263"/>
            <a:ext cx="11376024" cy="4608512"/>
          </a:xfrm>
        </p:spPr>
        <p:txBody>
          <a:bodyPr/>
          <a:lstStyle/>
          <a:p>
            <a:pPr marL="0" indent="0">
              <a:lnSpc>
                <a:spcPct val="114000"/>
              </a:lnSpc>
              <a:buNone/>
            </a:pPr>
            <a:r>
              <a:rPr lang="en-US" b="0" dirty="0"/>
              <a:t>The protection system unselective reaction is due to the age of the installation as no protection studies or protection coordination reviews have been carried out in recent times. Partial consolidation of the zone (BA80) is already planned and ongoing, but the event highlighted the obsolescence of the equipment with HV breaker failing to open with very dangerous situations resulting from it. These risks were already evaluated by EN-EL (</a:t>
            </a:r>
            <a:r>
              <a:rPr lang="en-US" b="0" dirty="0">
                <a:hlinkClick r:id="rId2"/>
              </a:rPr>
              <a:t>EDMS 2748988</a:t>
            </a:r>
            <a:r>
              <a:rPr lang="en-US" b="0" dirty="0"/>
              <a:t>) and will remains high until full consolidation in LS4.</a:t>
            </a:r>
          </a:p>
          <a:p>
            <a:pPr marL="0" indent="0">
              <a:lnSpc>
                <a:spcPct val="114000"/>
              </a:lnSpc>
              <a:buNone/>
            </a:pPr>
            <a:r>
              <a:rPr lang="en-US" b="0" dirty="0"/>
              <a:t>The application of the protection plan guidelines during the upcoming (LS3) CEE relays preventive maintenance plan will improve the protection reaction in future events, but will not solve the underlying issue impacting the overall availability and safety of North Area.</a:t>
            </a:r>
          </a:p>
          <a:p>
            <a:pPr marL="0" indent="0">
              <a:lnSpc>
                <a:spcPct val="114000"/>
              </a:lnSpc>
              <a:buNone/>
            </a:pPr>
            <a:r>
              <a:rPr lang="en-US" b="0" dirty="0"/>
              <a:t>The BE9-BE91 link has been already updated and will not be subject to the same phenomena in the future.</a:t>
            </a:r>
          </a:p>
        </p:txBody>
      </p:sp>
    </p:spTree>
    <p:extLst>
      <p:ext uri="{BB962C8B-B14F-4D97-AF65-F5344CB8AC3E}">
        <p14:creationId xmlns:p14="http://schemas.microsoft.com/office/powerpoint/2010/main" val="14222406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9266E9-C854-D924-94DF-1221C6551488}"/>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D434CECE-96BA-7B82-0996-495A5B0D752C}"/>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
        <p:nvSpPr>
          <p:cNvPr id="7" name="Title 6">
            <a:extLst>
              <a:ext uri="{FF2B5EF4-FFF2-40B4-BE49-F238E27FC236}">
                <a16:creationId xmlns:a16="http://schemas.microsoft.com/office/drawing/2014/main" id="{392679F2-8DA7-489E-6617-31DABF23A164}"/>
              </a:ext>
            </a:extLst>
          </p:cNvPr>
          <p:cNvSpPr>
            <a:spLocks noGrp="1"/>
          </p:cNvSpPr>
          <p:nvPr>
            <p:ph type="title"/>
          </p:nvPr>
        </p:nvSpPr>
        <p:spPr>
          <a:xfrm>
            <a:off x="407988" y="373593"/>
            <a:ext cx="11376025" cy="463119"/>
          </a:xfrm>
        </p:spPr>
        <p:txBody>
          <a:bodyPr/>
          <a:lstStyle/>
          <a:p>
            <a:r>
              <a:rPr lang="en-US" dirty="0"/>
              <a:t>Conclusions</a:t>
            </a:r>
            <a:endParaRPr lang="en-GB" dirty="0"/>
          </a:p>
        </p:txBody>
      </p:sp>
      <p:sp>
        <p:nvSpPr>
          <p:cNvPr id="2" name="Title 6">
            <a:extLst>
              <a:ext uri="{FF2B5EF4-FFF2-40B4-BE49-F238E27FC236}">
                <a16:creationId xmlns:a16="http://schemas.microsoft.com/office/drawing/2014/main" id="{4F3282F6-C418-F468-178B-3421B76B4F9A}"/>
              </a:ext>
            </a:extLst>
          </p:cNvPr>
          <p:cNvSpPr txBox="1">
            <a:spLocks/>
          </p:cNvSpPr>
          <p:nvPr/>
        </p:nvSpPr>
        <p:spPr>
          <a:xfrm>
            <a:off x="407987" y="877649"/>
            <a:ext cx="11376025" cy="4631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400" dirty="0">
                <a:solidFill>
                  <a:schemeClr val="bg2">
                    <a:lumMod val="50000"/>
                  </a:schemeClr>
                </a:solidFill>
              </a:rPr>
              <a:t>Summary and lessons learned</a:t>
            </a:r>
            <a:endParaRPr lang="en-GB" sz="2400" dirty="0">
              <a:solidFill>
                <a:schemeClr val="bg2">
                  <a:lumMod val="50000"/>
                </a:schemeClr>
              </a:solidFill>
            </a:endParaRPr>
          </a:p>
        </p:txBody>
      </p:sp>
      <p:sp>
        <p:nvSpPr>
          <p:cNvPr id="3" name="Content Placeholder 7">
            <a:extLst>
              <a:ext uri="{FF2B5EF4-FFF2-40B4-BE49-F238E27FC236}">
                <a16:creationId xmlns:a16="http://schemas.microsoft.com/office/drawing/2014/main" id="{321A8A82-F899-8D80-6E8F-16120D8D5223}"/>
              </a:ext>
            </a:extLst>
          </p:cNvPr>
          <p:cNvSpPr>
            <a:spLocks noGrp="1"/>
          </p:cNvSpPr>
          <p:nvPr>
            <p:ph idx="1"/>
          </p:nvPr>
        </p:nvSpPr>
        <p:spPr>
          <a:xfrm>
            <a:off x="407987" y="1592263"/>
            <a:ext cx="11376024" cy="4608512"/>
          </a:xfrm>
        </p:spPr>
        <p:txBody>
          <a:bodyPr/>
          <a:lstStyle/>
          <a:p>
            <a:pPr marL="0" indent="0">
              <a:lnSpc>
                <a:spcPct val="114000"/>
              </a:lnSpc>
              <a:buNone/>
            </a:pPr>
            <a:r>
              <a:rPr lang="en-US" b="0" dirty="0"/>
              <a:t>The trip of the LHC stable filters highlights a critical issue in the overvoltage settings policy for harmonic filters, which cannot cope with the nominal maximum trip time on earth fault of 900 ms (ultimate trip of the BPN). The overvoltage protection requirements for harmonic filters shall evolve accordingly – this requires a joint review with SY-EPC.</a:t>
            </a:r>
            <a:endParaRPr lang="en-GB" b="0" dirty="0"/>
          </a:p>
          <a:p>
            <a:pPr marL="0" indent="0">
              <a:lnSpc>
                <a:spcPct val="114000"/>
              </a:lnSpc>
              <a:buNone/>
            </a:pPr>
            <a:r>
              <a:rPr lang="en-US" b="0" dirty="0"/>
              <a:t>To improve the stand-by duty awareness of the network status following complex events, a dedicated screen or PSEN function to easily display all the breakers that changed status (from closed to open and vice versa) during a defined interval could greatly help to speed up the fault finding in future occasions.</a:t>
            </a:r>
          </a:p>
          <a:p>
            <a:pPr marL="0" indent="0">
              <a:lnSpc>
                <a:spcPct val="114000"/>
              </a:lnSpc>
              <a:buNone/>
            </a:pPr>
            <a:r>
              <a:rPr lang="en-US" b="0" dirty="0"/>
              <a:t>Such a screen would act as starting point for further analysis and events filtering in PSEN using the already available tools.</a:t>
            </a:r>
          </a:p>
        </p:txBody>
      </p:sp>
    </p:spTree>
    <p:extLst>
      <p:ext uri="{BB962C8B-B14F-4D97-AF65-F5344CB8AC3E}">
        <p14:creationId xmlns:p14="http://schemas.microsoft.com/office/powerpoint/2010/main" val="33318689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B1760E7-DD59-4040-93C9-D180E6809A29}"/>
              </a:ext>
            </a:extLst>
          </p:cNvPr>
          <p:cNvSpPr>
            <a:spLocks noGrp="1"/>
          </p:cNvSpPr>
          <p:nvPr>
            <p:ph idx="1"/>
          </p:nvPr>
        </p:nvSpPr>
        <p:spPr/>
        <p:txBody>
          <a:bodyPr/>
          <a:lstStyle/>
          <a:p>
            <a:pPr marL="0" indent="0">
              <a:lnSpc>
                <a:spcPct val="114000"/>
              </a:lnSpc>
              <a:buNone/>
            </a:pPr>
            <a:r>
              <a:rPr lang="en-US" b="0" dirty="0"/>
              <a:t>On the 22.03.2025 @ 03:23:37.723 an earth fault struck the cable termination on EMT213/A80, fed from EMD213/A80.</a:t>
            </a:r>
          </a:p>
          <a:p>
            <a:pPr marL="0" indent="0">
              <a:lnSpc>
                <a:spcPct val="114000"/>
              </a:lnSpc>
              <a:buNone/>
            </a:pPr>
            <a:r>
              <a:rPr lang="en-US" b="0" dirty="0"/>
              <a:t>The feeder EMD213/A80 tripped to clear the fault, but the North Area stable loop head feeders in BE9 EMD404/E9 and EMD405/E9 also tripped at the same time, de-energizing the whole loop.</a:t>
            </a:r>
          </a:p>
          <a:p>
            <a:pPr marL="0" indent="0">
              <a:lnSpc>
                <a:spcPct val="114000"/>
              </a:lnSpc>
              <a:buNone/>
            </a:pPr>
            <a:r>
              <a:rPr lang="en-US" b="0" dirty="0"/>
              <a:t>Other unselective trips occurred on EMD408/E9 and EMD213/A81 which were external to the earth fault current path.</a:t>
            </a:r>
          </a:p>
          <a:p>
            <a:pPr marL="0" indent="0">
              <a:lnSpc>
                <a:spcPct val="114000"/>
              </a:lnSpc>
              <a:buNone/>
            </a:pPr>
            <a:r>
              <a:rPr lang="en-US" b="0" dirty="0"/>
              <a:t>The voltage perturbation also caused overvoltage protections on the LHC stable filters in SE4 and SE8 to trip.</a:t>
            </a:r>
            <a:endParaRPr lang="en-GB" b="0" dirty="0"/>
          </a:p>
        </p:txBody>
      </p:sp>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a:xfrm>
            <a:off x="407988" y="373593"/>
            <a:ext cx="11376025" cy="463119"/>
          </a:xfrm>
        </p:spPr>
        <p:txBody>
          <a:bodyPr/>
          <a:lstStyle/>
          <a:p>
            <a:r>
              <a:rPr lang="en-US" dirty="0"/>
              <a:t>Fault context</a:t>
            </a:r>
            <a:endParaRPr lang="en-GB" dirty="0"/>
          </a:p>
        </p:txBody>
      </p:sp>
      <p:sp>
        <p:nvSpPr>
          <p:cNvPr id="2" name="Title 6">
            <a:extLst>
              <a:ext uri="{FF2B5EF4-FFF2-40B4-BE49-F238E27FC236}">
                <a16:creationId xmlns:a16="http://schemas.microsoft.com/office/drawing/2014/main" id="{85720BEC-79E8-AE0E-9F0E-8F84825E9732}"/>
              </a:ext>
            </a:extLst>
          </p:cNvPr>
          <p:cNvSpPr txBox="1">
            <a:spLocks/>
          </p:cNvSpPr>
          <p:nvPr/>
        </p:nvSpPr>
        <p:spPr>
          <a:xfrm>
            <a:off x="407987" y="877649"/>
            <a:ext cx="11376025" cy="4631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400" dirty="0">
                <a:solidFill>
                  <a:schemeClr val="bg2">
                    <a:lumMod val="50000"/>
                  </a:schemeClr>
                </a:solidFill>
              </a:rPr>
              <a:t>Overview</a:t>
            </a:r>
            <a:endParaRPr lang="en-GB" sz="2400" dirty="0">
              <a:solidFill>
                <a:schemeClr val="bg2">
                  <a:lumMod val="50000"/>
                </a:schemeClr>
              </a:solidFill>
            </a:endParaRPr>
          </a:p>
        </p:txBody>
      </p:sp>
    </p:spTree>
    <p:extLst>
      <p:ext uri="{BB962C8B-B14F-4D97-AF65-F5344CB8AC3E}">
        <p14:creationId xmlns:p14="http://schemas.microsoft.com/office/powerpoint/2010/main" val="325070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76D52D-A209-73F5-1115-2D81018F5284}"/>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ED8396BA-A8FD-A704-F5F0-A6AE0A6A7523}"/>
              </a:ext>
            </a:extLst>
          </p:cNvPr>
          <p:cNvPicPr>
            <a:picLocks noChangeAspect="1"/>
          </p:cNvPicPr>
          <p:nvPr/>
        </p:nvPicPr>
        <p:blipFill>
          <a:blip r:embed="rId2">
            <a:grayscl/>
            <a:extLst>
              <a:ext uri="{BEBA8EAE-BF5A-486C-A8C5-ECC9F3942E4B}">
                <a14:imgProps xmlns:a14="http://schemas.microsoft.com/office/drawing/2010/main">
                  <a14:imgLayer r:embed="rId3">
                    <a14:imgEffect>
                      <a14:saturation sat="0"/>
                    </a14:imgEffect>
                  </a14:imgLayer>
                </a14:imgProps>
              </a:ext>
            </a:extLst>
          </a:blip>
          <a:stretch>
            <a:fillRect/>
          </a:stretch>
        </p:blipFill>
        <p:spPr>
          <a:xfrm>
            <a:off x="515999" y="1641489"/>
            <a:ext cx="11160000" cy="4068832"/>
          </a:xfrm>
          <a:prstGeom prst="rect">
            <a:avLst/>
          </a:prstGeom>
        </p:spPr>
      </p:pic>
      <p:sp>
        <p:nvSpPr>
          <p:cNvPr id="6" name="Slide Number Placeholder 5">
            <a:extLst>
              <a:ext uri="{FF2B5EF4-FFF2-40B4-BE49-F238E27FC236}">
                <a16:creationId xmlns:a16="http://schemas.microsoft.com/office/drawing/2014/main" id="{0F4A142F-825F-E99C-794B-1887DFF9DE11}"/>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7" name="Title 6">
            <a:extLst>
              <a:ext uri="{FF2B5EF4-FFF2-40B4-BE49-F238E27FC236}">
                <a16:creationId xmlns:a16="http://schemas.microsoft.com/office/drawing/2014/main" id="{0211CE49-B95F-502B-3693-906E1168BF32}"/>
              </a:ext>
            </a:extLst>
          </p:cNvPr>
          <p:cNvSpPr>
            <a:spLocks noGrp="1"/>
          </p:cNvSpPr>
          <p:nvPr>
            <p:ph type="title"/>
          </p:nvPr>
        </p:nvSpPr>
        <p:spPr>
          <a:xfrm>
            <a:off x="407988" y="373593"/>
            <a:ext cx="11376025" cy="463119"/>
          </a:xfrm>
        </p:spPr>
        <p:txBody>
          <a:bodyPr/>
          <a:lstStyle/>
          <a:p>
            <a:r>
              <a:rPr lang="en-US" dirty="0"/>
              <a:t>Fault context</a:t>
            </a:r>
            <a:endParaRPr lang="en-GB" dirty="0"/>
          </a:p>
        </p:txBody>
      </p:sp>
      <p:sp>
        <p:nvSpPr>
          <p:cNvPr id="2" name="Title 6">
            <a:extLst>
              <a:ext uri="{FF2B5EF4-FFF2-40B4-BE49-F238E27FC236}">
                <a16:creationId xmlns:a16="http://schemas.microsoft.com/office/drawing/2014/main" id="{659FF3B3-6BB1-39C3-0B9B-76EB180F8842}"/>
              </a:ext>
            </a:extLst>
          </p:cNvPr>
          <p:cNvSpPr txBox="1">
            <a:spLocks/>
          </p:cNvSpPr>
          <p:nvPr/>
        </p:nvSpPr>
        <p:spPr>
          <a:xfrm>
            <a:off x="407987" y="877649"/>
            <a:ext cx="11376025" cy="4631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400" dirty="0">
                <a:solidFill>
                  <a:schemeClr val="bg2">
                    <a:lumMod val="50000"/>
                  </a:schemeClr>
                </a:solidFill>
              </a:rPr>
              <a:t>Configuration before fault</a:t>
            </a:r>
            <a:endParaRPr lang="en-GB" sz="2400" dirty="0">
              <a:solidFill>
                <a:schemeClr val="bg2">
                  <a:lumMod val="50000"/>
                </a:schemeClr>
              </a:solidFill>
            </a:endParaRPr>
          </a:p>
        </p:txBody>
      </p:sp>
      <p:grpSp>
        <p:nvGrpSpPr>
          <p:cNvPr id="8" name="Group 7">
            <a:extLst>
              <a:ext uri="{FF2B5EF4-FFF2-40B4-BE49-F238E27FC236}">
                <a16:creationId xmlns:a16="http://schemas.microsoft.com/office/drawing/2014/main" id="{31264502-1AC0-F716-1C3F-5B11BFAA4B73}"/>
              </a:ext>
            </a:extLst>
          </p:cNvPr>
          <p:cNvGrpSpPr>
            <a:grpSpLocks noChangeAspect="1"/>
          </p:cNvGrpSpPr>
          <p:nvPr/>
        </p:nvGrpSpPr>
        <p:grpSpPr>
          <a:xfrm>
            <a:off x="9820042" y="4437623"/>
            <a:ext cx="192051" cy="180000"/>
            <a:chOff x="4439816" y="4077072"/>
            <a:chExt cx="290934" cy="272678"/>
          </a:xfrm>
        </p:grpSpPr>
        <p:sp>
          <p:nvSpPr>
            <p:cNvPr id="16" name="Rectangle 15">
              <a:extLst>
                <a:ext uri="{FF2B5EF4-FFF2-40B4-BE49-F238E27FC236}">
                  <a16:creationId xmlns:a16="http://schemas.microsoft.com/office/drawing/2014/main" id="{DAC33B38-9F97-BAB4-E36E-8A32743BA261}"/>
                </a:ext>
              </a:extLst>
            </p:cNvPr>
            <p:cNvSpPr/>
            <p:nvPr/>
          </p:nvSpPr>
          <p:spPr>
            <a:xfrm>
              <a:off x="4439816" y="4077072"/>
              <a:ext cx="290934" cy="27267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69987FED-5A0E-86C9-AB0B-736885FCD7A8}"/>
                </a:ext>
              </a:extLst>
            </p:cNvPr>
            <p:cNvSpPr/>
            <p:nvPr/>
          </p:nvSpPr>
          <p:spPr>
            <a:xfrm>
              <a:off x="4471566" y="4165972"/>
              <a:ext cx="227434" cy="9487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0" name="Group 29">
            <a:extLst>
              <a:ext uri="{FF2B5EF4-FFF2-40B4-BE49-F238E27FC236}">
                <a16:creationId xmlns:a16="http://schemas.microsoft.com/office/drawing/2014/main" id="{36950FAA-7B3C-D13A-53F6-B392C37CA2F5}"/>
              </a:ext>
            </a:extLst>
          </p:cNvPr>
          <p:cNvGrpSpPr>
            <a:grpSpLocks noChangeAspect="1"/>
          </p:cNvGrpSpPr>
          <p:nvPr/>
        </p:nvGrpSpPr>
        <p:grpSpPr>
          <a:xfrm rot="5400000">
            <a:off x="10757096" y="4262570"/>
            <a:ext cx="192051" cy="180000"/>
            <a:chOff x="4439816" y="4077072"/>
            <a:chExt cx="290934" cy="272678"/>
          </a:xfrm>
        </p:grpSpPr>
        <p:sp>
          <p:nvSpPr>
            <p:cNvPr id="31" name="Rectangle 30">
              <a:extLst>
                <a:ext uri="{FF2B5EF4-FFF2-40B4-BE49-F238E27FC236}">
                  <a16:creationId xmlns:a16="http://schemas.microsoft.com/office/drawing/2014/main" id="{92D21B09-7E77-6CE5-C6E1-5967CBA8E746}"/>
                </a:ext>
              </a:extLst>
            </p:cNvPr>
            <p:cNvSpPr/>
            <p:nvPr/>
          </p:nvSpPr>
          <p:spPr>
            <a:xfrm>
              <a:off x="4439816" y="4077072"/>
              <a:ext cx="290934" cy="27267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CD707A8A-2C99-BA48-0E1E-AC444A11F2B7}"/>
                </a:ext>
              </a:extLst>
            </p:cNvPr>
            <p:cNvSpPr/>
            <p:nvPr/>
          </p:nvSpPr>
          <p:spPr>
            <a:xfrm>
              <a:off x="4471566" y="4165972"/>
              <a:ext cx="227434" cy="9487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3" name="Group 32">
            <a:extLst>
              <a:ext uri="{FF2B5EF4-FFF2-40B4-BE49-F238E27FC236}">
                <a16:creationId xmlns:a16="http://schemas.microsoft.com/office/drawing/2014/main" id="{A4BE012D-8A3D-694A-6F7E-9BC770C412A7}"/>
              </a:ext>
            </a:extLst>
          </p:cNvPr>
          <p:cNvGrpSpPr>
            <a:grpSpLocks noChangeAspect="1"/>
          </p:cNvGrpSpPr>
          <p:nvPr/>
        </p:nvGrpSpPr>
        <p:grpSpPr>
          <a:xfrm rot="10800000">
            <a:off x="3402766" y="2505853"/>
            <a:ext cx="192051" cy="180000"/>
            <a:chOff x="4439816" y="4077072"/>
            <a:chExt cx="290934" cy="272678"/>
          </a:xfrm>
        </p:grpSpPr>
        <p:sp>
          <p:nvSpPr>
            <p:cNvPr id="34" name="Rectangle 33">
              <a:extLst>
                <a:ext uri="{FF2B5EF4-FFF2-40B4-BE49-F238E27FC236}">
                  <a16:creationId xmlns:a16="http://schemas.microsoft.com/office/drawing/2014/main" id="{5B4ACE87-120A-BE3B-223C-86C215CE9F88}"/>
                </a:ext>
              </a:extLst>
            </p:cNvPr>
            <p:cNvSpPr/>
            <p:nvPr/>
          </p:nvSpPr>
          <p:spPr>
            <a:xfrm>
              <a:off x="4439816" y="4077072"/>
              <a:ext cx="290934" cy="27267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D9181D23-6555-75D3-5A2B-14DEF443F4F7}"/>
                </a:ext>
              </a:extLst>
            </p:cNvPr>
            <p:cNvSpPr/>
            <p:nvPr/>
          </p:nvSpPr>
          <p:spPr>
            <a:xfrm>
              <a:off x="4471566" y="4165972"/>
              <a:ext cx="227434" cy="9487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 name="Group 13">
            <a:extLst>
              <a:ext uri="{FF2B5EF4-FFF2-40B4-BE49-F238E27FC236}">
                <a16:creationId xmlns:a16="http://schemas.microsoft.com/office/drawing/2014/main" id="{3058682A-6384-837B-9E7A-AACC7AB663E8}"/>
              </a:ext>
            </a:extLst>
          </p:cNvPr>
          <p:cNvGrpSpPr>
            <a:grpSpLocks noChangeAspect="1"/>
          </p:cNvGrpSpPr>
          <p:nvPr/>
        </p:nvGrpSpPr>
        <p:grpSpPr>
          <a:xfrm rot="5400000">
            <a:off x="3761112" y="2357571"/>
            <a:ext cx="192051" cy="180000"/>
            <a:chOff x="4439816" y="4077072"/>
            <a:chExt cx="290934" cy="272678"/>
          </a:xfrm>
        </p:grpSpPr>
        <p:sp>
          <p:nvSpPr>
            <p:cNvPr id="18" name="Rectangle 17">
              <a:extLst>
                <a:ext uri="{FF2B5EF4-FFF2-40B4-BE49-F238E27FC236}">
                  <a16:creationId xmlns:a16="http://schemas.microsoft.com/office/drawing/2014/main" id="{F3FC938A-A565-3ABD-C0A7-CBE56806410A}"/>
                </a:ext>
              </a:extLst>
            </p:cNvPr>
            <p:cNvSpPr/>
            <p:nvPr/>
          </p:nvSpPr>
          <p:spPr>
            <a:xfrm>
              <a:off x="4439816" y="4077072"/>
              <a:ext cx="290934" cy="27267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2066ABDA-73E5-4D1E-E54E-0781BB48206F}"/>
                </a:ext>
              </a:extLst>
            </p:cNvPr>
            <p:cNvSpPr/>
            <p:nvPr/>
          </p:nvSpPr>
          <p:spPr>
            <a:xfrm>
              <a:off x="4471566" y="4165972"/>
              <a:ext cx="227434" cy="9487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 name="Group 19">
            <a:extLst>
              <a:ext uri="{FF2B5EF4-FFF2-40B4-BE49-F238E27FC236}">
                <a16:creationId xmlns:a16="http://schemas.microsoft.com/office/drawing/2014/main" id="{3339B58C-2C4E-92BA-AA7B-3AA3DB75D7FD}"/>
              </a:ext>
            </a:extLst>
          </p:cNvPr>
          <p:cNvGrpSpPr>
            <a:grpSpLocks noChangeAspect="1"/>
          </p:cNvGrpSpPr>
          <p:nvPr/>
        </p:nvGrpSpPr>
        <p:grpSpPr>
          <a:xfrm rot="5400000">
            <a:off x="2609874" y="4252275"/>
            <a:ext cx="192051" cy="180000"/>
            <a:chOff x="4439816" y="4077072"/>
            <a:chExt cx="290934" cy="272678"/>
          </a:xfrm>
        </p:grpSpPr>
        <p:sp>
          <p:nvSpPr>
            <p:cNvPr id="36" name="Rectangle 35">
              <a:extLst>
                <a:ext uri="{FF2B5EF4-FFF2-40B4-BE49-F238E27FC236}">
                  <a16:creationId xmlns:a16="http://schemas.microsoft.com/office/drawing/2014/main" id="{54865980-7E7E-3E11-DD08-DBF2270F28D5}"/>
                </a:ext>
              </a:extLst>
            </p:cNvPr>
            <p:cNvSpPr/>
            <p:nvPr/>
          </p:nvSpPr>
          <p:spPr>
            <a:xfrm>
              <a:off x="4439816" y="4077072"/>
              <a:ext cx="290934" cy="27267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A78BE312-3528-69CF-B51F-D8038164F4E9}"/>
                </a:ext>
              </a:extLst>
            </p:cNvPr>
            <p:cNvSpPr/>
            <p:nvPr/>
          </p:nvSpPr>
          <p:spPr>
            <a:xfrm>
              <a:off x="4471566" y="4165972"/>
              <a:ext cx="227434" cy="9487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2" name="Group 41">
            <a:extLst>
              <a:ext uri="{FF2B5EF4-FFF2-40B4-BE49-F238E27FC236}">
                <a16:creationId xmlns:a16="http://schemas.microsoft.com/office/drawing/2014/main" id="{B4861744-8762-F6B7-041D-2D0940E4A06C}"/>
              </a:ext>
            </a:extLst>
          </p:cNvPr>
          <p:cNvGrpSpPr>
            <a:grpSpLocks noChangeAspect="1"/>
          </p:cNvGrpSpPr>
          <p:nvPr/>
        </p:nvGrpSpPr>
        <p:grpSpPr>
          <a:xfrm rot="5400000">
            <a:off x="2237111" y="4244038"/>
            <a:ext cx="192051" cy="180000"/>
            <a:chOff x="4439816" y="4077072"/>
            <a:chExt cx="290934" cy="272678"/>
          </a:xfrm>
        </p:grpSpPr>
        <p:sp>
          <p:nvSpPr>
            <p:cNvPr id="43" name="Rectangle 42">
              <a:extLst>
                <a:ext uri="{FF2B5EF4-FFF2-40B4-BE49-F238E27FC236}">
                  <a16:creationId xmlns:a16="http://schemas.microsoft.com/office/drawing/2014/main" id="{499BCF7F-2D3F-6728-5F00-C3D6F6ECA2EF}"/>
                </a:ext>
              </a:extLst>
            </p:cNvPr>
            <p:cNvSpPr/>
            <p:nvPr/>
          </p:nvSpPr>
          <p:spPr>
            <a:xfrm>
              <a:off x="4439816" y="4077072"/>
              <a:ext cx="290934" cy="27267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05D5A6D6-A489-5521-28F5-B8EA2B05FCE0}"/>
                </a:ext>
              </a:extLst>
            </p:cNvPr>
            <p:cNvSpPr/>
            <p:nvPr/>
          </p:nvSpPr>
          <p:spPr>
            <a:xfrm>
              <a:off x="4471566" y="4165972"/>
              <a:ext cx="227434" cy="9487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5" name="Group 44">
            <a:extLst>
              <a:ext uri="{FF2B5EF4-FFF2-40B4-BE49-F238E27FC236}">
                <a16:creationId xmlns:a16="http://schemas.microsoft.com/office/drawing/2014/main" id="{99040D8D-5DF7-972D-4522-9551A25D70FF}"/>
              </a:ext>
            </a:extLst>
          </p:cNvPr>
          <p:cNvGrpSpPr>
            <a:grpSpLocks noChangeAspect="1"/>
          </p:cNvGrpSpPr>
          <p:nvPr/>
        </p:nvGrpSpPr>
        <p:grpSpPr>
          <a:xfrm>
            <a:off x="5135036" y="4264823"/>
            <a:ext cx="192051" cy="180000"/>
            <a:chOff x="4439816" y="4077072"/>
            <a:chExt cx="290934" cy="272678"/>
          </a:xfrm>
        </p:grpSpPr>
        <p:sp>
          <p:nvSpPr>
            <p:cNvPr id="46" name="Rectangle 45">
              <a:extLst>
                <a:ext uri="{FF2B5EF4-FFF2-40B4-BE49-F238E27FC236}">
                  <a16:creationId xmlns:a16="http://schemas.microsoft.com/office/drawing/2014/main" id="{AAFA0A35-1F82-21C8-0FBE-BFE748A282D3}"/>
                </a:ext>
              </a:extLst>
            </p:cNvPr>
            <p:cNvSpPr/>
            <p:nvPr/>
          </p:nvSpPr>
          <p:spPr>
            <a:xfrm>
              <a:off x="4439816" y="4077072"/>
              <a:ext cx="290934" cy="272678"/>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1B9CB258-8E63-421E-8538-6725FE67C350}"/>
                </a:ext>
              </a:extLst>
            </p:cNvPr>
            <p:cNvSpPr/>
            <p:nvPr/>
          </p:nvSpPr>
          <p:spPr>
            <a:xfrm>
              <a:off x="4471566" y="4165972"/>
              <a:ext cx="227434" cy="94878"/>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8" name="Group 47">
            <a:extLst>
              <a:ext uri="{FF2B5EF4-FFF2-40B4-BE49-F238E27FC236}">
                <a16:creationId xmlns:a16="http://schemas.microsoft.com/office/drawing/2014/main" id="{4782DD65-7AA9-3EDC-8A70-6912E5281B6B}"/>
              </a:ext>
            </a:extLst>
          </p:cNvPr>
          <p:cNvGrpSpPr>
            <a:grpSpLocks noChangeAspect="1"/>
          </p:cNvGrpSpPr>
          <p:nvPr/>
        </p:nvGrpSpPr>
        <p:grpSpPr>
          <a:xfrm rot="5400000">
            <a:off x="5486941" y="4256395"/>
            <a:ext cx="192051" cy="180000"/>
            <a:chOff x="4439816" y="4077072"/>
            <a:chExt cx="290934" cy="272678"/>
          </a:xfrm>
        </p:grpSpPr>
        <p:sp>
          <p:nvSpPr>
            <p:cNvPr id="49" name="Rectangle 48">
              <a:extLst>
                <a:ext uri="{FF2B5EF4-FFF2-40B4-BE49-F238E27FC236}">
                  <a16:creationId xmlns:a16="http://schemas.microsoft.com/office/drawing/2014/main" id="{512089C8-74AD-F3AD-9987-90A9C89F86F1}"/>
                </a:ext>
              </a:extLst>
            </p:cNvPr>
            <p:cNvSpPr/>
            <p:nvPr/>
          </p:nvSpPr>
          <p:spPr>
            <a:xfrm>
              <a:off x="4439816" y="4077072"/>
              <a:ext cx="290934" cy="27267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ectangle 49">
              <a:extLst>
                <a:ext uri="{FF2B5EF4-FFF2-40B4-BE49-F238E27FC236}">
                  <a16:creationId xmlns:a16="http://schemas.microsoft.com/office/drawing/2014/main" id="{3A3711CD-20B2-990A-3B01-29E00E2F0272}"/>
                </a:ext>
              </a:extLst>
            </p:cNvPr>
            <p:cNvSpPr/>
            <p:nvPr/>
          </p:nvSpPr>
          <p:spPr>
            <a:xfrm>
              <a:off x="4471566" y="4165972"/>
              <a:ext cx="227434" cy="9487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1" name="Group 50">
            <a:extLst>
              <a:ext uri="{FF2B5EF4-FFF2-40B4-BE49-F238E27FC236}">
                <a16:creationId xmlns:a16="http://schemas.microsoft.com/office/drawing/2014/main" id="{C33FC838-318F-D86B-EE66-76D5780E8355}"/>
              </a:ext>
            </a:extLst>
          </p:cNvPr>
          <p:cNvGrpSpPr>
            <a:grpSpLocks noChangeAspect="1"/>
          </p:cNvGrpSpPr>
          <p:nvPr/>
        </p:nvGrpSpPr>
        <p:grpSpPr>
          <a:xfrm rot="5400000">
            <a:off x="8061266" y="4260515"/>
            <a:ext cx="192051" cy="180000"/>
            <a:chOff x="4439816" y="4077072"/>
            <a:chExt cx="290934" cy="272678"/>
          </a:xfrm>
        </p:grpSpPr>
        <p:sp>
          <p:nvSpPr>
            <p:cNvPr id="52" name="Rectangle 51">
              <a:extLst>
                <a:ext uri="{FF2B5EF4-FFF2-40B4-BE49-F238E27FC236}">
                  <a16:creationId xmlns:a16="http://schemas.microsoft.com/office/drawing/2014/main" id="{D27C4F25-36BB-A93A-329D-9A572B4FC48B}"/>
                </a:ext>
              </a:extLst>
            </p:cNvPr>
            <p:cNvSpPr/>
            <p:nvPr/>
          </p:nvSpPr>
          <p:spPr>
            <a:xfrm>
              <a:off x="4439816" y="4077072"/>
              <a:ext cx="290934" cy="27267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a:extLst>
                <a:ext uri="{FF2B5EF4-FFF2-40B4-BE49-F238E27FC236}">
                  <a16:creationId xmlns:a16="http://schemas.microsoft.com/office/drawing/2014/main" id="{CCAEE2C3-853D-2024-0385-40ED2C5FEA99}"/>
                </a:ext>
              </a:extLst>
            </p:cNvPr>
            <p:cNvSpPr/>
            <p:nvPr/>
          </p:nvSpPr>
          <p:spPr>
            <a:xfrm>
              <a:off x="4471566" y="4165972"/>
              <a:ext cx="227434" cy="9487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4" name="Group 53">
            <a:extLst>
              <a:ext uri="{FF2B5EF4-FFF2-40B4-BE49-F238E27FC236}">
                <a16:creationId xmlns:a16="http://schemas.microsoft.com/office/drawing/2014/main" id="{1485D14E-04CC-BD09-5426-256AAA0CF1E5}"/>
              </a:ext>
            </a:extLst>
          </p:cNvPr>
          <p:cNvGrpSpPr>
            <a:grpSpLocks noChangeAspect="1"/>
          </p:cNvGrpSpPr>
          <p:nvPr/>
        </p:nvGrpSpPr>
        <p:grpSpPr>
          <a:xfrm rot="5400000">
            <a:off x="8972988" y="4264998"/>
            <a:ext cx="192051" cy="180000"/>
            <a:chOff x="4439816" y="4077072"/>
            <a:chExt cx="290934" cy="272678"/>
          </a:xfrm>
        </p:grpSpPr>
        <p:sp>
          <p:nvSpPr>
            <p:cNvPr id="55" name="Rectangle 54">
              <a:extLst>
                <a:ext uri="{FF2B5EF4-FFF2-40B4-BE49-F238E27FC236}">
                  <a16:creationId xmlns:a16="http://schemas.microsoft.com/office/drawing/2014/main" id="{F5B81641-124E-BC17-5863-532559E9F164}"/>
                </a:ext>
              </a:extLst>
            </p:cNvPr>
            <p:cNvSpPr/>
            <p:nvPr/>
          </p:nvSpPr>
          <p:spPr>
            <a:xfrm>
              <a:off x="4439816" y="4077072"/>
              <a:ext cx="290934" cy="27267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ectangle 55">
              <a:extLst>
                <a:ext uri="{FF2B5EF4-FFF2-40B4-BE49-F238E27FC236}">
                  <a16:creationId xmlns:a16="http://schemas.microsoft.com/office/drawing/2014/main" id="{722D728B-BA55-3D9D-C4B1-732EA2C03507}"/>
                </a:ext>
              </a:extLst>
            </p:cNvPr>
            <p:cNvSpPr/>
            <p:nvPr/>
          </p:nvSpPr>
          <p:spPr>
            <a:xfrm>
              <a:off x="4471566" y="4165972"/>
              <a:ext cx="227434" cy="9487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7" name="TextBox 56">
            <a:extLst>
              <a:ext uri="{FF2B5EF4-FFF2-40B4-BE49-F238E27FC236}">
                <a16:creationId xmlns:a16="http://schemas.microsoft.com/office/drawing/2014/main" id="{157267EE-EF78-1984-6A65-877AA332AB38}"/>
              </a:ext>
            </a:extLst>
          </p:cNvPr>
          <p:cNvSpPr txBox="1"/>
          <p:nvPr/>
        </p:nvSpPr>
        <p:spPr>
          <a:xfrm>
            <a:off x="900760" y="4840616"/>
            <a:ext cx="2455505" cy="1107996"/>
          </a:xfrm>
          <a:prstGeom prst="rect">
            <a:avLst/>
          </a:prstGeom>
          <a:noFill/>
        </p:spPr>
        <p:txBody>
          <a:bodyPr wrap="square" lIns="0" tIns="0" rIns="0" bIns="0" rtlCol="0">
            <a:spAutoFit/>
          </a:bodyPr>
          <a:lstStyle/>
          <a:p>
            <a:pPr algn="r"/>
            <a:r>
              <a:rPr lang="en-US" dirty="0">
                <a:solidFill>
                  <a:schemeClr val="tx2"/>
                </a:solidFill>
              </a:rPr>
              <a:t>HM2 powered from BA81 instead of BE9 in preparation of the worksite for HM0</a:t>
            </a:r>
            <a:endParaRPr lang="en-GB" dirty="0">
              <a:solidFill>
                <a:schemeClr val="tx2"/>
              </a:solidFill>
            </a:endParaRPr>
          </a:p>
        </p:txBody>
      </p:sp>
      <p:cxnSp>
        <p:nvCxnSpPr>
          <p:cNvPr id="59" name="Straight Arrow Connector 58">
            <a:extLst>
              <a:ext uri="{FF2B5EF4-FFF2-40B4-BE49-F238E27FC236}">
                <a16:creationId xmlns:a16="http://schemas.microsoft.com/office/drawing/2014/main" id="{BE9D87CB-C724-3245-A850-E397A9928C90}"/>
              </a:ext>
            </a:extLst>
          </p:cNvPr>
          <p:cNvCxnSpPr>
            <a:cxnSpLocks/>
          </p:cNvCxnSpPr>
          <p:nvPr/>
        </p:nvCxnSpPr>
        <p:spPr>
          <a:xfrm flipV="1">
            <a:off x="3416643" y="2879124"/>
            <a:ext cx="1649627" cy="1964725"/>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61" name="Isosceles Triangle 60">
            <a:extLst>
              <a:ext uri="{FF2B5EF4-FFF2-40B4-BE49-F238E27FC236}">
                <a16:creationId xmlns:a16="http://schemas.microsoft.com/office/drawing/2014/main" id="{6530BB71-7C80-149F-0E1E-FD1B206503F0}"/>
              </a:ext>
            </a:extLst>
          </p:cNvPr>
          <p:cNvSpPr/>
          <p:nvPr/>
        </p:nvSpPr>
        <p:spPr>
          <a:xfrm rot="5400000">
            <a:off x="4538669" y="2069673"/>
            <a:ext cx="144016" cy="144016"/>
          </a:xfrm>
          <a:prstGeom prst="triangl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a:extLst>
              <a:ext uri="{FF2B5EF4-FFF2-40B4-BE49-F238E27FC236}">
                <a16:creationId xmlns:a16="http://schemas.microsoft.com/office/drawing/2014/main" id="{1FEF698D-00FD-29DE-0E46-0F7F31E2F3C0}"/>
              </a:ext>
            </a:extLst>
          </p:cNvPr>
          <p:cNvSpPr/>
          <p:nvPr/>
        </p:nvSpPr>
        <p:spPr>
          <a:xfrm>
            <a:off x="5065596" y="2234469"/>
            <a:ext cx="728681" cy="717415"/>
          </a:xfrm>
          <a:prstGeom prst="ellipse">
            <a:avLst/>
          </a:prstGeom>
          <a:noFill/>
          <a:ln w="28575">
            <a:solidFill>
              <a:srgbClr val="00B05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742221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D728BD2-5AF3-97B7-2201-52D90B374528}"/>
              </a:ext>
            </a:extLst>
          </p:cNvPr>
          <p:cNvPicPr>
            <a:picLocks noChangeAspect="1"/>
          </p:cNvPicPr>
          <p:nvPr/>
        </p:nvPicPr>
        <p:blipFill>
          <a:blip r:embed="rId2">
            <a:grayscl/>
            <a:extLst>
              <a:ext uri="{BEBA8EAE-BF5A-486C-A8C5-ECC9F3942E4B}">
                <a14:imgProps xmlns:a14="http://schemas.microsoft.com/office/drawing/2010/main">
                  <a14:imgLayer r:embed="rId3">
                    <a14:imgEffect>
                      <a14:saturation sat="0"/>
                    </a14:imgEffect>
                  </a14:imgLayer>
                </a14:imgProps>
              </a:ext>
            </a:extLst>
          </a:blip>
          <a:stretch>
            <a:fillRect/>
          </a:stretch>
        </p:blipFill>
        <p:spPr>
          <a:xfrm>
            <a:off x="515999" y="1641489"/>
            <a:ext cx="11160000" cy="4068832"/>
          </a:xfrm>
          <a:prstGeom prst="rect">
            <a:avLst/>
          </a:prstGeom>
        </p:spPr>
      </p:pic>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a:xfrm>
            <a:off x="407988" y="373593"/>
            <a:ext cx="11376025" cy="463119"/>
          </a:xfrm>
        </p:spPr>
        <p:txBody>
          <a:bodyPr/>
          <a:lstStyle/>
          <a:p>
            <a:r>
              <a:rPr lang="en-US" dirty="0"/>
              <a:t>Fault context</a:t>
            </a:r>
            <a:endParaRPr lang="en-GB" dirty="0"/>
          </a:p>
        </p:txBody>
      </p:sp>
      <p:sp>
        <p:nvSpPr>
          <p:cNvPr id="2" name="Title 6">
            <a:extLst>
              <a:ext uri="{FF2B5EF4-FFF2-40B4-BE49-F238E27FC236}">
                <a16:creationId xmlns:a16="http://schemas.microsoft.com/office/drawing/2014/main" id="{85720BEC-79E8-AE0E-9F0E-8F84825E9732}"/>
              </a:ext>
            </a:extLst>
          </p:cNvPr>
          <p:cNvSpPr txBox="1">
            <a:spLocks/>
          </p:cNvSpPr>
          <p:nvPr/>
        </p:nvSpPr>
        <p:spPr>
          <a:xfrm>
            <a:off x="407987" y="877649"/>
            <a:ext cx="11376025" cy="4631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400" dirty="0">
                <a:solidFill>
                  <a:schemeClr val="bg2">
                    <a:lumMod val="50000"/>
                  </a:schemeClr>
                </a:solidFill>
              </a:rPr>
              <a:t>Current path – SLD – General HV SLD</a:t>
            </a:r>
            <a:endParaRPr lang="en-GB" sz="2400" dirty="0">
              <a:solidFill>
                <a:schemeClr val="bg2">
                  <a:lumMod val="50000"/>
                </a:schemeClr>
              </a:solidFill>
            </a:endParaRPr>
          </a:p>
        </p:txBody>
      </p:sp>
      <p:sp>
        <p:nvSpPr>
          <p:cNvPr id="5" name="Isosceles Triangle 4">
            <a:extLst>
              <a:ext uri="{FF2B5EF4-FFF2-40B4-BE49-F238E27FC236}">
                <a16:creationId xmlns:a16="http://schemas.microsoft.com/office/drawing/2014/main" id="{D6945150-9A09-6227-DE3A-B0EA0A658234}"/>
              </a:ext>
            </a:extLst>
          </p:cNvPr>
          <p:cNvSpPr/>
          <p:nvPr/>
        </p:nvSpPr>
        <p:spPr>
          <a:xfrm rot="16200000">
            <a:off x="6519956" y="4595426"/>
            <a:ext cx="144016" cy="144016"/>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 name="Group 8">
            <a:extLst>
              <a:ext uri="{FF2B5EF4-FFF2-40B4-BE49-F238E27FC236}">
                <a16:creationId xmlns:a16="http://schemas.microsoft.com/office/drawing/2014/main" id="{1FE0144B-1A80-9A8E-1BD9-26FA449C5F07}"/>
              </a:ext>
            </a:extLst>
          </p:cNvPr>
          <p:cNvGrpSpPr>
            <a:grpSpLocks noChangeAspect="1"/>
          </p:cNvGrpSpPr>
          <p:nvPr/>
        </p:nvGrpSpPr>
        <p:grpSpPr>
          <a:xfrm>
            <a:off x="2232962" y="4262570"/>
            <a:ext cx="192051" cy="180000"/>
            <a:chOff x="4439816" y="4077072"/>
            <a:chExt cx="290934" cy="272678"/>
          </a:xfrm>
        </p:grpSpPr>
        <p:sp>
          <p:nvSpPr>
            <p:cNvPr id="10" name="Rectangle 9">
              <a:extLst>
                <a:ext uri="{FF2B5EF4-FFF2-40B4-BE49-F238E27FC236}">
                  <a16:creationId xmlns:a16="http://schemas.microsoft.com/office/drawing/2014/main" id="{0E490CC5-F184-996F-4D5A-0D402FB61FCC}"/>
                </a:ext>
              </a:extLst>
            </p:cNvPr>
            <p:cNvSpPr/>
            <p:nvPr/>
          </p:nvSpPr>
          <p:spPr>
            <a:xfrm>
              <a:off x="4439816" y="4077072"/>
              <a:ext cx="290934" cy="272678"/>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7CF748E-0717-8F5C-8572-8BA070E9FB44}"/>
                </a:ext>
              </a:extLst>
            </p:cNvPr>
            <p:cNvSpPr/>
            <p:nvPr/>
          </p:nvSpPr>
          <p:spPr>
            <a:xfrm>
              <a:off x="4471566" y="4165972"/>
              <a:ext cx="227434" cy="94878"/>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 name="Group 7">
            <a:extLst>
              <a:ext uri="{FF2B5EF4-FFF2-40B4-BE49-F238E27FC236}">
                <a16:creationId xmlns:a16="http://schemas.microsoft.com/office/drawing/2014/main" id="{587ADA52-F1FE-192B-06F8-94A0BBE9F915}"/>
              </a:ext>
            </a:extLst>
          </p:cNvPr>
          <p:cNvGrpSpPr>
            <a:grpSpLocks noChangeAspect="1"/>
          </p:cNvGrpSpPr>
          <p:nvPr/>
        </p:nvGrpSpPr>
        <p:grpSpPr>
          <a:xfrm>
            <a:off x="9820042" y="4437623"/>
            <a:ext cx="192051" cy="180000"/>
            <a:chOff x="4439816" y="4077072"/>
            <a:chExt cx="290934" cy="272678"/>
          </a:xfrm>
        </p:grpSpPr>
        <p:sp>
          <p:nvSpPr>
            <p:cNvPr id="16" name="Rectangle 15">
              <a:extLst>
                <a:ext uri="{FF2B5EF4-FFF2-40B4-BE49-F238E27FC236}">
                  <a16:creationId xmlns:a16="http://schemas.microsoft.com/office/drawing/2014/main" id="{2586A1E7-6FC4-401C-D8C9-C3CDEF5BB1E6}"/>
                </a:ext>
              </a:extLst>
            </p:cNvPr>
            <p:cNvSpPr/>
            <p:nvPr/>
          </p:nvSpPr>
          <p:spPr>
            <a:xfrm>
              <a:off x="4439816" y="4077072"/>
              <a:ext cx="290934" cy="27267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9109C8E-5055-3BA5-9583-76EFD829E95E}"/>
                </a:ext>
              </a:extLst>
            </p:cNvPr>
            <p:cNvSpPr/>
            <p:nvPr/>
          </p:nvSpPr>
          <p:spPr>
            <a:xfrm>
              <a:off x="4471566" y="4165972"/>
              <a:ext cx="227434" cy="9487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1" name="Group 20">
            <a:extLst>
              <a:ext uri="{FF2B5EF4-FFF2-40B4-BE49-F238E27FC236}">
                <a16:creationId xmlns:a16="http://schemas.microsoft.com/office/drawing/2014/main" id="{154E0FAF-7377-25E1-BA99-E9F6186637BD}"/>
              </a:ext>
            </a:extLst>
          </p:cNvPr>
          <p:cNvGrpSpPr>
            <a:grpSpLocks noChangeAspect="1"/>
          </p:cNvGrpSpPr>
          <p:nvPr/>
        </p:nvGrpSpPr>
        <p:grpSpPr>
          <a:xfrm>
            <a:off x="3769615" y="2361882"/>
            <a:ext cx="192051" cy="180000"/>
            <a:chOff x="4439816" y="4077072"/>
            <a:chExt cx="290934" cy="272678"/>
          </a:xfrm>
        </p:grpSpPr>
        <p:sp>
          <p:nvSpPr>
            <p:cNvPr id="22" name="Rectangle 21">
              <a:extLst>
                <a:ext uri="{FF2B5EF4-FFF2-40B4-BE49-F238E27FC236}">
                  <a16:creationId xmlns:a16="http://schemas.microsoft.com/office/drawing/2014/main" id="{7039131B-583D-4913-9E96-AFBF23037D18}"/>
                </a:ext>
              </a:extLst>
            </p:cNvPr>
            <p:cNvSpPr/>
            <p:nvPr/>
          </p:nvSpPr>
          <p:spPr>
            <a:xfrm>
              <a:off x="4439816" y="4077072"/>
              <a:ext cx="290934" cy="272678"/>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A8E01676-A6CE-A2E4-7EF6-631CBF0882BD}"/>
                </a:ext>
              </a:extLst>
            </p:cNvPr>
            <p:cNvSpPr/>
            <p:nvPr/>
          </p:nvSpPr>
          <p:spPr>
            <a:xfrm>
              <a:off x="4471566" y="4165972"/>
              <a:ext cx="227434" cy="94878"/>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 23">
            <a:extLst>
              <a:ext uri="{FF2B5EF4-FFF2-40B4-BE49-F238E27FC236}">
                <a16:creationId xmlns:a16="http://schemas.microsoft.com/office/drawing/2014/main" id="{D356A0DC-CFC9-644E-0A0F-3F8B7B06E120}"/>
              </a:ext>
            </a:extLst>
          </p:cNvPr>
          <p:cNvGrpSpPr>
            <a:grpSpLocks noChangeAspect="1"/>
          </p:cNvGrpSpPr>
          <p:nvPr/>
        </p:nvGrpSpPr>
        <p:grpSpPr>
          <a:xfrm>
            <a:off x="2599842" y="4262763"/>
            <a:ext cx="192051" cy="180000"/>
            <a:chOff x="4439816" y="4077072"/>
            <a:chExt cx="290934" cy="272678"/>
          </a:xfrm>
        </p:grpSpPr>
        <p:sp>
          <p:nvSpPr>
            <p:cNvPr id="25" name="Rectangle 24">
              <a:extLst>
                <a:ext uri="{FF2B5EF4-FFF2-40B4-BE49-F238E27FC236}">
                  <a16:creationId xmlns:a16="http://schemas.microsoft.com/office/drawing/2014/main" id="{6D651C5A-5DA3-F265-1B77-25EEA97362DD}"/>
                </a:ext>
              </a:extLst>
            </p:cNvPr>
            <p:cNvSpPr/>
            <p:nvPr/>
          </p:nvSpPr>
          <p:spPr>
            <a:xfrm>
              <a:off x="4439816" y="4077072"/>
              <a:ext cx="290934" cy="272678"/>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EDE1E7D1-1DAC-3CB4-76FC-A091F34FB25A}"/>
                </a:ext>
              </a:extLst>
            </p:cNvPr>
            <p:cNvSpPr/>
            <p:nvPr/>
          </p:nvSpPr>
          <p:spPr>
            <a:xfrm>
              <a:off x="4471566" y="4165972"/>
              <a:ext cx="227434" cy="94878"/>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7" name="Group 26">
            <a:extLst>
              <a:ext uri="{FF2B5EF4-FFF2-40B4-BE49-F238E27FC236}">
                <a16:creationId xmlns:a16="http://schemas.microsoft.com/office/drawing/2014/main" id="{1A4AE182-B70C-0975-9A6E-1FF71487EE3C}"/>
              </a:ext>
            </a:extLst>
          </p:cNvPr>
          <p:cNvGrpSpPr>
            <a:grpSpLocks noChangeAspect="1"/>
          </p:cNvGrpSpPr>
          <p:nvPr/>
        </p:nvGrpSpPr>
        <p:grpSpPr>
          <a:xfrm>
            <a:off x="8059469" y="4273061"/>
            <a:ext cx="192051" cy="180000"/>
            <a:chOff x="4439816" y="4077072"/>
            <a:chExt cx="290934" cy="272678"/>
          </a:xfrm>
        </p:grpSpPr>
        <p:sp>
          <p:nvSpPr>
            <p:cNvPr id="28" name="Rectangle 27">
              <a:extLst>
                <a:ext uri="{FF2B5EF4-FFF2-40B4-BE49-F238E27FC236}">
                  <a16:creationId xmlns:a16="http://schemas.microsoft.com/office/drawing/2014/main" id="{6E91BA4A-E919-8599-4339-10F7EBC3783B}"/>
                </a:ext>
              </a:extLst>
            </p:cNvPr>
            <p:cNvSpPr/>
            <p:nvPr/>
          </p:nvSpPr>
          <p:spPr>
            <a:xfrm>
              <a:off x="4439816" y="4077072"/>
              <a:ext cx="290934" cy="272678"/>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C2CF8119-6C0E-F37A-8B18-1677FFE42043}"/>
                </a:ext>
              </a:extLst>
            </p:cNvPr>
            <p:cNvSpPr/>
            <p:nvPr/>
          </p:nvSpPr>
          <p:spPr>
            <a:xfrm>
              <a:off x="4471566" y="4165972"/>
              <a:ext cx="227434" cy="94878"/>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0" name="Group 29">
            <a:extLst>
              <a:ext uri="{FF2B5EF4-FFF2-40B4-BE49-F238E27FC236}">
                <a16:creationId xmlns:a16="http://schemas.microsoft.com/office/drawing/2014/main" id="{B86AC771-E46F-FEDD-632D-2E2A93E8CB18}"/>
              </a:ext>
            </a:extLst>
          </p:cNvPr>
          <p:cNvGrpSpPr>
            <a:grpSpLocks noChangeAspect="1"/>
          </p:cNvGrpSpPr>
          <p:nvPr/>
        </p:nvGrpSpPr>
        <p:grpSpPr>
          <a:xfrm rot="5400000">
            <a:off x="10757096" y="4262570"/>
            <a:ext cx="192051" cy="180000"/>
            <a:chOff x="4439816" y="4077072"/>
            <a:chExt cx="290934" cy="272678"/>
          </a:xfrm>
        </p:grpSpPr>
        <p:sp>
          <p:nvSpPr>
            <p:cNvPr id="31" name="Rectangle 30">
              <a:extLst>
                <a:ext uri="{FF2B5EF4-FFF2-40B4-BE49-F238E27FC236}">
                  <a16:creationId xmlns:a16="http://schemas.microsoft.com/office/drawing/2014/main" id="{AD3DCE0E-5664-D8E1-2256-7E5AB2FEEE84}"/>
                </a:ext>
              </a:extLst>
            </p:cNvPr>
            <p:cNvSpPr/>
            <p:nvPr/>
          </p:nvSpPr>
          <p:spPr>
            <a:xfrm>
              <a:off x="4439816" y="4077072"/>
              <a:ext cx="290934" cy="27267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9B023DEA-3F67-5FB5-4626-A370A6E7F715}"/>
                </a:ext>
              </a:extLst>
            </p:cNvPr>
            <p:cNvSpPr/>
            <p:nvPr/>
          </p:nvSpPr>
          <p:spPr>
            <a:xfrm>
              <a:off x="4471566" y="4165972"/>
              <a:ext cx="227434" cy="9487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3" name="Group 32">
            <a:extLst>
              <a:ext uri="{FF2B5EF4-FFF2-40B4-BE49-F238E27FC236}">
                <a16:creationId xmlns:a16="http://schemas.microsoft.com/office/drawing/2014/main" id="{F31C0ECF-203D-481B-4AB4-F9220E3D3B06}"/>
              </a:ext>
            </a:extLst>
          </p:cNvPr>
          <p:cNvGrpSpPr>
            <a:grpSpLocks noChangeAspect="1"/>
          </p:cNvGrpSpPr>
          <p:nvPr/>
        </p:nvGrpSpPr>
        <p:grpSpPr>
          <a:xfrm rot="10800000">
            <a:off x="3402766" y="2505853"/>
            <a:ext cx="192051" cy="180000"/>
            <a:chOff x="4439816" y="4077072"/>
            <a:chExt cx="290934" cy="272678"/>
          </a:xfrm>
        </p:grpSpPr>
        <p:sp>
          <p:nvSpPr>
            <p:cNvPr id="34" name="Rectangle 33">
              <a:extLst>
                <a:ext uri="{FF2B5EF4-FFF2-40B4-BE49-F238E27FC236}">
                  <a16:creationId xmlns:a16="http://schemas.microsoft.com/office/drawing/2014/main" id="{9210A59C-8D67-50CE-1DA7-C453B26EC5D9}"/>
                </a:ext>
              </a:extLst>
            </p:cNvPr>
            <p:cNvSpPr/>
            <p:nvPr/>
          </p:nvSpPr>
          <p:spPr>
            <a:xfrm>
              <a:off x="4439816" y="4077072"/>
              <a:ext cx="290934" cy="27267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F11C0542-8242-44AB-3204-342DECF18901}"/>
                </a:ext>
              </a:extLst>
            </p:cNvPr>
            <p:cNvSpPr/>
            <p:nvPr/>
          </p:nvSpPr>
          <p:spPr>
            <a:xfrm>
              <a:off x="4471566" y="4165972"/>
              <a:ext cx="227434" cy="9487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8" name="Isosceles Triangle 37">
            <a:extLst>
              <a:ext uri="{FF2B5EF4-FFF2-40B4-BE49-F238E27FC236}">
                <a16:creationId xmlns:a16="http://schemas.microsoft.com/office/drawing/2014/main" id="{D82F314A-DB6A-1E13-598D-C9A074A3A97F}"/>
              </a:ext>
            </a:extLst>
          </p:cNvPr>
          <p:cNvSpPr/>
          <p:nvPr/>
        </p:nvSpPr>
        <p:spPr>
          <a:xfrm>
            <a:off x="2786337" y="3786521"/>
            <a:ext cx="144016" cy="144016"/>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Isosceles Triangle 39">
            <a:extLst>
              <a:ext uri="{FF2B5EF4-FFF2-40B4-BE49-F238E27FC236}">
                <a16:creationId xmlns:a16="http://schemas.microsoft.com/office/drawing/2014/main" id="{C6C514BE-32C2-7A61-3AB7-93D14227BD92}"/>
              </a:ext>
            </a:extLst>
          </p:cNvPr>
          <p:cNvSpPr/>
          <p:nvPr/>
        </p:nvSpPr>
        <p:spPr>
          <a:xfrm>
            <a:off x="2108060" y="3787634"/>
            <a:ext cx="144016" cy="144016"/>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4" name="Group 43">
            <a:extLst>
              <a:ext uri="{FF2B5EF4-FFF2-40B4-BE49-F238E27FC236}">
                <a16:creationId xmlns:a16="http://schemas.microsoft.com/office/drawing/2014/main" id="{F6FCE22A-F9C9-33AE-D8C5-2880EED73E9F}"/>
              </a:ext>
            </a:extLst>
          </p:cNvPr>
          <p:cNvGrpSpPr>
            <a:grpSpLocks noChangeAspect="1"/>
          </p:cNvGrpSpPr>
          <p:nvPr/>
        </p:nvGrpSpPr>
        <p:grpSpPr>
          <a:xfrm>
            <a:off x="5135036" y="4264823"/>
            <a:ext cx="192051" cy="180000"/>
            <a:chOff x="4439816" y="4077072"/>
            <a:chExt cx="290934" cy="272678"/>
          </a:xfrm>
        </p:grpSpPr>
        <p:sp>
          <p:nvSpPr>
            <p:cNvPr id="45" name="Rectangle 44">
              <a:extLst>
                <a:ext uri="{FF2B5EF4-FFF2-40B4-BE49-F238E27FC236}">
                  <a16:creationId xmlns:a16="http://schemas.microsoft.com/office/drawing/2014/main" id="{0F640D72-2144-881A-FEC0-750E0A837F73}"/>
                </a:ext>
              </a:extLst>
            </p:cNvPr>
            <p:cNvSpPr/>
            <p:nvPr/>
          </p:nvSpPr>
          <p:spPr>
            <a:xfrm>
              <a:off x="4439816" y="4077072"/>
              <a:ext cx="290934" cy="272678"/>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EFE45618-AF47-3D6E-3E25-A8513B81D9E9}"/>
                </a:ext>
              </a:extLst>
            </p:cNvPr>
            <p:cNvSpPr/>
            <p:nvPr/>
          </p:nvSpPr>
          <p:spPr>
            <a:xfrm>
              <a:off x="4471566" y="4165972"/>
              <a:ext cx="227434" cy="94878"/>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7" name="Group 46">
            <a:extLst>
              <a:ext uri="{FF2B5EF4-FFF2-40B4-BE49-F238E27FC236}">
                <a16:creationId xmlns:a16="http://schemas.microsoft.com/office/drawing/2014/main" id="{A97EE853-2E55-3E5D-4557-98C443A672F2}"/>
              </a:ext>
            </a:extLst>
          </p:cNvPr>
          <p:cNvGrpSpPr>
            <a:grpSpLocks noChangeAspect="1"/>
          </p:cNvGrpSpPr>
          <p:nvPr/>
        </p:nvGrpSpPr>
        <p:grpSpPr>
          <a:xfrm rot="5400000">
            <a:off x="5486941" y="4256395"/>
            <a:ext cx="192051" cy="180000"/>
            <a:chOff x="4439816" y="4077072"/>
            <a:chExt cx="290934" cy="272678"/>
          </a:xfrm>
        </p:grpSpPr>
        <p:sp>
          <p:nvSpPr>
            <p:cNvPr id="48" name="Rectangle 47">
              <a:extLst>
                <a:ext uri="{FF2B5EF4-FFF2-40B4-BE49-F238E27FC236}">
                  <a16:creationId xmlns:a16="http://schemas.microsoft.com/office/drawing/2014/main" id="{ECF70CEB-6058-C683-974C-81B9C9994EB6}"/>
                </a:ext>
              </a:extLst>
            </p:cNvPr>
            <p:cNvSpPr/>
            <p:nvPr/>
          </p:nvSpPr>
          <p:spPr>
            <a:xfrm>
              <a:off x="4439816" y="4077072"/>
              <a:ext cx="290934" cy="27267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a:extLst>
                <a:ext uri="{FF2B5EF4-FFF2-40B4-BE49-F238E27FC236}">
                  <a16:creationId xmlns:a16="http://schemas.microsoft.com/office/drawing/2014/main" id="{7DB5E941-2552-F1BB-791C-83A19DE090EB}"/>
                </a:ext>
              </a:extLst>
            </p:cNvPr>
            <p:cNvSpPr/>
            <p:nvPr/>
          </p:nvSpPr>
          <p:spPr>
            <a:xfrm>
              <a:off x="4471566" y="4165972"/>
              <a:ext cx="227434" cy="9487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0" name="Group 49">
            <a:extLst>
              <a:ext uri="{FF2B5EF4-FFF2-40B4-BE49-F238E27FC236}">
                <a16:creationId xmlns:a16="http://schemas.microsoft.com/office/drawing/2014/main" id="{ED61A087-6156-6871-8D0F-6FDF446E3D19}"/>
              </a:ext>
            </a:extLst>
          </p:cNvPr>
          <p:cNvGrpSpPr>
            <a:grpSpLocks noChangeAspect="1"/>
          </p:cNvGrpSpPr>
          <p:nvPr/>
        </p:nvGrpSpPr>
        <p:grpSpPr>
          <a:xfrm rot="5400000">
            <a:off x="8972988" y="4264998"/>
            <a:ext cx="192051" cy="180000"/>
            <a:chOff x="4439816" y="4077072"/>
            <a:chExt cx="290934" cy="272678"/>
          </a:xfrm>
        </p:grpSpPr>
        <p:sp>
          <p:nvSpPr>
            <p:cNvPr id="51" name="Rectangle 50">
              <a:extLst>
                <a:ext uri="{FF2B5EF4-FFF2-40B4-BE49-F238E27FC236}">
                  <a16:creationId xmlns:a16="http://schemas.microsoft.com/office/drawing/2014/main" id="{5941ECF6-4E8E-A8AF-9115-CE9EB8C94EB7}"/>
                </a:ext>
              </a:extLst>
            </p:cNvPr>
            <p:cNvSpPr/>
            <p:nvPr/>
          </p:nvSpPr>
          <p:spPr>
            <a:xfrm>
              <a:off x="4439816" y="4077072"/>
              <a:ext cx="290934" cy="27267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ectangle 51">
              <a:extLst>
                <a:ext uri="{FF2B5EF4-FFF2-40B4-BE49-F238E27FC236}">
                  <a16:creationId xmlns:a16="http://schemas.microsoft.com/office/drawing/2014/main" id="{8B17494E-663A-9B6D-F438-1C6A9F0B71D2}"/>
                </a:ext>
              </a:extLst>
            </p:cNvPr>
            <p:cNvSpPr/>
            <p:nvPr/>
          </p:nvSpPr>
          <p:spPr>
            <a:xfrm>
              <a:off x="4471566" y="4165972"/>
              <a:ext cx="227434" cy="9487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4" name="Oval 13">
            <a:extLst>
              <a:ext uri="{FF2B5EF4-FFF2-40B4-BE49-F238E27FC236}">
                <a16:creationId xmlns:a16="http://schemas.microsoft.com/office/drawing/2014/main" id="{6BD63F13-D45B-C64F-3415-4DA7C2AF9650}"/>
              </a:ext>
            </a:extLst>
          </p:cNvPr>
          <p:cNvSpPr/>
          <p:nvPr/>
        </p:nvSpPr>
        <p:spPr>
          <a:xfrm>
            <a:off x="617871" y="4998827"/>
            <a:ext cx="540000" cy="539514"/>
          </a:xfrm>
          <a:prstGeom prst="ellipse">
            <a:avLst/>
          </a:prstGeom>
          <a:solidFill>
            <a:srgbClr val="92D050">
              <a:alpha val="30196"/>
            </a:srgbClr>
          </a:solidFill>
          <a:ln w="28575">
            <a:no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8F2F7D44-7073-A8E0-8376-0560F16D8699}"/>
              </a:ext>
            </a:extLst>
          </p:cNvPr>
          <p:cNvSpPr/>
          <p:nvPr/>
        </p:nvSpPr>
        <p:spPr>
          <a:xfrm>
            <a:off x="617871" y="5599191"/>
            <a:ext cx="540000" cy="539514"/>
          </a:xfrm>
          <a:prstGeom prst="ellipse">
            <a:avLst/>
          </a:prstGeom>
          <a:solidFill>
            <a:schemeClr val="accent3">
              <a:alpha val="30196"/>
            </a:schemeClr>
          </a:solidFill>
          <a:ln w="28575">
            <a:no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9616302F-6A0C-3C52-C050-B5F665A3D94F}"/>
              </a:ext>
            </a:extLst>
          </p:cNvPr>
          <p:cNvSpPr txBox="1"/>
          <p:nvPr/>
        </p:nvSpPr>
        <p:spPr>
          <a:xfrm>
            <a:off x="1303954" y="5132072"/>
            <a:ext cx="2455505" cy="276999"/>
          </a:xfrm>
          <a:prstGeom prst="rect">
            <a:avLst/>
          </a:prstGeom>
          <a:noFill/>
        </p:spPr>
        <p:txBody>
          <a:bodyPr wrap="square" lIns="0" tIns="0" rIns="0" bIns="0" rtlCol="0">
            <a:spAutoFit/>
          </a:bodyPr>
          <a:lstStyle/>
          <a:p>
            <a:r>
              <a:rPr lang="en-US" dirty="0">
                <a:solidFill>
                  <a:schemeClr val="tx2"/>
                </a:solidFill>
              </a:rPr>
              <a:t>Correct trip</a:t>
            </a:r>
            <a:endParaRPr lang="en-GB" dirty="0">
              <a:solidFill>
                <a:schemeClr val="tx2"/>
              </a:solidFill>
            </a:endParaRPr>
          </a:p>
        </p:txBody>
      </p:sp>
      <p:sp>
        <p:nvSpPr>
          <p:cNvPr id="20" name="TextBox 19">
            <a:extLst>
              <a:ext uri="{FF2B5EF4-FFF2-40B4-BE49-F238E27FC236}">
                <a16:creationId xmlns:a16="http://schemas.microsoft.com/office/drawing/2014/main" id="{B33E9EB2-3CE1-C2C2-BF91-EB40835FF3D9}"/>
              </a:ext>
            </a:extLst>
          </p:cNvPr>
          <p:cNvSpPr txBox="1"/>
          <p:nvPr/>
        </p:nvSpPr>
        <p:spPr>
          <a:xfrm>
            <a:off x="1298775" y="5730448"/>
            <a:ext cx="2455505" cy="276999"/>
          </a:xfrm>
          <a:prstGeom prst="rect">
            <a:avLst/>
          </a:prstGeom>
          <a:noFill/>
        </p:spPr>
        <p:txBody>
          <a:bodyPr wrap="square" lIns="0" tIns="0" rIns="0" bIns="0" rtlCol="0">
            <a:spAutoFit/>
          </a:bodyPr>
          <a:lstStyle/>
          <a:p>
            <a:r>
              <a:rPr lang="en-US" dirty="0">
                <a:solidFill>
                  <a:schemeClr val="tx2"/>
                </a:solidFill>
              </a:rPr>
              <a:t>Unwanted trip</a:t>
            </a:r>
            <a:endParaRPr lang="en-GB" dirty="0">
              <a:solidFill>
                <a:schemeClr val="tx2"/>
              </a:solidFill>
            </a:endParaRPr>
          </a:p>
        </p:txBody>
      </p:sp>
      <p:sp>
        <p:nvSpPr>
          <p:cNvPr id="36" name="Oval 35">
            <a:extLst>
              <a:ext uri="{FF2B5EF4-FFF2-40B4-BE49-F238E27FC236}">
                <a16:creationId xmlns:a16="http://schemas.microsoft.com/office/drawing/2014/main" id="{D7D1F856-FAD4-192B-BB2E-AC14B62A5DF2}"/>
              </a:ext>
            </a:extLst>
          </p:cNvPr>
          <p:cNvSpPr/>
          <p:nvPr/>
        </p:nvSpPr>
        <p:spPr>
          <a:xfrm>
            <a:off x="2051068" y="4094798"/>
            <a:ext cx="540000" cy="539514"/>
          </a:xfrm>
          <a:prstGeom prst="ellipse">
            <a:avLst/>
          </a:prstGeom>
          <a:solidFill>
            <a:schemeClr val="accent3">
              <a:alpha val="30196"/>
            </a:schemeClr>
          </a:solidFill>
          <a:ln w="28575">
            <a:no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7F9BFA0B-2A79-6512-33E9-BE6FC05091A1}"/>
              </a:ext>
            </a:extLst>
          </p:cNvPr>
          <p:cNvSpPr/>
          <p:nvPr/>
        </p:nvSpPr>
        <p:spPr>
          <a:xfrm>
            <a:off x="2452380" y="4094798"/>
            <a:ext cx="540000" cy="539514"/>
          </a:xfrm>
          <a:prstGeom prst="ellipse">
            <a:avLst/>
          </a:prstGeom>
          <a:solidFill>
            <a:schemeClr val="accent3">
              <a:alpha val="30196"/>
            </a:schemeClr>
          </a:solidFill>
          <a:ln w="28575">
            <a:no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8DF85F81-B1A3-A570-1095-5E4A619CD762}"/>
              </a:ext>
            </a:extLst>
          </p:cNvPr>
          <p:cNvSpPr/>
          <p:nvPr/>
        </p:nvSpPr>
        <p:spPr>
          <a:xfrm>
            <a:off x="7897184" y="4109670"/>
            <a:ext cx="540000" cy="539514"/>
          </a:xfrm>
          <a:prstGeom prst="ellipse">
            <a:avLst/>
          </a:prstGeom>
          <a:solidFill>
            <a:schemeClr val="accent3">
              <a:alpha val="30196"/>
            </a:schemeClr>
          </a:solidFill>
          <a:ln w="28575">
            <a:no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Oval 2">
            <a:extLst>
              <a:ext uri="{FF2B5EF4-FFF2-40B4-BE49-F238E27FC236}">
                <a16:creationId xmlns:a16="http://schemas.microsoft.com/office/drawing/2014/main" id="{F8C783CF-5772-B64B-1284-95A5B303E06E}"/>
              </a:ext>
            </a:extLst>
          </p:cNvPr>
          <p:cNvSpPr/>
          <p:nvPr/>
        </p:nvSpPr>
        <p:spPr>
          <a:xfrm>
            <a:off x="3588041" y="2182125"/>
            <a:ext cx="540000" cy="539514"/>
          </a:xfrm>
          <a:prstGeom prst="ellipse">
            <a:avLst/>
          </a:prstGeom>
          <a:solidFill>
            <a:schemeClr val="accent3">
              <a:alpha val="30196"/>
            </a:schemeClr>
          </a:solidFill>
          <a:ln w="28575">
            <a:no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eform: Shape 11">
            <a:extLst>
              <a:ext uri="{FF2B5EF4-FFF2-40B4-BE49-F238E27FC236}">
                <a16:creationId xmlns:a16="http://schemas.microsoft.com/office/drawing/2014/main" id="{8C3D26B2-98E3-CF0E-9DFD-EE2F4E5938FD}"/>
              </a:ext>
            </a:extLst>
          </p:cNvPr>
          <p:cNvSpPr/>
          <p:nvPr/>
        </p:nvSpPr>
        <p:spPr>
          <a:xfrm>
            <a:off x="1921476" y="2508422"/>
            <a:ext cx="8730048" cy="2162432"/>
          </a:xfrm>
          <a:custGeom>
            <a:avLst/>
            <a:gdLst>
              <a:gd name="connsiteX0" fmla="*/ 8730048 w 8730048"/>
              <a:gd name="connsiteY0" fmla="*/ 2156254 h 2162432"/>
              <a:gd name="connsiteX1" fmla="*/ 932935 w 8730048"/>
              <a:gd name="connsiteY1" fmla="*/ 2156254 h 2162432"/>
              <a:gd name="connsiteX2" fmla="*/ 932935 w 8730048"/>
              <a:gd name="connsiteY2" fmla="*/ 988540 h 2162432"/>
              <a:gd name="connsiteX3" fmla="*/ 1050324 w 8730048"/>
              <a:gd name="connsiteY3" fmla="*/ 821724 h 2162432"/>
              <a:gd name="connsiteX4" fmla="*/ 1143000 w 8730048"/>
              <a:gd name="connsiteY4" fmla="*/ 642551 h 2162432"/>
              <a:gd name="connsiteX5" fmla="*/ 1136821 w 8730048"/>
              <a:gd name="connsiteY5" fmla="*/ 506627 h 2162432"/>
              <a:gd name="connsiteX6" fmla="*/ 1075038 w 8730048"/>
              <a:gd name="connsiteY6" fmla="*/ 278027 h 2162432"/>
              <a:gd name="connsiteX7" fmla="*/ 970005 w 8730048"/>
              <a:gd name="connsiteY7" fmla="*/ 160637 h 2162432"/>
              <a:gd name="connsiteX8" fmla="*/ 729048 w 8730048"/>
              <a:gd name="connsiteY8" fmla="*/ 24713 h 2162432"/>
              <a:gd name="connsiteX9" fmla="*/ 605481 w 8730048"/>
              <a:gd name="connsiteY9" fmla="*/ 0 h 2162432"/>
              <a:gd name="connsiteX10" fmla="*/ 407773 w 8730048"/>
              <a:gd name="connsiteY10" fmla="*/ 6178 h 2162432"/>
              <a:gd name="connsiteX11" fmla="*/ 191529 w 8730048"/>
              <a:gd name="connsiteY11" fmla="*/ 154459 h 2162432"/>
              <a:gd name="connsiteX12" fmla="*/ 61783 w 8730048"/>
              <a:gd name="connsiteY12" fmla="*/ 333632 h 2162432"/>
              <a:gd name="connsiteX13" fmla="*/ 0 w 8730048"/>
              <a:gd name="connsiteY13" fmla="*/ 642551 h 2162432"/>
              <a:gd name="connsiteX14" fmla="*/ 74140 w 8730048"/>
              <a:gd name="connsiteY14" fmla="*/ 846437 h 2162432"/>
              <a:gd name="connsiteX15" fmla="*/ 253313 w 8730048"/>
              <a:gd name="connsiteY15" fmla="*/ 994719 h 2162432"/>
              <a:gd name="connsiteX16" fmla="*/ 253313 w 8730048"/>
              <a:gd name="connsiteY16" fmla="*/ 2162432 h 2162432"/>
              <a:gd name="connsiteX17" fmla="*/ 914400 w 8730048"/>
              <a:gd name="connsiteY17" fmla="*/ 2162432 h 2162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30048" h="2162432">
                <a:moveTo>
                  <a:pt x="8730048" y="2156254"/>
                </a:moveTo>
                <a:lnTo>
                  <a:pt x="932935" y="2156254"/>
                </a:lnTo>
                <a:lnTo>
                  <a:pt x="932935" y="988540"/>
                </a:lnTo>
                <a:lnTo>
                  <a:pt x="1050324" y="821724"/>
                </a:lnTo>
                <a:lnTo>
                  <a:pt x="1143000" y="642551"/>
                </a:lnTo>
                <a:lnTo>
                  <a:pt x="1136821" y="506627"/>
                </a:lnTo>
                <a:lnTo>
                  <a:pt x="1075038" y="278027"/>
                </a:lnTo>
                <a:lnTo>
                  <a:pt x="970005" y="160637"/>
                </a:lnTo>
                <a:lnTo>
                  <a:pt x="729048" y="24713"/>
                </a:lnTo>
                <a:lnTo>
                  <a:pt x="605481" y="0"/>
                </a:lnTo>
                <a:lnTo>
                  <a:pt x="407773" y="6178"/>
                </a:lnTo>
                <a:lnTo>
                  <a:pt x="191529" y="154459"/>
                </a:lnTo>
                <a:lnTo>
                  <a:pt x="61783" y="333632"/>
                </a:lnTo>
                <a:lnTo>
                  <a:pt x="0" y="642551"/>
                </a:lnTo>
                <a:lnTo>
                  <a:pt x="74140" y="846437"/>
                </a:lnTo>
                <a:lnTo>
                  <a:pt x="253313" y="994719"/>
                </a:lnTo>
                <a:lnTo>
                  <a:pt x="253313" y="2162432"/>
                </a:lnTo>
                <a:lnTo>
                  <a:pt x="914400" y="2162432"/>
                </a:lnTo>
              </a:path>
            </a:pathLst>
          </a:custGeom>
          <a:noFill/>
          <a:ln w="3810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Isosceles Triangle 12">
            <a:extLst>
              <a:ext uri="{FF2B5EF4-FFF2-40B4-BE49-F238E27FC236}">
                <a16:creationId xmlns:a16="http://schemas.microsoft.com/office/drawing/2014/main" id="{374E2A31-9B2D-F051-CE8E-D984C85D5651}"/>
              </a:ext>
            </a:extLst>
          </p:cNvPr>
          <p:cNvSpPr/>
          <p:nvPr/>
        </p:nvSpPr>
        <p:spPr>
          <a:xfrm rot="10800000">
            <a:off x="1859640" y="3043029"/>
            <a:ext cx="144016" cy="144016"/>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Isosceles Triangle 36">
            <a:extLst>
              <a:ext uri="{FF2B5EF4-FFF2-40B4-BE49-F238E27FC236}">
                <a16:creationId xmlns:a16="http://schemas.microsoft.com/office/drawing/2014/main" id="{EAEF8116-0A41-1058-7B11-7BECF8EB3945}"/>
              </a:ext>
            </a:extLst>
          </p:cNvPr>
          <p:cNvSpPr/>
          <p:nvPr/>
        </p:nvSpPr>
        <p:spPr>
          <a:xfrm>
            <a:off x="2994343" y="3012164"/>
            <a:ext cx="144016" cy="144016"/>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Freeform: Shape 38">
            <a:extLst>
              <a:ext uri="{FF2B5EF4-FFF2-40B4-BE49-F238E27FC236}">
                <a16:creationId xmlns:a16="http://schemas.microsoft.com/office/drawing/2014/main" id="{2F771B2A-2E9A-92D1-7977-2F27FC05205B}"/>
              </a:ext>
            </a:extLst>
          </p:cNvPr>
          <p:cNvSpPr/>
          <p:nvPr/>
        </p:nvSpPr>
        <p:spPr>
          <a:xfrm rot="847786">
            <a:off x="1821904" y="3538335"/>
            <a:ext cx="182419" cy="510424"/>
          </a:xfrm>
          <a:custGeom>
            <a:avLst/>
            <a:gdLst>
              <a:gd name="connsiteX0" fmla="*/ 274320 w 274320"/>
              <a:gd name="connsiteY0" fmla="*/ 0 h 591312"/>
              <a:gd name="connsiteX1" fmla="*/ 18288 w 274320"/>
              <a:gd name="connsiteY1" fmla="*/ 359664 h 591312"/>
              <a:gd name="connsiteX2" fmla="*/ 256032 w 274320"/>
              <a:gd name="connsiteY2" fmla="*/ 268224 h 591312"/>
              <a:gd name="connsiteX3" fmla="*/ 0 w 274320"/>
              <a:gd name="connsiteY3" fmla="*/ 591312 h 591312"/>
            </a:gdLst>
            <a:ahLst/>
            <a:cxnLst>
              <a:cxn ang="0">
                <a:pos x="connsiteX0" y="connsiteY0"/>
              </a:cxn>
              <a:cxn ang="0">
                <a:pos x="connsiteX1" y="connsiteY1"/>
              </a:cxn>
              <a:cxn ang="0">
                <a:pos x="connsiteX2" y="connsiteY2"/>
              </a:cxn>
              <a:cxn ang="0">
                <a:pos x="connsiteX3" y="connsiteY3"/>
              </a:cxn>
            </a:cxnLst>
            <a:rect l="l" t="t" r="r" b="b"/>
            <a:pathLst>
              <a:path w="274320" h="591312">
                <a:moveTo>
                  <a:pt x="274320" y="0"/>
                </a:moveTo>
                <a:lnTo>
                  <a:pt x="18288" y="359664"/>
                </a:lnTo>
                <a:lnTo>
                  <a:pt x="256032" y="268224"/>
                </a:lnTo>
                <a:lnTo>
                  <a:pt x="0" y="591312"/>
                </a:lnTo>
              </a:path>
            </a:pathLst>
          </a:custGeom>
          <a:noFill/>
          <a:ln w="28575">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443791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2CA5B5-8B4E-8E1A-F363-725CA9D253D1}"/>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57DFAE73-6713-D7B0-7322-B8CAB3151875}"/>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43" name="Picture 42">
            <a:extLst>
              <a:ext uri="{FF2B5EF4-FFF2-40B4-BE49-F238E27FC236}">
                <a16:creationId xmlns:a16="http://schemas.microsoft.com/office/drawing/2014/main" id="{DC62C9CF-F044-3591-E1DA-88555F12F3E5}"/>
              </a:ext>
            </a:extLst>
          </p:cNvPr>
          <p:cNvPicPr>
            <a:picLocks noChangeAspect="1"/>
          </p:cNvPicPr>
          <p:nvPr/>
        </p:nvPicPr>
        <p:blipFill>
          <a:blip r:embed="rId2"/>
          <a:stretch>
            <a:fillRect/>
          </a:stretch>
        </p:blipFill>
        <p:spPr>
          <a:xfrm>
            <a:off x="767408" y="1357178"/>
            <a:ext cx="9696400" cy="4539491"/>
          </a:xfrm>
          <a:prstGeom prst="rect">
            <a:avLst/>
          </a:prstGeom>
        </p:spPr>
      </p:pic>
      <p:sp>
        <p:nvSpPr>
          <p:cNvPr id="7" name="Title 6">
            <a:extLst>
              <a:ext uri="{FF2B5EF4-FFF2-40B4-BE49-F238E27FC236}">
                <a16:creationId xmlns:a16="http://schemas.microsoft.com/office/drawing/2014/main" id="{34523356-21BF-E4F7-E420-C2FF28A240BD}"/>
              </a:ext>
            </a:extLst>
          </p:cNvPr>
          <p:cNvSpPr>
            <a:spLocks noGrp="1"/>
          </p:cNvSpPr>
          <p:nvPr>
            <p:ph type="title"/>
          </p:nvPr>
        </p:nvSpPr>
        <p:spPr>
          <a:xfrm>
            <a:off x="407988" y="373593"/>
            <a:ext cx="11376025" cy="463119"/>
          </a:xfrm>
        </p:spPr>
        <p:txBody>
          <a:bodyPr/>
          <a:lstStyle/>
          <a:p>
            <a:r>
              <a:rPr lang="en-US" dirty="0"/>
              <a:t>Fault context</a:t>
            </a:r>
            <a:endParaRPr lang="en-GB" dirty="0"/>
          </a:p>
        </p:txBody>
      </p:sp>
      <p:sp>
        <p:nvSpPr>
          <p:cNvPr id="2" name="Title 6">
            <a:extLst>
              <a:ext uri="{FF2B5EF4-FFF2-40B4-BE49-F238E27FC236}">
                <a16:creationId xmlns:a16="http://schemas.microsoft.com/office/drawing/2014/main" id="{E1F02F6E-25AD-DA92-F3C6-1F9A595C9C47}"/>
              </a:ext>
            </a:extLst>
          </p:cNvPr>
          <p:cNvSpPr txBox="1">
            <a:spLocks/>
          </p:cNvSpPr>
          <p:nvPr/>
        </p:nvSpPr>
        <p:spPr>
          <a:xfrm>
            <a:off x="407987" y="877649"/>
            <a:ext cx="11376025" cy="4631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400" dirty="0">
                <a:solidFill>
                  <a:schemeClr val="bg2">
                    <a:lumMod val="50000"/>
                  </a:schemeClr>
                </a:solidFill>
              </a:rPr>
              <a:t>Current path – SLD – North Area</a:t>
            </a:r>
            <a:endParaRPr lang="en-GB" sz="2400" dirty="0">
              <a:solidFill>
                <a:schemeClr val="bg2">
                  <a:lumMod val="50000"/>
                </a:schemeClr>
              </a:solidFill>
            </a:endParaRPr>
          </a:p>
        </p:txBody>
      </p:sp>
      <p:sp>
        <p:nvSpPr>
          <p:cNvPr id="14" name="Oval 13">
            <a:extLst>
              <a:ext uri="{FF2B5EF4-FFF2-40B4-BE49-F238E27FC236}">
                <a16:creationId xmlns:a16="http://schemas.microsoft.com/office/drawing/2014/main" id="{7EE019C4-C7B1-3210-F617-43F9A06CA94F}"/>
              </a:ext>
            </a:extLst>
          </p:cNvPr>
          <p:cNvSpPr/>
          <p:nvPr/>
        </p:nvSpPr>
        <p:spPr>
          <a:xfrm>
            <a:off x="9624392" y="4874940"/>
            <a:ext cx="540000" cy="539514"/>
          </a:xfrm>
          <a:prstGeom prst="ellipse">
            <a:avLst/>
          </a:prstGeom>
          <a:solidFill>
            <a:srgbClr val="92D050">
              <a:alpha val="30196"/>
            </a:srgbClr>
          </a:solidFill>
          <a:ln w="28575">
            <a:no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EBC67DD2-27B7-E260-1358-632250EABE16}"/>
              </a:ext>
            </a:extLst>
          </p:cNvPr>
          <p:cNvSpPr/>
          <p:nvPr/>
        </p:nvSpPr>
        <p:spPr>
          <a:xfrm>
            <a:off x="9624392" y="5475304"/>
            <a:ext cx="540000" cy="539514"/>
          </a:xfrm>
          <a:prstGeom prst="ellipse">
            <a:avLst/>
          </a:prstGeom>
          <a:solidFill>
            <a:schemeClr val="accent3">
              <a:alpha val="30196"/>
            </a:schemeClr>
          </a:solidFill>
          <a:ln w="28575">
            <a:no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C262DC89-1BFA-2410-3553-9B63531A113B}"/>
              </a:ext>
            </a:extLst>
          </p:cNvPr>
          <p:cNvSpPr txBox="1"/>
          <p:nvPr/>
        </p:nvSpPr>
        <p:spPr>
          <a:xfrm>
            <a:off x="10310475" y="5008185"/>
            <a:ext cx="2455505" cy="276999"/>
          </a:xfrm>
          <a:prstGeom prst="rect">
            <a:avLst/>
          </a:prstGeom>
          <a:noFill/>
        </p:spPr>
        <p:txBody>
          <a:bodyPr wrap="square" lIns="0" tIns="0" rIns="0" bIns="0" rtlCol="0">
            <a:spAutoFit/>
          </a:bodyPr>
          <a:lstStyle/>
          <a:p>
            <a:r>
              <a:rPr lang="en-US" dirty="0">
                <a:solidFill>
                  <a:schemeClr val="tx2"/>
                </a:solidFill>
              </a:rPr>
              <a:t>Correct trip</a:t>
            </a:r>
            <a:endParaRPr lang="en-GB" dirty="0">
              <a:solidFill>
                <a:schemeClr val="tx2"/>
              </a:solidFill>
            </a:endParaRPr>
          </a:p>
        </p:txBody>
      </p:sp>
      <p:sp>
        <p:nvSpPr>
          <p:cNvPr id="20" name="TextBox 19">
            <a:extLst>
              <a:ext uri="{FF2B5EF4-FFF2-40B4-BE49-F238E27FC236}">
                <a16:creationId xmlns:a16="http://schemas.microsoft.com/office/drawing/2014/main" id="{217FFA6F-F005-2073-DC8B-F8986713BC75}"/>
              </a:ext>
            </a:extLst>
          </p:cNvPr>
          <p:cNvSpPr txBox="1"/>
          <p:nvPr/>
        </p:nvSpPr>
        <p:spPr>
          <a:xfrm>
            <a:off x="10305296" y="5606561"/>
            <a:ext cx="2455505" cy="276999"/>
          </a:xfrm>
          <a:prstGeom prst="rect">
            <a:avLst/>
          </a:prstGeom>
          <a:noFill/>
        </p:spPr>
        <p:txBody>
          <a:bodyPr wrap="square" lIns="0" tIns="0" rIns="0" bIns="0" rtlCol="0">
            <a:spAutoFit/>
          </a:bodyPr>
          <a:lstStyle/>
          <a:p>
            <a:r>
              <a:rPr lang="en-US" dirty="0">
                <a:solidFill>
                  <a:schemeClr val="tx2"/>
                </a:solidFill>
              </a:rPr>
              <a:t>Unwanted trip</a:t>
            </a:r>
            <a:endParaRPr lang="en-GB" dirty="0">
              <a:solidFill>
                <a:schemeClr val="tx2"/>
              </a:solidFill>
            </a:endParaRPr>
          </a:p>
        </p:txBody>
      </p:sp>
      <p:grpSp>
        <p:nvGrpSpPr>
          <p:cNvPr id="53" name="Group 52">
            <a:extLst>
              <a:ext uri="{FF2B5EF4-FFF2-40B4-BE49-F238E27FC236}">
                <a16:creationId xmlns:a16="http://schemas.microsoft.com/office/drawing/2014/main" id="{CE36DC1A-09D8-7E12-FDBA-9B6E1C153155}"/>
              </a:ext>
            </a:extLst>
          </p:cNvPr>
          <p:cNvGrpSpPr>
            <a:grpSpLocks noChangeAspect="1"/>
          </p:cNvGrpSpPr>
          <p:nvPr/>
        </p:nvGrpSpPr>
        <p:grpSpPr>
          <a:xfrm rot="5400000">
            <a:off x="2902832" y="1910035"/>
            <a:ext cx="192051" cy="180000"/>
            <a:chOff x="4439816" y="4077072"/>
            <a:chExt cx="290934" cy="272678"/>
          </a:xfrm>
        </p:grpSpPr>
        <p:sp>
          <p:nvSpPr>
            <p:cNvPr id="54" name="Rectangle 53">
              <a:extLst>
                <a:ext uri="{FF2B5EF4-FFF2-40B4-BE49-F238E27FC236}">
                  <a16:creationId xmlns:a16="http://schemas.microsoft.com/office/drawing/2014/main" id="{F0DD4429-A1D0-C735-FC41-CFF366753061}"/>
                </a:ext>
              </a:extLst>
            </p:cNvPr>
            <p:cNvSpPr/>
            <p:nvPr/>
          </p:nvSpPr>
          <p:spPr>
            <a:xfrm>
              <a:off x="4439816" y="4077072"/>
              <a:ext cx="290934" cy="27267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a:extLst>
                <a:ext uri="{FF2B5EF4-FFF2-40B4-BE49-F238E27FC236}">
                  <a16:creationId xmlns:a16="http://schemas.microsoft.com/office/drawing/2014/main" id="{606A4962-F72E-FD3F-8B11-2DB03C82A7F8}"/>
                </a:ext>
              </a:extLst>
            </p:cNvPr>
            <p:cNvSpPr/>
            <p:nvPr/>
          </p:nvSpPr>
          <p:spPr>
            <a:xfrm>
              <a:off x="4471566" y="4165972"/>
              <a:ext cx="227434" cy="9487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6" name="Group 55">
            <a:extLst>
              <a:ext uri="{FF2B5EF4-FFF2-40B4-BE49-F238E27FC236}">
                <a16:creationId xmlns:a16="http://schemas.microsoft.com/office/drawing/2014/main" id="{B9C89ED6-CFC1-EDD8-24D3-095EF02362E3}"/>
              </a:ext>
            </a:extLst>
          </p:cNvPr>
          <p:cNvGrpSpPr>
            <a:grpSpLocks noChangeAspect="1"/>
          </p:cNvGrpSpPr>
          <p:nvPr/>
        </p:nvGrpSpPr>
        <p:grpSpPr>
          <a:xfrm>
            <a:off x="2517097" y="2198028"/>
            <a:ext cx="192051" cy="180000"/>
            <a:chOff x="4439816" y="4077072"/>
            <a:chExt cx="290934" cy="272678"/>
          </a:xfrm>
        </p:grpSpPr>
        <p:sp>
          <p:nvSpPr>
            <p:cNvPr id="57" name="Rectangle 56">
              <a:extLst>
                <a:ext uri="{FF2B5EF4-FFF2-40B4-BE49-F238E27FC236}">
                  <a16:creationId xmlns:a16="http://schemas.microsoft.com/office/drawing/2014/main" id="{11C95617-D5F0-F1B4-B821-BB403E91B91E}"/>
                </a:ext>
              </a:extLst>
            </p:cNvPr>
            <p:cNvSpPr/>
            <p:nvPr/>
          </p:nvSpPr>
          <p:spPr>
            <a:xfrm>
              <a:off x="4439816" y="4077072"/>
              <a:ext cx="290934" cy="272678"/>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a:extLst>
                <a:ext uri="{FF2B5EF4-FFF2-40B4-BE49-F238E27FC236}">
                  <a16:creationId xmlns:a16="http://schemas.microsoft.com/office/drawing/2014/main" id="{1ED02CE2-6426-B28D-B4E2-08C414B01B84}"/>
                </a:ext>
              </a:extLst>
            </p:cNvPr>
            <p:cNvSpPr/>
            <p:nvPr/>
          </p:nvSpPr>
          <p:spPr>
            <a:xfrm>
              <a:off x="4471566" y="4165972"/>
              <a:ext cx="227434" cy="94878"/>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9" name="Group 58">
            <a:extLst>
              <a:ext uri="{FF2B5EF4-FFF2-40B4-BE49-F238E27FC236}">
                <a16:creationId xmlns:a16="http://schemas.microsoft.com/office/drawing/2014/main" id="{BEFA1906-834E-BA70-75D6-79D9B5B8383B}"/>
              </a:ext>
            </a:extLst>
          </p:cNvPr>
          <p:cNvGrpSpPr>
            <a:grpSpLocks noChangeAspect="1"/>
          </p:cNvGrpSpPr>
          <p:nvPr/>
        </p:nvGrpSpPr>
        <p:grpSpPr>
          <a:xfrm rot="5400000">
            <a:off x="2816444" y="2229344"/>
            <a:ext cx="192051" cy="180000"/>
            <a:chOff x="4439816" y="4077072"/>
            <a:chExt cx="290934" cy="272678"/>
          </a:xfrm>
        </p:grpSpPr>
        <p:sp>
          <p:nvSpPr>
            <p:cNvPr id="60" name="Rectangle 59">
              <a:extLst>
                <a:ext uri="{FF2B5EF4-FFF2-40B4-BE49-F238E27FC236}">
                  <a16:creationId xmlns:a16="http://schemas.microsoft.com/office/drawing/2014/main" id="{443A5F56-3BAB-10F3-38C0-089EB0112239}"/>
                </a:ext>
              </a:extLst>
            </p:cNvPr>
            <p:cNvSpPr/>
            <p:nvPr/>
          </p:nvSpPr>
          <p:spPr>
            <a:xfrm>
              <a:off x="4439816" y="4077072"/>
              <a:ext cx="290934" cy="27267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Rectangle 60">
              <a:extLst>
                <a:ext uri="{FF2B5EF4-FFF2-40B4-BE49-F238E27FC236}">
                  <a16:creationId xmlns:a16="http://schemas.microsoft.com/office/drawing/2014/main" id="{78740800-E9E3-03B7-2BF6-9DC11285FF3C}"/>
                </a:ext>
              </a:extLst>
            </p:cNvPr>
            <p:cNvSpPr/>
            <p:nvPr/>
          </p:nvSpPr>
          <p:spPr>
            <a:xfrm>
              <a:off x="4471566" y="4165972"/>
              <a:ext cx="227434" cy="9487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2" name="Group 61">
            <a:extLst>
              <a:ext uri="{FF2B5EF4-FFF2-40B4-BE49-F238E27FC236}">
                <a16:creationId xmlns:a16="http://schemas.microsoft.com/office/drawing/2014/main" id="{CAA5C2E9-57A1-8FE8-CFF0-B3453884CA00}"/>
              </a:ext>
            </a:extLst>
          </p:cNvPr>
          <p:cNvGrpSpPr>
            <a:grpSpLocks noChangeAspect="1"/>
          </p:cNvGrpSpPr>
          <p:nvPr/>
        </p:nvGrpSpPr>
        <p:grpSpPr>
          <a:xfrm rot="5400000">
            <a:off x="2820449" y="3849485"/>
            <a:ext cx="192051" cy="180000"/>
            <a:chOff x="4439816" y="4077072"/>
            <a:chExt cx="290934" cy="272678"/>
          </a:xfrm>
        </p:grpSpPr>
        <p:sp>
          <p:nvSpPr>
            <p:cNvPr id="63" name="Rectangle 62">
              <a:extLst>
                <a:ext uri="{FF2B5EF4-FFF2-40B4-BE49-F238E27FC236}">
                  <a16:creationId xmlns:a16="http://schemas.microsoft.com/office/drawing/2014/main" id="{75F718AB-FC9D-88DB-5CBE-C601F4E71B14}"/>
                </a:ext>
              </a:extLst>
            </p:cNvPr>
            <p:cNvSpPr/>
            <p:nvPr/>
          </p:nvSpPr>
          <p:spPr>
            <a:xfrm>
              <a:off x="4439816" y="4077072"/>
              <a:ext cx="290934" cy="27267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Rectangle 63">
              <a:extLst>
                <a:ext uri="{FF2B5EF4-FFF2-40B4-BE49-F238E27FC236}">
                  <a16:creationId xmlns:a16="http://schemas.microsoft.com/office/drawing/2014/main" id="{840FC2C7-66FE-A68C-8DFD-3DE070C6C563}"/>
                </a:ext>
              </a:extLst>
            </p:cNvPr>
            <p:cNvSpPr/>
            <p:nvPr/>
          </p:nvSpPr>
          <p:spPr>
            <a:xfrm>
              <a:off x="4471566" y="4165972"/>
              <a:ext cx="227434" cy="9487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5" name="Group 64">
            <a:extLst>
              <a:ext uri="{FF2B5EF4-FFF2-40B4-BE49-F238E27FC236}">
                <a16:creationId xmlns:a16="http://schemas.microsoft.com/office/drawing/2014/main" id="{9D907D24-ECDD-D061-7FCF-BBD21AB4F48D}"/>
              </a:ext>
            </a:extLst>
          </p:cNvPr>
          <p:cNvGrpSpPr>
            <a:grpSpLocks noChangeAspect="1"/>
          </p:cNvGrpSpPr>
          <p:nvPr/>
        </p:nvGrpSpPr>
        <p:grpSpPr>
          <a:xfrm rot="5400000">
            <a:off x="4455720" y="3851574"/>
            <a:ext cx="192051" cy="180000"/>
            <a:chOff x="4439816" y="4077072"/>
            <a:chExt cx="290934" cy="272678"/>
          </a:xfrm>
        </p:grpSpPr>
        <p:sp>
          <p:nvSpPr>
            <p:cNvPr id="66" name="Rectangle 65">
              <a:extLst>
                <a:ext uri="{FF2B5EF4-FFF2-40B4-BE49-F238E27FC236}">
                  <a16:creationId xmlns:a16="http://schemas.microsoft.com/office/drawing/2014/main" id="{A7BDD584-7995-2EB8-F315-2B785E780B74}"/>
                </a:ext>
              </a:extLst>
            </p:cNvPr>
            <p:cNvSpPr/>
            <p:nvPr/>
          </p:nvSpPr>
          <p:spPr>
            <a:xfrm>
              <a:off x="4439816" y="4077072"/>
              <a:ext cx="290934" cy="27267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Rectangle 66">
              <a:extLst>
                <a:ext uri="{FF2B5EF4-FFF2-40B4-BE49-F238E27FC236}">
                  <a16:creationId xmlns:a16="http://schemas.microsoft.com/office/drawing/2014/main" id="{9DF240A5-775F-870E-D8A5-79FBBAE4967C}"/>
                </a:ext>
              </a:extLst>
            </p:cNvPr>
            <p:cNvSpPr/>
            <p:nvPr/>
          </p:nvSpPr>
          <p:spPr>
            <a:xfrm>
              <a:off x="4471566" y="4165972"/>
              <a:ext cx="227434" cy="9487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8" name="Group 67">
            <a:extLst>
              <a:ext uri="{FF2B5EF4-FFF2-40B4-BE49-F238E27FC236}">
                <a16:creationId xmlns:a16="http://schemas.microsoft.com/office/drawing/2014/main" id="{8AF0E226-5F9D-9E65-EBE5-D0E9F1D52E98}"/>
              </a:ext>
            </a:extLst>
          </p:cNvPr>
          <p:cNvGrpSpPr>
            <a:grpSpLocks noChangeAspect="1"/>
          </p:cNvGrpSpPr>
          <p:nvPr/>
        </p:nvGrpSpPr>
        <p:grpSpPr>
          <a:xfrm rot="5400000">
            <a:off x="8403847" y="2212752"/>
            <a:ext cx="192051" cy="180000"/>
            <a:chOff x="4439816" y="4077072"/>
            <a:chExt cx="290934" cy="272678"/>
          </a:xfrm>
        </p:grpSpPr>
        <p:sp>
          <p:nvSpPr>
            <p:cNvPr id="69" name="Rectangle 68">
              <a:extLst>
                <a:ext uri="{FF2B5EF4-FFF2-40B4-BE49-F238E27FC236}">
                  <a16:creationId xmlns:a16="http://schemas.microsoft.com/office/drawing/2014/main" id="{46392373-FD5A-C29E-5723-193A09CD2678}"/>
                </a:ext>
              </a:extLst>
            </p:cNvPr>
            <p:cNvSpPr/>
            <p:nvPr/>
          </p:nvSpPr>
          <p:spPr>
            <a:xfrm>
              <a:off x="4439816" y="4077072"/>
              <a:ext cx="290934" cy="27267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Rectangle 69">
              <a:extLst>
                <a:ext uri="{FF2B5EF4-FFF2-40B4-BE49-F238E27FC236}">
                  <a16:creationId xmlns:a16="http://schemas.microsoft.com/office/drawing/2014/main" id="{EE03289F-5956-1B04-31EE-FE6AD4B20740}"/>
                </a:ext>
              </a:extLst>
            </p:cNvPr>
            <p:cNvSpPr/>
            <p:nvPr/>
          </p:nvSpPr>
          <p:spPr>
            <a:xfrm>
              <a:off x="4471566" y="4165972"/>
              <a:ext cx="227434" cy="9487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1" name="Group 70">
            <a:extLst>
              <a:ext uri="{FF2B5EF4-FFF2-40B4-BE49-F238E27FC236}">
                <a16:creationId xmlns:a16="http://schemas.microsoft.com/office/drawing/2014/main" id="{B568F08C-A266-9C0A-2C06-9586591BEAF8}"/>
              </a:ext>
            </a:extLst>
          </p:cNvPr>
          <p:cNvGrpSpPr>
            <a:grpSpLocks noChangeAspect="1"/>
          </p:cNvGrpSpPr>
          <p:nvPr/>
        </p:nvGrpSpPr>
        <p:grpSpPr>
          <a:xfrm rot="5400000">
            <a:off x="8863135" y="1920479"/>
            <a:ext cx="192051" cy="180000"/>
            <a:chOff x="4439816" y="4077072"/>
            <a:chExt cx="290934" cy="272678"/>
          </a:xfrm>
        </p:grpSpPr>
        <p:sp>
          <p:nvSpPr>
            <p:cNvPr id="72" name="Rectangle 71">
              <a:extLst>
                <a:ext uri="{FF2B5EF4-FFF2-40B4-BE49-F238E27FC236}">
                  <a16:creationId xmlns:a16="http://schemas.microsoft.com/office/drawing/2014/main" id="{70C5DF28-C33F-1D24-3871-1682F851D23D}"/>
                </a:ext>
              </a:extLst>
            </p:cNvPr>
            <p:cNvSpPr/>
            <p:nvPr/>
          </p:nvSpPr>
          <p:spPr>
            <a:xfrm>
              <a:off x="4439816" y="4077072"/>
              <a:ext cx="290934" cy="27267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Rectangle 72">
              <a:extLst>
                <a:ext uri="{FF2B5EF4-FFF2-40B4-BE49-F238E27FC236}">
                  <a16:creationId xmlns:a16="http://schemas.microsoft.com/office/drawing/2014/main" id="{2C9B2C41-5ACB-4E77-CF89-BF46B64FCF86}"/>
                </a:ext>
              </a:extLst>
            </p:cNvPr>
            <p:cNvSpPr/>
            <p:nvPr/>
          </p:nvSpPr>
          <p:spPr>
            <a:xfrm>
              <a:off x="4471566" y="4165972"/>
              <a:ext cx="227434" cy="9487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4" name="Group 73">
            <a:extLst>
              <a:ext uri="{FF2B5EF4-FFF2-40B4-BE49-F238E27FC236}">
                <a16:creationId xmlns:a16="http://schemas.microsoft.com/office/drawing/2014/main" id="{6A329550-11AD-3CFA-10CB-DE3A78F5A95B}"/>
              </a:ext>
            </a:extLst>
          </p:cNvPr>
          <p:cNvGrpSpPr>
            <a:grpSpLocks noChangeAspect="1"/>
          </p:cNvGrpSpPr>
          <p:nvPr/>
        </p:nvGrpSpPr>
        <p:grpSpPr>
          <a:xfrm>
            <a:off x="1592259" y="4429749"/>
            <a:ext cx="192051" cy="180000"/>
            <a:chOff x="4439816" y="4077072"/>
            <a:chExt cx="290934" cy="272678"/>
          </a:xfrm>
        </p:grpSpPr>
        <p:sp>
          <p:nvSpPr>
            <p:cNvPr id="75" name="Rectangle 74">
              <a:extLst>
                <a:ext uri="{FF2B5EF4-FFF2-40B4-BE49-F238E27FC236}">
                  <a16:creationId xmlns:a16="http://schemas.microsoft.com/office/drawing/2014/main" id="{EBC53F79-241A-DAE7-DE4D-F9194C9AEDBB}"/>
                </a:ext>
              </a:extLst>
            </p:cNvPr>
            <p:cNvSpPr/>
            <p:nvPr/>
          </p:nvSpPr>
          <p:spPr>
            <a:xfrm>
              <a:off x="4439816" y="4077072"/>
              <a:ext cx="290934" cy="272678"/>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Rectangle 75">
              <a:extLst>
                <a:ext uri="{FF2B5EF4-FFF2-40B4-BE49-F238E27FC236}">
                  <a16:creationId xmlns:a16="http://schemas.microsoft.com/office/drawing/2014/main" id="{8B9F4E2E-8128-470A-2D48-7F45810F88E8}"/>
                </a:ext>
              </a:extLst>
            </p:cNvPr>
            <p:cNvSpPr/>
            <p:nvPr/>
          </p:nvSpPr>
          <p:spPr>
            <a:xfrm>
              <a:off x="4471566" y="4165972"/>
              <a:ext cx="227434" cy="94878"/>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7" name="Oval 76">
            <a:extLst>
              <a:ext uri="{FF2B5EF4-FFF2-40B4-BE49-F238E27FC236}">
                <a16:creationId xmlns:a16="http://schemas.microsoft.com/office/drawing/2014/main" id="{4AE9758E-1CA8-2060-9718-A496E8131A1F}"/>
              </a:ext>
            </a:extLst>
          </p:cNvPr>
          <p:cNvSpPr/>
          <p:nvPr/>
        </p:nvSpPr>
        <p:spPr>
          <a:xfrm>
            <a:off x="2325131" y="2010479"/>
            <a:ext cx="540000" cy="539514"/>
          </a:xfrm>
          <a:prstGeom prst="ellipse">
            <a:avLst/>
          </a:prstGeom>
          <a:solidFill>
            <a:srgbClr val="92D050">
              <a:alpha val="30196"/>
            </a:srgbClr>
          </a:solidFill>
          <a:ln w="28575">
            <a:no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Oval 77">
            <a:extLst>
              <a:ext uri="{FF2B5EF4-FFF2-40B4-BE49-F238E27FC236}">
                <a16:creationId xmlns:a16="http://schemas.microsoft.com/office/drawing/2014/main" id="{8549D751-03AF-27E5-B815-BAB55B4D2F73}"/>
              </a:ext>
            </a:extLst>
          </p:cNvPr>
          <p:cNvSpPr/>
          <p:nvPr/>
        </p:nvSpPr>
        <p:spPr>
          <a:xfrm>
            <a:off x="1418284" y="4249992"/>
            <a:ext cx="540000" cy="539514"/>
          </a:xfrm>
          <a:prstGeom prst="ellipse">
            <a:avLst/>
          </a:prstGeom>
          <a:solidFill>
            <a:schemeClr val="accent3">
              <a:alpha val="30196"/>
            </a:schemeClr>
          </a:solidFill>
          <a:ln w="28575">
            <a:no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Freeform: Shape 80">
            <a:extLst>
              <a:ext uri="{FF2B5EF4-FFF2-40B4-BE49-F238E27FC236}">
                <a16:creationId xmlns:a16="http://schemas.microsoft.com/office/drawing/2014/main" id="{5B83F856-FA8D-FA8C-76E4-98CF5982728B}"/>
              </a:ext>
            </a:extLst>
          </p:cNvPr>
          <p:cNvSpPr/>
          <p:nvPr/>
        </p:nvSpPr>
        <p:spPr>
          <a:xfrm>
            <a:off x="2461364" y="1559490"/>
            <a:ext cx="6313118" cy="2473891"/>
          </a:xfrm>
          <a:custGeom>
            <a:avLst/>
            <a:gdLst>
              <a:gd name="connsiteX0" fmla="*/ 6313118 w 6313118"/>
              <a:gd name="connsiteY0" fmla="*/ 0 h 2473891"/>
              <a:gd name="connsiteX1" fmla="*/ 6313118 w 6313118"/>
              <a:gd name="connsiteY1" fmla="*/ 569935 h 2473891"/>
              <a:gd name="connsiteX2" fmla="*/ 5849655 w 6313118"/>
              <a:gd name="connsiteY2" fmla="*/ 569935 h 2473891"/>
              <a:gd name="connsiteX3" fmla="*/ 5849655 w 6313118"/>
              <a:gd name="connsiteY3" fmla="*/ 1766170 h 2473891"/>
              <a:gd name="connsiteX4" fmla="*/ 1954061 w 6313118"/>
              <a:gd name="connsiteY4" fmla="*/ 1766170 h 2473891"/>
              <a:gd name="connsiteX5" fmla="*/ 1954061 w 6313118"/>
              <a:gd name="connsiteY5" fmla="*/ 2473891 h 2473891"/>
              <a:gd name="connsiteX6" fmla="*/ 670143 w 6313118"/>
              <a:gd name="connsiteY6" fmla="*/ 2473891 h 2473891"/>
              <a:gd name="connsiteX7" fmla="*/ 670143 w 6313118"/>
              <a:gd name="connsiteY7" fmla="*/ 613776 h 2473891"/>
              <a:gd name="connsiteX8" fmla="*/ 0 w 6313118"/>
              <a:gd name="connsiteY8" fmla="*/ 613776 h 2473891"/>
              <a:gd name="connsiteX9" fmla="*/ 0 w 6313118"/>
              <a:gd name="connsiteY9" fmla="*/ 1002083 h 247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13118" h="2473891">
                <a:moveTo>
                  <a:pt x="6313118" y="0"/>
                </a:moveTo>
                <a:lnTo>
                  <a:pt x="6313118" y="569935"/>
                </a:lnTo>
                <a:lnTo>
                  <a:pt x="5849655" y="569935"/>
                </a:lnTo>
                <a:lnTo>
                  <a:pt x="5849655" y="1766170"/>
                </a:lnTo>
                <a:lnTo>
                  <a:pt x="1954061" y="1766170"/>
                </a:lnTo>
                <a:lnTo>
                  <a:pt x="1954061" y="2473891"/>
                </a:lnTo>
                <a:lnTo>
                  <a:pt x="670143" y="2473891"/>
                </a:lnTo>
                <a:lnTo>
                  <a:pt x="670143" y="613776"/>
                </a:lnTo>
                <a:lnTo>
                  <a:pt x="0" y="613776"/>
                </a:lnTo>
                <a:lnTo>
                  <a:pt x="0" y="1002083"/>
                </a:lnTo>
              </a:path>
            </a:pathLst>
          </a:custGeom>
          <a:noFill/>
          <a:ln w="3810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Freeform: Shape 81">
            <a:extLst>
              <a:ext uri="{FF2B5EF4-FFF2-40B4-BE49-F238E27FC236}">
                <a16:creationId xmlns:a16="http://schemas.microsoft.com/office/drawing/2014/main" id="{D8E8A83A-AA17-CCE5-D965-10BE121B524E}"/>
              </a:ext>
            </a:extLst>
          </p:cNvPr>
          <p:cNvSpPr/>
          <p:nvPr/>
        </p:nvSpPr>
        <p:spPr>
          <a:xfrm rot="847786">
            <a:off x="2279105" y="2548779"/>
            <a:ext cx="182419" cy="510424"/>
          </a:xfrm>
          <a:custGeom>
            <a:avLst/>
            <a:gdLst>
              <a:gd name="connsiteX0" fmla="*/ 274320 w 274320"/>
              <a:gd name="connsiteY0" fmla="*/ 0 h 591312"/>
              <a:gd name="connsiteX1" fmla="*/ 18288 w 274320"/>
              <a:gd name="connsiteY1" fmla="*/ 359664 h 591312"/>
              <a:gd name="connsiteX2" fmla="*/ 256032 w 274320"/>
              <a:gd name="connsiteY2" fmla="*/ 268224 h 591312"/>
              <a:gd name="connsiteX3" fmla="*/ 0 w 274320"/>
              <a:gd name="connsiteY3" fmla="*/ 591312 h 591312"/>
            </a:gdLst>
            <a:ahLst/>
            <a:cxnLst>
              <a:cxn ang="0">
                <a:pos x="connsiteX0" y="connsiteY0"/>
              </a:cxn>
              <a:cxn ang="0">
                <a:pos x="connsiteX1" y="connsiteY1"/>
              </a:cxn>
              <a:cxn ang="0">
                <a:pos x="connsiteX2" y="connsiteY2"/>
              </a:cxn>
              <a:cxn ang="0">
                <a:pos x="connsiteX3" y="connsiteY3"/>
              </a:cxn>
            </a:cxnLst>
            <a:rect l="l" t="t" r="r" b="b"/>
            <a:pathLst>
              <a:path w="274320" h="591312">
                <a:moveTo>
                  <a:pt x="274320" y="0"/>
                </a:moveTo>
                <a:lnTo>
                  <a:pt x="18288" y="359664"/>
                </a:lnTo>
                <a:lnTo>
                  <a:pt x="256032" y="268224"/>
                </a:lnTo>
                <a:lnTo>
                  <a:pt x="0" y="591312"/>
                </a:lnTo>
              </a:path>
            </a:pathLst>
          </a:custGeom>
          <a:noFill/>
          <a:ln w="28575">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Isosceles Triangle 82">
            <a:extLst>
              <a:ext uri="{FF2B5EF4-FFF2-40B4-BE49-F238E27FC236}">
                <a16:creationId xmlns:a16="http://schemas.microsoft.com/office/drawing/2014/main" id="{6BE0DF76-984C-5FB0-F31C-05FBC77E24A1}"/>
              </a:ext>
            </a:extLst>
          </p:cNvPr>
          <p:cNvSpPr/>
          <p:nvPr/>
        </p:nvSpPr>
        <p:spPr>
          <a:xfrm>
            <a:off x="3063236" y="2962060"/>
            <a:ext cx="144016" cy="144016"/>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Isosceles Triangle 83">
            <a:extLst>
              <a:ext uri="{FF2B5EF4-FFF2-40B4-BE49-F238E27FC236}">
                <a16:creationId xmlns:a16="http://schemas.microsoft.com/office/drawing/2014/main" id="{C1A72596-5D84-9786-0F46-1884A19376D0}"/>
              </a:ext>
            </a:extLst>
          </p:cNvPr>
          <p:cNvSpPr/>
          <p:nvPr/>
        </p:nvSpPr>
        <p:spPr>
          <a:xfrm rot="16200000">
            <a:off x="6384032" y="3258476"/>
            <a:ext cx="144016" cy="144016"/>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Isosceles Triangle 84">
            <a:extLst>
              <a:ext uri="{FF2B5EF4-FFF2-40B4-BE49-F238E27FC236}">
                <a16:creationId xmlns:a16="http://schemas.microsoft.com/office/drawing/2014/main" id="{40B7F3BF-4181-C1A8-3619-68D5CAAD3199}"/>
              </a:ext>
            </a:extLst>
          </p:cNvPr>
          <p:cNvSpPr/>
          <p:nvPr/>
        </p:nvSpPr>
        <p:spPr>
          <a:xfrm rot="10800000">
            <a:off x="8242159" y="2674378"/>
            <a:ext cx="144016" cy="144016"/>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Isosceles Triangle 85">
            <a:extLst>
              <a:ext uri="{FF2B5EF4-FFF2-40B4-BE49-F238E27FC236}">
                <a16:creationId xmlns:a16="http://schemas.microsoft.com/office/drawing/2014/main" id="{8E540F95-1CE3-1E29-63F0-FBCEDC45F9D7}"/>
              </a:ext>
            </a:extLst>
          </p:cNvPr>
          <p:cNvSpPr/>
          <p:nvPr/>
        </p:nvSpPr>
        <p:spPr>
          <a:xfrm rot="10800000">
            <a:off x="8707709" y="1705699"/>
            <a:ext cx="144016" cy="144016"/>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8" name="Straight Connector 87">
            <a:extLst>
              <a:ext uri="{FF2B5EF4-FFF2-40B4-BE49-F238E27FC236}">
                <a16:creationId xmlns:a16="http://schemas.microsoft.com/office/drawing/2014/main" id="{0DC5B075-8850-6C3A-B06A-C41A2674A831}"/>
              </a:ext>
            </a:extLst>
          </p:cNvPr>
          <p:cNvCxnSpPr/>
          <p:nvPr/>
        </p:nvCxnSpPr>
        <p:spPr>
          <a:xfrm>
            <a:off x="2835788" y="1559490"/>
            <a:ext cx="0" cy="634706"/>
          </a:xfrm>
          <a:prstGeom prst="line">
            <a:avLst/>
          </a:prstGeom>
          <a:noFill/>
          <a:ln w="3810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cxnSp>
      <p:sp>
        <p:nvSpPr>
          <p:cNvPr id="89" name="Isosceles Triangle 88">
            <a:extLst>
              <a:ext uri="{FF2B5EF4-FFF2-40B4-BE49-F238E27FC236}">
                <a16:creationId xmlns:a16="http://schemas.microsoft.com/office/drawing/2014/main" id="{4633E880-3746-0CC8-15D2-D81847910EF4}"/>
              </a:ext>
            </a:extLst>
          </p:cNvPr>
          <p:cNvSpPr/>
          <p:nvPr/>
        </p:nvSpPr>
        <p:spPr>
          <a:xfrm rot="10800000">
            <a:off x="2772459" y="1720313"/>
            <a:ext cx="144016" cy="144016"/>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Isosceles Triangle 89">
            <a:extLst>
              <a:ext uri="{FF2B5EF4-FFF2-40B4-BE49-F238E27FC236}">
                <a16:creationId xmlns:a16="http://schemas.microsoft.com/office/drawing/2014/main" id="{40DFA121-06DD-ABB4-A4C8-EF1F106697F3}"/>
              </a:ext>
            </a:extLst>
          </p:cNvPr>
          <p:cNvSpPr/>
          <p:nvPr/>
        </p:nvSpPr>
        <p:spPr>
          <a:xfrm rot="10800000">
            <a:off x="2392502" y="2373754"/>
            <a:ext cx="144016" cy="144016"/>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210368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descr="A close-up of a machine&#10;&#10;AI-generated content may be incorrect.">
            <a:extLst>
              <a:ext uri="{FF2B5EF4-FFF2-40B4-BE49-F238E27FC236}">
                <a16:creationId xmlns:a16="http://schemas.microsoft.com/office/drawing/2014/main" id="{7E803298-EA21-00D1-7160-2098A1908EC1}"/>
              </a:ext>
            </a:extLst>
          </p:cNvPr>
          <p:cNvPicPr>
            <a:picLocks noGrp="1" noChangeAspect="1"/>
          </p:cNvPicPr>
          <p:nvPr>
            <p:ph type="pic" sz="quarter" idx="13"/>
          </p:nvPr>
        </p:nvPicPr>
        <p:blipFill>
          <a:blip r:embed="rId2"/>
          <a:srcRect t="18033" b="18033"/>
          <a:stretch>
            <a:fillRect/>
          </a:stretch>
        </p:blipFill>
        <p:spPr>
          <a:xfrm>
            <a:off x="407988" y="1412875"/>
            <a:ext cx="5616575" cy="4787900"/>
          </a:xfrm>
        </p:spPr>
      </p:pic>
      <p:sp>
        <p:nvSpPr>
          <p:cNvPr id="8" name="Slide Number Placeholder 7">
            <a:extLst>
              <a:ext uri="{FF2B5EF4-FFF2-40B4-BE49-F238E27FC236}">
                <a16:creationId xmlns:a16="http://schemas.microsoft.com/office/drawing/2014/main" id="{065AF9E0-00EF-8E73-2F92-FB6012999E67}"/>
              </a:ext>
            </a:extLst>
          </p:cNvPr>
          <p:cNvSpPr>
            <a:spLocks noGrp="1"/>
          </p:cNvSpPr>
          <p:nvPr>
            <p:ph type="sldNum" sz="quarter" idx="17"/>
          </p:nvPr>
        </p:nvSpPr>
        <p:spPr/>
        <p:txBody>
          <a:bodyPr/>
          <a:lstStyle/>
          <a:p>
            <a:fld id="{36B5EA5A-BC32-A742-B11B-8E7414D5B535}" type="slidenum">
              <a:rPr lang="en-US" smtClean="0"/>
              <a:pPr/>
              <a:t>7</a:t>
            </a:fld>
            <a:endParaRPr lang="en-US" dirty="0"/>
          </a:p>
        </p:txBody>
      </p:sp>
      <p:pic>
        <p:nvPicPr>
          <p:cNvPr id="5" name="Picture Placeholder 4" descr="A close-up of a broken pipe&#10;&#10;AI-generated content may be incorrect.">
            <a:extLst>
              <a:ext uri="{FF2B5EF4-FFF2-40B4-BE49-F238E27FC236}">
                <a16:creationId xmlns:a16="http://schemas.microsoft.com/office/drawing/2014/main" id="{C2F8526F-EC3B-57F3-A915-309B89F2DC7C}"/>
              </a:ext>
            </a:extLst>
          </p:cNvPr>
          <p:cNvPicPr>
            <a:picLocks noGrp="1" noChangeAspect="1"/>
          </p:cNvPicPr>
          <p:nvPr>
            <p:ph type="pic" sz="quarter" idx="18"/>
          </p:nvPr>
        </p:nvPicPr>
        <p:blipFill>
          <a:blip r:embed="rId3"/>
          <a:srcRect l="6010" r="6010"/>
          <a:stretch>
            <a:fillRect/>
          </a:stretch>
        </p:blipFill>
        <p:spPr>
          <a:xfrm>
            <a:off x="6172200" y="1412875"/>
            <a:ext cx="5616575" cy="4787900"/>
          </a:xfrm>
        </p:spPr>
      </p:pic>
      <p:sp>
        <p:nvSpPr>
          <p:cNvPr id="10" name="Title 6">
            <a:extLst>
              <a:ext uri="{FF2B5EF4-FFF2-40B4-BE49-F238E27FC236}">
                <a16:creationId xmlns:a16="http://schemas.microsoft.com/office/drawing/2014/main" id="{09502B8F-73BE-3663-E8EA-273D267E34E5}"/>
              </a:ext>
            </a:extLst>
          </p:cNvPr>
          <p:cNvSpPr>
            <a:spLocks noGrp="1"/>
          </p:cNvSpPr>
          <p:nvPr>
            <p:ph type="title"/>
          </p:nvPr>
        </p:nvSpPr>
        <p:spPr>
          <a:xfrm>
            <a:off x="407988" y="373593"/>
            <a:ext cx="11376025" cy="463119"/>
          </a:xfrm>
        </p:spPr>
        <p:txBody>
          <a:bodyPr/>
          <a:lstStyle/>
          <a:p>
            <a:r>
              <a:rPr lang="en-US" dirty="0"/>
              <a:t>Fault context</a:t>
            </a:r>
            <a:endParaRPr lang="en-GB" dirty="0"/>
          </a:p>
        </p:txBody>
      </p:sp>
      <p:sp>
        <p:nvSpPr>
          <p:cNvPr id="11" name="Title 6">
            <a:extLst>
              <a:ext uri="{FF2B5EF4-FFF2-40B4-BE49-F238E27FC236}">
                <a16:creationId xmlns:a16="http://schemas.microsoft.com/office/drawing/2014/main" id="{AECB83A4-602C-8312-406F-0BD48712CCE8}"/>
              </a:ext>
            </a:extLst>
          </p:cNvPr>
          <p:cNvSpPr txBox="1">
            <a:spLocks/>
          </p:cNvSpPr>
          <p:nvPr/>
        </p:nvSpPr>
        <p:spPr>
          <a:xfrm>
            <a:off x="407987" y="877649"/>
            <a:ext cx="11376025" cy="4631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400" dirty="0">
                <a:solidFill>
                  <a:schemeClr val="bg2">
                    <a:lumMod val="50000"/>
                  </a:schemeClr>
                </a:solidFill>
              </a:rPr>
              <a:t>Pictures</a:t>
            </a:r>
            <a:endParaRPr lang="en-GB" sz="2400" dirty="0">
              <a:solidFill>
                <a:schemeClr val="bg2">
                  <a:lumMod val="50000"/>
                </a:schemeClr>
              </a:solidFill>
            </a:endParaRPr>
          </a:p>
        </p:txBody>
      </p:sp>
    </p:spTree>
    <p:extLst>
      <p:ext uri="{BB962C8B-B14F-4D97-AF65-F5344CB8AC3E}">
        <p14:creationId xmlns:p14="http://schemas.microsoft.com/office/powerpoint/2010/main" val="30207665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B1760E7-DD59-4040-93C9-D180E6809A29}"/>
              </a:ext>
            </a:extLst>
          </p:cNvPr>
          <p:cNvSpPr>
            <a:spLocks noGrp="1"/>
          </p:cNvSpPr>
          <p:nvPr>
            <p:ph idx="1"/>
          </p:nvPr>
        </p:nvSpPr>
        <p:spPr/>
        <p:txBody>
          <a:bodyPr/>
          <a:lstStyle/>
          <a:p>
            <a:pPr>
              <a:lnSpc>
                <a:spcPct val="114000"/>
              </a:lnSpc>
            </a:pPr>
            <a:r>
              <a:rPr lang="en-US" b="0" dirty="0"/>
              <a:t>Earth fault, loss of North Area stable loop, LHC stable filters trip.</a:t>
            </a:r>
          </a:p>
          <a:p>
            <a:pPr>
              <a:lnSpc>
                <a:spcPct val="114000"/>
              </a:lnSpc>
            </a:pPr>
            <a:r>
              <a:rPr lang="en-US" b="0" dirty="0"/>
              <a:t>The initial assessment by the stand-by team highlights earth faults trips on EMD404/E9, EMD405/E9, EMD408/E9 and EMD213/A81 as well as overvoltage trip on EMD104/4E.</a:t>
            </a:r>
          </a:p>
          <a:p>
            <a:pPr lvl="1">
              <a:lnSpc>
                <a:spcPct val="114000"/>
              </a:lnSpc>
            </a:pPr>
            <a:r>
              <a:rPr lang="en-US" dirty="0"/>
              <a:t>Indeed, </a:t>
            </a:r>
            <a:r>
              <a:rPr lang="en-US" u="sng" dirty="0"/>
              <a:t>no fault signals are sent from EMD213/A80</a:t>
            </a:r>
            <a:r>
              <a:rPr lang="en-US" dirty="0"/>
              <a:t> – the actual faulted feeder – only the “CB open” status is recorded in PSEN.</a:t>
            </a:r>
          </a:p>
          <a:p>
            <a:pPr>
              <a:lnSpc>
                <a:spcPct val="114000"/>
              </a:lnSpc>
            </a:pPr>
            <a:r>
              <a:rPr lang="en-US" b="0" dirty="0"/>
              <a:t>EMD213/A81 is considered to be the root cause of the failure, but no signs of faults are found on the cable terminations.</a:t>
            </a:r>
          </a:p>
          <a:p>
            <a:pPr>
              <a:lnSpc>
                <a:spcPct val="114000"/>
              </a:lnSpc>
            </a:pPr>
            <a:r>
              <a:rPr lang="en-US" b="0" dirty="0"/>
              <a:t>The North Area stable loop is re-energized, HM1 and HM2 resupplied from BE9. Stand-by intervention is called in. </a:t>
            </a:r>
            <a:endParaRPr lang="en-GB" b="0" dirty="0"/>
          </a:p>
        </p:txBody>
      </p:sp>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a:xfrm>
            <a:off x="407988" y="373593"/>
            <a:ext cx="11376025" cy="463119"/>
          </a:xfrm>
        </p:spPr>
        <p:txBody>
          <a:bodyPr/>
          <a:lstStyle/>
          <a:p>
            <a:r>
              <a:rPr lang="en-US" dirty="0"/>
              <a:t>Fault context</a:t>
            </a:r>
            <a:endParaRPr lang="en-GB" dirty="0"/>
          </a:p>
        </p:txBody>
      </p:sp>
      <p:sp>
        <p:nvSpPr>
          <p:cNvPr id="2" name="Title 6">
            <a:extLst>
              <a:ext uri="{FF2B5EF4-FFF2-40B4-BE49-F238E27FC236}">
                <a16:creationId xmlns:a16="http://schemas.microsoft.com/office/drawing/2014/main" id="{85720BEC-79E8-AE0E-9F0E-8F84825E9732}"/>
              </a:ext>
            </a:extLst>
          </p:cNvPr>
          <p:cNvSpPr txBox="1">
            <a:spLocks/>
          </p:cNvSpPr>
          <p:nvPr/>
        </p:nvSpPr>
        <p:spPr>
          <a:xfrm>
            <a:off x="407987" y="877649"/>
            <a:ext cx="11376025" cy="4631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400" dirty="0">
                <a:solidFill>
                  <a:schemeClr val="bg2">
                    <a:lumMod val="50000"/>
                  </a:schemeClr>
                </a:solidFill>
              </a:rPr>
              <a:t>Events sequence 1/2</a:t>
            </a:r>
            <a:endParaRPr lang="en-GB" sz="2400" dirty="0">
              <a:solidFill>
                <a:schemeClr val="bg2">
                  <a:lumMod val="50000"/>
                </a:schemeClr>
              </a:solidFill>
            </a:endParaRPr>
          </a:p>
        </p:txBody>
      </p:sp>
    </p:spTree>
    <p:extLst>
      <p:ext uri="{BB962C8B-B14F-4D97-AF65-F5344CB8AC3E}">
        <p14:creationId xmlns:p14="http://schemas.microsoft.com/office/powerpoint/2010/main" val="3853811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6D65C1-49C8-2547-38FC-2E94E6C0CBAF}"/>
            </a:ext>
          </a:extLst>
        </p:cNvPr>
        <p:cNvGrpSpPr/>
        <p:nvPr/>
      </p:nvGrpSpPr>
      <p:grpSpPr>
        <a:xfrm>
          <a:off x="0" y="0"/>
          <a:ext cx="0" cy="0"/>
          <a:chOff x="0" y="0"/>
          <a:chExt cx="0" cy="0"/>
        </a:xfrm>
      </p:grpSpPr>
      <p:sp>
        <p:nvSpPr>
          <p:cNvPr id="8" name="Content Placeholder 7">
            <a:extLst>
              <a:ext uri="{FF2B5EF4-FFF2-40B4-BE49-F238E27FC236}">
                <a16:creationId xmlns:a16="http://schemas.microsoft.com/office/drawing/2014/main" id="{A1C28A39-0F00-1A85-3FEA-91807D7359D9}"/>
              </a:ext>
            </a:extLst>
          </p:cNvPr>
          <p:cNvSpPr>
            <a:spLocks noGrp="1"/>
          </p:cNvSpPr>
          <p:nvPr>
            <p:ph idx="1"/>
          </p:nvPr>
        </p:nvSpPr>
        <p:spPr/>
        <p:txBody>
          <a:bodyPr/>
          <a:lstStyle/>
          <a:p>
            <a:pPr>
              <a:lnSpc>
                <a:spcPct val="114000"/>
              </a:lnSpc>
            </a:pPr>
            <a:r>
              <a:rPr lang="en-US" b="0" dirty="0"/>
              <a:t>On Monday 24</a:t>
            </a:r>
            <a:r>
              <a:rPr lang="en-US" b="0" baseline="30000" dirty="0"/>
              <a:t>th</a:t>
            </a:r>
            <a:r>
              <a:rPr lang="en-US" b="0" dirty="0"/>
              <a:t> of March several in-depth inspections are carried out on the EMD213/A81 and EMD415/HM2 cubicles, as well as VLF and insulation tests on the BA81-HM2 cable. All the tests are successful, no failures found.</a:t>
            </a:r>
          </a:p>
          <a:p>
            <a:pPr>
              <a:lnSpc>
                <a:spcPct val="114000"/>
              </a:lnSpc>
            </a:pPr>
            <a:r>
              <a:rPr lang="en-US" b="0" dirty="0"/>
              <a:t>On Tuesday 25</a:t>
            </a:r>
            <a:r>
              <a:rPr lang="en-US" b="0" baseline="30000" dirty="0"/>
              <a:t>th</a:t>
            </a:r>
            <a:r>
              <a:rPr lang="en-US" b="0" dirty="0"/>
              <a:t> of March, following the release of the preliminary version of this fault report, the real fault is found on EMT213/A80.</a:t>
            </a:r>
          </a:p>
          <a:p>
            <a:pPr>
              <a:lnSpc>
                <a:spcPct val="114000"/>
              </a:lnSpc>
            </a:pPr>
            <a:r>
              <a:rPr lang="en-US" b="0" dirty="0"/>
              <a:t>EMT213/A80 is energized despite the EMD213/A80 breaker status indicates “open”: the circuit breaker is stuck in closed position, intervention requires the de-</a:t>
            </a:r>
            <a:r>
              <a:rPr lang="en-US" b="0" dirty="0" err="1"/>
              <a:t>energisation</a:t>
            </a:r>
            <a:r>
              <a:rPr lang="en-US" b="0" dirty="0"/>
              <a:t> of the whole EMD2/A80 busbars.</a:t>
            </a:r>
            <a:endParaRPr lang="en-GB" b="0" dirty="0"/>
          </a:p>
        </p:txBody>
      </p:sp>
      <p:sp>
        <p:nvSpPr>
          <p:cNvPr id="6" name="Slide Number Placeholder 5">
            <a:extLst>
              <a:ext uri="{FF2B5EF4-FFF2-40B4-BE49-F238E27FC236}">
                <a16:creationId xmlns:a16="http://schemas.microsoft.com/office/drawing/2014/main" id="{D6B6E050-A58D-F137-7020-21767B44123E}"/>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7" name="Title 6">
            <a:extLst>
              <a:ext uri="{FF2B5EF4-FFF2-40B4-BE49-F238E27FC236}">
                <a16:creationId xmlns:a16="http://schemas.microsoft.com/office/drawing/2014/main" id="{353A0935-3878-54FC-14F6-C79185AEA3EA}"/>
              </a:ext>
            </a:extLst>
          </p:cNvPr>
          <p:cNvSpPr>
            <a:spLocks noGrp="1"/>
          </p:cNvSpPr>
          <p:nvPr>
            <p:ph type="title"/>
          </p:nvPr>
        </p:nvSpPr>
        <p:spPr>
          <a:xfrm>
            <a:off x="407988" y="373593"/>
            <a:ext cx="11376025" cy="463119"/>
          </a:xfrm>
        </p:spPr>
        <p:txBody>
          <a:bodyPr/>
          <a:lstStyle/>
          <a:p>
            <a:r>
              <a:rPr lang="en-US" dirty="0"/>
              <a:t>Fault context</a:t>
            </a:r>
            <a:endParaRPr lang="en-GB" dirty="0"/>
          </a:p>
        </p:txBody>
      </p:sp>
      <p:sp>
        <p:nvSpPr>
          <p:cNvPr id="2" name="Title 6">
            <a:extLst>
              <a:ext uri="{FF2B5EF4-FFF2-40B4-BE49-F238E27FC236}">
                <a16:creationId xmlns:a16="http://schemas.microsoft.com/office/drawing/2014/main" id="{833F2B87-DB81-5C5C-6D8B-7BB0DCF819C4}"/>
              </a:ext>
            </a:extLst>
          </p:cNvPr>
          <p:cNvSpPr txBox="1">
            <a:spLocks/>
          </p:cNvSpPr>
          <p:nvPr/>
        </p:nvSpPr>
        <p:spPr>
          <a:xfrm>
            <a:off x="407987" y="877649"/>
            <a:ext cx="11376025" cy="4631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400" dirty="0">
                <a:solidFill>
                  <a:schemeClr val="bg2">
                    <a:lumMod val="50000"/>
                  </a:schemeClr>
                </a:solidFill>
              </a:rPr>
              <a:t>Events sequence 2/2</a:t>
            </a:r>
            <a:endParaRPr lang="en-GB" sz="2400" dirty="0">
              <a:solidFill>
                <a:schemeClr val="bg2">
                  <a:lumMod val="50000"/>
                </a:schemeClr>
              </a:solidFill>
            </a:endParaRPr>
          </a:p>
        </p:txBody>
      </p:sp>
    </p:spTree>
    <p:extLst>
      <p:ext uri="{BB962C8B-B14F-4D97-AF65-F5344CB8AC3E}">
        <p14:creationId xmlns:p14="http://schemas.microsoft.com/office/powerpoint/2010/main" val="3265440306"/>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id="{0A22DD23-9704-4E03-A13F-CF67C670CC02}" vid="{0604311A-A1EF-46B6-8E1A-47A72DCF208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Template-EN-2021</Template>
  <TotalTime>557</TotalTime>
  <Words>1746</Words>
  <Application>Microsoft Office PowerPoint</Application>
  <PresentationFormat>Widescreen</PresentationFormat>
  <Paragraphs>142</Paragraphs>
  <Slides>28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28</vt:i4>
      </vt:variant>
    </vt:vector>
  </HeadingPairs>
  <TitlesOfParts>
    <vt:vector size="31" baseType="lpstr">
      <vt:lpstr>Arial</vt:lpstr>
      <vt:lpstr>Calibri</vt:lpstr>
      <vt:lpstr>Office Theme</vt:lpstr>
      <vt:lpstr>EMD213/A80 Earth Fault 22.03.2025</vt:lpstr>
      <vt:lpstr>Fault context</vt:lpstr>
      <vt:lpstr>Fault context</vt:lpstr>
      <vt:lpstr>Fault context</vt:lpstr>
      <vt:lpstr>Fault context</vt:lpstr>
      <vt:lpstr>Fault context</vt:lpstr>
      <vt:lpstr>Fault context</vt:lpstr>
      <vt:lpstr>Fault context</vt:lpstr>
      <vt:lpstr>Fault context</vt:lpstr>
      <vt:lpstr>Fault analysis</vt:lpstr>
      <vt:lpstr>Fault analysis</vt:lpstr>
      <vt:lpstr>Fault analysis</vt:lpstr>
      <vt:lpstr>Fault analysis</vt:lpstr>
      <vt:lpstr>Fault analysis</vt:lpstr>
      <vt:lpstr>Fault analysis</vt:lpstr>
      <vt:lpstr>Fault analysis</vt:lpstr>
      <vt:lpstr>Fault analysis</vt:lpstr>
      <vt:lpstr>Fault analysis</vt:lpstr>
      <vt:lpstr>Fault analysis</vt:lpstr>
      <vt:lpstr>Fault analysis</vt:lpstr>
      <vt:lpstr>Corrective actions</vt:lpstr>
      <vt:lpstr>Corrective actions</vt:lpstr>
      <vt:lpstr>Corrective actions</vt:lpstr>
      <vt:lpstr>Corrective actions</vt:lpstr>
      <vt:lpstr>Conclusions</vt:lpstr>
      <vt:lpstr>Conclusions</vt:lpstr>
      <vt:lpstr>Conclusions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Emanuele Freddi</dc:creator>
  <cp:lastModifiedBy>Remy Grimand</cp:lastModifiedBy>
  <cp:revision>44</cp:revision>
  <cp:lastPrinted>2020-01-30T13:49:18Z</cp:lastPrinted>
  <dcterms:created xsi:type="dcterms:W3CDTF">2023-06-27T09:16:40Z</dcterms:created>
  <dcterms:modified xsi:type="dcterms:W3CDTF">2025-04-22T09:56:10Z</dcterms:modified>
</cp:coreProperties>
</file>