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4"/>
  </p:sldMasterIdLst>
  <p:sldIdLst>
    <p:sldId id="256" r:id="rId5"/>
    <p:sldId id="324" r:id="rId6"/>
    <p:sldId id="321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83F646-8993-456D-A974-BAA9F9ECAE16}">
          <p14:sldIdLst>
            <p14:sldId id="256"/>
            <p14:sldId id="324"/>
            <p14:sldId id="3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nstantinos Papastergiou" initials="KP" lastIdx="1" clrIdx="0">
    <p:extLst>
      <p:ext uri="{19B8F6BF-5375-455C-9EA6-DF929625EA0E}">
        <p15:presenceInfo xmlns:p15="http://schemas.microsoft.com/office/powerpoint/2012/main" userId="S::k.papastergiou@cern.ch::6c3ec118-9f5f-47bb-a539-ca457b3848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8B15C5-80F2-4297-83E0-37DB81D777F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CE2C0E5-3DC2-4041-8383-1594D51001BB}">
      <dgm:prSet/>
      <dgm:spPr/>
      <dgm:t>
        <a:bodyPr/>
        <a:lstStyle/>
        <a:p>
          <a:r>
            <a:rPr lang="en-GB" dirty="0"/>
            <a:t>IST 2025</a:t>
          </a:r>
        </a:p>
      </dgm:t>
    </dgm:pt>
    <dgm:pt modelId="{3F5B580C-E4D4-46D1-B14A-910AAE69995E}" type="parTrans" cxnId="{6C29EEBD-A84D-455C-AA33-DC5340E597B8}">
      <dgm:prSet/>
      <dgm:spPr/>
      <dgm:t>
        <a:bodyPr/>
        <a:lstStyle/>
        <a:p>
          <a:endParaRPr lang="en-GB"/>
        </a:p>
      </dgm:t>
    </dgm:pt>
    <dgm:pt modelId="{A7863FA0-6BA3-4025-824F-5AEE480E1FF0}" type="sibTrans" cxnId="{6C29EEBD-A84D-455C-AA33-DC5340E597B8}">
      <dgm:prSet/>
      <dgm:spPr/>
      <dgm:t>
        <a:bodyPr/>
        <a:lstStyle/>
        <a:p>
          <a:endParaRPr lang="en-GB"/>
        </a:p>
      </dgm:t>
    </dgm:pt>
    <dgm:pt modelId="{2CDBCFB2-9D28-44C7-9DB5-181175291A49}" type="pres">
      <dgm:prSet presAssocID="{578B15C5-80F2-4297-83E0-37DB81D777FF}" presName="linearFlow" presStyleCnt="0">
        <dgm:presLayoutVars>
          <dgm:dir/>
          <dgm:resizeHandles val="exact"/>
        </dgm:presLayoutVars>
      </dgm:prSet>
      <dgm:spPr/>
    </dgm:pt>
    <dgm:pt modelId="{9357A6B0-56FE-44B0-BF74-AC28C4686F4F}" type="pres">
      <dgm:prSet presAssocID="{ACE2C0E5-3DC2-4041-8383-1594D51001BB}" presName="composite" presStyleCnt="0"/>
      <dgm:spPr/>
    </dgm:pt>
    <dgm:pt modelId="{A5328A64-CE42-4C83-90D1-0D3E611ACEDD}" type="pres">
      <dgm:prSet presAssocID="{ACE2C0E5-3DC2-4041-8383-1594D51001BB}" presName="imgShp" presStyleLbl="fgImgPlace1" presStyleIdx="0" presStyleCnt="1" custScaleX="80838" custScaleY="91271" custLinFactNeighborX="-6086" custLinFactNeighborY="682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48A83FA9-6780-4CB7-9014-2828259A0FD6}" type="pres">
      <dgm:prSet presAssocID="{ACE2C0E5-3DC2-4041-8383-1594D51001BB}" presName="txShp" presStyleLbl="node1" presStyleIdx="0" presStyleCnt="1">
        <dgm:presLayoutVars>
          <dgm:bulletEnabled val="1"/>
        </dgm:presLayoutVars>
      </dgm:prSet>
      <dgm:spPr/>
    </dgm:pt>
  </dgm:ptLst>
  <dgm:cxnLst>
    <dgm:cxn modelId="{F8BB107F-D1C6-403B-86F1-D718C095919F}" type="presOf" srcId="{ACE2C0E5-3DC2-4041-8383-1594D51001BB}" destId="{48A83FA9-6780-4CB7-9014-2828259A0FD6}" srcOrd="0" destOrd="0" presId="urn:microsoft.com/office/officeart/2005/8/layout/vList3"/>
    <dgm:cxn modelId="{833A1281-2A4B-42C4-96DA-F6AC804F594D}" type="presOf" srcId="{578B15C5-80F2-4297-83E0-37DB81D777FF}" destId="{2CDBCFB2-9D28-44C7-9DB5-181175291A49}" srcOrd="0" destOrd="0" presId="urn:microsoft.com/office/officeart/2005/8/layout/vList3"/>
    <dgm:cxn modelId="{6C29EEBD-A84D-455C-AA33-DC5340E597B8}" srcId="{578B15C5-80F2-4297-83E0-37DB81D777FF}" destId="{ACE2C0E5-3DC2-4041-8383-1594D51001BB}" srcOrd="0" destOrd="0" parTransId="{3F5B580C-E4D4-46D1-B14A-910AAE69995E}" sibTransId="{A7863FA0-6BA3-4025-824F-5AEE480E1FF0}"/>
    <dgm:cxn modelId="{BEB0E67F-5A08-415B-9454-813A623C4CD1}" type="presParOf" srcId="{2CDBCFB2-9D28-44C7-9DB5-181175291A49}" destId="{9357A6B0-56FE-44B0-BF74-AC28C4686F4F}" srcOrd="0" destOrd="0" presId="urn:microsoft.com/office/officeart/2005/8/layout/vList3"/>
    <dgm:cxn modelId="{19CB1ED3-E4A4-4A3E-9CDC-44692E3E543D}" type="presParOf" srcId="{9357A6B0-56FE-44B0-BF74-AC28C4686F4F}" destId="{A5328A64-CE42-4C83-90D1-0D3E611ACEDD}" srcOrd="0" destOrd="0" presId="urn:microsoft.com/office/officeart/2005/8/layout/vList3"/>
    <dgm:cxn modelId="{A1D9AB6A-3CC6-4BC7-A81D-18C6938F0BF1}" type="presParOf" srcId="{9357A6B0-56FE-44B0-BF74-AC28C4686F4F}" destId="{48A83FA9-6780-4CB7-9014-2828259A0FD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83FA9-6780-4CB7-9014-2828259A0FD6}">
      <dsp:nvSpPr>
        <dsp:cNvPr id="0" name=""/>
        <dsp:cNvSpPr/>
      </dsp:nvSpPr>
      <dsp:spPr>
        <a:xfrm rot="10800000">
          <a:off x="1866241" y="0"/>
          <a:ext cx="6080760" cy="165576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0145" tIns="247650" rIns="46228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/>
            <a:t>IST 2025</a:t>
          </a:r>
        </a:p>
      </dsp:txBody>
      <dsp:txXfrm rot="10800000">
        <a:off x="2280181" y="0"/>
        <a:ext cx="5666820" cy="1655762"/>
      </dsp:txXfrm>
    </dsp:sp>
    <dsp:sp modelId="{A5328A64-CE42-4C83-90D1-0D3E611ACEDD}">
      <dsp:nvSpPr>
        <dsp:cNvPr id="0" name=""/>
        <dsp:cNvSpPr/>
      </dsp:nvSpPr>
      <dsp:spPr>
        <a:xfrm>
          <a:off x="1096229" y="144531"/>
          <a:ext cx="1338484" cy="151123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BAD24-298E-48CA-999F-D95DF20CB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BC069F-E066-4D20-848F-98ED9D708A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7DC28-0499-4B57-AE13-117EAC9E4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B1487-472A-4146-A2F3-14F25FB60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0638F-AAE5-46F8-AB6A-00DDCFC0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68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83109-B943-4C84-874C-15F2C74E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9CEE8E-2ED8-4924-957A-37E06441B1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CCB1E-64FB-463C-AAB1-1131F974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93B2F-9C24-42ED-86D8-A4198A211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5AEDA-E810-4091-9F61-29E43B3D5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5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85EF08-18AC-4C25-A1FA-A88C45B98B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2FA6FB-1020-4A7B-B79B-BA0E68DE8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7ECF15-0907-4632-BDB0-3E75CEB08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4884E-07ED-4A32-AE07-E6DC04E0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098A-06DD-4963-A082-95E7CCA66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95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8A3D-7F76-4A38-A0B0-9900CF735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5D834-4FFE-424B-81F8-00B3CD3EE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8ED32-9A29-465A-8F14-C6C04251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090AD-7D67-402A-B81D-25DE07BC0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976C8-14E0-4E7A-85A7-82E49BCA5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01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E196E-973D-464C-80CA-7F4A424E5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320EE-1D88-4C12-8E12-EA5E4FA759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582CE-AD33-4A6A-BEA6-B54A84067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108FC-07F1-4F46-96E0-7C534B20A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A6F1B-6E4A-4DB2-A348-469CDAEC4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8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27346-9D83-4729-A595-3165FF445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439ED-E9D5-4FC6-97D8-6734401C18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2727E-8AEA-4DCF-8A17-64B6A310B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AF16AF-FE18-439B-B38B-79038E92A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4869E-16BB-4081-94CD-A2C1776B2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32DBA-E446-4455-92C5-B1C63A84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9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72D5D-5673-4FA1-8E0A-F90CA4C2B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620A7-6EFA-41F4-892C-AF7146EFB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4C6CAE-3FAF-430B-AC62-7106950F3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126E30-BFD5-42EE-B8F6-D3E8F1CCE3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27A0E5-9FAF-4D2C-A35F-6AD3E98F1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742ED6-7B46-464D-9DE6-AD8417413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F2DD-9E44-4E6E-B97F-D9C31A598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08A14D-91DA-4D8E-9240-96965903F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11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F9953-BB1A-4642-89C5-042EF0913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2A7872-38F9-46CD-A7E2-43CF9318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BCF92-8E69-4172-95D1-D1021945D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DCF5B-650B-45F9-B827-5C35A76CD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68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FB6E69-0B7E-45BA-8278-071AD837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0991C6-8659-4626-883D-3D9D4452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A5F17E-5E3F-4F9E-84DC-AC652264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64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92D0-5839-44FB-A5BB-EB665113D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689EB-7BA4-4507-8898-8913DCB80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7FFDC0-54C5-4BAA-93EB-A07F92CC0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6C8EC-DE83-4EA6-9D79-15AE64D40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6FF7A-F29B-4726-9A4C-AB02ACEAE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5A705-C50C-4A3D-8BA1-AEF152B71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32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EE013-A84C-4563-91FA-E0C55CA42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3DC51E-4DCF-4BD7-B7C0-1FF21A502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F7FEF-0802-498B-A5F5-8AC2A0F91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8999C-DB52-4923-8788-AE99C5F21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A30B0-D9EA-4105-9E91-3E5116BD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4CC16-90E7-4B6A-BD88-11E80939C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1888E5-DB53-4D37-9667-0C97FB24F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EE206-08B6-4078-B7CC-6A954EA7C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F6AC5-AE54-4DD3-A5E4-C11A21D6E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5482-6FF9-40BF-AC8C-1D00FA702CD0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03396-7B01-498F-83EC-20E430D4E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300E3-FD77-4603-9CFA-67882FFB7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E10F9-1718-4D94-A3A3-CE7157A5D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C7B9-F828-48D3-8F15-6938B1AC40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3892" y="2392952"/>
            <a:ext cx="9844216" cy="1129826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NORTH AREA POWER CONVERTERS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6D80E11-4603-4E8E-BCD6-D64B1A97F8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237047"/>
              </p:ext>
            </p:extLst>
          </p:nvPr>
        </p:nvGraphicFramePr>
        <p:xfrm>
          <a:off x="1524000" y="3602038"/>
          <a:ext cx="9144000" cy="165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AE314B64-C198-401C-88C7-5973B097DB2B}"/>
              </a:ext>
            </a:extLst>
          </p:cNvPr>
          <p:cNvSpPr txBox="1">
            <a:spLocks/>
          </p:cNvSpPr>
          <p:nvPr/>
        </p:nvSpPr>
        <p:spPr>
          <a:xfrm>
            <a:off x="1925157" y="5563091"/>
            <a:ext cx="9144000" cy="98058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000" b="1" dirty="0"/>
              <a:t>Xavier GENILLON SY-EPC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238A83-551A-E944-040D-C245343EB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185" y="174499"/>
            <a:ext cx="3138744" cy="2419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3BCCF3-044B-E632-71C6-2080ADC46E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8714" y="174499"/>
            <a:ext cx="3916788" cy="24109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67C634-1760-F171-9666-5B7BF067C7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33287" y="174499"/>
            <a:ext cx="3472681" cy="240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BE232-5B49-C002-065C-40C8FD57C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C8C12-F051-03E6-0034-8141FA742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018" y="126423"/>
            <a:ext cx="5547360" cy="650446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/>
              <a:t>Maintenance YETS24-25</a:t>
            </a:r>
            <a:endParaRPr lang="en-GB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5E6724-3B42-D089-2DEE-18730F6CA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554" y="776869"/>
            <a:ext cx="3947969" cy="2893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3B8F49-365E-F870-1124-64D5410145E6}"/>
              </a:ext>
            </a:extLst>
          </p:cNvPr>
          <p:cNvSpPr txBox="1"/>
          <p:nvPr/>
        </p:nvSpPr>
        <p:spPr>
          <a:xfrm>
            <a:off x="6096000" y="723026"/>
            <a:ext cx="5547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ADC cards: </a:t>
            </a:r>
          </a:p>
          <a:p>
            <a:r>
              <a:rPr lang="en-GB" dirty="0"/>
              <a:t>Modification of 385 cards</a:t>
            </a:r>
          </a:p>
          <a:p>
            <a:r>
              <a:rPr lang="en-GB" dirty="0"/>
              <a:t>Changement of all the electrolytic capacitors</a:t>
            </a:r>
          </a:p>
          <a:p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1540 capacitors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9636E34-2585-F6B5-4A60-6CABB3A85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554" y="3826159"/>
            <a:ext cx="3947969" cy="29374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F2255C3-195B-3EF7-57D0-3B0225C9ABB3}"/>
              </a:ext>
            </a:extLst>
          </p:cNvPr>
          <p:cNvSpPr txBox="1"/>
          <p:nvPr/>
        </p:nvSpPr>
        <p:spPr>
          <a:xfrm>
            <a:off x="6096000" y="3540571"/>
            <a:ext cx="44162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  <a:p>
            <a:r>
              <a:rPr lang="en-GB" dirty="0"/>
              <a:t>Current/Voltage measurement card: </a:t>
            </a:r>
          </a:p>
          <a:p>
            <a:r>
              <a:rPr lang="en-GB" dirty="0"/>
              <a:t>Modification of 107 cards</a:t>
            </a:r>
          </a:p>
          <a:p>
            <a:r>
              <a:rPr lang="en-GB" dirty="0"/>
              <a:t>Changement of all the electrolytic capacitors </a:t>
            </a:r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428 capacitors</a:t>
            </a:r>
          </a:p>
          <a:p>
            <a:endParaRPr lang="fr-FR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289F987-483D-05A3-B449-166E2353123A}"/>
              </a:ext>
            </a:extLst>
          </p:cNvPr>
          <p:cNvSpPr/>
          <p:nvPr/>
        </p:nvSpPr>
        <p:spPr>
          <a:xfrm>
            <a:off x="1564640" y="2316480"/>
            <a:ext cx="762000" cy="7315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58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404FB82-0352-F7D2-7F8C-AA4B45A7D16C}"/>
              </a:ext>
            </a:extLst>
          </p:cNvPr>
          <p:cNvSpPr txBox="1">
            <a:spLocks/>
          </p:cNvSpPr>
          <p:nvPr/>
        </p:nvSpPr>
        <p:spPr>
          <a:xfrm>
            <a:off x="467018" y="126423"/>
            <a:ext cx="2811203" cy="6504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dirty="0"/>
              <a:t>Startup 2025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3E5175-FC3F-FCBC-B311-E55DF8F29AFD}"/>
              </a:ext>
            </a:extLst>
          </p:cNvPr>
          <p:cNvSpPr txBox="1"/>
          <p:nvPr/>
        </p:nvSpPr>
        <p:spPr>
          <a:xfrm>
            <a:off x="621706" y="962606"/>
            <a:ext cx="74692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000" b="1" dirty="0"/>
              <a:t>From the 17</a:t>
            </a:r>
            <a:r>
              <a:rPr lang="en-GB" sz="2000" b="1" baseline="30000" dirty="0"/>
              <a:t>th</a:t>
            </a:r>
            <a:r>
              <a:rPr lang="en-GB" sz="2000" b="1" dirty="0"/>
              <a:t> of February to the 14</a:t>
            </a:r>
            <a:r>
              <a:rPr lang="en-GB" sz="2000" b="1" baseline="30000" dirty="0"/>
              <a:t>th</a:t>
            </a:r>
            <a:r>
              <a:rPr lang="en-GB" sz="2000" b="1" dirty="0"/>
              <a:t> of March: One month of test</a:t>
            </a:r>
          </a:p>
          <a:p>
            <a:pPr marL="342900" indent="-342900">
              <a:buFontTx/>
              <a:buChar char="-"/>
            </a:pPr>
            <a:endParaRPr lang="en-GB" sz="2000" b="1" dirty="0"/>
          </a:p>
          <a:p>
            <a:pPr marL="342900" indent="-342900">
              <a:buFontTx/>
              <a:buChar char="-"/>
            </a:pPr>
            <a:r>
              <a:rPr lang="en-GB" sz="2000" b="1" dirty="0">
                <a:solidFill>
                  <a:srgbClr val="00B050"/>
                </a:solidFill>
              </a:rPr>
              <a:t>269 power converters and 7 Spectrometers tested</a:t>
            </a:r>
          </a:p>
          <a:p>
            <a:pPr marL="342900" indent="-342900">
              <a:buFontTx/>
              <a:buChar char="-"/>
            </a:pPr>
            <a:r>
              <a:rPr lang="en-GB" sz="2000" b="1" dirty="0"/>
              <a:t>All the power and control parts were checked with procedures</a:t>
            </a:r>
          </a:p>
          <a:p>
            <a:pPr marL="342900" indent="-342900">
              <a:buFontTx/>
              <a:buChar char="-"/>
            </a:pPr>
            <a:r>
              <a:rPr lang="en-GB" sz="2000" b="1" dirty="0"/>
              <a:t>10 people involved on the duration of the tests</a:t>
            </a:r>
          </a:p>
          <a:p>
            <a:pPr marL="342900" indent="-342900">
              <a:buFontTx/>
              <a:buChar char="-"/>
            </a:pPr>
            <a:r>
              <a:rPr lang="en-GB" sz="2000" b="1" dirty="0"/>
              <a:t>51 power converters required repair</a:t>
            </a:r>
          </a:p>
          <a:p>
            <a:pPr marL="800100" lvl="1" indent="-342900">
              <a:buFontTx/>
              <a:buChar char="-"/>
            </a:pPr>
            <a:r>
              <a:rPr lang="en-GB" sz="2000" b="1" dirty="0"/>
              <a:t>15 Main Circuit Breakers were changed</a:t>
            </a:r>
          </a:p>
          <a:p>
            <a:pPr marL="800100" lvl="1" indent="-342900">
              <a:buFontTx/>
              <a:buChar char="-"/>
            </a:pPr>
            <a:r>
              <a:rPr lang="en-GB" sz="2000" b="1" dirty="0"/>
              <a:t>39 electronic cards were changed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02FFA35-CCA6-3C7C-3551-525008F0D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892" y="3926267"/>
            <a:ext cx="3768354" cy="28044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22BEEDD-1039-BF46-55E7-523F2BF52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2779" y="3926268"/>
            <a:ext cx="3775225" cy="28044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EEAC6A-729E-F7AA-D3F1-FD98EBACF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4537" y="3926267"/>
            <a:ext cx="2106050" cy="28053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7A0D95C-F038-D12B-5817-E1CF63BB4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7400" y="242543"/>
            <a:ext cx="2065617" cy="29317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B624D11-C5C0-17E1-0115-B16E0A7179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2909" y="962606"/>
            <a:ext cx="1935355" cy="283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99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E912E9BD17D84A944F59682065D888" ma:contentTypeVersion="0" ma:contentTypeDescription="Create a new document." ma:contentTypeScope="" ma:versionID="effcf410ceb0e7b754edcd8b51055f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12fefa3f1665487e3bc21464fc45e4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CD431E-3E78-4F8D-92CB-6756632B44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7CF3A38-E486-498E-91F9-B1FD3C3516B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6EDC17-3282-487A-B6E3-711C250F77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24263</TotalTime>
  <Words>105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NORTH AREA POWER CONVERTERS</vt:lpstr>
      <vt:lpstr>Maintenance YETS24-25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SIRIUS</dc:title>
  <dc:creator>Konstantinos Papastergiou</dc:creator>
  <cp:lastModifiedBy>Xavier Genillon</cp:lastModifiedBy>
  <cp:revision>193</cp:revision>
  <cp:lastPrinted>2020-03-11T08:01:02Z</cp:lastPrinted>
  <dcterms:created xsi:type="dcterms:W3CDTF">2020-02-19T22:56:55Z</dcterms:created>
  <dcterms:modified xsi:type="dcterms:W3CDTF">2025-04-01T05:40:55Z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0x010100CAE912E9BD17D84A944F59682065D888</vt:lpwstr>
  </property>
  <property fmtid="{D5CDD505-2E9C-101B-9397-08002B2CF9AE}" pid="3" name="IsMyDocuments">
    <vt:bool>true</vt:bool>
  </property>
</Properties>
</file>