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9" r:id="rId2"/>
    <p:sldId id="355" r:id="rId3"/>
    <p:sldId id="357" r:id="rId4"/>
    <p:sldId id="360" r:id="rId5"/>
    <p:sldId id="359" r:id="rId6"/>
    <p:sldId id="361" r:id="rId7"/>
    <p:sldId id="362" r:id="rId8"/>
    <p:sldId id="363" r:id="rId9"/>
    <p:sldId id="288" r:id="rId1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  <a:srgbClr val="0C377B"/>
    <a:srgbClr val="6FCAD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242" autoAdjust="0"/>
    <p:restoredTop sz="94686"/>
  </p:normalViewPr>
  <p:slideViewPr>
    <p:cSldViewPr snapToGrid="0" snapToObjects="1">
      <p:cViewPr varScale="1">
        <p:scale>
          <a:sx n="117" d="100"/>
          <a:sy n="117" d="100"/>
        </p:scale>
        <p:origin x="115" y="13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2EC247-A298-46F5-A83C-87DF11C9438F}"/>
              </a:ext>
            </a:extLst>
          </p:cNvPr>
          <p:cNvPicPr/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22/01/2021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Annual Group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22/01/2021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Annual Group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22/01/2021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Annual Group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22/01/2021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Annual Group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22/01/2021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BE-EA Annual Group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22/01/2021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Annual Group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22/01/2021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Annual Group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22/01/2021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Annual Group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22/01/2021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Annual Group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22/01/2021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Annual Group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22/01/2021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Annual Group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22/01/2021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Annual Group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22/01/2021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Annual Group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https://cern.ch/be-dep-ea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92F051-A80F-4EE7-A5FB-EF373274F9D1}"/>
              </a:ext>
            </a:extLst>
          </p:cNvPr>
          <p:cNvPicPr/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A88865-637C-4EC1-A9CE-C2EBD4440AF1}"/>
              </a:ext>
            </a:extLst>
          </p:cNvPr>
          <p:cNvPicPr/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22/01/2021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Annual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22/01/2021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Annual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22/01/2021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Annual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085088"/>
            <a:ext cx="11376025" cy="527913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22/01/2021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BE-EA Annual Group Meeting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820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400878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22/01/2021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Annual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78991"/>
            <a:ext cx="5616575" cy="52608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78992"/>
            <a:ext cx="5611813" cy="5260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22/01/2021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Annual Group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26674" y="650503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fr-FR"/>
              <a:t>22/01/2021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BE-EA Annual Group Meeting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76336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819" y="6407272"/>
            <a:ext cx="495301" cy="3933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6F4BE4-5FA0-42F3-8258-5F7045B6E3FF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95" y="6403772"/>
            <a:ext cx="396892" cy="3968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AD8E53-18E7-49F4-9C60-8DE0F304A426}"/>
              </a:ext>
            </a:extLst>
          </p:cNvPr>
          <p:cNvPicPr/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2258" y="6396375"/>
            <a:ext cx="404289" cy="4042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ADEF83-BE9C-4BC5-BB41-4D8B91E61155}"/>
              </a:ext>
            </a:extLst>
          </p:cNvPr>
          <p:cNvCxnSpPr/>
          <p:nvPr userDrawn="1"/>
        </p:nvCxnSpPr>
        <p:spPr>
          <a:xfrm>
            <a:off x="412775" y="955085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rap.cern.ch/app/131986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" y="2679434"/>
            <a:ext cx="12131040" cy="2153265"/>
          </a:xfrm>
        </p:spPr>
        <p:txBody>
          <a:bodyPr/>
          <a:lstStyle/>
          <a:p>
            <a:r>
              <a:rPr lang="en-US" sz="4800" dirty="0"/>
              <a:t>Vacuum SBA status</a:t>
            </a:r>
            <a:br>
              <a:rPr lang="en-US" sz="4800" dirty="0"/>
            </a:br>
            <a:r>
              <a:rPr lang="en-US" sz="3600" dirty="0"/>
              <a:t>YETS 2024-2025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049982"/>
            <a:ext cx="11696926" cy="1454057"/>
          </a:xfrm>
        </p:spPr>
        <p:txBody>
          <a:bodyPr/>
          <a:lstStyle/>
          <a:p>
            <a:pPr algn="l"/>
            <a:r>
              <a:rPr lang="en-US" sz="1800" dirty="0"/>
              <a:t>01 April 2024</a:t>
            </a:r>
          </a:p>
          <a:p>
            <a:pPr algn="l"/>
            <a:r>
              <a:rPr lang="en-US" sz="1800" dirty="0"/>
              <a:t>Philippe BOISSEAUX-BOURGEOIS</a:t>
            </a:r>
          </a:p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FAE1F5-32FB-44EF-B33C-97B14D7BE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B43CDF72-9582-439D-8A83-E16303AC1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593" y="190312"/>
            <a:ext cx="9617538" cy="584775"/>
          </a:xfrm>
        </p:spPr>
        <p:txBody>
          <a:bodyPr/>
          <a:lstStyle/>
          <a:p>
            <a:pPr algn="ctr"/>
            <a:r>
              <a:rPr lang="en-US" sz="3200" dirty="0"/>
              <a:t>Vacuum SBA status – North Area</a:t>
            </a:r>
            <a:endParaRPr lang="en-GB" sz="1400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3EC14AFC-23D9-4B6D-84A9-E377C500C014}"/>
              </a:ext>
            </a:extLst>
          </p:cNvPr>
          <p:cNvSpPr txBox="1">
            <a:spLocks/>
          </p:cNvSpPr>
          <p:nvPr/>
        </p:nvSpPr>
        <p:spPr>
          <a:xfrm>
            <a:off x="2469669" y="651347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01/04/2025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2B34F1-E136-B555-F2A7-4A5AAB2A8149}"/>
              </a:ext>
            </a:extLst>
          </p:cNvPr>
          <p:cNvSpPr txBox="1">
            <a:spLocks/>
          </p:cNvSpPr>
          <p:nvPr/>
        </p:nvSpPr>
        <p:spPr>
          <a:xfrm>
            <a:off x="462344" y="1230985"/>
            <a:ext cx="7137853" cy="22050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Maintenance of pumping group almost finished 100%</a:t>
            </a:r>
          </a:p>
          <a:p>
            <a:pPr marL="342900" indent="-342900">
              <a:buFontTx/>
              <a:buChar char="-"/>
            </a:pPr>
            <a:r>
              <a:rPr lang="en-US" sz="1800" dirty="0"/>
              <a:t>Oil replacement of the pump</a:t>
            </a:r>
          </a:p>
          <a:p>
            <a:pPr marL="342900" indent="-342900">
              <a:buFontTx/>
              <a:buChar char="-"/>
            </a:pPr>
            <a:r>
              <a:rPr lang="en-US" sz="1800" dirty="0"/>
              <a:t>Verification of the vacuum level of the pump</a:t>
            </a:r>
          </a:p>
          <a:p>
            <a:pPr marL="342900" indent="-342900">
              <a:buFontTx/>
              <a:buChar char="-"/>
            </a:pPr>
            <a:r>
              <a:rPr lang="en-US" sz="1800" dirty="0"/>
              <a:t>Verification of the devices on pumping group (</a:t>
            </a:r>
            <a:r>
              <a:rPr lang="en-US" sz="1800" dirty="0" err="1"/>
              <a:t>electrovalves</a:t>
            </a:r>
            <a:r>
              <a:rPr lang="en-US" sz="1800" dirty="0"/>
              <a:t>, </a:t>
            </a:r>
            <a:r>
              <a:rPr lang="en-US" sz="1800" dirty="0" err="1"/>
              <a:t>manuel</a:t>
            </a:r>
            <a:r>
              <a:rPr lang="en-US" sz="1800" dirty="0"/>
              <a:t> valve, gauge)</a:t>
            </a:r>
          </a:p>
          <a:p>
            <a:pPr marL="342900" indent="-342900">
              <a:buFontTx/>
              <a:buChar char="-"/>
            </a:pPr>
            <a:endParaRPr lang="en-US" sz="1800" dirty="0"/>
          </a:p>
          <a:p>
            <a:pPr marL="342900" indent="-342900">
              <a:buFontTx/>
              <a:buChar char="-"/>
            </a:pPr>
            <a:endParaRPr lang="en-US" sz="1800" dirty="0"/>
          </a:p>
          <a:p>
            <a:r>
              <a:rPr lang="en-US" sz="3200" dirty="0"/>
              <a:t>NA-CONS scheduled finished 100%</a:t>
            </a:r>
          </a:p>
          <a:p>
            <a:pPr marL="342900" indent="-342900">
              <a:buFontTx/>
              <a:buChar char="-"/>
            </a:pPr>
            <a:r>
              <a:rPr lang="en-US" sz="1800" dirty="0">
                <a:solidFill>
                  <a:srgbClr val="00B0F0"/>
                </a:solidFill>
              </a:rPr>
              <a:t>34 pumping groups consolidated </a:t>
            </a:r>
            <a:r>
              <a:rPr lang="en-US" sz="1800" dirty="0"/>
              <a:t>(HARDWARE </a:t>
            </a:r>
            <a:r>
              <a:rPr lang="en-US" sz="1800" dirty="0">
                <a:sym typeface="Wingdings" panose="05000000000000000000" pitchFamily="2" charset="2"/>
              </a:rPr>
              <a:t> </a:t>
            </a:r>
            <a:r>
              <a:rPr lang="en-US" sz="1800" dirty="0"/>
              <a:t>electrical box, </a:t>
            </a:r>
            <a:r>
              <a:rPr lang="en-US" sz="1800" dirty="0" err="1"/>
              <a:t>electrovalve</a:t>
            </a:r>
            <a:r>
              <a:rPr lang="en-US" sz="1800" dirty="0"/>
              <a:t> V2 and V3, gauges)</a:t>
            </a:r>
          </a:p>
          <a:p>
            <a:pPr marL="342900" indent="-342900">
              <a:buFontTx/>
              <a:buChar char="-"/>
            </a:pPr>
            <a:endParaRPr lang="en-US" sz="1800" dirty="0"/>
          </a:p>
          <a:p>
            <a:pPr marL="342900" indent="-342900">
              <a:buFontTx/>
              <a:buChar char="-"/>
            </a:pPr>
            <a:r>
              <a:rPr lang="en-US" sz="1800" dirty="0">
                <a:solidFill>
                  <a:srgbClr val="FF0000"/>
                </a:solidFill>
              </a:rPr>
              <a:t>12 pumping groups consolidated </a:t>
            </a:r>
            <a:r>
              <a:rPr lang="en-US" sz="1800" dirty="0"/>
              <a:t>(SOFTWARE </a:t>
            </a:r>
            <a:r>
              <a:rPr lang="en-US" sz="1800" dirty="0">
                <a:sym typeface="Wingdings" panose="05000000000000000000" pitchFamily="2" charset="2"/>
              </a:rPr>
              <a:t> PLC replacement)</a:t>
            </a:r>
            <a:endParaRPr lang="en-US" sz="1800" dirty="0"/>
          </a:p>
          <a:p>
            <a:endParaRPr lang="en-US" sz="3200" dirty="0"/>
          </a:p>
          <a:p>
            <a:pPr marL="342900" indent="-342900">
              <a:buFontTx/>
              <a:buChar char="-"/>
            </a:pPr>
            <a:endParaRPr lang="en-US" sz="1800" dirty="0"/>
          </a:p>
          <a:p>
            <a:endParaRPr lang="en-US" sz="1800" dirty="0"/>
          </a:p>
        </p:txBody>
      </p:sp>
      <p:pic>
        <p:nvPicPr>
          <p:cNvPr id="1026" name="4F2AFACA-2A99-4AC3-95B5-750A6FFBFDE2" descr="IMG_8036.JPG">
            <a:extLst>
              <a:ext uri="{FF2B5EF4-FFF2-40B4-BE49-F238E27FC236}">
                <a16:creationId xmlns:a16="http://schemas.microsoft.com/office/drawing/2014/main" id="{37A0E965-A897-FF78-3310-4F7CD9668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0838" y="610765"/>
            <a:ext cx="3433694" cy="2575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E335A02-3159-C8BB-8DE7-29A80E8D70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7940" y="3436046"/>
            <a:ext cx="4582952" cy="2954474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2DE8853-6E7A-FA6D-5D6C-A087EF2A5469}"/>
              </a:ext>
            </a:extLst>
          </p:cNvPr>
          <p:cNvSpPr/>
          <p:nvPr/>
        </p:nvSpPr>
        <p:spPr>
          <a:xfrm>
            <a:off x="8508623" y="3771387"/>
            <a:ext cx="295311" cy="167722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2B6B197-689F-95EC-4F5D-8BC93B3CC6E6}"/>
              </a:ext>
            </a:extLst>
          </p:cNvPr>
          <p:cNvSpPr/>
          <p:nvPr/>
        </p:nvSpPr>
        <p:spPr>
          <a:xfrm>
            <a:off x="9960159" y="4632456"/>
            <a:ext cx="1147387" cy="81616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CC9D3FD-56F2-9FA3-1789-159463C521FE}"/>
              </a:ext>
            </a:extLst>
          </p:cNvPr>
          <p:cNvSpPr/>
          <p:nvPr/>
        </p:nvSpPr>
        <p:spPr>
          <a:xfrm>
            <a:off x="7600197" y="3606489"/>
            <a:ext cx="1279307" cy="1910139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F9D5E89-C2E7-9924-8991-F6B6B5A7AF83}"/>
              </a:ext>
            </a:extLst>
          </p:cNvPr>
          <p:cNvSpPr/>
          <p:nvPr/>
        </p:nvSpPr>
        <p:spPr>
          <a:xfrm>
            <a:off x="7752597" y="5448616"/>
            <a:ext cx="3764309" cy="941904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601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FAE1F5-32FB-44EF-B33C-97B14D7BE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B43CDF72-9582-439D-8A83-E16303AC1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593" y="190312"/>
            <a:ext cx="9617538" cy="584775"/>
          </a:xfrm>
        </p:spPr>
        <p:txBody>
          <a:bodyPr/>
          <a:lstStyle/>
          <a:p>
            <a:pPr algn="ctr"/>
            <a:r>
              <a:rPr lang="en-US" sz="3200" dirty="0"/>
              <a:t>Vacuum SBA status – North Area</a:t>
            </a:r>
            <a:endParaRPr lang="en-GB" sz="1400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3EC14AFC-23D9-4B6D-84A9-E377C500C014}"/>
              </a:ext>
            </a:extLst>
          </p:cNvPr>
          <p:cNvSpPr txBox="1">
            <a:spLocks/>
          </p:cNvSpPr>
          <p:nvPr/>
        </p:nvSpPr>
        <p:spPr>
          <a:xfrm>
            <a:off x="2469669" y="651347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01/04/2025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2B34F1-E136-B555-F2A7-4A5AAB2A8149}"/>
              </a:ext>
            </a:extLst>
          </p:cNvPr>
          <p:cNvSpPr txBox="1">
            <a:spLocks/>
          </p:cNvSpPr>
          <p:nvPr/>
        </p:nvSpPr>
        <p:spPr>
          <a:xfrm>
            <a:off x="429658" y="1225820"/>
            <a:ext cx="11359142" cy="3655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Vacuum status in the beam lines H2, H4, H6 and H8 (before EHN1)</a:t>
            </a:r>
          </a:p>
          <a:p>
            <a:pPr marL="285750" indent="-285750">
              <a:buFontTx/>
              <a:buChar char="-"/>
            </a:pPr>
            <a:endParaRPr lang="en-US" sz="3200" dirty="0"/>
          </a:p>
          <a:p>
            <a:pPr marL="285750" indent="-285750">
              <a:buFontTx/>
              <a:buChar char="-"/>
            </a:pPr>
            <a:r>
              <a:rPr lang="en-US" sz="1800" u="sng" dirty="0"/>
              <a:t>TCC2, TT81 and TT82:</a:t>
            </a:r>
          </a:p>
          <a:p>
            <a:pPr marL="285750" indent="-285750">
              <a:buFontTx/>
              <a:buChar char="-"/>
            </a:pPr>
            <a:r>
              <a:rPr lang="en-US" sz="1800" dirty="0"/>
              <a:t>All ok</a:t>
            </a:r>
          </a:p>
          <a:p>
            <a:endParaRPr lang="en-US" sz="1800" dirty="0"/>
          </a:p>
          <a:p>
            <a:pPr marL="285750" indent="-285750">
              <a:buFontTx/>
              <a:buChar char="-"/>
            </a:pPr>
            <a:r>
              <a:rPr lang="en-US" sz="1800" dirty="0"/>
              <a:t>Vacuum level between 3x10-2 and 1x10-3 mbar.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GB" sz="1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453E28A-5781-6A68-6790-7E7208B92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0478" y="2327564"/>
            <a:ext cx="5880414" cy="3790904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6179FA2-7558-AF2C-D28C-C2328AC85927}"/>
              </a:ext>
            </a:extLst>
          </p:cNvPr>
          <p:cNvSpPr/>
          <p:nvPr/>
        </p:nvSpPr>
        <p:spPr>
          <a:xfrm>
            <a:off x="6186607" y="2645409"/>
            <a:ext cx="2451072" cy="22357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107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FAE1F5-32FB-44EF-B33C-97B14D7BE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B43CDF72-9582-439D-8A83-E16303AC1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593" y="190312"/>
            <a:ext cx="9617538" cy="584775"/>
          </a:xfrm>
        </p:spPr>
        <p:txBody>
          <a:bodyPr/>
          <a:lstStyle/>
          <a:p>
            <a:pPr algn="ctr"/>
            <a:r>
              <a:rPr lang="en-US" sz="3200" dirty="0"/>
              <a:t>Vacuum SBA status – North Area</a:t>
            </a:r>
            <a:endParaRPr lang="en-GB" sz="1400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3EC14AFC-23D9-4B6D-84A9-E377C500C014}"/>
              </a:ext>
            </a:extLst>
          </p:cNvPr>
          <p:cNvSpPr txBox="1">
            <a:spLocks/>
          </p:cNvSpPr>
          <p:nvPr/>
        </p:nvSpPr>
        <p:spPr>
          <a:xfrm>
            <a:off x="2469669" y="651347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01/04/2025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2B34F1-E136-B555-F2A7-4A5AAB2A8149}"/>
              </a:ext>
            </a:extLst>
          </p:cNvPr>
          <p:cNvSpPr txBox="1">
            <a:spLocks/>
          </p:cNvSpPr>
          <p:nvPr/>
        </p:nvSpPr>
        <p:spPr>
          <a:xfrm>
            <a:off x="429658" y="1225820"/>
            <a:ext cx="11359142" cy="439278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Vacuum status in the beam lines P42</a:t>
            </a:r>
          </a:p>
          <a:p>
            <a:pPr marL="285750" indent="-285750">
              <a:buFontTx/>
              <a:buChar char="-"/>
            </a:pPr>
            <a:endParaRPr lang="en-US" sz="3200" dirty="0"/>
          </a:p>
          <a:p>
            <a:pPr marL="285750" indent="-285750">
              <a:buFontTx/>
              <a:buChar char="-"/>
            </a:pPr>
            <a:r>
              <a:rPr lang="en-US" sz="1800" u="sng" dirty="0"/>
              <a:t>TCC2 :</a:t>
            </a:r>
          </a:p>
          <a:p>
            <a:pPr marL="285750" indent="-285750">
              <a:buFontTx/>
              <a:buChar char="-"/>
            </a:pPr>
            <a:r>
              <a:rPr lang="en-US" sz="1800" dirty="0"/>
              <a:t>All ok</a:t>
            </a:r>
            <a:endParaRPr lang="en-US" sz="1800" u="sng" dirty="0"/>
          </a:p>
          <a:p>
            <a:endParaRPr lang="en-US" sz="1800" dirty="0"/>
          </a:p>
          <a:p>
            <a:pPr marL="285750" indent="-285750">
              <a:buFontTx/>
              <a:buChar char="-"/>
            </a:pPr>
            <a:r>
              <a:rPr lang="en-US" sz="1800" u="sng" dirty="0"/>
              <a:t>TT83 and TT85 :</a:t>
            </a:r>
          </a:p>
          <a:p>
            <a:pPr marL="285750" indent="-285750">
              <a:buFontTx/>
              <a:buChar char="-"/>
            </a:pPr>
            <a:r>
              <a:rPr lang="en-US" sz="1800" dirty="0"/>
              <a:t>All ok</a:t>
            </a:r>
          </a:p>
          <a:p>
            <a:pPr marL="285750" indent="-285750">
              <a:buFontTx/>
              <a:buChar char="-"/>
            </a:pPr>
            <a:endParaRPr lang="en-US" sz="1800" dirty="0"/>
          </a:p>
          <a:p>
            <a:pPr marL="285750" indent="-285750">
              <a:buFontTx/>
              <a:buChar char="-"/>
            </a:pPr>
            <a:r>
              <a:rPr lang="en-US" sz="1800" dirty="0">
                <a:solidFill>
                  <a:srgbClr val="FF0000"/>
                </a:solidFill>
              </a:rPr>
              <a:t>One new pumping unit added at position 625.</a:t>
            </a:r>
          </a:p>
          <a:p>
            <a:endParaRPr lang="en-US" sz="1800" dirty="0"/>
          </a:p>
          <a:p>
            <a:r>
              <a:rPr lang="en-US" sz="1800" dirty="0"/>
              <a:t>Vacuum level between 2x10-2 and 10-3 mbar.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GB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6CFBB4-63FE-A8B1-0EAE-250402E5D9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0478" y="2327564"/>
            <a:ext cx="5880414" cy="3790904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76044AF-A9BC-F996-B1C1-AA65F94E1FFA}"/>
              </a:ext>
            </a:extLst>
          </p:cNvPr>
          <p:cNvSpPr/>
          <p:nvPr/>
        </p:nvSpPr>
        <p:spPr>
          <a:xfrm>
            <a:off x="6657739" y="4866724"/>
            <a:ext cx="4012779" cy="559219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1F77495-5456-F80B-5B55-947DD462CD91}"/>
              </a:ext>
            </a:extLst>
          </p:cNvPr>
          <p:cNvSpPr/>
          <p:nvPr/>
        </p:nvSpPr>
        <p:spPr>
          <a:xfrm>
            <a:off x="9227127" y="4745812"/>
            <a:ext cx="324952" cy="770815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479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FAE1F5-32FB-44EF-B33C-97B14D7BE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B43CDF72-9582-439D-8A83-E16303AC1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593" y="190312"/>
            <a:ext cx="9617538" cy="584775"/>
          </a:xfrm>
        </p:spPr>
        <p:txBody>
          <a:bodyPr/>
          <a:lstStyle/>
          <a:p>
            <a:pPr algn="ctr"/>
            <a:r>
              <a:rPr lang="en-US" sz="3200" dirty="0"/>
              <a:t>Vacuum SBA status – North Area</a:t>
            </a:r>
            <a:endParaRPr lang="en-GB" sz="1400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3EC14AFC-23D9-4B6D-84A9-E377C500C014}"/>
              </a:ext>
            </a:extLst>
          </p:cNvPr>
          <p:cNvSpPr txBox="1">
            <a:spLocks/>
          </p:cNvSpPr>
          <p:nvPr/>
        </p:nvSpPr>
        <p:spPr>
          <a:xfrm>
            <a:off x="2469669" y="651347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01/04/2025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2B34F1-E136-B555-F2A7-4A5AAB2A8149}"/>
              </a:ext>
            </a:extLst>
          </p:cNvPr>
          <p:cNvSpPr txBox="1">
            <a:spLocks/>
          </p:cNvSpPr>
          <p:nvPr/>
        </p:nvSpPr>
        <p:spPr>
          <a:xfrm>
            <a:off x="429658" y="1225820"/>
            <a:ext cx="8031296" cy="406409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Vacuum status in the beam lines M2</a:t>
            </a:r>
          </a:p>
          <a:p>
            <a:pPr marL="285750" indent="-285750">
              <a:buFontTx/>
              <a:buChar char="-"/>
            </a:pPr>
            <a:endParaRPr lang="en-US" sz="3200" dirty="0"/>
          </a:p>
          <a:p>
            <a:pPr marL="285750" indent="-285750">
              <a:buFontTx/>
              <a:buChar char="-"/>
            </a:pPr>
            <a:r>
              <a:rPr lang="en-US" sz="1800" u="sng" dirty="0"/>
              <a:t>TCC2 :</a:t>
            </a:r>
          </a:p>
          <a:p>
            <a:pPr marL="285750" indent="-285750">
              <a:buFontTx/>
              <a:buChar char="-"/>
            </a:pPr>
            <a:r>
              <a:rPr lang="en-US" sz="1800" dirty="0"/>
              <a:t>All ok</a:t>
            </a:r>
          </a:p>
          <a:p>
            <a:endParaRPr lang="en-US" sz="1800" dirty="0"/>
          </a:p>
          <a:p>
            <a:pPr marL="285750" indent="-285750">
              <a:buFontTx/>
              <a:buChar char="-"/>
            </a:pPr>
            <a:r>
              <a:rPr lang="en-US" sz="1800" u="sng" dirty="0"/>
              <a:t>TT83 :</a:t>
            </a:r>
          </a:p>
          <a:p>
            <a:pPr marL="285750" indent="-285750">
              <a:buFontTx/>
              <a:buChar char="-"/>
            </a:pPr>
            <a:r>
              <a:rPr lang="en-US" sz="1800" dirty="0"/>
              <a:t>All ok</a:t>
            </a:r>
            <a:endParaRPr lang="en-US" sz="1800" u="sng" dirty="0"/>
          </a:p>
          <a:p>
            <a:pPr marL="285750" indent="-285750">
              <a:buFontTx/>
              <a:buChar char="-"/>
            </a:pPr>
            <a:endParaRPr lang="en-US" sz="1800" u="sng" dirty="0"/>
          </a:p>
          <a:p>
            <a:pPr marL="285750" indent="-285750">
              <a:buFontTx/>
              <a:buChar char="-"/>
            </a:pPr>
            <a:r>
              <a:rPr lang="en-US" sz="1800" u="sng" dirty="0"/>
              <a:t>TT84 :</a:t>
            </a:r>
          </a:p>
          <a:p>
            <a:pPr marL="285750" indent="-285750">
              <a:buFontTx/>
              <a:buChar char="-"/>
            </a:pPr>
            <a:r>
              <a:rPr lang="en-US" sz="1800" dirty="0"/>
              <a:t>Sector 5 open for : </a:t>
            </a:r>
          </a:p>
          <a:p>
            <a:pPr marL="285750" indent="-285750">
              <a:buFontTx/>
              <a:buChar char="-"/>
            </a:pPr>
            <a:r>
              <a:rPr lang="en-US" sz="1800" dirty="0">
                <a:solidFill>
                  <a:srgbClr val="FF0000"/>
                </a:solidFill>
              </a:rPr>
              <a:t>collimators XCHV.065.013 and 54 exchange.</a:t>
            </a:r>
          </a:p>
          <a:p>
            <a:pPr marL="285750" indent="-285750">
              <a:buFontTx/>
              <a:buChar char="-"/>
            </a:pPr>
            <a:r>
              <a:rPr lang="en-US" sz="1800" dirty="0">
                <a:solidFill>
                  <a:srgbClr val="FF0000"/>
                </a:solidFill>
              </a:rPr>
              <a:t>vacuum configuration modification for users.</a:t>
            </a:r>
          </a:p>
          <a:p>
            <a:pPr marL="285750" indent="-285750">
              <a:buFontTx/>
              <a:buChar char="-"/>
            </a:pPr>
            <a:r>
              <a:rPr lang="en-US" sz="1800" dirty="0">
                <a:solidFill>
                  <a:srgbClr val="FF0000"/>
                </a:solidFill>
              </a:rPr>
              <a:t>(Vacuum test are already ok)</a:t>
            </a:r>
          </a:p>
          <a:p>
            <a:pPr marL="285750" indent="-285750">
              <a:buFontTx/>
              <a:buChar char="-"/>
            </a:pPr>
            <a:endParaRPr lang="en-US" sz="1800" dirty="0"/>
          </a:p>
          <a:p>
            <a:pPr marL="285750" indent="-285750">
              <a:buFontTx/>
              <a:buChar char="-"/>
            </a:pPr>
            <a:r>
              <a:rPr lang="en-US" sz="1800" dirty="0"/>
              <a:t>Vacuum level between 3.5x10-2 and 1x10-3 mbar.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GB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47990B-C2DE-9395-1C89-33D84D1F69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0478" y="2327564"/>
            <a:ext cx="5880414" cy="3790904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DF089C0-A062-D4A8-D788-572FB6B63D98}"/>
              </a:ext>
            </a:extLst>
          </p:cNvPr>
          <p:cNvSpPr/>
          <p:nvPr/>
        </p:nvSpPr>
        <p:spPr>
          <a:xfrm>
            <a:off x="9582306" y="5432821"/>
            <a:ext cx="838831" cy="62791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405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FAE1F5-32FB-44EF-B33C-97B14D7BE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B43CDF72-9582-439D-8A83-E16303AC1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593" y="190312"/>
            <a:ext cx="9617538" cy="584775"/>
          </a:xfrm>
        </p:spPr>
        <p:txBody>
          <a:bodyPr/>
          <a:lstStyle/>
          <a:p>
            <a:pPr algn="ctr"/>
            <a:r>
              <a:rPr lang="en-US" sz="3200" dirty="0"/>
              <a:t>Vacuum SBA status – North Area</a:t>
            </a:r>
            <a:endParaRPr lang="en-GB" sz="1400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3EC14AFC-23D9-4B6D-84A9-E377C500C014}"/>
              </a:ext>
            </a:extLst>
          </p:cNvPr>
          <p:cNvSpPr txBox="1">
            <a:spLocks/>
          </p:cNvSpPr>
          <p:nvPr/>
        </p:nvSpPr>
        <p:spPr>
          <a:xfrm>
            <a:off x="2469669" y="651347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01/04/2025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2B34F1-E136-B555-F2A7-4A5AAB2A8149}"/>
              </a:ext>
            </a:extLst>
          </p:cNvPr>
          <p:cNvSpPr txBox="1">
            <a:spLocks/>
          </p:cNvSpPr>
          <p:nvPr/>
        </p:nvSpPr>
        <p:spPr>
          <a:xfrm>
            <a:off x="429658" y="1225820"/>
            <a:ext cx="11359142" cy="3655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Vacuum status in the beam line K12</a:t>
            </a:r>
          </a:p>
          <a:p>
            <a:pPr marL="285750" indent="-285750">
              <a:buFontTx/>
              <a:buChar char="-"/>
            </a:pPr>
            <a:endParaRPr lang="en-US" sz="3200" dirty="0"/>
          </a:p>
          <a:p>
            <a:pPr marL="285750" indent="-285750">
              <a:buFontTx/>
              <a:buChar char="-"/>
            </a:pPr>
            <a:r>
              <a:rPr lang="en-US" sz="1800" u="sng" dirty="0"/>
              <a:t>TCC8 and TCC8 (ECN3) side :</a:t>
            </a:r>
          </a:p>
          <a:p>
            <a:pPr marL="285750" indent="-285750">
              <a:buFontTx/>
              <a:buChar char="-"/>
            </a:pPr>
            <a:r>
              <a:rPr lang="en-US" sz="1800" dirty="0">
                <a:solidFill>
                  <a:srgbClr val="FF0000"/>
                </a:solidFill>
              </a:rPr>
              <a:t>Maintenance done but one issue on pump discovered (thermal protection triggered)</a:t>
            </a:r>
          </a:p>
          <a:p>
            <a:pPr marL="285750" indent="-285750">
              <a:buFontTx/>
              <a:buChar char="-"/>
            </a:pP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 the pump will be replaced this Thursday.</a:t>
            </a:r>
            <a:endParaRPr lang="en-US" sz="1800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endParaRPr lang="en-US" sz="1800" dirty="0"/>
          </a:p>
          <a:p>
            <a:pPr marL="285750" indent="-285750">
              <a:buFontTx/>
              <a:buChar char="-"/>
            </a:pPr>
            <a:r>
              <a:rPr lang="en-US" sz="1800" dirty="0"/>
              <a:t>Vacuum level already ok with redundancy.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GB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8CF741-EF8E-DA03-F65F-36311B541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3640" y="3953148"/>
            <a:ext cx="7840169" cy="2276793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F2A5651-63C2-D05F-9EDC-B47E0E80EFF2}"/>
              </a:ext>
            </a:extLst>
          </p:cNvPr>
          <p:cNvSpPr/>
          <p:nvPr/>
        </p:nvSpPr>
        <p:spPr>
          <a:xfrm>
            <a:off x="8939960" y="4957409"/>
            <a:ext cx="869057" cy="102775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413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FAE1F5-32FB-44EF-B33C-97B14D7BE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B43CDF72-9582-439D-8A83-E16303AC1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593" y="190312"/>
            <a:ext cx="9617538" cy="584775"/>
          </a:xfrm>
        </p:spPr>
        <p:txBody>
          <a:bodyPr/>
          <a:lstStyle/>
          <a:p>
            <a:pPr algn="ctr"/>
            <a:r>
              <a:rPr lang="en-US" sz="3200" dirty="0"/>
              <a:t>Vacuum maintenance SBA status</a:t>
            </a:r>
            <a:endParaRPr lang="en-GB" sz="1400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3EC14AFC-23D9-4B6D-84A9-E377C500C014}"/>
              </a:ext>
            </a:extLst>
          </p:cNvPr>
          <p:cNvSpPr txBox="1">
            <a:spLocks/>
          </p:cNvSpPr>
          <p:nvPr/>
        </p:nvSpPr>
        <p:spPr>
          <a:xfrm>
            <a:off x="2469669" y="651347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01/04/2025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2B34F1-E136-B555-F2A7-4A5AAB2A8149}"/>
              </a:ext>
            </a:extLst>
          </p:cNvPr>
          <p:cNvSpPr txBox="1">
            <a:spLocks/>
          </p:cNvSpPr>
          <p:nvPr/>
        </p:nvSpPr>
        <p:spPr>
          <a:xfrm>
            <a:off x="429658" y="1225820"/>
            <a:ext cx="11359142" cy="3655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Vacuum status in the beam lines in EHN1</a:t>
            </a:r>
          </a:p>
          <a:p>
            <a:pPr marL="285750" indent="-285750">
              <a:buFontTx/>
              <a:buChar char="-"/>
            </a:pPr>
            <a:endParaRPr lang="en-US" sz="3200" dirty="0"/>
          </a:p>
          <a:p>
            <a:pPr marL="285750" indent="-285750">
              <a:buFontTx/>
              <a:buChar char="-"/>
            </a:pPr>
            <a:r>
              <a:rPr lang="en-US" sz="1800" dirty="0"/>
              <a:t>Vacuum ok except :</a:t>
            </a:r>
          </a:p>
          <a:p>
            <a:pPr marL="285750" indent="-285750">
              <a:buFontTx/>
              <a:buChar char="-"/>
            </a:pPr>
            <a:r>
              <a:rPr lang="en-US" sz="1800" dirty="0">
                <a:solidFill>
                  <a:srgbClr val="FF0000"/>
                </a:solidFill>
              </a:rPr>
              <a:t>2 vacuum configuration will be finished tomorrow.</a:t>
            </a:r>
          </a:p>
          <a:p>
            <a:pPr marL="285750" indent="-285750">
              <a:buFontTx/>
              <a:buChar char="-"/>
            </a:pPr>
            <a:r>
              <a:rPr lang="en-US" sz="1800" dirty="0">
                <a:solidFill>
                  <a:srgbClr val="FFC000"/>
                </a:solidFill>
              </a:rPr>
              <a:t>H4 VLE not under vacuum (not used in 2025)</a:t>
            </a:r>
          </a:p>
          <a:p>
            <a:pPr marL="285750" indent="-285750">
              <a:buFontTx/>
              <a:buChar char="-"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GB" sz="1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F52B0F-57BD-508A-0E47-6507ABBCCA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0478" y="2327564"/>
            <a:ext cx="5880414" cy="3790904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3E9607A-1B50-F986-FF05-64D4092769ED}"/>
              </a:ext>
            </a:extLst>
          </p:cNvPr>
          <p:cNvSpPr/>
          <p:nvPr/>
        </p:nvSpPr>
        <p:spPr>
          <a:xfrm>
            <a:off x="8350512" y="2720529"/>
            <a:ext cx="3559334" cy="216063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446D924-ADF8-2F23-46BA-D759556355B0}"/>
              </a:ext>
            </a:extLst>
          </p:cNvPr>
          <p:cNvSpPr/>
          <p:nvPr/>
        </p:nvSpPr>
        <p:spPr>
          <a:xfrm>
            <a:off x="10903131" y="3184489"/>
            <a:ext cx="859211" cy="674771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471A54C-327D-A909-FC0A-A9A60E2904F0}"/>
              </a:ext>
            </a:extLst>
          </p:cNvPr>
          <p:cNvSpPr/>
          <p:nvPr/>
        </p:nvSpPr>
        <p:spPr>
          <a:xfrm>
            <a:off x="10471331" y="2778761"/>
            <a:ext cx="232229" cy="10805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811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FB37E1-57E8-5CAC-900F-1ECFA88D65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639DFB-F92F-7190-1063-855495FB0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758E6EBF-6E7F-B1BF-B3D0-DCCC7AA56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593" y="190312"/>
            <a:ext cx="9617538" cy="584775"/>
          </a:xfrm>
        </p:spPr>
        <p:txBody>
          <a:bodyPr/>
          <a:lstStyle/>
          <a:p>
            <a:pPr algn="ctr"/>
            <a:r>
              <a:rPr lang="en-US" sz="3200" dirty="0"/>
              <a:t>Vacuum maintenance SBA status</a:t>
            </a:r>
            <a:endParaRPr lang="en-GB" sz="1400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EFD7CD7-3E6B-ADD1-3341-CDD52D0F0A52}"/>
              </a:ext>
            </a:extLst>
          </p:cNvPr>
          <p:cNvSpPr txBox="1">
            <a:spLocks/>
          </p:cNvSpPr>
          <p:nvPr/>
        </p:nvSpPr>
        <p:spPr>
          <a:xfrm>
            <a:off x="2469669" y="651347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01/04/2025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3FBAD4-5819-86D5-E965-0AF4481E92C2}"/>
              </a:ext>
            </a:extLst>
          </p:cNvPr>
          <p:cNvSpPr txBox="1">
            <a:spLocks/>
          </p:cNvSpPr>
          <p:nvPr/>
        </p:nvSpPr>
        <p:spPr>
          <a:xfrm>
            <a:off x="429658" y="1225820"/>
            <a:ext cx="11359142" cy="3655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WRAP Dashboard</a:t>
            </a:r>
          </a:p>
          <a:p>
            <a:pPr marL="285750" indent="-285750">
              <a:buFontTx/>
              <a:buChar char="-"/>
            </a:pPr>
            <a:r>
              <a:rPr lang="en-US" sz="1800" dirty="0">
                <a:hlinkClick r:id="rId2"/>
              </a:rPr>
              <a:t>https://wrap.cern.ch/app/131986</a:t>
            </a: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GB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778EB6-5668-725A-1ECE-5906685A45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593" y="2098590"/>
            <a:ext cx="9273562" cy="4258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664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5626</TotalTime>
  <Words>337</Words>
  <Application>Microsoft Office PowerPoint</Application>
  <PresentationFormat>Widescreen</PresentationFormat>
  <Paragraphs>90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Office Theme</vt:lpstr>
      <vt:lpstr>Vacuum SBA status YETS 2024-2025 </vt:lpstr>
      <vt:lpstr>Vacuum SBA status – North Area</vt:lpstr>
      <vt:lpstr>Vacuum SBA status – North Area</vt:lpstr>
      <vt:lpstr>Vacuum SBA status – North Area</vt:lpstr>
      <vt:lpstr>Vacuum SBA status – North Area</vt:lpstr>
      <vt:lpstr>Vacuum SBA status – North Area</vt:lpstr>
      <vt:lpstr>Vacuum maintenance SBA status</vt:lpstr>
      <vt:lpstr>Vacuum maintenance SBA status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Consolidation du Vide des lignes SBA Alimentation des groupes de pompage via les racks TE-VSC</dc:title>
  <dc:creator>philippe.boisseaux-bourgeois@cern.ch</dc:creator>
  <cp:lastModifiedBy>Philippe Boisseaux-Bourgeois</cp:lastModifiedBy>
  <cp:revision>694</cp:revision>
  <cp:lastPrinted>2021-01-22T05:32:35Z</cp:lastPrinted>
  <dcterms:created xsi:type="dcterms:W3CDTF">2021-01-11T13:55:30Z</dcterms:created>
  <dcterms:modified xsi:type="dcterms:W3CDTF">2025-04-01T12:43:35Z</dcterms:modified>
</cp:coreProperties>
</file>