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2"/>
  </p:notesMasterIdLst>
  <p:sldIdLst>
    <p:sldId id="938" r:id="rId5"/>
    <p:sldId id="939" r:id="rId6"/>
    <p:sldId id="983" r:id="rId7"/>
    <p:sldId id="1113" r:id="rId8"/>
    <p:sldId id="994" r:id="rId9"/>
    <p:sldId id="1114" r:id="rId10"/>
    <p:sldId id="1100" r:id="rId11"/>
    <p:sldId id="1115" r:id="rId12"/>
    <p:sldId id="1102" r:id="rId13"/>
    <p:sldId id="1098" r:id="rId14"/>
    <p:sldId id="1105" r:id="rId15"/>
    <p:sldId id="1103" r:id="rId16"/>
    <p:sldId id="1104" r:id="rId17"/>
    <p:sldId id="1106" r:id="rId18"/>
    <p:sldId id="1107" r:id="rId19"/>
    <p:sldId id="1109" r:id="rId20"/>
    <p:sldId id="1116" r:id="rId21"/>
    <p:sldId id="1108" r:id="rId22"/>
    <p:sldId id="1110" r:id="rId23"/>
    <p:sldId id="1111" r:id="rId24"/>
    <p:sldId id="1118" r:id="rId25"/>
    <p:sldId id="1101" r:id="rId26"/>
    <p:sldId id="1112" r:id="rId27"/>
    <p:sldId id="1117" r:id="rId28"/>
    <p:sldId id="271" r:id="rId29"/>
    <p:sldId id="281" r:id="rId30"/>
    <p:sldId id="280" r:id="rId3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E04FF"/>
    <a:srgbClr val="F09E18"/>
    <a:srgbClr val="DB9390"/>
    <a:srgbClr val="C04D4A"/>
    <a:srgbClr val="1F497D"/>
    <a:srgbClr val="49739B"/>
    <a:srgbClr val="528BD4"/>
    <a:srgbClr val="6695E8"/>
    <a:srgbClr val="001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7" autoAdjust="0"/>
    <p:restoredTop sz="97156" autoAdjust="0"/>
  </p:normalViewPr>
  <p:slideViewPr>
    <p:cSldViewPr snapToGrid="0" snapToObjects="1">
      <p:cViewPr varScale="1">
        <p:scale>
          <a:sx n="65" d="100"/>
          <a:sy n="65" d="100"/>
        </p:scale>
        <p:origin x="64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E4E9F-61A4-44EB-8AD2-CF20AD9C6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7BB5F0-EB94-46BC-9775-5FD127D7B8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4126D4-BD76-41E7-AFB3-0B1511713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F80727-EBC1-4337-A84E-8987E815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C286BB-624F-4C8F-A4DF-AFB73A35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4CA3-C696-4DCB-ACA5-BB62C3F2634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7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  <p:sldLayoutId id="2147483677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1350178/AB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A1B1A3CF-25AB-445B-9CCC-925514235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22" y="1570019"/>
            <a:ext cx="6041629" cy="299431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coil insulation 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37592EC-2D69-4356-A534-3C30E71CE55A}"/>
              </a:ext>
            </a:extLst>
          </p:cNvPr>
          <p:cNvSpPr/>
          <p:nvPr/>
        </p:nvSpPr>
        <p:spPr>
          <a:xfrm>
            <a:off x="242529" y="744188"/>
            <a:ext cx="70726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Polyimide layers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(each 0.125mm thick) around each coil.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G11 insulation plates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each coil end.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EAC2765-3537-4918-8749-1A6E6FCCA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995" y="3769339"/>
            <a:ext cx="8297527" cy="2435592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6A379A88-1DA3-4907-83B6-EB7AF99A9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653069"/>
            <a:ext cx="4823756" cy="30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9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>
            <a:extLst>
              <a:ext uri="{FF2B5EF4-FFF2-40B4-BE49-F238E27FC236}">
                <a16:creationId xmlns:a16="http://schemas.microsoft.com/office/drawing/2014/main" id="{1BE75A12-E083-473C-A642-2A609B81F502}"/>
              </a:ext>
            </a:extLst>
          </p:cNvPr>
          <p:cNvGrpSpPr/>
          <p:nvPr/>
        </p:nvGrpSpPr>
        <p:grpSpPr>
          <a:xfrm>
            <a:off x="4446970" y="2004746"/>
            <a:ext cx="5765865" cy="3472525"/>
            <a:chOff x="113124" y="2723638"/>
            <a:chExt cx="5765865" cy="3472525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A7F61AD3-776D-4964-B0F6-2709EF389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124" y="2723638"/>
              <a:ext cx="5765865" cy="3472525"/>
            </a:xfrm>
            <a:prstGeom prst="rect">
              <a:avLst/>
            </a:prstGeom>
          </p:spPr>
        </p:pic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985C1CF5-31FA-4156-9626-47368761C6C0}"/>
                </a:ext>
              </a:extLst>
            </p:cNvPr>
            <p:cNvGrpSpPr/>
            <p:nvPr/>
          </p:nvGrpSpPr>
          <p:grpSpPr>
            <a:xfrm>
              <a:off x="2006600" y="2820224"/>
              <a:ext cx="2134634" cy="2152363"/>
              <a:chOff x="2006600" y="2820224"/>
              <a:chExt cx="2134634" cy="2152363"/>
            </a:xfrm>
          </p:grpSpPr>
          <p:cxnSp>
            <p:nvCxnSpPr>
              <p:cNvPr id="15" name="Conector recto de flecha 14">
                <a:extLst>
                  <a:ext uri="{FF2B5EF4-FFF2-40B4-BE49-F238E27FC236}">
                    <a16:creationId xmlns:a16="http://schemas.microsoft.com/office/drawing/2014/main" id="{17E77E06-E4A5-4241-902E-432F0271031A}"/>
                  </a:ext>
                </a:extLst>
              </p:cNvPr>
              <p:cNvCxnSpPr>
                <a:cxnSpLocks/>
                <a:stCxn id="25" idx="2"/>
                <a:endCxn id="20" idx="0"/>
              </p:cNvCxnSpPr>
              <p:nvPr/>
            </p:nvCxnSpPr>
            <p:spPr>
              <a:xfrm flipH="1">
                <a:off x="2299486" y="3220334"/>
                <a:ext cx="775159" cy="54096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Conector recto de flecha 15">
                <a:extLst>
                  <a:ext uri="{FF2B5EF4-FFF2-40B4-BE49-F238E27FC236}">
                    <a16:creationId xmlns:a16="http://schemas.microsoft.com/office/drawing/2014/main" id="{1B2E4287-9376-4597-B428-34D91B161BC6}"/>
                  </a:ext>
                </a:extLst>
              </p:cNvPr>
              <p:cNvCxnSpPr>
                <a:cxnSpLocks/>
                <a:stCxn id="25" idx="2"/>
                <a:endCxn id="23" idx="0"/>
              </p:cNvCxnSpPr>
              <p:nvPr/>
            </p:nvCxnSpPr>
            <p:spPr>
              <a:xfrm>
                <a:off x="3074645" y="3220334"/>
                <a:ext cx="773704" cy="146478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C3FA7CC2-790F-41BB-BBE7-2A2BC4DBA36B}"/>
                  </a:ext>
                </a:extLst>
              </p:cNvPr>
              <p:cNvSpPr/>
              <p:nvPr/>
            </p:nvSpPr>
            <p:spPr>
              <a:xfrm>
                <a:off x="2006600" y="3761295"/>
                <a:ext cx="585771" cy="287465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2B5C05D2-DCED-48CF-AEBF-C31C530827D1}"/>
                  </a:ext>
                </a:extLst>
              </p:cNvPr>
              <p:cNvSpPr/>
              <p:nvPr/>
            </p:nvSpPr>
            <p:spPr>
              <a:xfrm>
                <a:off x="3555463" y="4685122"/>
                <a:ext cx="585771" cy="287465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CBB304FF-18D8-4B49-843B-1997A1593BFF}"/>
                  </a:ext>
                </a:extLst>
              </p:cNvPr>
              <p:cNvSpPr txBox="1"/>
              <p:nvPr/>
            </p:nvSpPr>
            <p:spPr>
              <a:xfrm>
                <a:off x="2324342" y="2820224"/>
                <a:ext cx="15006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Spacer Pins</a:t>
                </a:r>
              </a:p>
            </p:txBody>
          </p:sp>
        </p:grp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spacer 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9B2CDCF-D3EE-4D32-9EB7-FB0F703C6CAD}"/>
              </a:ext>
            </a:extLst>
          </p:cNvPr>
          <p:cNvSpPr/>
          <p:nvPr/>
        </p:nvSpPr>
        <p:spPr>
          <a:xfrm>
            <a:off x="242529" y="744188"/>
            <a:ext cx="807173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Off-centering EM forces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iron space.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 spacer made of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End spacers made of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aligned to central spacer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414482F3-499E-4C15-8963-57A072822A56}"/>
              </a:ext>
            </a:extLst>
          </p:cNvPr>
          <p:cNvGrpSpPr/>
          <p:nvPr/>
        </p:nvGrpSpPr>
        <p:grpSpPr>
          <a:xfrm>
            <a:off x="67438" y="2457937"/>
            <a:ext cx="7219947" cy="3534618"/>
            <a:chOff x="67438" y="2457937"/>
            <a:chExt cx="7219947" cy="3534618"/>
          </a:xfrm>
        </p:grpSpPr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56E6F82A-E951-49A5-9319-69CA0C9E3D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254" t="8572" r="19335" b="21671"/>
            <a:stretch/>
          </p:blipFill>
          <p:spPr>
            <a:xfrm>
              <a:off x="288901" y="3508662"/>
              <a:ext cx="3852333" cy="2483893"/>
            </a:xfrm>
            <a:prstGeom prst="rect">
              <a:avLst/>
            </a:prstGeom>
          </p:spPr>
        </p:pic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E3E01B92-4DE5-4421-883F-191A531BEE82}"/>
                </a:ext>
              </a:extLst>
            </p:cNvPr>
            <p:cNvSpPr/>
            <p:nvPr/>
          </p:nvSpPr>
          <p:spPr>
            <a:xfrm>
              <a:off x="67438" y="2457937"/>
              <a:ext cx="315836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 spacer aligned to </a:t>
              </a:r>
              <a:r>
                <a:rPr lang="en-US" sz="200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EndPlate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with a </a:t>
              </a:r>
              <a:r>
                <a:rPr lang="en-US" sz="2000" b="1" dirty="0">
                  <a:solidFill>
                    <a:srgbClr val="DB939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central pin</a:t>
              </a:r>
            </a:p>
          </p:txBody>
        </p:sp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7267A479-E728-4408-97AE-7BE3A251BD25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1646620" y="3165823"/>
              <a:ext cx="258889" cy="1389244"/>
            </a:xfrm>
            <a:prstGeom prst="straightConnector1">
              <a:avLst/>
            </a:prstGeom>
            <a:ln w="38100">
              <a:solidFill>
                <a:srgbClr val="DB939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1C47B77F-A434-4A75-9594-46B6CC6EA29D}"/>
                </a:ext>
              </a:extLst>
            </p:cNvPr>
            <p:cNvSpPr/>
            <p:nvPr/>
          </p:nvSpPr>
          <p:spPr>
            <a:xfrm>
              <a:off x="4311492" y="4853254"/>
              <a:ext cx="297589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Pads horizontally aligned to </a:t>
              </a:r>
              <a:r>
                <a:rPr lang="en-US" sz="200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EndPlate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with </a:t>
              </a:r>
              <a:r>
                <a:rPr lang="en-US" sz="2000" b="1" dirty="0">
                  <a:solidFill>
                    <a:srgbClr val="92D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pins</a:t>
              </a:r>
              <a:r>
                <a:rPr lang="en-US" sz="2000" b="1" dirty="0">
                  <a:solidFill>
                    <a:srgbClr val="DB939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(horizontal slot in Pad)</a:t>
              </a:r>
            </a:p>
          </p:txBody>
        </p:sp>
        <p:cxnSp>
          <p:nvCxnSpPr>
            <p:cNvPr id="48" name="Conector recto de flecha 47">
              <a:extLst>
                <a:ext uri="{FF2B5EF4-FFF2-40B4-BE49-F238E27FC236}">
                  <a16:creationId xmlns:a16="http://schemas.microsoft.com/office/drawing/2014/main" id="{CBEC1A84-D113-4089-8BDD-979009037CF8}"/>
                </a:ext>
              </a:extLst>
            </p:cNvPr>
            <p:cNvCxnSpPr>
              <a:cxnSpLocks/>
              <a:stCxn id="47" idx="1"/>
            </p:cNvCxnSpPr>
            <p:nvPr/>
          </p:nvCxnSpPr>
          <p:spPr>
            <a:xfrm flipH="1" flipV="1">
              <a:off x="2793581" y="4114800"/>
              <a:ext cx="1517911" cy="1246286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ector recto de flecha 52">
              <a:extLst>
                <a:ext uri="{FF2B5EF4-FFF2-40B4-BE49-F238E27FC236}">
                  <a16:creationId xmlns:a16="http://schemas.microsoft.com/office/drawing/2014/main" id="{37849374-F548-49D0-9C3F-88CBCA689E18}"/>
                </a:ext>
              </a:extLst>
            </p:cNvPr>
            <p:cNvCxnSpPr>
              <a:cxnSpLocks/>
              <a:stCxn id="47" idx="1"/>
            </p:cNvCxnSpPr>
            <p:nvPr/>
          </p:nvCxnSpPr>
          <p:spPr>
            <a:xfrm flipH="1" flipV="1">
              <a:off x="1075267" y="4995961"/>
              <a:ext cx="3236225" cy="365125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7856F5FB-4217-4484-818A-8B82EC69ECD5}"/>
              </a:ext>
            </a:extLst>
          </p:cNvPr>
          <p:cNvGrpSpPr/>
          <p:nvPr/>
        </p:nvGrpSpPr>
        <p:grpSpPr>
          <a:xfrm>
            <a:off x="8539927" y="112514"/>
            <a:ext cx="3584635" cy="3602449"/>
            <a:chOff x="8539927" y="112514"/>
            <a:chExt cx="3584635" cy="3602449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0C283342-0FD3-408B-B957-66C3A11FF5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39927" y="112514"/>
              <a:ext cx="3584635" cy="3602449"/>
              <a:chOff x="8220176" y="173144"/>
              <a:chExt cx="3971824" cy="3991562"/>
            </a:xfrm>
          </p:grpSpPr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A133F63A-FB10-4F92-BD31-CA333EEF18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341" t="4190"/>
              <a:stretch/>
            </p:blipFill>
            <p:spPr>
              <a:xfrm>
                <a:off x="8220176" y="173144"/>
                <a:ext cx="3971824" cy="3991562"/>
              </a:xfrm>
              <a:prstGeom prst="roundRect">
                <a:avLst>
                  <a:gd name="adj" fmla="val 39477"/>
                </a:avLst>
              </a:prstGeom>
            </p:spPr>
          </p:pic>
          <p:cxnSp>
            <p:nvCxnSpPr>
              <p:cNvPr id="7" name="Conector recto de flecha 6">
                <a:extLst>
                  <a:ext uri="{FF2B5EF4-FFF2-40B4-BE49-F238E27FC236}">
                    <a16:creationId xmlns:a16="http://schemas.microsoft.com/office/drawing/2014/main" id="{F3F4ADFC-14CA-433F-8E11-D2D56039807B}"/>
                  </a:ext>
                </a:extLst>
              </p:cNvPr>
              <p:cNvCxnSpPr/>
              <p:nvPr/>
            </p:nvCxnSpPr>
            <p:spPr>
              <a:xfrm>
                <a:off x="10171520" y="1524493"/>
                <a:ext cx="0" cy="1196655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Conector recto de flecha 23">
              <a:extLst>
                <a:ext uri="{FF2B5EF4-FFF2-40B4-BE49-F238E27FC236}">
                  <a16:creationId xmlns:a16="http://schemas.microsoft.com/office/drawing/2014/main" id="{C3599509-349C-4140-98C2-82A3B65E2A6F}"/>
                </a:ext>
              </a:extLst>
            </p:cNvPr>
            <p:cNvCxnSpPr/>
            <p:nvPr/>
          </p:nvCxnSpPr>
          <p:spPr>
            <a:xfrm>
              <a:off x="10114696" y="1865528"/>
              <a:ext cx="360000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224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Yoke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33284A9-AAB6-4053-B663-BB683A89002B}"/>
              </a:ext>
            </a:extLst>
          </p:cNvPr>
          <p:cNvSpPr/>
          <p:nvPr/>
        </p:nvSpPr>
        <p:spPr>
          <a:xfrm>
            <a:off x="242529" y="744188"/>
            <a:ext cx="105286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 (mechanical support structure) sliced into 64mm and 54mm thickness parts.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 assembly stacked with (four)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positioning tubes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tightening rods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machine precision surfaces as one.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FB9D21B-8028-451E-A140-70E7D3F3F5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9" t="4831" r="6449" b="2488"/>
          <a:stretch/>
        </p:blipFill>
        <p:spPr>
          <a:xfrm>
            <a:off x="2250176" y="1795952"/>
            <a:ext cx="7078134" cy="4376435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F4353E19-8469-4F9C-89FF-84EA3C89C75B}"/>
              </a:ext>
            </a:extLst>
          </p:cNvPr>
          <p:cNvGrpSpPr/>
          <p:nvPr/>
        </p:nvGrpSpPr>
        <p:grpSpPr>
          <a:xfrm>
            <a:off x="5747772" y="1729967"/>
            <a:ext cx="3158363" cy="3417766"/>
            <a:chOff x="3656505" y="1729967"/>
            <a:chExt cx="3158363" cy="3417766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2C61D03-532D-43EA-9D77-759A8C30989A}"/>
                </a:ext>
              </a:extLst>
            </p:cNvPr>
            <p:cNvSpPr/>
            <p:nvPr/>
          </p:nvSpPr>
          <p:spPr>
            <a:xfrm>
              <a:off x="3656505" y="1729967"/>
              <a:ext cx="315836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Precision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positioning tubes</a:t>
              </a:r>
            </a:p>
          </p:txBody>
        </p: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B8AD597F-D33E-4675-88F5-D686A3D2A773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4473267" y="2130077"/>
              <a:ext cx="762420" cy="210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CAED095A-7F6F-4995-B4E4-BBD692385A5D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5235687" y="2130077"/>
              <a:ext cx="75780" cy="1773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60A7DF02-C0F1-4C05-95D6-526348C0EA68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3770533" y="2130077"/>
              <a:ext cx="1465154" cy="30176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C4C27B4A-1D85-4B5E-9E74-AD00C602A71A}"/>
              </a:ext>
            </a:extLst>
          </p:cNvPr>
          <p:cNvGrpSpPr/>
          <p:nvPr/>
        </p:nvGrpSpPr>
        <p:grpSpPr>
          <a:xfrm>
            <a:off x="6808334" y="4297650"/>
            <a:ext cx="5026382" cy="1391950"/>
            <a:chOff x="4717067" y="4297650"/>
            <a:chExt cx="5026382" cy="1391950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E8D74FF7-5017-44B4-9F09-6949304B3D6E}"/>
                </a:ext>
              </a:extLst>
            </p:cNvPr>
            <p:cNvSpPr/>
            <p:nvPr/>
          </p:nvSpPr>
          <p:spPr>
            <a:xfrm>
              <a:off x="7789607" y="4297650"/>
              <a:ext cx="19538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92D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Tightening rods</a:t>
              </a:r>
            </a:p>
          </p:txBody>
        </p: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77E84D9B-3A64-4612-8A20-95C6ADD85BB0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6899587" y="4497705"/>
              <a:ext cx="890020" cy="59631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ector recto de flecha 30">
              <a:extLst>
                <a:ext uri="{FF2B5EF4-FFF2-40B4-BE49-F238E27FC236}">
                  <a16:creationId xmlns:a16="http://schemas.microsoft.com/office/drawing/2014/main" id="{025C92EE-4870-4E6A-B753-7A628654B39A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6239933" y="4411133"/>
              <a:ext cx="1549674" cy="8657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ector recto de flecha 31">
              <a:extLst>
                <a:ext uri="{FF2B5EF4-FFF2-40B4-BE49-F238E27FC236}">
                  <a16:creationId xmlns:a16="http://schemas.microsoft.com/office/drawing/2014/main" id="{43B930A8-F3D5-4DED-9387-92F6A6D35367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5349715" y="4497705"/>
              <a:ext cx="2439892" cy="153887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6822AFA0-2A18-406D-9CB5-396C68D589EB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4717067" y="4497705"/>
              <a:ext cx="3072540" cy="1191895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101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52211A9-BC14-41BC-991E-5BD368FB6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596" y="1934894"/>
            <a:ext cx="3755649" cy="305865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Shell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389D5F2-0FB3-4057-83D1-1B144E41C135}"/>
              </a:ext>
            </a:extLst>
          </p:cNvPr>
          <p:cNvSpPr/>
          <p:nvPr/>
        </p:nvSpPr>
        <p:spPr>
          <a:xfrm>
            <a:off x="242530" y="744188"/>
            <a:ext cx="52354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shell. Outer Ø: 650 mm. Thickness: 30 mm. 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Instrumented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bidirectional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gauges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azimuthal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0E36F66-EB31-44DB-A88E-A1AE4739FBBD}"/>
              </a:ext>
            </a:extLst>
          </p:cNvPr>
          <p:cNvSpPr txBox="1"/>
          <p:nvPr/>
        </p:nvSpPr>
        <p:spPr>
          <a:xfrm>
            <a:off x="214129" y="4998094"/>
            <a:ext cx="8083204" cy="116955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6x gauges</a:t>
            </a: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centered with coils (0°, 45°, 135°, 180°, 225° &amp; 315°)</a:t>
            </a:r>
          </a:p>
          <a:p>
            <a:pPr defTabSz="457200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2x gauges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connection side (0° &amp; 180°), 210mm from coil center.</a:t>
            </a:r>
          </a:p>
          <a:p>
            <a:pPr defTabSz="457200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2x gauges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non-connection side (0° &amp; 180°) , 210mm from coil center.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B826397-70D2-4436-A428-FAE7A5151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711" y="752514"/>
            <a:ext cx="6074202" cy="4203245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7E7ABDB-9ABD-4D00-B45E-283BCA22C7B4}"/>
              </a:ext>
            </a:extLst>
          </p:cNvPr>
          <p:cNvSpPr/>
          <p:nvPr/>
        </p:nvSpPr>
        <p:spPr>
          <a:xfrm>
            <a:off x="9592963" y="4937947"/>
            <a:ext cx="24668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Ansys simulation</a:t>
            </a:r>
          </a:p>
        </p:txBody>
      </p:sp>
    </p:spTree>
    <p:extLst>
      <p:ext uri="{BB962C8B-B14F-4D97-AF65-F5344CB8AC3E}">
        <p14:creationId xmlns:p14="http://schemas.microsoft.com/office/powerpoint/2010/main" val="313959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Main Rods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8616BE2-AEA8-456B-B6D8-1C91C3CF2B44}"/>
              </a:ext>
            </a:extLst>
          </p:cNvPr>
          <p:cNvSpPr/>
          <p:nvPr/>
        </p:nvSpPr>
        <p:spPr>
          <a:xfrm>
            <a:off x="242530" y="744188"/>
            <a:ext cx="797860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rods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rod instrumented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bidirectional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gauges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(connection side)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00100" lvl="1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(2x)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</a:t>
            </a:r>
          </a:p>
          <a:p>
            <a:pPr marL="800100" lvl="1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(2x)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bending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each rod end: One </a:t>
            </a:r>
            <a:r>
              <a:rPr lang="en-US" sz="20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Spherical washer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two </a:t>
            </a: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nuts</a:t>
            </a:r>
            <a:endParaRPr lang="en-US" sz="20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0A560C6-5B75-45A2-AED2-E30884F53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3248232"/>
            <a:ext cx="4078851" cy="2678433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FEEA20BC-435D-412A-939E-887F4DDF341B}"/>
              </a:ext>
            </a:extLst>
          </p:cNvPr>
          <p:cNvCxnSpPr>
            <a:cxnSpLocks/>
          </p:cNvCxnSpPr>
          <p:nvPr/>
        </p:nvCxnSpPr>
        <p:spPr>
          <a:xfrm flipH="1">
            <a:off x="3412068" y="2621625"/>
            <a:ext cx="372532" cy="80737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DF8CE0F3-654A-484F-B4E6-350A378C6DD0}"/>
              </a:ext>
            </a:extLst>
          </p:cNvPr>
          <p:cNvCxnSpPr>
            <a:cxnSpLocks/>
          </p:cNvCxnSpPr>
          <p:nvPr/>
        </p:nvCxnSpPr>
        <p:spPr>
          <a:xfrm flipH="1">
            <a:off x="3691773" y="2565081"/>
            <a:ext cx="2124827" cy="101631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upo 24">
            <a:extLst>
              <a:ext uri="{FF2B5EF4-FFF2-40B4-BE49-F238E27FC236}">
                <a16:creationId xmlns:a16="http://schemas.microsoft.com/office/drawing/2014/main" id="{EBE3EF17-8E90-4D33-BF2C-37C8F3A129F1}"/>
              </a:ext>
            </a:extLst>
          </p:cNvPr>
          <p:cNvGrpSpPr/>
          <p:nvPr/>
        </p:nvGrpSpPr>
        <p:grpSpPr>
          <a:xfrm>
            <a:off x="7839749" y="767342"/>
            <a:ext cx="3635392" cy="1797739"/>
            <a:chOff x="7433349" y="641390"/>
            <a:chExt cx="3635392" cy="1797739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01E3F3A-DC8D-4C5D-B250-B391B9624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0703" y="641390"/>
              <a:ext cx="2098038" cy="1797739"/>
            </a:xfrm>
            <a:prstGeom prst="rect">
              <a:avLst/>
            </a:prstGeom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8A15E2F1-9886-4E8A-BB7C-14E831C80AA8}"/>
                </a:ext>
              </a:extLst>
            </p:cNvPr>
            <p:cNvSpPr/>
            <p:nvPr/>
          </p:nvSpPr>
          <p:spPr>
            <a:xfrm>
              <a:off x="7433349" y="1198139"/>
              <a:ext cx="116256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Gauges</a:t>
              </a:r>
            </a:p>
          </p:txBody>
        </p: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0A1A321A-7B2D-4322-AF03-6A09031EADDF}"/>
                </a:ext>
              </a:extLst>
            </p:cNvPr>
            <p:cNvCxnSpPr>
              <a:cxnSpLocks/>
              <a:stCxn id="17" idx="3"/>
              <a:endCxn id="23" idx="2"/>
            </p:cNvCxnSpPr>
            <p:nvPr/>
          </p:nvCxnSpPr>
          <p:spPr>
            <a:xfrm>
              <a:off x="8595918" y="1398194"/>
              <a:ext cx="717416" cy="5824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301C3D48-BCC5-4B1F-B115-564B4FE4E36F}"/>
                </a:ext>
              </a:extLst>
            </p:cNvPr>
            <p:cNvSpPr/>
            <p:nvPr/>
          </p:nvSpPr>
          <p:spPr>
            <a:xfrm>
              <a:off x="9313334" y="1636072"/>
              <a:ext cx="653506" cy="68906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6B52BFA7-A0BB-49C1-B0CD-5DDA0C92B5BA}"/>
              </a:ext>
            </a:extLst>
          </p:cNvPr>
          <p:cNvGrpSpPr/>
          <p:nvPr/>
        </p:nvGrpSpPr>
        <p:grpSpPr>
          <a:xfrm>
            <a:off x="6317340" y="2584499"/>
            <a:ext cx="5265060" cy="3342166"/>
            <a:chOff x="6317340" y="2584499"/>
            <a:chExt cx="5265060" cy="3342166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B878210E-6978-4E08-A2C0-2ED9D25F8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7340" y="3266577"/>
              <a:ext cx="3488306" cy="2660088"/>
            </a:xfrm>
            <a:prstGeom prst="rect">
              <a:avLst/>
            </a:prstGeom>
          </p:spPr>
        </p:pic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10F0E7DB-F68D-400D-B30F-9EB1DFA29CC3}"/>
                </a:ext>
              </a:extLst>
            </p:cNvPr>
            <p:cNvSpPr/>
            <p:nvPr/>
          </p:nvSpPr>
          <p:spPr>
            <a:xfrm>
              <a:off x="7061199" y="2584499"/>
              <a:ext cx="129070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8E04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CS spacer</a:t>
              </a:r>
            </a:p>
          </p:txBody>
        </p:sp>
        <p:cxnSp>
          <p:nvCxnSpPr>
            <p:cNvPr id="28" name="Conector recto de flecha 27">
              <a:extLst>
                <a:ext uri="{FF2B5EF4-FFF2-40B4-BE49-F238E27FC236}">
                  <a16:creationId xmlns:a16="http://schemas.microsoft.com/office/drawing/2014/main" id="{D5CF6E46-C41D-4C96-8553-1A8CC666429F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>
              <a:off x="7706554" y="2984609"/>
              <a:ext cx="645354" cy="596791"/>
            </a:xfrm>
            <a:prstGeom prst="straightConnector1">
              <a:avLst/>
            </a:prstGeom>
            <a:ln w="38100">
              <a:solidFill>
                <a:srgbClr val="8E04FF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7809E400-904F-487E-B040-2FD19D22CFF1}"/>
                </a:ext>
              </a:extLst>
            </p:cNvPr>
            <p:cNvSpPr/>
            <p:nvPr/>
          </p:nvSpPr>
          <p:spPr>
            <a:xfrm>
              <a:off x="10104548" y="4150643"/>
              <a:ext cx="147785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Rod gauges location</a:t>
              </a:r>
            </a:p>
          </p:txBody>
        </p:sp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667F8738-0EE9-46F3-A26D-A92A54441E27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 flipV="1">
              <a:off x="8779933" y="3993461"/>
              <a:ext cx="1324615" cy="51112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ector recto de flecha 38">
              <a:extLst>
                <a:ext uri="{FF2B5EF4-FFF2-40B4-BE49-F238E27FC236}">
                  <a16:creationId xmlns:a16="http://schemas.microsoft.com/office/drawing/2014/main" id="{08DCA9FE-C7C8-4505-AFEB-7D7C8B658BE1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>
              <a:off x="8779933" y="4504586"/>
              <a:ext cx="1324615" cy="281968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73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Axial loading system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5FAB0C4-6D38-4F87-A4E8-6515A606C4B5}"/>
              </a:ext>
            </a:extLst>
          </p:cNvPr>
          <p:cNvSpPr/>
          <p:nvPr/>
        </p:nvSpPr>
        <p:spPr>
          <a:xfrm>
            <a:off x="242530" y="744188"/>
            <a:ext cx="956187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loading system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assembled in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non-connection side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E7F99EFB-4526-4999-985D-8D4E1560B12A}"/>
              </a:ext>
            </a:extLst>
          </p:cNvPr>
          <p:cNvGrpSpPr/>
          <p:nvPr/>
        </p:nvGrpSpPr>
        <p:grpSpPr>
          <a:xfrm>
            <a:off x="441540" y="1897286"/>
            <a:ext cx="4176677" cy="3063428"/>
            <a:chOff x="592665" y="1720314"/>
            <a:chExt cx="4176677" cy="3063428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A0A1D4F2-34C7-466E-B57D-D346FB61D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2665" y="2074257"/>
              <a:ext cx="4176677" cy="2709485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4FEB8C6B-E0DD-4279-8A33-4D8ACDFB00D4}"/>
                </a:ext>
              </a:extLst>
            </p:cNvPr>
            <p:cNvSpPr/>
            <p:nvPr/>
          </p:nvSpPr>
          <p:spPr>
            <a:xfrm>
              <a:off x="592665" y="1720314"/>
              <a:ext cx="129070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Hydraulic cylinder</a:t>
              </a:r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E1683285-2A88-4E4C-B6EC-A6356C090A30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1238020" y="2428200"/>
              <a:ext cx="937913" cy="823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C5C0C287-7979-41D8-A2FC-00A88BEAAAB3}"/>
              </a:ext>
            </a:extLst>
          </p:cNvPr>
          <p:cNvGrpSpPr/>
          <p:nvPr/>
        </p:nvGrpSpPr>
        <p:grpSpPr>
          <a:xfrm>
            <a:off x="5325431" y="2253462"/>
            <a:ext cx="6096000" cy="2351076"/>
            <a:chOff x="5414697" y="1887914"/>
            <a:chExt cx="6096000" cy="2351076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3BEDFF5-FC64-436F-A0C9-375238883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4697" y="2839700"/>
              <a:ext cx="6096000" cy="139929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5C1A005E-4890-4EED-9984-3CF9E44EDF06}"/>
                </a:ext>
              </a:extLst>
            </p:cNvPr>
            <p:cNvSpPr/>
            <p:nvPr/>
          </p:nvSpPr>
          <p:spPr>
            <a:xfrm>
              <a:off x="5619632" y="1887914"/>
              <a:ext cx="129070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Main Rod</a:t>
              </a:r>
            </a:p>
          </p:txBody>
        </p: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8DB1F645-BF9A-4A45-8E70-184D9C4CA550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6264987" y="2288024"/>
              <a:ext cx="538926" cy="13930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20704E18-4D1D-42B5-848B-5FD4A5CDB7F2}"/>
                </a:ext>
              </a:extLst>
            </p:cNvPr>
            <p:cNvSpPr/>
            <p:nvPr/>
          </p:nvSpPr>
          <p:spPr>
            <a:xfrm>
              <a:off x="9045217" y="2007689"/>
              <a:ext cx="1518365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2000" b="1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Axial clamp</a:t>
              </a:r>
            </a:p>
          </p:txBody>
        </p: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5A013CBF-CFFA-43DC-879C-EB62F692D47B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9804400" y="2407799"/>
              <a:ext cx="425098" cy="741801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476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Bladders and Keys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8AA613C-1834-4133-B17D-7EBD2933F584}"/>
              </a:ext>
            </a:extLst>
          </p:cNvPr>
          <p:cNvSpPr/>
          <p:nvPr/>
        </p:nvSpPr>
        <p:spPr>
          <a:xfrm>
            <a:off x="242530" y="744188"/>
            <a:ext cx="835113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09E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opening with four 37 mm width </a:t>
            </a:r>
            <a:r>
              <a:rPr lang="en-US" sz="2000" b="1" dirty="0">
                <a:solidFill>
                  <a:srgbClr val="F09E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(btw yokes and pads).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8E04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opening with two 56 mm width </a:t>
            </a:r>
            <a:r>
              <a:rPr lang="en-US" sz="2000" b="1" dirty="0">
                <a:solidFill>
                  <a:srgbClr val="8E04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(btw yokes in midplane).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 with four 38 mm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(over &amp; below each coil).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preload with four 40 mm </a:t>
            </a:r>
            <a:r>
              <a:rPr lang="en-US" sz="20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(btw yokes and pads).</a:t>
            </a:r>
            <a:endParaRPr lang="en-US" sz="20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119CA4E1-F4EB-4B11-970D-BBBD88378894}"/>
              </a:ext>
            </a:extLst>
          </p:cNvPr>
          <p:cNvGrpSpPr/>
          <p:nvPr/>
        </p:nvGrpSpPr>
        <p:grpSpPr>
          <a:xfrm>
            <a:off x="205917" y="2393729"/>
            <a:ext cx="6597996" cy="3562183"/>
            <a:chOff x="205917" y="2393729"/>
            <a:chExt cx="6597996" cy="356218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55B2EAA3-E2EA-4809-8E9E-D5448B309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917" y="2393729"/>
              <a:ext cx="6597996" cy="3562183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00192CC6-6723-4CC2-B79F-473FD56A0EED}"/>
                </a:ext>
              </a:extLst>
            </p:cNvPr>
            <p:cNvSpPr/>
            <p:nvPr/>
          </p:nvSpPr>
          <p:spPr>
            <a:xfrm>
              <a:off x="2028825" y="3258303"/>
              <a:ext cx="71438" cy="36596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DCBE1CCE-B30D-492E-86D5-A1E16734A471}"/>
                </a:ext>
              </a:extLst>
            </p:cNvPr>
            <p:cNvSpPr/>
            <p:nvPr/>
          </p:nvSpPr>
          <p:spPr>
            <a:xfrm>
              <a:off x="2028825" y="4817863"/>
              <a:ext cx="71438" cy="36596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D33BB64A-7BAB-485B-B596-835036114CB5}"/>
                </a:ext>
              </a:extLst>
            </p:cNvPr>
            <p:cNvSpPr/>
            <p:nvPr/>
          </p:nvSpPr>
          <p:spPr>
            <a:xfrm>
              <a:off x="4954905" y="3265785"/>
              <a:ext cx="71438" cy="36596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8F3A0761-02A9-4B08-994B-A72929E1E8F4}"/>
                </a:ext>
              </a:extLst>
            </p:cNvPr>
            <p:cNvSpPr/>
            <p:nvPr/>
          </p:nvSpPr>
          <p:spPr>
            <a:xfrm>
              <a:off x="4954905" y="4825345"/>
              <a:ext cx="71438" cy="36596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A657A1A-7A55-47F2-B661-CD27FA305886}"/>
              </a:ext>
            </a:extLst>
          </p:cNvPr>
          <p:cNvSpPr/>
          <p:nvPr/>
        </p:nvSpPr>
        <p:spPr>
          <a:xfrm>
            <a:off x="6774414" y="3600460"/>
            <a:ext cx="477848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en-US" sz="2000" b="1" dirty="0">
                <a:solidFill>
                  <a:srgbClr val="F09E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56 mm slots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bladders or keys (btw yokes and pads).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000" b="1" dirty="0">
                <a:solidFill>
                  <a:srgbClr val="F09E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37 mm slots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bladders or keys (btw yokes in midplane).</a:t>
            </a:r>
          </a:p>
        </p:txBody>
      </p:sp>
    </p:spTree>
    <p:extLst>
      <p:ext uri="{BB962C8B-B14F-4D97-AF65-F5344CB8AC3E}">
        <p14:creationId xmlns:p14="http://schemas.microsoft.com/office/powerpoint/2010/main" val="2691159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</a:t>
            </a:r>
          </a:p>
          <a:p>
            <a:r>
              <a:rPr lang="en-GB" dirty="0"/>
              <a:t>Manufacturing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Strategy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Design</a:t>
            </a:r>
          </a:p>
          <a:p>
            <a:pPr lvl="1"/>
            <a:r>
              <a:rPr lang="en-GB" dirty="0"/>
              <a:t>Assembly sequence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881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Assembly sequence: Coil Pack assembly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7462164-7171-4183-90A5-3AC22AEAF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366" y="1558599"/>
            <a:ext cx="3437326" cy="374080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265CFAB-621F-4A73-A74B-846A68076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925" y="2459555"/>
            <a:ext cx="3860800" cy="310137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A519F564-03C8-4962-8A15-74132E5EF5AD}"/>
              </a:ext>
            </a:extLst>
          </p:cNvPr>
          <p:cNvSpPr/>
          <p:nvPr/>
        </p:nvSpPr>
        <p:spPr>
          <a:xfrm>
            <a:off x="7875937" y="5270158"/>
            <a:ext cx="31041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weight: 350kg approx.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BCC6C3E-78C7-40CA-A8EC-25189BFED99E}"/>
              </a:ext>
            </a:extLst>
          </p:cNvPr>
          <p:cNvSpPr/>
          <p:nvPr/>
        </p:nvSpPr>
        <p:spPr>
          <a:xfrm>
            <a:off x="242530" y="744188"/>
            <a:ext cx="956187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Pack assembly in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position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Components handling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cups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Pack assembly closing at both ends with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EndPlates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Rods.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endParaRPr lang="en-US" sz="20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26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Assembly sequence: Coil Pack in Yoke-Shell (I)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BCC6C3E-78C7-40CA-A8EC-25189BFED99E}"/>
              </a:ext>
            </a:extLst>
          </p:cNvPr>
          <p:cNvSpPr/>
          <p:nvPr/>
        </p:nvSpPr>
        <p:spPr>
          <a:xfrm>
            <a:off x="242529" y="744188"/>
            <a:ext cx="114641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in vertical position:</a:t>
            </a: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bladder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(40MPa) -&gt; Yoke moves 0.57mm up and 0.09mm left.</a:t>
            </a:r>
          </a:p>
          <a:p>
            <a:pPr marL="457200"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of Yoke parts with Shell gauges position. </a:t>
            </a: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Gauge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btw. Yoke parts (Yokes + Shell block).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Pack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insertion (Horizontal gap 1.9mm &amp; Vertical gap: 2.6mm approx.).</a:t>
            </a: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/>
              <a:defRPr/>
            </a:pPr>
            <a:r>
              <a:rPr lang="en-US" sz="20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gauges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(key with nominal gap) to center vertically the Coil Pack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Yokes.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0763B16-3ABD-43B1-8FB5-EFED949FDF91}"/>
              </a:ext>
            </a:extLst>
          </p:cNvPr>
          <p:cNvSpPr/>
          <p:nvPr/>
        </p:nvSpPr>
        <p:spPr>
          <a:xfrm>
            <a:off x="9817190" y="5892980"/>
            <a:ext cx="2374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Values per quadrant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94C8A21-57C4-4F41-BB2E-F0999828006C}"/>
              </a:ext>
            </a:extLst>
          </p:cNvPr>
          <p:cNvGrpSpPr/>
          <p:nvPr/>
        </p:nvGrpSpPr>
        <p:grpSpPr>
          <a:xfrm>
            <a:off x="242529" y="2923848"/>
            <a:ext cx="3420011" cy="2880000"/>
            <a:chOff x="242529" y="2923848"/>
            <a:chExt cx="3420011" cy="2880000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845944F4-2AA9-42B8-B2FC-DDFEAF43FD7F}"/>
                </a:ext>
              </a:extLst>
            </p:cNvPr>
            <p:cNvSpPr txBox="1"/>
            <p:nvPr/>
          </p:nvSpPr>
          <p:spPr>
            <a:xfrm>
              <a:off x="242529" y="2923848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1)</a:t>
              </a:r>
            </a:p>
          </p:txBody>
        </p:sp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647BE5F0-476C-4143-ADCF-9655D3C94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445" y="2923848"/>
              <a:ext cx="2825095" cy="2880000"/>
            </a:xfrm>
            <a:prstGeom prst="rect">
              <a:avLst/>
            </a:prstGeom>
          </p:spPr>
        </p:pic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EBA43070-7E82-45C5-A323-A6B6970ACE69}"/>
              </a:ext>
            </a:extLst>
          </p:cNvPr>
          <p:cNvGrpSpPr/>
          <p:nvPr/>
        </p:nvGrpSpPr>
        <p:grpSpPr>
          <a:xfrm>
            <a:off x="4097476" y="2895473"/>
            <a:ext cx="3497562" cy="2908375"/>
            <a:chOff x="4097476" y="2895473"/>
            <a:chExt cx="3497562" cy="2908375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4AC9266C-FE2A-446A-843F-A80AB0AFECD8}"/>
                </a:ext>
              </a:extLst>
            </p:cNvPr>
            <p:cNvSpPr txBox="1"/>
            <p:nvPr/>
          </p:nvSpPr>
          <p:spPr>
            <a:xfrm>
              <a:off x="4097476" y="2895473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2)</a:t>
              </a:r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219C681A-59FC-4052-9553-665DAB12A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9498" y="2923848"/>
              <a:ext cx="2835540" cy="2880000"/>
            </a:xfrm>
            <a:prstGeom prst="rect">
              <a:avLst/>
            </a:prstGeom>
          </p:spPr>
        </p:pic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D051EAF6-8558-4E3F-BF5E-E3C1BC23597D}"/>
              </a:ext>
            </a:extLst>
          </p:cNvPr>
          <p:cNvGrpSpPr/>
          <p:nvPr/>
        </p:nvGrpSpPr>
        <p:grpSpPr>
          <a:xfrm>
            <a:off x="7952425" y="2927739"/>
            <a:ext cx="3560494" cy="2931960"/>
            <a:chOff x="7952425" y="2927739"/>
            <a:chExt cx="3560494" cy="2931960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CA4D8245-3F25-4D21-8D51-301DCD2FC707}"/>
                </a:ext>
              </a:extLst>
            </p:cNvPr>
            <p:cNvSpPr txBox="1"/>
            <p:nvPr/>
          </p:nvSpPr>
          <p:spPr>
            <a:xfrm>
              <a:off x="7952425" y="2927739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3)</a:t>
              </a: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B463DBC-D02F-4C8E-A309-F66C4E1A5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91996" y="2979699"/>
              <a:ext cx="2820923" cy="28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741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ISAAC </a:t>
            </a:r>
            <a:r>
              <a:rPr lang="es-ES" dirty="0" err="1"/>
              <a:t>Engineering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and Schedule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97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</a:t>
            </a:r>
            <a:r>
              <a:rPr lang="es-ES" u="sng" dirty="0"/>
              <a:t>C. Martins</a:t>
            </a:r>
            <a:r>
              <a:rPr lang="es-ES" dirty="0"/>
              <a:t>, F. Toral (CIEMAT)</a:t>
            </a:r>
          </a:p>
          <a:p>
            <a:r>
              <a:rPr lang="es-ES" dirty="0"/>
              <a:t>J.C. Pérez, E. Todesco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Assembly sequence: Coil Pack in Yoke-Shell (II)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BCC6C3E-78C7-40CA-A8EC-25189BFED99E}"/>
              </a:ext>
            </a:extLst>
          </p:cNvPr>
          <p:cNvSpPr/>
          <p:nvPr/>
        </p:nvSpPr>
        <p:spPr>
          <a:xfrm>
            <a:off x="242529" y="744188"/>
            <a:ext cx="1146410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 startAt="4"/>
              <a:defRPr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bladder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(50MPa)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-&gt; Yoke moves 0.25mm to the right and 0.23mm down. Pad moves 0.02mm to the left.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gauges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(key with nominal gap) to center horizontally the Coil Pack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Yokes.</a:t>
            </a: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 startAt="4"/>
              <a:defRPr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0.1mm interference Vertical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keys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insertion.</a:t>
            </a: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 startAt="4"/>
              <a:defRPr/>
            </a:pPr>
            <a:r>
              <a:rPr lang="en-US" sz="2000" b="1" dirty="0">
                <a:solidFill>
                  <a:srgbClr val="8E04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0.2mm interference Vertical</a:t>
            </a:r>
            <a:r>
              <a:rPr lang="en-US" sz="2000" dirty="0">
                <a:solidFill>
                  <a:srgbClr val="8E04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8E04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insertion.</a:t>
            </a:r>
          </a:p>
          <a:p>
            <a:pPr marL="457200" indent="-457200">
              <a:spcAft>
                <a:spcPts val="600"/>
              </a:spcAft>
              <a:buClr>
                <a:srgbClr val="000000"/>
              </a:buClr>
              <a:buFont typeface="+mj-lt"/>
              <a:buAutoNum type="arabicParenR" startAt="4"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&amp; Vertical bladders removal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 horizontal position, using bladder extraction system).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0763B16-3ABD-43B1-8FB5-EFED949FDF91}"/>
              </a:ext>
            </a:extLst>
          </p:cNvPr>
          <p:cNvSpPr/>
          <p:nvPr/>
        </p:nvSpPr>
        <p:spPr>
          <a:xfrm>
            <a:off x="9817190" y="5929146"/>
            <a:ext cx="2374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Values per quadrant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8B0A15B-9E4C-4A5B-9480-BFD9996F7CCF}"/>
              </a:ext>
            </a:extLst>
          </p:cNvPr>
          <p:cNvSpPr/>
          <p:nvPr/>
        </p:nvSpPr>
        <p:spPr>
          <a:xfrm>
            <a:off x="7494309" y="1428547"/>
            <a:ext cx="421232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key gap: +0.16mm from nominal</a:t>
            </a:r>
          </a:p>
          <a:p>
            <a:pPr algn="r">
              <a:spcAft>
                <a:spcPts val="600"/>
              </a:spcAft>
              <a:buClr>
                <a:srgbClr val="000000"/>
              </a:buClr>
              <a:defRPr/>
            </a:pP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key gap: +0.24mm from nominal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C245745-0112-4E02-B198-E049FD96813E}"/>
              </a:ext>
            </a:extLst>
          </p:cNvPr>
          <p:cNvGrpSpPr/>
          <p:nvPr/>
        </p:nvGrpSpPr>
        <p:grpSpPr>
          <a:xfrm>
            <a:off x="479085" y="3129016"/>
            <a:ext cx="3368394" cy="2880000"/>
            <a:chOff x="479085" y="3129016"/>
            <a:chExt cx="3368394" cy="2880000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9DAB5731-8616-4B72-864B-7BBFB00A9694}"/>
                </a:ext>
              </a:extLst>
            </p:cNvPr>
            <p:cNvSpPr txBox="1"/>
            <p:nvPr/>
          </p:nvSpPr>
          <p:spPr>
            <a:xfrm>
              <a:off x="479085" y="3129016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4)</a:t>
              </a: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05725C2-1AD8-4903-8F64-35FF3F111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6639" y="3129016"/>
              <a:ext cx="2810840" cy="2880000"/>
            </a:xfrm>
            <a:prstGeom prst="rect">
              <a:avLst/>
            </a:prstGeom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EE82139E-0029-453A-9C9C-11590730271D}"/>
              </a:ext>
            </a:extLst>
          </p:cNvPr>
          <p:cNvGrpSpPr/>
          <p:nvPr/>
        </p:nvGrpSpPr>
        <p:grpSpPr>
          <a:xfrm>
            <a:off x="3927930" y="3129016"/>
            <a:ext cx="3526333" cy="2882291"/>
            <a:chOff x="3927930" y="3129016"/>
            <a:chExt cx="3526333" cy="2882291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50F81C3-A110-4CA1-B960-8483F36DDA16}"/>
                </a:ext>
              </a:extLst>
            </p:cNvPr>
            <p:cNvSpPr txBox="1"/>
            <p:nvPr/>
          </p:nvSpPr>
          <p:spPr>
            <a:xfrm>
              <a:off x="3927930" y="3129016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5)</a:t>
              </a: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A3B925BE-39D6-4256-A206-E6AD41D32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4143" y="3131307"/>
              <a:ext cx="2870120" cy="2880000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F6D8D127-5216-4E59-A699-EDFD12D3BA37}"/>
              </a:ext>
            </a:extLst>
          </p:cNvPr>
          <p:cNvGrpSpPr/>
          <p:nvPr/>
        </p:nvGrpSpPr>
        <p:grpSpPr>
          <a:xfrm>
            <a:off x="7634605" y="3129016"/>
            <a:ext cx="3484166" cy="2882291"/>
            <a:chOff x="7634605" y="3129016"/>
            <a:chExt cx="3484166" cy="2882291"/>
          </a:xfrm>
        </p:grpSpPr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A9059457-EB74-4281-B3E8-140CA8DC0F92}"/>
                </a:ext>
              </a:extLst>
            </p:cNvPr>
            <p:cNvSpPr txBox="1"/>
            <p:nvPr/>
          </p:nvSpPr>
          <p:spPr>
            <a:xfrm>
              <a:off x="7634605" y="3129016"/>
              <a:ext cx="618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6)</a:t>
              </a:r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35F6AA34-A7BD-4BF3-9844-63B748A04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88341" y="3131307"/>
              <a:ext cx="2830430" cy="28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423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Introduction</a:t>
            </a:r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Manufacturing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Strategy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Design</a:t>
            </a:r>
          </a:p>
          <a:p>
            <a:pPr lvl="1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Assembly sequence</a:t>
            </a:r>
          </a:p>
          <a:p>
            <a:r>
              <a:rPr lang="en-GB" dirty="0"/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99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Status and schedule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4621A0A-1E3B-4889-A8C4-9B72FD5BE862}"/>
              </a:ext>
            </a:extLst>
          </p:cNvPr>
          <p:cNvSpPr/>
          <p:nvPr/>
        </p:nvSpPr>
        <p:spPr>
          <a:xfrm>
            <a:off x="3762052" y="3838695"/>
            <a:ext cx="477604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 (end dates)</a:t>
            </a:r>
          </a:p>
          <a:p>
            <a:pPr marL="342000"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drawings: Mid-April 2025</a:t>
            </a:r>
          </a:p>
          <a:p>
            <a:pPr marL="342000"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etailed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calculations: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Mid-April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2025</a:t>
            </a:r>
          </a:p>
          <a:p>
            <a:pPr marL="342000"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July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2025</a:t>
            </a:r>
          </a:p>
          <a:p>
            <a:pPr marL="342000"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2025</a:t>
            </a:r>
          </a:p>
          <a:p>
            <a:pPr marL="342000"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test: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2025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D7551ED-D5C6-4DC8-9B19-CB9FFA32685B}"/>
              </a:ext>
            </a:extLst>
          </p:cNvPr>
          <p:cNvSpPr/>
          <p:nvPr/>
        </p:nvSpPr>
        <p:spPr>
          <a:xfrm>
            <a:off x="242530" y="744188"/>
            <a:ext cx="9165421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Engineering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(manufacturing) 3D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almost finished:</a:t>
            </a:r>
          </a:p>
          <a:p>
            <a:pPr marL="800100" lvl="1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Connection Plate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Coil leads very close (54mm), splice solved. Support being designed.</a:t>
            </a:r>
          </a:p>
          <a:p>
            <a:pPr marL="800100" lvl="1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Tuning design for Ø34 (M33) stainless steel rods.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 components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drawings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final revision.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loading system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already designed. Drawings under final revision.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extraction system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is in progress.</a:t>
            </a:r>
          </a:p>
          <a:p>
            <a:pPr marL="342900" indent="-342900">
              <a:spcAft>
                <a:spcPts val="18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calculations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final phase.</a:t>
            </a:r>
          </a:p>
          <a:p>
            <a:pPr marL="342900" indent="-342900">
              <a:spcAft>
                <a:spcPts val="6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Shell already manufactured.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1CEFC28-577F-4B1F-BB4A-CA836F469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118" y="3714588"/>
            <a:ext cx="2940861" cy="251434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E3E98CB-2261-4BE3-85D9-100B99138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97" y="3961237"/>
            <a:ext cx="1869649" cy="2152575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A9F10DA3-A50E-4467-A51C-CC8E5CD5F901}"/>
              </a:ext>
            </a:extLst>
          </p:cNvPr>
          <p:cNvGrpSpPr/>
          <p:nvPr/>
        </p:nvGrpSpPr>
        <p:grpSpPr>
          <a:xfrm>
            <a:off x="9296502" y="136524"/>
            <a:ext cx="2895498" cy="3260020"/>
            <a:chOff x="9296502" y="176315"/>
            <a:chExt cx="2895498" cy="3260020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AAA06C20-F2E2-4D47-B5A5-7375CE970280}"/>
                </a:ext>
              </a:extLst>
            </p:cNvPr>
            <p:cNvSpPr/>
            <p:nvPr/>
          </p:nvSpPr>
          <p:spPr>
            <a:xfrm>
              <a:off x="9777512" y="3128558"/>
              <a:ext cx="24144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1200"/>
                </a:spcAft>
                <a:buClr>
                  <a:srgbClr val="FB963C"/>
                </a:buClr>
                <a:defRPr/>
              </a:pPr>
              <a:r>
                <a:rPr lang="en-US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Courtesy J.C. Pérez (CERN)</a:t>
              </a: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CA7BB728-4744-4734-8A0C-963C0E10A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96502" y="176315"/>
              <a:ext cx="2787100" cy="3006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700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F57F65D-FC7F-421F-B3F0-31CD5D295C3F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Thanks</a:t>
            </a: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for</a:t>
            </a:r>
            <a:r>
              <a:rPr kumimoji="0" lang="es-ES" sz="4100" b="1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your</a:t>
            </a:r>
            <a:r>
              <a:rPr kumimoji="0" lang="es-ES" sz="4100" b="1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100" b="1" i="0" u="none" strike="noStrike" kern="1200" cap="none" spc="0" normalizeH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attention</a:t>
            </a:r>
            <a:endParaRPr kumimoji="0" lang="it-IT" sz="41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805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F57F65D-FC7F-421F-B3F0-31CD5D295C3F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Extra </a:t>
            </a:r>
            <a:r>
              <a:rPr kumimoji="0" lang="es-ES" sz="41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slides</a:t>
            </a:r>
            <a:endParaRPr kumimoji="0" lang="it-IT" sz="41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341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D92E939E-AF05-43CD-ACFB-056A098B90C5}"/>
              </a:ext>
            </a:extLst>
          </p:cNvPr>
          <p:cNvGrpSpPr/>
          <p:nvPr/>
        </p:nvGrpSpPr>
        <p:grpSpPr>
          <a:xfrm>
            <a:off x="231321" y="88156"/>
            <a:ext cx="2536089" cy="2653673"/>
            <a:chOff x="316292" y="159032"/>
            <a:chExt cx="2536089" cy="2653673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F831E80-A41E-4838-B764-4A087E442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292" y="247188"/>
              <a:ext cx="2520000" cy="2565517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C14526AB-0950-46FF-9AF3-A7DA613EA960}"/>
                </a:ext>
              </a:extLst>
            </p:cNvPr>
            <p:cNvSpPr txBox="1"/>
            <p:nvPr/>
          </p:nvSpPr>
          <p:spPr>
            <a:xfrm>
              <a:off x="2344916" y="159032"/>
              <a:ext cx="5074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</a:rPr>
                <a:t>3.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pic>
        <p:nvPicPr>
          <p:cNvPr id="19" name="Imagen 18">
            <a:extLst>
              <a:ext uri="{FF2B5EF4-FFF2-40B4-BE49-F238E27FC236}">
                <a16:creationId xmlns:a16="http://schemas.microsoft.com/office/drawing/2014/main" id="{4A4A8FE6-D1F1-43DE-9CF5-67ACAB155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507" y="3188331"/>
            <a:ext cx="2816876" cy="288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3689F3C-6C4B-41C1-8623-07B3A35FD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029" y="176312"/>
            <a:ext cx="2657892" cy="2880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1FAC252-7D0A-421B-93EF-9C16B3965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4022" y="176312"/>
            <a:ext cx="2520916" cy="2880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F737BE5-4437-449B-89A0-17D1E3B346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0039" y="176312"/>
            <a:ext cx="2570640" cy="2880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04D8819-D287-4D81-83F3-5E6B7E796FF1}"/>
              </a:ext>
            </a:extLst>
          </p:cNvPr>
          <p:cNvSpPr txBox="1">
            <a:spLocks/>
          </p:cNvSpPr>
          <p:nvPr/>
        </p:nvSpPr>
        <p:spPr>
          <a:xfrm>
            <a:off x="5533534" y="4261804"/>
            <a:ext cx="557671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solidFill>
                  <a:srgbClr val="0055A0"/>
                </a:solidFill>
              </a:rPr>
              <a:t>Cable stress </a:t>
            </a:r>
            <a:r>
              <a:rPr lang="en-US" sz="2800" b="1" dirty="0">
                <a:solidFill>
                  <a:srgbClr val="0055A0"/>
                </a:solidFill>
              </a:rPr>
              <a:t>with</a:t>
            </a:r>
            <a:r>
              <a:rPr lang="es-ES" sz="2800" b="1" dirty="0">
                <a:solidFill>
                  <a:srgbClr val="0055A0"/>
                </a:solidFill>
              </a:rPr>
              <a:t> vertical and horizontal </a:t>
            </a:r>
            <a:r>
              <a:rPr lang="es-ES" sz="2800" b="1" dirty="0" err="1">
                <a:solidFill>
                  <a:srgbClr val="0055A0"/>
                </a:solidFill>
              </a:rPr>
              <a:t>bladders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93639FD-0AF5-4EB4-BC45-5280BDEE6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B788F66-5DE1-49CC-8113-D17A21F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900"/>
              <a:t>ISAAC Review - Engineering Design and Schedule</a:t>
            </a:r>
            <a:endParaRPr lang="en-US" sz="9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47EB694-1AA3-43AA-A3D5-316BD0DD2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4CA3-C696-4DCB-ACA5-BB62C3F26343}" type="slidenum">
              <a:rPr lang="en-US" sz="900" smtClean="0"/>
              <a:t>25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32926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:a16="http://schemas.microsoft.com/office/drawing/2014/main" id="{A42C878E-B79F-4D3E-AE91-C1B3FE37DB38}"/>
              </a:ext>
            </a:extLst>
          </p:cNvPr>
          <p:cNvGrpSpPr/>
          <p:nvPr/>
        </p:nvGrpSpPr>
        <p:grpSpPr>
          <a:xfrm>
            <a:off x="209358" y="88156"/>
            <a:ext cx="2536091" cy="2649535"/>
            <a:chOff x="6072394" y="159032"/>
            <a:chExt cx="2536091" cy="2649535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6D75856-7B46-40DD-ADC2-89109FDE4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2394" y="247188"/>
              <a:ext cx="2520000" cy="2561379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C3AEE7EE-7DB9-4AEF-AEF6-CC452A6F1870}"/>
                </a:ext>
              </a:extLst>
            </p:cNvPr>
            <p:cNvSpPr txBox="1"/>
            <p:nvPr/>
          </p:nvSpPr>
          <p:spPr>
            <a:xfrm>
              <a:off x="8101020" y="159032"/>
              <a:ext cx="5074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</a:rPr>
                <a:t>5.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AE4B490C-E94E-416A-9066-6B7E4A1CE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599" y="176312"/>
            <a:ext cx="2685000" cy="288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AD08149-6D60-4042-B2C0-8116B24FF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567" y="180652"/>
            <a:ext cx="2668900" cy="288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66AB3D9-FD4E-43F1-A484-C3DD92D4F0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1435" y="180652"/>
            <a:ext cx="2655585" cy="288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C2DF433-E1FF-4C4C-A6C4-C09E2FFBA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05" y="3287034"/>
            <a:ext cx="2880000" cy="2880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5E77789-9BF7-45F9-A21C-32DCD8445527}"/>
              </a:ext>
            </a:extLst>
          </p:cNvPr>
          <p:cNvSpPr txBox="1">
            <a:spLocks/>
          </p:cNvSpPr>
          <p:nvPr/>
        </p:nvSpPr>
        <p:spPr>
          <a:xfrm>
            <a:off x="5533534" y="4261804"/>
            <a:ext cx="557671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solidFill>
                  <a:srgbClr val="0055A0"/>
                </a:solidFill>
              </a:rPr>
              <a:t>Cable stress </a:t>
            </a:r>
            <a:r>
              <a:rPr lang="en-US" sz="2800" b="1" dirty="0">
                <a:solidFill>
                  <a:srgbClr val="0055A0"/>
                </a:solidFill>
              </a:rPr>
              <a:t>with</a:t>
            </a:r>
            <a:r>
              <a:rPr lang="es-ES" sz="2800" b="1" dirty="0">
                <a:solidFill>
                  <a:srgbClr val="0055A0"/>
                </a:solidFill>
              </a:rPr>
              <a:t> vertical and horizontal </a:t>
            </a:r>
            <a:r>
              <a:rPr lang="es-ES" sz="2800" b="1" dirty="0" err="1">
                <a:solidFill>
                  <a:srgbClr val="0055A0"/>
                </a:solidFill>
              </a:rPr>
              <a:t>keys</a:t>
            </a:r>
            <a:r>
              <a:rPr lang="es-ES" sz="2800" b="1" dirty="0">
                <a:solidFill>
                  <a:srgbClr val="0055A0"/>
                </a:solidFill>
              </a:rPr>
              <a:t>, and vertical </a:t>
            </a:r>
            <a:r>
              <a:rPr lang="es-ES" sz="2800" b="1" dirty="0" err="1">
                <a:solidFill>
                  <a:srgbClr val="0055A0"/>
                </a:solidFill>
              </a:rPr>
              <a:t>bladders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4A753CEE-ED5C-4BF1-BDCA-4BAC3E912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F69B12FE-0E36-494A-BBFC-E0A8F494E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900"/>
              <a:t>ISAAC Review - Engineering Design and Schedule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6BCD1C58-5D14-4FB6-9F18-FEA3636A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4CA3-C696-4DCB-ACA5-BB62C3F26343}" type="slidenum">
              <a:rPr lang="en-US" sz="900" smtClean="0"/>
              <a:t>26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058784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2C1AF75C-A927-4629-BB18-250362E86647}"/>
              </a:ext>
            </a:extLst>
          </p:cNvPr>
          <p:cNvGrpSpPr/>
          <p:nvPr/>
        </p:nvGrpSpPr>
        <p:grpSpPr>
          <a:xfrm>
            <a:off x="77002" y="0"/>
            <a:ext cx="2536091" cy="2595803"/>
            <a:chOff x="8950446" y="159032"/>
            <a:chExt cx="2536091" cy="2595803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93AE18C7-7DA5-4CC9-AAA7-6EEDFD72B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446" y="247188"/>
              <a:ext cx="2520000" cy="250764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E3DE55E-FB33-45F8-B1B3-4FD242E08B8F}"/>
                </a:ext>
              </a:extLst>
            </p:cNvPr>
            <p:cNvSpPr txBox="1"/>
            <p:nvPr/>
          </p:nvSpPr>
          <p:spPr>
            <a:xfrm>
              <a:off x="10979072" y="159032"/>
              <a:ext cx="5074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</a:rPr>
                <a:t>6.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26AFE9C7-544F-43C6-8037-CA1B05612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519" y="88156"/>
            <a:ext cx="2465399" cy="288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DEED6EC-3F50-4A5F-A1D2-54AAD6BF3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332" y="88156"/>
            <a:ext cx="2462290" cy="288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FBA5C64-0358-4B57-A59C-76119FE840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209"/>
          <a:stretch/>
        </p:blipFill>
        <p:spPr>
          <a:xfrm>
            <a:off x="9176036" y="88156"/>
            <a:ext cx="2533365" cy="288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902A892-558C-4A0C-BBD5-AAD67207EA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762" y="3216659"/>
            <a:ext cx="2582609" cy="2880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BCB8814-9A78-4B19-8D38-EB2D688B44B9}"/>
              </a:ext>
            </a:extLst>
          </p:cNvPr>
          <p:cNvSpPr txBox="1">
            <a:spLocks/>
          </p:cNvSpPr>
          <p:nvPr/>
        </p:nvSpPr>
        <p:spPr>
          <a:xfrm>
            <a:off x="5533534" y="4261804"/>
            <a:ext cx="557671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solidFill>
                  <a:srgbClr val="0055A0"/>
                </a:solidFill>
              </a:rPr>
              <a:t>Cable stress </a:t>
            </a:r>
            <a:r>
              <a:rPr lang="en-US" sz="2800" b="1" dirty="0">
                <a:solidFill>
                  <a:srgbClr val="0055A0"/>
                </a:solidFill>
              </a:rPr>
              <a:t>with</a:t>
            </a:r>
            <a:r>
              <a:rPr lang="es-ES" sz="2800" b="1" dirty="0">
                <a:solidFill>
                  <a:srgbClr val="0055A0"/>
                </a:solidFill>
              </a:rPr>
              <a:t> vertical and horizontal </a:t>
            </a:r>
            <a:r>
              <a:rPr lang="es-ES" sz="2800" b="1" dirty="0" err="1">
                <a:solidFill>
                  <a:srgbClr val="0055A0"/>
                </a:solidFill>
              </a:rPr>
              <a:t>keys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51A6072D-F9C8-4CDD-82C7-1D7C83216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47963F78-9069-45E9-92C8-B31E9E152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900"/>
              <a:t>ISAAC Review - Engineering Design and Schedule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00003D00-0B66-48F4-9161-A51C723C2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4CA3-C696-4DCB-ACA5-BB62C3F26343}" type="slidenum">
              <a:rPr lang="en-US" sz="900" smtClean="0"/>
              <a:t>27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1543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Manufacturing</a:t>
            </a:r>
          </a:p>
          <a:p>
            <a:pPr lvl="1"/>
            <a:r>
              <a:rPr lang="en-GB" dirty="0"/>
              <a:t>Strategy</a:t>
            </a:r>
          </a:p>
          <a:p>
            <a:pPr lvl="1"/>
            <a:r>
              <a:rPr lang="en-GB" dirty="0"/>
              <a:t>Design</a:t>
            </a:r>
          </a:p>
          <a:p>
            <a:pPr lvl="1"/>
            <a:r>
              <a:rPr lang="en-GB" dirty="0"/>
              <a:t>Assembly sequence</a:t>
            </a:r>
          </a:p>
          <a:p>
            <a:r>
              <a:rPr lang="en-GB" dirty="0"/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Manufacturing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Strategy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Assembly sequence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74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</a:t>
            </a:r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314359" y="1366729"/>
            <a:ext cx="8584544" cy="43559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Learn for the 14 T demonstrator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coils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mostly on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RMC coils made at CERN with MQXF strand.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Horizontally-split yoke to hold large horizontal EM forces.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and keys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 low preload concept: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Slight 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just to keep contact between parts at room temperature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preload 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(0.2 mm interference with yoke) to 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vertical and shear stress 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(avoid cable detaching from pole).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support with four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rods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5418E9E-34BF-45EE-A26C-5018B2C3A5AB}"/>
              </a:ext>
            </a:extLst>
          </p:cNvPr>
          <p:cNvSpPr/>
          <p:nvPr/>
        </p:nvSpPr>
        <p:spPr>
          <a:xfrm>
            <a:off x="613261" y="712982"/>
            <a:ext cx="10969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>
                <a:srgbClr val="FB963C"/>
              </a:buClr>
              <a:defRPr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nvestigating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uperconducting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ssembly to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ddress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ommon coil mechanics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274F91E-D2B0-4D1D-A540-102A3A38D1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9207" y="1199985"/>
            <a:ext cx="2271728" cy="227942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8C08A54-98D8-447D-8187-560E31893B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933" y="3896629"/>
            <a:ext cx="2046467" cy="166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6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</a:t>
            </a:r>
          </a:p>
          <a:p>
            <a:r>
              <a:rPr lang="en-GB" dirty="0"/>
              <a:t>Manufacturing</a:t>
            </a:r>
          </a:p>
          <a:p>
            <a:pPr lvl="1"/>
            <a:r>
              <a:rPr lang="en-GB" dirty="0"/>
              <a:t>Strategy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Assembly sequence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38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strategy</a:t>
            </a:r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314358" y="838827"/>
            <a:ext cx="9001092" cy="5213181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RMC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 made at CERN.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documents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prepared by CIEMAT: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Components drawings.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Assembly tooling drawings.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Instrumentation requirements.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Purchasing specifications.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magnets and tooling components done by CERN.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be done at CERN:</a:t>
            </a:r>
          </a:p>
          <a:p>
            <a:pPr lvl="1"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avoid shipping the RMC coils to CIEMAT and then back to CERN for cold tests.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CIEMAT first magnet assembly with bladder and keys (CIEMAT personnel training using CIEMAT B&amp;K hydraulic system and tooling).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instrumentation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be done at CERN.</a:t>
            </a:r>
          </a:p>
          <a:p>
            <a:pPr>
              <a:spcAft>
                <a:spcPts val="6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powering tests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be done at CERN.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A6BA0C3-F7DB-4234-B9AC-AD85B4F05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5351" y="2968305"/>
            <a:ext cx="2134127" cy="292630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D8F4B18-3C64-45CE-9C40-53096733D6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1804" y="288136"/>
            <a:ext cx="4385838" cy="25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</a:t>
            </a:r>
          </a:p>
          <a:p>
            <a:r>
              <a:rPr lang="en-GB" dirty="0"/>
              <a:t>Manufacturing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Strategy</a:t>
            </a:r>
          </a:p>
          <a:p>
            <a:pPr lvl="1"/>
            <a:r>
              <a:rPr lang="en-GB" dirty="0"/>
              <a:t>Design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Assembly sequence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Status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6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Manufacturing design: RMC dimensions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3rd April 2025</a:t>
            </a:r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ISAAC Review - Engineering Design and Schedule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AB650E0-F384-4ED4-AE3F-874B9F9B8652}"/>
              </a:ext>
            </a:extLst>
          </p:cNvPr>
          <p:cNvSpPr/>
          <p:nvPr/>
        </p:nvSpPr>
        <p:spPr>
          <a:xfrm>
            <a:off x="242529" y="744188"/>
            <a:ext cx="118383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RMC coil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dimensions considered for ISAAC magnet (RMC-QXF #201 &amp; #202): </a:t>
            </a:r>
          </a:p>
          <a:p>
            <a:pPr marL="800100" lvl="1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Width shimming to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assure uniform vertical preload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(measured along coil length each 75mm, deviations btw. +0.1mm and +0.7mm).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9846EBF-44DF-4186-B74C-8F8C841421FC}"/>
              </a:ext>
            </a:extLst>
          </p:cNvPr>
          <p:cNvGrpSpPr/>
          <p:nvPr/>
        </p:nvGrpSpPr>
        <p:grpSpPr>
          <a:xfrm>
            <a:off x="3949685" y="3620606"/>
            <a:ext cx="7992898" cy="2592460"/>
            <a:chOff x="3949685" y="3620606"/>
            <a:chExt cx="7992898" cy="2592460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1129C480-C7C5-47F3-8F2F-7731053743F5}"/>
                </a:ext>
              </a:extLst>
            </p:cNvPr>
            <p:cNvGrpSpPr/>
            <p:nvPr/>
          </p:nvGrpSpPr>
          <p:grpSpPr>
            <a:xfrm>
              <a:off x="3949685" y="3620606"/>
              <a:ext cx="7992898" cy="2592460"/>
              <a:chOff x="4260771" y="3620606"/>
              <a:chExt cx="7992898" cy="2592460"/>
            </a:xfrm>
          </p:grpSpPr>
          <p:pic>
            <p:nvPicPr>
              <p:cNvPr id="2" name="Imagen 1">
                <a:extLst>
                  <a:ext uri="{FF2B5EF4-FFF2-40B4-BE49-F238E27FC236}">
                    <a16:creationId xmlns:a16="http://schemas.microsoft.com/office/drawing/2014/main" id="{282893AA-B414-48EE-8F90-77274A944C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0771" y="3620606"/>
                <a:ext cx="7820294" cy="2561734"/>
              </a:xfrm>
              <a:prstGeom prst="rect">
                <a:avLst/>
              </a:prstGeom>
            </p:spPr>
          </p:pic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53C83170-E707-4A5B-9465-3570E52CFAE0}"/>
                  </a:ext>
                </a:extLst>
              </p:cNvPr>
              <p:cNvSpPr txBox="1"/>
              <p:nvPr/>
            </p:nvSpPr>
            <p:spPr>
              <a:xfrm>
                <a:off x="8407108" y="5966845"/>
                <a:ext cx="86726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Length</a:t>
                </a:r>
              </a:p>
            </p:txBody>
          </p:sp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3846553-04C3-4B78-BA23-ABD481CD91DB}"/>
                  </a:ext>
                </a:extLst>
              </p:cNvPr>
              <p:cNvSpPr txBox="1"/>
              <p:nvPr/>
            </p:nvSpPr>
            <p:spPr>
              <a:xfrm rot="16200000">
                <a:off x="11677808" y="4932041"/>
                <a:ext cx="559906" cy="2462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Width</a:t>
                </a: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20481A0-64BC-46FE-8F34-8321F2247097}"/>
                  </a:ext>
                </a:extLst>
              </p:cNvPr>
              <p:cNvSpPr txBox="1"/>
              <p:nvPr/>
            </p:nvSpPr>
            <p:spPr>
              <a:xfrm>
                <a:off x="11386403" y="3690211"/>
                <a:ext cx="86726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Thickness</a:t>
                </a:r>
              </a:p>
            </p:txBody>
          </p:sp>
        </p:grpSp>
        <p:sp>
          <p:nvSpPr>
            <p:cNvPr id="9" name="Cruz 8">
              <a:extLst>
                <a:ext uri="{FF2B5EF4-FFF2-40B4-BE49-F238E27FC236}">
                  <a16:creationId xmlns:a16="http://schemas.microsoft.com/office/drawing/2014/main" id="{39C33708-096E-4BDF-BF81-5EB12264346A}"/>
                </a:ext>
              </a:extLst>
            </p:cNvPr>
            <p:cNvSpPr/>
            <p:nvPr/>
          </p:nvSpPr>
          <p:spPr>
            <a:xfrm rot="16200000">
              <a:off x="7646728" y="4941824"/>
              <a:ext cx="252000" cy="252000"/>
            </a:xfrm>
            <a:prstGeom prst="plus">
              <a:avLst>
                <a:gd name="adj" fmla="val 49199"/>
              </a:avLst>
            </a:prstGeom>
            <a:solidFill>
              <a:srgbClr val="FF0000"/>
            </a:solidFill>
            <a:ln w="63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AB0BC435-6F29-4D7D-9B32-C7923567394F}"/>
              </a:ext>
            </a:extLst>
          </p:cNvPr>
          <p:cNvGrpSpPr/>
          <p:nvPr/>
        </p:nvGrpSpPr>
        <p:grpSpPr>
          <a:xfrm>
            <a:off x="242529" y="4221089"/>
            <a:ext cx="3550577" cy="1908000"/>
            <a:chOff x="314359" y="4181955"/>
            <a:chExt cx="3550577" cy="190800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EF55BFAC-8678-4440-AF31-CAA7FD084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30" t="15020" r="17087" b="5087"/>
            <a:stretch/>
          </p:blipFill>
          <p:spPr>
            <a:xfrm>
              <a:off x="314359" y="4181955"/>
              <a:ext cx="3550577" cy="1908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4FD5993A-C3D0-4810-930C-5EA99F3BA26D}"/>
                </a:ext>
              </a:extLst>
            </p:cNvPr>
            <p:cNvSpPr txBox="1"/>
            <p:nvPr/>
          </p:nvSpPr>
          <p:spPr>
            <a:xfrm>
              <a:off x="1947194" y="4246593"/>
              <a:ext cx="180609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r>
                <a:rPr lang="en-US" sz="1400" b="1" dirty="0"/>
                <a:t>#202 Width deviation</a:t>
              </a: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84967D29-378E-480E-AB8C-133E187C33C5}"/>
              </a:ext>
            </a:extLst>
          </p:cNvPr>
          <p:cNvGrpSpPr/>
          <p:nvPr/>
        </p:nvGrpSpPr>
        <p:grpSpPr>
          <a:xfrm>
            <a:off x="242529" y="2123948"/>
            <a:ext cx="3544135" cy="1908000"/>
            <a:chOff x="8278670" y="692863"/>
            <a:chExt cx="3544135" cy="1908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6713F0AB-D4BA-41E1-91D2-5A832ADC8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20" t="15631" r="17576" b="4111"/>
            <a:stretch/>
          </p:blipFill>
          <p:spPr>
            <a:xfrm>
              <a:off x="8278670" y="692863"/>
              <a:ext cx="3544135" cy="1908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DE9DA6F4-C467-40E9-BB6F-2AE321FE84CF}"/>
                </a:ext>
              </a:extLst>
            </p:cNvPr>
            <p:cNvSpPr txBox="1"/>
            <p:nvPr/>
          </p:nvSpPr>
          <p:spPr>
            <a:xfrm>
              <a:off x="9973456" y="751878"/>
              <a:ext cx="180609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r>
                <a:rPr lang="en-US" sz="1400" b="1" dirty="0"/>
                <a:t>#201 Width deviation</a:t>
              </a:r>
            </a:p>
          </p:txBody>
        </p:sp>
      </p:grp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835B8F3-76E8-4E8A-9677-4ED28D10D9BA}"/>
              </a:ext>
            </a:extLst>
          </p:cNvPr>
          <p:cNvSpPr/>
          <p:nvPr/>
        </p:nvSpPr>
        <p:spPr>
          <a:xfrm>
            <a:off x="3460831" y="1879102"/>
            <a:ext cx="848863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Winding coil length over nominal (9.85mm in #201, 11.24mm in #202 at each coil head). Non-connection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EndShoe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shortened to reduce total length to nominal, 820mm (819.5mm in #201, 819.8mm in #202).</a:t>
            </a:r>
          </a:p>
          <a:p>
            <a:pPr marL="800100" lvl="1" indent="-342900">
              <a:spcAft>
                <a:spcPts val="120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Shimming to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 both coil dimensions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ensure alignment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assembly.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F10877D4-FA45-4001-89BE-C0C0AAC16775}"/>
              </a:ext>
            </a:extLst>
          </p:cNvPr>
          <p:cNvSpPr/>
          <p:nvPr/>
        </p:nvSpPr>
        <p:spPr>
          <a:xfrm>
            <a:off x="236377" y="1849085"/>
            <a:ext cx="4214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Courtesy G. Hernando (CERN)</a:t>
            </a:r>
          </a:p>
        </p:txBody>
      </p:sp>
    </p:spTree>
    <p:extLst>
      <p:ext uri="{BB962C8B-B14F-4D97-AF65-F5344CB8AC3E}">
        <p14:creationId xmlns:p14="http://schemas.microsoft.com/office/powerpoint/2010/main" val="246952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23" grpId="0" uiExpand="1" build="p"/>
      <p:bldP spid="24" grpId="0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e24f2763-0e71-4812-94ad-3b15b8174d77"/>
    <ds:schemaRef ds:uri="http://schemas.microsoft.com/office/infopath/2007/PartnerControls"/>
    <ds:schemaRef ds:uri="http://www.w3.org/XML/1998/namespace"/>
    <ds:schemaRef ds:uri="a6163950-ed7b-45ff-a88b-85d0d03db3bc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72018</TotalTime>
  <Words>1458</Words>
  <Application>Microsoft Office PowerPoint</Application>
  <PresentationFormat>Panorámica</PresentationFormat>
  <Paragraphs>248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HFM(4-3)</vt:lpstr>
      <vt:lpstr>Presentación de PowerPoint</vt:lpstr>
      <vt:lpstr>ISAAC Engineering Design and Schedule</vt:lpstr>
      <vt:lpstr>Outline</vt:lpstr>
      <vt:lpstr>Outline</vt:lpstr>
      <vt:lpstr>Introduction</vt:lpstr>
      <vt:lpstr>Outline</vt:lpstr>
      <vt:lpstr>Manufacturing strategy</vt:lpstr>
      <vt:lpstr>Outline</vt:lpstr>
      <vt:lpstr>Manufacturing design: RMC dimensions</vt:lpstr>
      <vt:lpstr>Manufacturing design: coil insulation </vt:lpstr>
      <vt:lpstr>Manufacturing design: spacer </vt:lpstr>
      <vt:lpstr>Manufacturing design: Yoke</vt:lpstr>
      <vt:lpstr>Manufacturing design: Shell</vt:lpstr>
      <vt:lpstr>Manufacturing design: Main Rods</vt:lpstr>
      <vt:lpstr>Manufacturing design: Axial loading system</vt:lpstr>
      <vt:lpstr>Manufacturing design: Bladders and Keys</vt:lpstr>
      <vt:lpstr>Outline</vt:lpstr>
      <vt:lpstr>Assembly sequence: Coil Pack assembly</vt:lpstr>
      <vt:lpstr>Assembly sequence: Coil Pack in Yoke-Shell (I)</vt:lpstr>
      <vt:lpstr>Assembly sequence: Coil Pack in Yoke-Shell (II)</vt:lpstr>
      <vt:lpstr>Outline</vt:lpstr>
      <vt:lpstr>Status and schedule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Carla Martins</cp:lastModifiedBy>
  <cp:revision>1683</cp:revision>
  <cp:lastPrinted>2022-04-29T08:24:36Z</cp:lastPrinted>
  <dcterms:created xsi:type="dcterms:W3CDTF">2012-11-30T11:04:26Z</dcterms:created>
  <dcterms:modified xsi:type="dcterms:W3CDTF">2025-04-03T09:35:06Z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