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17"/>
  </p:notesMasterIdLst>
  <p:handoutMasterIdLst>
    <p:handoutMasterId r:id="rId18"/>
  </p:handoutMasterIdLst>
  <p:sldIdLst>
    <p:sldId id="263" r:id="rId6"/>
    <p:sldId id="2138" r:id="rId7"/>
    <p:sldId id="1559" r:id="rId8"/>
    <p:sldId id="2147196910" r:id="rId9"/>
    <p:sldId id="1567" r:id="rId10"/>
    <p:sldId id="2147196911" r:id="rId11"/>
    <p:sldId id="1564" r:id="rId12"/>
    <p:sldId id="1566" r:id="rId13"/>
    <p:sldId id="1565" r:id="rId14"/>
    <p:sldId id="1562" r:id="rId15"/>
    <p:sldId id="2147196909" r:id="rId16"/>
  </p:sldIdLst>
  <p:sldSz cx="9144000" cy="6858000" type="screen4x3"/>
  <p:notesSz cx="6985000" cy="92837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H Carcagno" initials="RHC" lastIdx="8"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FFF6B9"/>
    <a:srgbClr val="FFE699"/>
    <a:srgbClr val="F1FEE2"/>
    <a:srgbClr val="FFCC00"/>
    <a:srgbClr val="B4C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57" autoAdjust="0"/>
    <p:restoredTop sz="96407" autoAdjust="0"/>
  </p:normalViewPr>
  <p:slideViewPr>
    <p:cSldViewPr snapToObjects="1" showGuides="1">
      <p:cViewPr varScale="1">
        <p:scale>
          <a:sx n="120" d="100"/>
          <a:sy n="120" d="100"/>
        </p:scale>
        <p:origin x="1304" y="192"/>
      </p:cViewPr>
      <p:guideLst>
        <p:guide orient="horz" pos="4080"/>
        <p:guide pos="24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fr-FR" dirty="0"/>
          </a:p>
        </p:txBody>
      </p:sp>
      <p:sp>
        <p:nvSpPr>
          <p:cNvPr id="3" name="Espace réservé de la date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B3F5CDDF-3246-6843-A314-FDDEB3F3DF8E}" type="datetimeFigureOut">
              <a:rPr lang="fr-FR" smtClean="0"/>
              <a:pPr/>
              <a:t>03/04/2025</a:t>
            </a:fld>
            <a:endParaRPr lang="fr-FR" dirty="0"/>
          </a:p>
        </p:txBody>
      </p:sp>
      <p:sp>
        <p:nvSpPr>
          <p:cNvPr id="4" name="Espace réservé du pied de page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fr-FR" dirty="0"/>
          </a:p>
        </p:txBody>
      </p:sp>
      <p:sp>
        <p:nvSpPr>
          <p:cNvPr id="3" name="Espace réservé de la date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781D8F6D-3354-BF4D-834B-467E3215D30A}" type="datetimeFigureOut">
              <a:rPr lang="fr-FR" smtClean="0"/>
              <a:pPr/>
              <a:t>03/04/2025</a:t>
            </a:fld>
            <a:endParaRPr lang="fr-FR" dirty="0"/>
          </a:p>
        </p:txBody>
      </p:sp>
      <p:sp>
        <p:nvSpPr>
          <p:cNvPr id="4" name="Espace réservé de l'image des diapositives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fr-FR" dirty="0"/>
          </a:p>
        </p:txBody>
      </p:sp>
      <p:sp>
        <p:nvSpPr>
          <p:cNvPr id="5" name="Espace réservé des commentaires 4"/>
          <p:cNvSpPr>
            <a:spLocks noGrp="1"/>
          </p:cNvSpPr>
          <p:nvPr>
            <p:ph type="body" sz="quarter" idx="3"/>
          </p:nvPr>
        </p:nvSpPr>
        <p:spPr>
          <a:xfrm>
            <a:off x="698500" y="4409758"/>
            <a:ext cx="5588000" cy="4177665"/>
          </a:xfrm>
          <a:prstGeom prst="rect">
            <a:avLst/>
          </a:prstGeom>
        </p:spPr>
        <p:txBody>
          <a:bodyPr vert="horz" lIns="92958" tIns="46479" rIns="92958" bIns="46479"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01449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7A393-2AB1-49CB-DD2D-8C79DA67A1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6C5E71-7B24-537D-29E0-44DDB4058B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49ADA6-3C2D-FCF8-A94A-C05EA3FB1EE5}"/>
              </a:ext>
            </a:extLst>
          </p:cNvPr>
          <p:cNvSpPr>
            <a:spLocks noGrp="1"/>
          </p:cNvSpPr>
          <p:nvPr>
            <p:ph type="body" idx="1"/>
          </p:nvPr>
        </p:nvSpPr>
        <p:spPr/>
        <p:txBody>
          <a:bodyPr/>
          <a:lstStyle/>
          <a:p>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15C3115B-8FF2-45B5-30E1-FB4D7BC006A2}"/>
              </a:ext>
            </a:extLst>
          </p:cNvPr>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3388002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29069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39A78-400D-33FF-E402-714A077254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832EC3-A270-4B23-B551-039BF993A4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F998D3-F877-13FA-3754-AB1CC7BF360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D6FE7B-0FA9-CCC2-862D-07FE4D33E68E}"/>
              </a:ext>
            </a:extLst>
          </p:cNvPr>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997143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804050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1DFA2-CF08-C2AC-9E85-BD055B55FF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9DA27F-9787-2A75-BF52-0668DB4EDF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252D24-5468-598C-1471-4C49C957D7DF}"/>
              </a:ext>
            </a:extLst>
          </p:cNvPr>
          <p:cNvSpPr>
            <a:spLocks noGrp="1"/>
          </p:cNvSpPr>
          <p:nvPr>
            <p:ph type="body" idx="1"/>
          </p:nvPr>
        </p:nvSpPr>
        <p:spPr/>
        <p:txBody>
          <a:bodyPr/>
          <a:lstStyle/>
          <a:p>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614E5B80-C889-37F1-DC24-B1E1B3FFF134}"/>
              </a:ext>
            </a:extLst>
          </p:cNvPr>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3278998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3476993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67492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0AEBE-DA40-982E-532D-F5F1BDED65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40C0BB-042A-B6C7-3CCE-4618F4EFF1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60BB81-9014-AA1F-DF42-9F4B47CE8656}"/>
              </a:ext>
            </a:extLst>
          </p:cNvPr>
          <p:cNvSpPr>
            <a:spLocks noGrp="1"/>
          </p:cNvSpPr>
          <p:nvPr>
            <p:ph type="body" idx="1"/>
          </p:nvPr>
        </p:nvSpPr>
        <p:spPr/>
        <p:txBody>
          <a:bodyPr/>
          <a:lstStyle/>
          <a:p>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2129965D-E043-0EB4-DB5C-4AB0AA823C9F}"/>
              </a:ext>
            </a:extLst>
          </p:cNvPr>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2063296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0AEBE-DA40-982E-532D-F5F1BDED65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40C0BB-042A-B6C7-3CCE-4618F4EFF1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60BB81-9014-AA1F-DF42-9F4B47CE8656}"/>
              </a:ext>
            </a:extLst>
          </p:cNvPr>
          <p:cNvSpPr>
            <a:spLocks noGrp="1"/>
          </p:cNvSpPr>
          <p:nvPr>
            <p:ph type="body" idx="1"/>
          </p:nvPr>
        </p:nvSpPr>
        <p:spPr/>
        <p:txBody>
          <a:bodyPr/>
          <a:lstStyle/>
          <a:p>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2129965D-E043-0EB4-DB5C-4AB0AA823C9F}"/>
              </a:ext>
            </a:extLst>
          </p:cNvPr>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122825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a:t>Global Crab Cavity Coordination Meeting – 4th April 2025</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99592"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16577" y="6356350"/>
            <a:ext cx="6627000" cy="360000"/>
          </a:xfrm>
        </p:spPr>
        <p:txBody>
          <a:bodyPr/>
          <a:lstStyle/>
          <a:p>
            <a:r>
              <a:rPr lang="en-US" noProof="0"/>
              <a:t>Global Crab Cavity Coordination Meeting – 4th April 2025</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Global Crab Cavity Coordination Meeting – 4th April 2025</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Global Crab Cavity Coordination Meeting – 4th April 2025</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Global Crab Cavity Coordination Meeting – 4th April 2025</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a:t>Global Crab Cavity Coordination Meeting – 4th April 2025</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a:t>Global Crab Cavity Coordination Meeting – 4th April 2025</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hyperlink" Target="https://edms.cern.ch/document/3135911/2.1" TargetMode="External"/><Relationship Id="rId13" Type="http://schemas.openxmlformats.org/officeDocument/2006/relationships/hyperlink" Target="https://edms.cern.ch/document/3181073/1.0" TargetMode="External"/><Relationship Id="rId3" Type="http://schemas.openxmlformats.org/officeDocument/2006/relationships/hyperlink" Target="https://edms.cern.ch/project/CERN-0000250140" TargetMode="External"/><Relationship Id="rId7" Type="http://schemas.openxmlformats.org/officeDocument/2006/relationships/hyperlink" Target="https://edms.cern.ch/document/3135910/2.1" TargetMode="External"/><Relationship Id="rId12" Type="http://schemas.openxmlformats.org/officeDocument/2006/relationships/hyperlink" Target="https://edms.cern.ch/document/3214775/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edms.cern.ch/document/2782946/4.1" TargetMode="External"/><Relationship Id="rId11" Type="http://schemas.openxmlformats.org/officeDocument/2006/relationships/hyperlink" Target="https://edms.cern.ch/document/3154346/2" TargetMode="External"/><Relationship Id="rId5" Type="http://schemas.openxmlformats.org/officeDocument/2006/relationships/hyperlink" Target="https://edms.cern.ch/document/2782942/2.1" TargetMode="External"/><Relationship Id="rId15" Type="http://schemas.openxmlformats.org/officeDocument/2006/relationships/image" Target="../media/image12.png"/><Relationship Id="rId10" Type="http://schemas.openxmlformats.org/officeDocument/2006/relationships/hyperlink" Target="https://edms.cern.ch/document/3138881/2.1" TargetMode="External"/><Relationship Id="rId4" Type="http://schemas.openxmlformats.org/officeDocument/2006/relationships/hyperlink" Target="https://edms.cern.ch/document/2885616/3" TargetMode="External"/><Relationship Id="rId9" Type="http://schemas.openxmlformats.org/officeDocument/2006/relationships/hyperlink" Target="https://edms.cern.ch/document/3138880/3" TargetMode="External"/><Relationship Id="rId14" Type="http://schemas.openxmlformats.org/officeDocument/2006/relationships/hyperlink" Target="https://edms.cern.ch/document/3207758/2"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3.jpeg"/><Relationship Id="rId5" Type="http://schemas.openxmlformats.org/officeDocument/2006/relationships/image" Target="../media/image8.jpeg"/><Relationship Id="rId10" Type="http://schemas.openxmlformats.org/officeDocument/2006/relationships/image" Target="../media/image12.png"/><Relationship Id="rId4" Type="http://schemas.openxmlformats.org/officeDocument/2006/relationships/image" Target="../media/image7.jpeg"/><Relationship Id="rId9"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edms.cern.ch/document/2069490/6" TargetMode="External"/><Relationship Id="rId13" Type="http://schemas.openxmlformats.org/officeDocument/2006/relationships/hyperlink" Target="https://edms.cern.ch/document/2080833/3" TargetMode="External"/><Relationship Id="rId18" Type="http://schemas.openxmlformats.org/officeDocument/2006/relationships/hyperlink" Target="https://edms.cern.ch/document/2901971/2" TargetMode="External"/><Relationship Id="rId26" Type="http://schemas.openxmlformats.org/officeDocument/2006/relationships/hyperlink" Target="https://edms.cern.ch/document/3213819/1" TargetMode="External"/><Relationship Id="rId3" Type="http://schemas.openxmlformats.org/officeDocument/2006/relationships/hyperlink" Target="https://edms.cern.ch/project/CERN-0000201995" TargetMode="External"/><Relationship Id="rId21" Type="http://schemas.openxmlformats.org/officeDocument/2006/relationships/hyperlink" Target="https://edms.cern.ch/document/3060320/3.0" TargetMode="External"/><Relationship Id="rId7" Type="http://schemas.openxmlformats.org/officeDocument/2006/relationships/hyperlink" Target="https://edms.cern.ch/document/3067420/3" TargetMode="External"/><Relationship Id="rId12" Type="http://schemas.openxmlformats.org/officeDocument/2006/relationships/hyperlink" Target="https://edms.cern.ch/document/2080831/4" TargetMode="External"/><Relationship Id="rId17" Type="http://schemas.openxmlformats.org/officeDocument/2006/relationships/hyperlink" Target="https://edms.cern.ch/document/2901969/1.1" TargetMode="External"/><Relationship Id="rId25" Type="http://schemas.openxmlformats.org/officeDocument/2006/relationships/hyperlink" Target="https://edms.cern.ch/document/3190827/2" TargetMode="External"/><Relationship Id="rId2" Type="http://schemas.openxmlformats.org/officeDocument/2006/relationships/notesSlide" Target="../notesSlides/notesSlide6.xml"/><Relationship Id="rId16" Type="http://schemas.openxmlformats.org/officeDocument/2006/relationships/hyperlink" Target="https://edms.cern.ch/document/2630567/3" TargetMode="External"/><Relationship Id="rId20" Type="http://schemas.openxmlformats.org/officeDocument/2006/relationships/hyperlink" Target="https://edms.cern.ch/document/2901976/2" TargetMode="External"/><Relationship Id="rId1" Type="http://schemas.openxmlformats.org/officeDocument/2006/relationships/slideLayout" Target="../slideLayouts/slideLayout2.xml"/><Relationship Id="rId6" Type="http://schemas.openxmlformats.org/officeDocument/2006/relationships/hyperlink" Target="https://edms.cern.ch/document/2910273/4" TargetMode="External"/><Relationship Id="rId11" Type="http://schemas.openxmlformats.org/officeDocument/2006/relationships/hyperlink" Target="https://edms.cern.ch/document/2069497/3" TargetMode="External"/><Relationship Id="rId24" Type="http://schemas.openxmlformats.org/officeDocument/2006/relationships/hyperlink" Target="https://edms.cern.ch/document/3172667/0.3" TargetMode="External"/><Relationship Id="rId5" Type="http://schemas.openxmlformats.org/officeDocument/2006/relationships/hyperlink" Target="https://edms.cern.ch/document/2479595/5" TargetMode="External"/><Relationship Id="rId15" Type="http://schemas.openxmlformats.org/officeDocument/2006/relationships/hyperlink" Target="https://edms.cern.ch/document/2100569/2.2" TargetMode="External"/><Relationship Id="rId23" Type="http://schemas.openxmlformats.org/officeDocument/2006/relationships/hyperlink" Target="https://edms.cern.ch/document/3153562/1.1" TargetMode="External"/><Relationship Id="rId10" Type="http://schemas.openxmlformats.org/officeDocument/2006/relationships/hyperlink" Target="https://edms.cern.ch/document/2069496/1.2" TargetMode="External"/><Relationship Id="rId19" Type="http://schemas.openxmlformats.org/officeDocument/2006/relationships/hyperlink" Target="https://edms.cern.ch/document/2901972/1.2" TargetMode="External"/><Relationship Id="rId4" Type="http://schemas.openxmlformats.org/officeDocument/2006/relationships/hyperlink" Target="https://edms.cern.ch/document/2397280/3.1" TargetMode="External"/><Relationship Id="rId9" Type="http://schemas.openxmlformats.org/officeDocument/2006/relationships/hyperlink" Target="https://edms.cern.ch/document/2069492/4" TargetMode="External"/><Relationship Id="rId14" Type="http://schemas.openxmlformats.org/officeDocument/2006/relationships/hyperlink" Target="https://edms.cern.ch/document/2080834/1.1" TargetMode="External"/><Relationship Id="rId22" Type="http://schemas.openxmlformats.org/officeDocument/2006/relationships/hyperlink" Target="https://edms.cern.ch/document/3185384/2.1" TargetMode="External"/><Relationship Id="rId27"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hyperlink" Target="https://edms.cern.ch/document/2069490/6" TargetMode="External"/><Relationship Id="rId13" Type="http://schemas.openxmlformats.org/officeDocument/2006/relationships/hyperlink" Target="https://edms.cern.ch/document/2080833/3" TargetMode="External"/><Relationship Id="rId18" Type="http://schemas.openxmlformats.org/officeDocument/2006/relationships/hyperlink" Target="https://edms.cern.ch/document/2901971/2" TargetMode="External"/><Relationship Id="rId26" Type="http://schemas.openxmlformats.org/officeDocument/2006/relationships/hyperlink" Target="https://edms.cern.ch/document/3213819/1" TargetMode="External"/><Relationship Id="rId3" Type="http://schemas.openxmlformats.org/officeDocument/2006/relationships/hyperlink" Target="https://edms.cern.ch/project/CERN-0000201995" TargetMode="External"/><Relationship Id="rId21" Type="http://schemas.openxmlformats.org/officeDocument/2006/relationships/hyperlink" Target="https://edms.cern.ch/document/3060320/3.0" TargetMode="External"/><Relationship Id="rId7" Type="http://schemas.openxmlformats.org/officeDocument/2006/relationships/hyperlink" Target="https://edms.cern.ch/document/3067420/3" TargetMode="External"/><Relationship Id="rId12" Type="http://schemas.openxmlformats.org/officeDocument/2006/relationships/hyperlink" Target="https://edms.cern.ch/document/2080831/4" TargetMode="External"/><Relationship Id="rId17" Type="http://schemas.openxmlformats.org/officeDocument/2006/relationships/hyperlink" Target="https://edms.cern.ch/document/2901969/1.1" TargetMode="External"/><Relationship Id="rId25" Type="http://schemas.openxmlformats.org/officeDocument/2006/relationships/hyperlink" Target="https://edms.cern.ch/document/3190827/2" TargetMode="External"/><Relationship Id="rId2" Type="http://schemas.openxmlformats.org/officeDocument/2006/relationships/notesSlide" Target="../notesSlides/notesSlide7.xml"/><Relationship Id="rId16" Type="http://schemas.openxmlformats.org/officeDocument/2006/relationships/hyperlink" Target="https://edms.cern.ch/document/2630567/3" TargetMode="External"/><Relationship Id="rId20" Type="http://schemas.openxmlformats.org/officeDocument/2006/relationships/hyperlink" Target="https://edms.cern.ch/document/2901976/2" TargetMode="External"/><Relationship Id="rId1" Type="http://schemas.openxmlformats.org/officeDocument/2006/relationships/slideLayout" Target="../slideLayouts/slideLayout2.xml"/><Relationship Id="rId6" Type="http://schemas.openxmlformats.org/officeDocument/2006/relationships/hyperlink" Target="https://edms.cern.ch/document/2910273/4" TargetMode="External"/><Relationship Id="rId11" Type="http://schemas.openxmlformats.org/officeDocument/2006/relationships/hyperlink" Target="https://edms.cern.ch/document/2069497/3" TargetMode="External"/><Relationship Id="rId24" Type="http://schemas.openxmlformats.org/officeDocument/2006/relationships/hyperlink" Target="https://edms.cern.ch/document/3172667/0.3" TargetMode="External"/><Relationship Id="rId5" Type="http://schemas.openxmlformats.org/officeDocument/2006/relationships/hyperlink" Target="https://edms.cern.ch/document/2479595/5" TargetMode="External"/><Relationship Id="rId15" Type="http://schemas.openxmlformats.org/officeDocument/2006/relationships/hyperlink" Target="https://edms.cern.ch/document/2100569/2.2" TargetMode="External"/><Relationship Id="rId23" Type="http://schemas.openxmlformats.org/officeDocument/2006/relationships/hyperlink" Target="https://edms.cern.ch/document/3153562/1.1" TargetMode="External"/><Relationship Id="rId10" Type="http://schemas.openxmlformats.org/officeDocument/2006/relationships/hyperlink" Target="https://edms.cern.ch/document/2069496/1.2" TargetMode="External"/><Relationship Id="rId19" Type="http://schemas.openxmlformats.org/officeDocument/2006/relationships/hyperlink" Target="https://edms.cern.ch/document/2901972/1.2" TargetMode="External"/><Relationship Id="rId4" Type="http://schemas.openxmlformats.org/officeDocument/2006/relationships/hyperlink" Target="https://edms.cern.ch/document/2397280/3.1" TargetMode="External"/><Relationship Id="rId9" Type="http://schemas.openxmlformats.org/officeDocument/2006/relationships/hyperlink" Target="https://edms.cern.ch/document/2069492/4" TargetMode="External"/><Relationship Id="rId14" Type="http://schemas.openxmlformats.org/officeDocument/2006/relationships/hyperlink" Target="https://edms.cern.ch/document/2080834/1.1" TargetMode="External"/><Relationship Id="rId22" Type="http://schemas.openxmlformats.org/officeDocument/2006/relationships/hyperlink" Target="https://edms.cern.ch/document/3185384/2.1" TargetMode="External"/><Relationship Id="rId27"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hyperlink" Target="https://edms.cern.ch/document/3135911/2.1" TargetMode="External"/><Relationship Id="rId13" Type="http://schemas.openxmlformats.org/officeDocument/2006/relationships/hyperlink" Target="https://edms.cern.ch/document/3181073/0.7" TargetMode="External"/><Relationship Id="rId3" Type="http://schemas.openxmlformats.org/officeDocument/2006/relationships/hyperlink" Target="https://edms.cern.ch/project/CERN-0000250140" TargetMode="External"/><Relationship Id="rId7" Type="http://schemas.openxmlformats.org/officeDocument/2006/relationships/hyperlink" Target="https://edms.cern.ch/document/3135910/2.1" TargetMode="External"/><Relationship Id="rId12" Type="http://schemas.openxmlformats.org/officeDocument/2006/relationships/hyperlink" Target="https://edms.cern.ch/document/3214775/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edms.cern.ch/document/2782946/4.1" TargetMode="External"/><Relationship Id="rId11" Type="http://schemas.openxmlformats.org/officeDocument/2006/relationships/hyperlink" Target="https://edms.cern.ch/document/3154346/2" TargetMode="External"/><Relationship Id="rId5" Type="http://schemas.openxmlformats.org/officeDocument/2006/relationships/hyperlink" Target="https://edms.cern.ch/document/2782942/2.1" TargetMode="External"/><Relationship Id="rId15" Type="http://schemas.openxmlformats.org/officeDocument/2006/relationships/image" Target="../media/image12.png"/><Relationship Id="rId10" Type="http://schemas.openxmlformats.org/officeDocument/2006/relationships/hyperlink" Target="https://edms.cern.ch/document/3138881/2.1" TargetMode="External"/><Relationship Id="rId4" Type="http://schemas.openxmlformats.org/officeDocument/2006/relationships/hyperlink" Target="https://edms.cern.ch/document/2885616/3" TargetMode="External"/><Relationship Id="rId9" Type="http://schemas.openxmlformats.org/officeDocument/2006/relationships/hyperlink" Target="https://edms.cern.ch/document/3138880/3" TargetMode="External"/><Relationship Id="rId14" Type="http://schemas.openxmlformats.org/officeDocument/2006/relationships/hyperlink" Target="https://edms.cern.ch/document/3207758/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3105253"/>
            <a:ext cx="7200000" cy="825624"/>
          </a:xfrm>
        </p:spPr>
        <p:txBody>
          <a:bodyPr/>
          <a:lstStyle/>
          <a:p>
            <a:r>
              <a:rPr lang="en-GB" dirty="0"/>
              <a:t>AUP Update</a:t>
            </a:r>
          </a:p>
        </p:txBody>
      </p:sp>
      <p:sp>
        <p:nvSpPr>
          <p:cNvPr id="3" name="Sous-titre 2"/>
          <p:cNvSpPr>
            <a:spLocks noGrp="1"/>
          </p:cNvSpPr>
          <p:nvPr>
            <p:ph type="subTitle" idx="1"/>
          </p:nvPr>
        </p:nvSpPr>
        <p:spPr>
          <a:xfrm>
            <a:off x="1371600" y="4607902"/>
            <a:ext cx="6480000" cy="1341378"/>
          </a:xfrm>
        </p:spPr>
        <p:txBody>
          <a:bodyPr>
            <a:normAutofit/>
          </a:bodyPr>
          <a:lstStyle/>
          <a:p>
            <a:r>
              <a:rPr lang="en-GB" dirty="0"/>
              <a:t>Leonardo Ristori</a:t>
            </a:r>
          </a:p>
          <a:p>
            <a:r>
              <a:rPr lang="en-GB" dirty="0"/>
              <a:t>Manuele Narduzzi</a:t>
            </a:r>
          </a:p>
          <a:p>
            <a:endParaRPr lang="en-GB" dirty="0"/>
          </a:p>
        </p:txBody>
      </p:sp>
      <p:sp>
        <p:nvSpPr>
          <p:cNvPr id="4" name="Espace réservé du texte 3"/>
          <p:cNvSpPr>
            <a:spLocks noGrp="1"/>
          </p:cNvSpPr>
          <p:nvPr>
            <p:ph type="body" sz="quarter" idx="14"/>
          </p:nvPr>
        </p:nvSpPr>
        <p:spPr>
          <a:xfrm>
            <a:off x="1371600" y="6176094"/>
            <a:ext cx="6480000" cy="349250"/>
          </a:xfrm>
        </p:spPr>
        <p:txBody>
          <a:bodyPr>
            <a:normAutofit/>
          </a:bodyPr>
          <a:lstStyle/>
          <a:p>
            <a:r>
              <a:rPr lang="en-US" dirty="0"/>
              <a:t>Global Crab Cavity Coordination Meeting – 4</a:t>
            </a:r>
            <a:r>
              <a:rPr lang="en-US" baseline="30000" dirty="0"/>
              <a:t>th</a:t>
            </a:r>
            <a:r>
              <a:rPr lang="en-US" dirty="0"/>
              <a:t> April 2025</a:t>
            </a:r>
            <a:endParaRPr lang="en-GB" dirty="0"/>
          </a:p>
        </p:txBody>
      </p:sp>
      <p:sp>
        <p:nvSpPr>
          <p:cNvPr id="6" name="Rectangle 5"/>
          <p:cNvSpPr/>
          <p:nvPr/>
        </p:nvSpPr>
        <p:spPr>
          <a:xfrm>
            <a:off x="395536" y="6021288"/>
            <a:ext cx="576064" cy="6263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871672" y="908720"/>
            <a:ext cx="604431" cy="1286727"/>
          </a:xfrm>
          <a:custGeom>
            <a:avLst/>
            <a:gdLst>
              <a:gd name="connsiteX0" fmla="*/ 460739 w 604431"/>
              <a:gd name="connsiteY0" fmla="*/ 0 h 1286727"/>
              <a:gd name="connsiteX1" fmla="*/ 460739 w 604431"/>
              <a:gd name="connsiteY1" fmla="*/ 0 h 1286727"/>
              <a:gd name="connsiteX2" fmla="*/ 447677 w 604431"/>
              <a:gd name="connsiteY2" fmla="*/ 117566 h 1286727"/>
              <a:gd name="connsiteX3" fmla="*/ 421551 w 604431"/>
              <a:gd name="connsiteY3" fmla="*/ 156754 h 1286727"/>
              <a:gd name="connsiteX4" fmla="*/ 356237 w 604431"/>
              <a:gd name="connsiteY4" fmla="*/ 274320 h 1286727"/>
              <a:gd name="connsiteX5" fmla="*/ 330111 w 604431"/>
              <a:gd name="connsiteY5" fmla="*/ 313509 h 1286727"/>
              <a:gd name="connsiteX6" fmla="*/ 251734 w 604431"/>
              <a:gd name="connsiteY6" fmla="*/ 378823 h 1286727"/>
              <a:gd name="connsiteX7" fmla="*/ 225608 w 604431"/>
              <a:gd name="connsiteY7" fmla="*/ 418011 h 1286727"/>
              <a:gd name="connsiteX8" fmla="*/ 186419 w 604431"/>
              <a:gd name="connsiteY8" fmla="*/ 444137 h 1286727"/>
              <a:gd name="connsiteX9" fmla="*/ 134168 w 604431"/>
              <a:gd name="connsiteY9" fmla="*/ 522514 h 1286727"/>
              <a:gd name="connsiteX10" fmla="*/ 108042 w 604431"/>
              <a:gd name="connsiteY10" fmla="*/ 561703 h 1286727"/>
              <a:gd name="connsiteX11" fmla="*/ 68854 w 604431"/>
              <a:gd name="connsiteY11" fmla="*/ 679269 h 1286727"/>
              <a:gd name="connsiteX12" fmla="*/ 55791 w 604431"/>
              <a:gd name="connsiteY12" fmla="*/ 718457 h 1286727"/>
              <a:gd name="connsiteX13" fmla="*/ 42728 w 604431"/>
              <a:gd name="connsiteY13" fmla="*/ 757646 h 1286727"/>
              <a:gd name="connsiteX14" fmla="*/ 16602 w 604431"/>
              <a:gd name="connsiteY14" fmla="*/ 809897 h 1286727"/>
              <a:gd name="connsiteX15" fmla="*/ 16602 w 604431"/>
              <a:gd name="connsiteY15" fmla="*/ 1045029 h 1286727"/>
              <a:gd name="connsiteX16" fmla="*/ 55791 w 604431"/>
              <a:gd name="connsiteY16" fmla="*/ 1084217 h 1286727"/>
              <a:gd name="connsiteX17" fmla="*/ 121105 w 604431"/>
              <a:gd name="connsiteY17" fmla="*/ 1162594 h 1286727"/>
              <a:gd name="connsiteX18" fmla="*/ 173357 w 604431"/>
              <a:gd name="connsiteY18" fmla="*/ 1175657 h 1286727"/>
              <a:gd name="connsiteX19" fmla="*/ 199482 w 604431"/>
              <a:gd name="connsiteY19" fmla="*/ 1214846 h 1286727"/>
              <a:gd name="connsiteX20" fmla="*/ 238671 w 604431"/>
              <a:gd name="connsiteY20" fmla="*/ 1227909 h 1286727"/>
              <a:gd name="connsiteX21" fmla="*/ 277859 w 604431"/>
              <a:gd name="connsiteY21" fmla="*/ 1254034 h 1286727"/>
              <a:gd name="connsiteX22" fmla="*/ 369299 w 604431"/>
              <a:gd name="connsiteY22" fmla="*/ 1280160 h 1286727"/>
              <a:gd name="connsiteX23" fmla="*/ 591368 w 604431"/>
              <a:gd name="connsiteY23" fmla="*/ 1227909 h 1286727"/>
              <a:gd name="connsiteX24" fmla="*/ 604431 w 604431"/>
              <a:gd name="connsiteY24" fmla="*/ 1136469 h 1286727"/>
              <a:gd name="connsiteX25" fmla="*/ 578305 w 604431"/>
              <a:gd name="connsiteY25" fmla="*/ 757646 h 1286727"/>
              <a:gd name="connsiteX26" fmla="*/ 565242 w 604431"/>
              <a:gd name="connsiteY26" fmla="*/ 718457 h 1286727"/>
              <a:gd name="connsiteX27" fmla="*/ 578305 w 604431"/>
              <a:gd name="connsiteY27" fmla="*/ 235131 h 1286727"/>
              <a:gd name="connsiteX28" fmla="*/ 486865 w 604431"/>
              <a:gd name="connsiteY28" fmla="*/ 0 h 1286727"/>
              <a:gd name="connsiteX29" fmla="*/ 460739 w 604431"/>
              <a:gd name="connsiteY29" fmla="*/ 0 h 128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4431" h="1286727">
                <a:moveTo>
                  <a:pt x="460739" y="0"/>
                </a:moveTo>
                <a:lnTo>
                  <a:pt x="460739" y="0"/>
                </a:lnTo>
                <a:cubicBezTo>
                  <a:pt x="456385" y="39189"/>
                  <a:pt x="457240" y="79313"/>
                  <a:pt x="447677" y="117566"/>
                </a:cubicBezTo>
                <a:cubicBezTo>
                  <a:pt x="443869" y="132797"/>
                  <a:pt x="429340" y="143123"/>
                  <a:pt x="421551" y="156754"/>
                </a:cubicBezTo>
                <a:cubicBezTo>
                  <a:pt x="338365" y="302328"/>
                  <a:pt x="465035" y="100242"/>
                  <a:pt x="356237" y="274320"/>
                </a:cubicBezTo>
                <a:cubicBezTo>
                  <a:pt x="347916" y="287633"/>
                  <a:pt x="340162" y="301448"/>
                  <a:pt x="330111" y="313509"/>
                </a:cubicBezTo>
                <a:cubicBezTo>
                  <a:pt x="298682" y="351224"/>
                  <a:pt x="290264" y="353136"/>
                  <a:pt x="251734" y="378823"/>
                </a:cubicBezTo>
                <a:cubicBezTo>
                  <a:pt x="243025" y="391886"/>
                  <a:pt x="236709" y="406910"/>
                  <a:pt x="225608" y="418011"/>
                </a:cubicBezTo>
                <a:cubicBezTo>
                  <a:pt x="214506" y="429112"/>
                  <a:pt x="196757" y="432322"/>
                  <a:pt x="186419" y="444137"/>
                </a:cubicBezTo>
                <a:cubicBezTo>
                  <a:pt x="165743" y="467767"/>
                  <a:pt x="151585" y="496388"/>
                  <a:pt x="134168" y="522514"/>
                </a:cubicBezTo>
                <a:cubicBezTo>
                  <a:pt x="125459" y="535577"/>
                  <a:pt x="113007" y="546809"/>
                  <a:pt x="108042" y="561703"/>
                </a:cubicBezTo>
                <a:lnTo>
                  <a:pt x="68854" y="679269"/>
                </a:lnTo>
                <a:lnTo>
                  <a:pt x="55791" y="718457"/>
                </a:lnTo>
                <a:cubicBezTo>
                  <a:pt x="51437" y="731520"/>
                  <a:pt x="48886" y="745330"/>
                  <a:pt x="42728" y="757646"/>
                </a:cubicBezTo>
                <a:lnTo>
                  <a:pt x="16602" y="809897"/>
                </a:lnTo>
                <a:cubicBezTo>
                  <a:pt x="1443" y="900852"/>
                  <a:pt x="-11575" y="939366"/>
                  <a:pt x="16602" y="1045029"/>
                </a:cubicBezTo>
                <a:cubicBezTo>
                  <a:pt x="21362" y="1062879"/>
                  <a:pt x="43964" y="1070025"/>
                  <a:pt x="55791" y="1084217"/>
                </a:cubicBezTo>
                <a:cubicBezTo>
                  <a:pt x="80384" y="1113729"/>
                  <a:pt x="84677" y="1141778"/>
                  <a:pt x="121105" y="1162594"/>
                </a:cubicBezTo>
                <a:cubicBezTo>
                  <a:pt x="136693" y="1171501"/>
                  <a:pt x="155940" y="1171303"/>
                  <a:pt x="173357" y="1175657"/>
                </a:cubicBezTo>
                <a:cubicBezTo>
                  <a:pt x="182065" y="1188720"/>
                  <a:pt x="187223" y="1205038"/>
                  <a:pt x="199482" y="1214846"/>
                </a:cubicBezTo>
                <a:cubicBezTo>
                  <a:pt x="210234" y="1223448"/>
                  <a:pt x="226355" y="1221751"/>
                  <a:pt x="238671" y="1227909"/>
                </a:cubicBezTo>
                <a:cubicBezTo>
                  <a:pt x="252713" y="1234930"/>
                  <a:pt x="263817" y="1247013"/>
                  <a:pt x="277859" y="1254034"/>
                </a:cubicBezTo>
                <a:cubicBezTo>
                  <a:pt x="296599" y="1263404"/>
                  <a:pt x="352558" y="1275975"/>
                  <a:pt x="369299" y="1280160"/>
                </a:cubicBezTo>
                <a:cubicBezTo>
                  <a:pt x="434801" y="1275793"/>
                  <a:pt x="563973" y="1319226"/>
                  <a:pt x="591368" y="1227909"/>
                </a:cubicBezTo>
                <a:cubicBezTo>
                  <a:pt x="600215" y="1198418"/>
                  <a:pt x="600077" y="1166949"/>
                  <a:pt x="604431" y="1136469"/>
                </a:cubicBezTo>
                <a:cubicBezTo>
                  <a:pt x="598352" y="990576"/>
                  <a:pt x="610202" y="885233"/>
                  <a:pt x="578305" y="757646"/>
                </a:cubicBezTo>
                <a:cubicBezTo>
                  <a:pt x="574965" y="744288"/>
                  <a:pt x="569596" y="731520"/>
                  <a:pt x="565242" y="718457"/>
                </a:cubicBezTo>
                <a:cubicBezTo>
                  <a:pt x="569596" y="557348"/>
                  <a:pt x="578305" y="396298"/>
                  <a:pt x="578305" y="235131"/>
                </a:cubicBezTo>
                <a:cubicBezTo>
                  <a:pt x="578305" y="188617"/>
                  <a:pt x="608232" y="0"/>
                  <a:pt x="486865" y="0"/>
                </a:cubicBezTo>
                <a:lnTo>
                  <a:pt x="460739"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Image 11" descr="HLU-logoN-tit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52050" y="585575"/>
            <a:ext cx="3540430" cy="1534388"/>
          </a:xfrm>
          <a:prstGeom prst="rect">
            <a:avLst/>
          </a:prstGeom>
        </p:spPr>
      </p:pic>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87690" y="585575"/>
            <a:ext cx="4057610" cy="169129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147E9F-0CB9-514A-7628-3D1D81F2E1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9DDA0F-D9B0-9F2A-E411-300B7C2CFCE0}"/>
              </a:ext>
            </a:extLst>
          </p:cNvPr>
          <p:cNvSpPr>
            <a:spLocks noGrp="1"/>
          </p:cNvSpPr>
          <p:nvPr>
            <p:ph type="title"/>
          </p:nvPr>
        </p:nvSpPr>
        <p:spPr>
          <a:xfrm>
            <a:off x="981253" y="69732"/>
            <a:ext cx="6840760" cy="920578"/>
          </a:xfrm>
        </p:spPr>
        <p:txBody>
          <a:bodyPr/>
          <a:lstStyle/>
          <a:p>
            <a:r>
              <a:rPr lang="en-US" dirty="0"/>
              <a:t>AUP Series Jacketed RFD </a:t>
            </a:r>
            <a:br>
              <a:rPr lang="en-US" dirty="0"/>
            </a:br>
            <a:r>
              <a:rPr lang="en-US" dirty="0"/>
              <a:t>Mar. ‘25 Status</a:t>
            </a:r>
          </a:p>
        </p:txBody>
      </p:sp>
      <p:sp>
        <p:nvSpPr>
          <p:cNvPr id="3" name="Content Placeholder 2">
            <a:extLst>
              <a:ext uri="{FF2B5EF4-FFF2-40B4-BE49-F238E27FC236}">
                <a16:creationId xmlns:a16="http://schemas.microsoft.com/office/drawing/2014/main" id="{18024512-9902-733C-0A2B-B61857051360}"/>
              </a:ext>
            </a:extLst>
          </p:cNvPr>
          <p:cNvSpPr>
            <a:spLocks noGrp="1"/>
          </p:cNvSpPr>
          <p:nvPr>
            <p:ph idx="1"/>
          </p:nvPr>
        </p:nvSpPr>
        <p:spPr>
          <a:xfrm>
            <a:off x="253252" y="1412776"/>
            <a:ext cx="8637497" cy="4248472"/>
          </a:xfrm>
        </p:spPr>
        <p:txBody>
          <a:bodyPr>
            <a:normAutofit/>
          </a:bodyPr>
          <a:lstStyle/>
          <a:p>
            <a:pPr lvl="1"/>
            <a:r>
              <a:rPr lang="en-US" sz="1350" dirty="0">
                <a:solidFill>
                  <a:srgbClr val="5A5A5A"/>
                </a:solidFill>
                <a:highlight>
                  <a:srgbClr val="00FF00"/>
                </a:highlight>
                <a:sym typeface="Wingdings" panose="05000000000000000000" pitchFamily="2" charset="2"/>
                <a:hlinkClick r:id="rId3"/>
              </a:rPr>
              <a:t>Material certificates</a:t>
            </a:r>
            <a:r>
              <a:rPr lang="en-US" sz="1350" dirty="0">
                <a:solidFill>
                  <a:srgbClr val="5A5A5A"/>
                </a:solidFill>
                <a:highlight>
                  <a:srgbClr val="00FF00"/>
                </a:highlight>
                <a:sym typeface="Wingdings" panose="05000000000000000000" pitchFamily="2" charset="2"/>
              </a:rPr>
              <a:t> 											 </a:t>
            </a:r>
            <a:r>
              <a:rPr lang="en-US" sz="1350" dirty="0">
                <a:solidFill>
                  <a:srgbClr val="00B050"/>
                </a:solidFill>
                <a:highlight>
                  <a:srgbClr val="00FF00"/>
                </a:highlight>
                <a:sym typeface="Wingdings" panose="05000000000000000000" pitchFamily="2" charset="2"/>
              </a:rPr>
              <a:t>All approved</a:t>
            </a:r>
          </a:p>
          <a:p>
            <a:pPr lvl="1"/>
            <a:r>
              <a:rPr lang="en-US" sz="1350" b="1" dirty="0">
                <a:solidFill>
                  <a:srgbClr val="5A5A5A"/>
                </a:solidFill>
                <a:sym typeface="Wingdings" panose="05000000000000000000" pitchFamily="2" charset="2"/>
              </a:rPr>
              <a:t>QA - Documentation Prior To Manufacturing Status</a:t>
            </a:r>
          </a:p>
          <a:p>
            <a:pPr lvl="2"/>
            <a:r>
              <a:rPr lang="en-US" sz="1200" dirty="0">
                <a:solidFill>
                  <a:srgbClr val="5A5A5A"/>
                </a:solidFill>
                <a:highlight>
                  <a:srgbClr val="00FF00"/>
                </a:highlight>
                <a:sym typeface="Wingdings" panose="05000000000000000000" pitchFamily="2" charset="2"/>
                <a:hlinkClick r:id="rId4">
                  <a:extLst>
                    <a:ext uri="{A12FA001-AC4F-418D-AE19-62706E023703}">
                      <ahyp:hlinkClr xmlns:ahyp="http://schemas.microsoft.com/office/drawing/2018/hyperlinkcolor" val="tx"/>
                    </a:ext>
                  </a:extLst>
                </a:hlinkClick>
              </a:rPr>
              <a:t>2885616 v3  Welding Book He Tanks</a:t>
            </a:r>
            <a:r>
              <a:rPr lang="en-US" sz="1200" dirty="0">
                <a:solidFill>
                  <a:srgbClr val="5A5A5A"/>
                </a:solidFill>
                <a:highlight>
                  <a:srgbClr val="00FF00"/>
                </a:highlight>
                <a:sym typeface="Wingdings" panose="05000000000000000000" pitchFamily="2" charset="2"/>
              </a:rPr>
              <a:t> 							 approved Dec 2024</a:t>
            </a:r>
          </a:p>
          <a:p>
            <a:pPr lvl="1"/>
            <a:r>
              <a:rPr lang="en-US" sz="1350" b="1" dirty="0">
                <a:solidFill>
                  <a:srgbClr val="5A5A5A"/>
                </a:solidFill>
                <a:sym typeface="Wingdings" panose="05000000000000000000" pitchFamily="2" charset="2"/>
              </a:rPr>
              <a:t>QA – MIP and Procedures</a:t>
            </a:r>
          </a:p>
          <a:p>
            <a:pPr lvl="2"/>
            <a:r>
              <a:rPr lang="en-US" sz="1200" dirty="0">
                <a:solidFill>
                  <a:srgbClr val="5A5A5A"/>
                </a:solidFill>
                <a:highlight>
                  <a:srgbClr val="00FF00"/>
                </a:highlight>
                <a:sym typeface="Wingdings" panose="05000000000000000000" pitchFamily="2" charset="2"/>
                <a:hlinkClick r:id="rId5">
                  <a:extLst>
                    <a:ext uri="{A12FA001-AC4F-418D-AE19-62706E023703}">
                      <ahyp:hlinkClr xmlns:ahyp="http://schemas.microsoft.com/office/drawing/2018/hyperlinkcolor" val="tx"/>
                    </a:ext>
                  </a:extLst>
                </a:hlinkClick>
              </a:rPr>
              <a:t>2782942v2.1 AUP RFD He Tanks: Leak Testing procedure</a:t>
            </a:r>
            <a:r>
              <a:rPr lang="en-US" sz="1200" dirty="0">
                <a:solidFill>
                  <a:srgbClr val="5A5A5A"/>
                </a:solidFill>
                <a:highlight>
                  <a:srgbClr val="00FF00"/>
                </a:highlight>
                <a:sym typeface="Wingdings" panose="05000000000000000000" pitchFamily="2" charset="2"/>
              </a:rPr>
              <a:t> 				 approved Nov 2024</a:t>
            </a:r>
          </a:p>
          <a:p>
            <a:pPr lvl="2"/>
            <a:r>
              <a:rPr lang="en-US" sz="1200" dirty="0">
                <a:solidFill>
                  <a:srgbClr val="5A5A5A"/>
                </a:solidFill>
                <a:highlight>
                  <a:srgbClr val="00FF00"/>
                </a:highlight>
                <a:sym typeface="Wingdings" panose="05000000000000000000" pitchFamily="2" charset="2"/>
                <a:hlinkClick r:id="rId6">
                  <a:extLst>
                    <a:ext uri="{A12FA001-AC4F-418D-AE19-62706E023703}">
                      <ahyp:hlinkClr xmlns:ahyp="http://schemas.microsoft.com/office/drawing/2018/hyperlinkcolor" val="tx"/>
                    </a:ext>
                  </a:extLst>
                </a:hlinkClick>
              </a:rPr>
              <a:t>2782946v4.1 AUP RFD He Tanks: Manufacturing and Inspection Plan</a:t>
            </a:r>
            <a:r>
              <a:rPr lang="en-US" sz="1200" dirty="0">
                <a:solidFill>
                  <a:srgbClr val="5A5A5A"/>
                </a:solidFill>
                <a:highlight>
                  <a:srgbClr val="00FF00"/>
                </a:highlight>
                <a:sym typeface="Wingdings" panose="05000000000000000000" pitchFamily="2" charset="2"/>
              </a:rPr>
              <a:t> 			 approved Feb 2025</a:t>
            </a:r>
          </a:p>
          <a:p>
            <a:pPr lvl="2"/>
            <a:r>
              <a:rPr lang="en-US" sz="1200" dirty="0">
                <a:solidFill>
                  <a:srgbClr val="5A5A5A"/>
                </a:solidFill>
                <a:highlight>
                  <a:srgbClr val="00FF00"/>
                </a:highlight>
                <a:sym typeface="Wingdings" panose="05000000000000000000" pitchFamily="2" charset="2"/>
                <a:hlinkClick r:id="rId7">
                  <a:extLst>
                    <a:ext uri="{A12FA001-AC4F-418D-AE19-62706E023703}">
                      <ahyp:hlinkClr xmlns:ahyp="http://schemas.microsoft.com/office/drawing/2018/hyperlinkcolor" val="tx"/>
                    </a:ext>
                  </a:extLst>
                </a:hlinkClick>
              </a:rPr>
              <a:t>3135910v2.1 AUP RFD He Tanks: Visual Inspection Procedure</a:t>
            </a:r>
            <a:r>
              <a:rPr lang="en-US" sz="1200" dirty="0">
                <a:solidFill>
                  <a:srgbClr val="5A5A5A"/>
                </a:solidFill>
                <a:highlight>
                  <a:srgbClr val="00FF00"/>
                </a:highlight>
                <a:sym typeface="Wingdings" panose="05000000000000000000" pitchFamily="2" charset="2"/>
              </a:rPr>
              <a:t> 				 approved Dec 2024</a:t>
            </a:r>
          </a:p>
          <a:p>
            <a:pPr lvl="2"/>
            <a:r>
              <a:rPr lang="en-US" sz="1200" dirty="0">
                <a:solidFill>
                  <a:srgbClr val="5A5A5A"/>
                </a:solidFill>
                <a:highlight>
                  <a:srgbClr val="00FF00"/>
                </a:highlight>
                <a:sym typeface="Wingdings" panose="05000000000000000000" pitchFamily="2" charset="2"/>
                <a:hlinkClick r:id="rId8">
                  <a:extLst>
                    <a:ext uri="{A12FA001-AC4F-418D-AE19-62706E023703}">
                      <ahyp:hlinkClr xmlns:ahyp="http://schemas.microsoft.com/office/drawing/2018/hyperlinkcolor" val="tx"/>
                    </a:ext>
                  </a:extLst>
                </a:hlinkClick>
              </a:rPr>
              <a:t>3135911v2.1 AUP RFD He Tanks: Radiographic Testing Procedure</a:t>
            </a:r>
            <a:r>
              <a:rPr lang="en-US" sz="1200" dirty="0">
                <a:solidFill>
                  <a:srgbClr val="5A5A5A"/>
                </a:solidFill>
                <a:highlight>
                  <a:srgbClr val="00FF00"/>
                </a:highlight>
                <a:sym typeface="Wingdings" panose="05000000000000000000" pitchFamily="2" charset="2"/>
              </a:rPr>
              <a:t> 			 approved Jan 2025</a:t>
            </a:r>
          </a:p>
          <a:p>
            <a:pPr lvl="2"/>
            <a:r>
              <a:rPr lang="en-US" sz="1200" dirty="0">
                <a:solidFill>
                  <a:srgbClr val="5A5A5A"/>
                </a:solidFill>
                <a:highlight>
                  <a:srgbClr val="00FF00"/>
                </a:highlight>
                <a:sym typeface="Wingdings" panose="05000000000000000000" pitchFamily="2" charset="2"/>
                <a:hlinkClick r:id="rId9">
                  <a:extLst>
                    <a:ext uri="{A12FA001-AC4F-418D-AE19-62706E023703}">
                      <ahyp:hlinkClr xmlns:ahyp="http://schemas.microsoft.com/office/drawing/2018/hyperlinkcolor" val="tx"/>
                    </a:ext>
                  </a:extLst>
                </a:hlinkClick>
              </a:rPr>
              <a:t>3138880v.3   AUP RFD Series He Tanks: assembly procedure</a:t>
            </a:r>
            <a:r>
              <a:rPr lang="en-US" sz="1200" dirty="0">
                <a:solidFill>
                  <a:srgbClr val="5A5A5A"/>
                </a:solidFill>
                <a:highlight>
                  <a:srgbClr val="00FF00"/>
                </a:highlight>
                <a:sym typeface="Wingdings" panose="05000000000000000000" pitchFamily="2" charset="2"/>
              </a:rPr>
              <a:t> 				 approved Oct 2024</a:t>
            </a:r>
          </a:p>
          <a:p>
            <a:pPr lvl="2"/>
            <a:r>
              <a:rPr lang="en-US" sz="1200" dirty="0">
                <a:solidFill>
                  <a:srgbClr val="5A5A5A"/>
                </a:solidFill>
                <a:highlight>
                  <a:srgbClr val="00FF00"/>
                </a:highlight>
                <a:sym typeface="Wingdings" panose="05000000000000000000" pitchFamily="2" charset="2"/>
                <a:hlinkClick r:id="rId10">
                  <a:extLst>
                    <a:ext uri="{A12FA001-AC4F-418D-AE19-62706E023703}">
                      <ahyp:hlinkClr xmlns:ahyp="http://schemas.microsoft.com/office/drawing/2018/hyperlinkcolor" val="tx"/>
                    </a:ext>
                  </a:extLst>
                </a:hlinkClick>
              </a:rPr>
              <a:t>3138881v.2.1 AUP RFD He Tanks: Pressure Test procedure</a:t>
            </a:r>
            <a:r>
              <a:rPr lang="en-US" sz="1200" dirty="0">
                <a:solidFill>
                  <a:srgbClr val="5A5A5A"/>
                </a:solidFill>
                <a:highlight>
                  <a:srgbClr val="00FF00"/>
                </a:highlight>
                <a:sym typeface="Wingdings" panose="05000000000000000000" pitchFamily="2" charset="2"/>
              </a:rPr>
              <a:t>	 			 approved Nov 2024</a:t>
            </a:r>
          </a:p>
          <a:p>
            <a:pPr lvl="2"/>
            <a:r>
              <a:rPr lang="en-US" sz="1200" dirty="0">
                <a:solidFill>
                  <a:srgbClr val="5A5A5A"/>
                </a:solidFill>
                <a:highlight>
                  <a:srgbClr val="00FF00"/>
                </a:highlight>
                <a:sym typeface="Wingdings" panose="05000000000000000000" pitchFamily="2" charset="2"/>
                <a:hlinkClick r:id="rId11">
                  <a:extLst>
                    <a:ext uri="{A12FA001-AC4F-418D-AE19-62706E023703}">
                      <ahyp:hlinkClr xmlns:ahyp="http://schemas.microsoft.com/office/drawing/2018/hyperlinkcolor" val="tx"/>
                    </a:ext>
                  </a:extLst>
                </a:hlinkClick>
              </a:rPr>
              <a:t>3154346v.2    AUP RFD Series He Tanks: shipping procedure</a:t>
            </a:r>
            <a:r>
              <a:rPr lang="en-US" sz="1200" dirty="0">
                <a:solidFill>
                  <a:srgbClr val="5A5A5A"/>
                </a:solidFill>
                <a:highlight>
                  <a:srgbClr val="00FF00"/>
                </a:highlight>
                <a:sym typeface="Wingdings" panose="05000000000000000000" pitchFamily="2" charset="2"/>
              </a:rPr>
              <a:t> 				 approved Nov 2024</a:t>
            </a:r>
          </a:p>
          <a:p>
            <a:pPr lvl="2"/>
            <a:r>
              <a:rPr lang="en-US" sz="1200" dirty="0">
                <a:solidFill>
                  <a:srgbClr val="5A5A5A"/>
                </a:solidFill>
                <a:sym typeface="Wingdings" panose="05000000000000000000" pitchFamily="2" charset="2"/>
                <a:hlinkClick r:id="rId12">
                  <a:extLst>
                    <a:ext uri="{A12FA001-AC4F-418D-AE19-62706E023703}">
                      <ahyp:hlinkClr xmlns:ahyp="http://schemas.microsoft.com/office/drawing/2018/hyperlinkcolor" val="tx"/>
                    </a:ext>
                  </a:extLst>
                </a:hlinkClick>
              </a:rPr>
              <a:t>3214775v.1    AUP RFD He Tanks: Cleaning Procedure</a:t>
            </a:r>
            <a:r>
              <a:rPr lang="en-US" sz="1200" dirty="0">
                <a:solidFill>
                  <a:srgbClr val="5A5A5A"/>
                </a:solidFill>
                <a:sym typeface="Wingdings" panose="05000000000000000000" pitchFamily="2" charset="2"/>
              </a:rPr>
              <a:t> 					 draft for discussion (Jan 2025)</a:t>
            </a:r>
            <a:endParaRPr lang="en-US" sz="1050" dirty="0">
              <a:solidFill>
                <a:srgbClr val="5A5A5A"/>
              </a:solidFill>
              <a:sym typeface="Wingdings" panose="05000000000000000000" pitchFamily="2" charset="2"/>
            </a:endParaRPr>
          </a:p>
          <a:p>
            <a:pPr lvl="1"/>
            <a:r>
              <a:rPr lang="en-US" sz="1350" b="1" dirty="0">
                <a:solidFill>
                  <a:srgbClr val="5A5A5A"/>
                </a:solidFill>
                <a:sym typeface="Wingdings" panose="05000000000000000000" pitchFamily="2" charset="2"/>
              </a:rPr>
              <a:t>NCRs</a:t>
            </a:r>
          </a:p>
          <a:p>
            <a:pPr lvl="2"/>
            <a:r>
              <a:rPr lang="en-US" sz="1200" dirty="0">
                <a:solidFill>
                  <a:srgbClr val="5A5A5A"/>
                </a:solidFill>
                <a:highlight>
                  <a:srgbClr val="00FF00"/>
                </a:highlight>
                <a:sym typeface="Wingdings" panose="05000000000000000000" pitchFamily="2" charset="2"/>
                <a:hlinkClick r:id="rId13"/>
              </a:rPr>
              <a:t>3181073v.1 NCR for lack of UT "C" scan reports for brazed joint</a:t>
            </a:r>
            <a:r>
              <a:rPr lang="en-US" sz="1200" dirty="0">
                <a:solidFill>
                  <a:srgbClr val="5A5A5A"/>
                </a:solidFill>
                <a:highlight>
                  <a:srgbClr val="00FF00"/>
                </a:highlight>
                <a:sym typeface="Wingdings" panose="05000000000000000000" pitchFamily="2" charset="2"/>
              </a:rPr>
              <a:t>				 closed (Feb 2025)</a:t>
            </a:r>
          </a:p>
          <a:p>
            <a:pPr lvl="2"/>
            <a:r>
              <a:rPr lang="en-US" sz="1200" u="sng" dirty="0">
                <a:solidFill>
                  <a:srgbClr val="5A5A5A"/>
                </a:solidFill>
                <a:hlinkClick r:id="rId14">
                  <a:extLst>
                    <a:ext uri="{A12FA001-AC4F-418D-AE19-62706E023703}">
                      <ahyp:hlinkClr xmlns:ahyp="http://schemas.microsoft.com/office/drawing/2018/hyperlinkcolor" val="tx"/>
                    </a:ext>
                  </a:extLst>
                </a:hlinkClick>
              </a:rPr>
              <a:t>3207758 v.2 NCR - NRFD01/02 Qualification of Brazed joints Ti/SS at ZRI</a:t>
            </a:r>
            <a:r>
              <a:rPr lang="en-US" sz="1200" dirty="0">
                <a:solidFill>
                  <a:srgbClr val="5A5A5A"/>
                </a:solidFill>
              </a:rPr>
              <a:t> 		</a:t>
            </a:r>
            <a:r>
              <a:rPr lang="en-US" sz="1200" dirty="0">
                <a:solidFill>
                  <a:srgbClr val="5A5A5A"/>
                </a:solidFill>
                <a:sym typeface="Wingdings" panose="05000000000000000000" pitchFamily="2" charset="2"/>
              </a:rPr>
              <a:t> WP4 evaluation (Dec 2024) – Might be approved already</a:t>
            </a:r>
          </a:p>
          <a:p>
            <a:pPr lvl="2"/>
            <a:endParaRPr lang="en-US" sz="1050" dirty="0">
              <a:solidFill>
                <a:srgbClr val="00B050"/>
              </a:solidFill>
              <a:sym typeface="Wingdings" panose="05000000000000000000" pitchFamily="2" charset="2"/>
            </a:endParaRPr>
          </a:p>
          <a:p>
            <a:pPr lvl="2"/>
            <a:endParaRPr lang="en-US" sz="900" dirty="0">
              <a:solidFill>
                <a:srgbClr val="00B050"/>
              </a:solidFill>
              <a:sym typeface="Wingdings" panose="05000000000000000000" pitchFamily="2" charset="2"/>
            </a:endParaRPr>
          </a:p>
          <a:p>
            <a:pPr marL="685800" lvl="2" indent="0">
              <a:buNone/>
            </a:pPr>
            <a:endParaRPr lang="en-US" sz="1200" i="1" dirty="0"/>
          </a:p>
          <a:p>
            <a:pPr lvl="1"/>
            <a:endParaRPr lang="en-US" dirty="0"/>
          </a:p>
        </p:txBody>
      </p:sp>
      <p:sp>
        <p:nvSpPr>
          <p:cNvPr id="4" name="Slide Number Placeholder 3">
            <a:extLst>
              <a:ext uri="{FF2B5EF4-FFF2-40B4-BE49-F238E27FC236}">
                <a16:creationId xmlns:a16="http://schemas.microsoft.com/office/drawing/2014/main" id="{F48ED749-CB6E-AC83-0ABA-5063EB4D99FD}"/>
              </a:ext>
            </a:extLst>
          </p:cNvPr>
          <p:cNvSpPr>
            <a:spLocks noGrp="1"/>
          </p:cNvSpPr>
          <p:nvPr>
            <p:ph type="sldNum" sz="quarter" idx="12"/>
          </p:nvPr>
        </p:nvSpPr>
        <p:spPr/>
        <p:txBody>
          <a:bodyPr/>
          <a:lstStyle/>
          <a:p>
            <a:fld id="{BFDCA1C4-9514-7B4F-976F-D92F7E296653}" type="slidenum">
              <a:rPr lang="fr-FR" smtClean="0">
                <a:solidFill>
                  <a:schemeClr val="bg1"/>
                </a:solidFill>
              </a:rPr>
              <a:pPr/>
              <a:t>10</a:t>
            </a:fld>
            <a:endParaRPr lang="fr-FR" dirty="0">
              <a:solidFill>
                <a:schemeClr val="bg1"/>
              </a:solidFill>
            </a:endParaRPr>
          </a:p>
        </p:txBody>
      </p:sp>
      <p:pic>
        <p:nvPicPr>
          <p:cNvPr id="6" name="Picture 5">
            <a:extLst>
              <a:ext uri="{FF2B5EF4-FFF2-40B4-BE49-F238E27FC236}">
                <a16:creationId xmlns:a16="http://schemas.microsoft.com/office/drawing/2014/main" id="{75375D59-0ABD-0C07-62C1-7F6E68DFAA4A}"/>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A79A201E-32B9-71A9-C656-47531928FD0F}"/>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Tree>
    <p:extLst>
      <p:ext uri="{BB962C8B-B14F-4D97-AF65-F5344CB8AC3E}">
        <p14:creationId xmlns:p14="http://schemas.microsoft.com/office/powerpoint/2010/main" val="177586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36EF2-E88A-28D8-702A-995B5CBBE24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2B962E-21DB-A109-B461-C5017D1564FA}"/>
              </a:ext>
            </a:extLst>
          </p:cNvPr>
          <p:cNvSpPr>
            <a:spLocks noGrp="1"/>
          </p:cNvSpPr>
          <p:nvPr>
            <p:ph type="sldNum" sz="quarter" idx="12"/>
          </p:nvPr>
        </p:nvSpPr>
        <p:spPr/>
        <p:txBody>
          <a:bodyPr/>
          <a:lstStyle/>
          <a:p>
            <a:fld id="{BFDCA1C4-9514-7B4F-976F-D92F7E296653}" type="slidenum">
              <a:rPr lang="fr-FR" smtClean="0">
                <a:solidFill>
                  <a:schemeClr val="bg1"/>
                </a:solidFill>
              </a:rPr>
              <a:pPr/>
              <a:t>11</a:t>
            </a:fld>
            <a:endParaRPr lang="fr-FR" dirty="0">
              <a:solidFill>
                <a:schemeClr val="bg1"/>
              </a:solidFill>
            </a:endParaRPr>
          </a:p>
        </p:txBody>
      </p:sp>
      <p:pic>
        <p:nvPicPr>
          <p:cNvPr id="6" name="Picture 5">
            <a:extLst>
              <a:ext uri="{FF2B5EF4-FFF2-40B4-BE49-F238E27FC236}">
                <a16:creationId xmlns:a16="http://schemas.microsoft.com/office/drawing/2014/main" id="{B5704534-8F62-F659-A023-9543B0F71ED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C6BDC8C7-7433-B483-76B0-787AC16B7BC5}"/>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
        <p:nvSpPr>
          <p:cNvPr id="11" name="Title 1">
            <a:extLst>
              <a:ext uri="{FF2B5EF4-FFF2-40B4-BE49-F238E27FC236}">
                <a16:creationId xmlns:a16="http://schemas.microsoft.com/office/drawing/2014/main" id="{AF3E9AF8-47B1-36F2-C1C8-80090D3F075C}"/>
              </a:ext>
            </a:extLst>
          </p:cNvPr>
          <p:cNvSpPr>
            <a:spLocks noGrp="1"/>
          </p:cNvSpPr>
          <p:nvPr>
            <p:ph type="title"/>
          </p:nvPr>
        </p:nvSpPr>
        <p:spPr>
          <a:xfrm>
            <a:off x="612000" y="180000"/>
            <a:ext cx="7920000" cy="720000"/>
          </a:xfrm>
        </p:spPr>
        <p:txBody>
          <a:bodyPr/>
          <a:lstStyle/>
          <a:p>
            <a:r>
              <a:rPr lang="en-US" dirty="0"/>
              <a:t>Logistic Dates and Deliveries to TRIUMF</a:t>
            </a:r>
          </a:p>
        </p:txBody>
      </p:sp>
      <p:pic>
        <p:nvPicPr>
          <p:cNvPr id="12" name="Content Placeholder 6" descr="Table&#10;&#10;AI-generated content may be incorrect.">
            <a:extLst>
              <a:ext uri="{FF2B5EF4-FFF2-40B4-BE49-F238E27FC236}">
                <a16:creationId xmlns:a16="http://schemas.microsoft.com/office/drawing/2014/main" id="{CB54CB2A-7D37-C142-33F8-BB019813C2B1}"/>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rcRect/>
          <a:stretch/>
        </p:blipFill>
        <p:spPr>
          <a:xfrm>
            <a:off x="612000" y="864692"/>
            <a:ext cx="7957499" cy="4608512"/>
          </a:xfrm>
        </p:spPr>
      </p:pic>
      <p:sp>
        <p:nvSpPr>
          <p:cNvPr id="3" name="Rounded Rectangle 2">
            <a:extLst>
              <a:ext uri="{FF2B5EF4-FFF2-40B4-BE49-F238E27FC236}">
                <a16:creationId xmlns:a16="http://schemas.microsoft.com/office/drawing/2014/main" id="{3995DA6B-C009-48A2-45DC-F7BB0890B693}"/>
              </a:ext>
            </a:extLst>
          </p:cNvPr>
          <p:cNvSpPr/>
          <p:nvPr/>
        </p:nvSpPr>
        <p:spPr>
          <a:xfrm>
            <a:off x="1501686" y="1446394"/>
            <a:ext cx="1368152" cy="4358870"/>
          </a:xfrm>
          <a:prstGeom prst="roundRect">
            <a:avLst/>
          </a:prstGeom>
          <a:noFill/>
          <a:ln w="381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CD7E8C9B-A785-AEF1-9DA5-8F0D86DE35EC}"/>
              </a:ext>
            </a:extLst>
          </p:cNvPr>
          <p:cNvSpPr/>
          <p:nvPr/>
        </p:nvSpPr>
        <p:spPr>
          <a:xfrm>
            <a:off x="5988625" y="1446394"/>
            <a:ext cx="1368152" cy="4358870"/>
          </a:xfrm>
          <a:prstGeom prst="roundRect">
            <a:avLst/>
          </a:prstGeom>
          <a:noFill/>
          <a:ln w="381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A6B387B-EDD2-8EF6-6A38-2C26CA710ACA}"/>
              </a:ext>
            </a:extLst>
          </p:cNvPr>
          <p:cNvSpPr txBox="1"/>
          <p:nvPr/>
        </p:nvSpPr>
        <p:spPr>
          <a:xfrm>
            <a:off x="1635771" y="5381386"/>
            <a:ext cx="1099981" cy="307777"/>
          </a:xfrm>
          <a:prstGeom prst="rect">
            <a:avLst/>
          </a:prstGeom>
          <a:noFill/>
        </p:spPr>
        <p:txBody>
          <a:bodyPr wrap="none" rtlCol="0">
            <a:spAutoFit/>
          </a:bodyPr>
          <a:lstStyle/>
          <a:p>
            <a:r>
              <a:rPr lang="en-US" sz="1400" dirty="0">
                <a:solidFill>
                  <a:srgbClr val="009900"/>
                </a:solidFill>
              </a:rPr>
              <a:t>Contractual</a:t>
            </a:r>
          </a:p>
        </p:txBody>
      </p:sp>
      <p:sp>
        <p:nvSpPr>
          <p:cNvPr id="10" name="TextBox 9">
            <a:extLst>
              <a:ext uri="{FF2B5EF4-FFF2-40B4-BE49-F238E27FC236}">
                <a16:creationId xmlns:a16="http://schemas.microsoft.com/office/drawing/2014/main" id="{00679DE2-4424-F10F-C2A2-967399726071}"/>
              </a:ext>
            </a:extLst>
          </p:cNvPr>
          <p:cNvSpPr txBox="1"/>
          <p:nvPr/>
        </p:nvSpPr>
        <p:spPr>
          <a:xfrm>
            <a:off x="6122710" y="5381385"/>
            <a:ext cx="1099981" cy="307777"/>
          </a:xfrm>
          <a:prstGeom prst="rect">
            <a:avLst/>
          </a:prstGeom>
          <a:noFill/>
        </p:spPr>
        <p:txBody>
          <a:bodyPr wrap="none" rtlCol="0">
            <a:spAutoFit/>
          </a:bodyPr>
          <a:lstStyle/>
          <a:p>
            <a:r>
              <a:rPr lang="en-US" sz="1400" dirty="0">
                <a:solidFill>
                  <a:srgbClr val="009900"/>
                </a:solidFill>
              </a:rPr>
              <a:t>Contractual</a:t>
            </a:r>
          </a:p>
        </p:txBody>
      </p:sp>
    </p:spTree>
    <p:extLst>
      <p:ext uri="{BB962C8B-B14F-4D97-AF65-F5344CB8AC3E}">
        <p14:creationId xmlns:p14="http://schemas.microsoft.com/office/powerpoint/2010/main" val="3544731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77ADA-2291-C11F-16CF-204FCE4FA8FC}"/>
              </a:ext>
            </a:extLst>
          </p:cNvPr>
          <p:cNvSpPr>
            <a:spLocks noGrp="1"/>
          </p:cNvSpPr>
          <p:nvPr>
            <p:ph type="title"/>
          </p:nvPr>
        </p:nvSpPr>
        <p:spPr/>
        <p:txBody>
          <a:bodyPr/>
          <a:lstStyle/>
          <a:p>
            <a:r>
              <a:rPr lang="en-US" dirty="0"/>
              <a:t>First Dressed Cavity Arrived Safely at TRIUMF</a:t>
            </a:r>
          </a:p>
        </p:txBody>
      </p:sp>
      <p:sp>
        <p:nvSpPr>
          <p:cNvPr id="4" name="Slide Number Placeholder 3">
            <a:extLst>
              <a:ext uri="{FF2B5EF4-FFF2-40B4-BE49-F238E27FC236}">
                <a16:creationId xmlns:a16="http://schemas.microsoft.com/office/drawing/2014/main" id="{1B56FAC9-9D18-4CBE-BAC0-023240EEB045}"/>
              </a:ext>
            </a:extLst>
          </p:cNvPr>
          <p:cNvSpPr>
            <a:spLocks noGrp="1"/>
          </p:cNvSpPr>
          <p:nvPr>
            <p:ph type="sldNum" sz="quarter" idx="12"/>
          </p:nvPr>
        </p:nvSpPr>
        <p:spPr/>
        <p:txBody>
          <a:bodyPr/>
          <a:lstStyle/>
          <a:p>
            <a:fld id="{BFDCA1C4-9514-7B4F-976F-D92F7E296653}" type="slidenum">
              <a:rPr lang="fr-FR" smtClean="0">
                <a:solidFill>
                  <a:schemeClr val="bg1"/>
                </a:solidFill>
              </a:rPr>
              <a:pPr/>
              <a:t>2</a:t>
            </a:fld>
            <a:endParaRPr lang="fr-FR" dirty="0">
              <a:solidFill>
                <a:schemeClr val="bg1"/>
              </a:solidFill>
            </a:endParaRPr>
          </a:p>
        </p:txBody>
      </p:sp>
      <p:pic>
        <p:nvPicPr>
          <p:cNvPr id="9" name="Picture 8" descr="A person working on a machine&#10;&#10;AI-generated content may be incorrect.">
            <a:extLst>
              <a:ext uri="{FF2B5EF4-FFF2-40B4-BE49-F238E27FC236}">
                <a16:creationId xmlns:a16="http://schemas.microsoft.com/office/drawing/2014/main" id="{CE50F670-5BBD-476E-A741-92CBB1907B7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138832" y="3823584"/>
            <a:ext cx="2715600" cy="2036700"/>
          </a:xfrm>
          <a:prstGeom prst="rect">
            <a:avLst/>
          </a:prstGeom>
        </p:spPr>
      </p:pic>
      <p:pic>
        <p:nvPicPr>
          <p:cNvPr id="11" name="Picture 10" descr="A person working in a factory&#10;&#10;AI-generated content may be incorrect.">
            <a:extLst>
              <a:ext uri="{FF2B5EF4-FFF2-40B4-BE49-F238E27FC236}">
                <a16:creationId xmlns:a16="http://schemas.microsoft.com/office/drawing/2014/main" id="{FFD80283-C1F9-4513-68A3-3E373A660D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4307121" y="3821406"/>
            <a:ext cx="2715600" cy="2036700"/>
          </a:xfrm>
          <a:prstGeom prst="rect">
            <a:avLst/>
          </a:prstGeom>
        </p:spPr>
      </p:pic>
      <p:pic>
        <p:nvPicPr>
          <p:cNvPr id="15" name="Picture 14" descr="A picture containing indoor, ceiling&#10;&#10;AI-generated content may be incorrect.">
            <a:extLst>
              <a:ext uri="{FF2B5EF4-FFF2-40B4-BE49-F238E27FC236}">
                <a16:creationId xmlns:a16="http://schemas.microsoft.com/office/drawing/2014/main" id="{961F3E24-2BB0-0E22-0D12-8C11FD3579AC}"/>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49335" y="1158831"/>
            <a:ext cx="1925479" cy="1893160"/>
          </a:xfrm>
          <a:prstGeom prst="rect">
            <a:avLst/>
          </a:prstGeom>
        </p:spPr>
      </p:pic>
      <p:pic>
        <p:nvPicPr>
          <p:cNvPr id="17" name="Picture 16" descr="A person driving a forklift&#10;&#10;AI-generated content may be incorrect.">
            <a:extLst>
              <a:ext uri="{FF2B5EF4-FFF2-40B4-BE49-F238E27FC236}">
                <a16:creationId xmlns:a16="http://schemas.microsoft.com/office/drawing/2014/main" id="{D1A302EA-7E02-1B83-F8F3-484C97E90900}"/>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174814" y="1169241"/>
            <a:ext cx="2103245" cy="1892897"/>
          </a:xfrm>
          <a:prstGeom prst="rect">
            <a:avLst/>
          </a:prstGeom>
        </p:spPr>
      </p:pic>
      <p:pic>
        <p:nvPicPr>
          <p:cNvPr id="19" name="Picture 18" descr="A person standing on the back of a truck&#10;&#10;AI-generated content may be incorrect.">
            <a:extLst>
              <a:ext uri="{FF2B5EF4-FFF2-40B4-BE49-F238E27FC236}">
                <a16:creationId xmlns:a16="http://schemas.microsoft.com/office/drawing/2014/main" id="{24344440-6D3F-9701-E654-D0B9FCB74054}"/>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275882" y="1158962"/>
            <a:ext cx="1922128" cy="1892897"/>
          </a:xfrm>
          <a:prstGeom prst="rect">
            <a:avLst/>
          </a:prstGeom>
        </p:spPr>
      </p:pic>
      <p:pic>
        <p:nvPicPr>
          <p:cNvPr id="21" name="Picture 20" descr="A person working in a factory&#10;&#10;AI-generated content may be incorrect.">
            <a:extLst>
              <a:ext uri="{FF2B5EF4-FFF2-40B4-BE49-F238E27FC236}">
                <a16:creationId xmlns:a16="http://schemas.microsoft.com/office/drawing/2014/main" id="{E3D2745D-A6A3-9AD4-637C-2DAB3474CF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93580" y="3475561"/>
            <a:ext cx="2053113" cy="2728389"/>
          </a:xfrm>
          <a:prstGeom prst="rect">
            <a:avLst/>
          </a:prstGeom>
        </p:spPr>
      </p:pic>
      <p:sp>
        <p:nvSpPr>
          <p:cNvPr id="24" name="TextBox 23">
            <a:extLst>
              <a:ext uri="{FF2B5EF4-FFF2-40B4-BE49-F238E27FC236}">
                <a16:creationId xmlns:a16="http://schemas.microsoft.com/office/drawing/2014/main" id="{44179B64-FAE6-4ED2-35D3-C4CE2BE26BEF}"/>
              </a:ext>
            </a:extLst>
          </p:cNvPr>
          <p:cNvSpPr txBox="1"/>
          <p:nvPr/>
        </p:nvSpPr>
        <p:spPr>
          <a:xfrm>
            <a:off x="3181350" y="2981571"/>
            <a:ext cx="2781300" cy="276999"/>
          </a:xfrm>
          <a:prstGeom prst="rect">
            <a:avLst/>
          </a:prstGeom>
          <a:solidFill>
            <a:schemeClr val="bg1"/>
          </a:solidFill>
          <a:ln>
            <a:solidFill>
              <a:schemeClr val="tx1"/>
            </a:solidFill>
          </a:ln>
        </p:spPr>
        <p:txBody>
          <a:bodyPr wrap="square" rtlCol="0">
            <a:spAutoFit/>
          </a:bodyPr>
          <a:lstStyle/>
          <a:p>
            <a:pPr algn="ctr"/>
            <a:r>
              <a:rPr lang="en-US" sz="1200" dirty="0"/>
              <a:t>Loading operations at JLAB (2/21/25) </a:t>
            </a:r>
          </a:p>
        </p:txBody>
      </p:sp>
      <p:sp>
        <p:nvSpPr>
          <p:cNvPr id="25" name="TextBox 24">
            <a:extLst>
              <a:ext uri="{FF2B5EF4-FFF2-40B4-BE49-F238E27FC236}">
                <a16:creationId xmlns:a16="http://schemas.microsoft.com/office/drawing/2014/main" id="{F672E309-700A-3814-4356-FDA3A683AA8F}"/>
              </a:ext>
            </a:extLst>
          </p:cNvPr>
          <p:cNvSpPr txBox="1"/>
          <p:nvPr/>
        </p:nvSpPr>
        <p:spPr>
          <a:xfrm>
            <a:off x="1979712" y="6059056"/>
            <a:ext cx="2781300" cy="276999"/>
          </a:xfrm>
          <a:prstGeom prst="rect">
            <a:avLst/>
          </a:prstGeom>
          <a:solidFill>
            <a:schemeClr val="bg1"/>
          </a:solidFill>
          <a:ln>
            <a:solidFill>
              <a:schemeClr val="tx1"/>
            </a:solidFill>
          </a:ln>
        </p:spPr>
        <p:txBody>
          <a:bodyPr wrap="square" rtlCol="0">
            <a:spAutoFit/>
          </a:bodyPr>
          <a:lstStyle/>
          <a:p>
            <a:pPr algn="ctr"/>
            <a:r>
              <a:rPr lang="en-US" sz="1200" dirty="0"/>
              <a:t>Receiving at TRIUMF (2/26/25) </a:t>
            </a:r>
          </a:p>
        </p:txBody>
      </p:sp>
      <p:pic>
        <p:nvPicPr>
          <p:cNvPr id="27" name="Picture 26" descr="A white truck parked outside a building&#10;&#10;AI-generated content may be incorrect.">
            <a:extLst>
              <a:ext uri="{FF2B5EF4-FFF2-40B4-BE49-F238E27FC236}">
                <a16:creationId xmlns:a16="http://schemas.microsoft.com/office/drawing/2014/main" id="{D89BC713-E28D-663C-1EAA-D2E124EFCB4C}"/>
              </a:ext>
            </a:extLst>
          </p:cNvPr>
          <p:cNvPicPr>
            <a:picLocks noChangeAspect="1"/>
          </p:cNvPicPr>
          <p:nvPr/>
        </p:nvPicPr>
        <p:blipFill>
          <a:blip r:embed="rId8" cstate="screen">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a:ext>
            </a:extLst>
          </a:blip>
          <a:srcRect/>
          <a:stretch/>
        </p:blipFill>
        <p:spPr>
          <a:xfrm>
            <a:off x="6189726" y="1169242"/>
            <a:ext cx="2820361" cy="1882618"/>
          </a:xfrm>
          <a:prstGeom prst="rect">
            <a:avLst/>
          </a:prstGeom>
        </p:spPr>
      </p:pic>
      <p:pic>
        <p:nvPicPr>
          <p:cNvPr id="3" name="Picture 2">
            <a:extLst>
              <a:ext uri="{FF2B5EF4-FFF2-40B4-BE49-F238E27FC236}">
                <a16:creationId xmlns:a16="http://schemas.microsoft.com/office/drawing/2014/main" id="{583960D5-1213-45F5-49E9-E82B882C90E4}"/>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6" name="Footer Placeholder 1">
            <a:extLst>
              <a:ext uri="{FF2B5EF4-FFF2-40B4-BE49-F238E27FC236}">
                <a16:creationId xmlns:a16="http://schemas.microsoft.com/office/drawing/2014/main" id="{E75C5AEE-22DD-950A-2BA5-01EDA5D1C158}"/>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pic>
        <p:nvPicPr>
          <p:cNvPr id="8" name="Picture 7" descr="A group of people in white coats and gloves&#10;&#10;Description automatically generated">
            <a:extLst>
              <a:ext uri="{FF2B5EF4-FFF2-40B4-BE49-F238E27FC236}">
                <a16:creationId xmlns:a16="http://schemas.microsoft.com/office/drawing/2014/main" id="{290CDFB9-CB96-DBF6-324C-7B8C66D81F5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5400000">
            <a:off x="6425173" y="3817747"/>
            <a:ext cx="2737484" cy="2053113"/>
          </a:xfrm>
          <a:prstGeom prst="rect">
            <a:avLst/>
          </a:prstGeom>
        </p:spPr>
      </p:pic>
      <p:sp>
        <p:nvSpPr>
          <p:cNvPr id="10" name="TextBox 9">
            <a:extLst>
              <a:ext uri="{FF2B5EF4-FFF2-40B4-BE49-F238E27FC236}">
                <a16:creationId xmlns:a16="http://schemas.microsoft.com/office/drawing/2014/main" id="{20580FBA-D539-2541-4940-3F450C58B4A3}"/>
              </a:ext>
            </a:extLst>
          </p:cNvPr>
          <p:cNvSpPr txBox="1"/>
          <p:nvPr/>
        </p:nvSpPr>
        <p:spPr>
          <a:xfrm>
            <a:off x="6804248" y="6074400"/>
            <a:ext cx="2003705" cy="276999"/>
          </a:xfrm>
          <a:prstGeom prst="rect">
            <a:avLst/>
          </a:prstGeom>
          <a:solidFill>
            <a:schemeClr val="bg1"/>
          </a:solidFill>
          <a:ln>
            <a:solidFill>
              <a:schemeClr val="tx1"/>
            </a:solidFill>
          </a:ln>
        </p:spPr>
        <p:txBody>
          <a:bodyPr wrap="square" rtlCol="0">
            <a:spAutoFit/>
          </a:bodyPr>
          <a:lstStyle/>
          <a:p>
            <a:pPr algn="ctr"/>
            <a:r>
              <a:rPr lang="en-US" sz="1200" dirty="0"/>
              <a:t>Test at TRIUMF (3/17/25) </a:t>
            </a:r>
          </a:p>
        </p:txBody>
      </p:sp>
    </p:spTree>
    <p:extLst>
      <p:ext uri="{BB962C8B-B14F-4D97-AF65-F5344CB8AC3E}">
        <p14:creationId xmlns:p14="http://schemas.microsoft.com/office/powerpoint/2010/main" val="3521416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7EC96-B36E-A8D7-8FF5-3348C51EBF86}"/>
              </a:ext>
            </a:extLst>
          </p:cNvPr>
          <p:cNvSpPr>
            <a:spLocks noGrp="1"/>
          </p:cNvSpPr>
          <p:nvPr>
            <p:ph type="title"/>
          </p:nvPr>
        </p:nvSpPr>
        <p:spPr/>
        <p:txBody>
          <a:bodyPr/>
          <a:lstStyle/>
          <a:p>
            <a:r>
              <a:rPr lang="en-US" dirty="0"/>
              <a:t>Production Restart at Zanon</a:t>
            </a:r>
          </a:p>
        </p:txBody>
      </p:sp>
      <p:sp>
        <p:nvSpPr>
          <p:cNvPr id="3" name="Content Placeholder 2">
            <a:extLst>
              <a:ext uri="{FF2B5EF4-FFF2-40B4-BE49-F238E27FC236}">
                <a16:creationId xmlns:a16="http://schemas.microsoft.com/office/drawing/2014/main" id="{C5D71210-292F-60C4-53B7-4836DF46AF9C}"/>
              </a:ext>
            </a:extLst>
          </p:cNvPr>
          <p:cNvSpPr>
            <a:spLocks noGrp="1"/>
          </p:cNvSpPr>
          <p:nvPr>
            <p:ph idx="1"/>
          </p:nvPr>
        </p:nvSpPr>
        <p:spPr>
          <a:xfrm>
            <a:off x="612000" y="1043450"/>
            <a:ext cx="4752088" cy="3969725"/>
          </a:xfrm>
        </p:spPr>
        <p:txBody>
          <a:bodyPr>
            <a:normAutofit fontScale="92500" lnSpcReduction="10000"/>
          </a:bodyPr>
          <a:lstStyle/>
          <a:p>
            <a:r>
              <a:rPr lang="en-US" sz="1800" dirty="0"/>
              <a:t>RFDs production at ZRI paused since Oct 2024. We realized there was a gap between the plans at Zanon and the requirements of HL-LHC in terms of documentation prior to manufacturing and UT/metrology inspections.</a:t>
            </a:r>
          </a:p>
          <a:p>
            <a:r>
              <a:rPr lang="en-US" sz="1800" dirty="0"/>
              <a:t>Two Change-Orders (c/o) were needed to modify individual contracts for Bare and Jacketed to add work at Zanon per the above.</a:t>
            </a:r>
          </a:p>
          <a:p>
            <a:pPr lvl="1">
              <a:buFont typeface="Wingdings" panose="05000000000000000000" pitchFamily="2" charset="2"/>
              <a:buChar char="Ø"/>
            </a:pPr>
            <a:r>
              <a:rPr lang="en-US" sz="1600" dirty="0"/>
              <a:t>New schedules received from Zanon for both contracts (right).</a:t>
            </a:r>
          </a:p>
          <a:p>
            <a:pPr lvl="1">
              <a:buFont typeface="Wingdings" panose="05000000000000000000" pitchFamily="2" charset="2"/>
              <a:buChar char="Ø"/>
            </a:pPr>
            <a:r>
              <a:rPr lang="en-US" sz="1600" dirty="0"/>
              <a:t>After lengthy negotiations, resulting in advancements </a:t>
            </a:r>
            <a:r>
              <a:rPr lang="en-US" sz="1600" u="sng" dirty="0"/>
              <a:t>up to 9 months</a:t>
            </a:r>
            <a:r>
              <a:rPr lang="en-US" sz="1600" dirty="0"/>
              <a:t>, we have reached an agreement on dates for both contracts.</a:t>
            </a:r>
          </a:p>
          <a:p>
            <a:pPr lvl="1">
              <a:buFont typeface="Wingdings" panose="05000000000000000000" pitchFamily="2" charset="2"/>
              <a:buChar char="Ø"/>
            </a:pPr>
            <a:r>
              <a:rPr lang="en-US" sz="1600" dirty="0"/>
              <a:t>Bare Cavity c/o: Approved.</a:t>
            </a:r>
          </a:p>
          <a:p>
            <a:pPr lvl="1">
              <a:buFont typeface="Wingdings" panose="05000000000000000000" pitchFamily="2" charset="2"/>
              <a:buChar char="Ø"/>
            </a:pPr>
            <a:r>
              <a:rPr lang="en-US" sz="1600" dirty="0"/>
              <a:t>Jacket Cavity c/o: In hand at Zanon for minor tweaks, approval likely early next week.</a:t>
            </a:r>
          </a:p>
        </p:txBody>
      </p:sp>
      <p:sp>
        <p:nvSpPr>
          <p:cNvPr id="6" name="Footer Placeholder 1">
            <a:extLst>
              <a:ext uri="{FF2B5EF4-FFF2-40B4-BE49-F238E27FC236}">
                <a16:creationId xmlns:a16="http://schemas.microsoft.com/office/drawing/2014/main" id="{B95E1E02-3CBB-00A1-FC76-D2899D6C39F3}"/>
              </a:ext>
            </a:extLst>
          </p:cNvPr>
          <p:cNvSpPr>
            <a:spLocks noGrp="1"/>
          </p:cNvSpPr>
          <p:nvPr>
            <p:ph type="ftr" sz="quarter" idx="11"/>
          </p:nvPr>
        </p:nvSpPr>
        <p:spPr/>
        <p:txBody>
          <a:bodyPr/>
          <a:lstStyle/>
          <a:p>
            <a:r>
              <a:rPr lang="en-US" noProof="0"/>
              <a:t>Global Crab Cavity Coordination Meeting – 4th April 2025</a:t>
            </a:r>
            <a:endParaRPr lang="en-GB" noProof="0" dirty="0"/>
          </a:p>
        </p:txBody>
      </p:sp>
      <p:sp>
        <p:nvSpPr>
          <p:cNvPr id="21" name="Slide Number Placeholder 20">
            <a:extLst>
              <a:ext uri="{FF2B5EF4-FFF2-40B4-BE49-F238E27FC236}">
                <a16:creationId xmlns:a16="http://schemas.microsoft.com/office/drawing/2014/main" id="{5BDCEC74-B596-B5EA-9284-6D546203A7F1}"/>
              </a:ext>
            </a:extLst>
          </p:cNvPr>
          <p:cNvSpPr>
            <a:spLocks noGrp="1"/>
          </p:cNvSpPr>
          <p:nvPr>
            <p:ph type="sldNum" sz="quarter" idx="12"/>
          </p:nvPr>
        </p:nvSpPr>
        <p:spPr/>
        <p:txBody>
          <a:bodyPr/>
          <a:lstStyle/>
          <a:p>
            <a:fld id="{BFDCA1C4-9514-7B4F-976F-D92F7E296653}" type="slidenum">
              <a:rPr lang="fr-FR" smtClean="0">
                <a:solidFill>
                  <a:schemeClr val="bg1"/>
                </a:solidFill>
              </a:rPr>
              <a:pPr/>
              <a:t>3</a:t>
            </a:fld>
            <a:endParaRPr lang="fr-FR" dirty="0">
              <a:solidFill>
                <a:schemeClr val="bg1"/>
              </a:solidFill>
            </a:endParaRPr>
          </a:p>
        </p:txBody>
      </p:sp>
      <p:pic>
        <p:nvPicPr>
          <p:cNvPr id="4" name="Picture 3">
            <a:extLst>
              <a:ext uri="{FF2B5EF4-FFF2-40B4-BE49-F238E27FC236}">
                <a16:creationId xmlns:a16="http://schemas.microsoft.com/office/drawing/2014/main" id="{A5BEE337-45F1-ED33-5C39-5F015C21740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pic>
        <p:nvPicPr>
          <p:cNvPr id="8" name="Picture 7" descr="A picture containing text&#10;&#10;AI-generated content may be incorrect.">
            <a:extLst>
              <a:ext uri="{FF2B5EF4-FFF2-40B4-BE49-F238E27FC236}">
                <a16:creationId xmlns:a16="http://schemas.microsoft.com/office/drawing/2014/main" id="{FF87B9C8-D70B-18D5-6996-51A1410648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27283" y="1177110"/>
            <a:ext cx="3040892" cy="2157214"/>
          </a:xfrm>
          <a:prstGeom prst="rect">
            <a:avLst/>
          </a:prstGeom>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pic>
      <p:pic>
        <p:nvPicPr>
          <p:cNvPr id="10" name="Picture 9" descr="Chart&#10;&#10;AI-generated content may be incorrect.">
            <a:extLst>
              <a:ext uri="{FF2B5EF4-FFF2-40B4-BE49-F238E27FC236}">
                <a16:creationId xmlns:a16="http://schemas.microsoft.com/office/drawing/2014/main" id="{A2188970-759C-CA13-16BA-1E0ACD8250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68144" y="2581654"/>
            <a:ext cx="2910371" cy="1509390"/>
          </a:xfrm>
          <a:prstGeom prst="rect">
            <a:avLst/>
          </a:prstGeom>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pic>
      <p:sp>
        <p:nvSpPr>
          <p:cNvPr id="15" name="Content Placeholder 2">
            <a:extLst>
              <a:ext uri="{FF2B5EF4-FFF2-40B4-BE49-F238E27FC236}">
                <a16:creationId xmlns:a16="http://schemas.microsoft.com/office/drawing/2014/main" id="{B929FD51-B61B-44B1-3369-DD61A6EF72D5}"/>
              </a:ext>
            </a:extLst>
          </p:cNvPr>
          <p:cNvSpPr txBox="1">
            <a:spLocks/>
          </p:cNvSpPr>
          <p:nvPr/>
        </p:nvSpPr>
        <p:spPr>
          <a:xfrm>
            <a:off x="612000" y="5156625"/>
            <a:ext cx="7931577" cy="91963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anose="05000000000000000000" pitchFamily="2" charset="2"/>
              <a:buChar char="Ø"/>
            </a:pPr>
            <a:r>
              <a:rPr lang="en-US" sz="1800" dirty="0">
                <a:highlight>
                  <a:srgbClr val="00FF00"/>
                </a:highlight>
              </a:rPr>
              <a:t>Zanon informed us that they have started fabrication of Ti-SST brazed joints for the production helium tanks.</a:t>
            </a:r>
          </a:p>
          <a:p>
            <a:pPr lvl="1"/>
            <a:endParaRPr lang="en-US" sz="1200" dirty="0"/>
          </a:p>
        </p:txBody>
      </p:sp>
    </p:spTree>
    <p:extLst>
      <p:ext uri="{BB962C8B-B14F-4D97-AF65-F5344CB8AC3E}">
        <p14:creationId xmlns:p14="http://schemas.microsoft.com/office/powerpoint/2010/main" val="1115383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3D3E8F-426B-DDED-A265-161ED72E79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5096A1-142E-38EC-F2FD-AB06BB71A4F6}"/>
              </a:ext>
            </a:extLst>
          </p:cNvPr>
          <p:cNvSpPr>
            <a:spLocks noGrp="1"/>
          </p:cNvSpPr>
          <p:nvPr>
            <p:ph type="title"/>
          </p:nvPr>
        </p:nvSpPr>
        <p:spPr/>
        <p:txBody>
          <a:bodyPr/>
          <a:lstStyle/>
          <a:p>
            <a:r>
              <a:rPr lang="en-US" dirty="0"/>
              <a:t>Vendor Visits</a:t>
            </a:r>
          </a:p>
        </p:txBody>
      </p:sp>
      <p:sp>
        <p:nvSpPr>
          <p:cNvPr id="3" name="Content Placeholder 2">
            <a:extLst>
              <a:ext uri="{FF2B5EF4-FFF2-40B4-BE49-F238E27FC236}">
                <a16:creationId xmlns:a16="http://schemas.microsoft.com/office/drawing/2014/main" id="{605D87A8-AAF7-6406-ABE9-C3F424BBF5E0}"/>
              </a:ext>
            </a:extLst>
          </p:cNvPr>
          <p:cNvSpPr>
            <a:spLocks noGrp="1"/>
          </p:cNvSpPr>
          <p:nvPr>
            <p:ph idx="1"/>
          </p:nvPr>
        </p:nvSpPr>
        <p:spPr>
          <a:xfrm>
            <a:off x="398640" y="1234862"/>
            <a:ext cx="4968552" cy="3760814"/>
          </a:xfrm>
        </p:spPr>
        <p:txBody>
          <a:bodyPr>
            <a:normAutofit fontScale="92500" lnSpcReduction="10000"/>
          </a:bodyPr>
          <a:lstStyle/>
          <a:p>
            <a:pPr>
              <a:buFont typeface="Wingdings" panose="05000000000000000000" pitchFamily="2" charset="2"/>
              <a:buChar char="Ø"/>
            </a:pPr>
            <a:r>
              <a:rPr lang="en-US" sz="1900" dirty="0"/>
              <a:t>AUP &amp; CERN reps visited ZRI Feb 24</a:t>
            </a:r>
            <a:r>
              <a:rPr lang="en-US" sz="1900" baseline="30000" dirty="0"/>
              <a:t>th</a:t>
            </a:r>
            <a:r>
              <a:rPr lang="en-US" sz="1900" dirty="0"/>
              <a:t>-28</a:t>
            </a:r>
            <a:r>
              <a:rPr lang="en-US" sz="1900" baseline="30000" dirty="0"/>
              <a:t>th</a:t>
            </a:r>
            <a:r>
              <a:rPr lang="en-US" sz="1900" dirty="0"/>
              <a:t>.</a:t>
            </a:r>
          </a:p>
          <a:p>
            <a:pPr lvl="1"/>
            <a:r>
              <a:rPr lang="en-US" sz="1800" dirty="0"/>
              <a:t>Reviewed all details of HPR procedures of ZRI/JLAB and CERN.</a:t>
            </a:r>
            <a:endParaRPr lang="en-US" sz="1800" dirty="0">
              <a:highlight>
                <a:srgbClr val="FFFF00"/>
              </a:highlight>
            </a:endParaRPr>
          </a:p>
          <a:p>
            <a:pPr lvl="1"/>
            <a:r>
              <a:rPr lang="en-US" sz="1800" dirty="0"/>
              <a:t>Finalized CMM plans for Jacketed and Bare cavities.</a:t>
            </a:r>
          </a:p>
          <a:p>
            <a:pPr lvl="1"/>
            <a:r>
              <a:rPr lang="en-US" sz="1800" dirty="0"/>
              <a:t>Agreed on plans for UT C-Scan at CERN of all NEW joints made at Zanon.</a:t>
            </a:r>
          </a:p>
          <a:p>
            <a:pPr lvl="1"/>
            <a:r>
              <a:rPr lang="en-US" sz="1800" dirty="0"/>
              <a:t>Discussed issue with CBAM EU regulation (Carbon Border Adjustment Mechanism) negotiated that JLAB can ship all the vacuum test hardware to Zanon in one shipment and avoid additional limitations starting in 2026 (kits expected to arrive at Zanon in time for first preparations in ~June).</a:t>
            </a:r>
          </a:p>
        </p:txBody>
      </p:sp>
      <p:sp>
        <p:nvSpPr>
          <p:cNvPr id="6" name="Footer Placeholder 1">
            <a:extLst>
              <a:ext uri="{FF2B5EF4-FFF2-40B4-BE49-F238E27FC236}">
                <a16:creationId xmlns:a16="http://schemas.microsoft.com/office/drawing/2014/main" id="{0A27D145-D097-9DF9-7677-B592E146B998}"/>
              </a:ext>
            </a:extLst>
          </p:cNvPr>
          <p:cNvSpPr>
            <a:spLocks noGrp="1"/>
          </p:cNvSpPr>
          <p:nvPr>
            <p:ph type="ftr" sz="quarter" idx="11"/>
          </p:nvPr>
        </p:nvSpPr>
        <p:spPr/>
        <p:txBody>
          <a:bodyPr/>
          <a:lstStyle/>
          <a:p>
            <a:r>
              <a:rPr lang="en-US" noProof="0"/>
              <a:t>Global Crab Cavity Coordination Meeting – 4th April 2025</a:t>
            </a:r>
            <a:endParaRPr lang="en-GB" noProof="0" dirty="0"/>
          </a:p>
        </p:txBody>
      </p:sp>
      <p:sp>
        <p:nvSpPr>
          <p:cNvPr id="21" name="Slide Number Placeholder 20">
            <a:extLst>
              <a:ext uri="{FF2B5EF4-FFF2-40B4-BE49-F238E27FC236}">
                <a16:creationId xmlns:a16="http://schemas.microsoft.com/office/drawing/2014/main" id="{316C93A1-3600-3CEE-2DE0-CF09945D5121}"/>
              </a:ext>
            </a:extLst>
          </p:cNvPr>
          <p:cNvSpPr>
            <a:spLocks noGrp="1"/>
          </p:cNvSpPr>
          <p:nvPr>
            <p:ph type="sldNum" sz="quarter" idx="12"/>
          </p:nvPr>
        </p:nvSpPr>
        <p:spPr/>
        <p:txBody>
          <a:bodyPr/>
          <a:lstStyle/>
          <a:p>
            <a:fld id="{BFDCA1C4-9514-7B4F-976F-D92F7E296653}" type="slidenum">
              <a:rPr lang="fr-FR" smtClean="0">
                <a:solidFill>
                  <a:schemeClr val="bg1"/>
                </a:solidFill>
              </a:rPr>
              <a:pPr/>
              <a:t>4</a:t>
            </a:fld>
            <a:endParaRPr lang="fr-FR" dirty="0">
              <a:solidFill>
                <a:schemeClr val="bg1"/>
              </a:solidFill>
            </a:endParaRPr>
          </a:p>
        </p:txBody>
      </p:sp>
      <p:grpSp>
        <p:nvGrpSpPr>
          <p:cNvPr id="20" name="Group 19">
            <a:extLst>
              <a:ext uri="{FF2B5EF4-FFF2-40B4-BE49-F238E27FC236}">
                <a16:creationId xmlns:a16="http://schemas.microsoft.com/office/drawing/2014/main" id="{A656D336-A82E-1BA3-3574-5FDDD2AFF5BA}"/>
              </a:ext>
            </a:extLst>
          </p:cNvPr>
          <p:cNvGrpSpPr/>
          <p:nvPr/>
        </p:nvGrpSpPr>
        <p:grpSpPr>
          <a:xfrm>
            <a:off x="5660326" y="1140120"/>
            <a:ext cx="3026474" cy="3367751"/>
            <a:chOff x="7736538" y="1102057"/>
            <a:chExt cx="4035299" cy="4490335"/>
          </a:xfrm>
        </p:grpSpPr>
        <p:pic>
          <p:nvPicPr>
            <p:cNvPr id="7" name="Picture 6">
              <a:extLst>
                <a:ext uri="{FF2B5EF4-FFF2-40B4-BE49-F238E27FC236}">
                  <a16:creationId xmlns:a16="http://schemas.microsoft.com/office/drawing/2014/main" id="{CCBBE5C4-7A66-D9D9-EBD9-16B3834D875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736538" y="1102057"/>
              <a:ext cx="4031073" cy="2326943"/>
            </a:xfrm>
            <a:prstGeom prst="rect">
              <a:avLst/>
            </a:prstGeom>
          </p:spPr>
        </p:pic>
        <p:pic>
          <p:nvPicPr>
            <p:cNvPr id="11" name="Picture 10" descr="A group of people posing for a photo&#10;&#10;Description automatically generated">
              <a:extLst>
                <a:ext uri="{FF2B5EF4-FFF2-40B4-BE49-F238E27FC236}">
                  <a16:creationId xmlns:a16="http://schemas.microsoft.com/office/drawing/2014/main" id="{A1FB5C70-461E-B783-79E6-1FCD91A8AD9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736539" y="3479919"/>
              <a:ext cx="2018462" cy="2112473"/>
            </a:xfrm>
            <a:prstGeom prst="rect">
              <a:avLst/>
            </a:prstGeom>
          </p:spPr>
        </p:pic>
        <p:pic>
          <p:nvPicPr>
            <p:cNvPr id="13" name="Picture 12" descr="A close-up of a camera&#10;&#10;Description automatically generated with low confidence">
              <a:extLst>
                <a:ext uri="{FF2B5EF4-FFF2-40B4-BE49-F238E27FC236}">
                  <a16:creationId xmlns:a16="http://schemas.microsoft.com/office/drawing/2014/main" id="{2A9E2B86-612E-E97E-9080-7A01350BD1F2}"/>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9797047" y="3479919"/>
              <a:ext cx="1970564" cy="910283"/>
            </a:xfrm>
            <a:prstGeom prst="rect">
              <a:avLst/>
            </a:prstGeom>
          </p:spPr>
        </p:pic>
        <p:pic>
          <p:nvPicPr>
            <p:cNvPr id="19" name="Picture 18" descr="A picture containing seat&#10;&#10;Description automatically generated">
              <a:extLst>
                <a:ext uri="{FF2B5EF4-FFF2-40B4-BE49-F238E27FC236}">
                  <a16:creationId xmlns:a16="http://schemas.microsoft.com/office/drawing/2014/main" id="{D95DC7EC-D919-EC4C-3141-CF13E2A0330A}"/>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797047" y="4426573"/>
              <a:ext cx="1974790" cy="1165819"/>
            </a:xfrm>
            <a:prstGeom prst="rect">
              <a:avLst/>
            </a:prstGeom>
          </p:spPr>
        </p:pic>
      </p:grpSp>
      <p:pic>
        <p:nvPicPr>
          <p:cNvPr id="4" name="Picture 3">
            <a:extLst>
              <a:ext uri="{FF2B5EF4-FFF2-40B4-BE49-F238E27FC236}">
                <a16:creationId xmlns:a16="http://schemas.microsoft.com/office/drawing/2014/main" id="{8A5C447F-9D6A-AD3B-765C-B2B5B853F6E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5" name="Content Placeholder 2">
            <a:extLst>
              <a:ext uri="{FF2B5EF4-FFF2-40B4-BE49-F238E27FC236}">
                <a16:creationId xmlns:a16="http://schemas.microsoft.com/office/drawing/2014/main" id="{CD8CEE35-CF4E-3834-89EA-A1514E944BE2}"/>
              </a:ext>
            </a:extLst>
          </p:cNvPr>
          <p:cNvSpPr txBox="1">
            <a:spLocks/>
          </p:cNvSpPr>
          <p:nvPr/>
        </p:nvSpPr>
        <p:spPr>
          <a:xfrm>
            <a:off x="612000" y="5137326"/>
            <a:ext cx="7700968" cy="121902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Next visit planned for April 15</a:t>
            </a:r>
            <a:r>
              <a:rPr lang="en-US" sz="1800" baseline="30000" dirty="0"/>
              <a:t>th</a:t>
            </a:r>
            <a:r>
              <a:rPr lang="en-US" sz="1800" dirty="0"/>
              <a:t>-17</a:t>
            </a:r>
            <a:r>
              <a:rPr lang="en-US" sz="1800" baseline="30000" dirty="0"/>
              <a:t>th </a:t>
            </a:r>
            <a:r>
              <a:rPr lang="en-US" sz="1800" dirty="0"/>
              <a:t>to officialize restart of production:</a:t>
            </a:r>
          </a:p>
          <a:p>
            <a:pPr lvl="1"/>
            <a:r>
              <a:rPr lang="en-US" sz="1600" dirty="0"/>
              <a:t>Verify quality of completed NRFD03</a:t>
            </a:r>
          </a:p>
          <a:p>
            <a:pPr lvl="1"/>
            <a:r>
              <a:rPr lang="en-US" sz="1600" dirty="0"/>
              <a:t>Confirm that trim-tuning targets are achieved for NRFD04-06</a:t>
            </a:r>
          </a:p>
        </p:txBody>
      </p:sp>
      <p:sp>
        <p:nvSpPr>
          <p:cNvPr id="8" name="TextBox 7">
            <a:extLst>
              <a:ext uri="{FF2B5EF4-FFF2-40B4-BE49-F238E27FC236}">
                <a16:creationId xmlns:a16="http://schemas.microsoft.com/office/drawing/2014/main" id="{01EFAAEE-4CCB-48DB-8951-8CE40A000C33}"/>
              </a:ext>
            </a:extLst>
          </p:cNvPr>
          <p:cNvSpPr txBox="1"/>
          <p:nvPr/>
        </p:nvSpPr>
        <p:spPr>
          <a:xfrm>
            <a:off x="6044149" y="4469028"/>
            <a:ext cx="2339722" cy="461665"/>
          </a:xfrm>
          <a:prstGeom prst="rect">
            <a:avLst/>
          </a:prstGeom>
          <a:solidFill>
            <a:schemeClr val="bg1"/>
          </a:solidFill>
          <a:ln>
            <a:solidFill>
              <a:schemeClr val="tx1"/>
            </a:solidFill>
          </a:ln>
        </p:spPr>
        <p:txBody>
          <a:bodyPr wrap="square" rtlCol="0">
            <a:spAutoFit/>
          </a:bodyPr>
          <a:lstStyle/>
          <a:p>
            <a:pPr algn="ctr"/>
            <a:r>
              <a:rPr lang="en-US" sz="1200" dirty="0"/>
              <a:t>AUP Representatives at Zanon Feb. 2024</a:t>
            </a:r>
          </a:p>
        </p:txBody>
      </p:sp>
    </p:spTree>
    <p:extLst>
      <p:ext uri="{BB962C8B-B14F-4D97-AF65-F5344CB8AC3E}">
        <p14:creationId xmlns:p14="http://schemas.microsoft.com/office/powerpoint/2010/main" val="49407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7EC96-B36E-A8D7-8FF5-3348C51EBF86}"/>
              </a:ext>
            </a:extLst>
          </p:cNvPr>
          <p:cNvSpPr>
            <a:spLocks noGrp="1"/>
          </p:cNvSpPr>
          <p:nvPr>
            <p:ph type="title"/>
          </p:nvPr>
        </p:nvSpPr>
        <p:spPr/>
        <p:txBody>
          <a:bodyPr/>
          <a:lstStyle/>
          <a:p>
            <a:r>
              <a:rPr lang="en-US" dirty="0"/>
              <a:t>Interfaces: Last Pending Items</a:t>
            </a:r>
          </a:p>
        </p:txBody>
      </p:sp>
      <p:sp>
        <p:nvSpPr>
          <p:cNvPr id="3" name="Content Placeholder 2">
            <a:extLst>
              <a:ext uri="{FF2B5EF4-FFF2-40B4-BE49-F238E27FC236}">
                <a16:creationId xmlns:a16="http://schemas.microsoft.com/office/drawing/2014/main" id="{C5D71210-292F-60C4-53B7-4836DF46AF9C}"/>
              </a:ext>
            </a:extLst>
          </p:cNvPr>
          <p:cNvSpPr>
            <a:spLocks noGrp="1"/>
          </p:cNvSpPr>
          <p:nvPr>
            <p:ph idx="1"/>
          </p:nvPr>
        </p:nvSpPr>
        <p:spPr>
          <a:xfrm>
            <a:off x="612000" y="900000"/>
            <a:ext cx="7920000" cy="1548947"/>
          </a:xfrm>
        </p:spPr>
        <p:txBody>
          <a:bodyPr>
            <a:normAutofit fontScale="92500" lnSpcReduction="10000"/>
          </a:bodyPr>
          <a:lstStyle/>
          <a:p>
            <a:pPr marL="328613" indent="-285750"/>
            <a:r>
              <a:rPr lang="en-US" sz="1800" dirty="0"/>
              <a:t>AUP “as delivered” drawings provided recently, waiting for CERN feedback in EDMS.</a:t>
            </a:r>
          </a:p>
          <a:p>
            <a:pPr marL="328613" indent="-285750"/>
            <a:r>
              <a:rPr lang="en-US" sz="1800" dirty="0"/>
              <a:t>These define all details of final preparations at JLAB for dressed tests and ultimate delivery configuration to TRIUMF.</a:t>
            </a:r>
          </a:p>
          <a:p>
            <a:pPr marL="328613" indent="-285750"/>
            <a:r>
              <a:rPr lang="en-US" sz="1800" dirty="0"/>
              <a:t>No surprises expected considering the recent hand-off JLAB-TRIUMF went very smoothly.</a:t>
            </a:r>
          </a:p>
        </p:txBody>
      </p:sp>
      <p:sp>
        <p:nvSpPr>
          <p:cNvPr id="6" name="Footer Placeholder 1">
            <a:extLst>
              <a:ext uri="{FF2B5EF4-FFF2-40B4-BE49-F238E27FC236}">
                <a16:creationId xmlns:a16="http://schemas.microsoft.com/office/drawing/2014/main" id="{E8FE0E3F-614A-D648-A29F-77A2E871754A}"/>
              </a:ext>
            </a:extLst>
          </p:cNvPr>
          <p:cNvSpPr>
            <a:spLocks noGrp="1"/>
          </p:cNvSpPr>
          <p:nvPr>
            <p:ph type="ftr" sz="quarter" idx="11"/>
          </p:nvPr>
        </p:nvSpPr>
        <p:spPr/>
        <p:txBody>
          <a:bodyPr/>
          <a:lstStyle/>
          <a:p>
            <a:r>
              <a:rPr lang="en-US" noProof="0"/>
              <a:t>Global Crab Cavity Coordination Meeting – 4th April 2025</a:t>
            </a:r>
            <a:endParaRPr lang="en-GB" noProof="0" dirty="0"/>
          </a:p>
        </p:txBody>
      </p:sp>
      <p:sp>
        <p:nvSpPr>
          <p:cNvPr id="10" name="Slide Number Placeholder 9">
            <a:extLst>
              <a:ext uri="{FF2B5EF4-FFF2-40B4-BE49-F238E27FC236}">
                <a16:creationId xmlns:a16="http://schemas.microsoft.com/office/drawing/2014/main" id="{5BEA38B2-4DAC-D8AB-E14F-6B95F3996096}"/>
              </a:ext>
            </a:extLst>
          </p:cNvPr>
          <p:cNvSpPr>
            <a:spLocks noGrp="1"/>
          </p:cNvSpPr>
          <p:nvPr>
            <p:ph type="sldNum" sz="quarter" idx="12"/>
          </p:nvPr>
        </p:nvSpPr>
        <p:spPr/>
        <p:txBody>
          <a:bodyPr/>
          <a:lstStyle/>
          <a:p>
            <a:fld id="{BFDCA1C4-9514-7B4F-976F-D92F7E296653}" type="slidenum">
              <a:rPr lang="fr-FR" smtClean="0">
                <a:solidFill>
                  <a:schemeClr val="bg1"/>
                </a:solidFill>
              </a:rPr>
              <a:pPr/>
              <a:t>5</a:t>
            </a:fld>
            <a:endParaRPr lang="fr-FR" dirty="0">
              <a:solidFill>
                <a:schemeClr val="bg1"/>
              </a:solidFill>
            </a:endParaRPr>
          </a:p>
        </p:txBody>
      </p:sp>
      <p:pic>
        <p:nvPicPr>
          <p:cNvPr id="7" name="Picture 6">
            <a:extLst>
              <a:ext uri="{FF2B5EF4-FFF2-40B4-BE49-F238E27FC236}">
                <a16:creationId xmlns:a16="http://schemas.microsoft.com/office/drawing/2014/main" id="{3DE536B9-85E5-5613-FD99-FE69905AB5C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04614" y="2597583"/>
            <a:ext cx="4979726" cy="3467837"/>
          </a:xfrm>
          <a:prstGeom prst="rect">
            <a:avLst/>
          </a:prstGeom>
          <a:ln w="12700">
            <a:solidFill>
              <a:schemeClr val="bg2"/>
            </a:solidFill>
          </a:ln>
        </p:spPr>
      </p:pic>
      <p:pic>
        <p:nvPicPr>
          <p:cNvPr id="9" name="Picture 8" descr="Diagram, engineering drawing&#10;&#10;Description automatically generated">
            <a:extLst>
              <a:ext uri="{FF2B5EF4-FFF2-40B4-BE49-F238E27FC236}">
                <a16:creationId xmlns:a16="http://schemas.microsoft.com/office/drawing/2014/main" id="{6325B936-6DB1-A444-3691-604D7AD2493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537744" y="2596427"/>
            <a:ext cx="3325091" cy="3470148"/>
          </a:xfrm>
          <a:prstGeom prst="rect">
            <a:avLst/>
          </a:prstGeom>
          <a:ln w="12700">
            <a:solidFill>
              <a:schemeClr val="bg2"/>
            </a:solidFill>
          </a:ln>
        </p:spPr>
      </p:pic>
      <p:pic>
        <p:nvPicPr>
          <p:cNvPr id="4" name="Picture 3">
            <a:extLst>
              <a:ext uri="{FF2B5EF4-FFF2-40B4-BE49-F238E27FC236}">
                <a16:creationId xmlns:a16="http://schemas.microsoft.com/office/drawing/2014/main" id="{BAE7A9CD-559F-45C7-972F-7CC5FA1FEB4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Tree>
    <p:extLst>
      <p:ext uri="{BB962C8B-B14F-4D97-AF65-F5344CB8AC3E}">
        <p14:creationId xmlns:p14="http://schemas.microsoft.com/office/powerpoint/2010/main" val="127403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7371F-381A-4453-7E2A-851D45CFB2D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333FDC6-1CC3-A4B9-D49F-D7777C111A5D}"/>
              </a:ext>
            </a:extLst>
          </p:cNvPr>
          <p:cNvSpPr>
            <a:spLocks noGrp="1"/>
          </p:cNvSpPr>
          <p:nvPr>
            <p:ph type="sldNum" sz="quarter" idx="12"/>
          </p:nvPr>
        </p:nvSpPr>
        <p:spPr/>
        <p:txBody>
          <a:bodyPr/>
          <a:lstStyle/>
          <a:p>
            <a:fld id="{BFDCA1C4-9514-7B4F-976F-D92F7E296653}" type="slidenum">
              <a:rPr lang="fr-FR" smtClean="0">
                <a:solidFill>
                  <a:schemeClr val="bg1"/>
                </a:solidFill>
              </a:rPr>
              <a:pPr/>
              <a:t>6</a:t>
            </a:fld>
            <a:endParaRPr lang="fr-FR" dirty="0">
              <a:solidFill>
                <a:schemeClr val="bg1"/>
              </a:solidFill>
            </a:endParaRPr>
          </a:p>
        </p:txBody>
      </p:sp>
      <p:pic>
        <p:nvPicPr>
          <p:cNvPr id="6" name="Picture 5">
            <a:extLst>
              <a:ext uri="{FF2B5EF4-FFF2-40B4-BE49-F238E27FC236}">
                <a16:creationId xmlns:a16="http://schemas.microsoft.com/office/drawing/2014/main" id="{7DED08DC-0D92-015F-E9BB-B99EFE6CD22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AFFE9E65-311F-200C-1321-42C47C3CBDC2}"/>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
        <p:nvSpPr>
          <p:cNvPr id="11" name="Title 1">
            <a:extLst>
              <a:ext uri="{FF2B5EF4-FFF2-40B4-BE49-F238E27FC236}">
                <a16:creationId xmlns:a16="http://schemas.microsoft.com/office/drawing/2014/main" id="{DB2412EE-8515-3943-FB59-91DA10764469}"/>
              </a:ext>
            </a:extLst>
          </p:cNvPr>
          <p:cNvSpPr>
            <a:spLocks noGrp="1"/>
          </p:cNvSpPr>
          <p:nvPr>
            <p:ph type="title"/>
          </p:nvPr>
        </p:nvSpPr>
        <p:spPr>
          <a:xfrm>
            <a:off x="612000" y="2709000"/>
            <a:ext cx="7920000" cy="720000"/>
          </a:xfrm>
        </p:spPr>
        <p:txBody>
          <a:bodyPr/>
          <a:lstStyle/>
          <a:p>
            <a:r>
              <a:rPr lang="en-US" dirty="0"/>
              <a:t>Recent Advancements on Documentation</a:t>
            </a:r>
          </a:p>
        </p:txBody>
      </p:sp>
    </p:spTree>
    <p:extLst>
      <p:ext uri="{BB962C8B-B14F-4D97-AF65-F5344CB8AC3E}">
        <p14:creationId xmlns:p14="http://schemas.microsoft.com/office/powerpoint/2010/main" val="1208483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7EC96-B36E-A8D7-8FF5-3348C51EBF86}"/>
              </a:ext>
            </a:extLst>
          </p:cNvPr>
          <p:cNvSpPr>
            <a:spLocks noGrp="1"/>
          </p:cNvSpPr>
          <p:nvPr>
            <p:ph type="title"/>
          </p:nvPr>
        </p:nvSpPr>
        <p:spPr>
          <a:xfrm>
            <a:off x="179512" y="0"/>
            <a:ext cx="9144000" cy="837372"/>
          </a:xfrm>
        </p:spPr>
        <p:txBody>
          <a:bodyPr/>
          <a:lstStyle/>
          <a:p>
            <a:r>
              <a:rPr lang="en-US" dirty="0"/>
              <a:t>AUP Series Bare RFD status </a:t>
            </a:r>
            <a:br>
              <a:rPr lang="en-US" dirty="0"/>
            </a:br>
            <a:r>
              <a:rPr lang="en-US" dirty="0"/>
              <a:t>(before HL-LHC SC 10/2024)</a:t>
            </a:r>
          </a:p>
        </p:txBody>
      </p:sp>
      <p:sp>
        <p:nvSpPr>
          <p:cNvPr id="3" name="Content Placeholder 2">
            <a:extLst>
              <a:ext uri="{FF2B5EF4-FFF2-40B4-BE49-F238E27FC236}">
                <a16:creationId xmlns:a16="http://schemas.microsoft.com/office/drawing/2014/main" id="{C5D71210-292F-60C4-53B7-4836DF46AF9C}"/>
              </a:ext>
            </a:extLst>
          </p:cNvPr>
          <p:cNvSpPr>
            <a:spLocks noGrp="1"/>
          </p:cNvSpPr>
          <p:nvPr>
            <p:ph idx="1"/>
          </p:nvPr>
        </p:nvSpPr>
        <p:spPr>
          <a:xfrm>
            <a:off x="467544" y="1052736"/>
            <a:ext cx="8299223" cy="4841777"/>
          </a:xfrm>
        </p:spPr>
        <p:txBody>
          <a:bodyPr>
            <a:normAutofit fontScale="92500" lnSpcReduction="20000"/>
          </a:bodyPr>
          <a:lstStyle/>
          <a:p>
            <a:pPr lvl="1"/>
            <a:r>
              <a:rPr lang="en-US" sz="1425" dirty="0">
                <a:solidFill>
                  <a:srgbClr val="5A5A5A"/>
                </a:solidFill>
                <a:highlight>
                  <a:srgbClr val="FFFF00"/>
                </a:highlight>
                <a:sym typeface="Wingdings" panose="05000000000000000000" pitchFamily="2" charset="2"/>
                <a:hlinkClick r:id="rId3"/>
              </a:rPr>
              <a:t>RRR300 Nb and NbTi material certificates</a:t>
            </a:r>
            <a:r>
              <a:rPr lang="en-US" sz="1425" dirty="0">
                <a:solidFill>
                  <a:srgbClr val="5A5A5A"/>
                </a:solidFill>
                <a:highlight>
                  <a:srgbClr val="FFFF00"/>
                </a:highlight>
                <a:sym typeface="Wingdings" panose="05000000000000000000" pitchFamily="2" charset="2"/>
              </a:rPr>
              <a:t> 					Nb tubes certs pending approval</a:t>
            </a:r>
            <a:endParaRPr lang="en-US" sz="1425" dirty="0">
              <a:solidFill>
                <a:srgbClr val="00B050"/>
              </a:solidFill>
              <a:highlight>
                <a:srgbClr val="FFFF00"/>
              </a:highlight>
              <a:sym typeface="Wingdings" panose="05000000000000000000" pitchFamily="2" charset="2"/>
            </a:endParaRPr>
          </a:p>
          <a:p>
            <a:pPr lvl="1"/>
            <a:r>
              <a:rPr lang="en-US" sz="1425" b="1" dirty="0">
                <a:sym typeface="Wingdings" panose="05000000000000000000" pitchFamily="2" charset="2"/>
              </a:rPr>
              <a:t>QA - Documentation Prior To Manufacturing Status</a:t>
            </a:r>
          </a:p>
          <a:p>
            <a:pPr lvl="2"/>
            <a:r>
              <a:rPr lang="en-US" sz="1125" dirty="0">
                <a:sym typeface="Wingdings" panose="05000000000000000000" pitchFamily="2" charset="2"/>
                <a:hlinkClick r:id="rId4"/>
              </a:rPr>
              <a:t>2397280 v3.1 Welding Book</a:t>
            </a:r>
            <a:r>
              <a:rPr lang="en-US" sz="1125" dirty="0">
                <a:sym typeface="Wingdings" panose="05000000000000000000" pitchFamily="2" charset="2"/>
              </a:rPr>
              <a:t> 							 </a:t>
            </a:r>
            <a:r>
              <a:rPr lang="en-US" sz="1125" dirty="0">
                <a:solidFill>
                  <a:srgbClr val="00B050"/>
                </a:solidFill>
                <a:sym typeface="Wingdings" panose="05000000000000000000" pitchFamily="2" charset="2"/>
              </a:rPr>
              <a:t>approved Mar 2023</a:t>
            </a:r>
          </a:p>
          <a:p>
            <a:pPr lvl="2"/>
            <a:r>
              <a:rPr lang="en-US" sz="1125" dirty="0">
                <a:solidFill>
                  <a:srgbClr val="5A5A5A"/>
                </a:solidFill>
                <a:sym typeface="Wingdings" panose="05000000000000000000" pitchFamily="2" charset="2"/>
                <a:hlinkClick r:id="rId5"/>
              </a:rPr>
              <a:t>2479595 v5 Test Plan PQR</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Nov 2021</a:t>
            </a:r>
          </a:p>
          <a:p>
            <a:pPr lvl="2"/>
            <a:r>
              <a:rPr lang="en-US" sz="1125" dirty="0">
                <a:solidFill>
                  <a:srgbClr val="00B050"/>
                </a:solidFill>
                <a:sym typeface="Wingdings" panose="05000000000000000000" pitchFamily="2" charset="2"/>
                <a:hlinkClick r:id="rId6"/>
              </a:rPr>
              <a:t>2910273 v4 Brazing Test Plan</a:t>
            </a:r>
            <a:r>
              <a:rPr lang="en-US" sz="1125" dirty="0">
                <a:solidFill>
                  <a:srgbClr val="00B050"/>
                </a:solidFill>
                <a:sym typeface="Wingdings" panose="05000000000000000000" pitchFamily="2" charset="2"/>
              </a:rPr>
              <a:t>							</a:t>
            </a:r>
            <a:r>
              <a:rPr lang="en-US" sz="1125" dirty="0">
                <a:solidFill>
                  <a:srgbClr val="5A5A5A"/>
                </a:solidFill>
                <a:sym typeface="Wingdings" panose="05000000000000000000" pitchFamily="2" charset="2"/>
              </a:rPr>
              <a:t></a:t>
            </a:r>
            <a:r>
              <a:rPr lang="en-US" sz="1125" dirty="0">
                <a:solidFill>
                  <a:srgbClr val="00B050"/>
                </a:solidFill>
                <a:sym typeface="Wingdings" panose="05000000000000000000" pitchFamily="2" charset="2"/>
              </a:rPr>
              <a:t> approved Feb 2024</a:t>
            </a:r>
          </a:p>
          <a:p>
            <a:pPr lvl="2"/>
            <a:r>
              <a:rPr lang="en-US" sz="1125" dirty="0">
                <a:solidFill>
                  <a:srgbClr val="5A5A5A"/>
                </a:solidFill>
                <a:highlight>
                  <a:srgbClr val="FFFF00"/>
                </a:highlight>
                <a:sym typeface="Wingdings" panose="05000000000000000000" pitchFamily="2" charset="2"/>
                <a:hlinkClick r:id="rId7"/>
              </a:rPr>
              <a:t>3067420 v3 AUP RFD Bare Cavity: Welding Book for Brazed Joints </a:t>
            </a:r>
            <a:r>
              <a:rPr lang="en-US" sz="1125" dirty="0" err="1">
                <a:solidFill>
                  <a:srgbClr val="5A5A5A"/>
                </a:solidFill>
                <a:highlight>
                  <a:srgbClr val="FFFF00"/>
                </a:highlight>
                <a:sym typeface="Wingdings" panose="05000000000000000000" pitchFamily="2" charset="2"/>
                <a:hlinkClick r:id="rId7"/>
              </a:rPr>
              <a:t>NbSS</a:t>
            </a:r>
            <a:r>
              <a:rPr lang="en-US" sz="1125" dirty="0">
                <a:solidFill>
                  <a:srgbClr val="5A5A5A"/>
                </a:solidFill>
                <a:highlight>
                  <a:srgbClr val="FFFF00"/>
                </a:highlight>
                <a:sym typeface="Wingdings" panose="05000000000000000000" pitchFamily="2" charset="2"/>
              </a:rPr>
              <a:t>	 draft for discussion Jul 2024</a:t>
            </a:r>
          </a:p>
          <a:p>
            <a:pPr lvl="1"/>
            <a:r>
              <a:rPr lang="en-US" sz="1425" b="1" dirty="0">
                <a:sym typeface="Wingdings" panose="05000000000000000000" pitchFamily="2" charset="2"/>
              </a:rPr>
              <a:t>QA – MIP and Procedures</a:t>
            </a:r>
          </a:p>
          <a:p>
            <a:pPr lvl="2"/>
            <a:r>
              <a:rPr lang="en-US" sz="1125" dirty="0">
                <a:sym typeface="Wingdings" panose="05000000000000000000" pitchFamily="2" charset="2"/>
                <a:hlinkClick r:id="rId8"/>
              </a:rPr>
              <a:t>2069490 v6 Manufacturing Inspection Plan – MIP (Pre-Series)</a:t>
            </a:r>
            <a:r>
              <a:rPr lang="en-US" sz="1125" dirty="0">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9"/>
              </a:rPr>
              <a:t>2069492 v4 Cleaning and Etching Procedure</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0"/>
              </a:rPr>
              <a:t>2069496 v1.2 Identification, Marking and Traceability Procedure</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1"/>
              </a:rPr>
              <a:t>2069497 v3 Procedure for Radiographic Examination of Welds</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Sep 2022</a:t>
            </a:r>
          </a:p>
          <a:p>
            <a:pPr lvl="2"/>
            <a:r>
              <a:rPr lang="en-US" sz="1125" dirty="0">
                <a:solidFill>
                  <a:srgbClr val="5A5A5A"/>
                </a:solidFill>
                <a:sym typeface="Wingdings" panose="05000000000000000000" pitchFamily="2" charset="2"/>
                <a:hlinkClick r:id="rId12"/>
              </a:rPr>
              <a:t>2080831 v4 Leak Test Procedure </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2022</a:t>
            </a:r>
          </a:p>
          <a:p>
            <a:pPr lvl="2"/>
            <a:r>
              <a:rPr lang="en-US" sz="1125" dirty="0">
                <a:solidFill>
                  <a:srgbClr val="5A5A5A"/>
                </a:solidFill>
                <a:sym typeface="Wingdings" panose="05000000000000000000" pitchFamily="2" charset="2"/>
                <a:hlinkClick r:id="rId13">
                  <a:extLst>
                    <a:ext uri="{A12FA001-AC4F-418D-AE19-62706E023703}">
                      <ahyp:hlinkClr xmlns:ahyp="http://schemas.microsoft.com/office/drawing/2018/hyperlinkcolor" val="tx"/>
                    </a:ext>
                  </a:extLst>
                </a:hlinkClick>
              </a:rPr>
              <a:t>2080833 v3 RF measurements &amp; Trimming Procedure</a:t>
            </a:r>
            <a:r>
              <a:rPr lang="en-US" sz="1125" dirty="0">
                <a:solidFill>
                  <a:srgbClr val="5A5A5A"/>
                </a:solidFill>
                <a:sym typeface="Wingdings" panose="05000000000000000000" pitchFamily="2" charset="2"/>
              </a:rPr>
              <a:t> 				 draft for discussion (Oct 2024)</a:t>
            </a:r>
          </a:p>
          <a:p>
            <a:pPr lvl="2"/>
            <a:r>
              <a:rPr lang="it-IT" sz="1125" dirty="0">
                <a:solidFill>
                  <a:srgbClr val="5A5A5A"/>
                </a:solidFill>
                <a:sym typeface="Wingdings" panose="05000000000000000000" pitchFamily="2" charset="2"/>
                <a:hlinkClick r:id="rId14"/>
              </a:rPr>
              <a:t>2080834 v1.1 Dimensional Control Procedure</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Feb 2022</a:t>
            </a:r>
          </a:p>
          <a:p>
            <a:pPr lvl="2"/>
            <a:r>
              <a:rPr lang="en-US" sz="1125" dirty="0">
                <a:solidFill>
                  <a:srgbClr val="5A5A5A"/>
                </a:solidFill>
                <a:sym typeface="Wingdings" panose="05000000000000000000" pitchFamily="2" charset="2"/>
                <a:hlinkClick r:id="rId15"/>
              </a:rPr>
              <a:t>2100569 v2.2 Visual Testing</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Sep 2021</a:t>
            </a:r>
          </a:p>
          <a:p>
            <a:pPr lvl="2"/>
            <a:r>
              <a:rPr lang="en-US" sz="1125" dirty="0">
                <a:solidFill>
                  <a:srgbClr val="0093BE"/>
                </a:solidFill>
                <a:sym typeface="Wingdings" panose="05000000000000000000" pitchFamily="2" charset="2"/>
                <a:hlinkClick r:id="rId16">
                  <a:extLst>
                    <a:ext uri="{A12FA001-AC4F-418D-AE19-62706E023703}">
                      <ahyp:hlinkClr xmlns:ahyp="http://schemas.microsoft.com/office/drawing/2018/hyperlinkcolor" val="tx"/>
                    </a:ext>
                  </a:extLst>
                </a:hlinkClick>
              </a:rPr>
              <a:t>2630567 v3 </a:t>
            </a:r>
            <a:r>
              <a:rPr lang="en-US" sz="1125" dirty="0">
                <a:solidFill>
                  <a:srgbClr val="5A5A5A"/>
                </a:solidFill>
                <a:sym typeface="Wingdings" panose="05000000000000000000" pitchFamily="2" charset="2"/>
                <a:hlinkClick r:id="rId16">
                  <a:extLst>
                    <a:ext uri="{A12FA001-AC4F-418D-AE19-62706E023703}">
                      <ahyp:hlinkClr xmlns:ahyp="http://schemas.microsoft.com/office/drawing/2018/hyperlinkcolor" val="tx"/>
                    </a:ext>
                  </a:extLst>
                </a:hlinkClick>
              </a:rPr>
              <a:t>Grinding Procedure</a:t>
            </a:r>
            <a:r>
              <a:rPr lang="en-US" sz="1125" dirty="0">
                <a:solidFill>
                  <a:srgbClr val="00B050"/>
                </a:solidFill>
                <a:sym typeface="Wingdings" panose="05000000000000000000" pitchFamily="2" charset="2"/>
              </a:rPr>
              <a:t> 							</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7"/>
              </a:rPr>
              <a:t>2901969 v1.1 High and Low Temperature Heat Treatment</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Jul 2023</a:t>
            </a:r>
          </a:p>
          <a:p>
            <a:pPr lvl="2"/>
            <a:r>
              <a:rPr lang="en-US" sz="1125" dirty="0">
                <a:solidFill>
                  <a:srgbClr val="5A5A5A"/>
                </a:solidFill>
                <a:sym typeface="Wingdings" panose="05000000000000000000" pitchFamily="2" charset="2"/>
                <a:hlinkClick r:id="rId18"/>
              </a:rPr>
              <a:t>2901971 v2 BCP</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Jul 2023</a:t>
            </a:r>
          </a:p>
          <a:p>
            <a:pPr lvl="2"/>
            <a:r>
              <a:rPr lang="en-US" sz="1125" dirty="0">
                <a:solidFill>
                  <a:srgbClr val="5A5A5A"/>
                </a:solidFill>
                <a:sym typeface="Wingdings" panose="05000000000000000000" pitchFamily="2" charset="2"/>
                <a:hlinkClick r:id="rId19"/>
              </a:rPr>
              <a:t>2901972 v1.2 Assembly in cleanroom</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Jul 2023</a:t>
            </a:r>
          </a:p>
          <a:p>
            <a:pPr lvl="2"/>
            <a:r>
              <a:rPr lang="en-US" sz="1125" dirty="0">
                <a:solidFill>
                  <a:srgbClr val="5A5A5A"/>
                </a:solidFill>
                <a:sym typeface="Wingdings" panose="05000000000000000000" pitchFamily="2" charset="2"/>
                <a:hlinkClick r:id="rId20"/>
              </a:rPr>
              <a:t>2901976 v2 Manufacturing Inspection Plan – Processing</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Jul 2023</a:t>
            </a:r>
          </a:p>
          <a:p>
            <a:pPr lvl="2"/>
            <a:r>
              <a:rPr lang="en-US" sz="1125" dirty="0">
                <a:solidFill>
                  <a:srgbClr val="5A5A5A"/>
                </a:solidFill>
                <a:sym typeface="Wingdings" panose="05000000000000000000" pitchFamily="2" charset="2"/>
                <a:hlinkClick r:id="rId21"/>
              </a:rPr>
              <a:t>3060320 v3 MIP: RFD bare cavity inspection and testing at JLAB</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May 2024</a:t>
            </a:r>
          </a:p>
          <a:p>
            <a:pPr lvl="2"/>
            <a:r>
              <a:rPr lang="en-US" sz="1125" dirty="0">
                <a:solidFill>
                  <a:srgbClr val="5A5A5A"/>
                </a:solidFill>
                <a:highlight>
                  <a:srgbClr val="FFFF00"/>
                </a:highlight>
                <a:sym typeface="Wingdings" panose="05000000000000000000" pitchFamily="2" charset="2"/>
                <a:hlinkClick r:id="rId22"/>
              </a:rPr>
              <a:t>3185384 v2.1 Manufacturing Inspection Plan - MIP (Base Series)</a:t>
            </a:r>
            <a:r>
              <a:rPr lang="en-US" sz="1125" dirty="0">
                <a:solidFill>
                  <a:srgbClr val="5A5A5A"/>
                </a:solidFill>
                <a:highlight>
                  <a:srgbClr val="FFFF00"/>
                </a:highlight>
                <a:sym typeface="Wingdings" panose="05000000000000000000" pitchFamily="2" charset="2"/>
              </a:rPr>
              <a:t> 			 created Nov 2024</a:t>
            </a:r>
            <a:endParaRPr lang="en-US" sz="1125" dirty="0">
              <a:solidFill>
                <a:srgbClr val="00B050"/>
              </a:solidFill>
              <a:highlight>
                <a:srgbClr val="FFFF00"/>
              </a:highlight>
              <a:sym typeface="Wingdings" panose="05000000000000000000" pitchFamily="2" charset="2"/>
            </a:endParaRPr>
          </a:p>
          <a:p>
            <a:pPr lvl="1"/>
            <a:r>
              <a:rPr lang="en-US" sz="1425" b="1" dirty="0">
                <a:solidFill>
                  <a:srgbClr val="5A5A5A"/>
                </a:solidFill>
                <a:sym typeface="Wingdings" panose="05000000000000000000" pitchFamily="2" charset="2"/>
              </a:rPr>
              <a:t>NCRs</a:t>
            </a:r>
          </a:p>
          <a:p>
            <a:pPr lvl="2"/>
            <a:r>
              <a:rPr lang="en-US" sz="1125" dirty="0">
                <a:solidFill>
                  <a:srgbClr val="5A5A5A"/>
                </a:solidFill>
                <a:highlight>
                  <a:srgbClr val="FFFF00"/>
                </a:highlight>
                <a:sym typeface="Wingdings" panose="05000000000000000000" pitchFamily="2" charset="2"/>
                <a:hlinkClick r:id="rId23">
                  <a:extLst>
                    <a:ext uri="{A12FA001-AC4F-418D-AE19-62706E023703}">
                      <ahyp:hlinkClr xmlns:ahyp="http://schemas.microsoft.com/office/drawing/2018/hyperlinkcolor" val="tx"/>
                    </a:ext>
                  </a:extLst>
                </a:hlinkClick>
              </a:rPr>
              <a:t>3153562 v1.1 NCR Excessive material removal from BCP at ZRI</a:t>
            </a:r>
            <a:r>
              <a:rPr lang="en-US" sz="1125" dirty="0">
                <a:solidFill>
                  <a:srgbClr val="5A5A5A"/>
                </a:solidFill>
                <a:highlight>
                  <a:srgbClr val="FFFF00"/>
                </a:highlight>
                <a:sym typeface="Wingdings" panose="05000000000000000000" pitchFamily="2" charset="2"/>
              </a:rPr>
              <a:t> 			 open Sep 2024</a:t>
            </a:r>
          </a:p>
          <a:p>
            <a:pPr lvl="2"/>
            <a:r>
              <a:rPr lang="en-US" sz="1125" dirty="0">
                <a:solidFill>
                  <a:srgbClr val="5A5A5A"/>
                </a:solidFill>
                <a:highlight>
                  <a:srgbClr val="FFFF00"/>
                </a:highlight>
                <a:sym typeface="Wingdings" panose="05000000000000000000" pitchFamily="2" charset="2"/>
                <a:hlinkClick r:id="rId24">
                  <a:extLst>
                    <a:ext uri="{A12FA001-AC4F-418D-AE19-62706E023703}">
                      <ahyp:hlinkClr xmlns:ahyp="http://schemas.microsoft.com/office/drawing/2018/hyperlinkcolor" val="tx"/>
                    </a:ext>
                  </a:extLst>
                </a:hlinkClick>
              </a:rPr>
              <a:t>3172667 v0.3 NCR: RF Measurements at cold NRFD01/02</a:t>
            </a:r>
            <a:r>
              <a:rPr lang="en-US" sz="1125" dirty="0">
                <a:solidFill>
                  <a:srgbClr val="5A5A5A"/>
                </a:solidFill>
                <a:highlight>
                  <a:srgbClr val="FFFF00"/>
                </a:highlight>
                <a:sym typeface="Wingdings" panose="05000000000000000000" pitchFamily="2" charset="2"/>
              </a:rPr>
              <a:t> 				 open Oct  2024</a:t>
            </a:r>
          </a:p>
          <a:p>
            <a:pPr lvl="2"/>
            <a:r>
              <a:rPr lang="en-US" sz="1125" dirty="0">
                <a:solidFill>
                  <a:srgbClr val="5A5A5A"/>
                </a:solidFill>
                <a:highlight>
                  <a:srgbClr val="FFFF00"/>
                </a:highlight>
                <a:sym typeface="Wingdings" panose="05000000000000000000" pitchFamily="2" charset="2"/>
                <a:hlinkClick r:id="rId25">
                  <a:extLst>
                    <a:ext uri="{A12FA001-AC4F-418D-AE19-62706E023703}">
                      <ahyp:hlinkClr xmlns:ahyp="http://schemas.microsoft.com/office/drawing/2018/hyperlinkcolor" val="tx"/>
                    </a:ext>
                  </a:extLst>
                </a:hlinkClick>
              </a:rPr>
              <a:t>3190827 v2 NCR NRFD01/02 Brazed Joints Nb/SS qualifications</a:t>
            </a:r>
            <a:r>
              <a:rPr lang="en-US" sz="1125" dirty="0">
                <a:solidFill>
                  <a:srgbClr val="5A5A5A"/>
                </a:solidFill>
                <a:highlight>
                  <a:srgbClr val="FFFF00"/>
                </a:highlight>
                <a:sym typeface="Wingdings" panose="05000000000000000000" pitchFamily="2" charset="2"/>
              </a:rPr>
              <a:t> 			 open Jul 2024</a:t>
            </a:r>
          </a:p>
          <a:p>
            <a:pPr lvl="2"/>
            <a:r>
              <a:rPr lang="en-US" sz="1125" u="sng" dirty="0">
                <a:solidFill>
                  <a:srgbClr val="5A5A5A"/>
                </a:solidFill>
                <a:highlight>
                  <a:srgbClr val="FFFF00"/>
                </a:highlight>
                <a:hlinkClick r:id="rId26">
                  <a:extLst>
                    <a:ext uri="{A12FA001-AC4F-418D-AE19-62706E023703}">
                      <ahyp:hlinkClr xmlns:ahyp="http://schemas.microsoft.com/office/drawing/2018/hyperlinkcolor" val="tx"/>
                    </a:ext>
                  </a:extLst>
                </a:hlinkClick>
              </a:rPr>
              <a:t>3213819 NCR Final metrology control NRFD02</a:t>
            </a:r>
            <a:r>
              <a:rPr lang="en-US" sz="1125" dirty="0">
                <a:solidFill>
                  <a:srgbClr val="5A5A5A"/>
                </a:solidFill>
                <a:highlight>
                  <a:srgbClr val="FFFF00"/>
                </a:highlight>
              </a:rPr>
              <a:t> 					</a:t>
            </a:r>
            <a:r>
              <a:rPr lang="en-US" sz="1125" dirty="0">
                <a:solidFill>
                  <a:srgbClr val="5A5A5A"/>
                </a:solidFill>
                <a:highlight>
                  <a:srgbClr val="FFFF00"/>
                </a:highlight>
                <a:sym typeface="Wingdings" panose="05000000000000000000" pitchFamily="2" charset="2"/>
              </a:rPr>
              <a:t> open Dec 2024</a:t>
            </a:r>
          </a:p>
          <a:p>
            <a:pPr lvl="2"/>
            <a:endParaRPr lang="en-US" sz="1050" dirty="0">
              <a:solidFill>
                <a:srgbClr val="00B050"/>
              </a:solidFill>
              <a:sym typeface="Wingdings" panose="05000000000000000000" pitchFamily="2" charset="2"/>
            </a:endParaRPr>
          </a:p>
          <a:p>
            <a:pPr lvl="2"/>
            <a:endParaRPr lang="en-US" sz="900" dirty="0">
              <a:solidFill>
                <a:srgbClr val="00B050"/>
              </a:solidFill>
              <a:sym typeface="Wingdings" panose="05000000000000000000" pitchFamily="2" charset="2"/>
            </a:endParaRPr>
          </a:p>
          <a:p>
            <a:pPr marL="685800" lvl="2" indent="0">
              <a:buNone/>
            </a:pPr>
            <a:endParaRPr lang="en-US" sz="1200" i="1" dirty="0"/>
          </a:p>
          <a:p>
            <a:pPr lvl="1"/>
            <a:endParaRPr lang="en-US" dirty="0"/>
          </a:p>
        </p:txBody>
      </p:sp>
      <p:sp>
        <p:nvSpPr>
          <p:cNvPr id="5" name="Slide Number Placeholder 4">
            <a:extLst>
              <a:ext uri="{FF2B5EF4-FFF2-40B4-BE49-F238E27FC236}">
                <a16:creationId xmlns:a16="http://schemas.microsoft.com/office/drawing/2014/main" id="{6643F312-3AEC-8B64-7A5B-2DF15C70FA0D}"/>
              </a:ext>
            </a:extLst>
          </p:cNvPr>
          <p:cNvSpPr>
            <a:spLocks noGrp="1"/>
          </p:cNvSpPr>
          <p:nvPr>
            <p:ph type="sldNum" sz="quarter" idx="12"/>
          </p:nvPr>
        </p:nvSpPr>
        <p:spPr/>
        <p:txBody>
          <a:bodyPr/>
          <a:lstStyle/>
          <a:p>
            <a:fld id="{BFDCA1C4-9514-7B4F-976F-D92F7E296653}" type="slidenum">
              <a:rPr lang="fr-FR" smtClean="0">
                <a:solidFill>
                  <a:schemeClr val="bg1"/>
                </a:solidFill>
              </a:rPr>
              <a:pPr/>
              <a:t>7</a:t>
            </a:fld>
            <a:endParaRPr lang="fr-FR" dirty="0">
              <a:solidFill>
                <a:schemeClr val="bg1"/>
              </a:solidFill>
            </a:endParaRPr>
          </a:p>
        </p:txBody>
      </p:sp>
      <p:pic>
        <p:nvPicPr>
          <p:cNvPr id="6" name="Picture 5">
            <a:extLst>
              <a:ext uri="{FF2B5EF4-FFF2-40B4-BE49-F238E27FC236}">
                <a16:creationId xmlns:a16="http://schemas.microsoft.com/office/drawing/2014/main" id="{6D021139-46B7-452A-6450-C66B6119F441}"/>
              </a:ext>
            </a:extLst>
          </p:cNvPr>
          <p:cNvPicPr>
            <a:picLocks noChangeAspect="1"/>
          </p:cNvPicPr>
          <p:nvPr/>
        </p:nvPicPr>
        <p:blipFill rotWithShape="1">
          <a:blip r:embed="rId27"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C7B0AAA5-930F-4E3B-5BB7-A9D9C50A55E7}"/>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Tree>
    <p:extLst>
      <p:ext uri="{BB962C8B-B14F-4D97-AF65-F5344CB8AC3E}">
        <p14:creationId xmlns:p14="http://schemas.microsoft.com/office/powerpoint/2010/main" val="3156952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7EC96-B36E-A8D7-8FF5-3348C51EBF86}"/>
              </a:ext>
            </a:extLst>
          </p:cNvPr>
          <p:cNvSpPr>
            <a:spLocks noGrp="1"/>
          </p:cNvSpPr>
          <p:nvPr>
            <p:ph type="title"/>
          </p:nvPr>
        </p:nvSpPr>
        <p:spPr>
          <a:xfrm>
            <a:off x="602704" y="39946"/>
            <a:ext cx="7919864" cy="853266"/>
          </a:xfrm>
        </p:spPr>
        <p:txBody>
          <a:bodyPr/>
          <a:lstStyle/>
          <a:p>
            <a:r>
              <a:rPr lang="en-US" dirty="0"/>
              <a:t>AUP Series Bare RFD </a:t>
            </a:r>
            <a:br>
              <a:rPr lang="en-US" dirty="0"/>
            </a:br>
            <a:r>
              <a:rPr lang="en-US" dirty="0"/>
              <a:t>Mar. ‘25 status</a:t>
            </a:r>
          </a:p>
        </p:txBody>
      </p:sp>
      <p:sp>
        <p:nvSpPr>
          <p:cNvPr id="3" name="Content Placeholder 2">
            <a:extLst>
              <a:ext uri="{FF2B5EF4-FFF2-40B4-BE49-F238E27FC236}">
                <a16:creationId xmlns:a16="http://schemas.microsoft.com/office/drawing/2014/main" id="{C5D71210-292F-60C4-53B7-4836DF46AF9C}"/>
              </a:ext>
            </a:extLst>
          </p:cNvPr>
          <p:cNvSpPr>
            <a:spLocks noGrp="1"/>
          </p:cNvSpPr>
          <p:nvPr>
            <p:ph idx="1"/>
          </p:nvPr>
        </p:nvSpPr>
        <p:spPr>
          <a:xfrm>
            <a:off x="747577" y="980728"/>
            <a:ext cx="7648847" cy="5057140"/>
          </a:xfrm>
        </p:spPr>
        <p:txBody>
          <a:bodyPr>
            <a:normAutofit fontScale="92500" lnSpcReduction="10000"/>
          </a:bodyPr>
          <a:lstStyle/>
          <a:p>
            <a:pPr lvl="1"/>
            <a:r>
              <a:rPr lang="en-US" sz="1425" dirty="0">
                <a:solidFill>
                  <a:srgbClr val="5A5A5A"/>
                </a:solidFill>
                <a:highlight>
                  <a:srgbClr val="00FF00"/>
                </a:highlight>
                <a:sym typeface="Wingdings" panose="05000000000000000000" pitchFamily="2" charset="2"/>
                <a:hlinkClick r:id="rId3"/>
              </a:rPr>
              <a:t>RRR300 Nb and NbTi material certificates</a:t>
            </a:r>
            <a:r>
              <a:rPr lang="en-US" sz="1425" dirty="0">
                <a:solidFill>
                  <a:srgbClr val="5A5A5A"/>
                </a:solidFill>
                <a:highlight>
                  <a:srgbClr val="00FF00"/>
                </a:highlight>
                <a:sym typeface="Wingdings" panose="05000000000000000000" pitchFamily="2" charset="2"/>
              </a:rPr>
              <a:t> 					all approved</a:t>
            </a:r>
            <a:endParaRPr lang="en-US" sz="1425" dirty="0">
              <a:solidFill>
                <a:srgbClr val="00B050"/>
              </a:solidFill>
              <a:highlight>
                <a:srgbClr val="00FF00"/>
              </a:highlight>
              <a:sym typeface="Wingdings" panose="05000000000000000000" pitchFamily="2" charset="2"/>
            </a:endParaRPr>
          </a:p>
          <a:p>
            <a:pPr lvl="1"/>
            <a:r>
              <a:rPr lang="en-US" sz="1425" b="1" dirty="0">
                <a:sym typeface="Wingdings" panose="05000000000000000000" pitchFamily="2" charset="2"/>
              </a:rPr>
              <a:t>QA - Documentation Prior To Manufacturing Status</a:t>
            </a:r>
          </a:p>
          <a:p>
            <a:pPr lvl="2"/>
            <a:r>
              <a:rPr lang="en-US" sz="1125" dirty="0">
                <a:sym typeface="Wingdings" panose="05000000000000000000" pitchFamily="2" charset="2"/>
                <a:hlinkClick r:id="rId4"/>
              </a:rPr>
              <a:t>2397280 v3.1 Welding Book</a:t>
            </a:r>
            <a:r>
              <a:rPr lang="en-US" sz="1125" dirty="0">
                <a:sym typeface="Wingdings" panose="05000000000000000000" pitchFamily="2" charset="2"/>
              </a:rPr>
              <a:t> 							 </a:t>
            </a:r>
            <a:r>
              <a:rPr lang="en-US" sz="1125" dirty="0">
                <a:solidFill>
                  <a:srgbClr val="00B050"/>
                </a:solidFill>
                <a:sym typeface="Wingdings" panose="05000000000000000000" pitchFamily="2" charset="2"/>
              </a:rPr>
              <a:t>approved Mar 2023</a:t>
            </a:r>
          </a:p>
          <a:p>
            <a:pPr lvl="2"/>
            <a:r>
              <a:rPr lang="en-US" sz="1125" dirty="0">
                <a:solidFill>
                  <a:srgbClr val="5A5A5A"/>
                </a:solidFill>
                <a:sym typeface="Wingdings" panose="05000000000000000000" pitchFamily="2" charset="2"/>
                <a:hlinkClick r:id="rId5"/>
              </a:rPr>
              <a:t>2479595 v5 Test Plan PQR</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Nov 2021</a:t>
            </a:r>
          </a:p>
          <a:p>
            <a:pPr lvl="2"/>
            <a:r>
              <a:rPr lang="en-US" sz="1125" dirty="0">
                <a:solidFill>
                  <a:srgbClr val="00B050"/>
                </a:solidFill>
                <a:sym typeface="Wingdings" panose="05000000000000000000" pitchFamily="2" charset="2"/>
                <a:hlinkClick r:id="rId6"/>
              </a:rPr>
              <a:t>2910273 v4 Brazing Test Plan</a:t>
            </a:r>
            <a:r>
              <a:rPr lang="en-US" sz="1125" dirty="0">
                <a:solidFill>
                  <a:srgbClr val="00B050"/>
                </a:solidFill>
                <a:sym typeface="Wingdings" panose="05000000000000000000" pitchFamily="2" charset="2"/>
              </a:rPr>
              <a:t>							</a:t>
            </a:r>
            <a:r>
              <a:rPr lang="en-US" sz="1125" dirty="0">
                <a:solidFill>
                  <a:srgbClr val="5A5A5A"/>
                </a:solidFill>
                <a:sym typeface="Wingdings" panose="05000000000000000000" pitchFamily="2" charset="2"/>
              </a:rPr>
              <a:t></a:t>
            </a:r>
            <a:r>
              <a:rPr lang="en-US" sz="1125" dirty="0">
                <a:solidFill>
                  <a:srgbClr val="00B050"/>
                </a:solidFill>
                <a:sym typeface="Wingdings" panose="05000000000000000000" pitchFamily="2" charset="2"/>
              </a:rPr>
              <a:t> approved Feb 2024</a:t>
            </a:r>
          </a:p>
          <a:p>
            <a:pPr lvl="2"/>
            <a:r>
              <a:rPr lang="en-US" sz="1125" dirty="0">
                <a:solidFill>
                  <a:srgbClr val="5A5A5A"/>
                </a:solidFill>
                <a:highlight>
                  <a:srgbClr val="00FF00"/>
                </a:highlight>
                <a:sym typeface="Wingdings" panose="05000000000000000000" pitchFamily="2" charset="2"/>
                <a:hlinkClick r:id="rId7"/>
              </a:rPr>
              <a:t>3067420 v3 AUP RFD Bare Cavity: Welding Book for Brazed Joints </a:t>
            </a:r>
            <a:r>
              <a:rPr lang="en-US" sz="1125" dirty="0" err="1">
                <a:solidFill>
                  <a:srgbClr val="5A5A5A"/>
                </a:solidFill>
                <a:highlight>
                  <a:srgbClr val="00FF00"/>
                </a:highlight>
                <a:sym typeface="Wingdings" panose="05000000000000000000" pitchFamily="2" charset="2"/>
                <a:hlinkClick r:id="rId7"/>
              </a:rPr>
              <a:t>NbSS</a:t>
            </a:r>
            <a:r>
              <a:rPr lang="en-US" sz="1125" dirty="0">
                <a:solidFill>
                  <a:srgbClr val="5A5A5A"/>
                </a:solidFill>
                <a:highlight>
                  <a:srgbClr val="00FF00"/>
                </a:highlight>
                <a:sym typeface="Wingdings" panose="05000000000000000000" pitchFamily="2" charset="2"/>
              </a:rPr>
              <a:t>	 approved Jan 2025</a:t>
            </a:r>
          </a:p>
          <a:p>
            <a:pPr lvl="1"/>
            <a:r>
              <a:rPr lang="en-US" sz="1425" b="1" dirty="0">
                <a:sym typeface="Wingdings" panose="05000000000000000000" pitchFamily="2" charset="2"/>
              </a:rPr>
              <a:t>QA – MIP and Procedures</a:t>
            </a:r>
          </a:p>
          <a:p>
            <a:pPr lvl="2"/>
            <a:r>
              <a:rPr lang="en-US" sz="1125" dirty="0">
                <a:sym typeface="Wingdings" panose="05000000000000000000" pitchFamily="2" charset="2"/>
                <a:hlinkClick r:id="rId8"/>
              </a:rPr>
              <a:t>2069490 v6 Manufacturing Inspection Plan – MIP (Pre-Series)</a:t>
            </a:r>
            <a:r>
              <a:rPr lang="en-US" sz="1125" dirty="0">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9"/>
              </a:rPr>
              <a:t>2069492 v4 Cleaning and Etching Procedure</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0"/>
              </a:rPr>
              <a:t>2069496 v1.2 Identification, Marking and Traceability Procedure</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1"/>
              </a:rPr>
              <a:t>2069497 v3 Procedure for Radiographic Examination of Welds</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Sep 2022</a:t>
            </a:r>
          </a:p>
          <a:p>
            <a:pPr lvl="2"/>
            <a:r>
              <a:rPr lang="en-US" sz="1125" dirty="0">
                <a:solidFill>
                  <a:srgbClr val="5A5A5A"/>
                </a:solidFill>
                <a:sym typeface="Wingdings" panose="05000000000000000000" pitchFamily="2" charset="2"/>
                <a:hlinkClick r:id="rId12"/>
              </a:rPr>
              <a:t>2080831 v4 Leak Test Procedure </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Sep 2022</a:t>
            </a:r>
          </a:p>
          <a:p>
            <a:pPr lvl="2"/>
            <a:r>
              <a:rPr lang="en-US" sz="1125" dirty="0">
                <a:solidFill>
                  <a:srgbClr val="5A5A5A"/>
                </a:solidFill>
                <a:sym typeface="Wingdings" panose="05000000000000000000" pitchFamily="2" charset="2"/>
                <a:hlinkClick r:id="rId13">
                  <a:extLst>
                    <a:ext uri="{A12FA001-AC4F-418D-AE19-62706E023703}">
                      <ahyp:hlinkClr xmlns:ahyp="http://schemas.microsoft.com/office/drawing/2018/hyperlinkcolor" val="tx"/>
                    </a:ext>
                  </a:extLst>
                </a:hlinkClick>
              </a:rPr>
              <a:t>2080833 v3 RF measurements &amp; Trimming Procedure</a:t>
            </a:r>
            <a:r>
              <a:rPr lang="en-US" sz="1125" dirty="0">
                <a:solidFill>
                  <a:srgbClr val="5A5A5A"/>
                </a:solidFill>
                <a:sym typeface="Wingdings" panose="05000000000000000000" pitchFamily="2" charset="2"/>
              </a:rPr>
              <a:t> 				 draft for discussion (Oct 2024)</a:t>
            </a:r>
          </a:p>
          <a:p>
            <a:pPr lvl="2"/>
            <a:r>
              <a:rPr lang="it-IT" sz="1125" dirty="0">
                <a:solidFill>
                  <a:srgbClr val="5A5A5A"/>
                </a:solidFill>
                <a:sym typeface="Wingdings" panose="05000000000000000000" pitchFamily="2" charset="2"/>
                <a:hlinkClick r:id="rId14"/>
              </a:rPr>
              <a:t>2080834 v1.1 Dimensional Control Procedure</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Feb 2022</a:t>
            </a:r>
          </a:p>
          <a:p>
            <a:pPr lvl="2"/>
            <a:r>
              <a:rPr lang="en-US" sz="1125" dirty="0">
                <a:solidFill>
                  <a:srgbClr val="5A5A5A"/>
                </a:solidFill>
                <a:sym typeface="Wingdings" panose="05000000000000000000" pitchFamily="2" charset="2"/>
                <a:hlinkClick r:id="rId15"/>
              </a:rPr>
              <a:t>2100569 v2.2 Visual Testing</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Sep 2021</a:t>
            </a:r>
          </a:p>
          <a:p>
            <a:pPr lvl="2"/>
            <a:r>
              <a:rPr lang="en-US" sz="1125" dirty="0">
                <a:solidFill>
                  <a:srgbClr val="0093BE"/>
                </a:solidFill>
                <a:sym typeface="Wingdings" panose="05000000000000000000" pitchFamily="2" charset="2"/>
                <a:hlinkClick r:id="rId16">
                  <a:extLst>
                    <a:ext uri="{A12FA001-AC4F-418D-AE19-62706E023703}">
                      <ahyp:hlinkClr xmlns:ahyp="http://schemas.microsoft.com/office/drawing/2018/hyperlinkcolor" val="tx"/>
                    </a:ext>
                  </a:extLst>
                </a:hlinkClick>
              </a:rPr>
              <a:t>2630567 v3 </a:t>
            </a:r>
            <a:r>
              <a:rPr lang="en-US" sz="1125" dirty="0">
                <a:solidFill>
                  <a:srgbClr val="5A5A5A"/>
                </a:solidFill>
                <a:sym typeface="Wingdings" panose="05000000000000000000" pitchFamily="2" charset="2"/>
                <a:hlinkClick r:id="rId16">
                  <a:extLst>
                    <a:ext uri="{A12FA001-AC4F-418D-AE19-62706E023703}">
                      <ahyp:hlinkClr xmlns:ahyp="http://schemas.microsoft.com/office/drawing/2018/hyperlinkcolor" val="tx"/>
                    </a:ext>
                  </a:extLst>
                </a:hlinkClick>
              </a:rPr>
              <a:t>Grinding Procedure</a:t>
            </a:r>
            <a:r>
              <a:rPr lang="en-US" sz="1125" dirty="0">
                <a:solidFill>
                  <a:srgbClr val="00B050"/>
                </a:solidFill>
                <a:sym typeface="Wingdings" panose="05000000000000000000" pitchFamily="2" charset="2"/>
              </a:rPr>
              <a:t> 							</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approved Sep 2021</a:t>
            </a:r>
          </a:p>
          <a:p>
            <a:pPr lvl="2"/>
            <a:r>
              <a:rPr lang="en-US" sz="1125" dirty="0">
                <a:solidFill>
                  <a:srgbClr val="5A5A5A"/>
                </a:solidFill>
                <a:sym typeface="Wingdings" panose="05000000000000000000" pitchFamily="2" charset="2"/>
                <a:hlinkClick r:id="rId17"/>
              </a:rPr>
              <a:t>2901969 v1.1 High and Low Temperature Heat Treatment</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Jul 2023</a:t>
            </a:r>
          </a:p>
          <a:p>
            <a:pPr lvl="2"/>
            <a:r>
              <a:rPr lang="en-US" sz="1125" dirty="0">
                <a:solidFill>
                  <a:srgbClr val="5A5A5A"/>
                </a:solidFill>
                <a:sym typeface="Wingdings" panose="05000000000000000000" pitchFamily="2" charset="2"/>
                <a:hlinkClick r:id="rId18"/>
              </a:rPr>
              <a:t>2901971 v2 BCP</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Jul 2023</a:t>
            </a:r>
          </a:p>
          <a:p>
            <a:pPr lvl="2"/>
            <a:r>
              <a:rPr lang="en-US" sz="1125" dirty="0">
                <a:solidFill>
                  <a:srgbClr val="5A5A5A"/>
                </a:solidFill>
                <a:sym typeface="Wingdings" panose="05000000000000000000" pitchFamily="2" charset="2"/>
                <a:hlinkClick r:id="rId19"/>
              </a:rPr>
              <a:t>2901972 v1.2 Assembly in cleanroom</a:t>
            </a:r>
            <a:r>
              <a:rPr lang="en-US" sz="1125" dirty="0">
                <a:solidFill>
                  <a:srgbClr val="5A5A5A"/>
                </a:solidFill>
                <a:sym typeface="Wingdings" panose="05000000000000000000" pitchFamily="2" charset="2"/>
              </a:rPr>
              <a:t> 						</a:t>
            </a:r>
            <a:r>
              <a:rPr lang="en-US" sz="1125" dirty="0">
                <a:solidFill>
                  <a:srgbClr val="00B050"/>
                </a:solidFill>
                <a:sym typeface="Wingdings" panose="05000000000000000000" pitchFamily="2" charset="2"/>
              </a:rPr>
              <a:t> approved Jul 2023</a:t>
            </a:r>
          </a:p>
          <a:p>
            <a:pPr lvl="2"/>
            <a:r>
              <a:rPr lang="en-US" sz="1125" dirty="0">
                <a:solidFill>
                  <a:srgbClr val="5A5A5A"/>
                </a:solidFill>
                <a:sym typeface="Wingdings" panose="05000000000000000000" pitchFamily="2" charset="2"/>
                <a:hlinkClick r:id="rId20"/>
              </a:rPr>
              <a:t>2901976 v2 Manufacturing Inspection Plan – Processing</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Jul 2023</a:t>
            </a:r>
          </a:p>
          <a:p>
            <a:pPr lvl="2"/>
            <a:r>
              <a:rPr lang="en-US" sz="1125" dirty="0">
                <a:solidFill>
                  <a:srgbClr val="5A5A5A"/>
                </a:solidFill>
                <a:sym typeface="Wingdings" panose="05000000000000000000" pitchFamily="2" charset="2"/>
                <a:hlinkClick r:id="rId21"/>
              </a:rPr>
              <a:t>3060320 v3 MIP: RFD bare cavity inspection and testing at JLAB</a:t>
            </a:r>
            <a:r>
              <a:rPr lang="en-US" sz="1125" dirty="0">
                <a:solidFill>
                  <a:srgbClr val="5A5A5A"/>
                </a:solidFill>
                <a:sym typeface="Wingdings" panose="05000000000000000000" pitchFamily="2" charset="2"/>
              </a:rPr>
              <a:t> 			 </a:t>
            </a:r>
            <a:r>
              <a:rPr lang="en-US" sz="1125" dirty="0">
                <a:solidFill>
                  <a:srgbClr val="00B050"/>
                </a:solidFill>
                <a:sym typeface="Wingdings" panose="05000000000000000000" pitchFamily="2" charset="2"/>
              </a:rPr>
              <a:t>approved May 2024</a:t>
            </a:r>
          </a:p>
          <a:p>
            <a:pPr lvl="2"/>
            <a:r>
              <a:rPr lang="en-US" sz="1125" dirty="0">
                <a:solidFill>
                  <a:srgbClr val="5A5A5A"/>
                </a:solidFill>
                <a:highlight>
                  <a:srgbClr val="00FF00"/>
                </a:highlight>
                <a:sym typeface="Wingdings" panose="05000000000000000000" pitchFamily="2" charset="2"/>
                <a:hlinkClick r:id="rId22">
                  <a:extLst>
                    <a:ext uri="{A12FA001-AC4F-418D-AE19-62706E023703}">
                      <ahyp:hlinkClr xmlns:ahyp="http://schemas.microsoft.com/office/drawing/2018/hyperlinkcolor" val="tx"/>
                    </a:ext>
                  </a:extLst>
                </a:hlinkClick>
              </a:rPr>
              <a:t>3185384 v2.1 Manufacturing Inspection Plan - MIP (Base Series)</a:t>
            </a:r>
            <a:r>
              <a:rPr lang="en-US" sz="1125" dirty="0">
                <a:solidFill>
                  <a:srgbClr val="5A5A5A"/>
                </a:solidFill>
                <a:highlight>
                  <a:srgbClr val="00FF00"/>
                </a:highlight>
                <a:sym typeface="Wingdings" panose="05000000000000000000" pitchFamily="2" charset="2"/>
              </a:rPr>
              <a:t> 			 approved Feb 2025</a:t>
            </a:r>
          </a:p>
          <a:p>
            <a:pPr lvl="1"/>
            <a:r>
              <a:rPr lang="en-US" sz="1425" b="1" dirty="0">
                <a:solidFill>
                  <a:srgbClr val="5A5A5A"/>
                </a:solidFill>
                <a:sym typeface="Wingdings" panose="05000000000000000000" pitchFamily="2" charset="2"/>
              </a:rPr>
              <a:t>NCRs</a:t>
            </a:r>
          </a:p>
          <a:p>
            <a:pPr lvl="2"/>
            <a:r>
              <a:rPr lang="en-US" sz="1125" dirty="0">
                <a:solidFill>
                  <a:srgbClr val="5A5A5A"/>
                </a:solidFill>
                <a:highlight>
                  <a:srgbClr val="00FF00"/>
                </a:highlight>
                <a:sym typeface="Wingdings" panose="05000000000000000000" pitchFamily="2" charset="2"/>
                <a:hlinkClick r:id="rId23">
                  <a:extLst>
                    <a:ext uri="{A12FA001-AC4F-418D-AE19-62706E023703}">
                      <ahyp:hlinkClr xmlns:ahyp="http://schemas.microsoft.com/office/drawing/2018/hyperlinkcolor" val="tx"/>
                    </a:ext>
                  </a:extLst>
                </a:hlinkClick>
              </a:rPr>
              <a:t>3153562 v1.1 NCR Excessive material removal from BCP at ZRI</a:t>
            </a:r>
            <a:r>
              <a:rPr lang="en-US" sz="1125" dirty="0">
                <a:solidFill>
                  <a:srgbClr val="5A5A5A"/>
                </a:solidFill>
                <a:highlight>
                  <a:srgbClr val="00FF00"/>
                </a:highlight>
                <a:sym typeface="Wingdings" panose="05000000000000000000" pitchFamily="2" charset="2"/>
              </a:rPr>
              <a:t> 			 closed Jan 2025</a:t>
            </a:r>
          </a:p>
          <a:p>
            <a:pPr lvl="2"/>
            <a:r>
              <a:rPr lang="en-US" sz="1125" dirty="0">
                <a:solidFill>
                  <a:srgbClr val="5A5A5A"/>
                </a:solidFill>
                <a:highlight>
                  <a:srgbClr val="00FF00"/>
                </a:highlight>
                <a:sym typeface="Wingdings" panose="05000000000000000000" pitchFamily="2" charset="2"/>
                <a:hlinkClick r:id="rId24">
                  <a:extLst>
                    <a:ext uri="{A12FA001-AC4F-418D-AE19-62706E023703}">
                      <ahyp:hlinkClr xmlns:ahyp="http://schemas.microsoft.com/office/drawing/2018/hyperlinkcolor" val="tx"/>
                    </a:ext>
                  </a:extLst>
                </a:hlinkClick>
              </a:rPr>
              <a:t>3172667 v0.3 NCR: RF Measurements at cold NRFD01/02</a:t>
            </a:r>
            <a:r>
              <a:rPr lang="en-US" sz="1125" dirty="0">
                <a:solidFill>
                  <a:srgbClr val="5A5A5A"/>
                </a:solidFill>
                <a:highlight>
                  <a:srgbClr val="00FF00"/>
                </a:highlight>
                <a:sym typeface="Wingdings" panose="05000000000000000000" pitchFamily="2" charset="2"/>
              </a:rPr>
              <a:t> 				 closed Jan 2025</a:t>
            </a:r>
          </a:p>
          <a:p>
            <a:pPr lvl="2"/>
            <a:r>
              <a:rPr lang="en-US" sz="1125" dirty="0">
                <a:solidFill>
                  <a:srgbClr val="5A5A5A"/>
                </a:solidFill>
                <a:highlight>
                  <a:srgbClr val="00FF00"/>
                </a:highlight>
                <a:sym typeface="Wingdings" panose="05000000000000000000" pitchFamily="2" charset="2"/>
                <a:hlinkClick r:id="rId25">
                  <a:extLst>
                    <a:ext uri="{A12FA001-AC4F-418D-AE19-62706E023703}">
                      <ahyp:hlinkClr xmlns:ahyp="http://schemas.microsoft.com/office/drawing/2018/hyperlinkcolor" val="tx"/>
                    </a:ext>
                  </a:extLst>
                </a:hlinkClick>
              </a:rPr>
              <a:t>3190827 v2 NCR NRFD01/02 Brazed Joints Nb/SS qualifications</a:t>
            </a:r>
            <a:r>
              <a:rPr lang="en-US" sz="1125" dirty="0">
                <a:solidFill>
                  <a:srgbClr val="5A5A5A"/>
                </a:solidFill>
                <a:highlight>
                  <a:srgbClr val="00FF00"/>
                </a:highlight>
                <a:sym typeface="Wingdings" panose="05000000000000000000" pitchFamily="2" charset="2"/>
              </a:rPr>
              <a:t> 			 closed Jan 2025</a:t>
            </a:r>
          </a:p>
          <a:p>
            <a:pPr lvl="2"/>
            <a:r>
              <a:rPr lang="en-US" sz="1125" u="sng" dirty="0">
                <a:solidFill>
                  <a:srgbClr val="5A5A5A"/>
                </a:solidFill>
                <a:highlight>
                  <a:srgbClr val="00FF00"/>
                </a:highlight>
                <a:hlinkClick r:id="rId26">
                  <a:extLst>
                    <a:ext uri="{A12FA001-AC4F-418D-AE19-62706E023703}">
                      <ahyp:hlinkClr xmlns:ahyp="http://schemas.microsoft.com/office/drawing/2018/hyperlinkcolor" val="tx"/>
                    </a:ext>
                  </a:extLst>
                </a:hlinkClick>
              </a:rPr>
              <a:t>3213819 NCR Final metrology control NRFD02</a:t>
            </a:r>
            <a:r>
              <a:rPr lang="en-US" sz="1125" dirty="0">
                <a:solidFill>
                  <a:srgbClr val="5A5A5A"/>
                </a:solidFill>
                <a:highlight>
                  <a:srgbClr val="00FF00"/>
                </a:highlight>
              </a:rPr>
              <a:t> 					</a:t>
            </a:r>
            <a:r>
              <a:rPr lang="en-US" sz="1125" dirty="0">
                <a:solidFill>
                  <a:srgbClr val="5A5A5A"/>
                </a:solidFill>
                <a:highlight>
                  <a:srgbClr val="00FF00"/>
                </a:highlight>
                <a:sym typeface="Wingdings" panose="05000000000000000000" pitchFamily="2" charset="2"/>
              </a:rPr>
              <a:t> closed Jan 2025</a:t>
            </a:r>
          </a:p>
          <a:p>
            <a:pPr lvl="2"/>
            <a:endParaRPr lang="en-US" sz="1050" dirty="0">
              <a:solidFill>
                <a:srgbClr val="00B050"/>
              </a:solidFill>
              <a:sym typeface="Wingdings" panose="05000000000000000000" pitchFamily="2" charset="2"/>
            </a:endParaRPr>
          </a:p>
          <a:p>
            <a:pPr lvl="2"/>
            <a:endParaRPr lang="en-US" sz="900" dirty="0">
              <a:solidFill>
                <a:srgbClr val="00B050"/>
              </a:solidFill>
              <a:sym typeface="Wingdings" panose="05000000000000000000" pitchFamily="2" charset="2"/>
            </a:endParaRPr>
          </a:p>
          <a:p>
            <a:pPr marL="685800" lvl="2" indent="0">
              <a:buNone/>
            </a:pPr>
            <a:endParaRPr lang="en-US" sz="1200" i="1" dirty="0"/>
          </a:p>
          <a:p>
            <a:pPr lvl="1"/>
            <a:endParaRPr lang="en-US" dirty="0"/>
          </a:p>
        </p:txBody>
      </p:sp>
      <p:sp>
        <p:nvSpPr>
          <p:cNvPr id="5" name="Slide Number Placeholder 4">
            <a:extLst>
              <a:ext uri="{FF2B5EF4-FFF2-40B4-BE49-F238E27FC236}">
                <a16:creationId xmlns:a16="http://schemas.microsoft.com/office/drawing/2014/main" id="{1360B06B-DCAC-3140-5CFB-6E42500E9581}"/>
              </a:ext>
            </a:extLst>
          </p:cNvPr>
          <p:cNvSpPr>
            <a:spLocks noGrp="1"/>
          </p:cNvSpPr>
          <p:nvPr>
            <p:ph type="sldNum" sz="quarter" idx="12"/>
          </p:nvPr>
        </p:nvSpPr>
        <p:spPr/>
        <p:txBody>
          <a:bodyPr/>
          <a:lstStyle/>
          <a:p>
            <a:fld id="{BFDCA1C4-9514-7B4F-976F-D92F7E296653}" type="slidenum">
              <a:rPr lang="fr-FR" smtClean="0">
                <a:solidFill>
                  <a:schemeClr val="bg1"/>
                </a:solidFill>
              </a:rPr>
              <a:pPr/>
              <a:t>8</a:t>
            </a:fld>
            <a:endParaRPr lang="fr-FR" dirty="0">
              <a:solidFill>
                <a:schemeClr val="bg1"/>
              </a:solidFill>
            </a:endParaRPr>
          </a:p>
        </p:txBody>
      </p:sp>
      <p:pic>
        <p:nvPicPr>
          <p:cNvPr id="6" name="Picture 5">
            <a:extLst>
              <a:ext uri="{FF2B5EF4-FFF2-40B4-BE49-F238E27FC236}">
                <a16:creationId xmlns:a16="http://schemas.microsoft.com/office/drawing/2014/main" id="{1E154763-567A-16D6-361A-E6EC4ADE86DA}"/>
              </a:ext>
            </a:extLst>
          </p:cNvPr>
          <p:cNvPicPr>
            <a:picLocks noChangeAspect="1"/>
          </p:cNvPicPr>
          <p:nvPr/>
        </p:nvPicPr>
        <p:blipFill rotWithShape="1">
          <a:blip r:embed="rId27"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7A3A2762-4E88-609C-A44A-948F4EB2EB71}"/>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Tree>
    <p:extLst>
      <p:ext uri="{BB962C8B-B14F-4D97-AF65-F5344CB8AC3E}">
        <p14:creationId xmlns:p14="http://schemas.microsoft.com/office/powerpoint/2010/main" val="3465736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147E9F-0CB9-514A-7628-3D1D81F2E1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9DDA0F-D9B0-9F2A-E411-300B7C2CFCE0}"/>
              </a:ext>
            </a:extLst>
          </p:cNvPr>
          <p:cNvSpPr>
            <a:spLocks noGrp="1"/>
          </p:cNvSpPr>
          <p:nvPr>
            <p:ph type="title"/>
          </p:nvPr>
        </p:nvSpPr>
        <p:spPr>
          <a:xfrm>
            <a:off x="677875" y="65450"/>
            <a:ext cx="7740351" cy="895599"/>
          </a:xfrm>
        </p:spPr>
        <p:txBody>
          <a:bodyPr/>
          <a:lstStyle/>
          <a:p>
            <a:r>
              <a:rPr lang="en-US" dirty="0"/>
              <a:t>AUP Series Jacketed RFD status </a:t>
            </a:r>
            <a:br>
              <a:rPr lang="en-US" dirty="0"/>
            </a:br>
            <a:r>
              <a:rPr lang="en-US" dirty="0"/>
              <a:t>(before HL-LHC SC 10/2024)</a:t>
            </a:r>
          </a:p>
        </p:txBody>
      </p:sp>
      <p:sp>
        <p:nvSpPr>
          <p:cNvPr id="3" name="Content Placeholder 2">
            <a:extLst>
              <a:ext uri="{FF2B5EF4-FFF2-40B4-BE49-F238E27FC236}">
                <a16:creationId xmlns:a16="http://schemas.microsoft.com/office/drawing/2014/main" id="{18024512-9902-733C-0A2B-B61857051360}"/>
              </a:ext>
            </a:extLst>
          </p:cNvPr>
          <p:cNvSpPr>
            <a:spLocks noGrp="1"/>
          </p:cNvSpPr>
          <p:nvPr>
            <p:ph idx="1"/>
          </p:nvPr>
        </p:nvSpPr>
        <p:spPr>
          <a:xfrm>
            <a:off x="229303" y="1340768"/>
            <a:ext cx="8637497" cy="3960440"/>
          </a:xfrm>
        </p:spPr>
        <p:txBody>
          <a:bodyPr>
            <a:normAutofit/>
          </a:bodyPr>
          <a:lstStyle/>
          <a:p>
            <a:pPr lvl="1"/>
            <a:r>
              <a:rPr lang="en-US" sz="1350" dirty="0">
                <a:solidFill>
                  <a:srgbClr val="5A5A5A"/>
                </a:solidFill>
                <a:highlight>
                  <a:srgbClr val="FFFF00"/>
                </a:highlight>
                <a:sym typeface="Wingdings" panose="05000000000000000000" pitchFamily="2" charset="2"/>
                <a:hlinkClick r:id="rId3">
                  <a:extLst>
                    <a:ext uri="{A12FA001-AC4F-418D-AE19-62706E023703}">
                      <ahyp:hlinkClr xmlns:ahyp="http://schemas.microsoft.com/office/drawing/2018/hyperlinkcolor" val="tx"/>
                    </a:ext>
                  </a:extLst>
                </a:hlinkClick>
              </a:rPr>
              <a:t>Material certificates</a:t>
            </a:r>
            <a:r>
              <a:rPr lang="en-US" sz="1350" dirty="0">
                <a:solidFill>
                  <a:srgbClr val="5A5A5A"/>
                </a:solidFill>
                <a:highlight>
                  <a:srgbClr val="FFFF00"/>
                </a:highlight>
                <a:sym typeface="Wingdings" panose="05000000000000000000" pitchFamily="2" charset="2"/>
              </a:rPr>
              <a:t> 										 All draft for discussion</a:t>
            </a:r>
          </a:p>
          <a:p>
            <a:pPr lvl="1"/>
            <a:r>
              <a:rPr lang="en-US" sz="1350" b="1" dirty="0">
                <a:sym typeface="Wingdings" panose="05000000000000000000" pitchFamily="2" charset="2"/>
              </a:rPr>
              <a:t>QA - Documentation Prior To Manufacturing Status</a:t>
            </a:r>
          </a:p>
          <a:p>
            <a:pPr lvl="2"/>
            <a:r>
              <a:rPr lang="en-US" sz="1200" dirty="0">
                <a:highlight>
                  <a:srgbClr val="FFFF00"/>
                </a:highlight>
                <a:sym typeface="Wingdings" panose="05000000000000000000" pitchFamily="2" charset="2"/>
                <a:hlinkClick r:id="rId4"/>
              </a:rPr>
              <a:t>2885616 v3  Welding Book He Tanks</a:t>
            </a:r>
            <a:r>
              <a:rPr lang="en-US" sz="1200" dirty="0">
                <a:highlight>
                  <a:srgbClr val="FFFF00"/>
                </a:highlight>
                <a:sym typeface="Wingdings" panose="05000000000000000000" pitchFamily="2" charset="2"/>
              </a:rPr>
              <a:t> 						 created Apr 2021</a:t>
            </a:r>
            <a:endParaRPr lang="en-US" sz="1200" dirty="0">
              <a:solidFill>
                <a:srgbClr val="00B050"/>
              </a:solidFill>
              <a:highlight>
                <a:srgbClr val="FFFF00"/>
              </a:highlight>
              <a:sym typeface="Wingdings" panose="05000000000000000000" pitchFamily="2" charset="2"/>
            </a:endParaRPr>
          </a:p>
          <a:p>
            <a:pPr lvl="1"/>
            <a:r>
              <a:rPr lang="en-US" sz="1350" b="1" dirty="0">
                <a:sym typeface="Wingdings" panose="05000000000000000000" pitchFamily="2" charset="2"/>
              </a:rPr>
              <a:t>QA – MIP and Procedures</a:t>
            </a:r>
          </a:p>
          <a:p>
            <a:pPr lvl="2"/>
            <a:r>
              <a:rPr lang="en-US" sz="1200" dirty="0">
                <a:solidFill>
                  <a:srgbClr val="5A5A5A"/>
                </a:solidFill>
                <a:highlight>
                  <a:srgbClr val="FFFF00"/>
                </a:highlight>
                <a:sym typeface="Wingdings" panose="05000000000000000000" pitchFamily="2" charset="2"/>
                <a:hlinkClick r:id="rId5">
                  <a:extLst>
                    <a:ext uri="{A12FA001-AC4F-418D-AE19-62706E023703}">
                      <ahyp:hlinkClr xmlns:ahyp="http://schemas.microsoft.com/office/drawing/2018/hyperlinkcolor" val="tx"/>
                    </a:ext>
                  </a:extLst>
                </a:hlinkClick>
              </a:rPr>
              <a:t>2782942v2.1 AUP RFD He Tanks: Leak Testing procedure</a:t>
            </a:r>
            <a:r>
              <a:rPr lang="en-US" sz="1200" dirty="0">
                <a:solidFill>
                  <a:srgbClr val="5A5A5A"/>
                </a:solidFill>
                <a:highlight>
                  <a:srgbClr val="FFFF00"/>
                </a:highlight>
                <a:sym typeface="Wingdings" panose="05000000000000000000" pitchFamily="2" charset="2"/>
              </a:rPr>
              <a:t> 			 created Sep 2022</a:t>
            </a:r>
          </a:p>
          <a:p>
            <a:pPr lvl="2"/>
            <a:r>
              <a:rPr lang="en-US" sz="1200" dirty="0">
                <a:solidFill>
                  <a:srgbClr val="5A5A5A"/>
                </a:solidFill>
                <a:highlight>
                  <a:srgbClr val="FFFF00"/>
                </a:highlight>
                <a:sym typeface="Wingdings" panose="05000000000000000000" pitchFamily="2" charset="2"/>
                <a:hlinkClick r:id="rId6">
                  <a:extLst>
                    <a:ext uri="{A12FA001-AC4F-418D-AE19-62706E023703}">
                      <ahyp:hlinkClr xmlns:ahyp="http://schemas.microsoft.com/office/drawing/2018/hyperlinkcolor" val="tx"/>
                    </a:ext>
                  </a:extLst>
                </a:hlinkClick>
              </a:rPr>
              <a:t>2782946v4.1 AUP RFD He Tanks: Manufacturing and Inspection Plan</a:t>
            </a:r>
            <a:r>
              <a:rPr lang="en-US" sz="1200" dirty="0">
                <a:solidFill>
                  <a:srgbClr val="5A5A5A"/>
                </a:solidFill>
                <a:highlight>
                  <a:srgbClr val="FFFF00"/>
                </a:highlight>
                <a:sym typeface="Wingdings" panose="05000000000000000000" pitchFamily="2" charset="2"/>
              </a:rPr>
              <a:t> 		 created Apr 2024</a:t>
            </a:r>
          </a:p>
          <a:p>
            <a:pPr lvl="2"/>
            <a:r>
              <a:rPr lang="en-US" sz="1200" dirty="0">
                <a:solidFill>
                  <a:srgbClr val="5A5A5A"/>
                </a:solidFill>
                <a:highlight>
                  <a:srgbClr val="FFFF00"/>
                </a:highlight>
                <a:sym typeface="Wingdings" panose="05000000000000000000" pitchFamily="2" charset="2"/>
                <a:hlinkClick r:id="rId7">
                  <a:extLst>
                    <a:ext uri="{A12FA001-AC4F-418D-AE19-62706E023703}">
                      <ahyp:hlinkClr xmlns:ahyp="http://schemas.microsoft.com/office/drawing/2018/hyperlinkcolor" val="tx"/>
                    </a:ext>
                  </a:extLst>
                </a:hlinkClick>
              </a:rPr>
              <a:t>3135910v2.1 AUP RFD He Tanks: Visual Inspection Procedure</a:t>
            </a:r>
            <a:r>
              <a:rPr lang="en-US" sz="1200" dirty="0">
                <a:solidFill>
                  <a:srgbClr val="5A5A5A"/>
                </a:solidFill>
                <a:highlight>
                  <a:srgbClr val="FFFF00"/>
                </a:highlight>
                <a:sym typeface="Wingdings" panose="05000000000000000000" pitchFamily="2" charset="2"/>
              </a:rPr>
              <a:t> 			 created Jul 2024</a:t>
            </a:r>
          </a:p>
          <a:p>
            <a:pPr lvl="2"/>
            <a:r>
              <a:rPr lang="en-US" sz="1200" dirty="0">
                <a:solidFill>
                  <a:srgbClr val="5A5A5A"/>
                </a:solidFill>
                <a:highlight>
                  <a:srgbClr val="FFFF00"/>
                </a:highlight>
                <a:sym typeface="Wingdings" panose="05000000000000000000" pitchFamily="2" charset="2"/>
                <a:hlinkClick r:id="rId8">
                  <a:extLst>
                    <a:ext uri="{A12FA001-AC4F-418D-AE19-62706E023703}">
                      <ahyp:hlinkClr xmlns:ahyp="http://schemas.microsoft.com/office/drawing/2018/hyperlinkcolor" val="tx"/>
                    </a:ext>
                  </a:extLst>
                </a:hlinkClick>
              </a:rPr>
              <a:t>3135911v2.1 AUP RFD He Tanks: Radiographic Testing Procedure</a:t>
            </a:r>
            <a:r>
              <a:rPr lang="en-US" sz="1200" dirty="0">
                <a:solidFill>
                  <a:srgbClr val="5A5A5A"/>
                </a:solidFill>
                <a:highlight>
                  <a:srgbClr val="FFFF00"/>
                </a:highlight>
                <a:sym typeface="Wingdings" panose="05000000000000000000" pitchFamily="2" charset="2"/>
              </a:rPr>
              <a:t> 		 created Jul 2024</a:t>
            </a:r>
          </a:p>
          <a:p>
            <a:pPr lvl="2"/>
            <a:r>
              <a:rPr lang="en-US" sz="1200" dirty="0">
                <a:solidFill>
                  <a:srgbClr val="5A5A5A"/>
                </a:solidFill>
                <a:highlight>
                  <a:srgbClr val="FFFF00"/>
                </a:highlight>
                <a:sym typeface="Wingdings" panose="05000000000000000000" pitchFamily="2" charset="2"/>
                <a:hlinkClick r:id="rId9">
                  <a:extLst>
                    <a:ext uri="{A12FA001-AC4F-418D-AE19-62706E023703}">
                      <ahyp:hlinkClr xmlns:ahyp="http://schemas.microsoft.com/office/drawing/2018/hyperlinkcolor" val="tx"/>
                    </a:ext>
                  </a:extLst>
                </a:hlinkClick>
              </a:rPr>
              <a:t>3138880v.3   AUP RFD Series He Tanks: assembly procedure</a:t>
            </a:r>
            <a:r>
              <a:rPr lang="en-US" sz="1200" dirty="0">
                <a:solidFill>
                  <a:srgbClr val="5A5A5A"/>
                </a:solidFill>
                <a:highlight>
                  <a:srgbClr val="FFFF00"/>
                </a:highlight>
                <a:sym typeface="Wingdings" panose="05000000000000000000" pitchFamily="2" charset="2"/>
              </a:rPr>
              <a:t> 			 created Jul 2024</a:t>
            </a:r>
          </a:p>
          <a:p>
            <a:pPr lvl="2"/>
            <a:r>
              <a:rPr lang="en-US" sz="1200" dirty="0">
                <a:solidFill>
                  <a:srgbClr val="5A5A5A"/>
                </a:solidFill>
                <a:highlight>
                  <a:srgbClr val="FFFF00"/>
                </a:highlight>
                <a:sym typeface="Wingdings" panose="05000000000000000000" pitchFamily="2" charset="2"/>
                <a:hlinkClick r:id="rId10">
                  <a:extLst>
                    <a:ext uri="{A12FA001-AC4F-418D-AE19-62706E023703}">
                      <ahyp:hlinkClr xmlns:ahyp="http://schemas.microsoft.com/office/drawing/2018/hyperlinkcolor" val="tx"/>
                    </a:ext>
                  </a:extLst>
                </a:hlinkClick>
              </a:rPr>
              <a:t>3138881v.2.1 AUP RFD He Tanks: Pressure Test procedure</a:t>
            </a:r>
            <a:r>
              <a:rPr lang="en-US" sz="1200" dirty="0">
                <a:solidFill>
                  <a:srgbClr val="5A5A5A"/>
                </a:solidFill>
                <a:highlight>
                  <a:srgbClr val="FFFF00"/>
                </a:highlight>
                <a:sym typeface="Wingdings" panose="05000000000000000000" pitchFamily="2" charset="2"/>
              </a:rPr>
              <a:t>	 		 created Jul 2024</a:t>
            </a:r>
          </a:p>
          <a:p>
            <a:pPr lvl="2"/>
            <a:r>
              <a:rPr lang="en-US" sz="1200" dirty="0">
                <a:solidFill>
                  <a:srgbClr val="5A5A5A"/>
                </a:solidFill>
                <a:highlight>
                  <a:srgbClr val="FF0000"/>
                </a:highlight>
                <a:sym typeface="Wingdings" panose="05000000000000000000" pitchFamily="2" charset="2"/>
                <a:hlinkClick r:id="rId11">
                  <a:extLst>
                    <a:ext uri="{A12FA001-AC4F-418D-AE19-62706E023703}">
                      <ahyp:hlinkClr xmlns:ahyp="http://schemas.microsoft.com/office/drawing/2018/hyperlinkcolor" val="tx"/>
                    </a:ext>
                  </a:extLst>
                </a:hlinkClick>
              </a:rPr>
              <a:t>3154346v.2    AUP RFD Series He Tanks: shipping procedure</a:t>
            </a:r>
            <a:r>
              <a:rPr lang="en-US" sz="1200" dirty="0">
                <a:solidFill>
                  <a:srgbClr val="5A5A5A"/>
                </a:solidFill>
                <a:highlight>
                  <a:srgbClr val="FF0000"/>
                </a:highlight>
                <a:sym typeface="Wingdings" panose="05000000000000000000" pitchFamily="2" charset="2"/>
              </a:rPr>
              <a:t> 			 created Aug 2024</a:t>
            </a:r>
          </a:p>
          <a:p>
            <a:pPr lvl="2"/>
            <a:r>
              <a:rPr lang="en-US" sz="1200" dirty="0">
                <a:solidFill>
                  <a:srgbClr val="5A5A5A"/>
                </a:solidFill>
                <a:highlight>
                  <a:srgbClr val="FF0000"/>
                </a:highlight>
                <a:sym typeface="Wingdings" panose="05000000000000000000" pitchFamily="2" charset="2"/>
                <a:hlinkClick r:id="rId12">
                  <a:extLst>
                    <a:ext uri="{A12FA001-AC4F-418D-AE19-62706E023703}">
                      <ahyp:hlinkClr xmlns:ahyp="http://schemas.microsoft.com/office/drawing/2018/hyperlinkcolor" val="tx"/>
                    </a:ext>
                  </a:extLst>
                </a:hlinkClick>
              </a:rPr>
              <a:t>3214775v.1    AUP RFD He Tanks: Cleaning Procedure</a:t>
            </a:r>
            <a:r>
              <a:rPr lang="en-US" sz="1200" dirty="0">
                <a:solidFill>
                  <a:srgbClr val="5A5A5A"/>
                </a:solidFill>
                <a:highlight>
                  <a:srgbClr val="FF0000"/>
                </a:highlight>
                <a:sym typeface="Wingdings" panose="05000000000000000000" pitchFamily="2" charset="2"/>
              </a:rPr>
              <a:t> 				 Not available in Oct 2024</a:t>
            </a:r>
            <a:endParaRPr lang="en-US" sz="1050" dirty="0">
              <a:solidFill>
                <a:srgbClr val="5A5A5A"/>
              </a:solidFill>
              <a:highlight>
                <a:srgbClr val="FF0000"/>
              </a:highlight>
              <a:sym typeface="Wingdings" panose="05000000000000000000" pitchFamily="2" charset="2"/>
            </a:endParaRPr>
          </a:p>
          <a:p>
            <a:pPr lvl="1"/>
            <a:r>
              <a:rPr lang="en-US" sz="1350" b="1" dirty="0">
                <a:solidFill>
                  <a:srgbClr val="5A5A5A"/>
                </a:solidFill>
                <a:sym typeface="Wingdings" panose="05000000000000000000" pitchFamily="2" charset="2"/>
              </a:rPr>
              <a:t>NCRs</a:t>
            </a:r>
          </a:p>
          <a:p>
            <a:pPr lvl="2"/>
            <a:r>
              <a:rPr lang="en-US" sz="1200" dirty="0">
                <a:solidFill>
                  <a:srgbClr val="5A5A5A"/>
                </a:solidFill>
                <a:highlight>
                  <a:srgbClr val="FF0000"/>
                </a:highlight>
                <a:sym typeface="Wingdings" panose="05000000000000000000" pitchFamily="2" charset="2"/>
                <a:hlinkClick r:id="rId13">
                  <a:extLst>
                    <a:ext uri="{A12FA001-AC4F-418D-AE19-62706E023703}">
                      <ahyp:hlinkClr xmlns:ahyp="http://schemas.microsoft.com/office/drawing/2018/hyperlinkcolor" val="tx"/>
                    </a:ext>
                  </a:extLst>
                </a:hlinkClick>
              </a:rPr>
              <a:t>3181073v.0.7 NCR for lack of UT "C" scan reports for brazed joint</a:t>
            </a:r>
            <a:r>
              <a:rPr lang="en-US" sz="1200" dirty="0">
                <a:solidFill>
                  <a:srgbClr val="5A5A5A"/>
                </a:solidFill>
                <a:highlight>
                  <a:srgbClr val="FF0000"/>
                </a:highlight>
                <a:sym typeface="Wingdings" panose="05000000000000000000" pitchFamily="2" charset="2"/>
              </a:rPr>
              <a:t>		 Not available in Oct 2024</a:t>
            </a:r>
          </a:p>
          <a:p>
            <a:pPr lvl="2"/>
            <a:r>
              <a:rPr lang="en-US" sz="1200" u="sng" dirty="0">
                <a:solidFill>
                  <a:srgbClr val="5A5A5A"/>
                </a:solidFill>
                <a:highlight>
                  <a:srgbClr val="FF0000"/>
                </a:highlight>
                <a:hlinkClick r:id="rId14">
                  <a:extLst>
                    <a:ext uri="{A12FA001-AC4F-418D-AE19-62706E023703}">
                      <ahyp:hlinkClr xmlns:ahyp="http://schemas.microsoft.com/office/drawing/2018/hyperlinkcolor" val="tx"/>
                    </a:ext>
                  </a:extLst>
                </a:hlinkClick>
              </a:rPr>
              <a:t>3207758 v.2 NCR - NRFD01/02 Qualification of Brazed joints Ti/SS at ZRI</a:t>
            </a:r>
            <a:r>
              <a:rPr lang="en-US" sz="1200" dirty="0">
                <a:solidFill>
                  <a:srgbClr val="5A5A5A"/>
                </a:solidFill>
                <a:highlight>
                  <a:srgbClr val="FF0000"/>
                </a:highlight>
              </a:rPr>
              <a:t> 	</a:t>
            </a:r>
            <a:r>
              <a:rPr lang="en-US" sz="1200" dirty="0">
                <a:solidFill>
                  <a:srgbClr val="5A5A5A"/>
                </a:solidFill>
                <a:highlight>
                  <a:srgbClr val="FF0000"/>
                </a:highlight>
                <a:sym typeface="Wingdings" panose="05000000000000000000" pitchFamily="2" charset="2"/>
              </a:rPr>
              <a:t> Not available in Oct 2024</a:t>
            </a:r>
          </a:p>
          <a:p>
            <a:pPr lvl="2"/>
            <a:endParaRPr lang="en-US" sz="1050" dirty="0">
              <a:solidFill>
                <a:srgbClr val="00B050"/>
              </a:solidFill>
              <a:sym typeface="Wingdings" panose="05000000000000000000" pitchFamily="2" charset="2"/>
            </a:endParaRPr>
          </a:p>
          <a:p>
            <a:pPr lvl="2"/>
            <a:endParaRPr lang="en-US" sz="900" dirty="0">
              <a:solidFill>
                <a:srgbClr val="00B050"/>
              </a:solidFill>
              <a:sym typeface="Wingdings" panose="05000000000000000000" pitchFamily="2" charset="2"/>
            </a:endParaRPr>
          </a:p>
          <a:p>
            <a:pPr marL="685800" lvl="2" indent="0">
              <a:buNone/>
            </a:pPr>
            <a:endParaRPr lang="en-US" sz="1200" i="1" dirty="0"/>
          </a:p>
          <a:p>
            <a:pPr lvl="1"/>
            <a:endParaRPr lang="en-US" dirty="0"/>
          </a:p>
        </p:txBody>
      </p:sp>
      <p:sp>
        <p:nvSpPr>
          <p:cNvPr id="4" name="Slide Number Placeholder 3">
            <a:extLst>
              <a:ext uri="{FF2B5EF4-FFF2-40B4-BE49-F238E27FC236}">
                <a16:creationId xmlns:a16="http://schemas.microsoft.com/office/drawing/2014/main" id="{CA68A435-B686-965B-D5AF-59C42B0C788D}"/>
              </a:ext>
            </a:extLst>
          </p:cNvPr>
          <p:cNvSpPr>
            <a:spLocks noGrp="1"/>
          </p:cNvSpPr>
          <p:nvPr>
            <p:ph type="sldNum" sz="quarter" idx="12"/>
          </p:nvPr>
        </p:nvSpPr>
        <p:spPr/>
        <p:txBody>
          <a:bodyPr/>
          <a:lstStyle/>
          <a:p>
            <a:fld id="{BFDCA1C4-9514-7B4F-976F-D92F7E296653}" type="slidenum">
              <a:rPr lang="fr-FR" smtClean="0">
                <a:solidFill>
                  <a:schemeClr val="bg1"/>
                </a:solidFill>
              </a:rPr>
              <a:pPr/>
              <a:t>9</a:t>
            </a:fld>
            <a:endParaRPr lang="fr-FR" dirty="0">
              <a:solidFill>
                <a:schemeClr val="bg1"/>
              </a:solidFill>
            </a:endParaRPr>
          </a:p>
        </p:txBody>
      </p:sp>
      <p:pic>
        <p:nvPicPr>
          <p:cNvPr id="6" name="Picture 5">
            <a:extLst>
              <a:ext uri="{FF2B5EF4-FFF2-40B4-BE49-F238E27FC236}">
                <a16:creationId xmlns:a16="http://schemas.microsoft.com/office/drawing/2014/main" id="{454ED1C9-7929-2869-D5A3-0043601AD4BC}"/>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27401" y="6212900"/>
            <a:ext cx="1907704" cy="645100"/>
          </a:xfrm>
          <a:prstGeom prst="rect">
            <a:avLst/>
          </a:prstGeom>
        </p:spPr>
      </p:pic>
      <p:sp>
        <p:nvSpPr>
          <p:cNvPr id="7" name="Footer Placeholder 1">
            <a:extLst>
              <a:ext uri="{FF2B5EF4-FFF2-40B4-BE49-F238E27FC236}">
                <a16:creationId xmlns:a16="http://schemas.microsoft.com/office/drawing/2014/main" id="{B262686C-D525-F6B6-BF58-0258B8D4ED41}"/>
              </a:ext>
            </a:extLst>
          </p:cNvPr>
          <p:cNvSpPr>
            <a:spLocks noGrp="1"/>
          </p:cNvSpPr>
          <p:nvPr>
            <p:ph type="ftr" sz="quarter" idx="11"/>
          </p:nvPr>
        </p:nvSpPr>
        <p:spPr>
          <a:xfrm>
            <a:off x="1981200" y="6356350"/>
            <a:ext cx="6553200" cy="360000"/>
          </a:xfrm>
        </p:spPr>
        <p:txBody>
          <a:bodyPr/>
          <a:lstStyle/>
          <a:p>
            <a:r>
              <a:rPr lang="en-US" noProof="0"/>
              <a:t>Global Crab Cavity Coordination Meeting – 4th April 2025</a:t>
            </a:r>
            <a:endParaRPr lang="en-GB" noProof="0" dirty="0"/>
          </a:p>
        </p:txBody>
      </p:sp>
    </p:spTree>
    <p:extLst>
      <p:ext uri="{BB962C8B-B14F-4D97-AF65-F5344CB8AC3E}">
        <p14:creationId xmlns:p14="http://schemas.microsoft.com/office/powerpoint/2010/main" val="272190154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3c193e6c-6e3b-402d-bd50-2724693fb6d8">U56HFXRV3UV3-648-3982</_dlc_DocId>
    <_dlc_DocIdUrl xmlns="3c193e6c-6e3b-402d-bd50-2724693fb6d8">
      <Url>https://fermipoint.fnal.gov/org/ocoo/ippm/POG/_layouts/15/DocIdRedir.aspx?ID=U56HFXRV3UV3-648-3982</Url>
      <Description>U56HFXRV3UV3-648-3982</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788E0F19526F440B8E8AAF73A1F5F2F" ma:contentTypeVersion="10" ma:contentTypeDescription="Create a new document." ma:contentTypeScope="" ma:versionID="780572e66b433a30be30c9018918022d">
  <xsd:schema xmlns:xsd="http://www.w3.org/2001/XMLSchema" xmlns:xs="http://www.w3.org/2001/XMLSchema" xmlns:p="http://schemas.microsoft.com/office/2006/metadata/properties" xmlns:ns2="3c193e6c-6e3b-402d-bd50-2724693fb6d8" targetNamespace="http://schemas.microsoft.com/office/2006/metadata/properties" ma:root="true" ma:fieldsID="c64206e3cdc22ca9738adab5d4afcb9e" ns2:_="">
    <xsd:import namespace="3c193e6c-6e3b-402d-bd50-2724693fb6d8"/>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193e6c-6e3b-402d-bd50-2724693fb6d8"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2.xml><?xml version="1.0" encoding="utf-8"?>
<ds:datastoreItem xmlns:ds="http://schemas.openxmlformats.org/officeDocument/2006/customXml" ds:itemID="{BF8EF391-2BAD-45F4-B22E-736040720C99}">
  <ds:schemaRefs>
    <ds:schemaRef ds:uri="http://purl.org/dc/elements/1.1/"/>
    <ds:schemaRef ds:uri="http://schemas.openxmlformats.org/package/2006/metadata/core-properties"/>
    <ds:schemaRef ds:uri="http://purl.org/dc/dcmitype/"/>
    <ds:schemaRef ds:uri="http://schemas.microsoft.com/office/2006/metadata/properties"/>
    <ds:schemaRef ds:uri="http://purl.org/dc/terms/"/>
    <ds:schemaRef ds:uri="http://schemas.microsoft.com/office/2006/documentManagement/types"/>
    <ds:schemaRef ds:uri="http://www.w3.org/XML/1998/namespace"/>
    <ds:schemaRef ds:uri="http://schemas.microsoft.com/office/infopath/2007/PartnerControls"/>
    <ds:schemaRef ds:uri="3c193e6c-6e3b-402d-bd50-2724693fb6d8"/>
  </ds:schemaRefs>
</ds:datastoreItem>
</file>

<file path=customXml/itemProps3.xml><?xml version="1.0" encoding="utf-8"?>
<ds:datastoreItem xmlns:ds="http://schemas.openxmlformats.org/officeDocument/2006/customXml" ds:itemID="{25D0A6F8-E413-42A1-8AE3-22C11AA283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193e6c-6e3b-402d-bd50-2724693fb6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FB0BAA6-3084-4264-99FD-07C45DE8071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163888</TotalTime>
  <Words>1822</Words>
  <Application>Microsoft Macintosh PowerPoint</Application>
  <PresentationFormat>On-screen Show (4:3)</PresentationFormat>
  <Paragraphs>160</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Thème Office</vt:lpstr>
      <vt:lpstr>AUP Update</vt:lpstr>
      <vt:lpstr>First Dressed Cavity Arrived Safely at TRIUMF</vt:lpstr>
      <vt:lpstr>Production Restart at Zanon</vt:lpstr>
      <vt:lpstr>Vendor Visits</vt:lpstr>
      <vt:lpstr>Interfaces: Last Pending Items</vt:lpstr>
      <vt:lpstr>Recent Advancements on Documentation</vt:lpstr>
      <vt:lpstr>AUP Series Bare RFD status  (before HL-LHC SC 10/2024)</vt:lpstr>
      <vt:lpstr>AUP Series Bare RFD  Mar. ‘25 status</vt:lpstr>
      <vt:lpstr>AUP Series Jacketed RFD status  (before HL-LHC SC 10/2024)</vt:lpstr>
      <vt:lpstr>AUP Series Jacketed RFD  Mar. ‘25 Status</vt:lpstr>
      <vt:lpstr>Logistic Dates and Deliveries to TRIUMF</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Leonardo Ristori</cp:lastModifiedBy>
  <cp:revision>2193</cp:revision>
  <cp:lastPrinted>2024-05-16T14:21:39Z</cp:lastPrinted>
  <dcterms:created xsi:type="dcterms:W3CDTF">2016-03-23T12:58:39Z</dcterms:created>
  <dcterms:modified xsi:type="dcterms:W3CDTF">2025-04-04T14:24:17Z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0x0101009788E0F19526F440B8E8AAF73A1F5F2F</vt:lpwstr>
  </property>
  <property fmtid="{D5CDD505-2E9C-101B-9397-08002B2CF9AE}" pid="3" name="_dlc_DocIdItemGuid">
    <vt:lpwstr>7e5c799d-dca0-475a-b621-6c07515ef004</vt:lpwstr>
  </property>
</Properties>
</file>