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1pPr>
    <a:lvl2pPr marL="0" marR="0" indent="411480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2pPr>
    <a:lvl3pPr marL="0" marR="0" indent="822960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3pPr>
    <a:lvl4pPr marL="0" marR="0" indent="1234439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4pPr>
    <a:lvl5pPr marL="0" marR="0" indent="1645920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5pPr>
    <a:lvl6pPr marL="0" marR="0" indent="2057400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6pPr>
    <a:lvl7pPr marL="0" marR="0" indent="2468879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7pPr>
    <a:lvl8pPr marL="0" marR="0" indent="2880360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8pPr>
    <a:lvl9pPr marL="0" marR="0" indent="3291840" algn="l" defTabSz="82296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Open Sans"/>
        <a:ea typeface="Open Sans"/>
        <a:cs typeface="Open Sans"/>
        <a:sym typeface="Open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1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4"/>
          </a:solidFill>
        </a:fill>
      </a:tcStyle>
    </a:wholeTbl>
    <a:band2H>
      <a:tcTxStyle/>
      <a:tcStyle>
        <a:tcBdr/>
        <a:fill>
          <a:solidFill>
            <a:srgbClr val="E6EFFA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CE9D0"/>
          </a:solidFill>
        </a:fill>
      </a:tcStyle>
    </a:wholeTbl>
    <a:band2H>
      <a:tcTxStyle/>
      <a:tcStyle>
        <a:tcBdr/>
        <a:fill>
          <a:solidFill>
            <a:srgbClr val="EEF4E9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Open Sans"/>
          <a:ea typeface="Open Sans"/>
          <a:cs typeface="Open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82808" y="2852116"/>
            <a:ext cx="1692960" cy="24622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b="1"/>
            </a:lvl1pPr>
            <a:lvl2pPr>
              <a:spcBef>
                <a:spcPts val="0"/>
              </a:spcBef>
              <a:defRPr b="1"/>
            </a:lvl2pPr>
            <a:lvl3pPr>
              <a:spcBef>
                <a:spcPts val="0"/>
              </a:spcBef>
              <a:defRPr b="1"/>
            </a:lvl3pPr>
            <a:lvl4pPr>
              <a:spcBef>
                <a:spcPts val="0"/>
              </a:spcBef>
              <a:defRPr b="1"/>
            </a:lvl4pPr>
            <a:lvl5pPr>
              <a:spcBef>
                <a:spcPts val="0"/>
              </a:spcBef>
              <a:defRPr b="1"/>
            </a:lvl5pPr>
          </a:lstStyle>
          <a:p>
            <a:r>
              <a:t>Vorname, Name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Titelmasterformat"/>
          <p:cNvSpPr txBox="1">
            <a:spLocks noGrp="1"/>
          </p:cNvSpPr>
          <p:nvPr>
            <p:ph type="title" hasCustomPrompt="1"/>
          </p:nvPr>
        </p:nvSpPr>
        <p:spPr>
          <a:xfrm>
            <a:off x="882771" y="3835706"/>
            <a:ext cx="3881438" cy="49244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Titelmasterformat</a:t>
            </a:r>
          </a:p>
        </p:txBody>
      </p:sp>
      <p:sp>
        <p:nvSpPr>
          <p:cNvPr id="16" name="Textplatzhalter 25"/>
          <p:cNvSpPr>
            <a:spLocks noGrp="1"/>
          </p:cNvSpPr>
          <p:nvPr>
            <p:ph type="body" sz="quarter" idx="21" hasCustomPrompt="1"/>
          </p:nvPr>
        </p:nvSpPr>
        <p:spPr>
          <a:xfrm>
            <a:off x="882808" y="3138045"/>
            <a:ext cx="3028967" cy="24622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r>
              <a:t>Struktureinheit der TU Dresden</a:t>
            </a:r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882769" y="4375608"/>
            <a:ext cx="4694294" cy="49244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durch Kicken bearbeiten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82808" y="5312640"/>
            <a:ext cx="5419045" cy="246222"/>
          </a:xfrm>
          <a:prstGeom prst="rect">
            <a:avLst/>
          </a:prstGeom>
        </p:spPr>
        <p:txBody>
          <a:bodyPr/>
          <a:lstStyle/>
          <a:p>
            <a:r>
              <a:t>Ort oder Anlass des Vortrags // Samstag, 13. Januar 2021</a:t>
            </a:r>
          </a:p>
        </p:txBody>
      </p:sp>
      <p:pic>
        <p:nvPicPr>
          <p:cNvPr id="19" name="teilchenphysik_forschung_und_anwendungen_komprimiert.pdf" descr="teilchenphysik_forschung_und_anwendungen_komprimiert.pdf"/>
          <p:cNvPicPr>
            <a:picLocks noChangeAspect="1"/>
          </p:cNvPicPr>
          <p:nvPr/>
        </p:nvPicPr>
        <p:blipFill>
          <a:blip r:embed="rId2">
            <a:extLst/>
          </a:blip>
          <a:srcRect t="5335" b="5335"/>
          <a:stretch>
            <a:fillRect/>
          </a:stretch>
        </p:blipFill>
        <p:spPr>
          <a:xfrm>
            <a:off x="389636" y="216792"/>
            <a:ext cx="2679141" cy="779098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9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erade Verbindung 14"/>
          <p:cNvSpPr/>
          <p:nvPr/>
        </p:nvSpPr>
        <p:spPr>
          <a:xfrm>
            <a:off x="0" y="6123216"/>
            <a:ext cx="12192000" cy="1"/>
          </a:xfrm>
          <a:prstGeom prst="line">
            <a:avLst/>
          </a:prstGeom>
          <a:ln w="12700">
            <a:solidFill>
              <a:srgbClr val="A6A6A6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7" name="Textfeld 11"/>
          <p:cNvSpPr txBox="1"/>
          <p:nvPr/>
        </p:nvSpPr>
        <p:spPr>
          <a:xfrm>
            <a:off x="7157719" y="6294776"/>
            <a:ext cx="7048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>
            <a:spAutoFit/>
          </a:bodyPr>
          <a:lstStyle>
            <a:lvl1pPr defTabSz="914269">
              <a:defRPr sz="800">
                <a:solidFill>
                  <a:srgbClr val="727277"/>
                </a:solidFill>
              </a:defRPr>
            </a:lvl1pPr>
          </a:lstStyle>
          <a:p>
            <a:br/>
            <a:endParaRPr/>
          </a:p>
        </p:txBody>
      </p:sp>
      <p:pic>
        <p:nvPicPr>
          <p:cNvPr id="38" name="teilchenphysik_forschung_und_anwendungen_komprimiert.pdf" descr="teilchenphysik_forschung_und_anwendungen_komprimiert.pdf"/>
          <p:cNvPicPr>
            <a:picLocks noChangeAspect="1"/>
          </p:cNvPicPr>
          <p:nvPr/>
        </p:nvPicPr>
        <p:blipFill>
          <a:blip r:embed="rId2">
            <a:extLst/>
          </a:blip>
          <a:srcRect t="5344" b="5343"/>
          <a:stretch>
            <a:fillRect/>
          </a:stretch>
        </p:blipFill>
        <p:spPr>
          <a:xfrm>
            <a:off x="506159" y="6309359"/>
            <a:ext cx="1209961" cy="351721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9071062" y="6301126"/>
            <a:ext cx="2844801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40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1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733836" y="1358049"/>
            <a:ext cx="4612135" cy="4141902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Objektplatzhalter"/>
          <p:cNvSpPr txBox="1">
            <a:spLocks noGrp="1"/>
          </p:cNvSpPr>
          <p:nvPr>
            <p:ph sz="half" idx="3"/>
          </p:nvPr>
        </p:nvSpPr>
        <p:spPr>
          <a:xfrm>
            <a:off x="6376922" y="1358049"/>
            <a:ext cx="4612135" cy="4141902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erade Verbindung 14"/>
          <p:cNvSpPr/>
          <p:nvPr/>
        </p:nvSpPr>
        <p:spPr>
          <a:xfrm>
            <a:off x="0" y="6123216"/>
            <a:ext cx="12192000" cy="1"/>
          </a:xfrm>
          <a:prstGeom prst="line">
            <a:avLst/>
          </a:prstGeom>
          <a:ln w="12700">
            <a:solidFill>
              <a:srgbClr val="A6A6A6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0" name="Textfeld 11"/>
          <p:cNvSpPr txBox="1"/>
          <p:nvPr/>
        </p:nvSpPr>
        <p:spPr>
          <a:xfrm>
            <a:off x="7157719" y="6294776"/>
            <a:ext cx="7048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>
            <a:spAutoFit/>
          </a:bodyPr>
          <a:lstStyle>
            <a:lvl1pPr defTabSz="914269">
              <a:defRPr sz="800">
                <a:solidFill>
                  <a:srgbClr val="727277"/>
                </a:solidFill>
              </a:defRPr>
            </a:lvl1pPr>
          </a:lstStyle>
          <a:p>
            <a:br/>
            <a:endParaRPr/>
          </a:p>
        </p:txBody>
      </p:sp>
      <p:pic>
        <p:nvPicPr>
          <p:cNvPr id="51" name="teilchenphysik_forschung_und_anwendungen_komprimiert.pdf" descr="teilchenphysik_forschung_und_anwendungen_komprimiert.pdf"/>
          <p:cNvPicPr>
            <a:picLocks noChangeAspect="1"/>
          </p:cNvPicPr>
          <p:nvPr/>
        </p:nvPicPr>
        <p:blipFill>
          <a:blip r:embed="rId2">
            <a:extLst/>
          </a:blip>
          <a:srcRect t="5344" b="5343"/>
          <a:stretch>
            <a:fillRect/>
          </a:stretch>
        </p:blipFill>
        <p:spPr>
          <a:xfrm>
            <a:off x="506159" y="6309359"/>
            <a:ext cx="1209961" cy="351721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9171462" y="6301126"/>
            <a:ext cx="2844801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53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erade Verbindung 14"/>
          <p:cNvSpPr/>
          <p:nvPr/>
        </p:nvSpPr>
        <p:spPr>
          <a:xfrm>
            <a:off x="0" y="6123216"/>
            <a:ext cx="12192000" cy="1"/>
          </a:xfrm>
          <a:prstGeom prst="line">
            <a:avLst/>
          </a:prstGeom>
          <a:ln w="12700">
            <a:solidFill>
              <a:srgbClr val="A6A6A6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" name="Textfeld 11"/>
          <p:cNvSpPr txBox="1"/>
          <p:nvPr/>
        </p:nvSpPr>
        <p:spPr>
          <a:xfrm>
            <a:off x="7157719" y="6294776"/>
            <a:ext cx="7048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>
            <a:spAutoFit/>
          </a:bodyPr>
          <a:lstStyle>
            <a:lvl1pPr defTabSz="914269">
              <a:defRPr sz="800">
                <a:solidFill>
                  <a:srgbClr val="727277"/>
                </a:solidFill>
              </a:defRPr>
            </a:lvl1pPr>
          </a:lstStyle>
          <a:p>
            <a:br/>
            <a:endParaRPr/>
          </a:p>
        </p:txBody>
      </p:sp>
      <p:pic>
        <p:nvPicPr>
          <p:cNvPr id="4" name="teilchenphysik_forschung_und_anwendungen_komprimiert.pdf" descr="teilchenphysik_forschung_und_anwendungen_komprimiert.pdf"/>
          <p:cNvPicPr>
            <a:picLocks noChangeAspect="1"/>
          </p:cNvPicPr>
          <p:nvPr/>
        </p:nvPicPr>
        <p:blipFill>
          <a:blip r:embed="rId6">
            <a:extLst/>
          </a:blip>
          <a:srcRect t="5344" b="5343"/>
          <a:stretch>
            <a:fillRect/>
          </a:stretch>
        </p:blipFill>
        <p:spPr>
          <a:xfrm>
            <a:off x="506159" y="6309359"/>
            <a:ext cx="1209961" cy="35172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9128433" y="6301126"/>
            <a:ext cx="2844801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6" name="Titeltext"/>
          <p:cNvSpPr txBox="1">
            <a:spLocks noGrp="1"/>
          </p:cNvSpPr>
          <p:nvPr>
            <p:ph type="title"/>
          </p:nvPr>
        </p:nvSpPr>
        <p:spPr>
          <a:xfrm>
            <a:off x="874712" y="346075"/>
            <a:ext cx="10580687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Titeltext</a:t>
            </a:r>
          </a:p>
        </p:txBody>
      </p:sp>
      <p:sp>
        <p:nvSpPr>
          <p:cNvPr id="7" name="Textebene 1…"/>
          <p:cNvSpPr txBox="1">
            <a:spLocks noGrp="1"/>
          </p:cNvSpPr>
          <p:nvPr>
            <p:ph type="body" idx="1"/>
          </p:nvPr>
        </p:nvSpPr>
        <p:spPr>
          <a:xfrm>
            <a:off x="874712" y="1484312"/>
            <a:ext cx="11054018" cy="3597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1pPr>
      <a:lvl2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2pPr>
      <a:lvl3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3pPr>
      <a:lvl4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4pPr>
      <a:lvl5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5pPr>
      <a:lvl6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6pPr>
      <a:lvl7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7pPr>
      <a:lvl8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8pPr>
      <a:lvl9pPr marL="0" marR="0" indent="0" algn="l" defTabSz="91426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9pPr>
    </p:titleStyle>
    <p:bodyStyle>
      <a:lvl1pPr marL="0" marR="0" indent="0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1pPr>
      <a:lvl2pPr marL="0" marR="0" indent="0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2pPr>
      <a:lvl3pPr marL="252000" marR="0" indent="-252000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—"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3pPr>
      <a:lvl4pPr marL="358775" marR="0" indent="-179387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4pPr>
      <a:lvl5pPr marL="0" marR="0" indent="0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5pPr>
      <a:lvl6pPr marL="0" marR="0" indent="0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6pPr>
      <a:lvl7pPr marL="288000" marR="0" indent="-288000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—"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7pPr>
      <a:lvl8pPr marL="272571" marR="0" indent="-164571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8pPr>
      <a:lvl9pPr marL="416571" marR="0" indent="-164571" algn="l" defTabSz="914269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▪"/>
        <a:tabLst/>
        <a:defRPr sz="16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9pPr>
    </p:bodyStyle>
    <p:otherStyle>
      <a:lvl1pPr marL="0" marR="0" indent="0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1pPr>
      <a:lvl2pPr marL="0" marR="0" indent="411480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2pPr>
      <a:lvl3pPr marL="0" marR="0" indent="822960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3pPr>
      <a:lvl4pPr marL="0" marR="0" indent="1234439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4pPr>
      <a:lvl5pPr marL="0" marR="0" indent="1645920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5pPr>
      <a:lvl6pPr marL="0" marR="0" indent="2057400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6pPr>
      <a:lvl7pPr marL="0" marR="0" indent="2468879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7pPr>
      <a:lvl8pPr marL="0" marR="0" indent="2880360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8pPr>
      <a:lvl9pPr marL="0" marR="0" indent="3291840" algn="r" defTabSz="8229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iki.teilchenwelt.de/index.php?title=Zertifikate#Zertifikate_f&#252;r_Teilchenwelt-Vermittl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Diana Haas, Heike Vormstein, Uta Bilow, Carmen Richter, Carolin Gnebner, Maike Hansen"/>
          <p:cNvSpPr txBox="1">
            <a:spLocks noGrp="1"/>
          </p:cNvSpPr>
          <p:nvPr>
            <p:ph type="body" sz="quarter" idx="1"/>
          </p:nvPr>
        </p:nvSpPr>
        <p:spPr>
          <a:xfrm>
            <a:off x="882808" y="2852116"/>
            <a:ext cx="10426384" cy="246222"/>
          </a:xfrm>
          <a:prstGeom prst="rect">
            <a:avLst/>
          </a:prstGeom>
        </p:spPr>
        <p:txBody>
          <a:bodyPr/>
          <a:lstStyle/>
          <a:p>
            <a:r>
              <a:t>Diana Haas, Heike Vormstein, Uta Bilow, Carmen Richter, Carolin Gnebner, Maike Hansen</a:t>
            </a:r>
          </a:p>
        </p:txBody>
      </p:sp>
      <p:sp>
        <p:nvSpPr>
          <p:cNvPr id="63" name="Zielgruppe Vermittler*inn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67416">
              <a:defRPr sz="2336"/>
            </a:lvl1pPr>
          </a:lstStyle>
          <a:p>
            <a:r>
              <a:t>Zielgruppe Vermittler*innen</a:t>
            </a:r>
          </a:p>
        </p:txBody>
      </p:sp>
      <p:sp>
        <p:nvSpPr>
          <p:cNvPr id="64" name="Textplatzhalter 5"/>
          <p:cNvSpPr>
            <a:spLocks noGrp="1"/>
          </p:cNvSpPr>
          <p:nvPr>
            <p:ph type="body" idx="22"/>
          </p:nvPr>
        </p:nvSpPr>
        <p:spPr>
          <a:xfrm>
            <a:off x="882769" y="4649928"/>
            <a:ext cx="9439432" cy="4924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 dirty="0"/>
              <a:t>Arbeit in der AG und </a:t>
            </a:r>
            <a:r>
              <a:rPr dirty="0" err="1"/>
              <a:t>aktuelle</a:t>
            </a:r>
            <a:r>
              <a:rPr dirty="0"/>
              <a:t> </a:t>
            </a:r>
            <a:r>
              <a:rPr dirty="0" err="1"/>
              <a:t>Themen</a:t>
            </a:r>
            <a:endParaRPr dirty="0"/>
          </a:p>
        </p:txBody>
      </p:sp>
      <p:sp>
        <p:nvSpPr>
          <p:cNvPr id="65" name="Textplatzhalter 7"/>
          <p:cNvSpPr>
            <a:spLocks noGrp="1"/>
          </p:cNvSpPr>
          <p:nvPr>
            <p:ph type="body" idx="23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Standorttreffen Mainz 19./20.5.2025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68" name="Themenübersich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126">
              <a:defRPr sz="2376"/>
            </a:lvl1pPr>
          </a:lstStyle>
          <a:p>
            <a:r>
              <a:t>Themenübersicht</a:t>
            </a:r>
          </a:p>
        </p:txBody>
      </p:sp>
      <p:sp>
        <p:nvSpPr>
          <p:cNvPr id="69" name="Workshops/Weiterbildungen für Vermittler*innen…"/>
          <p:cNvSpPr txBox="1">
            <a:spLocks noGrp="1"/>
          </p:cNvSpPr>
          <p:nvPr>
            <p:ph type="body" sz="half" idx="1"/>
          </p:nvPr>
        </p:nvSpPr>
        <p:spPr>
          <a:xfrm>
            <a:off x="874712" y="1484312"/>
            <a:ext cx="5081724" cy="3597725"/>
          </a:xfrm>
          <a:prstGeom prst="rect">
            <a:avLst/>
          </a:prstGeom>
        </p:spPr>
        <p:txBody>
          <a:bodyPr/>
          <a:lstStyle/>
          <a:p>
            <a:pPr defTabSz="685782">
              <a:lnSpc>
                <a:spcPct val="90000"/>
              </a:lnSpc>
              <a:spcBef>
                <a:spcPts val="0"/>
              </a:spcBef>
              <a:defRPr sz="2000">
                <a:solidFill>
                  <a:srgbClr val="3E97D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160421" indent="-160421">
              <a:buSzPct val="100000"/>
              <a:buChar char="•"/>
            </a:pPr>
            <a:r>
              <a:t>Workshops/Weiterbildungen für Vermittler*innen</a:t>
            </a:r>
          </a:p>
          <a:p>
            <a:pPr marL="160421" indent="-160421">
              <a:buSzPct val="100000"/>
              <a:buChar char="•"/>
            </a:pPr>
            <a:endParaRPr/>
          </a:p>
          <a:p>
            <a:pPr marL="160421" indent="-160421">
              <a:buSzPct val="100000"/>
              <a:buChar char="•"/>
            </a:pPr>
            <a:r>
              <a:t>Überarbeitete </a:t>
            </a:r>
            <a:r>
              <a:rPr b="1"/>
              <a:t>Zertifikate</a:t>
            </a:r>
            <a:r>
              <a:t> für Vermittler*innen</a:t>
            </a:r>
          </a:p>
          <a:p>
            <a:pPr marL="160421" indent="-160421">
              <a:buSzPct val="100000"/>
              <a:buChar char="•"/>
            </a:pPr>
            <a:endParaRPr/>
          </a:p>
          <a:p>
            <a:pPr marL="160421" indent="-160421">
              <a:buSzPct val="100000"/>
              <a:buChar char="•"/>
            </a:pPr>
            <a:r>
              <a:t>Anmeldung über QR-Code/Indico Seite </a:t>
            </a:r>
          </a:p>
          <a:p>
            <a:pPr marL="160421" indent="-160421">
              <a:buSzPct val="100000"/>
              <a:buChar char="•"/>
            </a:pPr>
            <a:endParaRPr/>
          </a:p>
          <a:p>
            <a:pPr marL="160421" indent="-160421">
              <a:buSzPct val="100000"/>
              <a:buChar char="•"/>
            </a:pPr>
            <a:r>
              <a:t>Neu: </a:t>
            </a:r>
            <a:r>
              <a:rPr b="1"/>
              <a:t>Willkommenspaket</a:t>
            </a:r>
            <a:r>
              <a:t> für Vermittler*innen</a:t>
            </a:r>
          </a:p>
          <a:p>
            <a:pPr marL="160421" indent="-160421">
              <a:buSzPct val="100000"/>
              <a:buChar char="•"/>
            </a:pPr>
            <a:endParaRPr/>
          </a:p>
          <a:p>
            <a:pPr marL="160421" indent="-160421">
              <a:buSzPct val="100000"/>
              <a:buChar char="•"/>
            </a:pPr>
            <a:r>
              <a:t>Diskussionsrunde 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72" name="Workshops/Weiterbildungen für Vermittler*inn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126">
              <a:defRPr sz="2376"/>
            </a:lvl1pPr>
          </a:lstStyle>
          <a:p>
            <a:r>
              <a:t>Workshops/Weiterbildungen für Vermittler*innen</a:t>
            </a:r>
          </a:p>
        </p:txBody>
      </p:sp>
      <p:sp>
        <p:nvSpPr>
          <p:cNvPr id="73" name="Vermittler*innen Workshop:…"/>
          <p:cNvSpPr txBox="1">
            <a:spLocks noGrp="1"/>
          </p:cNvSpPr>
          <p:nvPr>
            <p:ph type="body" idx="1"/>
          </p:nvPr>
        </p:nvSpPr>
        <p:spPr>
          <a:xfrm>
            <a:off x="874712" y="1484312"/>
            <a:ext cx="11054018" cy="4452761"/>
          </a:xfrm>
          <a:prstGeom prst="rect">
            <a:avLst/>
          </a:prstGeom>
        </p:spPr>
        <p:txBody>
          <a:bodyPr/>
          <a:lstStyle/>
          <a:p>
            <a:pPr marL="160421" indent="-160421">
              <a:buSzPct val="100000"/>
              <a:buChar char="•"/>
              <a:defRPr b="1"/>
            </a:pPr>
            <a:r>
              <a:t>Vermittler*innen Workshop:</a:t>
            </a:r>
          </a:p>
          <a:p>
            <a:pPr marL="541421" lvl="1" indent="-160421">
              <a:buSzPct val="100000"/>
              <a:buChar char="•"/>
            </a:pPr>
            <a:r>
              <a:t> </a:t>
            </a:r>
            <a:r>
              <a:rPr b="1"/>
              <a:t>2.-4.November 2025 im Physikzentrum Bad Honnef (20 Plätze)</a:t>
            </a:r>
          </a:p>
          <a:p>
            <a:pPr marL="541421" lvl="1" indent="-160421">
              <a:buSzPct val="100000"/>
              <a:buChar char="•"/>
            </a:pPr>
            <a:r>
              <a:t>Sprache: Inputs Englisch, Hands-On Teil mit Videotraining und Coaching parallel in Englisch und Deutsch nach Wahl</a:t>
            </a:r>
          </a:p>
          <a:p>
            <a:pPr marL="541421" lvl="1" indent="-160421">
              <a:buSzPct val="100000"/>
              <a:buChar char="•"/>
            </a:pPr>
            <a:r>
              <a:t>Finanzierung über Heraus Stiftung (inklusive Reisekosten für Vermittler*innen ca. 150€ pro Person) </a:t>
            </a:r>
          </a:p>
          <a:p>
            <a:pPr marL="541421" lvl="1" indent="-160421">
              <a:buSzPct val="100000"/>
              <a:buChar char="•"/>
            </a:pPr>
            <a:r>
              <a:t>Ansprechpartner*innen: Sebastian Laudage, Laura Rodriguez-Gomez (Knotenpunkt Bonn) </a:t>
            </a:r>
          </a:p>
          <a:p>
            <a:pPr marL="541421" lvl="1" indent="-160421">
              <a:buSzPct val="100000"/>
              <a:buChar char="•"/>
            </a:pPr>
            <a:r>
              <a:t>Anmeldezeitraum: August-September 2025 </a:t>
            </a:r>
          </a:p>
          <a:p>
            <a:pPr marL="160421" indent="-160421">
              <a:buSzPct val="100000"/>
              <a:buChar char="•"/>
            </a:pPr>
            <a:r>
              <a:rPr b="1"/>
              <a:t>Onboarding</a:t>
            </a:r>
            <a:r>
              <a:t>:</a:t>
            </a:r>
          </a:p>
          <a:p>
            <a:pPr marL="541421" lvl="1" indent="-160421">
              <a:buSzPct val="100000"/>
              <a:buChar char="•"/>
            </a:pPr>
            <a:r>
              <a:t>Relativ geringe Teilnahme im letzten Jahr</a:t>
            </a:r>
          </a:p>
          <a:p>
            <a:pPr marL="541421" lvl="1" indent="-160421">
              <a:buSzPct val="100000"/>
              <a:buChar char="•"/>
            </a:pPr>
            <a:r>
              <a:t>Evtl. 1x Jahr (orthogonal zum Vermittler workshop) z.B. im Frühjahr </a:t>
            </a:r>
          </a:p>
          <a:p>
            <a:pPr marL="541421" lvl="1" indent="-160421">
              <a:buSzPct val="100000"/>
              <a:buChar char="•"/>
            </a:pPr>
            <a:r>
              <a:t>Frage: Wann benötigt ihr das am ehesten? </a:t>
            </a:r>
          </a:p>
          <a:p>
            <a:pPr marL="160421" indent="-160421">
              <a:buSzPct val="100000"/>
              <a:buChar char="•"/>
            </a:pPr>
            <a:r>
              <a:rPr b="1"/>
              <a:t>Spotlight-On</a:t>
            </a:r>
            <a:r>
              <a:t>:</a:t>
            </a:r>
          </a:p>
          <a:p>
            <a:pPr marL="541421" lvl="1" indent="-160421">
              <a:buSzPct val="100000"/>
              <a:buChar char="•"/>
            </a:pPr>
            <a:r>
              <a:t>Weiterhin regelmäßig als online Veranstaltung</a:t>
            </a:r>
          </a:p>
          <a:p>
            <a:pPr marL="541421" lvl="1" indent="-160421">
              <a:buSzPct val="100000"/>
              <a:buChar char="•"/>
            </a:pPr>
            <a:r>
              <a:t>Unabhängig vom onboarding</a:t>
            </a:r>
          </a:p>
          <a:p>
            <a:pPr marL="541421" lvl="1" indent="-160421">
              <a:buSzPct val="100000"/>
              <a:buChar char="•"/>
            </a:pPr>
            <a:r>
              <a:t>Soll aufgezeichnet werden (Dokumentationsmöglichkeit für neue Formate/Masterclasses)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76" name="Zertifikate für Vermittler*inn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126">
              <a:defRPr sz="2376"/>
            </a:lvl1pPr>
          </a:lstStyle>
          <a:p>
            <a:r>
              <a:t>Zertifikate für Vermittler*innen</a:t>
            </a:r>
          </a:p>
        </p:txBody>
      </p:sp>
      <p:sp>
        <p:nvSpPr>
          <p:cNvPr id="77" name="Zertifikate über…"/>
          <p:cNvSpPr txBox="1">
            <a:spLocks noGrp="1"/>
          </p:cNvSpPr>
          <p:nvPr>
            <p:ph type="body" sz="half" idx="1"/>
          </p:nvPr>
        </p:nvSpPr>
        <p:spPr>
          <a:xfrm>
            <a:off x="874712" y="1484312"/>
            <a:ext cx="6034965" cy="4032227"/>
          </a:xfrm>
          <a:prstGeom prst="rect">
            <a:avLst/>
          </a:prstGeom>
        </p:spPr>
        <p:txBody>
          <a:bodyPr/>
          <a:lstStyle/>
          <a:p>
            <a:pPr marL="160421" indent="-160421">
              <a:buSzPct val="100000"/>
              <a:buChar char="•"/>
            </a:pPr>
            <a:r>
              <a:t>Zertifikate über </a:t>
            </a:r>
          </a:p>
          <a:p>
            <a:pPr marL="541421" lvl="1" indent="-160421">
              <a:buSzPct val="100000"/>
              <a:buChar char="•"/>
            </a:pPr>
            <a:r>
              <a:t>Eine Masterclass </a:t>
            </a:r>
          </a:p>
          <a:p>
            <a:pPr marL="541421" lvl="1" indent="-160421">
              <a:buSzPct val="100000"/>
              <a:buChar char="•"/>
            </a:pPr>
            <a:r>
              <a:t>Tätigkeit als Vermittler*in</a:t>
            </a:r>
          </a:p>
          <a:p>
            <a:pPr marL="541421" lvl="1" indent="-160421">
              <a:buSzPct val="100000"/>
              <a:buChar char="•"/>
            </a:pPr>
            <a:r>
              <a:t>Betreuen einer Forschungsarbeit</a:t>
            </a:r>
          </a:p>
          <a:p>
            <a:pPr marL="160421" indent="-160421">
              <a:buSzPct val="100000"/>
              <a:buChar char="•"/>
            </a:pPr>
            <a:r>
              <a:t>Link: </a:t>
            </a:r>
            <a:r>
              <a:rPr u="sng">
                <a:solidFill>
                  <a:schemeClr val="accent2"/>
                </a:solidFill>
                <a:uFill>
                  <a:solidFill>
                    <a:schemeClr val="accent2"/>
                  </a:solidFill>
                </a:uFill>
                <a:hlinkClick r:id="rId2"/>
              </a:rPr>
              <a:t>https://wiki.teilchenwelt.de/index.php?title=Zertifikate#Zertifikate_für_Teilchenwelt-Vermittler</a:t>
            </a:r>
            <a:r>
              <a:t> </a:t>
            </a:r>
          </a:p>
          <a:p>
            <a:pPr marL="160421" indent="-160421">
              <a:buSzPct val="100000"/>
              <a:buChar char="•"/>
            </a:pPr>
            <a:r>
              <a:t>Alle Individuell anpassbar</a:t>
            </a:r>
          </a:p>
          <a:p>
            <a:pPr marL="160421" indent="-160421">
              <a:buSzPct val="100000"/>
              <a:buChar char="•"/>
            </a:pPr>
            <a:r>
              <a:t>Wertschätzung  &amp; Qualifikationsnachweis für Vermittler*innen</a:t>
            </a:r>
          </a:p>
        </p:txBody>
      </p:sp>
      <p:pic>
        <p:nvPicPr>
          <p:cNvPr id="78" name="eingesetzter-Film.png" descr="eingesetzter-Fil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54665" y="863354"/>
            <a:ext cx="4916346" cy="47468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81" name="Anmeldung über QR-Code/Indico Seit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126">
              <a:defRPr sz="2376"/>
            </a:lvl1pPr>
          </a:lstStyle>
          <a:p>
            <a:r>
              <a:t>Anmeldung über QR-Code/Indico Seite</a:t>
            </a:r>
          </a:p>
        </p:txBody>
      </p:sp>
      <p:sp>
        <p:nvSpPr>
          <p:cNvPr id="82" name="Niedrigschwellige Anmeldung (nur E-Mail Adresse benötigt)…"/>
          <p:cNvSpPr txBox="1">
            <a:spLocks noGrp="1"/>
          </p:cNvSpPr>
          <p:nvPr>
            <p:ph type="body" sz="half" idx="1"/>
          </p:nvPr>
        </p:nvSpPr>
        <p:spPr>
          <a:xfrm>
            <a:off x="874712" y="1484312"/>
            <a:ext cx="5908849" cy="3597725"/>
          </a:xfrm>
          <a:prstGeom prst="rect">
            <a:avLst/>
          </a:prstGeom>
        </p:spPr>
        <p:txBody>
          <a:bodyPr/>
          <a:lstStyle/>
          <a:p>
            <a:pPr marL="160421" indent="-160421">
              <a:buSzPct val="100000"/>
              <a:buChar char="•"/>
            </a:pPr>
            <a:r>
              <a:t>Niedrigschwellige Anmeldung (nur E-Mail Adresse benötigt)</a:t>
            </a:r>
          </a:p>
          <a:p>
            <a:pPr marL="160421" indent="-160421">
              <a:buSzPct val="100000"/>
              <a:buChar char="•"/>
            </a:pPr>
            <a:r>
              <a:t>Interessierte Personen bekommen danach Infos &amp; können in der Datenbank registriert werden</a:t>
            </a:r>
          </a:p>
          <a:p>
            <a:pPr marL="160421" indent="-160421">
              <a:buSzPct val="100000"/>
              <a:buChar char="•"/>
            </a:pPr>
            <a:r>
              <a:t>Erster Test bei DPG 2025 -&gt; 12 neue Anmeldungen </a:t>
            </a:r>
          </a:p>
          <a:p>
            <a:pPr marL="160421" indent="-160421">
              <a:buSzPct val="100000"/>
              <a:buChar char="•"/>
            </a:pPr>
            <a:r>
              <a:t>Geeignet für Tagungen/NTW-Stand aber auch Info-Tage am Standort etc.</a:t>
            </a:r>
          </a:p>
          <a:p>
            <a:pPr marL="160421" indent="-160421">
              <a:buSzPct val="100000"/>
              <a:buChar char="•"/>
            </a:pPr>
            <a:r>
              <a:t>Link: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85" name="Neu: Willkommenspaket für Vermittler*inn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126">
              <a:defRPr sz="2376"/>
            </a:lvl1pPr>
          </a:lstStyle>
          <a:p>
            <a:r>
              <a:t>Neu: Willkommenspaket für Vermittler*innen </a:t>
            </a:r>
          </a:p>
        </p:txBody>
      </p:sp>
      <p:sp>
        <p:nvSpPr>
          <p:cNvPr id="86" name="Inhalt:…"/>
          <p:cNvSpPr txBox="1">
            <a:spLocks noGrp="1"/>
          </p:cNvSpPr>
          <p:nvPr>
            <p:ph type="body" idx="1"/>
          </p:nvPr>
        </p:nvSpPr>
        <p:spPr>
          <a:xfrm>
            <a:off x="860370" y="1279152"/>
            <a:ext cx="7878920" cy="4657921"/>
          </a:xfrm>
          <a:prstGeom prst="rect">
            <a:avLst/>
          </a:prstGeom>
        </p:spPr>
        <p:txBody>
          <a:bodyPr/>
          <a:lstStyle/>
          <a:p>
            <a:pPr marL="158816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t>Inhalt: </a:t>
            </a:r>
          </a:p>
          <a:p>
            <a:pPr marL="536006" lvl="1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t>NTW-T-Shirt, Kulli, Stoffbeutel, (NTW Flyer, Postkarte etc.?) </a:t>
            </a:r>
          </a:p>
          <a:p>
            <a:pPr marL="536006" lvl="1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t>Materialien für neue Vermittler*innen in Dresden anfragen, wenn keine mehr am Standort vorhanden</a:t>
            </a:r>
          </a:p>
          <a:p>
            <a:pPr marL="158816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t>Flyer/Infoblatt:</a:t>
            </a:r>
          </a:p>
          <a:p>
            <a:pPr marL="536006" lvl="1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t>Inhalt: </a:t>
            </a:r>
          </a:p>
          <a:p>
            <a:pPr marL="913196" lvl="2" indent="-158816" defTabSz="905126">
              <a:spcBef>
                <a:spcPts val="500"/>
              </a:spcBef>
              <a:buChar char="•"/>
              <a:defRPr sz="1584"/>
            </a:pPr>
            <a:r>
              <a:rPr b="1">
                <a:latin typeface="+mn-lt"/>
                <a:ea typeface="+mn-ea"/>
                <a:cs typeface="+mn-cs"/>
                <a:sym typeface="Calibri"/>
              </a:rPr>
              <a:t>Was ist das Netzwerk Teilchenwelt? </a:t>
            </a:r>
          </a:p>
          <a:p>
            <a:pPr marL="913196" lvl="2" indent="-158816" defTabSz="905126">
              <a:spcBef>
                <a:spcPts val="500"/>
              </a:spcBef>
              <a:buChar char="•"/>
              <a:defRPr sz="1584"/>
            </a:pPr>
            <a:r>
              <a:rPr b="1">
                <a:latin typeface="+mn-lt"/>
                <a:ea typeface="+mn-ea"/>
                <a:cs typeface="+mn-cs"/>
                <a:sym typeface="Calibri"/>
              </a:rPr>
              <a:t>Was kannst Du als Vermittler:in im Netzwerk beitragen?</a:t>
            </a:r>
          </a:p>
          <a:p>
            <a:pPr marL="913196" lvl="2" indent="-158816" defTabSz="905126">
              <a:spcBef>
                <a:spcPts val="500"/>
              </a:spcBef>
              <a:buChar char="•"/>
              <a:defRPr sz="1584"/>
            </a:pPr>
            <a:r>
              <a:rPr b="1">
                <a:latin typeface="+mn-lt"/>
                <a:ea typeface="+mn-ea"/>
                <a:cs typeface="+mn-cs"/>
                <a:sym typeface="Calibri"/>
              </a:rPr>
              <a:t>Wo findest Du</a:t>
            </a:r>
            <a:r>
              <a:t> </a:t>
            </a:r>
            <a:r>
              <a:rPr b="1">
                <a:latin typeface="+mn-lt"/>
                <a:ea typeface="+mn-ea"/>
                <a:cs typeface="+mn-cs"/>
                <a:sym typeface="Calibri"/>
              </a:rPr>
              <a:t>Materialien, Präsentationen und Hintergrundinformationen?</a:t>
            </a:r>
          </a:p>
          <a:p>
            <a:pPr marL="913196" lvl="2" indent="-158816" defTabSz="905126">
              <a:spcBef>
                <a:spcPts val="500"/>
              </a:spcBef>
              <a:buChar char="•"/>
              <a:defRPr sz="1584"/>
            </a:pPr>
            <a:r>
              <a:rPr b="1">
                <a:latin typeface="+mn-lt"/>
                <a:ea typeface="+mn-ea"/>
                <a:cs typeface="+mn-cs"/>
                <a:sym typeface="Calibri"/>
              </a:rPr>
              <a:t>Was hast Du davon? </a:t>
            </a:r>
          </a:p>
          <a:p>
            <a:pPr marL="913196" lvl="2" indent="-158816" defTabSz="905126">
              <a:spcBef>
                <a:spcPts val="500"/>
              </a:spcBef>
              <a:buChar char="•"/>
              <a:defRPr sz="1584"/>
            </a:pPr>
            <a:r>
              <a:rPr b="1">
                <a:latin typeface="+mn-lt"/>
                <a:ea typeface="+mn-ea"/>
                <a:cs typeface="+mn-cs"/>
                <a:sym typeface="Calibri"/>
              </a:rPr>
              <a:t>Weiterbildungsmöglichkeiten</a:t>
            </a:r>
          </a:p>
          <a:p>
            <a:pPr marL="913196" lvl="2" indent="-158816" defTabSz="905126">
              <a:spcBef>
                <a:spcPts val="500"/>
              </a:spcBef>
              <a:buChar char="•"/>
              <a:defRPr sz="1584"/>
            </a:pPr>
            <a:r>
              <a:rPr b="1">
                <a:latin typeface="+mn-lt"/>
                <a:ea typeface="+mn-ea"/>
                <a:cs typeface="+mn-cs"/>
                <a:sym typeface="Calibri"/>
              </a:rPr>
              <a:t>Kontakt (Links zur zentrale Projektkoordination &amp; Standortkontakt)</a:t>
            </a:r>
          </a:p>
          <a:p>
            <a:pPr marL="536006" lvl="1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rPr>
                <a:latin typeface="+mn-lt"/>
                <a:ea typeface="+mn-ea"/>
                <a:cs typeface="+mn-cs"/>
                <a:sym typeface="Calibri"/>
              </a:rPr>
              <a:t>Individuell anpassbar (z.B. E-Mail Adressen, Links zu Materialien am Standort etc.)</a:t>
            </a:r>
          </a:p>
          <a:p>
            <a:pPr marL="536006" lvl="1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rPr>
                <a:latin typeface="+mn-lt"/>
                <a:ea typeface="+mn-ea"/>
                <a:cs typeface="+mn-cs"/>
                <a:sym typeface="Calibri"/>
              </a:rPr>
              <a:t>Design des Flyers in Arbeit </a:t>
            </a:r>
          </a:p>
          <a:p>
            <a:pPr marL="158816" indent="-158816" defTabSz="905126">
              <a:spcBef>
                <a:spcPts val="500"/>
              </a:spcBef>
              <a:buSzPct val="100000"/>
              <a:buChar char="•"/>
              <a:defRPr sz="1584"/>
            </a:pPr>
            <a:r>
              <a:t>Willkommens-E-mail mit allen Infos wurde entsprechend überarbeitet/angepasst</a:t>
            </a:r>
          </a:p>
        </p:txBody>
      </p:sp>
      <p:pic>
        <p:nvPicPr>
          <p:cNvPr id="87" name="Inhaltsplatzhalter 6" descr="Inhaltsplatzhalter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6430" y="3596372"/>
            <a:ext cx="2876840" cy="2159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Grafik 5" descr="Grafik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1525" y="993007"/>
            <a:ext cx="2161002" cy="26725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91" name="Inspirationen für die Diskussionsrund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126">
              <a:defRPr sz="2376"/>
            </a:lvl1pPr>
          </a:lstStyle>
          <a:p>
            <a:r>
              <a:t>Inspirationen für die Diskussionsrunde</a:t>
            </a:r>
          </a:p>
        </p:txBody>
      </p:sp>
      <p:sp>
        <p:nvSpPr>
          <p:cNvPr id="92" name="Vier Themen:…"/>
          <p:cNvSpPr txBox="1">
            <a:spLocks noGrp="1"/>
          </p:cNvSpPr>
          <p:nvPr>
            <p:ph type="body" idx="1"/>
          </p:nvPr>
        </p:nvSpPr>
        <p:spPr>
          <a:xfrm>
            <a:off x="874712" y="1484312"/>
            <a:ext cx="11054018" cy="4288480"/>
          </a:xfrm>
          <a:prstGeom prst="rect">
            <a:avLst/>
          </a:prstGeom>
        </p:spPr>
        <p:txBody>
          <a:bodyPr/>
          <a:lstStyle/>
          <a:p>
            <a:pPr marL="160421" indent="-160421">
              <a:buSzPct val="100000"/>
              <a:buChar char="•"/>
            </a:pPr>
            <a:r>
              <a:t>Vier Themen: </a:t>
            </a:r>
          </a:p>
          <a:p>
            <a:pPr marL="721894" lvl="1" indent="-213894">
              <a:buSzPct val="100000"/>
              <a:buAutoNum type="arabicPeriod"/>
            </a:pPr>
            <a:r>
              <a:t>Wie gewinnt ihr am Standort neue Vermittler*innen?</a:t>
            </a:r>
          </a:p>
          <a:p>
            <a:pPr marL="721894" lvl="1" indent="-213894">
              <a:buSzPct val="100000"/>
              <a:buAutoNum type="arabicPeriod"/>
            </a:pPr>
            <a:r>
              <a:t>Wie bereitet ihr die Vermittler*innen im Vorfeld der MC vor und wie stattet ihr sie aus (Gibt es ein Vorbereitungstreffen, individuelles Gespräch, Tasche mit Materialien, …?)? </a:t>
            </a:r>
          </a:p>
          <a:p>
            <a:pPr marL="721894" lvl="1" indent="-213894">
              <a:buSzPct val="100000"/>
              <a:buAutoNum type="arabicPeriod"/>
            </a:pPr>
            <a:r>
              <a:t>Wie kommuniziert ihr mit ihnen (Mattermost/Mail/Slack/WhatsApp, regelmäßige Treffen, …) und was funktioniert gut?</a:t>
            </a:r>
          </a:p>
          <a:p>
            <a:pPr marL="721894" lvl="1" indent="-213894">
              <a:buSzPct val="100000"/>
              <a:buAutoNum type="arabicPeriod"/>
            </a:pPr>
            <a:r>
              <a:t>Wird ihr Engagement in irgendeiner Weise honoriert? Wenn ja wie? (Hier könnt ihr alles nennen, von Dankeschön- E-mail bis hin zu einem tatsächlichen Honorar das gezahlt wird)</a:t>
            </a:r>
          </a:p>
          <a:p>
            <a:pPr marL="721894" lvl="1" indent="-213894">
              <a:buSzPct val="100000"/>
              <a:buAutoNum type="arabicPeriod"/>
            </a:pPr>
            <a:endParaRPr/>
          </a:p>
          <a:p>
            <a:pPr marL="160421" indent="-160421">
              <a:buSzPct val="100000"/>
              <a:buChar char="•"/>
            </a:pPr>
            <a:r>
              <a:t>Bitte schreibt eure Punkte auf die jeweiligen Kärtchen/Blätter und hinterlasst sie an den jeweiligen Ständen (10 min) </a:t>
            </a:r>
          </a:p>
          <a:p>
            <a:pPr marL="160421" indent="-160421">
              <a:buSzPct val="100000"/>
              <a:buChar char="•"/>
            </a:pPr>
            <a:r>
              <a:t>Teilt euch auf die vier Stände auf (15 min für Diskussion)</a:t>
            </a:r>
          </a:p>
          <a:p>
            <a:pPr marL="160421" indent="-160421">
              <a:buSzPct val="100000"/>
              <a:buChar char="•"/>
            </a:pPr>
            <a:r>
              <a:t>Jew. eine Person trägt die Ergebnisse Zusammen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95" name="Vielen Dank!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126">
              <a:defRPr sz="2376"/>
            </a:lvl1pPr>
          </a:lstStyle>
          <a:p>
            <a:r>
              <a:t>Vielen Dank! </a:t>
            </a:r>
          </a:p>
        </p:txBody>
      </p:sp>
      <p:sp>
        <p:nvSpPr>
          <p:cNvPr id="96" name="Gibt es noch Fragen, Themenwünsche, … ?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Gibt es noch Fragen, Themenwünsche, … ? </a:t>
            </a:r>
          </a:p>
          <a:p>
            <a:pPr marL="160421" indent="-160421">
              <a:buSzPct val="100000"/>
              <a:buChar char="•"/>
            </a:pPr>
            <a:endParaRPr/>
          </a:p>
          <a:p>
            <a:pPr lvl="1" indent="228600" algn="r"/>
            <a:r>
              <a:t>Meldet euch, wenn ihr mitmachen möchtet, jeder ist willkommen!! :)  </a:t>
            </a:r>
          </a:p>
          <a:p>
            <a:pPr lvl="1" indent="228600" algn="r"/>
            <a:r>
              <a:t>Nächstes Treffen: Juni/Juli 2025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UD_2018_16zu9">
  <a:themeElements>
    <a:clrScheme name="TUD_2018_16zu9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05D"/>
      </a:accent1>
      <a:accent2>
        <a:srgbClr val="0069B4"/>
      </a:accent2>
      <a:accent3>
        <a:srgbClr val="009FE3"/>
      </a:accent3>
      <a:accent4>
        <a:srgbClr val="008244"/>
      </a:accent4>
      <a:accent5>
        <a:srgbClr val="65B32E"/>
      </a:accent5>
      <a:accent6>
        <a:srgbClr val="94C356"/>
      </a:accent6>
      <a:hlink>
        <a:srgbClr val="0000FF"/>
      </a:hlink>
      <a:folHlink>
        <a:srgbClr val="FF00FF"/>
      </a:folHlink>
    </a:clrScheme>
    <a:fontScheme name="TUD_2018_16zu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UD_2018_16zu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82296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Open Sans"/>
            <a:ea typeface="Open Sans"/>
            <a:cs typeface="Open Sans"/>
            <a:sym typeface="Open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82296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Open Sans"/>
            <a:ea typeface="Open Sans"/>
            <a:cs typeface="Open Sans"/>
            <a:sym typeface="Open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UD_2018_16zu9">
  <a:themeElements>
    <a:clrScheme name="TUD_2018_16zu9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05D"/>
      </a:accent1>
      <a:accent2>
        <a:srgbClr val="0069B4"/>
      </a:accent2>
      <a:accent3>
        <a:srgbClr val="009FE3"/>
      </a:accent3>
      <a:accent4>
        <a:srgbClr val="008244"/>
      </a:accent4>
      <a:accent5>
        <a:srgbClr val="65B32E"/>
      </a:accent5>
      <a:accent6>
        <a:srgbClr val="94C356"/>
      </a:accent6>
      <a:hlink>
        <a:srgbClr val="0000FF"/>
      </a:hlink>
      <a:folHlink>
        <a:srgbClr val="FF00FF"/>
      </a:folHlink>
    </a:clrScheme>
    <a:fontScheme name="TUD_2018_16zu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UD_2018_16zu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82296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Open Sans"/>
            <a:ea typeface="Open Sans"/>
            <a:cs typeface="Open Sans"/>
            <a:sym typeface="Open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82296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Open Sans"/>
            <a:ea typeface="Open Sans"/>
            <a:cs typeface="Open Sans"/>
            <a:sym typeface="Open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595</Words>
  <Application>Microsoft Office PowerPoint</Application>
  <PresentationFormat>Breitbild</PresentationFormat>
  <Paragraphs>81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Open Sans</vt:lpstr>
      <vt:lpstr>TUD_2018_16zu9</vt:lpstr>
      <vt:lpstr>Zielgruppe Vermittler*innen</vt:lpstr>
      <vt:lpstr>Themenübersicht</vt:lpstr>
      <vt:lpstr>Workshops/Weiterbildungen für Vermittler*innen</vt:lpstr>
      <vt:lpstr>Zertifikate für Vermittler*innen</vt:lpstr>
      <vt:lpstr>Anmeldung über QR-Code/Indico Seite</vt:lpstr>
      <vt:lpstr>Neu: Willkommenspaket für Vermittler*innen </vt:lpstr>
      <vt:lpstr>Inspirationen für die Diskussionsrunde</vt:lpstr>
      <vt:lpstr>Vielen Dank!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Zielgruppe Vermittler*innen</dc:title>
  <cp:lastModifiedBy>Edusp</cp:lastModifiedBy>
  <cp:revision>1</cp:revision>
  <dcterms:modified xsi:type="dcterms:W3CDTF">2025-05-15T09:43:00Z</dcterms:modified>
</cp:coreProperties>
</file>