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Ex1.xml" ContentType="application/vnd.ms-office.chartex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3" r:id="rId1"/>
  </p:sldMasterIdLst>
  <p:notesMasterIdLst>
    <p:notesMasterId r:id="rId9"/>
  </p:notesMasterIdLst>
  <p:handoutMasterIdLst>
    <p:handoutMasterId r:id="rId10"/>
  </p:handoutMasterIdLst>
  <p:sldIdLst>
    <p:sldId id="256" r:id="rId2"/>
    <p:sldId id="426" r:id="rId3"/>
    <p:sldId id="427" r:id="rId4"/>
    <p:sldId id="429" r:id="rId5"/>
    <p:sldId id="428" r:id="rId6"/>
    <p:sldId id="430" r:id="rId7"/>
    <p:sldId id="415" r:id="rId8"/>
  </p:sldIdLst>
  <p:sldSz cx="12192000" cy="6858000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14" userDrawn="1">
          <p15:clr>
            <a:srgbClr val="A4A3A4"/>
          </p15:clr>
        </p15:guide>
        <p15:guide id="2" pos="876" userDrawn="1">
          <p15:clr>
            <a:srgbClr val="A4A3A4"/>
          </p15:clr>
        </p15:guide>
        <p15:guide id="3" pos="4203" userDrawn="1">
          <p15:clr>
            <a:srgbClr val="A4A3A4"/>
          </p15:clr>
        </p15:guide>
        <p15:guide id="4" orient="horz" pos="102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396E"/>
    <a:srgbClr val="013476"/>
    <a:srgbClr val="FFFFFF"/>
    <a:srgbClr val="CDC301"/>
    <a:srgbClr val="D8C318"/>
    <a:srgbClr val="92BD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82" autoAdjust="0"/>
    <p:restoredTop sz="94886" autoAdjust="0"/>
  </p:normalViewPr>
  <p:slideViewPr>
    <p:cSldViewPr snapToGrid="0">
      <p:cViewPr>
        <p:scale>
          <a:sx n="80" d="100"/>
          <a:sy n="80" d="100"/>
        </p:scale>
        <p:origin x="384" y="-110"/>
      </p:cViewPr>
      <p:guideLst>
        <p:guide orient="horz" pos="714"/>
        <p:guide pos="876"/>
        <p:guide pos="4203"/>
        <p:guide orient="horz" pos="102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5" d="100"/>
        <a:sy n="6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oleObject" Target="file:///C:\Users\Michael%20Kobel\Documents\outreach\NetzwerkTeilchenwelt\Standorte\Masterclasses2024.xlsx" TargetMode="External"/></Relationships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'Masterclasses 2024'!$C$2:$C$103</cx:f>
        <cx:lvl ptCount="102">
          <cx:pt idx="0">Aachen</cx:pt>
          <cx:pt idx="1">Aachen</cx:pt>
          <cx:pt idx="2">Berlin/Zeuthen</cx:pt>
          <cx:pt idx="3">Berlin/Zeuthen</cx:pt>
          <cx:pt idx="4">Berlin/Zeuthen</cx:pt>
          <cx:pt idx="5">Berlin/Zeuthen</cx:pt>
          <cx:pt idx="6">Berlin/Zeuthen</cx:pt>
          <cx:pt idx="7">Berlin/Zeuthen</cx:pt>
          <cx:pt idx="8">Berlin/Zeuthen</cx:pt>
          <cx:pt idx="9">Berlin/Zeuthen</cx:pt>
          <cx:pt idx="10">Berlin/Zeuthen</cx:pt>
          <cx:pt idx="11">Bochum</cx:pt>
          <cx:pt idx="12">Bonn</cx:pt>
          <cx:pt idx="13">Bonn</cx:pt>
          <cx:pt idx="14">Bonn</cx:pt>
          <cx:pt idx="15">Bonn</cx:pt>
          <cx:pt idx="16">Bonn</cx:pt>
          <cx:pt idx="17">Bonn</cx:pt>
          <cx:pt idx="18">Bonn</cx:pt>
          <cx:pt idx="19">Bonn</cx:pt>
          <cx:pt idx="20">Bonn</cx:pt>
          <cx:pt idx="21">Bonn</cx:pt>
          <cx:pt idx="22">Bonn</cx:pt>
          <cx:pt idx="23">Bonn</cx:pt>
          <cx:pt idx="24">Bonn</cx:pt>
          <cx:pt idx="25">Darmstadt</cx:pt>
          <cx:pt idx="26">Darmstadt</cx:pt>
          <cx:pt idx="27">Dortmund</cx:pt>
          <cx:pt idx="28">Dortmund</cx:pt>
          <cx:pt idx="29">Dortmund</cx:pt>
          <cx:pt idx="30">Dortmund</cx:pt>
          <cx:pt idx="31">Dresden</cx:pt>
          <cx:pt idx="32">Dresden</cx:pt>
          <cx:pt idx="33">Dresden</cx:pt>
          <cx:pt idx="34">Dresden</cx:pt>
          <cx:pt idx="35">Dresden</cx:pt>
          <cx:pt idx="36">Dresden</cx:pt>
          <cx:pt idx="37">Dresden</cx:pt>
          <cx:pt idx="38">Dresden</cx:pt>
          <cx:pt idx="39">Dresden</cx:pt>
          <cx:pt idx="40">Dresden</cx:pt>
          <cx:pt idx="41">Dresden</cx:pt>
          <cx:pt idx="42">Dresden</cx:pt>
          <cx:pt idx="43">Erlangen</cx:pt>
          <cx:pt idx="44">Frankfurt</cx:pt>
          <cx:pt idx="45">Frankfurt</cx:pt>
          <cx:pt idx="46">Freiburg</cx:pt>
          <cx:pt idx="47">Freiburg</cx:pt>
          <cx:pt idx="48">Freiburg</cx:pt>
          <cx:pt idx="49">Hamburg</cx:pt>
          <cx:pt idx="50">Hamburg</cx:pt>
          <cx:pt idx="51">Hamburg</cx:pt>
          <cx:pt idx="52">Hamburg</cx:pt>
          <cx:pt idx="53">Hamburg</cx:pt>
          <cx:pt idx="54">Hamburg</cx:pt>
          <cx:pt idx="55">Hamburg</cx:pt>
          <cx:pt idx="56">Hamburg</cx:pt>
          <cx:pt idx="57">Hamburg</cx:pt>
          <cx:pt idx="58">Hamburg</cx:pt>
          <cx:pt idx="59">Heidelberg</cx:pt>
          <cx:pt idx="60">Heidelberg</cx:pt>
          <cx:pt idx="61">Heidelberg</cx:pt>
          <cx:pt idx="62">Heidelberg</cx:pt>
          <cx:pt idx="63">Heidelberg</cx:pt>
          <cx:pt idx="64">Heidelberg MPI</cx:pt>
          <cx:pt idx="65">Karlsruhe</cx:pt>
          <cx:pt idx="66">Karlsruhe</cx:pt>
          <cx:pt idx="67">Mainz</cx:pt>
          <cx:pt idx="68">Mainz</cx:pt>
          <cx:pt idx="69">Mainz</cx:pt>
          <cx:pt idx="70">Mainz</cx:pt>
          <cx:pt idx="71">Mainz</cx:pt>
          <cx:pt idx="72">Mainz</cx:pt>
          <cx:pt idx="73">Mainz</cx:pt>
          <cx:pt idx="74">München</cx:pt>
          <cx:pt idx="75">München</cx:pt>
          <cx:pt idx="76">München</cx:pt>
          <cx:pt idx="77">München</cx:pt>
          <cx:pt idx="78">München</cx:pt>
          <cx:pt idx="79">Münster</cx:pt>
          <cx:pt idx="80">Münster</cx:pt>
          <cx:pt idx="81">Münster</cx:pt>
          <cx:pt idx="82">Münster</cx:pt>
          <cx:pt idx="83">Münster</cx:pt>
          <cx:pt idx="84">Münster</cx:pt>
          <cx:pt idx="85">Münster</cx:pt>
          <cx:pt idx="86">Münster</cx:pt>
          <cx:pt idx="87">Münster</cx:pt>
          <cx:pt idx="88">Münster</cx:pt>
          <cx:pt idx="89">Münster</cx:pt>
          <cx:pt idx="90">Münster</cx:pt>
          <cx:pt idx="91">Münster</cx:pt>
          <cx:pt idx="92">Münster</cx:pt>
          <cx:pt idx="93">Siegen</cx:pt>
          <cx:pt idx="94">Wuppertal</cx:pt>
          <cx:pt idx="95">Würzburg</cx:pt>
          <cx:pt idx="96">Würzburg</cx:pt>
          <cx:pt idx="97">Würzburg</cx:pt>
          <cx:pt idx="98">Würzburg</cx:pt>
          <cx:pt idx="99">Würzburg</cx:pt>
          <cx:pt idx="100">Würzburg</cx:pt>
          <cx:pt idx="101">Würzburg</cx:pt>
        </cx:lvl>
      </cx:strDim>
      <cx:numDim type="val">
        <cx:f>'Masterclasses 2024'!$D$2:$D$103</cx:f>
        <cx:lvl ptCount="102" formatCode="Standard">
          <cx:pt idx="0">1</cx:pt>
          <cx:pt idx="1">1</cx:pt>
          <cx:pt idx="2">1</cx:pt>
          <cx:pt idx="3">1</cx:pt>
          <cx:pt idx="4">1</cx:pt>
          <cx:pt idx="5">1</cx:pt>
          <cx:pt idx="6">1</cx:pt>
          <cx:pt idx="7">1</cx:pt>
          <cx:pt idx="8">1</cx:pt>
          <cx:pt idx="9">1</cx:pt>
          <cx:pt idx="10">1</cx:pt>
          <cx:pt idx="11">1</cx:pt>
          <cx:pt idx="12">1</cx:pt>
          <cx:pt idx="13">1</cx:pt>
          <cx:pt idx="14">1</cx:pt>
          <cx:pt idx="15">1</cx:pt>
          <cx:pt idx="16">1</cx:pt>
          <cx:pt idx="17">1</cx:pt>
          <cx:pt idx="18">1</cx:pt>
          <cx:pt idx="19">1</cx:pt>
          <cx:pt idx="20">1</cx:pt>
          <cx:pt idx="21">1</cx:pt>
          <cx:pt idx="22">1</cx:pt>
          <cx:pt idx="23">1</cx:pt>
          <cx:pt idx="24">1</cx:pt>
          <cx:pt idx="25">1</cx:pt>
          <cx:pt idx="26">1</cx:pt>
          <cx:pt idx="27">1</cx:pt>
          <cx:pt idx="28">1</cx:pt>
          <cx:pt idx="29">1</cx:pt>
          <cx:pt idx="30">1</cx:pt>
          <cx:pt idx="31">1</cx:pt>
          <cx:pt idx="32">1</cx:pt>
          <cx:pt idx="33">1</cx:pt>
          <cx:pt idx="34">1</cx:pt>
          <cx:pt idx="35">1</cx:pt>
          <cx:pt idx="36">1</cx:pt>
          <cx:pt idx="37">1</cx:pt>
          <cx:pt idx="38">1</cx:pt>
          <cx:pt idx="39">1</cx:pt>
          <cx:pt idx="40">1</cx:pt>
          <cx:pt idx="41">1</cx:pt>
          <cx:pt idx="42">1</cx:pt>
          <cx:pt idx="43">1</cx:pt>
          <cx:pt idx="44">1</cx:pt>
          <cx:pt idx="45">1</cx:pt>
          <cx:pt idx="46">1</cx:pt>
          <cx:pt idx="47">1</cx:pt>
          <cx:pt idx="48">1</cx:pt>
          <cx:pt idx="49">1</cx:pt>
          <cx:pt idx="50">1</cx:pt>
          <cx:pt idx="51">1</cx:pt>
          <cx:pt idx="52">1</cx:pt>
          <cx:pt idx="53">1</cx:pt>
          <cx:pt idx="54">1</cx:pt>
          <cx:pt idx="55">1</cx:pt>
          <cx:pt idx="56">1</cx:pt>
          <cx:pt idx="57">1</cx:pt>
          <cx:pt idx="58">1</cx:pt>
          <cx:pt idx="59">1</cx:pt>
          <cx:pt idx="60">1</cx:pt>
          <cx:pt idx="61">1</cx:pt>
          <cx:pt idx="62">1</cx:pt>
          <cx:pt idx="63">1</cx:pt>
          <cx:pt idx="64">1</cx:pt>
          <cx:pt idx="65">1</cx:pt>
          <cx:pt idx="66">1</cx:pt>
          <cx:pt idx="67">1</cx:pt>
          <cx:pt idx="68">1</cx:pt>
          <cx:pt idx="69">1</cx:pt>
          <cx:pt idx="70">1</cx:pt>
          <cx:pt idx="71">1</cx:pt>
          <cx:pt idx="72">1</cx:pt>
          <cx:pt idx="73">1</cx:pt>
          <cx:pt idx="74">1</cx:pt>
          <cx:pt idx="75">1</cx:pt>
          <cx:pt idx="76">1</cx:pt>
          <cx:pt idx="77">1</cx:pt>
          <cx:pt idx="78">1</cx:pt>
          <cx:pt idx="79">1</cx:pt>
          <cx:pt idx="80">1</cx:pt>
          <cx:pt idx="81">1</cx:pt>
          <cx:pt idx="82">1</cx:pt>
          <cx:pt idx="83">1</cx:pt>
          <cx:pt idx="84">1</cx:pt>
          <cx:pt idx="85">1</cx:pt>
          <cx:pt idx="86">1</cx:pt>
          <cx:pt idx="87">1</cx:pt>
          <cx:pt idx="88">1</cx:pt>
          <cx:pt idx="89">1</cx:pt>
          <cx:pt idx="90">1</cx:pt>
          <cx:pt idx="91">1</cx:pt>
          <cx:pt idx="92">1</cx:pt>
          <cx:pt idx="93">1</cx:pt>
          <cx:pt idx="94">1</cx:pt>
          <cx:pt idx="95">1</cx:pt>
          <cx:pt idx="96">1</cx:pt>
          <cx:pt idx="97">1</cx:pt>
          <cx:pt idx="98">1</cx:pt>
          <cx:pt idx="99">1</cx:pt>
          <cx:pt idx="100">1</cx:pt>
          <cx:pt idx="101">1</cx:pt>
        </cx:lvl>
      </cx:numDim>
    </cx:data>
  </cx:chartData>
  <cx:chart>
    <cx:title pos="t" align="ctr" overlay="0">
      <cx:tx>
        <cx:rich>
          <a:bodyPr spcFirstLastPara="1" vertOverflow="ellipsis" wrap="square" lIns="0" tIns="0" rIns="0" bIns="0" anchor="ctr" anchorCtr="1"/>
          <a:lstStyle/>
          <a:p>
            <a:pPr algn="ctr">
              <a:defRPr sz="20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pPr>
            <a:r>
              <a:rPr lang="de-DE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Durchgeführte </a:t>
            </a:r>
            <a:r>
              <a:rPr lang="de-DE" sz="20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Masterclasses</a:t>
            </a:r>
            <a:r>
              <a:rPr lang="de-DE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an Standorten 2024</a:t>
            </a:r>
          </a:p>
        </cx:rich>
      </cx:tx>
    </cx:title>
    <cx:plotArea>
      <cx:plotAreaRegion>
        <cx:series layoutId="clusteredColumn" uniqueId="{A13BE163-57E9-4E78-9367-2E26169F9584}" formatIdx="0">
          <cx:tx>
            <cx:txData>
              <cx:f>'Masterclasses 2024'!$D$1</cx:f>
              <cx:v>MC</cx:v>
            </cx:txData>
          </cx:tx>
          <cx:dataId val="0"/>
          <cx:layoutPr>
            <cx:aggregation/>
          </cx:layoutPr>
        </cx:series>
      </cx:plotAreaRegion>
      <cx:axis id="0">
        <cx:catScaling gapWidth="0"/>
        <cx:tickLabels/>
        <cx:txPr>
          <a:bodyPr spcFirstLastPara="1" vertOverflow="ellipsis" wrap="square" lIns="0" tIns="0" rIns="0" bIns="0" anchor="ctr" anchorCtr="1"/>
          <a:lstStyle/>
          <a:p>
            <a:pPr>
              <a:defRPr lang="de-DE" sz="14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Calibri"/>
              </a:defRPr>
            </a:pPr>
            <a:endParaRPr lang="de-DE" sz="1400"/>
          </a:p>
        </cx:txPr>
      </cx:axis>
      <cx:axis id="1">
        <cx:valScaling/>
        <cx:majorGridlines/>
        <cx:tickLabels/>
        <cx:txPr>
          <a:bodyPr spcFirstLastPara="1" vertOverflow="ellipsis" wrap="square" lIns="0" tIns="0" rIns="0" bIns="0" anchor="ctr" anchorCtr="1"/>
          <a:lstStyle/>
          <a:p>
            <a:pPr>
              <a:defRPr lang="de-DE" sz="1400" b="1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Calibri"/>
              </a:defRPr>
            </a:pPr>
            <a:endParaRPr lang="de-DE" sz="1400" b="1"/>
          </a:p>
        </cx:txPr>
      </cx:axis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6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/>
      </a:solidFill>
    </cs:spPr>
  </cs:downBar>
  <cs:dropLine>
    <cs:lnRef idx="0"/>
    <cs:fillRef idx="0"/>
    <cs:effectRef idx="0"/>
    <cs:fontRef idx="minor">
      <a:schemeClr val="tx1"/>
    </cs:fontRef>
  </cs:dropLine>
  <cs:errorBar>
    <cs:lnRef idx="0"/>
    <cs:fillRef idx="0"/>
    <cs:effectRef idx="0"/>
    <cs:fontRef idx="minor">
      <a:schemeClr val="tx1"/>
    </cs:fontRef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15000"/>
            <a:lumOff val="85000"/>
            <a:lumOff val="1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</cs:hiLoLine>
  <cs:leaderLine>
    <cs:lnRef idx="0"/>
    <cs:fillRef idx="0"/>
    <cs:effectRef idx="0"/>
    <cs:fontRef idx="minor">
      <a:schemeClr val="tx1"/>
    </cs:fontRef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477312-0F1C-4C59-9866-ECAE0F4F3305}" type="datetimeFigureOut">
              <a:rPr lang="de-DE" smtClean="0"/>
              <a:t>19.05.2025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34F61C-0D0C-4B84-8976-19C60CA74E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0510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B9C05-D12D-445F-9B93-E8B06C945ACB}" type="datetimeFigureOut">
              <a:rPr lang="de-DE" smtClean="0"/>
              <a:t>19.05.2025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0780E3-FF10-45A8-9E0B-F5510624FA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6896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780E3-FF10-45A8-9E0B-F5510624FA35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373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folie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64696" y="1545956"/>
            <a:ext cx="5111320" cy="1646302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4800" b="1" i="0">
                <a:solidFill>
                  <a:srgbClr val="013476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64696" y="3216713"/>
            <a:ext cx="5111320" cy="109689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b="0" i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9504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5467" y="663276"/>
            <a:ext cx="10035547" cy="972000"/>
          </a:xfrm>
          <a:prstGeom prst="rect">
            <a:avLst/>
          </a:prstGeom>
        </p:spPr>
        <p:txBody>
          <a:bodyPr anchor="ctr"/>
          <a:lstStyle>
            <a:lvl1pPr>
              <a:defRPr sz="3200" b="1" i="0">
                <a:solidFill>
                  <a:srgbClr val="003477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295467" y="1772817"/>
            <a:ext cx="10062245" cy="4535487"/>
          </a:xfrm>
          <a:prstGeom prst="rect">
            <a:avLst/>
          </a:prstGeom>
        </p:spPr>
        <p:txBody>
          <a:bodyPr/>
          <a:lstStyle>
            <a:lvl1pPr marL="358775" marR="0" indent="-3587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 b="0" i="0">
                <a:latin typeface="+mn-lt"/>
              </a:defRPr>
            </a:lvl1pPr>
            <a:lvl2pPr>
              <a:defRPr b="0" i="0">
                <a:latin typeface="+mn-lt"/>
              </a:defRPr>
            </a:lvl2pPr>
            <a:lvl3pPr>
              <a:defRPr b="0" i="0">
                <a:latin typeface="+mn-lt"/>
              </a:defRPr>
            </a:lvl3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/>
            </a:pPr>
            <a:r>
              <a:rPr lang="de-DE" dirty="0"/>
              <a:t>Mastertextformat </a:t>
            </a:r>
            <a:r>
              <a:rPr lang="de-DE" dirty="0" smtClean="0"/>
              <a:t>bearbeiten </a:t>
            </a:r>
            <a:r>
              <a:rPr lang="de-DE" dirty="0" err="1" smtClean="0"/>
              <a:t>nmbf</a:t>
            </a:r>
            <a:r>
              <a:rPr lang="de-DE" dirty="0" smtClean="0"/>
              <a:t> </a:t>
            </a:r>
            <a:r>
              <a:rPr lang="de-DE" dirty="0" err="1" smtClean="0"/>
              <a:t>akjbfn</a:t>
            </a:r>
            <a:r>
              <a:rPr lang="de-DE" dirty="0" smtClean="0"/>
              <a:t> </a:t>
            </a:r>
            <a:r>
              <a:rPr lang="de-DE" dirty="0" err="1" smtClean="0"/>
              <a:t>fojnfk</a:t>
            </a:r>
            <a:r>
              <a:rPr lang="de-DE" dirty="0" smtClean="0"/>
              <a:t> </a:t>
            </a:r>
            <a:r>
              <a:rPr lang="de-DE" dirty="0" err="1" smtClean="0"/>
              <a:t>fekn</a:t>
            </a:r>
            <a:r>
              <a:rPr lang="de-DE" dirty="0" smtClean="0"/>
              <a:t> </a:t>
            </a:r>
            <a:r>
              <a:rPr lang="de-DE" dirty="0" err="1" smtClean="0"/>
              <a:t>qefonwgkn</a:t>
            </a:r>
            <a:r>
              <a:rPr lang="de-DE" dirty="0" smtClean="0"/>
              <a:t> </a:t>
            </a:r>
            <a:r>
              <a:rPr lang="de-DE" dirty="0" err="1" smtClean="0"/>
              <a:t>knefk</a:t>
            </a:r>
            <a:r>
              <a:rPr lang="de-DE" dirty="0" smtClean="0"/>
              <a:t> </a:t>
            </a:r>
            <a:r>
              <a:rPr lang="de-DE" dirty="0" err="1" smtClean="0"/>
              <a:t>vlknvaökjgngG</a:t>
            </a:r>
            <a:r>
              <a:rPr lang="de-DE" dirty="0" smtClean="0"/>
              <a:t> GJRK</a:t>
            </a:r>
          </a:p>
          <a:p>
            <a:pPr lvl="1"/>
            <a:r>
              <a:rPr lang="de-DE" dirty="0" smtClean="0"/>
              <a:t>Zweite </a:t>
            </a:r>
            <a:r>
              <a:rPr lang="de-DE" dirty="0"/>
              <a:t>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B693C69-6B5D-B343-89BF-D4921FDB02C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4491625" y="6445844"/>
            <a:ext cx="3299825" cy="252000"/>
          </a:xfrm>
        </p:spPr>
        <p:txBody>
          <a:bodyPr/>
          <a:lstStyle>
            <a:lvl1pPr>
              <a:defRPr sz="1400">
                <a:solidFill>
                  <a:srgbClr val="0E396E"/>
                </a:solidFill>
              </a:defRPr>
            </a:lvl1pPr>
          </a:lstStyle>
          <a:p>
            <a:r>
              <a:rPr lang="de-DE" smtClean="0"/>
              <a:t>Standorttreffen Mainz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0D621EE-3415-6F4B-939D-6A0CAB098EA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078312" y="6445844"/>
            <a:ext cx="819776" cy="252000"/>
          </a:xfrm>
        </p:spPr>
        <p:txBody>
          <a:bodyPr/>
          <a:lstStyle>
            <a:lvl1pPr>
              <a:defRPr sz="1400">
                <a:solidFill>
                  <a:srgbClr val="0E396E"/>
                </a:solidFill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2"/>
          </p:nvPr>
        </p:nvSpPr>
        <p:spPr>
          <a:xfrm>
            <a:off x="433324" y="6445844"/>
            <a:ext cx="1080000" cy="25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0E396E"/>
                </a:solidFill>
              </a:defRPr>
            </a:lvl1pPr>
          </a:lstStyle>
          <a:p>
            <a:fld id="{C31A61E7-1B1E-41BC-AB68-CBD37F98D752}" type="datetime1">
              <a:rPr lang="de-DE" smtClean="0"/>
              <a:t>19.05.2025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6121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737437E-4C9E-4D44-85F5-628D977B93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‹Nr.›</a:t>
            </a:fld>
            <a:endParaRPr lang="de-DE" sz="32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DCF5FD0-50CA-9841-87B4-3B14391A9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Standorttreffen Mainz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53786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173C30-3A15-3044-A1C8-8276787AF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62D1D09-77AF-4746-B58D-F2EF66D800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‹Nr.›</a:t>
            </a:fld>
            <a:endParaRPr lang="de-DE" sz="32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3367B71-E31D-734A-8046-EE345161C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Standorttreffen Mainz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404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id="{E2E93C44-C20E-5C46-A76B-48EDE94441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784200">
            <a:off x="-4949219" y="-8154265"/>
            <a:ext cx="22534786" cy="22232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1462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4CEEA-14F8-E957-A903-6683CDC416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057F4D-6737-8465-3C88-EEAEAE9083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A7AAF1-3169-C964-5DA8-8875C1445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FD4ED-5447-4492-BACF-D1DEFAAF5A27}" type="datetime1">
              <a:rPr lang="de-DE" smtClean="0"/>
              <a:t>19.05.2025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B3D8CB-F0BE-2A12-DFF3-F11FF8173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Standorttreffen Mainz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B40E8D-1AD2-F58F-2968-5F5F7CE3D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25A7F-AA85-4D2C-A69D-200D1B69B6D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5238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4511" y="979565"/>
            <a:ext cx="11135072" cy="4351338"/>
          </a:xfrm>
        </p:spPr>
        <p:txBody>
          <a:bodyPr/>
          <a:lstStyle>
            <a:lvl1pPr marL="171450" indent="-171450">
              <a:buFont typeface="Wingdings" panose="05000000000000000000" pitchFamily="2" charset="2"/>
              <a:buChar char="§"/>
              <a:defRPr sz="2000"/>
            </a:lvl1pPr>
            <a:lvl2pPr marL="514350" indent="-171450">
              <a:buFont typeface="Arial" panose="020B0604020202020204" pitchFamily="34" charset="0"/>
              <a:buChar char="•"/>
              <a:defRPr sz="1800"/>
            </a:lvl2pPr>
            <a:lvl3pPr>
              <a:defRPr sz="1200"/>
            </a:lvl3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Titelplatzhalter 1"/>
          <p:cNvSpPr>
            <a:spLocks noGrp="1"/>
          </p:cNvSpPr>
          <p:nvPr>
            <p:ph type="title"/>
          </p:nvPr>
        </p:nvSpPr>
        <p:spPr>
          <a:xfrm>
            <a:off x="523877" y="12701"/>
            <a:ext cx="11172825" cy="9588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2"/>
          </p:nvPr>
        </p:nvSpPr>
        <p:spPr>
          <a:xfrm>
            <a:off x="514349" y="6356352"/>
            <a:ext cx="30670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28489F-1E45-4C0E-B116-6ECFDA38898E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t>19.05.2025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Standorttreffen Mainz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3076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5BE8C-9F8F-44AB-AE64-AC69ABD3DD03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80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 Tit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1076355386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1603882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030F76F-83F8-4C1E-98AA-163A5A61B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33" y="706093"/>
            <a:ext cx="10058333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D69E9E8-5B88-444D-9ED6-01261C2C80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6833" y="1827752"/>
            <a:ext cx="10058332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</a:t>
            </a:r>
            <a:r>
              <a:rPr lang="de-DE" dirty="0" smtClean="0"/>
              <a:t>bearbeiten ,</a:t>
            </a:r>
            <a:r>
              <a:rPr lang="de-DE" dirty="0" err="1" smtClean="0"/>
              <a:t>mn,mnre</a:t>
            </a:r>
            <a:r>
              <a:rPr lang="de-DE" dirty="0" smtClean="0"/>
              <a:t> wer </a:t>
            </a:r>
            <a:r>
              <a:rPr lang="de-DE" dirty="0" err="1" smtClean="0"/>
              <a:t>rw</a:t>
            </a:r>
            <a:r>
              <a:rPr lang="de-DE" dirty="0" smtClean="0"/>
              <a:t> m </a:t>
            </a:r>
            <a:r>
              <a:rPr lang="de-DE" dirty="0" err="1" smtClean="0"/>
              <a:t>ewnm</a:t>
            </a:r>
            <a:r>
              <a:rPr lang="de-DE" dirty="0" smtClean="0"/>
              <a:t> </a:t>
            </a:r>
            <a:r>
              <a:rPr lang="de-DE" dirty="0" err="1" smtClean="0"/>
              <a:t>fwn</a:t>
            </a:r>
            <a:r>
              <a:rPr lang="de-DE" dirty="0" smtClean="0"/>
              <a:t> </a:t>
            </a:r>
            <a:r>
              <a:rPr lang="de-DE" dirty="0" err="1" smtClean="0"/>
              <a:t>fwk</a:t>
            </a:r>
            <a:r>
              <a:rPr lang="de-DE" dirty="0" smtClean="0"/>
              <a:t> </a:t>
            </a:r>
            <a:r>
              <a:rPr lang="de-DE" dirty="0" err="1" smtClean="0"/>
              <a:t>fkj</a:t>
            </a:r>
            <a:r>
              <a:rPr lang="de-DE" dirty="0" smtClean="0"/>
              <a:t> </a:t>
            </a:r>
            <a:r>
              <a:rPr lang="de-DE" dirty="0" err="1" smtClean="0"/>
              <a:t>fqekj</a:t>
            </a:r>
            <a:r>
              <a:rPr lang="de-DE" dirty="0" smtClean="0"/>
              <a:t> </a:t>
            </a:r>
            <a:r>
              <a:rPr lang="de-DE" dirty="0" err="1" smtClean="0"/>
              <a:t>fk</a:t>
            </a:r>
            <a:r>
              <a:rPr lang="de-DE" dirty="0" smtClean="0"/>
              <a:t> </a:t>
            </a:r>
            <a:r>
              <a:rPr lang="de-DE" dirty="0" err="1" smtClean="0"/>
              <a:t>fk</a:t>
            </a:r>
            <a:r>
              <a:rPr lang="de-DE" dirty="0" smtClean="0"/>
              <a:t> </a:t>
            </a:r>
            <a:r>
              <a:rPr lang="de-DE" dirty="0" err="1" smtClean="0"/>
              <a:t>fqkj</a:t>
            </a:r>
            <a:r>
              <a:rPr lang="de-DE" dirty="0" smtClean="0"/>
              <a:t> </a:t>
            </a:r>
            <a:r>
              <a:rPr lang="de-DE" dirty="0" err="1" smtClean="0"/>
              <a:t>fqekj</a:t>
            </a:r>
            <a:r>
              <a:rPr lang="de-DE" dirty="0" smtClean="0"/>
              <a:t> </a:t>
            </a:r>
            <a:r>
              <a:rPr lang="de-DE" dirty="0" err="1" smtClean="0"/>
              <a:t>feqkj</a:t>
            </a:r>
            <a:r>
              <a:rPr lang="de-DE" dirty="0" smtClean="0"/>
              <a:t> </a:t>
            </a:r>
            <a:endParaRPr lang="de-DE" dirty="0"/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Foliennummernplatzhalter 4">
            <a:extLst>
              <a:ext uri="{FF2B5EF4-FFF2-40B4-BE49-F238E27FC236}">
                <a16:creationId xmlns:a16="http://schemas.microsoft.com/office/drawing/2014/main" id="{6B2F4603-69F7-461D-A2D4-6780CECB3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96533" y="6092687"/>
            <a:ext cx="1093236" cy="648682"/>
          </a:xfrm>
          <a:prstGeom prst="rect">
            <a:avLst/>
          </a:prstGeom>
        </p:spPr>
        <p:txBody>
          <a:bodyPr anchor="ctr"/>
          <a:lstStyle>
            <a:lvl1pPr algn="r">
              <a:defRPr sz="3200" b="0" i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1B8A286-8147-4DF5-A81D-C5EA09CD56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2231" y="6372333"/>
            <a:ext cx="7872875" cy="348865"/>
          </a:xfrm>
          <a:prstGeom prst="rect">
            <a:avLst/>
          </a:prstGeom>
        </p:spPr>
        <p:txBody>
          <a:bodyPr anchor="ctr"/>
          <a:lstStyle>
            <a:lvl1pPr algn="l">
              <a:defRPr sz="1200" b="0" i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r>
              <a:rPr lang="de-DE" smtClean="0"/>
              <a:t>Standorttreffen Mainz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81240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60" r:id="rId6"/>
    <p:sldLayoutId id="2147483761" r:id="rId7"/>
    <p:sldLayoutId id="2147483763" r:id="rId8"/>
    <p:sldLayoutId id="2147483764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rgbClr val="003477"/>
          </a:solidFill>
          <a:latin typeface="+mn-lt"/>
          <a:ea typeface="+mj-ea"/>
          <a:cs typeface="+mj-cs"/>
        </a:defRPr>
      </a:lvl1pPr>
    </p:titleStyle>
    <p:bodyStyle>
      <a:lvl1pPr marL="358775" indent="-358775" algn="l" defTabSz="914400" rtl="0" eaLnBrk="1" latinLnBrk="0" hangingPunct="1">
        <a:lnSpc>
          <a:spcPct val="90000"/>
        </a:lnSpc>
        <a:spcBef>
          <a:spcPts val="1000"/>
        </a:spcBef>
        <a:buClr>
          <a:schemeClr val="bg1"/>
        </a:buClr>
        <a:buFont typeface="Arial Narrow" panose="020B0606020202030204" pitchFamily="34" charset="0"/>
        <a:buChar char="►"/>
        <a:defRPr lang="de-DE" sz="2400" kern="1200" baseline="0" dirty="0" smtClean="0">
          <a:solidFill>
            <a:srgbClr val="013476"/>
          </a:solidFill>
          <a:latin typeface="+mn-lt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SzPct val="120000"/>
        <a:buFont typeface="Wingdings" panose="05000000000000000000" pitchFamily="2" charset="2"/>
        <a:buChar char="§"/>
        <a:defRPr lang="de-DE" sz="2000" kern="1200" dirty="0" smtClean="0">
          <a:solidFill>
            <a:srgbClr val="013476"/>
          </a:solidFill>
          <a:latin typeface="+mn-lt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SzPct val="110000"/>
        <a:buFont typeface="Arial" panose="020B0604020202020204" pitchFamily="34" charset="0"/>
        <a:buChar char="•"/>
        <a:defRPr lang="de-DE" sz="1800" kern="1200" dirty="0" smtClean="0">
          <a:solidFill>
            <a:srgbClr val="013476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microsoft.com/office/2014/relationships/chartEx" Target="../charts/chartEx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menti.com/almdp8tqce86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indico.cern.ch/event/1301832/contributions/5537571/attachments/2707718/4701096/praes-vernetzung-20230901.pd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digitale-drehtuer.de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7.png"/><Relationship Id="rId3" Type="http://schemas.openxmlformats.org/officeDocument/2006/relationships/image" Target="../media/image9.png"/><Relationship Id="rId7" Type="http://schemas.openxmlformats.org/officeDocument/2006/relationships/image" Target="../media/image13.tiff"/><Relationship Id="rId12" Type="http://schemas.openxmlformats.org/officeDocument/2006/relationships/hyperlink" Target="https://www.youtube.com/channel/UCGu7TaLROKw2HZjwujp-fdg" TargetMode="External"/><Relationship Id="rId2" Type="http://schemas.openxmlformats.org/officeDocument/2006/relationships/hyperlink" Target="http://www.teilchenwelt.de/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jpeg"/><Relationship Id="rId11" Type="http://schemas.openxmlformats.org/officeDocument/2006/relationships/image" Target="../media/image16.png"/><Relationship Id="rId5" Type="http://schemas.openxmlformats.org/officeDocument/2006/relationships/image" Target="../media/image11.png"/><Relationship Id="rId15" Type="http://schemas.openxmlformats.org/officeDocument/2006/relationships/image" Target="../media/image18.png"/><Relationship Id="rId10" Type="http://schemas.openxmlformats.org/officeDocument/2006/relationships/hyperlink" Target="https://www.facebook.com/netzwerkteilchenwelt" TargetMode="External"/><Relationship Id="rId4" Type="http://schemas.openxmlformats.org/officeDocument/2006/relationships/image" Target="../media/image10.png"/><Relationship Id="rId9" Type="http://schemas.openxmlformats.org/officeDocument/2006/relationships/image" Target="../media/image15.jpeg"/><Relationship Id="rId14" Type="http://schemas.openxmlformats.org/officeDocument/2006/relationships/hyperlink" Target="https://www.instagram.com/netzwerkteilchenwel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>
            <a:extLst>
              <a:ext uri="{FF2B5EF4-FFF2-40B4-BE49-F238E27FC236}">
                <a16:creationId xmlns:a16="http://schemas.microsoft.com/office/drawing/2014/main" id="{170974AE-58D4-4192-83B1-776C64280A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11117" y="2749832"/>
            <a:ext cx="5702588" cy="1135765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de-DE" sz="3600" dirty="0" smtClean="0"/>
              <a:t>Kontakt zu Schulen und Lehrkräften</a:t>
            </a:r>
            <a:endParaRPr lang="de-DE" sz="2000" b="1" dirty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de-DE" sz="2000" b="1" dirty="0" smtClean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2000" dirty="0" smtClean="0"/>
              <a:t>Michael Kobel</a:t>
            </a:r>
            <a:br>
              <a:rPr lang="de-DE" sz="2000" dirty="0" smtClean="0"/>
            </a:br>
            <a:r>
              <a:rPr lang="de-DE" sz="2000" dirty="0" smtClean="0"/>
              <a:t>Standorttreffen Mainz</a:t>
            </a:r>
            <a:endParaRPr lang="de-DE" sz="2000" dirty="0" smtClean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2000" dirty="0" smtClean="0"/>
              <a:t>20</a:t>
            </a:r>
            <a:r>
              <a:rPr lang="de-DE" sz="2000" dirty="0" smtClean="0"/>
              <a:t>.05.2025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249601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468C2-7457-A79D-B9B0-1080E623E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Netzwerk Teilchenwelt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quarter" idx="13"/>
          </p:nvPr>
        </p:nvSpPr>
        <p:spPr>
          <a:xfrm>
            <a:off x="1295467" y="1534824"/>
            <a:ext cx="7063225" cy="251948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2000" b="1" dirty="0" smtClean="0"/>
              <a:t>34 </a:t>
            </a:r>
            <a:r>
              <a:rPr lang="de-DE" sz="2000" b="1" dirty="0"/>
              <a:t>Standorte </a:t>
            </a:r>
            <a:r>
              <a:rPr lang="de-DE" sz="2000" dirty="0"/>
              <a:t>(Unis / MPIs / </a:t>
            </a:r>
            <a:r>
              <a:rPr lang="de-DE" sz="2000" dirty="0" smtClean="0"/>
              <a:t>Helmholtz-Zentren </a:t>
            </a:r>
            <a:r>
              <a:rPr lang="de-DE" sz="2000" dirty="0"/>
              <a:t>…) </a:t>
            </a:r>
            <a:endParaRPr lang="de-DE" sz="2000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2000" dirty="0" smtClean="0"/>
              <a:t>20 haben in 2024 </a:t>
            </a:r>
            <a:r>
              <a:rPr lang="de-DE" sz="2000" dirty="0" err="1" smtClean="0"/>
              <a:t>Masterclasses</a:t>
            </a:r>
            <a:r>
              <a:rPr lang="de-DE" sz="2000" dirty="0" smtClean="0"/>
              <a:t> durchgeführt (aus Datenbank)</a:t>
            </a:r>
            <a:endParaRPr lang="de-DE" sz="20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Standorttreffen Mainz</a:t>
            </a:r>
            <a:endParaRPr lang="de-DE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1584FEF-22DC-4EDD-B3CC-C730340259C3}" type="datetime1">
              <a:rPr lang="de-DE" smtClean="0"/>
              <a:t>19.05.2025</a:t>
            </a:fld>
            <a:endParaRPr lang="de-DE" dirty="0"/>
          </a:p>
        </p:txBody>
      </p:sp>
      <mc:AlternateContent xmlns:mc="http://schemas.openxmlformats.org/markup-compatibility/2006">
        <mc:Choice xmlns:cx1="http://schemas.microsoft.com/office/drawing/2015/9/8/chartex" Requires="cx1">
          <p:graphicFrame>
            <p:nvGraphicFramePr>
              <p:cNvPr id="10" name="Diagramm 9"/>
              <p:cNvGraphicFramePr/>
              <p:nvPr>
                <p:extLst>
                  <p:ext uri="{D42A27DB-BD31-4B8C-83A1-F6EECF244321}">
                    <p14:modId xmlns:p14="http://schemas.microsoft.com/office/powerpoint/2010/main" val="2017997723"/>
                  </p:ext>
                </p:extLst>
              </p:nvPr>
            </p:nvGraphicFramePr>
            <p:xfrm>
              <a:off x="1295466" y="2431562"/>
              <a:ext cx="6495983" cy="4014282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>
          <p:pic>
            <p:nvPicPr>
              <p:cNvPr id="10" name="Diagramm 9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95466" y="2431562"/>
                <a:ext cx="6495983" cy="4014282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29858" y="843834"/>
            <a:ext cx="3785892" cy="5259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567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Bestandsaufnahme I : Nachfrage 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err="1" smtClean="0">
                <a:sym typeface="Wingdings" panose="05000000000000000000" pitchFamily="2" charset="2"/>
              </a:rPr>
              <a:t>Mentimeter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u="sng" dirty="0">
                <a:hlinkClick r:id="rId2"/>
              </a:rPr>
              <a:t>https://</a:t>
            </a:r>
            <a:r>
              <a:rPr lang="de-DE" u="sng" dirty="0" smtClean="0">
                <a:hlinkClick r:id="rId2"/>
              </a:rPr>
              <a:t>www.menti.com/almdp8tqce86</a:t>
            </a:r>
            <a:r>
              <a:rPr lang="de-DE" u="sng" dirty="0" smtClean="0"/>
              <a:t/>
            </a:r>
            <a:br>
              <a:rPr lang="de-DE" u="sng" dirty="0" smtClean="0"/>
            </a:br>
            <a:r>
              <a:rPr lang="de-DE" u="sng" dirty="0" smtClean="0"/>
              <a:t>menti.com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code</a:t>
            </a:r>
            <a:r>
              <a:rPr lang="de-DE" dirty="0" smtClean="0"/>
              <a:t> 6623 0464 </a:t>
            </a:r>
          </a:p>
          <a:p>
            <a:r>
              <a:rPr lang="de-DE" b="1" dirty="0" smtClean="0"/>
              <a:t>Nachfrage</a:t>
            </a:r>
            <a:r>
              <a:rPr lang="de-DE" dirty="0" smtClean="0"/>
              <a:t> nach </a:t>
            </a:r>
            <a:r>
              <a:rPr lang="de-DE" dirty="0" err="1" smtClean="0"/>
              <a:t>Masterclasses</a:t>
            </a:r>
            <a:endParaRPr lang="de-DE" dirty="0" smtClean="0"/>
          </a:p>
          <a:p>
            <a:r>
              <a:rPr lang="de-DE" b="1" dirty="0" smtClean="0"/>
              <a:t>Nachfrage</a:t>
            </a:r>
            <a:r>
              <a:rPr lang="de-DE" dirty="0" smtClean="0"/>
              <a:t> nach anderen Formaten</a:t>
            </a:r>
          </a:p>
          <a:p>
            <a:r>
              <a:rPr lang="de-DE" dirty="0" smtClean="0"/>
              <a:t>Ziel:</a:t>
            </a:r>
          </a:p>
          <a:p>
            <a:pPr lvl="1"/>
            <a:r>
              <a:rPr lang="de-DE" dirty="0" smtClean="0"/>
              <a:t>Wie sieht die Nachfrage aus?</a:t>
            </a:r>
          </a:p>
          <a:p>
            <a:pPr lvl="1"/>
            <a:r>
              <a:rPr lang="de-DE" dirty="0" smtClean="0"/>
              <a:t>Brauchen wir mehr Nachfrage?</a:t>
            </a:r>
          </a:p>
          <a:p>
            <a:pPr lvl="1"/>
            <a:r>
              <a:rPr lang="de-DE" dirty="0" smtClean="0"/>
              <a:t>Oder haben wir genug Nachfrage</a:t>
            </a:r>
            <a:br>
              <a:rPr lang="de-DE" dirty="0" smtClean="0"/>
            </a:br>
            <a:r>
              <a:rPr lang="de-DE" dirty="0" smtClean="0"/>
              <a:t>und es fehlt an </a:t>
            </a:r>
            <a:r>
              <a:rPr lang="de-DE" dirty="0" err="1" smtClean="0"/>
              <a:t>Vermittler:innen</a:t>
            </a:r>
            <a:r>
              <a:rPr lang="de-DE" dirty="0" smtClean="0"/>
              <a:t>?</a:t>
            </a:r>
            <a:br>
              <a:rPr lang="de-DE" dirty="0" smtClean="0"/>
            </a:br>
            <a:r>
              <a:rPr lang="de-DE" dirty="0" smtClean="0"/>
              <a:t>(siehe gestern)</a:t>
            </a:r>
            <a:endParaRPr lang="de-DE" dirty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Standorttreffen Mainz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58B4729-31FC-4257-A05C-25CEAAB5B03F}" type="datetime1">
              <a:rPr lang="de-DE" smtClean="0"/>
              <a:t>19.05.2025</a:t>
            </a:fld>
            <a:endParaRPr lang="de-DE" dirty="0"/>
          </a:p>
        </p:txBody>
      </p:sp>
      <p:pic>
        <p:nvPicPr>
          <p:cNvPr id="7" name="Grafik 6"/>
          <p:cNvPicPr/>
          <p:nvPr/>
        </p:nvPicPr>
        <p:blipFill>
          <a:blip r:embed="rId3"/>
          <a:stretch>
            <a:fillRect/>
          </a:stretch>
        </p:blipFill>
        <p:spPr>
          <a:xfrm>
            <a:off x="6141537" y="1635276"/>
            <a:ext cx="4375133" cy="440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26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Fotoprotokoll Standorttreffen Bonn 2023 („Vernetzung“)</a:t>
            </a:r>
            <a:br>
              <a:rPr lang="de-DE" dirty="0" smtClean="0"/>
            </a:br>
            <a:r>
              <a:rPr lang="de-DE" sz="2400" b="0" dirty="0" smtClean="0"/>
              <a:t>s. auch </a:t>
            </a:r>
            <a:r>
              <a:rPr lang="de-DE" sz="2400" b="0" dirty="0" smtClean="0">
                <a:hlinkClick r:id="rId2"/>
              </a:rPr>
              <a:t>Präsentation der damaligen Umfrageergebnisse</a:t>
            </a:r>
            <a:endParaRPr lang="de-DE" sz="2400" b="0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Standorttreffen Mainz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AA3E6CA-B3DE-4BB8-A401-9F4FFCD7C3B1}" type="datetime1">
              <a:rPr lang="de-DE" smtClean="0"/>
              <a:t>19.05.2025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7864" y="1597080"/>
            <a:ext cx="8652201" cy="5160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926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Bestandsaufnahme II : Info an Schulen 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err="1" smtClean="0">
                <a:sym typeface="Wingdings" panose="05000000000000000000" pitchFamily="2" charset="2"/>
              </a:rPr>
              <a:t>Mentimeter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Welche Werbe- / Infokanäle für NTW-Angebote nutzen die Standorte für Schulen</a:t>
            </a:r>
          </a:p>
          <a:p>
            <a:pPr lvl="1"/>
            <a:r>
              <a:rPr lang="de-DE" dirty="0"/>
              <a:t>ü</a:t>
            </a:r>
            <a:r>
              <a:rPr lang="de-DE" dirty="0" smtClean="0"/>
              <a:t>ber Lehrkräfte-Mailing?</a:t>
            </a:r>
          </a:p>
          <a:p>
            <a:pPr lvl="1"/>
            <a:r>
              <a:rPr lang="de-DE" dirty="0"/>
              <a:t>ü</a:t>
            </a:r>
            <a:r>
              <a:rPr lang="de-DE" dirty="0" smtClean="0"/>
              <a:t>ber </a:t>
            </a:r>
            <a:r>
              <a:rPr lang="de-DE" dirty="0" err="1" smtClean="0"/>
              <a:t>Schüler:innen</a:t>
            </a:r>
            <a:r>
              <a:rPr lang="de-DE" dirty="0" smtClean="0"/>
              <a:t>?</a:t>
            </a:r>
          </a:p>
          <a:p>
            <a:pPr lvl="1"/>
            <a:r>
              <a:rPr lang="de-DE" dirty="0" smtClean="0"/>
              <a:t>Weitere? (Fortbildungen, Webseiten, …)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 smtClean="0"/>
              <a:t>Ziel: Wie erreichen wir </a:t>
            </a:r>
          </a:p>
          <a:p>
            <a:pPr lvl="1"/>
            <a:r>
              <a:rPr lang="de-DE" dirty="0" smtClean="0"/>
              <a:t>Aufbau eines stabilen Netzwerks interessierter Lehrkräfte ?</a:t>
            </a:r>
          </a:p>
          <a:p>
            <a:pPr lvl="2"/>
            <a:r>
              <a:rPr lang="de-DE" dirty="0" smtClean="0"/>
              <a:t>Besser Eigene Mailingliste / Datenbank ?</a:t>
            </a:r>
          </a:p>
          <a:p>
            <a:pPr lvl="2"/>
            <a:r>
              <a:rPr lang="de-DE" dirty="0" smtClean="0"/>
              <a:t>Oder auch gemeinsame Nutzung lokaler Mailinglisten durch</a:t>
            </a:r>
            <a:br>
              <a:rPr lang="de-DE" dirty="0" smtClean="0"/>
            </a:br>
            <a:r>
              <a:rPr lang="de-DE" dirty="0" smtClean="0"/>
              <a:t>Synergie mit internen oder externen Strukturen (siehe „Vernetzung“ beim SO-Treffen Bonn)</a:t>
            </a:r>
          </a:p>
          <a:p>
            <a:pPr lvl="1"/>
            <a:r>
              <a:rPr lang="de-DE" dirty="0" err="1" smtClean="0"/>
              <a:t>Schüler:innen</a:t>
            </a:r>
            <a:r>
              <a:rPr lang="de-DE" dirty="0" smtClean="0"/>
              <a:t>, die die Botschaft in die Schulen tragen ?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Standorttreffen Mainz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7A277B1-4DA7-43EC-9AD0-64B92EB2CC20}" type="datetime1">
              <a:rPr lang="de-DE" smtClean="0"/>
              <a:t>19.05.2025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07778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Weitere Fragen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 smtClean="0"/>
              <a:t>Einzugsgebiet </a:t>
            </a:r>
            <a:r>
              <a:rPr lang="de-DE" dirty="0"/>
              <a:t>erweitern („… bis nach Meppen</a:t>
            </a:r>
            <a:r>
              <a:rPr lang="de-DE" dirty="0" smtClean="0"/>
              <a:t>…“) </a:t>
            </a:r>
            <a:r>
              <a:rPr lang="de-DE" dirty="0"/>
              <a:t>d</a:t>
            </a:r>
            <a:r>
              <a:rPr lang="de-DE" dirty="0" smtClean="0"/>
              <a:t>urch</a:t>
            </a:r>
          </a:p>
          <a:p>
            <a:pPr lvl="1"/>
            <a:r>
              <a:rPr lang="de-DE" dirty="0" smtClean="0"/>
              <a:t>Auftritte der Standorte / Knoten auf </a:t>
            </a:r>
            <a:r>
              <a:rPr lang="de-DE" dirty="0" err="1" smtClean="0"/>
              <a:t>geigneten</a:t>
            </a:r>
            <a:r>
              <a:rPr lang="de-DE" dirty="0" smtClean="0"/>
              <a:t> Tagungen</a:t>
            </a:r>
            <a:br>
              <a:rPr lang="de-DE" dirty="0" smtClean="0"/>
            </a:br>
            <a:r>
              <a:rPr lang="de-DE" dirty="0" smtClean="0"/>
              <a:t>(Lehrkräfte, MINT-EC Schulleiter, </a:t>
            </a:r>
            <a:r>
              <a:rPr lang="de-DE" dirty="0" err="1" smtClean="0"/>
              <a:t>WissKomm</a:t>
            </a:r>
            <a:r>
              <a:rPr lang="de-DE" dirty="0" smtClean="0"/>
              <a:t>, …) </a:t>
            </a:r>
          </a:p>
          <a:p>
            <a:pPr lvl="1"/>
            <a:r>
              <a:rPr lang="de-DE" dirty="0" smtClean="0"/>
              <a:t>Feste Info-Kooperationen mit internen oder externen Strukturen</a:t>
            </a:r>
          </a:p>
          <a:p>
            <a:pPr lvl="1"/>
            <a:r>
              <a:rPr lang="de-DE" dirty="0" smtClean="0"/>
              <a:t>Eintrag in Datenbanken</a:t>
            </a:r>
          </a:p>
          <a:p>
            <a:pPr lvl="2"/>
            <a:r>
              <a:rPr lang="de-DE" dirty="0" smtClean="0"/>
              <a:t>„Ganztagsangebote“ &lt;-&gt; Lehrkräftemangel</a:t>
            </a:r>
          </a:p>
          <a:p>
            <a:pPr lvl="2"/>
            <a:r>
              <a:rPr lang="de-DE" dirty="0"/>
              <a:t>Digitale Drehtür? </a:t>
            </a:r>
            <a:r>
              <a:rPr lang="de-DE" dirty="0">
                <a:hlinkClick r:id="rId2"/>
              </a:rPr>
              <a:t>https://</a:t>
            </a:r>
            <a:r>
              <a:rPr lang="de-DE" dirty="0" smtClean="0">
                <a:hlinkClick r:id="rId2"/>
              </a:rPr>
              <a:t>digitale-drehtuer.de</a:t>
            </a:r>
            <a:r>
              <a:rPr lang="de-DE" dirty="0" smtClean="0"/>
              <a:t> </a:t>
            </a:r>
          </a:p>
          <a:p>
            <a:r>
              <a:rPr lang="de-DE" dirty="0" smtClean="0"/>
              <a:t>… (Ideen?)</a:t>
            </a:r>
            <a:endParaRPr lang="de-DE" dirty="0"/>
          </a:p>
          <a:p>
            <a:endParaRPr lang="de-DE" dirty="0" smtClean="0"/>
          </a:p>
          <a:p>
            <a:r>
              <a:rPr lang="de-DE" dirty="0" smtClean="0"/>
              <a:t>DISKUSSION  </a:t>
            </a:r>
            <a:endParaRPr lang="de-DE" dirty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Standorttreffen Mainz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31A61E7-1B1E-41BC-AB68-CBD37F98D752}" type="datetime1">
              <a:rPr lang="de-DE" smtClean="0"/>
              <a:t>19.05.2025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764051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2478544" y="2084535"/>
            <a:ext cx="266700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endParaRPr lang="de-DE" dirty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sz="2400" dirty="0" smtClean="0">
                <a:solidFill>
                  <a:srgbClr val="013476"/>
                </a:solidFill>
                <a:hlinkClick r:id="rId2"/>
              </a:rPr>
              <a:t>www.teilchenwelt.de</a:t>
            </a:r>
            <a:endParaRPr lang="de-DE" sz="2400" dirty="0" smtClean="0">
              <a:solidFill>
                <a:srgbClr val="013476"/>
              </a:solidFill>
            </a:endParaRPr>
          </a:p>
          <a:p>
            <a:pPr>
              <a:lnSpc>
                <a:spcPct val="150000"/>
              </a:lnSpc>
            </a:pPr>
            <a:r>
              <a:rPr lang="de-DE" sz="2400" dirty="0" smtClean="0">
                <a:solidFill>
                  <a:prstClr val="black"/>
                </a:solidFill>
                <a:hlinkClick r:id=""/>
              </a:rPr>
              <a:t>mail@teilchenwelt.de</a:t>
            </a:r>
            <a:endParaRPr lang="de-DE" sz="2400" dirty="0">
              <a:solidFill>
                <a:prstClr val="black"/>
              </a:solidFill>
            </a:endParaRPr>
          </a:p>
          <a:p>
            <a:pPr>
              <a:spcBef>
                <a:spcPts val="0"/>
              </a:spcBef>
            </a:pPr>
            <a:endParaRPr lang="de-DE" sz="2400" dirty="0">
              <a:solidFill>
                <a:srgbClr val="013476"/>
              </a:solidFill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8109857" y="0"/>
            <a:ext cx="4158343" cy="68580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3095" y="2183284"/>
            <a:ext cx="540000" cy="540000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9784624" y="18952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9784624" y="8552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8457" y="1146168"/>
            <a:ext cx="1570964" cy="461052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9784624" y="30021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16" name="Grafik 1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4968" y="3338610"/>
            <a:ext cx="1009505" cy="428850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3604" y="5546581"/>
            <a:ext cx="1575816" cy="597143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3604" y="4326364"/>
            <a:ext cx="1575816" cy="1097280"/>
          </a:xfrm>
          <a:prstGeom prst="rect">
            <a:avLst/>
          </a:prstGeom>
        </p:spPr>
      </p:pic>
      <p:sp>
        <p:nvSpPr>
          <p:cNvPr id="19" name="Textfeld 18"/>
          <p:cNvSpPr txBox="1"/>
          <p:nvPr/>
        </p:nvSpPr>
        <p:spPr>
          <a:xfrm>
            <a:off x="9755448" y="40102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ADB11F86-256A-4BFA-AD2F-072C052B672A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4752" y="2192500"/>
            <a:ext cx="675000" cy="67500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8544" y="1262727"/>
            <a:ext cx="3094520" cy="974399"/>
          </a:xfrm>
          <a:prstGeom prst="rect">
            <a:avLst/>
          </a:prstGeom>
        </p:spPr>
      </p:pic>
      <p:pic>
        <p:nvPicPr>
          <p:cNvPr id="22" name="Grafik 21">
            <a:hlinkClick r:id="rId10"/>
          </p:cNvPr>
          <p:cNvPicPr>
            <a:picLocks noChangeAspect="1"/>
          </p:cNvPicPr>
          <p:nvPr/>
        </p:nvPicPr>
        <p:blipFill rotWithShape="1"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"/>
          <a:stretch/>
        </p:blipFill>
        <p:spPr>
          <a:xfrm>
            <a:off x="2478544" y="4294593"/>
            <a:ext cx="521973" cy="555112"/>
          </a:xfrm>
          <a:prstGeom prst="rect">
            <a:avLst/>
          </a:prstGeom>
        </p:spPr>
      </p:pic>
      <p:pic>
        <p:nvPicPr>
          <p:cNvPr id="23" name="Grafik 22">
            <a:hlinkClick r:id="rId12"/>
          </p:cNvPr>
          <p:cNvPicPr>
            <a:picLocks noChangeAspect="1"/>
          </p:cNvPicPr>
          <p:nvPr/>
        </p:nvPicPr>
        <p:blipFill rotWithShape="1"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"/>
          <a:stretch/>
        </p:blipFill>
        <p:spPr>
          <a:xfrm>
            <a:off x="3577187" y="4296738"/>
            <a:ext cx="542925" cy="552967"/>
          </a:xfrm>
          <a:prstGeom prst="rect">
            <a:avLst/>
          </a:prstGeom>
        </p:spPr>
      </p:pic>
      <p:pic>
        <p:nvPicPr>
          <p:cNvPr id="24" name="Grafik 23">
            <a:hlinkClick r:id="rId14"/>
          </p:cNvPr>
          <p:cNvPicPr>
            <a:picLocks noChangeAspect="1"/>
          </p:cNvPicPr>
          <p:nvPr/>
        </p:nvPicPr>
        <p:blipFill rotWithShape="1">
          <a:blip r:embed="rId1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38975" y="4288243"/>
            <a:ext cx="499753" cy="561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64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NTW">
  <a:themeElements>
    <a:clrScheme name="NTW">
      <a:dk1>
        <a:srgbClr val="013476"/>
      </a:dk1>
      <a:lt1>
        <a:srgbClr val="CDC301"/>
      </a:lt1>
      <a:dk2>
        <a:srgbClr val="000000"/>
      </a:dk2>
      <a:lt2>
        <a:srgbClr val="F8F8F8"/>
      </a:lt2>
      <a:accent1>
        <a:srgbClr val="CDC301"/>
      </a:accent1>
      <a:accent2>
        <a:srgbClr val="013476"/>
      </a:accent2>
      <a:accent3>
        <a:srgbClr val="000000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NTW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28600" indent="-228600">
          <a:lnSpc>
            <a:spcPct val="90000"/>
          </a:lnSpc>
          <a:spcBef>
            <a:spcPts val="1000"/>
          </a:spcBef>
          <a:buClr>
            <a:srgbClr val="CCCC00"/>
          </a:buClr>
          <a:buSzPct val="90000"/>
          <a:buFont typeface="Arial Narrow" panose="020B0606020202030204" pitchFamily="34" charset="0"/>
          <a:buChar char="►"/>
          <a:defRPr sz="2400" dirty="0">
            <a:solidFill>
              <a:srgbClr val="002060"/>
            </a:solidFill>
            <a:latin typeface="Arial Narrow" panose="020B0606020202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TW" id="{02B2339D-DB11-499A-A78A-F4BC14A81D37}" vid="{F3423333-CE18-4697-B016-31B770C8FF1F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NTW</Template>
  <TotalTime>0</TotalTime>
  <Words>265</Words>
  <Application>Microsoft Office PowerPoint</Application>
  <PresentationFormat>Breitbild</PresentationFormat>
  <Paragraphs>59</Paragraphs>
  <Slides>7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3" baseType="lpstr">
      <vt:lpstr>Arial</vt:lpstr>
      <vt:lpstr>Arial Narrow</vt:lpstr>
      <vt:lpstr>Calibri</vt:lpstr>
      <vt:lpstr>Symbol</vt:lpstr>
      <vt:lpstr>Wingdings</vt:lpstr>
      <vt:lpstr>1_NTW</vt:lpstr>
      <vt:lpstr>PowerPoint-Präsentation</vt:lpstr>
      <vt:lpstr>Netzwerk Teilchenwelt</vt:lpstr>
      <vt:lpstr>Bestandsaufnahme I : Nachfrage  Mentimeter</vt:lpstr>
      <vt:lpstr>Fotoprotokoll Standorttreffen Bonn 2023 („Vernetzung“) s. auch Präsentation der damaligen Umfrageergebnisse</vt:lpstr>
      <vt:lpstr>Bestandsaufnahme II : Info an Schulen  Mentimeter</vt:lpstr>
      <vt:lpstr>Weitere Fragen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Evaluation</dc:title>
  <dc:creator>Uta Bilow</dc:creator>
  <cp:lastModifiedBy>Michael Kobel</cp:lastModifiedBy>
  <cp:revision>608</cp:revision>
  <cp:lastPrinted>2023-12-18T17:36:30Z</cp:lastPrinted>
  <dcterms:created xsi:type="dcterms:W3CDTF">2018-11-01T09:16:39Z</dcterms:created>
  <dcterms:modified xsi:type="dcterms:W3CDTF">2025-05-19T22:03:03Z</dcterms:modified>
</cp:coreProperties>
</file>