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9"/>
  </p:notesMasterIdLst>
  <p:sldIdLst>
    <p:sldId id="351" r:id="rId2"/>
    <p:sldId id="396" r:id="rId3"/>
    <p:sldId id="399" r:id="rId4"/>
    <p:sldId id="398" r:id="rId5"/>
    <p:sldId id="397" r:id="rId6"/>
    <p:sldId id="400" r:id="rId7"/>
    <p:sldId id="39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FF3300"/>
    <a:srgbClr val="F6F5E7"/>
    <a:srgbClr val="EDE9CB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65930" autoAdjust="0"/>
  </p:normalViewPr>
  <p:slideViewPr>
    <p:cSldViewPr snapToGrid="0">
      <p:cViewPr varScale="1">
        <p:scale>
          <a:sx n="54" d="100"/>
          <a:sy n="54" d="100"/>
        </p:scale>
        <p:origin x="1598" y="6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5" d="100"/>
        <a:sy n="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16.05.2025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Welche Formate und Masterclasses werden an den Standorten gemacht? Was läuft besonders gut? </a:t>
            </a:r>
            <a:br>
              <a:rPr lang="de-DE" dirty="0" smtClean="0"/>
            </a:br>
            <a:r>
              <a:rPr lang="de-DE" dirty="0" smtClean="0"/>
              <a:t>Wie werden die neueren Entwicklungen umgesetzt, z.B. KI-Masterclass, Masterclass Nukleare Astrophysik, </a:t>
            </a:r>
            <a:r>
              <a:rPr lang="de-DE" dirty="0" err="1" smtClean="0"/>
              <a:t>Hadronentherapie</a:t>
            </a:r>
            <a:r>
              <a:rPr lang="de-DE" dirty="0" smtClean="0"/>
              <a:t>-Masterclass etc.?</a:t>
            </a:r>
            <a:br>
              <a:rPr lang="de-DE" dirty="0" smtClean="0"/>
            </a:br>
            <a:r>
              <a:rPr lang="de-DE" dirty="0" smtClean="0"/>
              <a:t>Welche Formate gibt es in der Datenbank? Was wird wie eingetragen?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4110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24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325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907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98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68143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344707"/>
            <a:ext cx="10062245" cy="4963598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02231" y="6372333"/>
            <a:ext cx="3384000" cy="348865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43400" y="63560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20.05.2025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20.05.2025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720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3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9000"/>
            <a:ext cx="10515600" cy="5112000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20.05.2025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7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2592000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43400" y="63560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20.05.2025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angebote/masterclasse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teilchenwelt.de/index.php?title=Masterclasses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-alice.gsi.de/masterclass/" TargetMode="External"/><Relationship Id="rId13" Type="http://schemas.openxmlformats.org/officeDocument/2006/relationships/hyperlink" Target="https://indico.cern.ch/event/1367585/" TargetMode="External"/><Relationship Id="rId18" Type="http://schemas.openxmlformats.org/officeDocument/2006/relationships/hyperlink" Target="https://augermasterclasses.lip.pt/" TargetMode="External"/><Relationship Id="rId3" Type="http://schemas.openxmlformats.org/officeDocument/2006/relationships/hyperlink" Target="https://atlas.physicsmasterclasses.org/en/index.htm" TargetMode="External"/><Relationship Id="rId21" Type="http://schemas.openxmlformats.org/officeDocument/2006/relationships/hyperlink" Target="https://indico.fnal.gov/event/22340/" TargetMode="External"/><Relationship Id="rId7" Type="http://schemas.openxmlformats.org/officeDocument/2006/relationships/hyperlink" Target="https://alice-masterclass.web.cern.ch/" TargetMode="External"/><Relationship Id="rId12" Type="http://schemas.openxmlformats.org/officeDocument/2006/relationships/hyperlink" Target="https://github.com/NTW-Muenster/opal-mc-ml" TargetMode="External"/><Relationship Id="rId17" Type="http://schemas.openxmlformats.org/officeDocument/2006/relationships/hyperlink" Target="https://masterclass.icecube.wisc.edu/de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www.chetec-infra.eu/masterclasses/" TargetMode="External"/><Relationship Id="rId20" Type="http://schemas.openxmlformats.org/officeDocument/2006/relationships/hyperlink" Target="https://ecap.nat.fau.de/index.php/teaching/fermi-lat-masterclass-general-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teilchenwelt.de/index.php?title=Masterclasses/LHCb-Masterclasses" TargetMode="External"/><Relationship Id="rId11" Type="http://schemas.openxmlformats.org/officeDocument/2006/relationships/hyperlink" Target="https://belle2.ijs.si/public/home/quark-colors/" TargetMode="External"/><Relationship Id="rId5" Type="http://schemas.openxmlformats.org/officeDocument/2006/relationships/hyperlink" Target="https://lhcb-outreach.web.cern.ch/lhcbinternationalmasterclasses/d0-lifetime/" TargetMode="External"/><Relationship Id="rId15" Type="http://schemas.openxmlformats.org/officeDocument/2006/relationships/hyperlink" Target="https://www.physik-astro.uni-bonn.de/de/nachrichten/schuelerakademie-2024" TargetMode="External"/><Relationship Id="rId10" Type="http://schemas.openxmlformats.org/officeDocument/2006/relationships/hyperlink" Target="https://belle2.ijs.si/masterclass/" TargetMode="External"/><Relationship Id="rId19" Type="http://schemas.openxmlformats.org/officeDocument/2006/relationships/hyperlink" Target="https://www.teilchenwelt.de/angebote/cosmic-at-web/" TargetMode="External"/><Relationship Id="rId4" Type="http://schemas.openxmlformats.org/officeDocument/2006/relationships/hyperlink" Target="https://cms.physicsmasterclasses.org/cmsde.html" TargetMode="External"/><Relationship Id="rId9" Type="http://schemas.openxmlformats.org/officeDocument/2006/relationships/hyperlink" Target="https://www.physik-astro.uni-bonn.de/belle2-masterclass/en/how-many-colors-does-a-quark-come-in" TargetMode="External"/><Relationship Id="rId14" Type="http://schemas.openxmlformats.org/officeDocument/2006/relationships/hyperlink" Target="https://indico.cern.ch/event/840212/" TargetMode="External"/><Relationship Id="rId22" Type="http://schemas.openxmlformats.org/officeDocument/2006/relationships/hyperlink" Target="https://indico.fnal.gov/event/63011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3448/contributions/6185894/attachments/2976926/5240668/IPOGG%20Presentation%20on%20Master%20Class%20231128%20PDF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tes.google.com/unisa.it/ds-20k-masterclass/home-page" TargetMode="External"/><Relationship Id="rId4" Type="http://schemas.openxmlformats.org/officeDocument/2006/relationships/hyperlink" Target="https://indico.cern.ch/event/1433448/contributions/6185909/attachments/2974132/5234911/2024_11_25_G2Muon_Outreach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67887" y="3450565"/>
            <a:ext cx="5219758" cy="1573147"/>
          </a:xfrm>
        </p:spPr>
        <p:txBody>
          <a:bodyPr/>
          <a:lstStyle/>
          <a:p>
            <a:pPr algn="l"/>
            <a:r>
              <a:rPr lang="de-DE" sz="4400" dirty="0" smtClean="0"/>
              <a:t>Hot </a:t>
            </a:r>
            <a:r>
              <a:rPr lang="de-DE" sz="4400" dirty="0" err="1" smtClean="0"/>
              <a:t>topic</a:t>
            </a:r>
            <a:r>
              <a:rPr lang="de-DE" sz="4400" dirty="0" smtClean="0"/>
              <a:t> 3: Formate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101442" y="4586735"/>
            <a:ext cx="5111320" cy="1096899"/>
          </a:xfrm>
        </p:spPr>
        <p:txBody>
          <a:bodyPr>
            <a:normAutofit/>
          </a:bodyPr>
          <a:lstStyle/>
          <a:p>
            <a:r>
              <a:rPr lang="de-DE" sz="3300" b="1" dirty="0" smtClean="0"/>
              <a:t>Mainz, 20.05.2025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5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Masterclasses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344707"/>
            <a:ext cx="7052119" cy="4813206"/>
          </a:xfrm>
        </p:spPr>
        <p:txBody>
          <a:bodyPr>
            <a:noAutofit/>
          </a:bodyPr>
          <a:lstStyle/>
          <a:p>
            <a:r>
              <a:rPr lang="en-US" dirty="0" err="1" smtClean="0"/>
              <a:t>Projekttag</a:t>
            </a:r>
            <a:r>
              <a:rPr lang="en-US" dirty="0" smtClean="0"/>
              <a:t> in der Schule, am </a:t>
            </a:r>
            <a:r>
              <a:rPr lang="en-US" dirty="0" err="1" smtClean="0"/>
              <a:t>außerschulischen</a:t>
            </a:r>
            <a:r>
              <a:rPr lang="en-US" dirty="0" smtClean="0"/>
              <a:t> </a:t>
            </a:r>
            <a:r>
              <a:rPr lang="en-US" dirty="0" err="1" smtClean="0"/>
              <a:t>Lernort</a:t>
            </a:r>
            <a:r>
              <a:rPr lang="en-US" dirty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online </a:t>
            </a:r>
          </a:p>
          <a:p>
            <a:r>
              <a:rPr lang="en-US" dirty="0" err="1" smtClean="0"/>
              <a:t>Durchgeführt</a:t>
            </a:r>
            <a:r>
              <a:rPr lang="en-US" dirty="0" smtClean="0"/>
              <a:t> von </a:t>
            </a:r>
            <a:r>
              <a:rPr lang="en-US" dirty="0" err="1" smtClean="0"/>
              <a:t>jungen</a:t>
            </a:r>
            <a:r>
              <a:rPr lang="en-US" dirty="0" smtClean="0"/>
              <a:t> </a:t>
            </a:r>
            <a:r>
              <a:rPr lang="en-US" dirty="0" smtClean="0"/>
              <a:t>Wissenschaftler:innen (</a:t>
            </a:r>
            <a:r>
              <a:rPr lang="en-US" dirty="0" err="1" smtClean="0"/>
              <a:t>Vermittler:innen</a:t>
            </a:r>
            <a:r>
              <a:rPr lang="en-US" dirty="0" smtClean="0"/>
              <a:t>)</a:t>
            </a:r>
            <a:endParaRPr lang="en-US" dirty="0" smtClean="0"/>
          </a:p>
          <a:p>
            <a:pPr marL="355600" indent="-355600"/>
            <a:r>
              <a:rPr lang="de-DE" dirty="0" smtClean="0"/>
              <a:t>Merkmale </a:t>
            </a:r>
            <a:r>
              <a:rPr lang="de-DE" dirty="0"/>
              <a:t>einer Masterclass</a:t>
            </a:r>
          </a:p>
          <a:p>
            <a:pPr marL="812800" lvl="1"/>
            <a:r>
              <a:rPr lang="de-DE" dirty="0" smtClean="0"/>
              <a:t>i.d.R. </a:t>
            </a:r>
            <a:r>
              <a:rPr lang="de-DE" dirty="0" err="1" smtClean="0"/>
              <a:t>Oberstufenschüler:innen</a:t>
            </a:r>
            <a:endParaRPr lang="de-DE" dirty="0"/>
          </a:p>
          <a:p>
            <a:pPr marL="812800" lvl="1"/>
            <a:r>
              <a:rPr lang="de-DE" dirty="0"/>
              <a:t>Einführende Vorträge</a:t>
            </a:r>
          </a:p>
          <a:p>
            <a:pPr marL="812800" lvl="1"/>
            <a:r>
              <a:rPr lang="de-DE" dirty="0"/>
              <a:t>Hands-on mit Daten eines </a:t>
            </a:r>
            <a:r>
              <a:rPr lang="de-DE" dirty="0" smtClean="0"/>
              <a:t>Experiments, eigene Messung</a:t>
            </a:r>
            <a:endParaRPr lang="de-DE" dirty="0"/>
          </a:p>
          <a:p>
            <a:pPr marL="990600" lvl="2" indent="-266700"/>
            <a:r>
              <a:rPr lang="de-DE" dirty="0"/>
              <a:t>Arbeiten im 2er Team</a:t>
            </a:r>
          </a:p>
          <a:p>
            <a:pPr marL="990600" lvl="2" indent="-266700"/>
            <a:r>
              <a:rPr lang="de-DE" dirty="0" smtClean="0"/>
              <a:t>Z.B.: Visuelle </a:t>
            </a:r>
            <a:r>
              <a:rPr lang="de-DE" dirty="0"/>
              <a:t>Analyse von Detektorbildern</a:t>
            </a:r>
          </a:p>
          <a:p>
            <a:pPr marL="812800" lvl="1"/>
            <a:r>
              <a:rPr lang="de-DE" dirty="0"/>
              <a:t>Ergebnis bringt Erkenntnisgewinn </a:t>
            </a:r>
            <a:r>
              <a:rPr lang="de-DE" dirty="0" smtClean="0"/>
              <a:t>oder beantwortet </a:t>
            </a:r>
            <a:r>
              <a:rPr lang="de-DE" dirty="0"/>
              <a:t>eine anfangs gestellten </a:t>
            </a:r>
            <a:r>
              <a:rPr lang="de-DE" dirty="0" smtClean="0"/>
              <a:t>Forschungsfrage </a:t>
            </a:r>
            <a:endParaRPr lang="de-DE" dirty="0"/>
          </a:p>
          <a:p>
            <a:pPr marL="812800" lvl="1"/>
            <a:r>
              <a:rPr lang="de-DE" dirty="0"/>
              <a:t>Optional: </a:t>
            </a:r>
            <a:r>
              <a:rPr lang="de-DE" dirty="0" smtClean="0"/>
              <a:t>Quiz, (</a:t>
            </a:r>
            <a:r>
              <a:rPr lang="de-DE" dirty="0" err="1" smtClean="0"/>
              <a:t>virtual</a:t>
            </a:r>
            <a:r>
              <a:rPr lang="de-DE" dirty="0" smtClean="0"/>
              <a:t> </a:t>
            </a:r>
            <a:r>
              <a:rPr lang="de-DE" dirty="0" err="1" smtClean="0"/>
              <a:t>visit</a:t>
            </a:r>
            <a:r>
              <a:rPr lang="de-DE" dirty="0" smtClean="0"/>
              <a:t>), Videokonferenz </a:t>
            </a:r>
            <a:r>
              <a:rPr lang="de-DE" dirty="0"/>
              <a:t>mit </a:t>
            </a:r>
            <a:r>
              <a:rPr lang="de-DE" dirty="0" smtClean="0"/>
              <a:t>anderen Gruppen </a:t>
            </a:r>
            <a:r>
              <a:rPr lang="de-DE" dirty="0"/>
              <a:t>(z. B. IMC)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5"/>
          <a:stretch/>
        </p:blipFill>
        <p:spPr>
          <a:xfrm>
            <a:off x="8347586" y="2549567"/>
            <a:ext cx="3550501" cy="311270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686834" y="5431437"/>
            <a:ext cx="211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</a:t>
            </a:r>
            <a:r>
              <a:rPr lang="de-DE" sz="1000" noProof="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Sebastian Neubert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3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Basisprogramm im Netzwerk Teilchenwelt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344707"/>
            <a:ext cx="6881379" cy="4874774"/>
          </a:xfrm>
        </p:spPr>
        <p:txBody>
          <a:bodyPr>
            <a:noAutofit/>
          </a:bodyPr>
          <a:lstStyle/>
          <a:p>
            <a:r>
              <a:rPr lang="de-DE" dirty="0" smtClean="0"/>
              <a:t>Oftmals erste Begegnung mit kleinste-Teilchen-Themen</a:t>
            </a:r>
          </a:p>
          <a:p>
            <a:r>
              <a:rPr lang="de-DE" dirty="0" smtClean="0"/>
              <a:t>Basisstufe im Stufenprogramm</a:t>
            </a:r>
          </a:p>
          <a:p>
            <a:r>
              <a:rPr lang="de-DE" dirty="0" smtClean="0"/>
              <a:t>Interessierte </a:t>
            </a:r>
            <a:r>
              <a:rPr lang="de-DE" dirty="0" err="1" smtClean="0"/>
              <a:t>SuS</a:t>
            </a:r>
            <a:r>
              <a:rPr lang="de-DE" dirty="0" smtClean="0"/>
              <a:t> melden sich im Netzwerk an und erhalten Newsletter mit Infos zu weiterführenden Veranstaltungen</a:t>
            </a:r>
          </a:p>
          <a:p>
            <a:endParaRPr lang="de-DE" dirty="0" smtClean="0"/>
          </a:p>
          <a:p>
            <a:r>
              <a:rPr lang="en-US" dirty="0">
                <a:hlinkClick r:id="rId3"/>
              </a:rPr>
              <a:t>https://www.teilchenwelt.de/angebote/masterclasses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DE" dirty="0">
                <a:hlinkClick r:id="rId4"/>
              </a:rPr>
              <a:t>https://wiki.teilchenwelt.de/index.php?title=Masterclasses</a:t>
            </a:r>
            <a:endParaRPr lang="de-DE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9" name="Triangle"/>
          <p:cNvSpPr>
            <a:spLocks noChangeAspect="1"/>
          </p:cNvSpPr>
          <p:nvPr/>
        </p:nvSpPr>
        <p:spPr>
          <a:xfrm>
            <a:off x="9494423" y="1520525"/>
            <a:ext cx="1583889" cy="3946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chemeClr val="accent1"/>
            </a:solidFill>
          </a:ln>
          <a:effectLst/>
        </p:spPr>
        <p:txBody>
          <a:bodyPr lIns="60960" tIns="60960" rIns="60960" bIns="60960" anchor="ctr"/>
          <a:lstStyle/>
          <a:p>
            <a:endParaRPr sz="900"/>
          </a:p>
        </p:txBody>
      </p:sp>
    </p:spTree>
    <p:extLst>
      <p:ext uri="{BB962C8B-B14F-4D97-AF65-F5344CB8AC3E}">
        <p14:creationId xmlns:p14="http://schemas.microsoft.com/office/powerpoint/2010/main" val="1949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Masterclasses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344708"/>
            <a:ext cx="5091045" cy="4627468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hlinkClick r:id="rId3"/>
              </a:rPr>
              <a:t>ATLAS</a:t>
            </a:r>
            <a:r>
              <a:rPr lang="en-US" sz="2400" dirty="0"/>
              <a:t> (W, W 3D, Z)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hlinkClick r:id="rId4"/>
              </a:rPr>
              <a:t>CMS</a:t>
            </a:r>
            <a:r>
              <a:rPr lang="en-US" sz="2400" dirty="0"/>
              <a:t>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LHCb</a:t>
            </a:r>
            <a:r>
              <a:rPr lang="en-US" sz="2400" dirty="0" smtClean="0"/>
              <a:t> 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hlinkClick r:id="rId5"/>
              </a:rPr>
              <a:t>D0 lifetime</a:t>
            </a:r>
            <a:endParaRPr lang="en-US" sz="2400" dirty="0" smtClean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hlinkClick r:id="rId6"/>
              </a:rPr>
              <a:t>Hadronenspektroskopie</a:t>
            </a:r>
            <a:endParaRPr lang="en-US" sz="24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ALICE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hlinkClick r:id="rId7"/>
              </a:rPr>
              <a:t>Looking for strange particles</a:t>
            </a:r>
            <a:endParaRPr lang="en-US" sz="2400" dirty="0" smtClean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hlinkClick r:id="rId8"/>
              </a:rPr>
              <a:t>The Nuclear Suppression Factor</a:t>
            </a: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089224" y="904221"/>
            <a:ext cx="59864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13476"/>
                </a:solidFill>
                <a:hlinkClick r:id="rId9"/>
              </a:rPr>
              <a:t>Belle II</a:t>
            </a:r>
            <a:endParaRPr lang="en-US" sz="2400" dirty="0">
              <a:solidFill>
                <a:srgbClr val="013476"/>
              </a:solidFill>
            </a:endParaRPr>
          </a:p>
          <a:p>
            <a:pPr marL="965200" lvl="2" indent="-342900">
              <a:spcAft>
                <a:spcPts val="600"/>
              </a:spcAft>
              <a:buClr>
                <a:srgbClr val="CDC30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3476"/>
                </a:solidFill>
                <a:hlinkClick r:id="rId10"/>
              </a:rPr>
              <a:t>Spectroscopy</a:t>
            </a:r>
            <a:endParaRPr lang="en-US" sz="2400" dirty="0">
              <a:solidFill>
                <a:srgbClr val="013476"/>
              </a:solidFill>
            </a:endParaRPr>
          </a:p>
          <a:p>
            <a:pPr marL="965200" lvl="2" indent="-342900">
              <a:spcAft>
                <a:spcPts val="600"/>
              </a:spcAft>
              <a:buClr>
                <a:srgbClr val="CDC30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3476"/>
                </a:solidFill>
                <a:hlinkClick r:id="rId11"/>
              </a:rPr>
              <a:t>Measure quark </a:t>
            </a:r>
            <a:r>
              <a:rPr lang="en-US" sz="2400" dirty="0" err="1">
                <a:solidFill>
                  <a:srgbClr val="013476"/>
                </a:solidFill>
                <a:hlinkClick r:id="rId11"/>
              </a:rPr>
              <a:t>colours</a:t>
            </a:r>
            <a:endParaRPr lang="en-US" sz="2400" dirty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13476"/>
                </a:solidFill>
                <a:hlinkClick r:id="rId12"/>
              </a:rPr>
              <a:t>Machine </a:t>
            </a:r>
            <a:r>
              <a:rPr lang="en-US" sz="2400" dirty="0" smtClean="0">
                <a:solidFill>
                  <a:srgbClr val="013476"/>
                </a:solidFill>
                <a:hlinkClick r:id="rId12"/>
              </a:rPr>
              <a:t>Learning</a:t>
            </a:r>
            <a:endParaRPr lang="en-US" sz="2400" dirty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13476"/>
                </a:solidFill>
                <a:hlinkClick r:id="rId13"/>
              </a:rPr>
              <a:t>Theoretical </a:t>
            </a:r>
            <a:r>
              <a:rPr lang="en-US" sz="2400" dirty="0">
                <a:solidFill>
                  <a:srgbClr val="013476"/>
                </a:solidFill>
                <a:hlinkClick r:id="rId13"/>
              </a:rPr>
              <a:t>Methods</a:t>
            </a:r>
            <a:r>
              <a:rPr lang="en-US" sz="2400" dirty="0">
                <a:solidFill>
                  <a:srgbClr val="013476"/>
                </a:solidFill>
              </a:rPr>
              <a:t>  </a:t>
            </a: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13476"/>
                </a:solidFill>
                <a:hlinkClick r:id="rId14"/>
              </a:rPr>
              <a:t>Hadronen-</a:t>
            </a:r>
            <a:r>
              <a:rPr lang="en-US" sz="2400" dirty="0" err="1">
                <a:solidFill>
                  <a:srgbClr val="013476"/>
                </a:solidFill>
                <a:hlinkClick r:id="rId14"/>
              </a:rPr>
              <a:t>Therapie</a:t>
            </a:r>
            <a:r>
              <a:rPr lang="en-US" sz="2400" dirty="0">
                <a:solidFill>
                  <a:srgbClr val="013476"/>
                </a:solidFill>
              </a:rPr>
              <a:t> </a:t>
            </a: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13476"/>
                </a:solidFill>
                <a:hlinkClick r:id="rId15"/>
              </a:rPr>
              <a:t>CB ELSA/TAPS</a:t>
            </a:r>
            <a:endParaRPr lang="en-US" sz="2400" dirty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13476"/>
                </a:solidFill>
                <a:hlinkClick r:id="rId16"/>
              </a:rPr>
              <a:t>Nukleare</a:t>
            </a:r>
            <a:r>
              <a:rPr lang="en-US" sz="2400" dirty="0">
                <a:solidFill>
                  <a:srgbClr val="013476"/>
                </a:solidFill>
                <a:hlinkClick r:id="rId16"/>
              </a:rPr>
              <a:t> </a:t>
            </a:r>
            <a:r>
              <a:rPr lang="en-US" sz="2400" dirty="0" err="1">
                <a:solidFill>
                  <a:srgbClr val="013476"/>
                </a:solidFill>
                <a:hlinkClick r:id="rId16"/>
              </a:rPr>
              <a:t>Astrophysik</a:t>
            </a:r>
            <a:r>
              <a:rPr lang="en-US" sz="2400" dirty="0">
                <a:solidFill>
                  <a:srgbClr val="013476"/>
                </a:solidFill>
                <a:hlinkClick r:id="rId16"/>
              </a:rPr>
              <a:t> </a:t>
            </a:r>
            <a:endParaRPr lang="en-US" sz="2400" dirty="0" smtClean="0">
              <a:solidFill>
                <a:srgbClr val="013476"/>
              </a:solidFill>
            </a:endParaRPr>
          </a:p>
          <a:p>
            <a:pPr marL="355600" lvl="1">
              <a:spcAft>
                <a:spcPts val="600"/>
              </a:spcAft>
              <a:buClr>
                <a:srgbClr val="003477"/>
              </a:buClr>
              <a:buSzPct val="120000"/>
            </a:pPr>
            <a:endParaRPr lang="en-US" sz="2400" dirty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rgbClr val="013476"/>
                </a:solidFill>
                <a:hlinkClick r:id="rId17"/>
              </a:rPr>
              <a:t>IceCube</a:t>
            </a:r>
            <a:r>
              <a:rPr lang="en-US" sz="2400" dirty="0">
                <a:solidFill>
                  <a:srgbClr val="013476"/>
                </a:solidFill>
              </a:rPr>
              <a:t>, </a:t>
            </a:r>
            <a:r>
              <a:rPr lang="en-US" sz="2400" dirty="0">
                <a:solidFill>
                  <a:srgbClr val="013476"/>
                </a:solidFill>
                <a:hlinkClick r:id="rId18"/>
              </a:rPr>
              <a:t>Auger</a:t>
            </a:r>
            <a:r>
              <a:rPr lang="en-US" sz="2400" dirty="0">
                <a:solidFill>
                  <a:srgbClr val="013476"/>
                </a:solidFill>
              </a:rPr>
              <a:t>, </a:t>
            </a:r>
            <a:r>
              <a:rPr lang="en-US" sz="2400" dirty="0">
                <a:solidFill>
                  <a:srgbClr val="013476"/>
                </a:solidFill>
                <a:hlinkClick r:id="rId19"/>
              </a:rPr>
              <a:t>Cosmic@Web</a:t>
            </a:r>
            <a:r>
              <a:rPr lang="en-US" sz="2400" dirty="0">
                <a:solidFill>
                  <a:srgbClr val="013476"/>
                </a:solidFill>
              </a:rPr>
              <a:t>, </a:t>
            </a:r>
            <a:r>
              <a:rPr lang="en-US" sz="2400" dirty="0" smtClean="0">
                <a:solidFill>
                  <a:srgbClr val="013476"/>
                </a:solidFill>
                <a:hlinkClick r:id="rId20"/>
              </a:rPr>
              <a:t>LAT-Fermi</a:t>
            </a:r>
            <a:endParaRPr lang="en-US" sz="2400" dirty="0" smtClean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13476"/>
              </a:solidFill>
            </a:endParaRPr>
          </a:p>
          <a:p>
            <a:pPr marL="698500" lvl="1" indent="-342900">
              <a:spcAft>
                <a:spcPts val="600"/>
              </a:spcAft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13476"/>
                </a:solidFill>
              </a:rPr>
              <a:t>Neutrino-Masterclasses (</a:t>
            </a:r>
            <a:r>
              <a:rPr lang="en-US" sz="2400" dirty="0" err="1">
                <a:solidFill>
                  <a:srgbClr val="013476"/>
                </a:solidFill>
                <a:hlinkClick r:id="rId21"/>
              </a:rPr>
              <a:t>MINERvA</a:t>
            </a:r>
            <a:r>
              <a:rPr lang="en-US" sz="2400" dirty="0">
                <a:solidFill>
                  <a:srgbClr val="013476"/>
                </a:solidFill>
              </a:rPr>
              <a:t>, </a:t>
            </a:r>
            <a:r>
              <a:rPr lang="en-US" sz="2400" dirty="0" err="1">
                <a:solidFill>
                  <a:srgbClr val="013476"/>
                </a:solidFill>
                <a:hlinkClick r:id="rId22"/>
              </a:rPr>
              <a:t>NOvA</a:t>
            </a:r>
            <a:r>
              <a:rPr lang="en-US" sz="2400" dirty="0" smtClean="0">
                <a:solidFill>
                  <a:srgbClr val="013476"/>
                </a:solidFill>
              </a:rPr>
              <a:t>)</a:t>
            </a:r>
            <a:endParaRPr lang="en-US" sz="2400" dirty="0">
              <a:solidFill>
                <a:srgbClr val="013476"/>
              </a:solidFill>
            </a:endParaRPr>
          </a:p>
          <a:p>
            <a:pPr marL="228600" indent="-228600">
              <a:spcAft>
                <a:spcPts val="60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 Entwicklung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de-DE" dirty="0"/>
              <a:t>CMS (DESY/Anas, Diana)</a:t>
            </a:r>
          </a:p>
          <a:p>
            <a:endParaRPr lang="de-DE" dirty="0" smtClean="0"/>
          </a:p>
          <a:p>
            <a:r>
              <a:rPr lang="de-DE" dirty="0" smtClean="0"/>
              <a:t>Gravitationswellen </a:t>
            </a:r>
            <a:r>
              <a:rPr lang="de-DE" dirty="0" err="1" smtClean="0">
                <a:hlinkClick r:id="rId3"/>
              </a:rPr>
              <a:t>pdf</a:t>
            </a:r>
            <a:endParaRPr lang="de-DE" dirty="0" smtClean="0"/>
          </a:p>
          <a:p>
            <a:r>
              <a:rPr lang="de-DE" dirty="0"/>
              <a:t>g</a:t>
            </a:r>
            <a:r>
              <a:rPr lang="de-DE" dirty="0" smtClean="0"/>
              <a:t>-2  </a:t>
            </a:r>
            <a:r>
              <a:rPr lang="de-DE" dirty="0" err="1" smtClean="0">
                <a:hlinkClick r:id="rId4"/>
              </a:rPr>
              <a:t>pdf</a:t>
            </a:r>
            <a:endParaRPr lang="de-DE" dirty="0" smtClean="0"/>
          </a:p>
          <a:p>
            <a:r>
              <a:rPr lang="de-DE" dirty="0" err="1" smtClean="0">
                <a:hlinkClick r:id="rId5"/>
              </a:rPr>
              <a:t>DarkSide</a:t>
            </a:r>
            <a:r>
              <a:rPr lang="de-DE" dirty="0" smtClean="0">
                <a:hlinkClick r:id="rId5"/>
              </a:rPr>
              <a:t> </a:t>
            </a:r>
            <a:endParaRPr lang="de-DE" dirty="0" smtClean="0"/>
          </a:p>
          <a:p>
            <a:r>
              <a:rPr lang="de-DE" dirty="0" smtClean="0"/>
              <a:t>BESIII</a:t>
            </a:r>
            <a:endParaRPr lang="de-DE" dirty="0" smtClean="0"/>
          </a:p>
          <a:p>
            <a:pPr marL="355600" lvl="1" indent="0">
              <a:buNone/>
            </a:pPr>
            <a:endParaRPr lang="de-DE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0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Datenbank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Welche Formate gibt es in der Datenbank? </a:t>
            </a:r>
          </a:p>
          <a:p>
            <a:r>
              <a:rPr lang="de-DE" dirty="0"/>
              <a:t>Was wird wie eingetragen?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082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Rückfragen?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20.05.2025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81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283</Words>
  <Application>Microsoft Office PowerPoint</Application>
  <PresentationFormat>Breitbild</PresentationFormat>
  <Paragraphs>78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Hot topic 3: Formate </vt:lpstr>
      <vt:lpstr>Masterclasses</vt:lpstr>
      <vt:lpstr>Basisprogramm im Netzwerk Teilchenwelt</vt:lpstr>
      <vt:lpstr>Masterclasses</vt:lpstr>
      <vt:lpstr>In Entwicklung</vt:lpstr>
      <vt:lpstr>Datenbank</vt:lpstr>
      <vt:lpstr>Rückfragen?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647</cp:revision>
  <dcterms:created xsi:type="dcterms:W3CDTF">2018-11-01T09:16:39Z</dcterms:created>
  <dcterms:modified xsi:type="dcterms:W3CDTF">2025-05-19T21:38:09Z</dcterms:modified>
</cp:coreProperties>
</file>