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985"/>
    <p:restoredTop sz="94653"/>
  </p:normalViewPr>
  <p:slideViewPr>
    <p:cSldViewPr snapToGrid="0">
      <p:cViewPr varScale="1">
        <p:scale>
          <a:sx n="110" d="100"/>
          <a:sy n="110" d="100"/>
        </p:scale>
        <p:origin x="16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EE2F2-A1F9-0C42-9C44-5C995213FC81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09CD3-34A4-D643-A93C-EC66526CC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0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3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1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5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0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6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1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7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0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1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3C2987-E8B5-1941-B955-164A491BCD45}" type="datetimeFigureOut">
              <a:rPr lang="en-US" smtClean="0"/>
              <a:t>10/15/25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9C4AE5-8675-5A49-A1F3-500924D4500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roof of a building&#10;&#10;AI-generated content may be incorrect.">
            <a:extLst>
              <a:ext uri="{FF2B5EF4-FFF2-40B4-BE49-F238E27FC236}">
                <a16:creationId xmlns:a16="http://schemas.microsoft.com/office/drawing/2014/main" id="{B6A46645-9E44-6318-6E75-9E5C554A465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65024" cy="11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40689/files/BrochureCodeofConductEN.pdf?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ombuds.web.cern.ch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73871/attachments/3149756/5593899/ESHEP2025DiscussionGroups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Welcome!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698040" y="3886200"/>
            <a:ext cx="772884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3200" b="0" strike="noStrike" spc="-1">
                <a:solidFill>
                  <a:srgbClr val="808080"/>
                </a:solidFill>
                <a:latin typeface="Calibri"/>
                <a:ea typeface="DejaVu Sans"/>
              </a:rPr>
              <a:t>Martijn Mulders (CERN)</a:t>
            </a:r>
            <a:endParaRPr lang="en-US" sz="32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endParaRPr lang="en-US" sz="32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Director, CERN Schools of Physics</a:t>
            </a:r>
            <a:endParaRPr lang="en-US" sz="18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On behalf of the international and local organizers of the School</a:t>
            </a:r>
            <a:endParaRPr lang="en-US" sz="18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endParaRPr lang="en-US" sz="1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580"/>
              </a:spcBef>
              <a:tabLst>
                <a:tab pos="0" algn="l"/>
              </a:tabLst>
            </a:pPr>
            <a:endParaRPr lang="en-US" sz="18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Meals</a:t>
            </a: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and d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rinks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457200" y="2520360"/>
            <a:ext cx="8228520" cy="4196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t">
            <a:normAutofit fontScale="725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(Almost) all meals are served in the hotel </a:t>
            </a:r>
            <a:endParaRPr lang="en-US" sz="3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Breakfast 7:30-9:00 ; Lunch 12:30-13:30 ; Dinner 19:30-20:30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Breakfast is buffet style. Lunch and Dinner are a fixed menu, with vegetarian/vegan options</a:t>
            </a:r>
          </a:p>
          <a:p>
            <a:pPr marL="742950" lvl="1" indent="-284480"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Special dietary requirements: if unsure, please ask the waiting staff</a:t>
            </a:r>
            <a:r>
              <a:rPr lang="en-US" sz="28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b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endParaRPr lang="en-US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Drinks included with lunch and dinner</a:t>
            </a:r>
            <a:endParaRPr lang="en-US" sz="3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ater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is included 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Other drinks are </a:t>
            </a:r>
            <a:r>
              <a:rPr lang="en-US" sz="2800" b="0" u="sng" strike="noStrike" spc="-1" dirty="0">
                <a:solidFill>
                  <a:srgbClr val="000000"/>
                </a:solidFill>
                <a:uFillTx/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not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for free --&gt; pay with cash or credit card / phone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Order drinks at the table, or at bar near the lobby 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The bar is open in the evenings until 23:30 </a:t>
            </a:r>
          </a:p>
          <a:p>
            <a:pPr>
              <a:lnSpc>
                <a:spcPct val="100000"/>
              </a:lnSpc>
            </a:pPr>
            <a:endParaRPr lang="en-US" sz="28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13684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Free time activities</a:t>
            </a:r>
            <a:endParaRPr lang="en-US" sz="4400" b="0" strike="noStrike" spc="-1" dirty="0">
              <a:latin typeface="Arial" panose="020B0604020202090204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457200" y="2589500"/>
            <a:ext cx="8228520" cy="3904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Several sports and leisure activities available in the hotel, Science </a:t>
            </a:r>
            <a:r>
              <a:rPr lang="en-US" sz="2200" b="0" strike="noStrike" spc="-1" dirty="0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sz="2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 and outside. 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altLang="en-GB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Hotel: swimming pool is open from 8:00 until 21:00 – note: you need a swimming cap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altLang="en-GB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Hotel: fitness room is open 24/7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altLang="en-GB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Spa area with saunas, additional </a:t>
            </a:r>
            <a:r>
              <a:rPr lang="en-US" altLang="en-GB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jacuzzis</a:t>
            </a:r>
            <a:r>
              <a:rPr lang="en-US" altLang="en-GB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is open 17:00-22:00 (12 EUR) 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Please feel free to use the Science Centre as quiet place to work, study, for a Zoom meeting, also outside ‘opening’ hours (door code!) 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Science Centre facilities are ours to use: including table tennis and table football, available in the basement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Ask at Science Centre reception for other activities like hiking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O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ffice and announcements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379920" y="2912110"/>
            <a:ext cx="8342630" cy="347789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72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School’s Office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4F81BD"/>
              </a:buClr>
              <a:buFont typeface="Arial" panose="020B0604020202090204"/>
              <a:buChar char="–"/>
            </a:pPr>
            <a:r>
              <a:rPr lang="en-GB" sz="2800" b="1" strike="noStrike" spc="-1" dirty="0">
                <a:solidFill>
                  <a:srgbClr val="4F81BD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Kate Ross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be pleased to help in case of questions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problems or requests</a:t>
            </a:r>
            <a:endParaRPr lang="en-US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Our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office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is located on the ground floor, in the corner next to the sofas</a:t>
            </a:r>
            <a:endParaRPr lang="en-US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There is a s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chool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poster on the door of the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office</a:t>
            </a:r>
            <a:b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8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Announcements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From time to time we will make announcements at the </a:t>
            </a:r>
            <a:b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end of the lectures 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5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We will also use the WhatsApp group so please sign up!</a:t>
            </a:r>
          </a:p>
        </p:txBody>
      </p:sp>
      <p:pic>
        <p:nvPicPr>
          <p:cNvPr id="9" name="Picture 8" descr="A circle with trees and mountains in the background&#10;&#10;AI-generated content may be incorrect.">
            <a:extLst>
              <a:ext uri="{FF2B5EF4-FFF2-40B4-BE49-F238E27FC236}">
                <a16:creationId xmlns:a16="http://schemas.microsoft.com/office/drawing/2014/main" id="{AD669866-714A-C1E2-9AF0-7893E1D559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00" y="4221579"/>
            <a:ext cx="1257300" cy="904643"/>
          </a:xfrm>
          <a:prstGeom prst="rect">
            <a:avLst/>
          </a:prstGeom>
        </p:spPr>
      </p:pic>
      <p:pic>
        <p:nvPicPr>
          <p:cNvPr id="4" name="Picture 3" descr="A qr code with a logo&#10;&#10;AI-generated content may be incorrect.">
            <a:extLst>
              <a:ext uri="{FF2B5EF4-FFF2-40B4-BE49-F238E27FC236}">
                <a16:creationId xmlns:a16="http://schemas.microsoft.com/office/drawing/2014/main" id="{9AB24094-AE52-353B-640E-E285F98EFA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5" y="5083551"/>
            <a:ext cx="1504950" cy="137656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Be Nice 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498725"/>
            <a:ext cx="7900035" cy="413194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0"/>
              </a:spcBef>
            </a:pPr>
            <a:endParaRPr lang="en-US" sz="18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Be welcoming and respectful to each other and to other guests in the hotel !</a:t>
            </a:r>
            <a:br>
              <a:rPr lang="en-US" sz="10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1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b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(</a:t>
            </a:r>
            <a:r>
              <a:rPr lang="en-US" sz="20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3"/>
              </a:rPr>
              <a:t>CERN code of conduct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) </a:t>
            </a:r>
            <a:endParaRPr lang="en-US" sz="3000" b="0" strike="noStrike" spc="-1">
              <a:latin typeface="Arial" panose="020B0604020202090204"/>
            </a:endParaRPr>
          </a:p>
          <a:p>
            <a:pPr marL="457200">
              <a:lnSpc>
                <a:spcPct val="100000"/>
              </a:lnSpc>
              <a:spcBef>
                <a:spcPts val="560"/>
              </a:spcBef>
              <a:tabLst>
                <a:tab pos="0" algn="l"/>
              </a:tabLst>
            </a:pP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 hope there won’t be any issues but in case you witness or experience inappropriate behaviour or harassment:</a:t>
            </a:r>
            <a:br>
              <a:rPr lang="en-US" sz="8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endParaRPr lang="en-US" sz="10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4F81BD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2000" b="1" strike="noStrike" spc="-1">
                <a:solidFill>
                  <a:srgbClr val="4F81BD"/>
                </a:solidFill>
                <a:latin typeface="Calibri"/>
                <a:ea typeface="DejaVu Sans"/>
              </a:rPr>
              <a:t>Kate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and/or the 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  <a:hlinkClick r:id="rId4" action="ppaction://hlinkfile"/>
              </a:rPr>
              <a:t>CERN Ombud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(https://ombuds.web.cern.ch) are available as points of contact</a:t>
            </a: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</p:txBody>
      </p:sp>
      <p:pic>
        <p:nvPicPr>
          <p:cNvPr id="115" name="Picture 3" descr="Screenshot 2024-06-11 at 20.24.2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60" y="1246680"/>
            <a:ext cx="1815480" cy="1496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07680" y="29926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Enjoy the School!</a:t>
            </a:r>
            <a:endParaRPr lang="en-US" sz="44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Organizers</a:t>
            </a:r>
            <a:b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(those present at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 </a:t>
            </a: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School this morning)</a:t>
            </a:r>
          </a:p>
        </p:txBody>
      </p:sp>
      <p:sp>
        <p:nvSpPr>
          <p:cNvPr id="87" name="CustomShape 2"/>
          <p:cNvSpPr/>
          <p:nvPr/>
        </p:nvSpPr>
        <p:spPr>
          <a:xfrm>
            <a:off x="306000" y="2765520"/>
            <a:ext cx="8686440" cy="3684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2900" indent="-342265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For the International Organizing Committee:</a:t>
            </a:r>
            <a:br>
              <a:rPr lang="en-US" sz="10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endParaRPr lang="en-US" sz="10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100" b="0" strike="noStrike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Martijn</a:t>
            </a: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Mulders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(Director, CERN Schools of Physics)</a:t>
            </a:r>
            <a:endParaRPr lang="en-US" sz="21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Markus Elsing (Deputy Director, CERN Schools of Physics)</a:t>
            </a:r>
            <a:endParaRPr lang="en-US" sz="21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Kate Ross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(</a:t>
            </a: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Administrator, CERN Schools of Physics</a:t>
            </a:r>
            <a:r>
              <a:rPr lang="en-US" alt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)</a:t>
            </a:r>
            <a:b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r>
              <a:rPr lang="en-GB" sz="22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</a:t>
            </a:r>
            <a:endParaRPr lang="en-US" sz="22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342900" indent="-342265">
              <a:lnSpc>
                <a:spcPct val="100000"/>
              </a:lnSpc>
              <a:spcBef>
                <a:spcPts val="49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For the Local Organizing Committee:</a:t>
            </a:r>
            <a:br>
              <a:rPr lang="en-US" sz="10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endParaRPr lang="en-US" sz="10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Salvador Marti: 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Local Director for the 2025 School (IFIC / Valencia )</a:t>
            </a:r>
          </a:p>
          <a:p>
            <a:pPr marL="742950" lvl="1" indent="-284480"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Manuel </a:t>
            </a:r>
            <a:r>
              <a:rPr lang="en-US" sz="2100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Asorey</a:t>
            </a:r>
            <a:r>
              <a:rPr lang="en-US" sz="2100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: Director of the Centro de </a:t>
            </a:r>
            <a:r>
              <a:rPr lang="en-US" sz="2100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Ciencias</a:t>
            </a:r>
            <a:r>
              <a:rPr lang="en-US" sz="2100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de </a:t>
            </a:r>
            <a:r>
              <a:rPr lang="en-US" sz="2100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Benasque</a:t>
            </a:r>
            <a:r>
              <a:rPr lang="en-US" sz="2100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Pedro Pascual (CAPA / Zaragoza )</a:t>
            </a: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endParaRPr lang="en-US" sz="2100" b="0" strike="noStrike" spc="-1" dirty="0">
              <a:solidFill>
                <a:srgbClr val="000000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1355760"/>
            <a:ext cx="899244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European Schools of High-Energy Physics</a:t>
            </a:r>
          </a:p>
        </p:txBody>
      </p:sp>
      <p:sp>
        <p:nvSpPr>
          <p:cNvPr id="89" name="CustomShape 2"/>
          <p:cNvSpPr/>
          <p:nvPr/>
        </p:nvSpPr>
        <p:spPr>
          <a:xfrm>
            <a:off x="306000" y="2502360"/>
            <a:ext cx="8457840" cy="3947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Series of schools targeting PhD students in High-Energy Physics dating back to 1960s </a:t>
            </a:r>
            <a:endParaRPr lang="en-US" sz="2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This year in </a:t>
            </a:r>
            <a:r>
              <a:rPr lang="en-US" sz="1920" spc="-1" dirty="0" err="1">
                <a:solidFill>
                  <a:srgbClr val="000000"/>
                </a:solidFill>
                <a:latin typeface="Calibri"/>
                <a:ea typeface="DejaVu Sans"/>
              </a:rPr>
              <a:t>Benasque</a:t>
            </a: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Spain !</a:t>
            </a:r>
            <a:endParaRPr lang="en-US" sz="1920" b="0" strike="noStrike" spc="-1" dirty="0">
              <a:latin typeface="Arial" panose="020B0604020202090204"/>
            </a:endParaRPr>
          </a:p>
          <a:p>
            <a:pPr marL="457200">
              <a:lnSpc>
                <a:spcPct val="100000"/>
              </a:lnSpc>
              <a:spcBef>
                <a:spcPts val="385"/>
              </a:spcBef>
              <a:tabLst>
                <a:tab pos="0" algn="l"/>
              </a:tabLst>
            </a:pP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92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19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Mission:</a:t>
            </a:r>
            <a:endParaRPr lang="en-US" sz="219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Latest developments in High-Energy Physics (theory, phenomenology, </a:t>
            </a:r>
            <a:r>
              <a:rPr lang="en-US" sz="2000" dirty="0"/>
              <a:t>statistics, Machine Learning and experimental results</a:t>
            </a: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), taught by world class scientists</a:t>
            </a:r>
            <a:endParaRPr lang="en-US" sz="192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192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Aim to foster cultural exchange and networking between participants  from different countries and regions</a:t>
            </a:r>
            <a:endParaRPr lang="en-US" sz="192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92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35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19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We hope you can use this opportunity to learn as much as possible in these two weeks and to meet new people</a:t>
            </a:r>
            <a:endParaRPr lang="en-US" sz="2190" b="0" strike="noStrike" spc="-1" dirty="0">
              <a:latin typeface="Arial" panose="020B060402020209020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3FA529-85A8-4F10-9FEB-CE1FEC65C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statistics, Machine Learning and experimental 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EA4A8-67C1-0145-965C-638949016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statistics, Machine Learning and experimental results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010E7F-38CE-F230-AD12-C054C8236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statistics, Machine Learning and experimental results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 School Programme</a:t>
            </a:r>
          </a:p>
        </p:txBody>
      </p:sp>
      <p:sp>
        <p:nvSpPr>
          <p:cNvPr id="91" name="CustomShape 2"/>
          <p:cNvSpPr/>
          <p:nvPr/>
        </p:nvSpPr>
        <p:spPr>
          <a:xfrm>
            <a:off x="457200" y="2498760"/>
            <a:ext cx="8228520" cy="3626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755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Lectures, lectures, lectures...!</a:t>
            </a:r>
            <a:endParaRPr lang="en-US" sz="32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sessions</a:t>
            </a:r>
            <a:endParaRPr lang="en-US" sz="32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Poster session</a:t>
            </a:r>
            <a:endParaRPr lang="en-US" sz="32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Media training &amp; student project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640"/>
              </a:spcBef>
            </a:pPr>
            <a:endParaRPr lang="en-US" sz="32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Excursions 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r>
              <a:rPr lang="en-US" sz="2800" b="0" strike="noStrike" spc="-1" baseline="30000" dirty="0">
                <a:solidFill>
                  <a:srgbClr val="000000"/>
                </a:solidFill>
                <a:latin typeface="Calibri"/>
                <a:ea typeface="DejaVu Sans"/>
              </a:rPr>
              <a:t>st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Saturday afternoon (→ guided visit + dinner in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Aínsa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town)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Wednesday all day (</a:t>
            </a:r>
            <a:r>
              <a:rPr lang="en-US" sz="2800" spc="-1" dirty="0">
                <a:solidFill>
                  <a:srgbClr val="000000"/>
                </a:solidFill>
                <a:latin typeface="Calibri"/>
                <a:ea typeface="DejaVu Sans"/>
                <a:sym typeface="+mn-ea"/>
              </a:rPr>
              <a:t>→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hiking nearby in the Pyrenees)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US" sz="2800" b="0" strike="noStrike" spc="-1" baseline="30000" dirty="0">
                <a:solidFill>
                  <a:srgbClr val="000000"/>
                </a:solidFill>
                <a:latin typeface="Calibri"/>
                <a:ea typeface="DejaVu Sans"/>
              </a:rPr>
              <a:t>nd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Saturday: free afternoon</a:t>
            </a:r>
            <a:endParaRPr lang="en-US" sz="28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</a:pPr>
            <a:endParaRPr lang="en-US" sz="28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1355760"/>
            <a:ext cx="8228520" cy="1019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en-GB" sz="40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Programme for today</a:t>
            </a:r>
            <a:br>
              <a:rPr lang="en-GB" sz="40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(see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indico </a:t>
            </a: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web pages for the full programme)</a:t>
            </a:r>
          </a:p>
        </p:txBody>
      </p:sp>
      <p:sp>
        <p:nvSpPr>
          <p:cNvPr id="93" name="CustomShape 2"/>
          <p:cNvSpPr/>
          <p:nvPr/>
        </p:nvSpPr>
        <p:spPr>
          <a:xfrm>
            <a:off x="349250" y="2422525"/>
            <a:ext cx="8587740" cy="422465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67000" lnSpcReduction="2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09h00 Welcome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09h10 </a:t>
            </a:r>
            <a:r>
              <a:rPr lang="en-US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Field Theory &amp; Standard Model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Jose Ignacio Illana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10h40 Coffee break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11h00 </a:t>
            </a:r>
            <a:r>
              <a:rPr lang="en-US" sz="3200" spc="-1" dirty="0">
                <a:solidFill>
                  <a:srgbClr val="8064A2"/>
                </a:solidFill>
                <a:latin typeface="Calibri"/>
                <a:ea typeface="DejaVu Sans"/>
              </a:rPr>
              <a:t>QCD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Nigel Glover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0 Lunch 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br>
              <a:rPr dirty="0"/>
            </a:b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	  </a:t>
            </a:r>
            <a:r>
              <a:rPr lang="en-US" sz="32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+ Free time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15h30 </a:t>
            </a:r>
            <a:r>
              <a:rPr lang="en-US" sz="3200" spc="-1" dirty="0">
                <a:solidFill>
                  <a:srgbClr val="8064A2"/>
                </a:solidFill>
                <a:latin typeface="Calibri"/>
                <a:ea typeface="DejaVu Sans"/>
              </a:rPr>
              <a:t>Cosmology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Diego Blas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17h00 Coffee break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17h30 Discussion sessions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– until 19h00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3200" b="1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Only today 19</a:t>
            </a:r>
            <a:r>
              <a:rPr lang="en-GB" sz="3200" b="1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h00: Welcome drink</a:t>
            </a:r>
            <a:r>
              <a:rPr lang="en-US" sz="3200" b="1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 and Dinner here at the center</a:t>
            </a:r>
            <a:endParaRPr lang="en-US" sz="3200" b="1" strike="noStrike" spc="-1" dirty="0">
              <a:solidFill>
                <a:srgbClr val="0070C0"/>
              </a:solidFill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endParaRPr lang="en-US" sz="32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92523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Lectures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457200" y="1996475"/>
            <a:ext cx="8061480" cy="3972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77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Lectures last 1h15, plus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time for questions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Please don’t be shy to ask questions, even if they seem basic to you!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During the lectures and also at the end</a:t>
            </a:r>
            <a:b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Handouts available before each lecture with printout of the presentation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or download them on your tablet before the lecture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Make notes on your handouts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or your tablet device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Take them to the discussion sessions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Let us know if you want a printed copy? – we will send a poll to the WhatsApp group to check with you all.</a:t>
            </a:r>
            <a:endParaRPr lang="en-US" sz="24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9417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Groups</a:t>
            </a:r>
            <a:endParaRPr lang="en-US" sz="4400" b="0" strike="noStrike" spc="-1" dirty="0">
              <a:latin typeface="Arial" panose="020B0604020202090204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68300" y="2097404"/>
            <a:ext cx="8317420" cy="455739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80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Six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discussion groups A, B, C, D, E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F</a:t>
            </a:r>
            <a:b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9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9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Each student is assigned to a </a:t>
            </a:r>
            <a:r>
              <a:rPr lang="en-GB" sz="2800" spc="-1" dirty="0">
                <a:solidFill>
                  <a:srgbClr val="000000"/>
                </a:solidFill>
                <a:latin typeface="Calibri"/>
              </a:rPr>
              <a:t>group </a:t>
            </a:r>
            <a:br>
              <a:rPr lang="en-GB" sz="2800" spc="-1" dirty="0">
                <a:solidFill>
                  <a:srgbClr val="000000"/>
                </a:solidFill>
                <a:latin typeface="Calibri"/>
              </a:rPr>
            </a:br>
            <a:r>
              <a:rPr lang="en-GB" sz="1700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GB" sz="1700" spc="-1" dirty="0">
                <a:solidFill>
                  <a:srgbClr val="000000"/>
                </a:solidFill>
                <a:latin typeface="Calibri"/>
                <a:hlinkClick r:id="rId3"/>
              </a:rPr>
              <a:t>https://indico.cern.ch/event/1573871/attachments/3149756/5593899/ESHEP2025DiscussionGroups.pdf</a:t>
            </a:r>
            <a:r>
              <a:rPr lang="en-GB" sz="1700" spc="-1" dirty="0">
                <a:solidFill>
                  <a:srgbClr val="000000"/>
                </a:solidFill>
                <a:latin typeface="Calibri"/>
              </a:rPr>
              <a:t> )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FF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Lists </a:t>
            </a:r>
            <a:r>
              <a:rPr lang="en-GB" sz="2400" spc="-1" dirty="0">
                <a:solidFill>
                  <a:srgbClr val="FF0000"/>
                </a:solidFill>
                <a:latin typeface="Calibri"/>
                <a:ea typeface="DejaVu Sans"/>
              </a:rPr>
              <a:t>are posted downstairs </a:t>
            </a:r>
            <a:r>
              <a:rPr lang="en-US" altLang="en-GB" sz="24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please check what group you are in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Leader stays with the same group for the full two weeks</a:t>
            </a:r>
            <a:b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Lecturers are invited to visit the groups 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Help answer detailed questions on their courses</a:t>
            </a:r>
            <a:b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sessions should be driven by questions from the students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Please make note of points that you did not understand in the lectures or other questions that you might have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Make use of the lecture handouts in preparing your questions</a:t>
            </a:r>
            <a:endParaRPr lang="en-US" sz="24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Leaders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457200" y="2498760"/>
            <a:ext cx="8194320" cy="39664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900" indent="-342265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Groups</a:t>
            </a:r>
            <a:endParaRPr lang="en-US" sz="2000" b="0" strike="noStrike" spc="-1" dirty="0">
              <a:latin typeface="Arial" panose="020B0604020202090204"/>
            </a:endParaRPr>
          </a:p>
          <a:p>
            <a:pPr marL="742950" lvl="1" indent="-284480"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A: </a:t>
            </a:r>
            <a:r>
              <a:rPr lang="en-US" dirty="0"/>
              <a:t>Jason Aebischer</a:t>
            </a:r>
          </a:p>
          <a:p>
            <a:pPr marL="742950" lvl="1" indent="-284480"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B: </a:t>
            </a:r>
            <a:r>
              <a:rPr lang="en-US" dirty="0"/>
              <a:t>Maximilian </a:t>
            </a:r>
            <a:r>
              <a:rPr lang="en-US" dirty="0" err="1"/>
              <a:t>Delto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C: </a:t>
            </a:r>
            <a:r>
              <a:rPr lang="en-US" dirty="0"/>
              <a:t>Javier Fuentes Martin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D: </a:t>
            </a:r>
            <a:r>
              <a:rPr lang="en-GB" sz="2000" spc="-1" dirty="0">
                <a:solidFill>
                  <a:srgbClr val="000000"/>
                </a:solidFill>
                <a:latin typeface="Calibri"/>
              </a:rPr>
              <a:t>Clara </a:t>
            </a:r>
            <a:r>
              <a:rPr lang="en-GB" sz="2000" spc="-1" dirty="0" err="1">
                <a:solidFill>
                  <a:srgbClr val="000000"/>
                </a:solidFill>
                <a:latin typeface="Calibri"/>
              </a:rPr>
              <a:t>Murgui</a:t>
            </a:r>
            <a:r>
              <a:rPr lang="en-GB" sz="2000" spc="-1" dirty="0">
                <a:solidFill>
                  <a:srgbClr val="000000"/>
                </a:solidFill>
                <a:latin typeface="Calibri"/>
              </a:rPr>
              <a:t> Galvez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E: </a:t>
            </a:r>
            <a:r>
              <a:rPr lang="en-GB" sz="2000" spc="-1" dirty="0">
                <a:solidFill>
                  <a:srgbClr val="000000"/>
                </a:solidFill>
                <a:latin typeface="Calibri"/>
              </a:rPr>
              <a:t>Victor Martin Lozano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F: 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Kay 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</a:rPr>
              <a:t>Schönwald</a:t>
            </a:r>
            <a:b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0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  <a:ea typeface="DejaVu Sans"/>
              </a:rPr>
              <a:t>Markus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and I would like to </a:t>
            </a:r>
            <a:r>
              <a:rPr lang="en-US" alt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brief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the </a:t>
            </a:r>
            <a:r>
              <a:rPr lang="en-GB" sz="2000" b="0" strike="noStrike" spc="-1" dirty="0">
                <a:solidFill>
                  <a:srgbClr val="4F81BD"/>
                </a:solidFill>
                <a:latin typeface="Calibri"/>
                <a:ea typeface="DejaVu Sans"/>
              </a:rPr>
              <a:t>discussion leaders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after lunch </a:t>
            </a:r>
            <a:endParaRPr lang="en-US" sz="20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Meet here in the auditorium at 1</a:t>
            </a:r>
            <a:r>
              <a:rPr lang="en-US" sz="2000" spc="-1" dirty="0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h00</a:t>
            </a:r>
            <a:endParaRPr lang="en-US" sz="20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Please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!	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457200" y="2498760"/>
            <a:ext cx="8228520" cy="3626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Lectures and discussion sessions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Attendance is compulsory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Arrive on time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Don’t use your devices for non-school work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Keep your focus on the lectures</a:t>
            </a:r>
            <a:endParaRPr lang="en-US" sz="28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1024</Words>
  <Application>Microsoft Macintosh PowerPoint</Application>
  <PresentationFormat>On-screen Show (4:3)</PresentationFormat>
  <Paragraphs>116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 Unicode MS</vt:lpstr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martijn mulders</dc:creator>
  <cp:lastModifiedBy>martijn mulders</cp:lastModifiedBy>
  <cp:revision>5</cp:revision>
  <dcterms:created xsi:type="dcterms:W3CDTF">2025-10-14T16:15:47Z</dcterms:created>
  <dcterms:modified xsi:type="dcterms:W3CDTF">2025-10-15T21:37:04Z</dcterms:modified>
</cp:coreProperties>
</file>