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1451" r:id="rId2"/>
  </p:sldIdLst>
  <p:sldSz cx="9144000" cy="5143500" type="screen16x9"/>
  <p:notesSz cx="9144000" cy="6858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FFBD"/>
    <a:srgbClr val="C8FCF4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109" autoAdjust="0"/>
    <p:restoredTop sz="96281" autoAdjust="0"/>
  </p:normalViewPr>
  <p:slideViewPr>
    <p:cSldViewPr snapToObjects="1" showGuides="1">
      <p:cViewPr varScale="1">
        <p:scale>
          <a:sx n="119" d="100"/>
          <a:sy n="119" d="100"/>
        </p:scale>
        <p:origin x="256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20/05/2025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20/05/2025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18374"/>
            <a:ext cx="7237312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Schulte, Introduction, MuCol mid-term review, CERN, May 2025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7504" y="4968553"/>
            <a:ext cx="6768752" cy="1954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Schulte, Introduction, MuCol mid-term review, CERN, May 2025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181100" y="1"/>
            <a:ext cx="6781800" cy="48351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1520" y="4948014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Schulte, Introduction, MuCol mid-term review, CERN, May 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4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04056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305339" y="0"/>
            <a:ext cx="6781800" cy="48351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8001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2573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7145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1717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7504" y="4948015"/>
            <a:ext cx="6324600" cy="216023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D. Schulte, Introduction, MuCol mid-term review, CERN, May 2025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3"/>
            <a:ext cx="457200" cy="23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6"/>
            <a:ext cx="9144000" cy="337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32048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Schulte, Introduction, MuCol mid-term review, CERN, May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26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7"/>
            <a:ext cx="9144000" cy="33734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Schulte, Introduction, MuCol mid-term review, CERN, May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58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597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803998"/>
            <a:ext cx="9144000" cy="409352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245033" y="36001"/>
            <a:ext cx="879566" cy="879566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2D90069C-07BF-F22E-2883-85650F37071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7" r:id="rId5"/>
    <p:sldLayoutId id="2147483678" r:id="rId6"/>
    <p:sldLayoutId id="2147483679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9B688-8709-A5A7-36D6-35344389C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 descr="MUON-Slide-graphBase-pagebottom.jpg">
            <a:extLst>
              <a:ext uri="{FF2B5EF4-FFF2-40B4-BE49-F238E27FC236}">
                <a16:creationId xmlns:a16="http://schemas.microsoft.com/office/drawing/2014/main" id="{8A77A1D8-BC88-B302-BAE3-265A3E0D70BB}"/>
              </a:ext>
            </a:extLst>
          </p:cNvPr>
          <p:cNvSpPr/>
          <p:nvPr/>
        </p:nvSpPr>
        <p:spPr>
          <a:xfrm>
            <a:off x="0" y="4947840"/>
            <a:ext cx="9143280" cy="264600"/>
          </a:xfrm>
          <a:custGeom>
            <a:avLst/>
            <a:gdLst/>
            <a:ahLst/>
            <a:cxnLst/>
            <a:rect l="l" t="t" r="r" b="b"/>
            <a:pathLst>
              <a:path w="9143280" h="264600">
                <a:moveTo>
                  <a:pt x="0" y="0"/>
                </a:moveTo>
                <a:lnTo>
                  <a:pt x="9143280" y="0"/>
                </a:lnTo>
                <a:lnTo>
                  <a:pt x="9143280" y="264600"/>
                </a:lnTo>
                <a:lnTo>
                  <a:pt x="0" y="2646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 descr="MCC-inernational-finalV01.png">
            <a:extLst>
              <a:ext uri="{FF2B5EF4-FFF2-40B4-BE49-F238E27FC236}">
                <a16:creationId xmlns:a16="http://schemas.microsoft.com/office/drawing/2014/main" id="{76FE0730-100E-CFE8-0608-AFF45DACC62B}"/>
              </a:ext>
            </a:extLst>
          </p:cNvPr>
          <p:cNvSpPr/>
          <p:nvPr/>
        </p:nvSpPr>
        <p:spPr>
          <a:xfrm>
            <a:off x="8110800" y="36000"/>
            <a:ext cx="1013040" cy="1013040"/>
          </a:xfrm>
          <a:custGeom>
            <a:avLst/>
            <a:gdLst/>
            <a:ahLst/>
            <a:cxnLst/>
            <a:rect l="l" t="t" r="r" b="b"/>
            <a:pathLst>
              <a:path w="1013040" h="1013040">
                <a:moveTo>
                  <a:pt x="0" y="0"/>
                </a:moveTo>
                <a:lnTo>
                  <a:pt x="1013040" y="0"/>
                </a:lnTo>
                <a:lnTo>
                  <a:pt x="1013040" y="1013040"/>
                </a:lnTo>
                <a:lnTo>
                  <a:pt x="0" y="10130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 descr="MUON-Slide-graphBase-pagebottom.jpg">
            <a:extLst>
              <a:ext uri="{FF2B5EF4-FFF2-40B4-BE49-F238E27FC236}">
                <a16:creationId xmlns:a16="http://schemas.microsoft.com/office/drawing/2014/main" id="{79137B3F-43D6-2C57-7AB0-EE2F046401C0}"/>
              </a:ext>
            </a:extLst>
          </p:cNvPr>
          <p:cNvSpPr/>
          <p:nvPr/>
        </p:nvSpPr>
        <p:spPr>
          <a:xfrm>
            <a:off x="720" y="4696642"/>
            <a:ext cx="9143280" cy="507240"/>
          </a:xfrm>
          <a:custGeom>
            <a:avLst/>
            <a:gdLst/>
            <a:ahLst/>
            <a:cxnLst/>
            <a:rect l="l" t="t" r="r" b="b"/>
            <a:pathLst>
              <a:path w="9143280" h="507240">
                <a:moveTo>
                  <a:pt x="0" y="0"/>
                </a:moveTo>
                <a:lnTo>
                  <a:pt x="9143280" y="0"/>
                </a:lnTo>
                <a:lnTo>
                  <a:pt x="9143280" y="507240"/>
                </a:lnTo>
                <a:lnTo>
                  <a:pt x="0" y="507240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083C120-1348-EDE3-CA7C-140E41DCC9A9}"/>
              </a:ext>
            </a:extLst>
          </p:cNvPr>
          <p:cNvSpPr txBox="1"/>
          <p:nvPr/>
        </p:nvSpPr>
        <p:spPr>
          <a:xfrm>
            <a:off x="1329000" y="58021"/>
            <a:ext cx="6781800" cy="4498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56"/>
              </a:lnSpc>
            </a:pPr>
            <a:r>
              <a:rPr lang="en-US" sz="3200" spc="29" dirty="0">
                <a:solidFill>
                  <a:srgbClr val="000000"/>
                </a:solidFill>
                <a:latin typeface="Calibri" panose="020F0502020204030204" pitchFamily="34" charset="0"/>
                <a:ea typeface="Optima Bold"/>
                <a:cs typeface="Calibri" panose="020F0502020204030204" pitchFamily="34" charset="0"/>
                <a:sym typeface="Optima Bold"/>
              </a:rPr>
              <a:t>Welcome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B22C4DB3-950D-6A97-DA6A-6447BD7C3499}"/>
              </a:ext>
            </a:extLst>
          </p:cNvPr>
          <p:cNvSpPr txBox="1"/>
          <p:nvPr/>
        </p:nvSpPr>
        <p:spPr>
          <a:xfrm>
            <a:off x="7678296" y="4559117"/>
            <a:ext cx="365760" cy="247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439"/>
              </a:lnSpc>
            </a:pPr>
            <a:r>
              <a:rPr lang="en-US" sz="1200" b="1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2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67C47E11-0831-1D32-15B8-7DCE61DF28CC}"/>
              </a:ext>
            </a:extLst>
          </p:cNvPr>
          <p:cNvSpPr txBox="1"/>
          <p:nvPr/>
        </p:nvSpPr>
        <p:spPr>
          <a:xfrm>
            <a:off x="7907826" y="4985466"/>
            <a:ext cx="365760" cy="17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439"/>
              </a:lnSpc>
            </a:pPr>
            <a:r>
              <a:rPr lang="en-US" sz="1200" spc="11" dirty="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</a:p>
        </p:txBody>
      </p:sp>
      <p:sp>
        <p:nvSpPr>
          <p:cNvPr id="29" name="TextBox 3">
            <a:extLst>
              <a:ext uri="{FF2B5EF4-FFF2-40B4-BE49-F238E27FC236}">
                <a16:creationId xmlns:a16="http://schemas.microsoft.com/office/drawing/2014/main" id="{73D0FEA5-C651-BFC7-6930-14690C93163E}"/>
              </a:ext>
            </a:extLst>
          </p:cNvPr>
          <p:cNvSpPr txBox="1"/>
          <p:nvPr/>
        </p:nvSpPr>
        <p:spPr>
          <a:xfrm>
            <a:off x="163902" y="4952564"/>
            <a:ext cx="6536638" cy="204311"/>
          </a:xfrm>
          <a:prstGeom prst="round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D. Schulte, Welcome, MuCol mid-term review, CERN, May 2025</a:t>
            </a:r>
            <a:endParaRPr lang="en-GB" sz="1200" dirty="0">
              <a:latin typeface="Calibri"/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5E0D2D-26C1-CBE2-1600-E477F7A1FACD}"/>
              </a:ext>
            </a:extLst>
          </p:cNvPr>
          <p:cNvSpPr txBox="1"/>
          <p:nvPr/>
        </p:nvSpPr>
        <p:spPr>
          <a:xfrm>
            <a:off x="2051720" y="814213"/>
            <a:ext cx="48732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particular thanks to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Our responsible EU officer Sotirios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Kakarantzas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And the expert German Vicente Rodrigo Garcia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B1C579-9ECD-3CA8-7762-8C21B21CB558}"/>
              </a:ext>
            </a:extLst>
          </p:cNvPr>
          <p:cNvSpPr txBox="1"/>
          <p:nvPr/>
        </p:nvSpPr>
        <p:spPr>
          <a:xfrm>
            <a:off x="1109683" y="4275797"/>
            <a:ext cx="6798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This mid-term review is a good opportunity to see how we progressed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887BB-0A0C-166B-7F61-9A948AC920A3}"/>
              </a:ext>
            </a:extLst>
          </p:cNvPr>
          <p:cNvSpPr txBox="1"/>
          <p:nvPr/>
        </p:nvSpPr>
        <p:spPr>
          <a:xfrm>
            <a:off x="1359037" y="2745540"/>
            <a:ext cx="60555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Also thanks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Roberto to organize the meeting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WP leaders for their 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And the many contributors that made the progress possible</a:t>
            </a:r>
          </a:p>
        </p:txBody>
      </p:sp>
    </p:spTree>
    <p:extLst>
      <p:ext uri="{BB962C8B-B14F-4D97-AF65-F5344CB8AC3E}">
        <p14:creationId xmlns:p14="http://schemas.microsoft.com/office/powerpoint/2010/main" val="2687842779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482157</TotalTime>
  <Words>69</Words>
  <Application>Microsoft Macintosh PowerPoint</Application>
  <PresentationFormat>On-screen Show (16:9)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Arimo</vt:lpstr>
      <vt:lpstr>Arimo Bold</vt:lpstr>
      <vt:lpstr>Calibri</vt:lpstr>
      <vt:lpstr>Wingdings</vt:lpstr>
      <vt:lpstr>IMCC - 1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601</cp:revision>
  <cp:lastPrinted>2025-05-20T07:43:13Z</cp:lastPrinted>
  <dcterms:created xsi:type="dcterms:W3CDTF">2021-05-17T12:13:58Z</dcterms:created>
  <dcterms:modified xsi:type="dcterms:W3CDTF">2025-05-21T19:23:00Z</dcterms:modified>
</cp:coreProperties>
</file>