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6" r:id="rId4"/>
    <p:sldId id="274" r:id="rId5"/>
    <p:sldId id="275" r:id="rId6"/>
    <p:sldId id="276" r:id="rId7"/>
    <p:sldId id="272" r:id="rId8"/>
    <p:sldId id="273" r:id="rId9"/>
    <p:sldId id="267" r:id="rId10"/>
    <p:sldId id="277" r:id="rId11"/>
    <p:sldId id="269" r:id="rId12"/>
    <p:sldId id="270" r:id="rId13"/>
    <p:sldId id="25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6" d="100"/>
          <a:sy n="96" d="100"/>
        </p:scale>
        <p:origin x="560" y="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21/05/2025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solidFill>
                  <a:schemeClr val="accent1">
                    <a:lumMod val="50000"/>
                  </a:schemeClr>
                </a:solidFill>
                <a:latin typeface="Arial" panose="020B0604020202020204" pitchFamily="34" charset="0"/>
                <a:cs typeface="Arial" panose="020B0604020202020204" pitchFamily="34" charset="0"/>
              </a:defRPr>
            </a:lvl1pPr>
            <a:lvl2pPr>
              <a:defRPr sz="2000">
                <a:solidFill>
                  <a:schemeClr val="accent1">
                    <a:lumMod val="50000"/>
                  </a:schemeClr>
                </a:solidFill>
                <a:latin typeface="Arial" panose="020B0604020202020204" pitchFamily="34" charset="0"/>
                <a:cs typeface="Arial" panose="020B0604020202020204" pitchFamily="34" charset="0"/>
              </a:defRPr>
            </a:lvl2pPr>
            <a:lvl3pPr>
              <a:defRPr sz="1800">
                <a:solidFill>
                  <a:schemeClr val="accent1">
                    <a:lumMod val="50000"/>
                  </a:schemeClr>
                </a:solidFill>
                <a:latin typeface="Arial" panose="020B0604020202020204" pitchFamily="34" charset="0"/>
                <a:cs typeface="Arial" panose="020B0604020202020204" pitchFamily="34" charset="0"/>
              </a:defRPr>
            </a:lvl3pPr>
            <a:lvl4pPr>
              <a:defRPr sz="1600">
                <a:solidFill>
                  <a:schemeClr val="accent1">
                    <a:lumMod val="50000"/>
                  </a:schemeClr>
                </a:solidFill>
                <a:latin typeface="Arial" panose="020B0604020202020204" pitchFamily="34" charset="0"/>
                <a:cs typeface="Arial" panose="020B0604020202020204" pitchFamily="34" charset="0"/>
              </a:defRPr>
            </a:lvl4pPr>
            <a:lvl5pPr>
              <a:defRPr sz="1400">
                <a:solidFill>
                  <a:schemeClr val="accent1">
                    <a:lumMod val="50000"/>
                  </a:schemeClr>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WP1 / Roberto LOSITO / CERN</a:t>
            </a: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dirty="0"/>
              <a:t>Click to edit Master title style</a:t>
            </a:r>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1" y="2505075"/>
            <a:ext cx="5183188"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10512420"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accent1">
                    <a:lumMod val="50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solidFill>
                  <a:schemeClr val="accent1">
                    <a:lumMod val="50000"/>
                  </a:schemeClr>
                </a:solidFill>
              </a:defRPr>
            </a:lvl1pPr>
            <a:lvl2pPr>
              <a:defRPr sz="2000">
                <a:solidFill>
                  <a:schemeClr val="accent1">
                    <a:lumMod val="50000"/>
                  </a:schemeClr>
                </a:solidFill>
              </a:defRPr>
            </a:lvl2pPr>
            <a:lvl3pPr>
              <a:defRPr sz="1800">
                <a:solidFill>
                  <a:schemeClr val="accent1">
                    <a:lumMod val="50000"/>
                  </a:schemeClr>
                </a:solidFill>
              </a:defRPr>
            </a:lvl3pPr>
            <a:lvl4pPr>
              <a:defRPr sz="1600">
                <a:solidFill>
                  <a:schemeClr val="accent1">
                    <a:lumMod val="50000"/>
                  </a:schemeClr>
                </a:solidFill>
              </a:defRPr>
            </a:lvl4pPr>
            <a:lvl5pPr>
              <a:defRPr sz="1400">
                <a:solidFill>
                  <a:schemeClr val="accent1">
                    <a:lumMod val="50000"/>
                  </a:schemeClr>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lvl1pPr>
              <a:defRPr>
                <a:solidFill>
                  <a:schemeClr val="accent1">
                    <a:lumMod val="50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solidFill>
                  <a:schemeClr val="accent1">
                    <a:lumMod val="50000"/>
                  </a:schemeClr>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solidFill>
                  <a:schemeClr val="accent1">
                    <a:lumMod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solidFill>
                  <a:schemeClr val="accent1">
                    <a:lumMod val="50000"/>
                  </a:schemeClr>
                </a:solidFill>
              </a:defRPr>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a:latin typeface="Arial Narrow" panose="020B0604020202020204" pitchFamily="34" charset="0"/>
                <a:cs typeface="Arial Narrow" panose="020B0604020202020204" pitchFamily="34" charset="0"/>
              </a:rPr>
              <a:t>WP1 / Roberto Losito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mucol.web.cern.ch/publication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ndico.desy.de/event/45968/timetable/#20250516.detaile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agenda.infn.it/event/44943/timetable/#20250624.detaile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zenodo.org/records/13970100" TargetMode="External"/><Relationship Id="rId2" Type="http://schemas.openxmlformats.org/officeDocument/2006/relationships/hyperlink" Target="https://zenodo.org/records/15110101"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www.muoncollider.us/"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Report for WP1</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US" dirty="0"/>
              <a:t>Coordination and Communication</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US" dirty="0"/>
              <a:t>R. Losito, 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E33D788-7C29-4803-6EFD-7CE815B6CCDD}"/>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4D298E51-7017-B059-393F-FCD7395835A0}"/>
              </a:ext>
            </a:extLst>
          </p:cNvPr>
          <p:cNvSpPr>
            <a:spLocks noGrp="1"/>
          </p:cNvSpPr>
          <p:nvPr>
            <p:ph type="sldNum" sz="quarter" idx="12"/>
          </p:nvPr>
        </p:nvSpPr>
        <p:spPr/>
        <p:txBody>
          <a:bodyPr/>
          <a:lstStyle/>
          <a:p>
            <a:fld id="{005C7FBA-D4E9-46CA-9321-3ADA2E368FCD}" type="slidenum">
              <a:rPr lang="en-GB" smtClean="0"/>
              <a:t>10</a:t>
            </a:fld>
            <a:endParaRPr lang="en-GB"/>
          </a:p>
        </p:txBody>
      </p:sp>
      <p:sp>
        <p:nvSpPr>
          <p:cNvPr id="5" name="Picture Placeholder 4">
            <a:extLst>
              <a:ext uri="{FF2B5EF4-FFF2-40B4-BE49-F238E27FC236}">
                <a16:creationId xmlns:a16="http://schemas.microsoft.com/office/drawing/2014/main" id="{7A4CFB98-3F64-BC3C-7B49-28179CB73032}"/>
              </a:ext>
            </a:extLst>
          </p:cNvPr>
          <p:cNvSpPr>
            <a:spLocks noGrp="1"/>
          </p:cNvSpPr>
          <p:nvPr>
            <p:ph type="pic" sz="quarter" idx="13"/>
          </p:nvPr>
        </p:nvSpPr>
        <p:spPr/>
        <p:txBody>
          <a:bodyPr/>
          <a:lstStyle/>
          <a:p>
            <a:endParaRPr lang="en-GB"/>
          </a:p>
        </p:txBody>
      </p:sp>
      <p:sp>
        <p:nvSpPr>
          <p:cNvPr id="6" name="Title 5">
            <a:extLst>
              <a:ext uri="{FF2B5EF4-FFF2-40B4-BE49-F238E27FC236}">
                <a16:creationId xmlns:a16="http://schemas.microsoft.com/office/drawing/2014/main" id="{B8116471-763E-0135-A0E6-4CE173B2C5DD}"/>
              </a:ext>
            </a:extLst>
          </p:cNvPr>
          <p:cNvSpPr>
            <a:spLocks noGrp="1"/>
          </p:cNvSpPr>
          <p:nvPr>
            <p:ph type="title"/>
          </p:nvPr>
        </p:nvSpPr>
        <p:spPr/>
        <p:txBody>
          <a:bodyPr/>
          <a:lstStyle/>
          <a:p>
            <a:endParaRPr lang="en-GB"/>
          </a:p>
        </p:txBody>
      </p:sp>
      <p:pic>
        <p:nvPicPr>
          <p:cNvPr id="8" name="Content Placeholder 7" descr="A map of a plane with different colored labels&#10;&#10;AI-generated content may be incorrect.">
            <a:extLst>
              <a:ext uri="{FF2B5EF4-FFF2-40B4-BE49-F238E27FC236}">
                <a16:creationId xmlns:a16="http://schemas.microsoft.com/office/drawing/2014/main" id="{677AC651-C12D-DD99-526E-C2A317AFB58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11297" y="0"/>
            <a:ext cx="9651919" cy="6814661"/>
          </a:xfrm>
          <a:prstGeom prst="rect">
            <a:avLst/>
          </a:prstGeom>
        </p:spPr>
      </p:pic>
    </p:spTree>
    <p:extLst>
      <p:ext uri="{BB962C8B-B14F-4D97-AF65-F5344CB8AC3E}">
        <p14:creationId xmlns:p14="http://schemas.microsoft.com/office/powerpoint/2010/main" val="1438604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6B5BE6-6F96-0CCD-5E7B-BF2598843C4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685FE4-C279-A7E8-2D3D-A6B611807BE5}"/>
              </a:ext>
            </a:extLst>
          </p:cNvPr>
          <p:cNvSpPr>
            <a:spLocks noGrp="1"/>
          </p:cNvSpPr>
          <p:nvPr>
            <p:ph idx="1"/>
          </p:nvPr>
        </p:nvSpPr>
        <p:spPr/>
        <p:txBody>
          <a:bodyPr>
            <a:normAutofit/>
          </a:bodyPr>
          <a:lstStyle/>
          <a:p>
            <a:r>
              <a:rPr lang="en-US" dirty="0"/>
              <a:t>WP1 </a:t>
            </a:r>
            <a:r>
              <a:rPr lang="en-US" dirty="0" err="1"/>
              <a:t>organises</a:t>
            </a:r>
            <a:r>
              <a:rPr lang="en-US" dirty="0"/>
              <a:t> the meetings of the Management Committee, of the Governing board, and of the Advisory committee, plus specific meetings for the CERN siting option. Specific meetings are organized as necessary.</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1708784E-CBB9-6B85-2492-8AC250169AFB}"/>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C43AFDA9-632A-B282-F64E-FC1DFF36923F}"/>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5" name="Title 4">
            <a:extLst>
              <a:ext uri="{FF2B5EF4-FFF2-40B4-BE49-F238E27FC236}">
                <a16:creationId xmlns:a16="http://schemas.microsoft.com/office/drawing/2014/main" id="{B6F281F3-AD03-D98C-0510-E8D72AB462CC}"/>
              </a:ext>
            </a:extLst>
          </p:cNvPr>
          <p:cNvSpPr>
            <a:spLocks noGrp="1"/>
          </p:cNvSpPr>
          <p:nvPr>
            <p:ph type="title"/>
          </p:nvPr>
        </p:nvSpPr>
        <p:spPr>
          <a:xfrm>
            <a:off x="2355696" y="152484"/>
            <a:ext cx="7408824" cy="1325563"/>
          </a:xfrm>
        </p:spPr>
        <p:txBody>
          <a:bodyPr>
            <a:normAutofit/>
          </a:bodyPr>
          <a:lstStyle/>
          <a:p>
            <a:r>
              <a:rPr lang="en-GB" dirty="0"/>
              <a:t>the management procedures and methods</a:t>
            </a:r>
            <a:endParaRPr lang="en-US" dirty="0"/>
          </a:p>
        </p:txBody>
      </p:sp>
      <p:pic>
        <p:nvPicPr>
          <p:cNvPr id="8" name="Image 4">
            <a:extLst>
              <a:ext uri="{FF2B5EF4-FFF2-40B4-BE49-F238E27FC236}">
                <a16:creationId xmlns:a16="http://schemas.microsoft.com/office/drawing/2014/main" id="{25EC9806-3584-A1E4-C186-02EBA9651EE5}"/>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6" name="Picture 5">
            <a:extLst>
              <a:ext uri="{FF2B5EF4-FFF2-40B4-BE49-F238E27FC236}">
                <a16:creationId xmlns:a16="http://schemas.microsoft.com/office/drawing/2014/main" id="{D6AA7987-A45D-35A4-EDB7-F9DAEBD7A24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02680" y="2902937"/>
            <a:ext cx="7175856" cy="3418274"/>
          </a:xfrm>
          <a:prstGeom prst="rect">
            <a:avLst/>
          </a:prstGeom>
          <a:noFill/>
          <a:ln>
            <a:noFill/>
          </a:ln>
        </p:spPr>
      </p:pic>
    </p:spTree>
    <p:extLst>
      <p:ext uri="{BB962C8B-B14F-4D97-AF65-F5344CB8AC3E}">
        <p14:creationId xmlns:p14="http://schemas.microsoft.com/office/powerpoint/2010/main" val="1142180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19764-4257-EAF5-B47C-DC3287B3D64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E8BFA6-F038-F324-22E1-2F82DAAC0AE3}"/>
              </a:ext>
            </a:extLst>
          </p:cNvPr>
          <p:cNvSpPr>
            <a:spLocks noGrp="1"/>
          </p:cNvSpPr>
          <p:nvPr>
            <p:ph idx="1"/>
          </p:nvPr>
        </p:nvSpPr>
        <p:spPr/>
        <p:txBody>
          <a:bodyPr>
            <a:normAutofit/>
          </a:bodyPr>
          <a:lstStyle/>
          <a:p>
            <a:r>
              <a:rPr lang="en-US" dirty="0"/>
              <a:t>All Institutes participated to the activities of WP1:</a:t>
            </a:r>
          </a:p>
          <a:p>
            <a:pPr lvl="1"/>
            <a:endParaRPr lang="en-US" dirty="0"/>
          </a:p>
          <a:p>
            <a:pPr lvl="1"/>
            <a:r>
              <a:rPr lang="en-US" dirty="0"/>
              <a:t>participation to management meetings</a:t>
            </a:r>
          </a:p>
          <a:p>
            <a:pPr lvl="1"/>
            <a:r>
              <a:rPr lang="en-US" dirty="0"/>
              <a:t>editing of the reports</a:t>
            </a:r>
          </a:p>
          <a:p>
            <a:pPr lvl="1"/>
            <a:r>
              <a:rPr lang="en-US" dirty="0" err="1"/>
              <a:t>Organisation</a:t>
            </a:r>
            <a:r>
              <a:rPr lang="en-US" dirty="0"/>
              <a:t> of conferences and workshops</a:t>
            </a:r>
          </a:p>
          <a:p>
            <a:pPr lvl="1"/>
            <a:r>
              <a:rPr lang="en-US" dirty="0"/>
              <a:t>Communication and Dissemination</a:t>
            </a:r>
          </a:p>
          <a:p>
            <a:pPr lvl="1"/>
            <a:endParaRPr lang="en-US" dirty="0"/>
          </a:p>
          <a:p>
            <a:pPr lvl="1"/>
            <a:endParaRPr lang="en-US"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FA3E81E5-8ABD-FA42-9047-1B34A541802B}"/>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14BE61B8-4852-9FF6-C87E-54B2C1D38B1E}"/>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5" name="Title 4">
            <a:extLst>
              <a:ext uri="{FF2B5EF4-FFF2-40B4-BE49-F238E27FC236}">
                <a16:creationId xmlns:a16="http://schemas.microsoft.com/office/drawing/2014/main" id="{B33BF597-A2F2-0E2E-F77C-8B625ECE87E0}"/>
              </a:ext>
            </a:extLst>
          </p:cNvPr>
          <p:cNvSpPr>
            <a:spLocks noGrp="1"/>
          </p:cNvSpPr>
          <p:nvPr>
            <p:ph type="title"/>
          </p:nvPr>
        </p:nvSpPr>
        <p:spPr>
          <a:xfrm>
            <a:off x="2355696" y="152484"/>
            <a:ext cx="7408824" cy="1325563"/>
          </a:xfrm>
        </p:spPr>
        <p:txBody>
          <a:bodyPr>
            <a:normAutofit/>
          </a:bodyPr>
          <a:lstStyle/>
          <a:p>
            <a:r>
              <a:rPr lang="en-GB" dirty="0"/>
              <a:t>the beneficiaries’ contributions and their integration within the project</a:t>
            </a:r>
          </a:p>
        </p:txBody>
      </p:sp>
      <p:pic>
        <p:nvPicPr>
          <p:cNvPr id="8" name="Image 4">
            <a:extLst>
              <a:ext uri="{FF2B5EF4-FFF2-40B4-BE49-F238E27FC236}">
                <a16:creationId xmlns:a16="http://schemas.microsoft.com/office/drawing/2014/main" id="{B03A5C42-C2F6-FBA3-01DC-C20BE3713172}"/>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742215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lnSpcReduction="10000"/>
          </a:bodyPr>
          <a:lstStyle/>
          <a:p>
            <a:r>
              <a:rPr lang="en-US" dirty="0"/>
              <a:t>Objectives of the </a:t>
            </a:r>
            <a:r>
              <a:rPr lang="en-US" dirty="0" err="1"/>
              <a:t>Workpackage</a:t>
            </a:r>
            <a:r>
              <a:rPr lang="en-US" dirty="0"/>
              <a:t> and their relevance to provide scientific or industrial breakthrough</a:t>
            </a:r>
          </a:p>
          <a:p>
            <a:r>
              <a:rPr lang="en-GB" dirty="0"/>
              <a:t>the expected potential scientific, technological, economic, competitive and social impact, and plans for using and disseminating results</a:t>
            </a:r>
          </a:p>
          <a:p>
            <a:r>
              <a:rPr lang="en-US" dirty="0"/>
              <a:t>Workplan and degree of execution.</a:t>
            </a:r>
          </a:p>
          <a:p>
            <a:r>
              <a:rPr lang="en-GB" dirty="0"/>
              <a:t>how resources were planned and used in relation to the achieved progress, and if their use respects the principles of economy, efficiency and effectiveness </a:t>
            </a:r>
            <a:endParaRPr lang="en-US" dirty="0"/>
          </a:p>
          <a:p>
            <a:r>
              <a:rPr lang="en-GB" dirty="0"/>
              <a:t>the management procedures and methods</a:t>
            </a:r>
            <a:endParaRPr lang="en-US" dirty="0"/>
          </a:p>
          <a:p>
            <a:r>
              <a:rPr lang="en-GB" dirty="0"/>
              <a:t>the beneficiaries’ contributions and their integration within the project</a:t>
            </a:r>
          </a:p>
          <a:p>
            <a:r>
              <a:rPr lang="en-GB" dirty="0"/>
              <a:t>Work performed by third parties (associates and not). </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6" name="Picture Placeholder 5">
            <a:extLst>
              <a:ext uri="{FF2B5EF4-FFF2-40B4-BE49-F238E27FC236}">
                <a16:creationId xmlns:a16="http://schemas.microsoft.com/office/drawing/2014/main" id="{AC4238B1-D0D9-7381-A09A-2388A855503F}"/>
              </a:ext>
            </a:extLst>
          </p:cNvPr>
          <p:cNvSpPr>
            <a:spLocks noGrp="1"/>
          </p:cNvSpPr>
          <p:nvPr>
            <p:ph type="pic" sz="quarter" idx="13"/>
          </p:nvPr>
        </p:nvSpPr>
        <p:spPr/>
        <p:txBody>
          <a:bodyPr/>
          <a:lstStyle/>
          <a:p>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Outline</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4919D-8CE6-F490-0780-8909C72EEA2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D45134-7BA8-B3B7-1B69-3364CED6DC57}"/>
              </a:ext>
            </a:extLst>
          </p:cNvPr>
          <p:cNvSpPr>
            <a:spLocks noGrp="1"/>
          </p:cNvSpPr>
          <p:nvPr>
            <p:ph idx="1"/>
          </p:nvPr>
        </p:nvSpPr>
        <p:spPr/>
        <p:txBody>
          <a:bodyPr>
            <a:normAutofit fontScale="92500" lnSpcReduction="10000"/>
          </a:bodyPr>
          <a:lstStyle/>
          <a:p>
            <a:r>
              <a:rPr lang="en-GB" b="1" i="1" dirty="0"/>
              <a:t>WP1 will coordinate both the scientific and administrative tasks of MuCol. All participants will participate to  the decision making through the Collaboration Board.  The objectives of WP1 are:</a:t>
            </a:r>
          </a:p>
          <a:p>
            <a:pPr lvl="1"/>
            <a:r>
              <a:rPr lang="en-GB" dirty="0"/>
              <a:t>Provide scientific coordination of the work</a:t>
            </a:r>
          </a:p>
          <a:p>
            <a:pPr lvl="1"/>
            <a:r>
              <a:rPr lang="en-GB" dirty="0"/>
              <a:t>Setup and ensure a quality assurance process for peer review of all the results</a:t>
            </a:r>
          </a:p>
          <a:p>
            <a:pPr lvl="1"/>
            <a:r>
              <a:rPr lang="en-GB" dirty="0"/>
              <a:t>Provide technical coordination</a:t>
            </a:r>
          </a:p>
          <a:p>
            <a:pPr lvl="1"/>
            <a:r>
              <a:rPr lang="en-GB" dirty="0"/>
              <a:t>Ensure compliance  with requirements from EU rules for the project (financial reporting, notification of the achievement of milestones and deliverables etc…)</a:t>
            </a:r>
          </a:p>
          <a:p>
            <a:pPr lvl="1"/>
            <a:r>
              <a:rPr lang="en-GB" dirty="0"/>
              <a:t>Organisation of Collaboration meetings and workshops, harmonization of events across the </a:t>
            </a:r>
            <a:r>
              <a:rPr lang="en-GB" dirty="0" err="1"/>
              <a:t>workpackages</a:t>
            </a:r>
            <a:endParaRPr lang="en-GB" dirty="0"/>
          </a:p>
          <a:p>
            <a:pPr lvl="1"/>
            <a:r>
              <a:rPr lang="en-GB" dirty="0"/>
              <a:t>Editing of common reports, ensuring the respect of deadlines for deliverables and milestones</a:t>
            </a:r>
          </a:p>
          <a:p>
            <a:pPr lvl="1"/>
            <a:r>
              <a:rPr lang="en-GB" dirty="0"/>
              <a:t>Coordination of Communication and Dissemination activities. </a:t>
            </a:r>
          </a:p>
          <a:p>
            <a:pPr lvl="1"/>
            <a:r>
              <a:rPr lang="en-GB" dirty="0"/>
              <a:t>Monitoring of gender dimension issues</a:t>
            </a:r>
          </a:p>
        </p:txBody>
      </p:sp>
      <p:sp>
        <p:nvSpPr>
          <p:cNvPr id="3" name="Footer Placeholder 2">
            <a:extLst>
              <a:ext uri="{FF2B5EF4-FFF2-40B4-BE49-F238E27FC236}">
                <a16:creationId xmlns:a16="http://schemas.microsoft.com/office/drawing/2014/main" id="{9DFAB60F-5B82-CFD9-8845-B2D3DF0C8240}"/>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72273C05-4005-4BF1-4591-ED3B5CBE2EEB}"/>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5" name="Title 4">
            <a:extLst>
              <a:ext uri="{FF2B5EF4-FFF2-40B4-BE49-F238E27FC236}">
                <a16:creationId xmlns:a16="http://schemas.microsoft.com/office/drawing/2014/main" id="{EAEE551F-279E-0CE4-724D-E96B28B966FE}"/>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1F46526C-8913-0931-5C08-7D436B7F24A3}"/>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917716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ED669-DD43-5E59-FD64-996CEA9A10A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4BC13-352E-A496-CE7F-98B1AC7147A4}"/>
              </a:ext>
            </a:extLst>
          </p:cNvPr>
          <p:cNvSpPr>
            <a:spLocks noGrp="1"/>
          </p:cNvSpPr>
          <p:nvPr>
            <p:ph idx="1"/>
          </p:nvPr>
        </p:nvSpPr>
        <p:spPr/>
        <p:txBody>
          <a:bodyPr>
            <a:normAutofit/>
          </a:bodyPr>
          <a:lstStyle/>
          <a:p>
            <a:r>
              <a:rPr lang="en-GB" b="1" i="1" dirty="0"/>
              <a:t>WP1 will coordinate both the scientific and administrative tasks of MuCol. All participants will participate to  the decision making through the Collaboration Board.  The objectives of WP1 are:</a:t>
            </a:r>
          </a:p>
          <a:p>
            <a:pPr lvl="1"/>
            <a:r>
              <a:rPr lang="en-GB" dirty="0">
                <a:solidFill>
                  <a:srgbClr val="FF0000"/>
                </a:solidFill>
              </a:rPr>
              <a:t>Provide scientific coordination of the work</a:t>
            </a:r>
          </a:p>
          <a:p>
            <a:pPr lvl="2"/>
            <a:r>
              <a:rPr lang="en-GB" i="1" dirty="0"/>
              <a:t>Performed throughout the project, the Project Leader of MuCol is also Study Leader of the Internation Muon Collider Collaboration, ensuring an overall scientific coherence </a:t>
            </a:r>
          </a:p>
          <a:p>
            <a:pPr lvl="1"/>
            <a:r>
              <a:rPr lang="en-GB" dirty="0">
                <a:solidFill>
                  <a:srgbClr val="FF0000"/>
                </a:solidFill>
              </a:rPr>
              <a:t>Setup and ensure a quality assurance process for peer review of all the results</a:t>
            </a:r>
          </a:p>
          <a:p>
            <a:pPr lvl="2"/>
            <a:r>
              <a:rPr lang="en-GB" i="1" dirty="0"/>
              <a:t>The </a:t>
            </a:r>
            <a:r>
              <a:rPr lang="en-GB" i="1" dirty="0">
                <a:hlinkClick r:id="rId2"/>
              </a:rPr>
              <a:t>guidelines</a:t>
            </a:r>
            <a:r>
              <a:rPr lang="en-GB" i="1" dirty="0"/>
              <a:t> are described on the MuCol Website</a:t>
            </a:r>
          </a:p>
          <a:p>
            <a:pPr lvl="1"/>
            <a:r>
              <a:rPr lang="en-GB" dirty="0">
                <a:solidFill>
                  <a:srgbClr val="FF0000"/>
                </a:solidFill>
              </a:rPr>
              <a:t>Provide technical coordination</a:t>
            </a:r>
          </a:p>
          <a:p>
            <a:pPr lvl="2"/>
            <a:r>
              <a:rPr lang="en-GB" i="1" dirty="0"/>
              <a:t>The WP1 leader is also the technical coordinator of the Project. It has impact particularly in the connection between the physics WP, the machine design WPs (3-4-5) and the hardware WPs (6-7-8). Both for the scientific and the technical WPs most of the work is performed by direct contact with WP leaders, or during the Executive Committee meetings. </a:t>
            </a:r>
          </a:p>
        </p:txBody>
      </p:sp>
      <p:sp>
        <p:nvSpPr>
          <p:cNvPr id="3" name="Footer Placeholder 2">
            <a:extLst>
              <a:ext uri="{FF2B5EF4-FFF2-40B4-BE49-F238E27FC236}">
                <a16:creationId xmlns:a16="http://schemas.microsoft.com/office/drawing/2014/main" id="{179C7286-2FBC-A694-7E76-3293929C7B16}"/>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EC104B58-C8B7-3768-2E10-B55236C5E4CC}"/>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BAD18705-E5DD-1071-8B37-986E00618E7C}"/>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F89EF17C-DEF4-45BE-C6FC-64CA0CF08D1D}"/>
              </a:ext>
            </a:extLst>
          </p:cNvPr>
          <p:cNvPicPr>
            <a:picLocks noChangeAspect="1"/>
          </p:cNvPicPr>
          <p:nvPr/>
        </p:nvPicPr>
        <p:blipFill>
          <a:blip r:embed="rId3"/>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288423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8DEC0-405B-7798-3720-D88C8324263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84D1FC-2932-31EF-0B8D-20C417B1F39C}"/>
              </a:ext>
            </a:extLst>
          </p:cNvPr>
          <p:cNvSpPr>
            <a:spLocks noGrp="1"/>
          </p:cNvSpPr>
          <p:nvPr>
            <p:ph idx="1"/>
          </p:nvPr>
        </p:nvSpPr>
        <p:spPr/>
        <p:txBody>
          <a:bodyPr>
            <a:normAutofit/>
          </a:bodyPr>
          <a:lstStyle/>
          <a:p>
            <a:r>
              <a:rPr lang="en-GB" b="1" i="1" dirty="0"/>
              <a:t>WP1 will coordinate both the scientific and administrative tasks of MuCol. All participants will participate to  the decision making through the Collaboration Board.  The objectives of WP1 are:</a:t>
            </a:r>
          </a:p>
          <a:p>
            <a:pPr lvl="1"/>
            <a:r>
              <a:rPr lang="en-GB" dirty="0">
                <a:solidFill>
                  <a:srgbClr val="FF0000"/>
                </a:solidFill>
              </a:rPr>
              <a:t>Ensure compliance  with requirements from EU rules for the project (financial reporting, notification of the achievement of milestones and deliverables etc…)</a:t>
            </a:r>
          </a:p>
          <a:p>
            <a:pPr lvl="2"/>
            <a:r>
              <a:rPr lang="en-GB" i="1" dirty="0"/>
              <a:t>The project leader and the technical coordinator have the support of the CERN EU office and of the CERN Finance and Administrative Process services for any follow-up and question. </a:t>
            </a:r>
          </a:p>
          <a:p>
            <a:pPr lvl="1"/>
            <a:r>
              <a:rPr lang="en-GB" dirty="0">
                <a:solidFill>
                  <a:srgbClr val="FF0000"/>
                </a:solidFill>
              </a:rPr>
              <a:t>Organisation of Collaboration meetings and workshops, harmonization of events across the </a:t>
            </a:r>
            <a:r>
              <a:rPr lang="en-GB" dirty="0" err="1">
                <a:solidFill>
                  <a:srgbClr val="FF0000"/>
                </a:solidFill>
              </a:rPr>
              <a:t>workpackages</a:t>
            </a:r>
            <a:endParaRPr lang="en-GB" dirty="0">
              <a:solidFill>
                <a:srgbClr val="FF0000"/>
              </a:solidFill>
            </a:endParaRPr>
          </a:p>
          <a:p>
            <a:pPr lvl="2"/>
            <a:r>
              <a:rPr lang="en-GB" i="1" dirty="0"/>
              <a:t>Performed with the help of the Muon Collider Secretariat. </a:t>
            </a:r>
          </a:p>
          <a:p>
            <a:pPr lvl="1"/>
            <a:r>
              <a:rPr lang="en-GB" dirty="0">
                <a:solidFill>
                  <a:srgbClr val="FF0000"/>
                </a:solidFill>
              </a:rPr>
              <a:t>Editing of common reports, ensuring the respect of deadlines for deliverables and milestones</a:t>
            </a:r>
          </a:p>
          <a:p>
            <a:pPr lvl="2"/>
            <a:r>
              <a:rPr lang="en-GB" i="1" dirty="0"/>
              <a:t>Performed in collaboration with the Muon Collider Secretariat.  </a:t>
            </a:r>
          </a:p>
        </p:txBody>
      </p:sp>
      <p:sp>
        <p:nvSpPr>
          <p:cNvPr id="3" name="Footer Placeholder 2">
            <a:extLst>
              <a:ext uri="{FF2B5EF4-FFF2-40B4-BE49-F238E27FC236}">
                <a16:creationId xmlns:a16="http://schemas.microsoft.com/office/drawing/2014/main" id="{42144E52-C588-55E6-B998-FE73FE04BA46}"/>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83E538D9-CF7D-1751-01C2-3DD6C05720E3}"/>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5" name="Title 4">
            <a:extLst>
              <a:ext uri="{FF2B5EF4-FFF2-40B4-BE49-F238E27FC236}">
                <a16:creationId xmlns:a16="http://schemas.microsoft.com/office/drawing/2014/main" id="{B3A58D36-41F8-8640-8911-8D4DFA0F759B}"/>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88465E35-45C8-3E82-6878-62A9A90C44C8}"/>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119450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09E14-4DF6-7613-2D92-DF3490C51FC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DD1672-8862-56CE-696A-E55C7B74B2EA}"/>
              </a:ext>
            </a:extLst>
          </p:cNvPr>
          <p:cNvSpPr>
            <a:spLocks noGrp="1"/>
          </p:cNvSpPr>
          <p:nvPr>
            <p:ph idx="1"/>
          </p:nvPr>
        </p:nvSpPr>
        <p:spPr/>
        <p:txBody>
          <a:bodyPr>
            <a:normAutofit/>
          </a:bodyPr>
          <a:lstStyle/>
          <a:p>
            <a:r>
              <a:rPr lang="en-GB" b="1" i="1" dirty="0"/>
              <a:t>WP1 will coordinate both the scientific and administrative tasks of MuCol. All participants will participate to  the decision making through the Collaboration Board.  The objectives of WP1 are:</a:t>
            </a:r>
          </a:p>
          <a:p>
            <a:pPr lvl="1"/>
            <a:r>
              <a:rPr lang="en-GB" dirty="0">
                <a:solidFill>
                  <a:srgbClr val="FF0000"/>
                </a:solidFill>
              </a:rPr>
              <a:t>Coordination of Communication and Dissemination activities. </a:t>
            </a:r>
          </a:p>
          <a:p>
            <a:pPr lvl="2"/>
            <a:r>
              <a:rPr lang="en-GB" i="1" dirty="0"/>
              <a:t>Performed by the Communication and Dissemination Officer, with the support of the IMCC Publications and Speakers Committee and the Muon Collider Secretariat.</a:t>
            </a:r>
          </a:p>
          <a:p>
            <a:pPr lvl="1"/>
            <a:r>
              <a:rPr lang="en-GB" dirty="0">
                <a:solidFill>
                  <a:srgbClr val="FF0000"/>
                </a:solidFill>
              </a:rPr>
              <a:t>Monitoring of gender dimension issues</a:t>
            </a:r>
          </a:p>
          <a:p>
            <a:pPr lvl="2"/>
            <a:r>
              <a:rPr lang="en-GB" i="1" dirty="0"/>
              <a:t>The Gender Advisor has regular contacts with WP leaders and also directly with PIs and ESRs in the project. No particular issue has been raised specific to MuCol. Also the project and the Gender Advisor have organised presentation and small workshops such as the one at the last annual meeting : </a:t>
            </a:r>
            <a:r>
              <a:rPr lang="en-GB" i="1" dirty="0">
                <a:hlinkClick r:id="rId2"/>
              </a:rPr>
              <a:t>https://indico.desy.de/event/45968/timetable/#20250516.detailed</a:t>
            </a:r>
            <a:r>
              <a:rPr lang="en-GB" i="1" dirty="0"/>
              <a:t> </a:t>
            </a:r>
          </a:p>
        </p:txBody>
      </p:sp>
      <p:sp>
        <p:nvSpPr>
          <p:cNvPr id="3" name="Footer Placeholder 2">
            <a:extLst>
              <a:ext uri="{FF2B5EF4-FFF2-40B4-BE49-F238E27FC236}">
                <a16:creationId xmlns:a16="http://schemas.microsoft.com/office/drawing/2014/main" id="{F43831FD-5818-BD00-B640-CD4B77AEF5E5}"/>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EBA1BFB1-7E90-EB0A-945F-758A3CE12156}"/>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5" name="Title 4">
            <a:extLst>
              <a:ext uri="{FF2B5EF4-FFF2-40B4-BE49-F238E27FC236}">
                <a16:creationId xmlns:a16="http://schemas.microsoft.com/office/drawing/2014/main" id="{6C48432D-506A-717F-682B-D6B1ED417EB9}"/>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EB9F331D-518E-A39D-BC0D-A396B2CEBE1B}"/>
              </a:ext>
            </a:extLst>
          </p:cNvPr>
          <p:cNvPicPr>
            <a:picLocks noChangeAspect="1"/>
          </p:cNvPicPr>
          <p:nvPr/>
        </p:nvPicPr>
        <p:blipFill>
          <a:blip r:embed="rId3"/>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2163749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3CE7B-8F2E-DF86-5E9A-09A5043B414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57FFE9-1AC8-A17D-44C0-B777BC8DDA79}"/>
              </a:ext>
            </a:extLst>
          </p:cNvPr>
          <p:cNvSpPr>
            <a:spLocks noGrp="1"/>
          </p:cNvSpPr>
          <p:nvPr>
            <p:ph idx="1"/>
          </p:nvPr>
        </p:nvSpPr>
        <p:spPr/>
        <p:txBody>
          <a:bodyPr>
            <a:normAutofit fontScale="70000" lnSpcReduction="20000"/>
          </a:bodyPr>
          <a:lstStyle/>
          <a:p>
            <a:r>
              <a:rPr lang="en-GB" dirty="0"/>
              <a:t>The main goal stated in the proposal concerned the preparation of a coherent and as detailed as possible input for the European Strategy of particle physics update. </a:t>
            </a:r>
          </a:p>
          <a:p>
            <a:endParaRPr lang="en-GB" dirty="0"/>
          </a:p>
          <a:p>
            <a:r>
              <a:rPr lang="en-GB" dirty="0"/>
              <a:t>For various reasons the process was anticipated by one year, but despite that we managed to present a complete description of the entire Muon Collider Complex, compatible with technologies available today or reasonably anticipated to be ready and demonstrated within </a:t>
            </a:r>
            <a:r>
              <a:rPr lang="en-GB"/>
              <a:t>the next 10 </a:t>
            </a:r>
            <a:r>
              <a:rPr lang="en-GB" dirty="0"/>
              <a:t>years.</a:t>
            </a:r>
          </a:p>
          <a:p>
            <a:endParaRPr lang="en-GB" dirty="0"/>
          </a:p>
          <a:p>
            <a:r>
              <a:rPr lang="en-GB" dirty="0"/>
              <a:t>The MuCol Project leader was invited to give a talk on the Muon Collider at the Open Symposium of the ESPPU in Venice: </a:t>
            </a:r>
          </a:p>
          <a:p>
            <a:pPr lvl="1"/>
            <a:r>
              <a:rPr lang="en-GB" dirty="0">
                <a:hlinkClick r:id="rId2"/>
              </a:rPr>
              <a:t>https://agenda.infn.it/event/44943/timetable/#20250624.detailed</a:t>
            </a:r>
            <a:endParaRPr lang="en-GB" dirty="0"/>
          </a:p>
          <a:p>
            <a:endParaRPr lang="en-GB" dirty="0"/>
          </a:p>
          <a:p>
            <a:r>
              <a:rPr lang="en-GB" dirty="0"/>
              <a:t>In this context, a vibrant R&amp;D programme was proposed to prove that all the requirements can be met by the available hardware at the time of the construction (due to start during the second half of 2030s). </a:t>
            </a:r>
          </a:p>
          <a:p>
            <a:endParaRPr lang="en-GB" dirty="0"/>
          </a:p>
          <a:p>
            <a:r>
              <a:rPr lang="en-GB" dirty="0"/>
              <a:t>It has been proposed therefore to fund sufficiently the studies in order to be ready for a decision for construction around 2035.</a:t>
            </a:r>
          </a:p>
          <a:p>
            <a:pPr marL="0" indent="0">
              <a:buNone/>
            </a:pPr>
            <a:endParaRPr lang="en-GB" dirty="0"/>
          </a:p>
          <a:p>
            <a:endParaRPr lang="en-GB" dirty="0"/>
          </a:p>
        </p:txBody>
      </p:sp>
      <p:sp>
        <p:nvSpPr>
          <p:cNvPr id="3" name="Footer Placeholder 2">
            <a:extLst>
              <a:ext uri="{FF2B5EF4-FFF2-40B4-BE49-F238E27FC236}">
                <a16:creationId xmlns:a16="http://schemas.microsoft.com/office/drawing/2014/main" id="{CC4B615C-9D6C-94EC-E64E-8873BA3EC94D}"/>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79E43C26-7952-4504-AAB5-6A2E1C26F934}"/>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5" name="Title 4">
            <a:extLst>
              <a:ext uri="{FF2B5EF4-FFF2-40B4-BE49-F238E27FC236}">
                <a16:creationId xmlns:a16="http://schemas.microsoft.com/office/drawing/2014/main" id="{5E7ED252-113E-52FA-6B63-32D03A9A03CD}"/>
              </a:ext>
            </a:extLst>
          </p:cNvPr>
          <p:cNvSpPr>
            <a:spLocks noGrp="1"/>
          </p:cNvSpPr>
          <p:nvPr>
            <p:ph type="title"/>
          </p:nvPr>
        </p:nvSpPr>
        <p:spPr>
          <a:xfrm>
            <a:off x="2355696" y="152484"/>
            <a:ext cx="7408824" cy="1325563"/>
          </a:xfrm>
        </p:spPr>
        <p:txBody>
          <a:bodyPr>
            <a:normAutofit/>
          </a:bodyPr>
          <a:lstStyle/>
          <a:p>
            <a:r>
              <a:rPr lang="en-GB" dirty="0"/>
              <a:t>Plans for using and disseminating results</a:t>
            </a:r>
          </a:p>
        </p:txBody>
      </p:sp>
      <p:pic>
        <p:nvPicPr>
          <p:cNvPr id="8" name="Image 4">
            <a:extLst>
              <a:ext uri="{FF2B5EF4-FFF2-40B4-BE49-F238E27FC236}">
                <a16:creationId xmlns:a16="http://schemas.microsoft.com/office/drawing/2014/main" id="{BE67F1B8-2B26-507F-3417-617D5E89CFBB}"/>
              </a:ext>
            </a:extLst>
          </p:cNvPr>
          <p:cNvPicPr>
            <a:picLocks noChangeAspect="1"/>
          </p:cNvPicPr>
          <p:nvPr/>
        </p:nvPicPr>
        <p:blipFill>
          <a:blip r:embed="rId3"/>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713969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E5385-26B1-53BC-5A96-89CE2CC6E42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8D432C-82C4-6F1B-7CD2-D8AE3A549C2C}"/>
              </a:ext>
            </a:extLst>
          </p:cNvPr>
          <p:cNvSpPr>
            <a:spLocks noGrp="1"/>
          </p:cNvSpPr>
          <p:nvPr>
            <p:ph idx="1"/>
          </p:nvPr>
        </p:nvSpPr>
        <p:spPr/>
        <p:txBody>
          <a:bodyPr>
            <a:normAutofit fontScale="77500" lnSpcReduction="20000"/>
          </a:bodyPr>
          <a:lstStyle/>
          <a:p>
            <a:r>
              <a:rPr lang="en-GB" dirty="0"/>
              <a:t>MuCol is driving the effort of the IMCC collaboration to set common goals for the performance of the Muon Collider complex. </a:t>
            </a:r>
          </a:p>
          <a:p>
            <a:r>
              <a:rPr lang="en-GB" dirty="0"/>
              <a:t>Instrumental for that are the annual reviews of parameters performed under the coordination of MuCol:</a:t>
            </a:r>
          </a:p>
          <a:p>
            <a:pPr lvl="1"/>
            <a:r>
              <a:rPr lang="en-GB" dirty="0">
                <a:hlinkClick r:id="rId2"/>
              </a:rPr>
              <a:t>https://zenodo.org/records/15110101</a:t>
            </a:r>
            <a:r>
              <a:rPr lang="en-GB" dirty="0"/>
              <a:t> </a:t>
            </a:r>
          </a:p>
          <a:p>
            <a:pPr lvl="1"/>
            <a:r>
              <a:rPr lang="en-GB" dirty="0">
                <a:hlinkClick r:id="rId3"/>
              </a:rPr>
              <a:t>https://zenodo.org/records/13970100</a:t>
            </a:r>
            <a:r>
              <a:rPr lang="en-GB" dirty="0"/>
              <a:t> </a:t>
            </a:r>
          </a:p>
          <a:p>
            <a:r>
              <a:rPr lang="en-GB" dirty="0"/>
              <a:t>The approval of MuCol had an extraordinary impact on the association of additional institutes to the efforts of the IMCC. As a result we have today many more institutes participating to scientific discussions and scientific studies. </a:t>
            </a:r>
          </a:p>
          <a:p>
            <a:r>
              <a:rPr lang="en-GB" dirty="0"/>
              <a:t>It has given a boost to the European effort towards a complete design of the machine. This contributed to convince the US P5 Committee to also give a positive recommendation to increase the US resources for studies on the Muon Collider. They recently formed a </a:t>
            </a:r>
            <a:r>
              <a:rPr lang="en-GB" dirty="0">
                <a:hlinkClick r:id="rId4"/>
              </a:rPr>
              <a:t>US Muon Collider Collaboration </a:t>
            </a:r>
            <a:r>
              <a:rPr lang="en-GB" dirty="0"/>
              <a:t>to match the European effort and join the IMCC</a:t>
            </a:r>
          </a:p>
          <a:p>
            <a:r>
              <a:rPr lang="en-GB" dirty="0"/>
              <a:t> There is an important potential for impact on the high temperature superconductors magnets (see presentation of WP78) and for new concepts of detectors, of machine simulations etc…, although at different level of economic interest and of cost of investment to reach a suitable TRL. Details in presentation of specific WPs.  </a:t>
            </a:r>
          </a:p>
          <a:p>
            <a:endParaRPr lang="en-GB" dirty="0"/>
          </a:p>
          <a:p>
            <a:endParaRPr lang="en-GB" dirty="0"/>
          </a:p>
        </p:txBody>
      </p:sp>
      <p:sp>
        <p:nvSpPr>
          <p:cNvPr id="3" name="Footer Placeholder 2">
            <a:extLst>
              <a:ext uri="{FF2B5EF4-FFF2-40B4-BE49-F238E27FC236}">
                <a16:creationId xmlns:a16="http://schemas.microsoft.com/office/drawing/2014/main" id="{64A60D58-0554-472F-F35D-D141199BB6EF}"/>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ACC64BF7-EDB8-FADB-B393-E0D479AB62AD}"/>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5" name="Title 4">
            <a:extLst>
              <a:ext uri="{FF2B5EF4-FFF2-40B4-BE49-F238E27FC236}">
                <a16:creationId xmlns:a16="http://schemas.microsoft.com/office/drawing/2014/main" id="{9F0EA425-13EF-75A9-CD0C-781F9C1F3A4C}"/>
              </a:ext>
            </a:extLst>
          </p:cNvPr>
          <p:cNvSpPr>
            <a:spLocks noGrp="1"/>
          </p:cNvSpPr>
          <p:nvPr>
            <p:ph type="title"/>
          </p:nvPr>
        </p:nvSpPr>
        <p:spPr>
          <a:xfrm>
            <a:off x="2355695" y="152484"/>
            <a:ext cx="8403805" cy="1325563"/>
          </a:xfrm>
        </p:spPr>
        <p:txBody>
          <a:bodyPr>
            <a:noAutofit/>
          </a:bodyPr>
          <a:lstStyle/>
          <a:p>
            <a:r>
              <a:rPr lang="en-GB" sz="2800" dirty="0"/>
              <a:t>The expected potential scientific, technological, economic, competitive and social impact</a:t>
            </a:r>
          </a:p>
        </p:txBody>
      </p:sp>
      <p:pic>
        <p:nvPicPr>
          <p:cNvPr id="8" name="Image 4">
            <a:extLst>
              <a:ext uri="{FF2B5EF4-FFF2-40B4-BE49-F238E27FC236}">
                <a16:creationId xmlns:a16="http://schemas.microsoft.com/office/drawing/2014/main" id="{354DC942-15D3-67F9-E337-18D4AF3D4C2A}"/>
              </a:ext>
            </a:extLst>
          </p:cNvPr>
          <p:cNvPicPr>
            <a:picLocks noChangeAspect="1"/>
          </p:cNvPicPr>
          <p:nvPr/>
        </p:nvPicPr>
        <p:blipFill>
          <a:blip r:embed="rId5"/>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837636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A2431-0459-ADE8-5F24-BB344C04953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E830BC-95CC-A454-93A9-229A99CA2968}"/>
              </a:ext>
            </a:extLst>
          </p:cNvPr>
          <p:cNvSpPr>
            <a:spLocks noGrp="1"/>
          </p:cNvSpPr>
          <p:nvPr>
            <p:ph idx="1"/>
          </p:nvPr>
        </p:nvSpPr>
        <p:spPr/>
        <p:txBody>
          <a:bodyPr>
            <a:normAutofit lnSpcReduction="10000"/>
          </a:bodyPr>
          <a:lstStyle/>
          <a:p>
            <a:r>
              <a:rPr lang="en-US" dirty="0"/>
              <a:t>All milestones and deliverables of WP1 were delivered in time, or within the short delay (max three months) agreed with EU PO. </a:t>
            </a:r>
          </a:p>
          <a:p>
            <a:endParaRPr lang="en-US" dirty="0"/>
          </a:p>
          <a:p>
            <a:r>
              <a:rPr lang="en-US" dirty="0"/>
              <a:t>We have discussed already during the annual meeting the process to perform the next review of the parameters, whose submission is foreseen by end of October 2025.</a:t>
            </a:r>
          </a:p>
          <a:p>
            <a:pPr marL="0" indent="0">
              <a:buNone/>
            </a:pPr>
            <a:endParaRPr lang="en-US" dirty="0"/>
          </a:p>
          <a:p>
            <a:r>
              <a:rPr lang="en-GB" dirty="0"/>
              <a:t>We anticipated the establishment of a scenario for hosting the Muon Collider at CERN, as a necessary input to the ESPPU. A potential siting layout has been found, and in the next two years we will follow-up to understand whether there is any showstopper in the implementation of such scenario. </a:t>
            </a:r>
          </a:p>
          <a:p>
            <a:endParaRPr lang="en-GB" dirty="0"/>
          </a:p>
          <a:p>
            <a:endParaRPr lang="en-GB" dirty="0"/>
          </a:p>
        </p:txBody>
      </p:sp>
      <p:sp>
        <p:nvSpPr>
          <p:cNvPr id="3" name="Footer Placeholder 2">
            <a:extLst>
              <a:ext uri="{FF2B5EF4-FFF2-40B4-BE49-F238E27FC236}">
                <a16:creationId xmlns:a16="http://schemas.microsoft.com/office/drawing/2014/main" id="{81943163-234B-B4D8-C6CC-2A6BA34D0F7F}"/>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WP1/ Roberto LOSITO/ CERN</a:t>
            </a:r>
          </a:p>
        </p:txBody>
      </p:sp>
      <p:sp>
        <p:nvSpPr>
          <p:cNvPr id="4" name="Slide Number Placeholder 3">
            <a:extLst>
              <a:ext uri="{FF2B5EF4-FFF2-40B4-BE49-F238E27FC236}">
                <a16:creationId xmlns:a16="http://schemas.microsoft.com/office/drawing/2014/main" id="{7FDFC3F0-39E8-6C1E-5CA9-90CFE73EA69E}"/>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5" name="Title 4">
            <a:extLst>
              <a:ext uri="{FF2B5EF4-FFF2-40B4-BE49-F238E27FC236}">
                <a16:creationId xmlns:a16="http://schemas.microsoft.com/office/drawing/2014/main" id="{8640B5EE-6ADD-B423-D780-CD54E25F3AC1}"/>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47CE8FDC-C3ED-8866-30CB-C5FA05C5CD94}"/>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1431071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151</TotalTime>
  <Words>1343</Words>
  <Application>Microsoft Office PowerPoint</Application>
  <PresentationFormat>Widescreen</PresentationFormat>
  <Paragraphs>104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Narrow</vt:lpstr>
      <vt:lpstr>Calibri</vt:lpstr>
      <vt:lpstr>Office Theme</vt:lpstr>
      <vt:lpstr>Report for WP1</vt:lpstr>
      <vt:lpstr>Outline</vt:lpstr>
      <vt:lpstr>Objectives of the WP</vt:lpstr>
      <vt:lpstr>Objectives of the WP</vt:lpstr>
      <vt:lpstr>Objectives of the WP</vt:lpstr>
      <vt:lpstr>Objectives of the WP</vt:lpstr>
      <vt:lpstr>Plans for using and disseminating results</vt:lpstr>
      <vt:lpstr>The expected potential scientific, technological, economic, competitive and social impact</vt:lpstr>
      <vt:lpstr>Workplan and degree of execution</vt:lpstr>
      <vt:lpstr>PowerPoint Presentation</vt:lpstr>
      <vt:lpstr>the management procedures and methods</vt:lpstr>
      <vt:lpstr>the beneficiaries’ contributions and their integration within the project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Roberto Losito</cp:lastModifiedBy>
  <cp:revision>12</cp:revision>
  <dcterms:created xsi:type="dcterms:W3CDTF">2024-02-26T13:42:26Z</dcterms:created>
  <dcterms:modified xsi:type="dcterms:W3CDTF">2025-05-21T16:39:39Z</dcterms:modified>
</cp:coreProperties>
</file>