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_rels/presentation.xml.rels" ContentType="application/vnd.openxmlformats-package.relationships+xml"/>
  <Override PartName="/ppt/media/image29.png" ContentType="image/png"/>
  <Override PartName="/ppt/media/image26.png" ContentType="image/png"/>
  <Override PartName="/ppt/media/image23.png" ContentType="image/png"/>
  <Override PartName="/ppt/media/image22.png" ContentType="image/png"/>
  <Override PartName="/ppt/media/image21.png" ContentType="image/png"/>
  <Override PartName="/ppt/media/image19.png" ContentType="image/png"/>
  <Override PartName="/ppt/media/image20.png" ContentType="image/png"/>
  <Override PartName="/ppt/media/image18.png" ContentType="image/png"/>
  <Override PartName="/ppt/media/image6.jpeg" ContentType="image/jpeg"/>
  <Override PartName="/ppt/media/image17.png" ContentType="image/png"/>
  <Override PartName="/ppt/media/image16.png" ContentType="image/png"/>
  <Override PartName="/ppt/media/image15.jpeg" ContentType="image/jpeg"/>
  <Override PartName="/ppt/media/image14.png" ContentType="image/png"/>
  <Override PartName="/ppt/media/image24.png" ContentType="image/png"/>
  <Override PartName="/ppt/media/image11.jpeg" ContentType="image/jpeg"/>
  <Override PartName="/ppt/media/image1.png" ContentType="image/png"/>
  <Override PartName="/ppt/media/image31.png" ContentType="image/png"/>
  <Override PartName="/ppt/media/image3.jpeg" ContentType="image/jpeg"/>
  <Override PartName="/ppt/media/image30.png" ContentType="image/png"/>
  <Override PartName="/ppt/media/image25.png" ContentType="image/png"/>
  <Override PartName="/ppt/media/image9.png" ContentType="image/png"/>
  <Override PartName="/ppt/media/image39.png" ContentType="image/png"/>
  <Override PartName="/ppt/media/image41.png" ContentType="image/png"/>
  <Override PartName="/ppt/media/image40.png" ContentType="image/png"/>
  <Override PartName="/ppt/media/image42.png" ContentType="image/png"/>
  <Override PartName="/ppt/media/image43.png" ContentType="image/png"/>
  <Override PartName="/ppt/media/image44.png" ContentType="image/png"/>
  <Override PartName="/ppt/media/image33.png" ContentType="image/png"/>
  <Override PartName="/ppt/media/image38.png" ContentType="image/png"/>
  <Override PartName="/ppt/media/image8.png" ContentType="image/png"/>
  <Override PartName="/ppt/media/image45.png" ContentType="image/png"/>
  <Override PartName="/ppt/media/image46.png" ContentType="image/png"/>
  <Override PartName="/ppt/media/image36.png" ContentType="image/png"/>
  <Override PartName="/ppt/media/image48.png" ContentType="image/png"/>
  <Override PartName="/ppt/media/image13.png" ContentType="image/png"/>
  <Override PartName="/ppt/media/image49.png" ContentType="image/png"/>
  <Override PartName="/ppt/media/image12.png" ContentType="image/png"/>
  <Override PartName="/ppt/media/image10.png" ContentType="image/png"/>
  <Override PartName="/ppt/media/image47.png" ContentType="image/png"/>
  <Override PartName="/ppt/media/image37.png" ContentType="image/png"/>
  <Override PartName="/ppt/media/image7.png" ContentType="image/png"/>
  <Override PartName="/ppt/media/image35.png" ContentType="image/png"/>
  <Override PartName="/ppt/media/image5.png" ContentType="image/png"/>
  <Override PartName="/ppt/media/image28.png" ContentType="image/png"/>
  <Override PartName="/ppt/media/image34.png" ContentType="image/png"/>
  <Override PartName="/ppt/media/image4.png" ContentType="image/png"/>
  <Override PartName="/ppt/media/image27.png" ContentType="image/png"/>
  <Override PartName="/ppt/media/image32.png" ContentType="image/png"/>
  <Override PartName="/ppt/media/image2.png" ContentType="image/png"/>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23.xml.rels" ContentType="application/vnd.openxmlformats-package.relationships+xml"/>
  <Override PartName="/ppt/slideLayouts/_rels/slideLayout30.xml.rels" ContentType="application/vnd.openxmlformats-package.relationships+xml"/>
  <Override PartName="/ppt/slideLayouts/_rels/slideLayout14.xml.rels" ContentType="application/vnd.openxmlformats-package.relationships+xml"/>
  <Override PartName="/ppt/slideLayouts/_rels/slideLayout29.xml.rels" ContentType="application/vnd.openxmlformats-package.relationships+xml"/>
  <Override PartName="/ppt/slideLayouts/_rels/slideLayout10.xml.rels" ContentType="application/vnd.openxmlformats-package.relationships+xml"/>
  <Override PartName="/ppt/slideLayouts/_rels/slideLayout25.xml.rels" ContentType="application/vnd.openxmlformats-package.relationships+xml"/>
  <Override PartName="/ppt/slideLayouts/_rels/slideLayout16.xml.rels" ContentType="application/vnd.openxmlformats-package.relationships+xml"/>
  <Override PartName="/ppt/slideLayouts/_rels/slideLayout32.xml.rels" ContentType="application/vnd.openxmlformats-package.relationships+xml"/>
  <Override PartName="/ppt/slideLayouts/_rels/slideLayout34.xml.rels" ContentType="application/vnd.openxmlformats-package.relationships+xml"/>
  <Override PartName="/ppt/slideLayouts/_rels/slideLayout20.xml.rels" ContentType="application/vnd.openxmlformats-package.relationships+xml"/>
  <Override PartName="/ppt/slideLayouts/_rels/slideLayout35.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4.xml.rels" ContentType="application/vnd.openxmlformats-package.relationships+xml"/>
  <Override PartName="/ppt/slideLayouts/_rels/slideLayout15.xml.rels" ContentType="application/vnd.openxmlformats-package.relationships+xml"/>
  <Override PartName="/ppt/slideLayouts/_rels/slideLayout31.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22.xml.rels" ContentType="application/vnd.openxmlformats-package.relationships+xml"/>
  <Override PartName="/ppt/slideLayouts/_rels/slideLayout28.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6.xml.rels" ContentType="application/vnd.openxmlformats-package.relationships+xml"/>
  <Override PartName="/ppt/slideLayouts/_rels/slideLayout36.xml.rels" ContentType="application/vnd.openxmlformats-package.relationships+xml"/>
  <Override PartName="/ppt/slideLayouts/_rels/slideLayout21.xml.rels" ContentType="application/vnd.openxmlformats-package.relationships+xml"/>
  <Override PartName="/ppt/slideLayouts/_rels/slideLayout27.xml.rels" ContentType="application/vnd.openxmlformats-package.relationships+xml"/>
  <Override PartName="/ppt/slideLayouts/_rels/slideLayout5.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1.xml.rels" ContentType="application/vnd.openxmlformats-package.relationships+xml"/>
  <Override PartName="/ppt/slideLayouts/_rels/slideLayout26.xml.rels" ContentType="application/vnd.openxmlformats-package.relationships+xml"/>
  <Override PartName="/ppt/slideLayouts/slideLayout29.xml" ContentType="application/vnd.openxmlformats-officedocument.presentationml.slideLayout+xml"/>
  <Override PartName="/ppt/slideLayouts/slideLayout9.xml" ContentType="application/vnd.openxmlformats-officedocument.presentationml.slideLayout+xml"/>
  <Override PartName="/ppt/slideLayouts/slideLayout28.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27.xml" ContentType="application/vnd.openxmlformats-officedocument.presentationml.slideLayout+xml"/>
  <Override PartName="/ppt/slideLayouts/slideLayout7.xml" ContentType="application/vnd.openxmlformats-officedocument.presentationml.slideLayout+xml"/>
  <Override PartName="/ppt/slideLayouts/slideLayout33.xml" ContentType="application/vnd.openxmlformats-officedocument.presentationml.slideLayout+xml"/>
  <Override PartName="/ppt/slideLayouts/slideLayout10.xml" ContentType="application/vnd.openxmlformats-officedocument.presentationml.slideLayout+xml"/>
  <Override PartName="/ppt/slideLayouts/slideLayout34.xml" ContentType="application/vnd.openxmlformats-officedocument.presentationml.slideLayout+xml"/>
  <Override PartName="/ppt/slideLayouts/slideLayout11.xml" ContentType="application/vnd.openxmlformats-officedocument.presentationml.slideLayout+xml"/>
  <Override PartName="/ppt/slideLayouts/slideLayout35.xml" ContentType="application/vnd.openxmlformats-officedocument.presentationml.slideLayout+xml"/>
  <Override PartName="/ppt/slideLayouts/slideLayout12.xml" ContentType="application/vnd.openxmlformats-officedocument.presentationml.slideLayout+xml"/>
  <Override PartName="/ppt/slideLayouts/slideLayout36.xml" ContentType="application/vnd.openxmlformats-officedocument.presentationml.slideLayout+xml"/>
  <Override PartName="/ppt/slideLayouts/slideLayout2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4.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presProps.xml" ContentType="application/vnd.openxmlformats-officedocument.presentationml.presProps+xml"/>
  <Override PartName="/ppt/slides/_rels/slide8.xml.rels" ContentType="application/vnd.openxmlformats-package.relationships+xml"/>
  <Override PartName="/ppt/slides/_rels/slide9.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1.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slide1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4"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5"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0"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2"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3"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4"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6"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7"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056248C1-C518-444A-B734-DD231BD91906}" type="slidenum">
              <a:t>&lt;#&gt;</a:t>
            </a:fld>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7"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38EB58FE-5528-4766-AAC4-231794457845}" type="slidenum">
              <a:t>&lt;#&gt;</a:t>
            </a:fld>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9"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1DA1BD57-A6F1-44BE-A301-62320867750A}" type="slidenum">
              <a:t>&lt;#&gt;</a:t>
            </a:fld>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6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FCC1B14A-8B7D-447A-B170-0AB3EC1D4515}" type="slidenum">
              <a:t>&lt;#&gt;</a:t>
            </a:fld>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3A523092-5864-4B1C-81F8-2E48350B0349}" type="slidenum">
              <a:t>&lt;#&gt;</a:t>
            </a:fld>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4"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51F3A252-678E-44A8-9FF4-D5AB4C17B92F}" type="slidenum">
              <a:t>&lt;#&gt;</a:t>
            </a:fld>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6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4D701A97-8739-4BCB-91E2-0648405986AE}" type="slidenum">
              <a:t>&lt;#&gt;</a:t>
            </a:fld>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3"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7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7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8D041064-B19F-44DD-AF2F-5EEEA1DD924A}" type="slidenum">
              <a:t>&lt;#&gt;</a:t>
            </a:fld>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7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0B98D3B7-B9CE-485B-A056-C93BA03391D7}" type="slidenum">
              <a:t>&lt;#&gt;</a:t>
            </a:fld>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78"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9"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308DD401-A55D-4127-8E1A-4A64BBA063F5}" type="slidenum">
              <a:t>&lt;#&gt;</a:t>
            </a:fld>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8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E760C05C-C444-45A6-9621-F1A720656A7B}" type="slidenum">
              <a:t>&lt;#&gt;</a:t>
            </a:fld>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86"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7"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8"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9"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90"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91"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9194F448-1C59-4835-8931-713F898A9F12}" type="slidenum">
              <a:t>&lt;#&gt;</a:t>
            </a:fld>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3"/>
          </p:nvPr>
        </p:nvSpPr>
        <p:spPr/>
        <p:txBody>
          <a:bodyPr/>
          <a:p>
            <a:r>
              <a:t>Footer</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0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07"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4" name="PlaceHolder 3"/>
          <p:cNvSpPr>
            <a:spLocks noGrp="1"/>
          </p:cNvSpPr>
          <p:nvPr>
            <p:ph type="ftr" idx="3"/>
          </p:nvPr>
        </p:nvSpPr>
        <p:spPr/>
        <p:txBody>
          <a:bodyPr/>
          <a:p>
            <a:r>
              <a:t>Footer</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09"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 name="PlaceHolder 3"/>
          <p:cNvSpPr>
            <a:spLocks noGrp="1"/>
          </p:cNvSpPr>
          <p:nvPr>
            <p:ph type="ftr" idx="3"/>
          </p:nvPr>
        </p:nvSpPr>
        <p:spPr/>
        <p:txBody>
          <a:bodyPr/>
          <a:p>
            <a:r>
              <a:t>Footer</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1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1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3"/>
          </p:nvPr>
        </p:nvSpPr>
        <p:spPr/>
        <p:txBody>
          <a:bodyPr/>
          <a:p>
            <a:r>
              <a:t>Footer</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 name="PlaceHolder 2"/>
          <p:cNvSpPr>
            <a:spLocks noGrp="1"/>
          </p:cNvSpPr>
          <p:nvPr>
            <p:ph type="ftr" idx="3"/>
          </p:nvPr>
        </p:nvSpPr>
        <p:spPr/>
        <p:txBody>
          <a:bodyPr/>
          <a:p>
            <a:r>
              <a:t>Footer</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5"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4"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3" name="PlaceHolder 2"/>
          <p:cNvSpPr>
            <a:spLocks noGrp="1"/>
          </p:cNvSpPr>
          <p:nvPr>
            <p:ph type="ftr" idx="3"/>
          </p:nvPr>
        </p:nvSpPr>
        <p:spPr/>
        <p:txBody>
          <a:bodyPr/>
          <a:p>
            <a:r>
              <a:t>Footer</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1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1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1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3"/>
          </p:nvPr>
        </p:nvSpPr>
        <p:spPr/>
        <p:txBody>
          <a:bodyPr/>
          <a:p>
            <a:r>
              <a:t>Footer</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2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2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2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3"/>
          </p:nvPr>
        </p:nvSpPr>
        <p:spPr/>
        <p:txBody>
          <a:bodyPr/>
          <a:p>
            <a:r>
              <a:t>Footer</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2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2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2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3"/>
          </p:nvPr>
        </p:nvSpPr>
        <p:spPr/>
        <p:txBody>
          <a:bodyPr/>
          <a:p>
            <a:r>
              <a:t>Footer</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28"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29"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3"/>
          </p:nvPr>
        </p:nvSpPr>
        <p:spPr/>
        <p:txBody>
          <a:bodyPr/>
          <a:p>
            <a:r>
              <a:t>Footer</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3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3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3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3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 name="PlaceHolder 6"/>
          <p:cNvSpPr>
            <a:spLocks noGrp="1"/>
          </p:cNvSpPr>
          <p:nvPr>
            <p:ph type="ftr" idx="3"/>
          </p:nvPr>
        </p:nvSpPr>
        <p:spPr/>
        <p:txBody>
          <a:bodyPr/>
          <a:p>
            <a:r>
              <a:t>Footer</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36"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37"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38"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39"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40"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41"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9" name="PlaceHolder 8"/>
          <p:cNvSpPr>
            <a:spLocks noGrp="1"/>
          </p:cNvSpPr>
          <p:nvPr>
            <p:ph type="ftr" idx="3"/>
          </p:nvPr>
        </p:nvSpPr>
        <p:spPr/>
        <p:txBody>
          <a:bodyPr/>
          <a:p>
            <a:r>
              <a:t>Footer</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7"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8"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0"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3"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6"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8"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2"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jpe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slideLayout" Target="../slideLayouts/slideLayout1.xml"/><Relationship Id="rId11" Type="http://schemas.openxmlformats.org/officeDocument/2006/relationships/slideLayout" Target="../slideLayouts/slideLayout2.xml"/><Relationship Id="rId12" Type="http://schemas.openxmlformats.org/officeDocument/2006/relationships/slideLayout" Target="../slideLayouts/slideLayout3.xml"/><Relationship Id="rId13" Type="http://schemas.openxmlformats.org/officeDocument/2006/relationships/slideLayout" Target="../slideLayouts/slideLayout4.xml"/><Relationship Id="rId14" Type="http://schemas.openxmlformats.org/officeDocument/2006/relationships/slideLayout" Target="../slideLayouts/slideLayout5.xml"/><Relationship Id="rId15" Type="http://schemas.openxmlformats.org/officeDocument/2006/relationships/slideLayout" Target="../slideLayouts/slideLayout6.xml"/><Relationship Id="rId16" Type="http://schemas.openxmlformats.org/officeDocument/2006/relationships/slideLayout" Target="../slideLayouts/slideLayout7.xml"/><Relationship Id="rId17" Type="http://schemas.openxmlformats.org/officeDocument/2006/relationships/slideLayout" Target="../slideLayouts/slideLayout8.xml"/><Relationship Id="rId18" Type="http://schemas.openxmlformats.org/officeDocument/2006/relationships/slideLayout" Target="../slideLayouts/slideLayout9.xml"/><Relationship Id="rId19" Type="http://schemas.openxmlformats.org/officeDocument/2006/relationships/slideLayout" Target="../slideLayouts/slideLayout10.xml"/><Relationship Id="rId20" Type="http://schemas.openxmlformats.org/officeDocument/2006/relationships/slideLayout" Target="../slideLayouts/slideLayout11.xml"/><Relationship Id="rId21"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jpeg"/><Relationship Id="rId5" Type="http://schemas.openxmlformats.org/officeDocument/2006/relationships/image" Target="../media/image12.png"/><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 Id="rId9" Type="http://schemas.openxmlformats.org/officeDocument/2006/relationships/slideLayout" Target="../slideLayouts/slideLayout16.xml"/><Relationship Id="rId10" Type="http://schemas.openxmlformats.org/officeDocument/2006/relationships/slideLayout" Target="../slideLayouts/slideLayout17.xml"/><Relationship Id="rId11" Type="http://schemas.openxmlformats.org/officeDocument/2006/relationships/slideLayout" Target="../slideLayouts/slideLayout18.xml"/><Relationship Id="rId12" Type="http://schemas.openxmlformats.org/officeDocument/2006/relationships/slideLayout" Target="../slideLayouts/slideLayout19.xml"/><Relationship Id="rId13" Type="http://schemas.openxmlformats.org/officeDocument/2006/relationships/slideLayout" Target="../slideLayouts/slideLayout20.xml"/><Relationship Id="rId14" Type="http://schemas.openxmlformats.org/officeDocument/2006/relationships/slideLayout" Target="../slideLayouts/slideLayout21.xml"/><Relationship Id="rId15" Type="http://schemas.openxmlformats.org/officeDocument/2006/relationships/slideLayout" Target="../slideLayouts/slideLayout22.xml"/><Relationship Id="rId16" Type="http://schemas.openxmlformats.org/officeDocument/2006/relationships/slideLayout" Target="../slideLayouts/slideLayout23.xml"/><Relationship Id="rId17"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jpe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image" Target="../media/image20.png"/><Relationship Id="rId10" Type="http://schemas.openxmlformats.org/officeDocument/2006/relationships/slideLayout" Target="../slideLayouts/slideLayout25.xml"/><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slideLayout" Target="../slideLayouts/slideLayout28.xml"/><Relationship Id="rId14" Type="http://schemas.openxmlformats.org/officeDocument/2006/relationships/slideLayout" Target="../slideLayouts/slideLayout29.xml"/><Relationship Id="rId15" Type="http://schemas.openxmlformats.org/officeDocument/2006/relationships/slideLayout" Target="../slideLayouts/slideLayout30.xml"/><Relationship Id="rId16" Type="http://schemas.openxmlformats.org/officeDocument/2006/relationships/slideLayout" Target="../slideLayouts/slideLayout31.xml"/><Relationship Id="rId17" Type="http://schemas.openxmlformats.org/officeDocument/2006/relationships/slideLayout" Target="../slideLayouts/slideLayout32.xml"/><Relationship Id="rId18" Type="http://schemas.openxmlformats.org/officeDocument/2006/relationships/slideLayout" Target="../slideLayouts/slideLayout33.xml"/><Relationship Id="rId19" Type="http://schemas.openxmlformats.org/officeDocument/2006/relationships/slideLayout" Target="../slideLayouts/slideLayout34.xml"/><Relationship Id="rId20" Type="http://schemas.openxmlformats.org/officeDocument/2006/relationships/slideLayout" Target="../slideLayouts/slideLayout35.xml"/><Relationship Id="rId21"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9" descr=""/>
          <p:cNvPicPr/>
          <p:nvPr/>
        </p:nvPicPr>
        <p:blipFill>
          <a:blip r:embed="rId2"/>
          <a:stretch/>
        </p:blipFill>
        <p:spPr>
          <a:xfrm flipH="1" rot="10800000">
            <a:off x="234000" y="1307880"/>
            <a:ext cx="11716200" cy="131760"/>
          </a:xfrm>
          <a:prstGeom prst="rect">
            <a:avLst/>
          </a:prstGeom>
          <a:ln w="0">
            <a:noFill/>
          </a:ln>
        </p:spPr>
      </p:pic>
      <p:pic>
        <p:nvPicPr>
          <p:cNvPr id="1" name="Image 6" descr=""/>
          <p:cNvPicPr/>
          <p:nvPr/>
        </p:nvPicPr>
        <p:blipFill>
          <a:blip r:embed="rId3"/>
          <a:stretch/>
        </p:blipFill>
        <p:spPr>
          <a:xfrm flipH="1" rot="10800000">
            <a:off x="234000" y="6423480"/>
            <a:ext cx="11124360" cy="124920"/>
          </a:xfrm>
          <a:prstGeom prst="rect">
            <a:avLst/>
          </a:prstGeom>
          <a:ln w="0">
            <a:noFill/>
          </a:ln>
        </p:spPr>
      </p:pic>
      <p:pic>
        <p:nvPicPr>
          <p:cNvPr id="2" name="Image 20" descr=""/>
          <p:cNvPicPr/>
          <p:nvPr/>
        </p:nvPicPr>
        <p:blipFill>
          <a:blip r:embed="rId4"/>
          <a:stretch/>
        </p:blipFill>
        <p:spPr>
          <a:xfrm>
            <a:off x="91440" y="69120"/>
            <a:ext cx="2294280" cy="1222200"/>
          </a:xfrm>
          <a:prstGeom prst="rect">
            <a:avLst/>
          </a:prstGeom>
          <a:ln w="0">
            <a:noFill/>
          </a:ln>
        </p:spPr>
      </p:pic>
      <p:pic>
        <p:nvPicPr>
          <p:cNvPr id="3" name="Image 3" descr=""/>
          <p:cNvPicPr/>
          <p:nvPr/>
        </p:nvPicPr>
        <p:blipFill>
          <a:blip r:embed="rId5"/>
          <a:stretch/>
        </p:blipFill>
        <p:spPr>
          <a:xfrm flipH="1" rot="21067200">
            <a:off x="11571480" y="6380640"/>
            <a:ext cx="519840" cy="532800"/>
          </a:xfrm>
          <a:prstGeom prst="rect">
            <a:avLst/>
          </a:prstGeom>
          <a:ln w="0">
            <a:noFill/>
          </a:ln>
        </p:spPr>
      </p:pic>
      <p:pic>
        <p:nvPicPr>
          <p:cNvPr id="4" name="Image 3" descr=""/>
          <p:cNvPicPr/>
          <p:nvPr/>
        </p:nvPicPr>
        <p:blipFill>
          <a:blip r:embed="rId6"/>
          <a:stretch/>
        </p:blipFill>
        <p:spPr>
          <a:xfrm>
            <a:off x="0" y="1190520"/>
            <a:ext cx="12191400" cy="605880"/>
          </a:xfrm>
          <a:prstGeom prst="rect">
            <a:avLst/>
          </a:prstGeom>
          <a:ln w="0">
            <a:noFill/>
          </a:ln>
          <a:effectLst>
            <a:outerShdw algn="t" blurRad="304920" dir="5400000" dist="228600" rotWithShape="0" sx="105000" sy="105000">
              <a:srgbClr val="000000">
                <a:alpha val="23000"/>
              </a:srgbClr>
            </a:outerShdw>
          </a:effectLst>
        </p:spPr>
      </p:pic>
      <p:sp>
        <p:nvSpPr>
          <p:cNvPr id="5" name="Rectangle 9"/>
          <p:cNvSpPr/>
          <p:nvPr/>
        </p:nvSpPr>
        <p:spPr>
          <a:xfrm>
            <a:off x="0" y="815760"/>
            <a:ext cx="12191400" cy="4503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sp>
      <p:pic>
        <p:nvPicPr>
          <p:cNvPr id="6" name="Image 20" descr=""/>
          <p:cNvPicPr/>
          <p:nvPr/>
        </p:nvPicPr>
        <p:blipFill>
          <a:blip r:embed="rId7"/>
          <a:stretch/>
        </p:blipFill>
        <p:spPr>
          <a:xfrm>
            <a:off x="91440" y="76320"/>
            <a:ext cx="2294280" cy="1222200"/>
          </a:xfrm>
          <a:prstGeom prst="rect">
            <a:avLst/>
          </a:prstGeom>
          <a:ln w="0">
            <a:noFill/>
          </a:ln>
        </p:spPr>
      </p:pic>
      <p:pic>
        <p:nvPicPr>
          <p:cNvPr id="7" name="Picture 3" descr=""/>
          <p:cNvPicPr/>
          <p:nvPr/>
        </p:nvPicPr>
        <p:blipFill>
          <a:blip r:embed="rId8"/>
          <a:stretch/>
        </p:blipFill>
        <p:spPr>
          <a:xfrm>
            <a:off x="0" y="5620320"/>
            <a:ext cx="12191400" cy="1242720"/>
          </a:xfrm>
          <a:prstGeom prst="rect">
            <a:avLst/>
          </a:prstGeom>
          <a:ln w="0">
            <a:noFill/>
          </a:ln>
        </p:spPr>
      </p:pic>
      <p:pic>
        <p:nvPicPr>
          <p:cNvPr id="8" name="Image 15" descr=""/>
          <p:cNvPicPr/>
          <p:nvPr/>
        </p:nvPicPr>
        <p:blipFill>
          <a:blip r:embed="rId9"/>
          <a:stretch/>
        </p:blipFill>
        <p:spPr>
          <a:xfrm>
            <a:off x="249480" y="5860440"/>
            <a:ext cx="3491280" cy="729360"/>
          </a:xfrm>
          <a:prstGeom prst="rect">
            <a:avLst/>
          </a:prstGeom>
          <a:ln w="0">
            <a:noFill/>
          </a:ln>
        </p:spPr>
      </p:pic>
      <p:sp>
        <p:nvSpPr>
          <p:cNvPr id="9" name="TextBox 16"/>
          <p:cNvSpPr/>
          <p:nvPr/>
        </p:nvSpPr>
        <p:spPr>
          <a:xfrm>
            <a:off x="0" y="6664680"/>
            <a:ext cx="12191400" cy="2343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en-US" sz="950" spc="-1" strike="noStrike">
                <a:solidFill>
                  <a:srgbClr val="fffeee"/>
                </a:solidFill>
                <a:latin typeface="Arial Narrow"/>
                <a:ea typeface="DejaVu Sans"/>
              </a:rPr>
              <a:t>Funded by the European Union (EU). Views and opinions expressed are however those of the author only and do not necessarily reflect those of the EU or European Research Executive Agency (REA). Neither the EU nor the REA can be held responsible for them.</a:t>
            </a:r>
            <a:endParaRPr b="0" lang="en-GB" sz="950" spc="-1" strike="noStrike">
              <a:latin typeface="Arial"/>
            </a:endParaRPr>
          </a:p>
        </p:txBody>
      </p:sp>
      <p:sp>
        <p:nvSpPr>
          <p:cNvPr id="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11"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 id="2147483660" r:id="rId21"/>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8" name="Image 9" descr=""/>
          <p:cNvPicPr/>
          <p:nvPr/>
        </p:nvPicPr>
        <p:blipFill>
          <a:blip r:embed="rId2"/>
          <a:stretch/>
        </p:blipFill>
        <p:spPr>
          <a:xfrm flipH="1" rot="10800000">
            <a:off x="234000" y="1307880"/>
            <a:ext cx="11716200" cy="131760"/>
          </a:xfrm>
          <a:prstGeom prst="rect">
            <a:avLst/>
          </a:prstGeom>
          <a:ln w="0">
            <a:noFill/>
          </a:ln>
        </p:spPr>
      </p:pic>
      <p:pic>
        <p:nvPicPr>
          <p:cNvPr id="49" name="Image 6" descr=""/>
          <p:cNvPicPr/>
          <p:nvPr/>
        </p:nvPicPr>
        <p:blipFill>
          <a:blip r:embed="rId3"/>
          <a:stretch/>
        </p:blipFill>
        <p:spPr>
          <a:xfrm flipH="1" rot="10800000">
            <a:off x="234000" y="6423480"/>
            <a:ext cx="11124360" cy="124920"/>
          </a:xfrm>
          <a:prstGeom prst="rect">
            <a:avLst/>
          </a:prstGeom>
          <a:ln w="0">
            <a:noFill/>
          </a:ln>
        </p:spPr>
      </p:pic>
      <p:pic>
        <p:nvPicPr>
          <p:cNvPr id="50" name="Image 20" descr=""/>
          <p:cNvPicPr/>
          <p:nvPr/>
        </p:nvPicPr>
        <p:blipFill>
          <a:blip r:embed="rId4"/>
          <a:stretch/>
        </p:blipFill>
        <p:spPr>
          <a:xfrm>
            <a:off x="91440" y="69120"/>
            <a:ext cx="2294280" cy="1222200"/>
          </a:xfrm>
          <a:prstGeom prst="rect">
            <a:avLst/>
          </a:prstGeom>
          <a:ln w="0">
            <a:noFill/>
          </a:ln>
        </p:spPr>
      </p:pic>
      <p:pic>
        <p:nvPicPr>
          <p:cNvPr id="51" name="Image 3" descr=""/>
          <p:cNvPicPr/>
          <p:nvPr/>
        </p:nvPicPr>
        <p:blipFill>
          <a:blip r:embed="rId5"/>
          <a:stretch/>
        </p:blipFill>
        <p:spPr>
          <a:xfrm flipH="1" rot="21067200">
            <a:off x="11571480" y="6380640"/>
            <a:ext cx="519840" cy="532800"/>
          </a:xfrm>
          <a:prstGeom prst="rect">
            <a:avLst/>
          </a:prstGeom>
          <a:ln w="0">
            <a:noFill/>
          </a:ln>
        </p:spPr>
      </p:pic>
      <p:sp>
        <p:nvSpPr>
          <p:cNvPr id="52" name="PlaceHolder 1"/>
          <p:cNvSpPr>
            <a:spLocks noGrp="1"/>
          </p:cNvSpPr>
          <p:nvPr>
            <p:ph type="ftr" idx="1"/>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&lt;footer&gt;</a:t>
            </a:r>
            <a:endParaRPr b="0" lang="en-GB" sz="1200" spc="-1" strike="noStrike">
              <a:latin typeface="Times New Roman"/>
            </a:endParaRPr>
          </a:p>
        </p:txBody>
      </p:sp>
      <p:sp>
        <p:nvSpPr>
          <p:cNvPr id="53" name="PlaceHolder 2"/>
          <p:cNvSpPr>
            <a:spLocks noGrp="1"/>
          </p:cNvSpPr>
          <p:nvPr>
            <p:ph type="sldNum" idx="2"/>
          </p:nvPr>
        </p:nvSpPr>
        <p:spPr>
          <a:xfrm>
            <a:off x="10917720" y="6465600"/>
            <a:ext cx="1064160" cy="364320"/>
          </a:xfrm>
          <a:prstGeom prst="rect">
            <a:avLst/>
          </a:prstGeom>
          <a:noFill/>
          <a:ln w="0">
            <a:noFill/>
          </a:ln>
        </p:spPr>
        <p:txBody>
          <a:bodyPr lIns="90000" rIns="90000" tIns="45000" bIns="45000" anchor="ctr">
            <a:noAutofit/>
          </a:bodyPr>
          <a:lstStyle>
            <a:lvl1pPr algn="r">
              <a:lnSpc>
                <a:spcPct val="100000"/>
              </a:lnSpc>
              <a:buNone/>
              <a:defRPr b="0" lang="en-GB" sz="1200" spc="-1" strike="noStrike">
                <a:solidFill>
                  <a:srgbClr val="404040"/>
                </a:solidFill>
                <a:latin typeface="Arial Narrow"/>
              </a:defRPr>
            </a:lvl1pPr>
          </a:lstStyle>
          <a:p>
            <a:pPr algn="r">
              <a:lnSpc>
                <a:spcPct val="100000"/>
              </a:lnSpc>
              <a:buNone/>
            </a:pPr>
            <a:fld id="{CDEE5D77-0AF8-4462-9DF7-7DA811511401}" type="slidenum">
              <a:rPr b="0" lang="en-GB" sz="1200" spc="-1" strike="noStrike">
                <a:solidFill>
                  <a:srgbClr val="404040"/>
                </a:solidFill>
                <a:latin typeface="Arial Narrow"/>
              </a:rPr>
              <a:t>&lt;number&gt;</a:t>
            </a:fld>
            <a:endParaRPr b="0" lang="en-GB" sz="1200" spc="-1" strike="noStrike">
              <a:latin typeface="Times New Roman"/>
            </a:endParaRPr>
          </a:p>
        </p:txBody>
      </p:sp>
      <p:sp>
        <p:nvSpPr>
          <p:cNvPr id="54" name="PlaceHolder 3"/>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55" name="PlaceHolder 4"/>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92" name="Image 9" descr=""/>
          <p:cNvPicPr/>
          <p:nvPr/>
        </p:nvPicPr>
        <p:blipFill>
          <a:blip r:embed="rId2"/>
          <a:stretch/>
        </p:blipFill>
        <p:spPr>
          <a:xfrm flipH="1" rot="10800000">
            <a:off x="234000" y="1307880"/>
            <a:ext cx="11716200" cy="131760"/>
          </a:xfrm>
          <a:prstGeom prst="rect">
            <a:avLst/>
          </a:prstGeom>
          <a:ln w="0">
            <a:noFill/>
          </a:ln>
        </p:spPr>
      </p:pic>
      <p:pic>
        <p:nvPicPr>
          <p:cNvPr id="93" name="Image 6" descr=""/>
          <p:cNvPicPr/>
          <p:nvPr/>
        </p:nvPicPr>
        <p:blipFill>
          <a:blip r:embed="rId3"/>
          <a:stretch/>
        </p:blipFill>
        <p:spPr>
          <a:xfrm flipH="1" rot="10800000">
            <a:off x="234000" y="6423480"/>
            <a:ext cx="11124360" cy="124920"/>
          </a:xfrm>
          <a:prstGeom prst="rect">
            <a:avLst/>
          </a:prstGeom>
          <a:ln w="0">
            <a:noFill/>
          </a:ln>
        </p:spPr>
      </p:pic>
      <p:pic>
        <p:nvPicPr>
          <p:cNvPr id="94" name="Image 20" descr=""/>
          <p:cNvPicPr/>
          <p:nvPr/>
        </p:nvPicPr>
        <p:blipFill>
          <a:blip r:embed="rId4"/>
          <a:stretch/>
        </p:blipFill>
        <p:spPr>
          <a:xfrm>
            <a:off x="91440" y="69120"/>
            <a:ext cx="2294280" cy="1222200"/>
          </a:xfrm>
          <a:prstGeom prst="rect">
            <a:avLst/>
          </a:prstGeom>
          <a:ln w="0">
            <a:noFill/>
          </a:ln>
        </p:spPr>
      </p:pic>
      <p:pic>
        <p:nvPicPr>
          <p:cNvPr id="95" name="Image 3" descr=""/>
          <p:cNvPicPr/>
          <p:nvPr/>
        </p:nvPicPr>
        <p:blipFill>
          <a:blip r:embed="rId5"/>
          <a:stretch/>
        </p:blipFill>
        <p:spPr>
          <a:xfrm flipH="1" rot="21067200">
            <a:off x="11571480" y="6380640"/>
            <a:ext cx="519840" cy="532800"/>
          </a:xfrm>
          <a:prstGeom prst="rect">
            <a:avLst/>
          </a:prstGeom>
          <a:ln w="0">
            <a:noFill/>
          </a:ln>
        </p:spPr>
      </p:pic>
      <p:sp>
        <p:nvSpPr>
          <p:cNvPr id="96" name="Rectangle 15"/>
          <p:cNvSpPr/>
          <p:nvPr/>
        </p:nvSpPr>
        <p:spPr>
          <a:xfrm>
            <a:off x="11433600" y="6434280"/>
            <a:ext cx="757440" cy="423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sp>
      <p:pic>
        <p:nvPicPr>
          <p:cNvPr id="97" name="Image 12" descr=""/>
          <p:cNvPicPr/>
          <p:nvPr/>
        </p:nvPicPr>
        <p:blipFill>
          <a:blip r:embed="rId6"/>
          <a:stretch/>
        </p:blipFill>
        <p:spPr>
          <a:xfrm flipH="1" rot="10800000">
            <a:off x="234000" y="6384960"/>
            <a:ext cx="11716200" cy="131760"/>
          </a:xfrm>
          <a:prstGeom prst="rect">
            <a:avLst/>
          </a:prstGeom>
          <a:ln w="0">
            <a:noFill/>
          </a:ln>
        </p:spPr>
      </p:pic>
      <p:sp>
        <p:nvSpPr>
          <p:cNvPr id="98" name="ZoneTexte 3"/>
          <p:cNvSpPr/>
          <p:nvPr/>
        </p:nvSpPr>
        <p:spPr>
          <a:xfrm>
            <a:off x="1570680" y="5780880"/>
            <a:ext cx="9042840" cy="515880"/>
          </a:xfrm>
          <a:prstGeom prst="rect">
            <a:avLst/>
          </a:prstGeom>
          <a:noFill/>
          <a:ln w="0">
            <a:noFill/>
          </a:ln>
        </p:spPr>
        <p:style>
          <a:lnRef idx="0"/>
          <a:fillRef idx="0"/>
          <a:effectRef idx="0"/>
          <a:fontRef idx="minor"/>
        </p:style>
        <p:txBody>
          <a:bodyPr lIns="90000" rIns="90000" tIns="45000" bIns="45000" anchor="t">
            <a:spAutoFit/>
          </a:bodyPr>
          <a:p>
            <a:pPr algn="just">
              <a:lnSpc>
                <a:spcPct val="100000"/>
              </a:lnSpc>
              <a:buNone/>
            </a:pPr>
            <a:r>
              <a:rPr b="0" i="1" lang="fr-FR" sz="1400" spc="-1" strike="noStrike">
                <a:solidFill>
                  <a:srgbClr val="222222"/>
                </a:solidFill>
                <a:latin typeface="Arial Narrow"/>
                <a:ea typeface="DejaVu Sans"/>
              </a:rPr>
              <a:t>Funded by the European Union (EU). Views and opinions expressed are however those of the author(s) only and do not necessarily reflect those of the EU or European Research Executive Agency (REA). Neither the EU nor the REA can be held responsible for them.</a:t>
            </a:r>
            <a:endParaRPr b="0" lang="en-GB" sz="1400" spc="-1" strike="noStrike">
              <a:latin typeface="Arial"/>
            </a:endParaRPr>
          </a:p>
        </p:txBody>
      </p:sp>
      <p:grpSp>
        <p:nvGrpSpPr>
          <p:cNvPr id="99" name="Group 7"/>
          <p:cNvGrpSpPr/>
          <p:nvPr/>
        </p:nvGrpSpPr>
        <p:grpSpPr>
          <a:xfrm>
            <a:off x="1927440" y="2327040"/>
            <a:ext cx="8329320" cy="2899080"/>
            <a:chOff x="1927440" y="2327040"/>
            <a:chExt cx="8329320" cy="2899080"/>
          </a:xfrm>
        </p:grpSpPr>
        <p:pic>
          <p:nvPicPr>
            <p:cNvPr id="100" name="Image 2" descr=""/>
            <p:cNvPicPr/>
            <p:nvPr/>
          </p:nvPicPr>
          <p:blipFill>
            <a:blip r:embed="rId7"/>
            <a:stretch/>
          </p:blipFill>
          <p:spPr>
            <a:xfrm>
              <a:off x="1927440" y="2327040"/>
              <a:ext cx="5441400" cy="2899080"/>
            </a:xfrm>
            <a:prstGeom prst="rect">
              <a:avLst/>
            </a:prstGeom>
            <a:ln w="0">
              <a:noFill/>
            </a:ln>
          </p:spPr>
        </p:pic>
        <p:pic>
          <p:nvPicPr>
            <p:cNvPr id="101" name="Picture 9" descr="A blue flag with yellow stars&#10;&#10;Description automatically generated"/>
            <p:cNvPicPr/>
            <p:nvPr/>
          </p:nvPicPr>
          <p:blipFill>
            <a:blip r:embed="rId8"/>
            <a:stretch/>
          </p:blipFill>
          <p:spPr>
            <a:xfrm>
              <a:off x="7533720" y="2419200"/>
              <a:ext cx="2723040" cy="2759040"/>
            </a:xfrm>
            <a:prstGeom prst="rect">
              <a:avLst/>
            </a:prstGeom>
            <a:ln w="0">
              <a:noFill/>
            </a:ln>
          </p:spPr>
        </p:pic>
      </p:grpSp>
      <p:pic>
        <p:nvPicPr>
          <p:cNvPr id="102" name="Picture 2" descr=""/>
          <p:cNvPicPr/>
          <p:nvPr/>
        </p:nvPicPr>
        <p:blipFill>
          <a:blip r:embed="rId9"/>
          <a:stretch/>
        </p:blipFill>
        <p:spPr>
          <a:xfrm>
            <a:off x="-3600" y="0"/>
            <a:ext cx="12191400" cy="1888920"/>
          </a:xfrm>
          <a:prstGeom prst="rect">
            <a:avLst/>
          </a:prstGeom>
          <a:ln w="0">
            <a:noFill/>
          </a:ln>
        </p:spPr>
      </p:pic>
      <p:sp>
        <p:nvSpPr>
          <p:cNvPr id="103" name="PlaceHolder 1"/>
          <p:cNvSpPr>
            <a:spLocks noGrp="1"/>
          </p:cNvSpPr>
          <p:nvPr>
            <p:ph type="ftr" idx="3"/>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707070"/>
                </a:solidFill>
                <a:latin typeface="Arial Narrow"/>
              </a:defRPr>
            </a:lvl1pPr>
          </a:lstStyle>
          <a:p>
            <a:pPr algn="ctr">
              <a:lnSpc>
                <a:spcPct val="100000"/>
              </a:lnSpc>
              <a:buNone/>
            </a:pPr>
            <a:r>
              <a:rPr b="0" lang="fr-FR" sz="1200" spc="-1" strike="noStrike">
                <a:solidFill>
                  <a:srgbClr val="707070"/>
                </a:solidFill>
                <a:latin typeface="Arial Narrow"/>
              </a:rPr>
              <a:t>&lt;footer&gt;</a:t>
            </a:r>
            <a:endParaRPr b="0" lang="en-GB" sz="1200" spc="-1" strike="noStrike">
              <a:latin typeface="Times New Roman"/>
            </a:endParaRPr>
          </a:p>
        </p:txBody>
      </p:sp>
      <p:sp>
        <p:nvSpPr>
          <p:cNvPr id="104" name="PlaceHolder 2"/>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105" name="PlaceHolder 3"/>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 id="2147483684" r:id="rId19"/>
    <p:sldLayoutId id="2147483685" r:id="rId20"/>
    <p:sldLayoutId id="2147483686" r:id="rId21"/>
  </p:sldLayoutIdLst>
</p:sldMaster>
</file>

<file path=ppt/slides/_rels/slide1.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36.png"/><Relationship Id="rId2" Type="http://schemas.openxmlformats.org/officeDocument/2006/relationships/image" Target="../media/image37.png"/><Relationship Id="rId3" Type="http://schemas.openxmlformats.org/officeDocument/2006/relationships/image" Target="../media/image38.png"/><Relationship Id="rId4"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39.png"/><Relationship Id="rId2" Type="http://schemas.openxmlformats.org/officeDocument/2006/relationships/image" Target="../media/image40.png"/><Relationship Id="rId3" Type="http://schemas.openxmlformats.org/officeDocument/2006/relationships/image" Target="../media/image41.png"/><Relationship Id="rId4"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42.png"/><Relationship Id="rId2" Type="http://schemas.openxmlformats.org/officeDocument/2006/relationships/image" Target="../media/image43.png"/><Relationship Id="rId3" Type="http://schemas.openxmlformats.org/officeDocument/2006/relationships/image" Target="../media/image44.png"/><Relationship Id="rId4"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45.png"/><Relationship Id="rId2" Type="http://schemas.openxmlformats.org/officeDocument/2006/relationships/image" Target="../media/image46.png"/><Relationship Id="rId3" Type="http://schemas.openxmlformats.org/officeDocument/2006/relationships/image" Target="../media/image47.png"/><Relationship Id="rId4"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48.png"/><Relationship Id="rId2" Type="http://schemas.openxmlformats.org/officeDocument/2006/relationships/image" Target="../media/image49.png"/><Relationship Id="rId3"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image" Target="../media/image24.png"/><Relationship Id="rId3"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 Id="rId3"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28.pn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image" Target="../media/image30.png"/><Relationship Id="rId3"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34.png"/><Relationship Id="rId2" Type="http://schemas.openxmlformats.org/officeDocument/2006/relationships/image" Target="../media/image35.png"/><Relationship Id="rId3"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PlaceHolder 1"/>
          <p:cNvSpPr>
            <a:spLocks noGrp="1"/>
          </p:cNvSpPr>
          <p:nvPr>
            <p:ph type="title"/>
          </p:nvPr>
        </p:nvSpPr>
        <p:spPr>
          <a:xfrm>
            <a:off x="914400" y="1725480"/>
            <a:ext cx="10362600" cy="1828440"/>
          </a:xfrm>
          <a:prstGeom prst="rect">
            <a:avLst/>
          </a:prstGeom>
          <a:noFill/>
          <a:ln w="0">
            <a:noFill/>
          </a:ln>
        </p:spPr>
        <p:txBody>
          <a:bodyPr lIns="90000" rIns="90000" tIns="45000" bIns="45000" anchor="b">
            <a:noAutofit/>
          </a:bodyPr>
          <a:p>
            <a:pPr algn="ctr">
              <a:lnSpc>
                <a:spcPct val="90000"/>
              </a:lnSpc>
              <a:buNone/>
            </a:pPr>
            <a:r>
              <a:rPr b="0" lang="en-US" sz="4400" spc="-1" strike="noStrike">
                <a:solidFill>
                  <a:srgbClr val="000000"/>
                </a:solidFill>
                <a:latin typeface="Arial"/>
              </a:rPr>
              <a:t>Report for WP4:</a:t>
            </a:r>
            <a:br>
              <a:rPr sz="4400"/>
            </a:br>
            <a:r>
              <a:rPr b="0" lang="en-US" sz="4400" spc="-1" strike="noStrike">
                <a:solidFill>
                  <a:srgbClr val="000000"/>
                </a:solidFill>
                <a:latin typeface="Arial"/>
              </a:rPr>
              <a:t>Muon Production and Cooling</a:t>
            </a:r>
            <a:endParaRPr b="0" lang="en-GB" sz="4400" spc="-1" strike="noStrike">
              <a:latin typeface="Arial"/>
            </a:endParaRPr>
          </a:p>
        </p:txBody>
      </p:sp>
      <p:sp>
        <p:nvSpPr>
          <p:cNvPr id="143" name="PlaceHolder 2"/>
          <p:cNvSpPr>
            <a:spLocks noGrp="1"/>
          </p:cNvSpPr>
          <p:nvPr>
            <p:ph type="subTitle"/>
          </p:nvPr>
        </p:nvSpPr>
        <p:spPr>
          <a:xfrm>
            <a:off x="1523880" y="3624480"/>
            <a:ext cx="9143280" cy="1296360"/>
          </a:xfrm>
          <a:prstGeom prst="rect">
            <a:avLst/>
          </a:prstGeom>
          <a:noFill/>
          <a:ln w="0">
            <a:noFill/>
          </a:ln>
        </p:spPr>
        <p:txBody>
          <a:bodyPr lIns="90000" rIns="90000" tIns="45000" bIns="45000" anchor="t">
            <a:noAutofit/>
          </a:bodyPr>
          <a:p>
            <a:pPr algn="ctr">
              <a:lnSpc>
                <a:spcPct val="90000"/>
              </a:lnSpc>
              <a:spcBef>
                <a:spcPts val="1001"/>
              </a:spcBef>
              <a:buNone/>
              <a:tabLst>
                <a:tab algn="l" pos="0"/>
              </a:tabLst>
            </a:pPr>
            <a:r>
              <a:rPr b="0" lang="en-GB" sz="2800" spc="-1" strike="noStrike">
                <a:solidFill>
                  <a:srgbClr val="000000"/>
                </a:solidFill>
                <a:latin typeface="Arial"/>
              </a:rPr>
              <a:t>Chris Rogers on behalf of WP4</a:t>
            </a:r>
            <a:endParaRPr b="0" lang="en-GB" sz="2800" spc="-1" strike="noStrike">
              <a:latin typeface="Arial"/>
            </a:endParaRPr>
          </a:p>
        </p:txBody>
      </p:sp>
      <p:sp>
        <p:nvSpPr>
          <p:cNvPr id="144" name="PlaceHolder 3"/>
          <p:cNvSpPr>
            <a:spLocks noGrp="1"/>
          </p:cNvSpPr>
          <p:nvPr>
            <p:ph/>
          </p:nvPr>
        </p:nvSpPr>
        <p:spPr>
          <a:xfrm>
            <a:off x="7344720" y="4971600"/>
            <a:ext cx="3931920" cy="605880"/>
          </a:xfrm>
          <a:prstGeom prst="rect">
            <a:avLst/>
          </a:prstGeom>
          <a:noFill/>
          <a:ln w="0">
            <a:noFill/>
          </a:ln>
        </p:spPr>
        <p:txBody>
          <a:bodyPr lIns="90000" rIns="90000" tIns="45000" bIns="45000" anchor="t">
            <a:noAutofit/>
          </a:bodyPr>
          <a:p>
            <a:endParaRPr b="0" lang="en-GB" sz="3200" spc="-1" strike="noStrike">
              <a:latin typeface="Arial"/>
            </a:endParaRPr>
          </a:p>
        </p:txBody>
      </p:sp>
      <p:pic>
        <p:nvPicPr>
          <p:cNvPr id="145" name="" descr=""/>
          <p:cNvPicPr/>
          <p:nvPr/>
        </p:nvPicPr>
        <p:blipFill>
          <a:blip r:embed="rId1"/>
          <a:stretch/>
        </p:blipFill>
        <p:spPr>
          <a:xfrm>
            <a:off x="10090080" y="36000"/>
            <a:ext cx="1969560" cy="107028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PlaceHolder 1"/>
          <p:cNvSpPr>
            <a:spLocks noGrp="1"/>
          </p:cNvSpPr>
          <p:nvPr>
            <p:ph/>
          </p:nvPr>
        </p:nvSpPr>
        <p:spPr>
          <a:xfrm>
            <a:off x="838080" y="1825560"/>
            <a:ext cx="708156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High power target alternatives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Fluidised Tungsten target (UKRI, Warwick)</a:t>
            </a:r>
            <a:endParaRPr b="0" lang="en-GB" sz="2400" spc="-1" strike="noStrike">
              <a:latin typeface="Arial"/>
            </a:endParaRPr>
          </a:p>
          <a:p>
            <a:pPr lvl="2" marL="1296000" indent="-288000">
              <a:lnSpc>
                <a:spcPct val="90000"/>
              </a:lnSpc>
              <a:spcBef>
                <a:spcPts val="850"/>
              </a:spcBef>
              <a:buClr>
                <a:srgbClr val="000000"/>
              </a:buClr>
              <a:buSzPct val="45000"/>
              <a:buFont typeface="Wingdings" charset="2"/>
              <a:buChar char=""/>
            </a:pPr>
            <a:r>
              <a:rPr b="0" lang="en-US" sz="2400" spc="-1" strike="noStrike">
                <a:solidFill>
                  <a:srgbClr val="203864"/>
                </a:solidFill>
                <a:latin typeface="Arial"/>
              </a:rPr>
              <a:t>Assessment of radiation load</a:t>
            </a:r>
            <a:endParaRPr b="0" lang="en-GB" sz="2400" spc="-1" strike="noStrike">
              <a:latin typeface="Arial"/>
            </a:endParaRPr>
          </a:p>
          <a:p>
            <a:pPr lvl="2" marL="1296000" indent="-288000">
              <a:lnSpc>
                <a:spcPct val="90000"/>
              </a:lnSpc>
              <a:spcBef>
                <a:spcPts val="850"/>
              </a:spcBef>
              <a:buClr>
                <a:srgbClr val="000000"/>
              </a:buClr>
              <a:buSzPct val="45000"/>
              <a:buFont typeface="Wingdings" charset="2"/>
              <a:buChar char=""/>
            </a:pPr>
            <a:r>
              <a:rPr b="0" lang="en-US" sz="2400" spc="-1" strike="noStrike">
                <a:solidFill>
                  <a:srgbClr val="203864"/>
                </a:solidFill>
                <a:latin typeface="Arial"/>
              </a:rPr>
              <a:t>Thermal management of tungsten</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Liquid lead target (ENEA, CERN)</a:t>
            </a:r>
            <a:endParaRPr b="0" lang="en-GB" sz="2400" spc="-1" strike="noStrike">
              <a:latin typeface="Arial"/>
            </a:endParaRPr>
          </a:p>
          <a:p>
            <a:pPr lvl="2" marL="1296000" indent="-288000">
              <a:lnSpc>
                <a:spcPct val="90000"/>
              </a:lnSpc>
              <a:spcBef>
                <a:spcPts val="850"/>
              </a:spcBef>
              <a:buClr>
                <a:srgbClr val="000000"/>
              </a:buClr>
              <a:buSzPct val="45000"/>
              <a:buFont typeface="Wingdings" charset="2"/>
              <a:buChar char=""/>
            </a:pPr>
            <a:r>
              <a:rPr b="0" lang="en-US" sz="2400" spc="-1" strike="noStrike">
                <a:solidFill>
                  <a:srgbClr val="203864"/>
                </a:solidFill>
                <a:latin typeface="Arial"/>
              </a:rPr>
              <a:t>Numerical calculation of lead behaviour on beam impact </a:t>
            </a:r>
            <a:endParaRPr b="0" lang="en-GB" sz="2400" spc="-1" strike="noStrike">
              <a:latin typeface="Arial"/>
            </a:endParaRPr>
          </a:p>
          <a:p>
            <a:pPr>
              <a:lnSpc>
                <a:spcPct val="90000"/>
              </a:lnSpc>
              <a:spcBef>
                <a:spcPts val="1417"/>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85" name="PlaceHolder 2"/>
          <p:cNvSpPr>
            <a:spLocks noGrp="1"/>
          </p:cNvSpPr>
          <p:nvPr>
            <p:ph type="ftr" idx="12"/>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86"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Third Parties’ Contributions - Target</a:t>
            </a:r>
            <a:endParaRPr b="0" lang="en-GB" sz="3600" spc="-1" strike="noStrike">
              <a:latin typeface="Arial"/>
            </a:endParaRPr>
          </a:p>
        </p:txBody>
      </p:sp>
      <p:pic>
        <p:nvPicPr>
          <p:cNvPr id="187" name="Picture 17" descr=""/>
          <p:cNvPicPr/>
          <p:nvPr/>
        </p:nvPicPr>
        <p:blipFill>
          <a:blip r:embed="rId1"/>
          <a:stretch/>
        </p:blipFill>
        <p:spPr>
          <a:xfrm>
            <a:off x="8649720" y="1477800"/>
            <a:ext cx="1969920" cy="2743560"/>
          </a:xfrm>
          <a:prstGeom prst="rect">
            <a:avLst/>
          </a:prstGeom>
          <a:ln w="0">
            <a:noFill/>
          </a:ln>
        </p:spPr>
      </p:pic>
      <p:pic>
        <p:nvPicPr>
          <p:cNvPr id="188" name="" descr=""/>
          <p:cNvPicPr/>
          <p:nvPr/>
        </p:nvPicPr>
        <p:blipFill>
          <a:blip r:embed="rId2"/>
          <a:stretch/>
        </p:blipFill>
        <p:spPr>
          <a:xfrm>
            <a:off x="10090080" y="36000"/>
            <a:ext cx="1969560" cy="1070280"/>
          </a:xfrm>
          <a:prstGeom prst="rect">
            <a:avLst/>
          </a:prstGeom>
          <a:ln w="0">
            <a:noFill/>
          </a:ln>
        </p:spPr>
      </p:pic>
      <p:pic>
        <p:nvPicPr>
          <p:cNvPr id="189" name="Picture 5" descr="A diagram of a fraction&#10;&#10;AI-generated content may be incorrect."/>
          <p:cNvPicPr/>
          <p:nvPr/>
        </p:nvPicPr>
        <p:blipFill>
          <a:blip r:embed="rId3"/>
          <a:srcRect l="0" t="16431" r="0" b="0"/>
          <a:stretch/>
        </p:blipFill>
        <p:spPr>
          <a:xfrm>
            <a:off x="8660520" y="4418640"/>
            <a:ext cx="1239120" cy="1521000"/>
          </a:xfrm>
          <a:prstGeom prst="rect">
            <a:avLst/>
          </a:prstGeom>
          <a:ln w="0">
            <a:noFill/>
          </a:ln>
        </p:spPr>
      </p:pic>
      <p:sp>
        <p:nvSpPr>
          <p:cNvPr id="5" name="PlaceHolder 4"/>
          <p:cNvSpPr>
            <a:spLocks noGrp="1"/>
          </p:cNvSpPr>
          <p:nvPr>
            <p:ph type="sldNum" idx="2"/>
          </p:nvPr>
        </p:nvSpPr>
        <p:spPr/>
        <p:txBody>
          <a:bodyPr/>
          <a:p>
            <a:fld id="{72D08D54-C4EB-4655-9B9E-2EAAD11E43B1}" type="slidenum">
              <a:t>10</a:t>
            </a:fld>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PlaceHolder 1"/>
          <p:cNvSpPr>
            <a:spLocks noGrp="1"/>
          </p:cNvSpPr>
          <p:nvPr>
            <p:ph/>
          </p:nvPr>
        </p:nvSpPr>
        <p:spPr>
          <a:xfrm>
            <a:off x="838080" y="1825560"/>
            <a:ext cx="1051488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Muon capture dynamics (UKRI)</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Rectilinear cooling channel design (IMP, UKRI)</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Final cooling channel design (IMP)</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a:t>
            </a:r>
            <a:r>
              <a:rPr b="0" lang="en-US" sz="2400" spc="-1" strike="noStrike">
                <a:solidFill>
                  <a:srgbClr val="203864"/>
                </a:solidFill>
                <a:latin typeface="Arial"/>
              </a:rPr>
              <a:t>RB10” lattice</a:t>
            </a:r>
            <a:endParaRPr b="0" lang="en-GB" sz="2400" spc="-1" strike="noStrike">
              <a:latin typeface="Arial"/>
            </a:endParaRPr>
          </a:p>
          <a:p>
            <a:pPr>
              <a:lnSpc>
                <a:spcPct val="90000"/>
              </a:lnSpc>
              <a:spcBef>
                <a:spcPts val="1417"/>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91" name="PlaceHolder 2"/>
          <p:cNvSpPr>
            <a:spLocks noGrp="1"/>
          </p:cNvSpPr>
          <p:nvPr>
            <p:ph type="ftr" idx="13"/>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92"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Third Parties’ Contributions - Cooling</a:t>
            </a:r>
            <a:endParaRPr b="0" lang="en-GB" sz="3600" spc="-1" strike="noStrike">
              <a:latin typeface="Arial"/>
            </a:endParaRPr>
          </a:p>
        </p:txBody>
      </p:sp>
      <p:pic>
        <p:nvPicPr>
          <p:cNvPr id="193" name="" descr=""/>
          <p:cNvPicPr/>
          <p:nvPr/>
        </p:nvPicPr>
        <p:blipFill>
          <a:blip r:embed="rId1"/>
          <a:stretch/>
        </p:blipFill>
        <p:spPr>
          <a:xfrm>
            <a:off x="8067240" y="1620000"/>
            <a:ext cx="3812400" cy="1808280"/>
          </a:xfrm>
          <a:prstGeom prst="rect">
            <a:avLst/>
          </a:prstGeom>
          <a:ln w="0">
            <a:noFill/>
          </a:ln>
        </p:spPr>
      </p:pic>
      <p:pic>
        <p:nvPicPr>
          <p:cNvPr id="194" name="" descr=""/>
          <p:cNvPicPr/>
          <p:nvPr/>
        </p:nvPicPr>
        <p:blipFill>
          <a:blip r:embed="rId2"/>
          <a:stretch/>
        </p:blipFill>
        <p:spPr>
          <a:xfrm>
            <a:off x="10090080" y="36000"/>
            <a:ext cx="1969560" cy="1070280"/>
          </a:xfrm>
          <a:prstGeom prst="rect">
            <a:avLst/>
          </a:prstGeom>
          <a:ln w="0">
            <a:noFill/>
          </a:ln>
        </p:spPr>
      </p:pic>
      <p:pic>
        <p:nvPicPr>
          <p:cNvPr id="195" name="" descr=""/>
          <p:cNvPicPr/>
          <p:nvPr/>
        </p:nvPicPr>
        <p:blipFill>
          <a:blip r:embed="rId3"/>
          <a:stretch/>
        </p:blipFill>
        <p:spPr>
          <a:xfrm>
            <a:off x="7267680" y="3736440"/>
            <a:ext cx="4677840" cy="1663200"/>
          </a:xfrm>
          <a:prstGeom prst="rect">
            <a:avLst/>
          </a:prstGeom>
          <a:ln w="0">
            <a:noFill/>
          </a:ln>
        </p:spPr>
      </p:pic>
      <p:sp>
        <p:nvSpPr>
          <p:cNvPr id="5" name="PlaceHolder 4"/>
          <p:cNvSpPr>
            <a:spLocks noGrp="1"/>
          </p:cNvSpPr>
          <p:nvPr>
            <p:ph type="sldNum" idx="2"/>
          </p:nvPr>
        </p:nvSpPr>
        <p:spPr/>
        <p:txBody>
          <a:bodyPr/>
          <a:p>
            <a:fld id="{B8FC9A28-E496-4743-A6E8-EDC9702077CE}" type="slidenum">
              <a:t>11</a:t>
            </a:fld>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PlaceHolder 1"/>
          <p:cNvSpPr>
            <a:spLocks noGrp="1"/>
          </p:cNvSpPr>
          <p:nvPr>
            <p:ph/>
          </p:nvPr>
        </p:nvSpPr>
        <p:spPr>
          <a:xfrm>
            <a:off x="838080" y="4500000"/>
            <a:ext cx="10514880" cy="167616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Demonstrator experimental design (UKRI, IMPERIAL)</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Studying two possible sites at CERN</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Also some exploration of synergies</a:t>
            </a:r>
            <a:endParaRPr b="0" lang="en-GB" sz="2400" spc="-1" strike="noStrike">
              <a:latin typeface="Arial"/>
            </a:endParaRPr>
          </a:p>
          <a:p>
            <a:pPr>
              <a:lnSpc>
                <a:spcPct val="90000"/>
              </a:lnSpc>
              <a:spcBef>
                <a:spcPts val="1001"/>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97" name="PlaceHolder 2"/>
          <p:cNvSpPr>
            <a:spLocks noGrp="1"/>
          </p:cNvSpPr>
          <p:nvPr>
            <p:ph type="ftr" idx="14"/>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98"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Third Parties’ Contributions – Cooling Demonstrator</a:t>
            </a:r>
            <a:endParaRPr b="0" lang="en-GB" sz="3600" spc="-1" strike="noStrike">
              <a:latin typeface="Arial"/>
            </a:endParaRPr>
          </a:p>
        </p:txBody>
      </p:sp>
      <p:pic>
        <p:nvPicPr>
          <p:cNvPr id="199" name="" descr=""/>
          <p:cNvPicPr/>
          <p:nvPr/>
        </p:nvPicPr>
        <p:blipFill>
          <a:blip r:embed="rId1"/>
          <a:stretch/>
        </p:blipFill>
        <p:spPr>
          <a:xfrm>
            <a:off x="10090080" y="36000"/>
            <a:ext cx="1969560" cy="1070280"/>
          </a:xfrm>
          <a:prstGeom prst="rect">
            <a:avLst/>
          </a:prstGeom>
          <a:ln w="0">
            <a:noFill/>
          </a:ln>
        </p:spPr>
      </p:pic>
      <p:pic>
        <p:nvPicPr>
          <p:cNvPr id="200" name="Picture 15" descr="A blueprint of a machine&#10;&#10;AI-generated content may be incorrect."/>
          <p:cNvPicPr/>
          <p:nvPr/>
        </p:nvPicPr>
        <p:blipFill>
          <a:blip r:embed="rId2"/>
          <a:stretch/>
        </p:blipFill>
        <p:spPr>
          <a:xfrm rot="5400000">
            <a:off x="1582560" y="862200"/>
            <a:ext cx="2234880" cy="3599640"/>
          </a:xfrm>
          <a:prstGeom prst="rect">
            <a:avLst/>
          </a:prstGeom>
          <a:ln w="0">
            <a:noFill/>
          </a:ln>
        </p:spPr>
      </p:pic>
      <p:pic>
        <p:nvPicPr>
          <p:cNvPr id="201" name="Content Placeholder 10" descr="A drawing of a room&#10;&#10;Description automatically generated"/>
          <p:cNvPicPr/>
          <p:nvPr/>
        </p:nvPicPr>
        <p:blipFill>
          <a:blip r:embed="rId3"/>
          <a:stretch/>
        </p:blipFill>
        <p:spPr>
          <a:xfrm>
            <a:off x="5385600" y="1477800"/>
            <a:ext cx="5954040" cy="2301840"/>
          </a:xfrm>
          <a:prstGeom prst="rect">
            <a:avLst/>
          </a:prstGeom>
          <a:ln w="0">
            <a:noFill/>
          </a:ln>
        </p:spPr>
      </p:pic>
      <p:sp>
        <p:nvSpPr>
          <p:cNvPr id="5" name="PlaceHolder 4"/>
          <p:cNvSpPr>
            <a:spLocks noGrp="1"/>
          </p:cNvSpPr>
          <p:nvPr>
            <p:ph type="sldNum" idx="2"/>
          </p:nvPr>
        </p:nvSpPr>
        <p:spPr/>
        <p:txBody>
          <a:bodyPr/>
          <a:p>
            <a:fld id="{10831589-B2FA-4B88-ABD3-0AC3ADAB1C44}" type="slidenum">
              <a:t>12</a:t>
            </a:fld>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PlaceHolder 1"/>
          <p:cNvSpPr>
            <a:spLocks noGrp="1"/>
          </p:cNvSpPr>
          <p:nvPr>
            <p:ph/>
          </p:nvPr>
        </p:nvSpPr>
        <p:spPr>
          <a:xfrm>
            <a:off x="838080" y="1825560"/>
            <a:ext cx="726156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BDSIM Code Development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Build European capability for cooling cell simulation</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Successfully delivered cooling cell simulation</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Fully validated against US codes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D4.1</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Further development will improve the code</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Improved UI</a:t>
            </a:r>
            <a:endParaRPr b="0" lang="en-GB" sz="2400" spc="-1" strike="noStrike">
              <a:latin typeface="Arial"/>
            </a:endParaRPr>
          </a:p>
          <a:p>
            <a:pPr>
              <a:lnSpc>
                <a:spcPct val="90000"/>
              </a:lnSpc>
              <a:spcBef>
                <a:spcPts val="1001"/>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203" name="PlaceHolder 2"/>
          <p:cNvSpPr>
            <a:spLocks noGrp="1"/>
          </p:cNvSpPr>
          <p:nvPr>
            <p:ph type="ftr" idx="15"/>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204"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Third Parties’ Contributions – Code Development</a:t>
            </a:r>
            <a:endParaRPr b="0" lang="en-GB" sz="3600" spc="-1" strike="noStrike">
              <a:latin typeface="Arial"/>
            </a:endParaRPr>
          </a:p>
        </p:txBody>
      </p:sp>
      <p:pic>
        <p:nvPicPr>
          <p:cNvPr id="205" name="" descr=""/>
          <p:cNvPicPr/>
          <p:nvPr/>
        </p:nvPicPr>
        <p:blipFill>
          <a:blip r:embed="rId1"/>
          <a:stretch/>
        </p:blipFill>
        <p:spPr>
          <a:xfrm>
            <a:off x="10090080" y="36000"/>
            <a:ext cx="1969560" cy="1070280"/>
          </a:xfrm>
          <a:prstGeom prst="rect">
            <a:avLst/>
          </a:prstGeom>
          <a:ln w="0">
            <a:noFill/>
          </a:ln>
        </p:spPr>
      </p:pic>
      <p:pic>
        <p:nvPicPr>
          <p:cNvPr id="206" name="" descr=""/>
          <p:cNvPicPr/>
          <p:nvPr/>
        </p:nvPicPr>
        <p:blipFill>
          <a:blip r:embed="rId2"/>
          <a:stretch/>
        </p:blipFill>
        <p:spPr>
          <a:xfrm>
            <a:off x="7918560" y="1440000"/>
            <a:ext cx="3961080" cy="2665800"/>
          </a:xfrm>
          <a:prstGeom prst="rect">
            <a:avLst/>
          </a:prstGeom>
          <a:ln w="0">
            <a:noFill/>
          </a:ln>
        </p:spPr>
      </p:pic>
      <p:pic>
        <p:nvPicPr>
          <p:cNvPr id="207" name="" descr=""/>
          <p:cNvPicPr/>
          <p:nvPr/>
        </p:nvPicPr>
        <p:blipFill>
          <a:blip r:embed="rId3"/>
          <a:stretch/>
        </p:blipFill>
        <p:spPr>
          <a:xfrm>
            <a:off x="8280000" y="4140000"/>
            <a:ext cx="3239640" cy="2279160"/>
          </a:xfrm>
          <a:prstGeom prst="rect">
            <a:avLst/>
          </a:prstGeom>
          <a:ln w="0">
            <a:noFill/>
          </a:ln>
        </p:spPr>
      </p:pic>
      <p:sp>
        <p:nvSpPr>
          <p:cNvPr id="5" name="PlaceHolder 4"/>
          <p:cNvSpPr>
            <a:spLocks noGrp="1"/>
          </p:cNvSpPr>
          <p:nvPr>
            <p:ph type="sldNum" idx="2"/>
          </p:nvPr>
        </p:nvSpPr>
        <p:spPr/>
        <p:txBody>
          <a:bodyPr/>
          <a:p>
            <a:fld id="{297C41D3-B219-4CD5-B8FE-3D3A651925EC}" type="slidenum">
              <a:t>13</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8" name="PlaceHolder 1"/>
          <p:cNvSpPr>
            <a:spLocks noGrp="1"/>
          </p:cNvSpPr>
          <p:nvPr>
            <p:ph/>
          </p:nvPr>
        </p:nvSpPr>
        <p:spPr>
          <a:xfrm>
            <a:off x="838080" y="1825560"/>
            <a:ext cx="726156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Excellent progress made so far in MuCol design for WP4</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Target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Secure target design @ 2 MW</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Studying target design @ 4 MW</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Cooling</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Exceeding desired parameters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Delivered D4.1 on time</a:t>
            </a:r>
            <a:endParaRPr b="0" lang="en-GB" sz="2400" spc="-1" strike="noStrike">
              <a:latin typeface="Arial"/>
            </a:endParaRPr>
          </a:p>
        </p:txBody>
      </p:sp>
      <p:sp>
        <p:nvSpPr>
          <p:cNvPr id="209" name="PlaceHolder 2"/>
          <p:cNvSpPr>
            <a:spLocks noGrp="1"/>
          </p:cNvSpPr>
          <p:nvPr>
            <p:ph type="ftr" idx="16"/>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210"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Conclusion</a:t>
            </a:r>
            <a:endParaRPr b="0" lang="en-GB" sz="3600" spc="-1" strike="noStrike">
              <a:latin typeface="Arial"/>
            </a:endParaRPr>
          </a:p>
        </p:txBody>
      </p:sp>
      <p:pic>
        <p:nvPicPr>
          <p:cNvPr id="211" name="" descr=""/>
          <p:cNvPicPr/>
          <p:nvPr/>
        </p:nvPicPr>
        <p:blipFill>
          <a:blip r:embed="rId1"/>
          <a:stretch/>
        </p:blipFill>
        <p:spPr>
          <a:xfrm>
            <a:off x="10090080" y="36000"/>
            <a:ext cx="1969560" cy="1070280"/>
          </a:xfrm>
          <a:prstGeom prst="rect">
            <a:avLst/>
          </a:prstGeom>
          <a:ln w="0">
            <a:noFill/>
          </a:ln>
        </p:spPr>
      </p:pic>
      <p:pic>
        <p:nvPicPr>
          <p:cNvPr id="212" name="" descr=""/>
          <p:cNvPicPr/>
          <p:nvPr/>
        </p:nvPicPr>
        <p:blipFill>
          <a:blip r:embed="rId2"/>
          <a:stretch/>
        </p:blipFill>
        <p:spPr>
          <a:xfrm>
            <a:off x="7422480" y="2340000"/>
            <a:ext cx="4637160" cy="3360960"/>
          </a:xfrm>
          <a:prstGeom prst="rect">
            <a:avLst/>
          </a:prstGeom>
          <a:ln w="0">
            <a:noFill/>
          </a:ln>
        </p:spPr>
      </p:pic>
      <p:sp>
        <p:nvSpPr>
          <p:cNvPr id="5" name="PlaceHolder 4"/>
          <p:cNvSpPr>
            <a:spLocks noGrp="1"/>
          </p:cNvSpPr>
          <p:nvPr>
            <p:ph type="sldNum" idx="2"/>
          </p:nvPr>
        </p:nvSpPr>
        <p:spPr/>
        <p:txBody>
          <a:bodyPr/>
          <a:p>
            <a:fld id="{97388A72-B32D-4211-A52B-415C4C76E8AA}" type="slidenum">
              <a:t>14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PlaceHolder 1"/>
          <p:cNvSpPr>
            <a:spLocks noGrp="1"/>
          </p:cNvSpPr>
          <p:nvPr>
            <p:ph type="ftr" idx="17"/>
          </p:nvPr>
        </p:nvSpPr>
        <p:spPr>
          <a:xfrm>
            <a:off x="595080" y="6470640"/>
            <a:ext cx="1073052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PlaceHolder 1"/>
          <p:cNvSpPr>
            <a:spLocks noGrp="1"/>
          </p:cNvSpPr>
          <p:nvPr>
            <p:ph/>
          </p:nvPr>
        </p:nvSpPr>
        <p:spPr>
          <a:xfrm>
            <a:off x="838080" y="1825560"/>
            <a:ext cx="1051488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WP4 is studying muon production for the muon collider</a:t>
            </a:r>
            <a:endParaRPr b="0" lang="en-GB" sz="2400" spc="-1" strike="noStrike">
              <a:latin typeface="Arial"/>
            </a:endParaRPr>
          </a:p>
          <a:p>
            <a:pPr marL="228600" indent="-228600">
              <a:lnSpc>
                <a:spcPct val="90000"/>
              </a:lnSpc>
              <a:spcBef>
                <a:spcPts val="1001"/>
              </a:spcBef>
              <a:buClr>
                <a:srgbClr val="203864"/>
              </a:buClr>
              <a:buFont typeface="Arial"/>
              <a:buChar char="•"/>
            </a:pPr>
            <a:r>
              <a:rPr b="0" lang="en-GB" sz="2400" spc="-1" strike="noStrike">
                <a:solidFill>
                  <a:srgbClr val="203864"/>
                </a:solidFill>
                <a:latin typeface="Arial"/>
              </a:rPr>
              <a:t>Important to estimate potential flux and emittance of muon beams</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Three Tasks: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Cooling System Development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Target System Development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Code development</a:t>
            </a:r>
            <a:endParaRPr b="0" lang="en-GB" sz="2400" spc="-1" strike="noStrike">
              <a:latin typeface="Arial"/>
            </a:endParaRPr>
          </a:p>
          <a:p>
            <a:pPr>
              <a:lnSpc>
                <a:spcPct val="90000"/>
              </a:lnSpc>
              <a:spcBef>
                <a:spcPts val="1001"/>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47" name="PlaceHolder 2"/>
          <p:cNvSpPr>
            <a:spLocks noGrp="1"/>
          </p:cNvSpPr>
          <p:nvPr>
            <p:ph type="ftr" idx="4"/>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48"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Autofit/>
          </a:bodyPr>
          <a:p>
            <a:pPr algn="ctr">
              <a:lnSpc>
                <a:spcPct val="90000"/>
              </a:lnSpc>
              <a:buNone/>
            </a:pPr>
            <a:r>
              <a:rPr b="0" lang="en-US" sz="3600" spc="-1" strike="noStrike">
                <a:solidFill>
                  <a:srgbClr val="203864"/>
                </a:solidFill>
                <a:latin typeface="Arial"/>
              </a:rPr>
              <a:t>Outline</a:t>
            </a:r>
            <a:endParaRPr b="0" lang="en-GB" sz="3600" spc="-1" strike="noStrike">
              <a:latin typeface="Arial"/>
            </a:endParaRPr>
          </a:p>
        </p:txBody>
      </p:sp>
      <p:pic>
        <p:nvPicPr>
          <p:cNvPr id="149" name="" descr=""/>
          <p:cNvPicPr/>
          <p:nvPr/>
        </p:nvPicPr>
        <p:blipFill>
          <a:blip r:embed="rId1"/>
          <a:stretch/>
        </p:blipFill>
        <p:spPr>
          <a:xfrm>
            <a:off x="10090080" y="36000"/>
            <a:ext cx="1969560" cy="1070280"/>
          </a:xfrm>
          <a:prstGeom prst="rect">
            <a:avLst/>
          </a:prstGeom>
          <a:ln w="0">
            <a:noFill/>
          </a:ln>
        </p:spPr>
      </p:pic>
      <p:sp>
        <p:nvSpPr>
          <p:cNvPr id="5" name="PlaceHolder 4"/>
          <p:cNvSpPr>
            <a:spLocks noGrp="1"/>
          </p:cNvSpPr>
          <p:nvPr>
            <p:ph type="sldNum" idx="2"/>
          </p:nvPr>
        </p:nvSpPr>
        <p:spPr/>
        <p:txBody>
          <a:bodyPr/>
          <a:p>
            <a:fld id="{A52640ED-1D87-407E-925D-B262096E3ED4}" type="slidenum">
              <a:t>2</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0" name="" descr=""/>
          <p:cNvPicPr/>
          <p:nvPr/>
        </p:nvPicPr>
        <p:blipFill>
          <a:blip r:embed="rId1"/>
          <a:stretch/>
        </p:blipFill>
        <p:spPr>
          <a:xfrm>
            <a:off x="2340000" y="1401120"/>
            <a:ext cx="7423920" cy="1779120"/>
          </a:xfrm>
          <a:prstGeom prst="rect">
            <a:avLst/>
          </a:prstGeom>
          <a:ln w="0">
            <a:noFill/>
          </a:ln>
        </p:spPr>
      </p:pic>
      <p:sp>
        <p:nvSpPr>
          <p:cNvPr id="151" name="PlaceHolder 1"/>
          <p:cNvSpPr>
            <a:spLocks noGrp="1"/>
          </p:cNvSpPr>
          <p:nvPr>
            <p:ph/>
          </p:nvPr>
        </p:nvSpPr>
        <p:spPr>
          <a:xfrm>
            <a:off x="900000" y="3060000"/>
            <a:ext cx="10514880" cy="3419640"/>
          </a:xfrm>
          <a:prstGeom prst="rect">
            <a:avLst/>
          </a:prstGeom>
          <a:noFill/>
          <a:ln w="0">
            <a:noFill/>
          </a:ln>
        </p:spPr>
        <p:txBody>
          <a:bodyPr lIns="90000" rIns="90000" tIns="45000" bIns="45000" anchor="t">
            <a:normAutofit fontScale="79000"/>
          </a:bodyPr>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Cooling System Development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Improvement to lattice designs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Study of cooling test stand</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Target System Development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Assessment of pion yield</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Target lifetime</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Magnet irradiation studies</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Code Development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Integration of cooling cell design into BDSIM</a:t>
            </a: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52" name="PlaceHolder 2"/>
          <p:cNvSpPr>
            <a:spLocks noGrp="1"/>
          </p:cNvSpPr>
          <p:nvPr>
            <p:ph type="ftr" idx="5"/>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53"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Autofit/>
          </a:bodyPr>
          <a:p>
            <a:pPr algn="ctr">
              <a:lnSpc>
                <a:spcPct val="90000"/>
              </a:lnSpc>
              <a:buNone/>
            </a:pPr>
            <a:r>
              <a:rPr b="0" lang="en-US" sz="3600" spc="-1" strike="noStrike">
                <a:solidFill>
                  <a:srgbClr val="203864"/>
                </a:solidFill>
                <a:latin typeface="Arial"/>
              </a:rPr>
              <a:t>Objectives of the WP</a:t>
            </a:r>
            <a:endParaRPr b="0" lang="en-GB" sz="3600" spc="-1" strike="noStrike">
              <a:latin typeface="Arial"/>
            </a:endParaRPr>
          </a:p>
        </p:txBody>
      </p:sp>
      <p:pic>
        <p:nvPicPr>
          <p:cNvPr id="154" name="" descr=""/>
          <p:cNvPicPr/>
          <p:nvPr/>
        </p:nvPicPr>
        <p:blipFill>
          <a:blip r:embed="rId2"/>
          <a:stretch/>
        </p:blipFill>
        <p:spPr>
          <a:xfrm>
            <a:off x="10090080" y="36000"/>
            <a:ext cx="1969560" cy="1070280"/>
          </a:xfrm>
          <a:prstGeom prst="rect">
            <a:avLst/>
          </a:prstGeom>
          <a:ln w="0">
            <a:noFill/>
          </a:ln>
        </p:spPr>
      </p:pic>
      <p:sp>
        <p:nvSpPr>
          <p:cNvPr id="5" name="PlaceHolder 4"/>
          <p:cNvSpPr>
            <a:spLocks noGrp="1"/>
          </p:cNvSpPr>
          <p:nvPr>
            <p:ph type="sldNum" idx="2"/>
          </p:nvPr>
        </p:nvSpPr>
        <p:spPr/>
        <p:txBody>
          <a:bodyPr/>
          <a:p>
            <a:fld id="{B76927BA-B0C8-4014-9967-3F1853C0B93C}" type="slidenum">
              <a:t>3</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PlaceHolder 1"/>
          <p:cNvSpPr>
            <a:spLocks noGrp="1"/>
          </p:cNvSpPr>
          <p:nvPr>
            <p:ph/>
          </p:nvPr>
        </p:nvSpPr>
        <p:spPr>
          <a:xfrm>
            <a:off x="644760" y="1440000"/>
            <a:ext cx="10514880" cy="239616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GB" sz="2400" spc="-1" strike="noStrike">
                <a:solidFill>
                  <a:srgbClr val="203864"/>
                </a:solidFill>
                <a:latin typeface="Arial"/>
              </a:rPr>
              <a:t>Several dissemination activities undertaken by the WP:</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CERN Accelerator School lectures every 2 years as part of Advanced Graduate Lectures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Journal publications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Regular conference publications</a:t>
            </a:r>
            <a:endParaRPr b="0" lang="en-GB" sz="2400" spc="-1" strike="noStrike">
              <a:latin typeface="Arial"/>
            </a:endParaRPr>
          </a:p>
        </p:txBody>
      </p:sp>
      <p:sp>
        <p:nvSpPr>
          <p:cNvPr id="156" name="PlaceHolder 2"/>
          <p:cNvSpPr>
            <a:spLocks noGrp="1"/>
          </p:cNvSpPr>
          <p:nvPr>
            <p:ph type="ftr" idx="6"/>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57"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Plans for using and disseminating results</a:t>
            </a:r>
            <a:endParaRPr b="0" lang="en-GB" sz="3600" spc="-1" strike="noStrike">
              <a:latin typeface="Arial"/>
            </a:endParaRPr>
          </a:p>
        </p:txBody>
      </p:sp>
      <p:pic>
        <p:nvPicPr>
          <p:cNvPr id="158" name="" descr=""/>
          <p:cNvPicPr/>
          <p:nvPr/>
        </p:nvPicPr>
        <p:blipFill>
          <a:blip r:embed="rId1"/>
          <a:stretch/>
        </p:blipFill>
        <p:spPr>
          <a:xfrm>
            <a:off x="8460000" y="2669760"/>
            <a:ext cx="2339640" cy="1469880"/>
          </a:xfrm>
          <a:prstGeom prst="rect">
            <a:avLst/>
          </a:prstGeom>
          <a:ln w="36000">
            <a:solidFill>
              <a:srgbClr val="3465a4"/>
            </a:solidFill>
            <a:round/>
          </a:ln>
        </p:spPr>
      </p:pic>
      <p:pic>
        <p:nvPicPr>
          <p:cNvPr id="159" name="" descr=""/>
          <p:cNvPicPr/>
          <p:nvPr/>
        </p:nvPicPr>
        <p:blipFill>
          <a:blip r:embed="rId2"/>
          <a:stretch/>
        </p:blipFill>
        <p:spPr>
          <a:xfrm>
            <a:off x="10090080" y="36000"/>
            <a:ext cx="1969560" cy="1070280"/>
          </a:xfrm>
          <a:prstGeom prst="rect">
            <a:avLst/>
          </a:prstGeom>
          <a:ln w="0">
            <a:noFill/>
          </a:ln>
        </p:spPr>
      </p:pic>
      <p:sp>
        <p:nvSpPr>
          <p:cNvPr id="5" name="PlaceHolder 4"/>
          <p:cNvSpPr>
            <a:spLocks noGrp="1"/>
          </p:cNvSpPr>
          <p:nvPr>
            <p:ph type="sldNum" idx="2"/>
          </p:nvPr>
        </p:nvSpPr>
        <p:spPr/>
        <p:txBody>
          <a:bodyPr/>
          <a:p>
            <a:fld id="{F7B0EF41-2146-4197-BCD4-725A7858386B}" type="slidenum">
              <a:t>4</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 name="PlaceHolder 1"/>
          <p:cNvSpPr>
            <a:spLocks noGrp="1"/>
          </p:cNvSpPr>
          <p:nvPr>
            <p:ph/>
          </p:nvPr>
        </p:nvSpPr>
        <p:spPr>
          <a:xfrm>
            <a:off x="838080" y="1825560"/>
            <a:ext cx="1051488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GB" sz="2400" spc="-1" strike="noStrike">
                <a:solidFill>
                  <a:srgbClr val="203864"/>
                </a:solidFill>
                <a:latin typeface="Arial"/>
              </a:rPr>
              <a:t>Scientific impact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Advanced beam physics </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Increased activity in Bright Muon Beams programmes in Europe and beyond</a:t>
            </a:r>
            <a:endParaRPr b="0" lang="en-GB" sz="2400" spc="-1" strike="noStrike">
              <a:latin typeface="Arial"/>
            </a:endParaRPr>
          </a:p>
          <a:p>
            <a:pPr marL="228600" indent="-228600">
              <a:lnSpc>
                <a:spcPct val="90000"/>
              </a:lnSpc>
              <a:spcBef>
                <a:spcPts val="1417"/>
              </a:spcBef>
              <a:buClr>
                <a:srgbClr val="203864"/>
              </a:buClr>
              <a:buFont typeface="Arial"/>
              <a:buChar char="•"/>
            </a:pPr>
            <a:r>
              <a:rPr b="0" lang="en-GB" sz="2400" spc="-1" strike="noStrike">
                <a:solidFill>
                  <a:srgbClr val="203864"/>
                </a:solidFill>
                <a:latin typeface="Arial"/>
              </a:rPr>
              <a:t>Other impacts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Training several PhD students within the WP</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Lectures for new accelerator scientists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GB" sz="2400" spc="-1" strike="noStrike">
                <a:solidFill>
                  <a:srgbClr val="203864"/>
                </a:solidFill>
                <a:latin typeface="Arial"/>
              </a:rPr>
              <a:t>Improved functionality in widely used beam simulation code BDSIM as compared to US and other competitors</a:t>
            </a: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61" name="PlaceHolder 2"/>
          <p:cNvSpPr>
            <a:spLocks noGrp="1"/>
          </p:cNvSpPr>
          <p:nvPr>
            <p:ph type="ftr" idx="7"/>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62"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fontScale="83000"/>
          </a:bodyPr>
          <a:p>
            <a:pPr algn="ctr">
              <a:lnSpc>
                <a:spcPct val="90000"/>
              </a:lnSpc>
              <a:buNone/>
            </a:pPr>
            <a:r>
              <a:rPr b="0" lang="en-GB" sz="3600" spc="-1" strike="noStrike">
                <a:solidFill>
                  <a:srgbClr val="203864"/>
                </a:solidFill>
                <a:latin typeface="Arial"/>
              </a:rPr>
              <a:t>the expected potential scientific, technological, economic, competitive and social impact</a:t>
            </a:r>
            <a:endParaRPr b="0" lang="en-GB" sz="3600" spc="-1" strike="noStrike">
              <a:latin typeface="Arial"/>
            </a:endParaRPr>
          </a:p>
        </p:txBody>
      </p:sp>
      <p:pic>
        <p:nvPicPr>
          <p:cNvPr id="163" name="" descr=""/>
          <p:cNvPicPr/>
          <p:nvPr/>
        </p:nvPicPr>
        <p:blipFill>
          <a:blip r:embed="rId1"/>
          <a:stretch/>
        </p:blipFill>
        <p:spPr>
          <a:xfrm>
            <a:off x="10090080" y="36000"/>
            <a:ext cx="1969560" cy="1070280"/>
          </a:xfrm>
          <a:prstGeom prst="rect">
            <a:avLst/>
          </a:prstGeom>
          <a:ln w="0">
            <a:noFill/>
          </a:ln>
        </p:spPr>
      </p:pic>
      <p:sp>
        <p:nvSpPr>
          <p:cNvPr id="5" name="PlaceHolder 4"/>
          <p:cNvSpPr>
            <a:spLocks noGrp="1"/>
          </p:cNvSpPr>
          <p:nvPr>
            <p:ph type="sldNum" idx="2"/>
          </p:nvPr>
        </p:nvSpPr>
        <p:spPr/>
        <p:txBody>
          <a:bodyPr/>
          <a:p>
            <a:fld id="{425FDEA0-07F3-4AB8-B6F3-98773C7F3235}" type="slidenum">
              <a:t>5</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4" name="PlaceHolder 1"/>
          <p:cNvSpPr>
            <a:spLocks noGrp="1"/>
          </p:cNvSpPr>
          <p:nvPr>
            <p:ph/>
          </p:nvPr>
        </p:nvSpPr>
        <p:spPr>
          <a:xfrm>
            <a:off x="838080" y="1825560"/>
            <a:ext cx="1051488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Completed Deliverable D4.1</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Baseline 2 MW target well-established</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Investigating options for target that can survive with higher proton power</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Cooling system achieved performance beyond targets</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First studies of a cooling demonstrator</a:t>
            </a:r>
            <a:endParaRPr b="0" lang="en-GB" sz="2400" spc="-1" strike="noStrike">
              <a:latin typeface="Arial"/>
            </a:endParaRPr>
          </a:p>
        </p:txBody>
      </p:sp>
      <p:sp>
        <p:nvSpPr>
          <p:cNvPr id="165" name="PlaceHolder 2"/>
          <p:cNvSpPr>
            <a:spLocks noGrp="1"/>
          </p:cNvSpPr>
          <p:nvPr>
            <p:ph type="ftr" idx="8"/>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66"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Autofit/>
          </a:bodyPr>
          <a:p>
            <a:pPr algn="ctr">
              <a:lnSpc>
                <a:spcPct val="90000"/>
              </a:lnSpc>
              <a:buNone/>
            </a:pPr>
            <a:r>
              <a:rPr b="0" lang="en-US" sz="3600" spc="-1" strike="noStrike">
                <a:solidFill>
                  <a:srgbClr val="203864"/>
                </a:solidFill>
                <a:latin typeface="Arial"/>
              </a:rPr>
              <a:t>Workplan and degree of execution</a:t>
            </a:r>
            <a:endParaRPr b="0" lang="en-GB" sz="3600" spc="-1" strike="noStrike">
              <a:latin typeface="Arial"/>
            </a:endParaRPr>
          </a:p>
        </p:txBody>
      </p:sp>
      <p:pic>
        <p:nvPicPr>
          <p:cNvPr id="167" name="" descr=""/>
          <p:cNvPicPr/>
          <p:nvPr/>
        </p:nvPicPr>
        <p:blipFill>
          <a:blip r:embed="rId1"/>
          <a:stretch/>
        </p:blipFill>
        <p:spPr>
          <a:xfrm>
            <a:off x="10090080" y="36000"/>
            <a:ext cx="1969560" cy="1070280"/>
          </a:xfrm>
          <a:prstGeom prst="rect">
            <a:avLst/>
          </a:prstGeom>
          <a:ln w="0">
            <a:noFill/>
          </a:ln>
        </p:spPr>
      </p:pic>
      <p:sp>
        <p:nvSpPr>
          <p:cNvPr id="5" name="PlaceHolder 4"/>
          <p:cNvSpPr>
            <a:spLocks noGrp="1"/>
          </p:cNvSpPr>
          <p:nvPr>
            <p:ph type="sldNum" idx="2"/>
          </p:nvPr>
        </p:nvSpPr>
        <p:spPr/>
        <p:txBody>
          <a:bodyPr/>
          <a:p>
            <a:fld id="{F79F7ABA-AFD5-4ABE-90F9-01F5FE2C54E3}" type="slidenum">
              <a:t>6</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8" name="PlaceHolder 1"/>
          <p:cNvSpPr>
            <a:spLocks noGrp="1"/>
          </p:cNvSpPr>
          <p:nvPr>
            <p:ph/>
          </p:nvPr>
        </p:nvSpPr>
        <p:spPr>
          <a:xfrm>
            <a:off x="838080" y="1393560"/>
            <a:ext cx="10514880" cy="4350600"/>
          </a:xfrm>
          <a:prstGeom prst="rect">
            <a:avLst/>
          </a:prstGeom>
          <a:noFill/>
          <a:ln w="0">
            <a:noFill/>
          </a:ln>
        </p:spPr>
        <p:txBody>
          <a:bodyPr lIns="90000" rIns="90000" tIns="45000" bIns="45000" anchor="t">
            <a:normAutofit fontScale="76000"/>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Monitor progress in fortnightly WP meetings</a:t>
            </a:r>
            <a:endParaRPr b="0" lang="en-GB" sz="2400" spc="-1" strike="noStrike">
              <a:latin typeface="Arial"/>
            </a:endParaRPr>
          </a:p>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Regular face-to-face meetings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IMCC Annual Meetings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Demonstrator Workshop</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Cooling Cell Workshop</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Ad-hoc discussions</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Formal documentation of lattices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MuCol deliverables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Conference proceedings</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Journal papers</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Lattice files managed through github</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Appropriate release and pre-release procedure</a:t>
            </a:r>
            <a:endParaRPr b="0" lang="en-GB" sz="2400" spc="-1" strike="noStrike">
              <a:latin typeface="Arial"/>
            </a:endParaRPr>
          </a:p>
        </p:txBody>
      </p:sp>
      <p:sp>
        <p:nvSpPr>
          <p:cNvPr id="169" name="PlaceHolder 2"/>
          <p:cNvSpPr>
            <a:spLocks noGrp="1"/>
          </p:cNvSpPr>
          <p:nvPr>
            <p:ph type="ftr" idx="9"/>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70"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Management procedures and methods</a:t>
            </a:r>
            <a:endParaRPr b="0" lang="en-GB" sz="3600" spc="-1" strike="noStrike">
              <a:latin typeface="Arial"/>
            </a:endParaRPr>
          </a:p>
        </p:txBody>
      </p:sp>
      <p:pic>
        <p:nvPicPr>
          <p:cNvPr id="171" name="" descr=""/>
          <p:cNvPicPr/>
          <p:nvPr/>
        </p:nvPicPr>
        <p:blipFill>
          <a:blip r:embed="rId1"/>
          <a:stretch/>
        </p:blipFill>
        <p:spPr>
          <a:xfrm>
            <a:off x="6120000" y="1620000"/>
            <a:ext cx="5399640" cy="3239640"/>
          </a:xfrm>
          <a:prstGeom prst="rect">
            <a:avLst/>
          </a:prstGeom>
          <a:ln w="0">
            <a:noFill/>
          </a:ln>
        </p:spPr>
      </p:pic>
      <p:pic>
        <p:nvPicPr>
          <p:cNvPr id="172" name="" descr=""/>
          <p:cNvPicPr/>
          <p:nvPr/>
        </p:nvPicPr>
        <p:blipFill>
          <a:blip r:embed="rId2"/>
          <a:stretch/>
        </p:blipFill>
        <p:spPr>
          <a:xfrm>
            <a:off x="10090080" y="36000"/>
            <a:ext cx="1969560" cy="1070280"/>
          </a:xfrm>
          <a:prstGeom prst="rect">
            <a:avLst/>
          </a:prstGeom>
          <a:ln w="0">
            <a:noFill/>
          </a:ln>
        </p:spPr>
      </p:pic>
      <p:sp>
        <p:nvSpPr>
          <p:cNvPr id="5" name="PlaceHolder 4"/>
          <p:cNvSpPr>
            <a:spLocks noGrp="1"/>
          </p:cNvSpPr>
          <p:nvPr>
            <p:ph type="sldNum" idx="2"/>
          </p:nvPr>
        </p:nvSpPr>
        <p:spPr/>
        <p:txBody>
          <a:bodyPr/>
          <a:p>
            <a:fld id="{6F8B5BE5-1DCB-44C7-AAB3-F9CCBB1FD0E7}"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PlaceHolder 1"/>
          <p:cNvSpPr>
            <a:spLocks noGrp="1"/>
          </p:cNvSpPr>
          <p:nvPr>
            <p:ph/>
          </p:nvPr>
        </p:nvSpPr>
        <p:spPr>
          <a:xfrm>
            <a:off x="838080" y="1825560"/>
            <a:ext cx="7081560" cy="4350600"/>
          </a:xfrm>
          <a:prstGeom prst="rect">
            <a:avLst/>
          </a:prstGeom>
          <a:noFill/>
          <a:ln w="0">
            <a:noFill/>
          </a:ln>
        </p:spPr>
        <p:txBody>
          <a:bodyPr lIns="90000" rIns="90000" tIns="45000" bIns="45000" anchor="t">
            <a:normAutofit/>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High power targetry (CERN)</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Development of (baseline) graphite target</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 2 MW: passively cooled graphite rod</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 4 MW: actively cooled graphite rod</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Assessment of radiation load on target</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Assessment of radiation load on surrounding materials</a:t>
            </a: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74" name="PlaceHolder 2"/>
          <p:cNvSpPr>
            <a:spLocks noGrp="1"/>
          </p:cNvSpPr>
          <p:nvPr>
            <p:ph type="ftr" idx="10"/>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75"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Beneficiaries’ contributions  - Target</a:t>
            </a:r>
            <a:endParaRPr b="0" lang="en-GB" sz="3600" spc="-1" strike="noStrike">
              <a:latin typeface="Arial"/>
            </a:endParaRPr>
          </a:p>
        </p:txBody>
      </p:sp>
      <p:pic>
        <p:nvPicPr>
          <p:cNvPr id="176" name="Picture 6" descr="A group of light beams&#10;&#10;Description automatically generated with medium confidence"/>
          <p:cNvPicPr/>
          <p:nvPr/>
        </p:nvPicPr>
        <p:blipFill>
          <a:blip r:embed="rId1"/>
          <a:stretch/>
        </p:blipFill>
        <p:spPr>
          <a:xfrm>
            <a:off x="7483680" y="3420000"/>
            <a:ext cx="4708080" cy="2942280"/>
          </a:xfrm>
          <a:prstGeom prst="rect">
            <a:avLst/>
          </a:prstGeom>
          <a:ln w="0">
            <a:noFill/>
          </a:ln>
        </p:spPr>
      </p:pic>
      <p:pic>
        <p:nvPicPr>
          <p:cNvPr id="177" name="" descr=""/>
          <p:cNvPicPr/>
          <p:nvPr/>
        </p:nvPicPr>
        <p:blipFill>
          <a:blip r:embed="rId2"/>
          <a:stretch/>
        </p:blipFill>
        <p:spPr>
          <a:xfrm>
            <a:off x="10090080" y="36000"/>
            <a:ext cx="1969560" cy="1070280"/>
          </a:xfrm>
          <a:prstGeom prst="rect">
            <a:avLst/>
          </a:prstGeom>
          <a:ln w="0">
            <a:noFill/>
          </a:ln>
        </p:spPr>
      </p:pic>
      <p:pic>
        <p:nvPicPr>
          <p:cNvPr id="178" name="" descr=""/>
          <p:cNvPicPr/>
          <p:nvPr/>
        </p:nvPicPr>
        <p:blipFill>
          <a:blip r:embed="rId3"/>
          <a:stretch/>
        </p:blipFill>
        <p:spPr>
          <a:xfrm>
            <a:off x="7560000" y="1715400"/>
            <a:ext cx="4499640" cy="1164240"/>
          </a:xfrm>
          <a:prstGeom prst="rect">
            <a:avLst/>
          </a:prstGeom>
          <a:ln w="0">
            <a:noFill/>
          </a:ln>
        </p:spPr>
      </p:pic>
      <p:sp>
        <p:nvSpPr>
          <p:cNvPr id="5" name="PlaceHolder 4"/>
          <p:cNvSpPr>
            <a:spLocks noGrp="1"/>
          </p:cNvSpPr>
          <p:nvPr>
            <p:ph type="sldNum" idx="2"/>
          </p:nvPr>
        </p:nvSpPr>
        <p:spPr/>
        <p:txBody>
          <a:bodyPr/>
          <a:p>
            <a:fld id="{CF2D413D-32FE-46B1-888E-492EAF65845B}"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p:nvPr>
        </p:nvSpPr>
        <p:spPr>
          <a:xfrm>
            <a:off x="838080" y="3780000"/>
            <a:ext cx="10514880" cy="2396160"/>
          </a:xfrm>
          <a:prstGeom prst="rect">
            <a:avLst/>
          </a:prstGeom>
          <a:noFill/>
          <a:ln w="0">
            <a:noFill/>
          </a:ln>
        </p:spPr>
        <p:txBody>
          <a:bodyPr lIns="90000" rIns="90000" tIns="45000" bIns="45000" anchor="t">
            <a:normAutofit fontScale="98000"/>
          </a:bodyPr>
          <a:p>
            <a:pPr marL="228600" indent="-228600">
              <a:lnSpc>
                <a:spcPct val="90000"/>
              </a:lnSpc>
              <a:spcBef>
                <a:spcPts val="1001"/>
              </a:spcBef>
              <a:buClr>
                <a:srgbClr val="203864"/>
              </a:buClr>
              <a:buFont typeface="Arial"/>
              <a:buChar char="•"/>
            </a:pPr>
            <a:r>
              <a:rPr b="0" lang="en-US" sz="2400" spc="-1" strike="noStrike">
                <a:solidFill>
                  <a:srgbClr val="203864"/>
                </a:solidFill>
                <a:latin typeface="Arial"/>
              </a:rPr>
              <a:t>Final cooling lattice design (CERN)</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a:t>
            </a:r>
            <a:r>
              <a:rPr b="0" lang="en-US" sz="2400" spc="-1" strike="noStrike">
                <a:solidFill>
                  <a:srgbClr val="203864"/>
                </a:solidFill>
                <a:latin typeface="Arial"/>
              </a:rPr>
              <a:t>RB8” lattice preliminary design</a:t>
            </a:r>
            <a:endParaRPr b="0" lang="en-GB" sz="2400" spc="-1" strike="noStrike">
              <a:latin typeface="Arial"/>
            </a:endParaRPr>
          </a:p>
          <a:p>
            <a:pPr marL="228600" indent="-228600">
              <a:lnSpc>
                <a:spcPct val="90000"/>
              </a:lnSpc>
              <a:spcBef>
                <a:spcPts val="1417"/>
              </a:spcBef>
              <a:buClr>
                <a:srgbClr val="203864"/>
              </a:buClr>
              <a:buFont typeface="Arial"/>
              <a:buChar char="•"/>
            </a:pPr>
            <a:r>
              <a:rPr b="0" lang="en-US" sz="2400" spc="-1" strike="noStrike">
                <a:solidFill>
                  <a:srgbClr val="203864"/>
                </a:solidFill>
                <a:latin typeface="Arial"/>
              </a:rPr>
              <a:t>Cooling demonstrator</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Site identification</a:t>
            </a:r>
            <a:endParaRPr b="0" lang="en-GB" sz="2400" spc="-1" strike="noStrike">
              <a:latin typeface="Arial"/>
            </a:endParaRPr>
          </a:p>
          <a:p>
            <a:pPr lvl="1" marL="864000" indent="-324000">
              <a:lnSpc>
                <a:spcPct val="90000"/>
              </a:lnSpc>
              <a:spcBef>
                <a:spcPts val="1134"/>
              </a:spcBef>
              <a:buClr>
                <a:srgbClr val="000000"/>
              </a:buClr>
              <a:buSzPct val="75000"/>
              <a:buFont typeface="Symbol"/>
              <a:buChar char=""/>
            </a:pPr>
            <a:r>
              <a:rPr b="0" lang="en-US" sz="2400" spc="-1" strike="noStrike">
                <a:solidFill>
                  <a:srgbClr val="203864"/>
                </a:solidFill>
                <a:latin typeface="Arial"/>
              </a:rPr>
              <a:t>Study on civil engineering, radiological feasibility, proton beam handling</a:t>
            </a:r>
            <a:endParaRPr b="0" lang="en-GB" sz="2400" spc="-1" strike="noStrike">
              <a:latin typeface="Arial"/>
            </a:endParaRPr>
          </a:p>
          <a:p>
            <a:pPr>
              <a:lnSpc>
                <a:spcPct val="90000"/>
              </a:lnSpc>
              <a:spcBef>
                <a:spcPts val="1001"/>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a:p>
            <a:pPr>
              <a:lnSpc>
                <a:spcPct val="90000"/>
              </a:lnSpc>
              <a:spcBef>
                <a:spcPts val="1001"/>
              </a:spcBef>
              <a:buNone/>
            </a:pPr>
            <a:endParaRPr b="0" lang="en-GB" sz="2400" spc="-1" strike="noStrike">
              <a:latin typeface="Arial"/>
            </a:endParaRPr>
          </a:p>
        </p:txBody>
      </p:sp>
      <p:sp>
        <p:nvSpPr>
          <p:cNvPr id="180" name="PlaceHolder 2"/>
          <p:cNvSpPr>
            <a:spLocks noGrp="1"/>
          </p:cNvSpPr>
          <p:nvPr>
            <p:ph type="ftr" idx="11"/>
          </p:nvPr>
        </p:nvSpPr>
        <p:spPr>
          <a:xfrm>
            <a:off x="1472040" y="6492960"/>
            <a:ext cx="9419400" cy="364320"/>
          </a:xfrm>
          <a:prstGeom prst="rect">
            <a:avLst/>
          </a:prstGeom>
          <a:noFill/>
          <a:ln w="0">
            <a:noFill/>
          </a:ln>
        </p:spPr>
        <p:txBody>
          <a:bodyPr lIns="90000" rIns="90000" tIns="45000" bIns="45000" anchor="ctr">
            <a:noAutofit/>
          </a:bodyPr>
          <a:lstStyle>
            <a:lvl1pPr algn="ctr">
              <a:lnSpc>
                <a:spcPct val="100000"/>
              </a:lnSpc>
              <a:buNone/>
              <a:defRPr b="0" lang="fr-FR" sz="1200" spc="-1" strike="noStrike">
                <a:solidFill>
                  <a:srgbClr val="27457c"/>
                </a:solidFill>
                <a:latin typeface="Arial Narrow"/>
              </a:defRPr>
            </a:lvl1pPr>
          </a:lstStyle>
          <a:p>
            <a:pPr algn="ctr">
              <a:lnSpc>
                <a:spcPct val="100000"/>
              </a:lnSpc>
              <a:buNone/>
            </a:pPr>
            <a:r>
              <a:rPr b="0" lang="fr-FR" sz="1200" spc="-1" strike="noStrike">
                <a:solidFill>
                  <a:srgbClr val="27457c"/>
                </a:solidFill>
                <a:latin typeface="Arial Narrow"/>
              </a:rPr>
              <a:t>Report for WP4: Muon Production and Cooling  / C. Rogers / UKRI Rutherford Appleton Laboratory</a:t>
            </a:r>
            <a:endParaRPr b="0" lang="en-GB" sz="1200" spc="-1" strike="noStrike">
              <a:latin typeface="Times New Roman"/>
            </a:endParaRPr>
          </a:p>
        </p:txBody>
      </p:sp>
      <p:sp>
        <p:nvSpPr>
          <p:cNvPr id="181" name="PlaceHolder 3"/>
          <p:cNvSpPr>
            <a:spLocks noGrp="1"/>
          </p:cNvSpPr>
          <p:nvPr>
            <p:ph type="title"/>
          </p:nvPr>
        </p:nvSpPr>
        <p:spPr>
          <a:xfrm>
            <a:off x="2355840" y="152640"/>
            <a:ext cx="7408080" cy="1324800"/>
          </a:xfrm>
          <a:prstGeom prst="rect">
            <a:avLst/>
          </a:prstGeom>
          <a:noFill/>
          <a:ln w="0">
            <a:noFill/>
          </a:ln>
        </p:spPr>
        <p:txBody>
          <a:bodyPr lIns="90000" rIns="90000" tIns="45000" bIns="45000" anchor="ctr">
            <a:normAutofit/>
          </a:bodyPr>
          <a:p>
            <a:pPr algn="ctr">
              <a:lnSpc>
                <a:spcPct val="90000"/>
              </a:lnSpc>
              <a:buNone/>
            </a:pPr>
            <a:r>
              <a:rPr b="0" lang="en-GB" sz="3600" spc="-1" strike="noStrike">
                <a:solidFill>
                  <a:srgbClr val="203864"/>
                </a:solidFill>
                <a:latin typeface="Arial"/>
              </a:rPr>
              <a:t>Beneficiaries’ contributions  - Cooling</a:t>
            </a:r>
            <a:endParaRPr b="0" lang="en-GB" sz="3600" spc="-1" strike="noStrike">
              <a:latin typeface="Arial"/>
            </a:endParaRPr>
          </a:p>
        </p:txBody>
      </p:sp>
      <p:pic>
        <p:nvPicPr>
          <p:cNvPr id="182" name="" descr=""/>
          <p:cNvPicPr/>
          <p:nvPr/>
        </p:nvPicPr>
        <p:blipFill>
          <a:blip r:embed="rId1"/>
          <a:stretch/>
        </p:blipFill>
        <p:spPr>
          <a:xfrm>
            <a:off x="10090080" y="36000"/>
            <a:ext cx="1969560" cy="1070280"/>
          </a:xfrm>
          <a:prstGeom prst="rect">
            <a:avLst/>
          </a:prstGeom>
          <a:ln w="0">
            <a:noFill/>
          </a:ln>
        </p:spPr>
      </p:pic>
      <p:pic>
        <p:nvPicPr>
          <p:cNvPr id="183" name="" descr=""/>
          <p:cNvPicPr/>
          <p:nvPr/>
        </p:nvPicPr>
        <p:blipFill>
          <a:blip r:embed="rId2"/>
          <a:stretch/>
        </p:blipFill>
        <p:spPr>
          <a:xfrm>
            <a:off x="2880000" y="1477800"/>
            <a:ext cx="6141960" cy="2323080"/>
          </a:xfrm>
          <a:prstGeom prst="rect">
            <a:avLst/>
          </a:prstGeom>
          <a:ln w="0">
            <a:noFill/>
          </a:ln>
        </p:spPr>
      </p:pic>
      <p:sp>
        <p:nvSpPr>
          <p:cNvPr id="5" name="PlaceHolder 4"/>
          <p:cNvSpPr>
            <a:spLocks noGrp="1"/>
          </p:cNvSpPr>
          <p:nvPr>
            <p:ph type="sldNum" idx="2"/>
          </p:nvPr>
        </p:nvSpPr>
        <p:spPr/>
        <p:txBody>
          <a:bodyPr/>
          <a:p>
            <a:fld id="{821D3882-884C-480F-8D9D-765DF7761305}"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MuCol PPT template - 2024</Template>
  <TotalTime>320</TotalTime>
  <Application>LibreOffice/7.3.7.2$Linux_X86_64 LibreOffice_project/30$Build-2</Application>
  <AppVersion>15.0000</AppVersion>
  <Words>557</Words>
  <Paragraphs>55</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2024-02-26T13:42:26Z</dcterms:created>
  <dc:creator>Michela Lancellotti</dc:creator>
  <dc:description/>
  <dc:language>en-GB</dc:language>
  <cp:lastModifiedBy/>
  <dcterms:modified xsi:type="dcterms:W3CDTF">2025-05-19T18:14:18Z</dcterms:modified>
  <cp:revision>24</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11</vt:i4>
  </property>
</Properties>
</file>